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612" r:id="rId3"/>
    <p:sldId id="613" r:id="rId4"/>
    <p:sldId id="614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17" r:id="rId15"/>
    <p:sldId id="618" r:id="rId16"/>
    <p:sldId id="537" r:id="rId17"/>
    <p:sldId id="573" r:id="rId18"/>
    <p:sldId id="539" r:id="rId19"/>
    <p:sldId id="656" r:id="rId20"/>
    <p:sldId id="657" r:id="rId21"/>
    <p:sldId id="658" r:id="rId22"/>
    <p:sldId id="659" r:id="rId23"/>
    <p:sldId id="660" r:id="rId24"/>
    <p:sldId id="661" r:id="rId25"/>
    <p:sldId id="651" r:id="rId26"/>
    <p:sldId id="652" r:id="rId27"/>
    <p:sldId id="654" r:id="rId28"/>
    <p:sldId id="665" r:id="rId29"/>
    <p:sldId id="655" r:id="rId30"/>
    <p:sldId id="662" r:id="rId31"/>
    <p:sldId id="663" r:id="rId32"/>
    <p:sldId id="664" r:id="rId33"/>
    <p:sldId id="619" r:id="rId34"/>
    <p:sldId id="637" r:id="rId35"/>
    <p:sldId id="638" r:id="rId36"/>
    <p:sldId id="639" r:id="rId37"/>
    <p:sldId id="640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579" r:id="rId46"/>
    <p:sldId id="626" r:id="rId47"/>
    <p:sldId id="581" r:id="rId48"/>
    <p:sldId id="609" r:id="rId49"/>
    <p:sldId id="583" r:id="rId50"/>
    <p:sldId id="610" r:id="rId51"/>
    <p:sldId id="585" r:id="rId52"/>
    <p:sldId id="588" r:id="rId53"/>
    <p:sldId id="627" r:id="rId54"/>
    <p:sldId id="590" r:id="rId55"/>
    <p:sldId id="589" r:id="rId56"/>
    <p:sldId id="607" r:id="rId57"/>
    <p:sldId id="591" r:id="rId58"/>
    <p:sldId id="597" r:id="rId59"/>
    <p:sldId id="592" r:id="rId60"/>
    <p:sldId id="608" r:id="rId61"/>
    <p:sldId id="593" r:id="rId62"/>
    <p:sldId id="648" r:id="rId63"/>
    <p:sldId id="596" r:id="rId64"/>
    <p:sldId id="678" r:id="rId65"/>
    <p:sldId id="679" r:id="rId66"/>
    <p:sldId id="680" r:id="rId67"/>
    <p:sldId id="681" r:id="rId68"/>
    <p:sldId id="682" r:id="rId69"/>
    <p:sldId id="683" r:id="rId70"/>
    <p:sldId id="684" r:id="rId71"/>
    <p:sldId id="675" r:id="rId72"/>
    <p:sldId id="676" r:id="rId73"/>
    <p:sldId id="677" r:id="rId74"/>
    <p:sldId id="649" r:id="rId75"/>
    <p:sldId id="650" r:id="rId76"/>
  </p:sldIdLst>
  <p:sldSz cx="9144000" cy="6858000" type="screen4x3"/>
  <p:notesSz cx="6858000" cy="9144000"/>
  <p:custDataLst>
    <p:tags r:id="rId78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8000"/>
    <a:srgbClr val="CCCCFF"/>
    <a:srgbClr val="FFFF66"/>
    <a:srgbClr val="FFCCFF"/>
    <a:srgbClr val="A50021"/>
    <a:srgbClr val="FF993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 showGuides="1">
      <p:cViewPr varScale="1">
        <p:scale>
          <a:sx n="83" d="100"/>
          <a:sy n="83" d="100"/>
        </p:scale>
        <p:origin x="1445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CE5FBC9-743D-4AF7-8E51-C8A3B2F47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9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D5514E7B-3760-43ED-9908-9D726ACE0C2C}" type="slidenum">
              <a:rPr lang="en-US" altLang="en-US">
                <a:latin typeface="Arial" charset="0"/>
              </a:rPr>
              <a:pPr eaLnBrk="1" hangingPunct="1"/>
              <a:t>5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D645BEED-79BF-4E6C-99AC-474C66823F99}" type="slidenum">
              <a:rPr lang="en-US" altLang="en-US">
                <a:latin typeface="Arial" charset="0"/>
              </a:rPr>
              <a:pPr eaLnBrk="1" hangingPunct="1"/>
              <a:t>36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CF3966F5-AC53-4470-8584-E79B018F9780}" type="slidenum">
              <a:rPr lang="en-US" altLang="en-US">
                <a:latin typeface="Arial" charset="0"/>
              </a:rPr>
              <a:pPr eaLnBrk="1" hangingPunct="1"/>
              <a:t>37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D3C54E50-560D-43FC-A691-2245D326C4FE}" type="slidenum">
              <a:rPr lang="en-US" altLang="en-US">
                <a:latin typeface="Arial" charset="0"/>
              </a:rPr>
              <a:pPr eaLnBrk="1" hangingPunct="1"/>
              <a:t>38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0E43E9AB-95FD-4D6A-8AC9-1CB6481B47E5}" type="slidenum">
              <a:rPr lang="en-US" altLang="en-US">
                <a:latin typeface="Arial" charset="0"/>
              </a:rPr>
              <a:pPr eaLnBrk="1" hangingPunct="1"/>
              <a:t>39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0CC51C59-C82B-4529-BD91-120D3480FB46}" type="slidenum">
              <a:rPr lang="en-US" altLang="en-US">
                <a:latin typeface="Arial" charset="0"/>
              </a:rPr>
              <a:pPr eaLnBrk="1" hangingPunct="1"/>
              <a:t>40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4BEA42B1-3FE4-43E0-B6C7-F78FDDE04713}" type="slidenum">
              <a:rPr lang="en-US" altLang="en-US">
                <a:latin typeface="Arial" charset="0"/>
              </a:rPr>
              <a:pPr eaLnBrk="1" hangingPunct="1"/>
              <a:t>41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F43912C2-1571-4069-9FDC-6B6A85CCE483}" type="slidenum">
              <a:rPr lang="en-US" altLang="en-US">
                <a:latin typeface="Arial" charset="0"/>
              </a:rPr>
              <a:pPr eaLnBrk="1" hangingPunct="1"/>
              <a:t>42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19A9F613-A902-4507-99B2-90E6E9373922}" type="slidenum">
              <a:rPr lang="en-US" altLang="en-US">
                <a:latin typeface="Arial" charset="0"/>
              </a:rPr>
              <a:pPr eaLnBrk="1" hangingPunct="1"/>
              <a:t>43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98351FB6-5278-494E-8CEB-6E73988EF5C3}" type="slidenum">
              <a:rPr lang="en-US" altLang="en-US">
                <a:latin typeface="Arial" charset="0"/>
              </a:rPr>
              <a:pPr eaLnBrk="1" hangingPunct="1"/>
              <a:t>44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9BC609AA-81BD-4E4A-A012-5D1BE77383D4}" type="slidenum">
              <a:rPr lang="en-US" altLang="en-US">
                <a:latin typeface="Arial" charset="0"/>
              </a:rPr>
              <a:pPr eaLnBrk="1" hangingPunct="1"/>
              <a:t>6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37E4458D-4CC8-4220-A6FD-18EF4AF20974}" type="slidenum">
              <a:rPr lang="en-US" altLang="en-US">
                <a:latin typeface="Arial" charset="0"/>
              </a:rPr>
              <a:pPr eaLnBrk="1" hangingPunct="1"/>
              <a:t>7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F1C5E2B0-A339-46C2-952E-D46C3F6B5FAE}" type="slidenum">
              <a:rPr lang="en-US" altLang="en-US">
                <a:latin typeface="Arial" charset="0"/>
              </a:rPr>
              <a:pPr eaLnBrk="1" hangingPunct="1"/>
              <a:t>8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4B62F9B6-74C4-4585-8B58-9954CA84F117}" type="slidenum">
              <a:rPr lang="en-US" altLang="en-US">
                <a:latin typeface="Arial" charset="0"/>
              </a:rPr>
              <a:pPr eaLnBrk="1" hangingPunct="1"/>
              <a:t>9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07553FB0-24B2-4A83-8945-3F5DAA2BA44E}" type="slidenum">
              <a:rPr lang="en-US" altLang="en-US">
                <a:latin typeface="Arial" charset="0"/>
              </a:rPr>
              <a:pPr eaLnBrk="1" hangingPunct="1"/>
              <a:t>10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48E692F1-93B4-4A7B-9FFF-02DBD0E49BBB}" type="slidenum">
              <a:rPr lang="en-US" altLang="en-US">
                <a:latin typeface="Arial" charset="0"/>
              </a:rPr>
              <a:pPr eaLnBrk="1" hangingPunct="1"/>
              <a:t>13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C31260EA-81BE-4D88-BAD2-2724FF09EB50}" type="slidenum">
              <a:rPr lang="en-US" altLang="en-US">
                <a:latin typeface="Arial" charset="0"/>
              </a:rPr>
              <a:pPr eaLnBrk="1" hangingPunct="1"/>
              <a:t>34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F73B2029-19E5-42F2-B594-A38F027BBC52}" type="slidenum">
              <a:rPr lang="en-US" altLang="en-US">
                <a:latin typeface="Arial" charset="0"/>
              </a:rPr>
              <a:pPr eaLnBrk="1" hangingPunct="1"/>
              <a:t>35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FE55A-6070-4F62-8580-A9DE64A0F9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670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29693-1322-4960-95EC-F583D51E63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52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5AD8D-B90F-462D-86C7-CD97819EEC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975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572C8-2F6F-4F63-9064-119689F176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004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FEADC-A730-4C60-B683-7C3EF8E57A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30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91D3C-E8E9-4E7B-88FA-3668D8F753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665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B3C4F-A2CE-496E-BAC7-6C98F336D8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72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FD8C-B8CE-4D31-A046-0EC63B876F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913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114C7-E300-4006-AC05-58127621D8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928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5FBD7-8F4C-4458-A773-C8433CB9AD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1F7B3-69DA-49F0-88FD-F7675759D8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876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E73CF3A-9FF2-4C48-B747-2B7DFB73635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4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19.xml"/><Relationship Id="rId7" Type="http://schemas.openxmlformats.org/officeDocument/2006/relationships/image" Target="../media/image4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9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7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56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55.png"/><Relationship Id="rId5" Type="http://schemas.openxmlformats.org/officeDocument/2006/relationships/tags" Target="../tags/tag27.xml"/><Relationship Id="rId10" Type="http://schemas.openxmlformats.org/officeDocument/2006/relationships/image" Target="../media/image54.png"/><Relationship Id="rId4" Type="http://schemas.openxmlformats.org/officeDocument/2006/relationships/tags" Target="../tags/tag26.xml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32.xml"/><Relationship Id="rId7" Type="http://schemas.openxmlformats.org/officeDocument/2006/relationships/image" Target="../media/image59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5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9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6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65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64.png"/><Relationship Id="rId5" Type="http://schemas.openxmlformats.org/officeDocument/2006/relationships/tags" Target="../tags/tag38.xml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tags" Target="../tags/tag37.xml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7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77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4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4" Type="http://schemas.openxmlformats.org/officeDocument/2006/relationships/image" Target="../media/image8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88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534400" cy="914400"/>
          </a:xfrm>
        </p:spPr>
        <p:txBody>
          <a:bodyPr/>
          <a:lstStyle/>
          <a:p>
            <a:r>
              <a:rPr lang="en-US" altLang="zh-TW">
                <a:latin typeface="Comic Sans MS" pitchFamily="66" charset="0"/>
              </a:rPr>
              <a:t>Basic Counting</a:t>
            </a:r>
          </a:p>
        </p:txBody>
      </p:sp>
      <p:pic>
        <p:nvPicPr>
          <p:cNvPr id="2502" name="Picture 454" descr="sl12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36800"/>
            <a:ext cx="20034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03525" y="457200"/>
            <a:ext cx="3521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Product Rule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838200" y="2300288"/>
            <a:ext cx="7391400" cy="3667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The number of length-</a:t>
            </a:r>
            <a:r>
              <a:rPr lang="en-US" altLang="en-US" i="1">
                <a:solidFill>
                  <a:srgbClr val="0033CC"/>
                </a:solidFill>
              </a:rPr>
              <a:t>n</a:t>
            </a:r>
            <a:r>
              <a:rPr lang="en-US" altLang="en-US"/>
              <a:t> </a:t>
            </a:r>
            <a:r>
              <a:rPr lang="en-US" altLang="en-US" i="1"/>
              <a:t>strings</a:t>
            </a:r>
            <a:r>
              <a:rPr lang="en-US" altLang="en-US"/>
              <a:t> from an </a:t>
            </a:r>
            <a:r>
              <a:rPr lang="en-US" altLang="en-US" i="1"/>
              <a:t>alphabet </a:t>
            </a:r>
            <a:r>
              <a:rPr lang="en-US" altLang="en-US"/>
              <a:t>of size </a:t>
            </a:r>
            <a:r>
              <a:rPr lang="en-US" altLang="en-US" i="1">
                <a:solidFill>
                  <a:srgbClr val="0033CC"/>
                </a:solidFill>
              </a:rPr>
              <a:t>m</a:t>
            </a:r>
            <a:r>
              <a:rPr lang="en-US" altLang="en-US"/>
              <a:t> is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7467600" y="2209800"/>
            <a:ext cx="60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0" lang="en-US" altLang="en-US" sz="2400" i="1">
                <a:solidFill>
                  <a:srgbClr val="0066FF"/>
                </a:solidFill>
              </a:rPr>
              <a:t>m</a:t>
            </a:r>
            <a:r>
              <a:rPr kumimoji="0" lang="en-US" altLang="en-US" sz="2400" i="1" baseline="30000">
                <a:solidFill>
                  <a:srgbClr val="0066FF"/>
                </a:solidFill>
              </a:rPr>
              <a:t>n</a:t>
            </a:r>
            <a:r>
              <a:rPr kumimoji="0" lang="en-US" altLang="en-US" sz="2400"/>
              <a:t>.</a:t>
            </a:r>
          </a:p>
        </p:txBody>
      </p:sp>
      <p:sp>
        <p:nvSpPr>
          <p:cNvPr id="967687" name="Text Box 7"/>
          <p:cNvSpPr txBox="1">
            <a:spLocks noChangeArrowheads="1"/>
          </p:cNvSpPr>
          <p:nvPr/>
        </p:nvSpPr>
        <p:spPr bwMode="auto">
          <a:xfrm>
            <a:off x="822325" y="4038600"/>
            <a:ext cx="73850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e.g. the number of length-</a:t>
            </a:r>
            <a:r>
              <a:rPr lang="en-US" altLang="zh-TW">
                <a:solidFill>
                  <a:schemeClr val="accent2"/>
                </a:solidFill>
              </a:rPr>
              <a:t>n</a:t>
            </a:r>
            <a:r>
              <a:rPr lang="en-US" altLang="zh-TW"/>
              <a:t> binary strings is </a:t>
            </a:r>
            <a:r>
              <a:rPr lang="en-US" altLang="zh-TW">
                <a:solidFill>
                  <a:schemeClr val="accent2"/>
                </a:solidFill>
              </a:rPr>
              <a:t>2</a:t>
            </a:r>
            <a:r>
              <a:rPr lang="en-US" altLang="zh-TW" baseline="30000">
                <a:solidFill>
                  <a:schemeClr val="accent2"/>
                </a:solidFill>
              </a:rPr>
              <a:t>n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      the number of length-</a:t>
            </a:r>
            <a:r>
              <a:rPr lang="en-US" altLang="zh-TW">
                <a:solidFill>
                  <a:schemeClr val="accent2"/>
                </a:solidFill>
              </a:rPr>
              <a:t>n</a:t>
            </a:r>
            <a:r>
              <a:rPr lang="en-US" altLang="zh-TW"/>
              <a:t> strings formed by capital letters is </a:t>
            </a:r>
            <a:r>
              <a:rPr lang="en-US" altLang="zh-TW">
                <a:solidFill>
                  <a:schemeClr val="accent2"/>
                </a:solidFill>
              </a:rPr>
              <a:t>26</a:t>
            </a:r>
            <a:r>
              <a:rPr lang="en-US" altLang="zh-TW" baseline="300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854075" y="1535113"/>
            <a:ext cx="227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In general we have: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838200" y="3048000"/>
            <a:ext cx="2316163" cy="369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That is, |B</a:t>
            </a:r>
            <a:r>
              <a:rPr lang="en-US" altLang="en-US" baseline="30000"/>
              <a:t>n</a:t>
            </a:r>
            <a:r>
              <a:rPr lang="en-US" altLang="en-US"/>
              <a:t>| = |B|</a:t>
            </a:r>
            <a:r>
              <a:rPr lang="en-US" altLang="en-US" baseline="30000"/>
              <a:t>n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86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86000" y="2362200"/>
            <a:ext cx="4495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between 6 &amp; 8 characters long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/>
              <a:t>starts with a letter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/>
              <a:t>case sensitive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/>
              <a:t>other characters: digits or letters</a:t>
            </a:r>
          </a:p>
          <a:p>
            <a:pPr eaLnBrk="1" hangingPunct="1">
              <a:spcBef>
                <a:spcPct val="20000"/>
              </a:spcBef>
            </a:pPr>
            <a:endParaRPr lang="en-US" alt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25575" y="1565275"/>
            <a:ext cx="62706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passwords satisfy the following requirements?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20925" y="457200"/>
            <a:ext cx="446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Counting Passwords</a:t>
            </a:r>
          </a:p>
        </p:txBody>
      </p:sp>
      <p:sp>
        <p:nvSpPr>
          <p:cNvPr id="966663" name="Text Box 7"/>
          <p:cNvSpPr txBox="1">
            <a:spLocks noChangeArrowheads="1"/>
          </p:cNvSpPr>
          <p:nvPr/>
        </p:nvSpPr>
        <p:spPr bwMode="auto">
          <a:xfrm>
            <a:off x="3365500" y="5159375"/>
            <a:ext cx="23495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L = {a,b,…,z,A,B,…,Z}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D = {0,1,…,9}</a:t>
            </a: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1516063" y="4659313"/>
            <a:ext cx="6103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First we define the set of letters and the set of digits.</a:t>
            </a:r>
          </a:p>
        </p:txBody>
      </p:sp>
    </p:spTree>
    <p:extLst>
      <p:ext uri="{BB962C8B-B14F-4D97-AF65-F5344CB8AC3E}">
        <p14:creationId xmlns:p14="http://schemas.microsoft.com/office/powerpoint/2010/main" val="3079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63" grpId="0"/>
      <p:bldP spid="153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4" name="Object 2"/>
          <p:cNvGraphicFramePr>
            <a:graphicFrameLocks noChangeAspect="1"/>
          </p:cNvGraphicFramePr>
          <p:nvPr/>
        </p:nvGraphicFramePr>
        <p:xfrm>
          <a:off x="1854200" y="3756025"/>
          <a:ext cx="5537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54" name="Equation" r:id="rId3" imgW="3187440" imgH="253800" progId="Equation.DSMT4">
                  <p:embed/>
                </p:oleObj>
              </mc:Choice>
              <mc:Fallback>
                <p:oleObj name="Equation" r:id="rId3" imgW="3187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756025"/>
                        <a:ext cx="5537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75" name="Object 3"/>
          <p:cNvGraphicFramePr>
            <a:graphicFrameLocks noChangeAspect="1"/>
          </p:cNvGraphicFramePr>
          <p:nvPr/>
        </p:nvGraphicFramePr>
        <p:xfrm>
          <a:off x="1549400" y="4213225"/>
          <a:ext cx="1676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55" name="Equation" r:id="rId5" imgW="914400" imgH="279360" progId="Equation.DSMT4">
                  <p:embed/>
                </p:oleObj>
              </mc:Choice>
              <mc:Fallback>
                <p:oleObj name="Equation" r:id="rId5" imgW="914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213225"/>
                        <a:ext cx="1676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6" name="Text Box 4"/>
          <p:cNvSpPr txBox="1">
            <a:spLocks noChangeArrowheads="1"/>
          </p:cNvSpPr>
          <p:nvPr/>
        </p:nvSpPr>
        <p:spPr bwMode="auto">
          <a:xfrm>
            <a:off x="1130300" y="3756025"/>
            <a:ext cx="68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 i="1"/>
              <a:t>P</a:t>
            </a:r>
            <a:r>
              <a:rPr kumimoji="0" lang="en-US" altLang="en-US" sz="2400" baseline="-25000">
                <a:solidFill>
                  <a:srgbClr val="0033CC"/>
                </a:solidFill>
              </a:rPr>
              <a:t>6</a:t>
            </a:r>
            <a:r>
              <a:rPr kumimoji="0" lang="en-US" altLang="en-US" sz="2400" baseline="-25000">
                <a:solidFill>
                  <a:srgbClr val="FF00FF"/>
                </a:solidFill>
              </a:rPr>
              <a:t> </a:t>
            </a:r>
            <a:r>
              <a:rPr kumimoji="0" lang="en-US" altLang="en-US" sz="2400"/>
              <a:t>=</a:t>
            </a:r>
          </a:p>
        </p:txBody>
      </p:sp>
      <p:graphicFrame>
        <p:nvGraphicFramePr>
          <p:cNvPr id="1027077" name="Object 5"/>
          <p:cNvGraphicFramePr>
            <a:graphicFrameLocks noChangeAspect="1"/>
          </p:cNvGraphicFramePr>
          <p:nvPr/>
        </p:nvGraphicFramePr>
        <p:xfrm>
          <a:off x="1244600" y="4843463"/>
          <a:ext cx="3048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56" name="Equation" r:id="rId7" imgW="1574640" imgH="228600" progId="Equation.DSMT4">
                  <p:embed/>
                </p:oleObj>
              </mc:Choice>
              <mc:Fallback>
                <p:oleObj name="Equation" r:id="rId7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843463"/>
                        <a:ext cx="30480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78" name="Object 6"/>
          <p:cNvGraphicFramePr>
            <a:graphicFrameLocks noChangeAspect="1"/>
          </p:cNvGraphicFramePr>
          <p:nvPr/>
        </p:nvGraphicFramePr>
        <p:xfrm>
          <a:off x="1625600" y="5357813"/>
          <a:ext cx="18288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57" name="Equation" r:id="rId9" imgW="1002960" imgH="279360" progId="Equation.DSMT4">
                  <p:embed/>
                </p:oleObj>
              </mc:Choice>
              <mc:Fallback>
                <p:oleObj name="Equation" r:id="rId9" imgW="1002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357813"/>
                        <a:ext cx="18288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320925" y="457200"/>
            <a:ext cx="446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Counting Passwords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219200" y="1143000"/>
            <a:ext cx="2717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000"/>
              <a:t>L ::= {a,b,…,z,A,B,…,Z}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/>
              <a:t>D ::= {0,1,…,9}</a:t>
            </a:r>
          </a:p>
        </p:txBody>
      </p:sp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1066800" y="2505075"/>
            <a:ext cx="7010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We first count the number of passwords with a specific length.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Let P</a:t>
            </a:r>
            <a:r>
              <a:rPr lang="en-US" altLang="en-US" baseline="-25000"/>
              <a:t>n</a:t>
            </a:r>
            <a:r>
              <a:rPr lang="en-US" altLang="en-US"/>
              <a:t> be the set of passwords with length n.</a:t>
            </a:r>
          </a:p>
        </p:txBody>
      </p:sp>
    </p:spTree>
    <p:extLst>
      <p:ext uri="{BB962C8B-B14F-4D97-AF65-F5344CB8AC3E}">
        <p14:creationId xmlns:p14="http://schemas.microsoft.com/office/powerpoint/2010/main" val="34776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6" grpId="0"/>
      <p:bldP spid="20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90600" y="1371600"/>
          <a:ext cx="3886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36" name="Equation" r:id="rId4" imgW="1879560" imgH="330120" progId="Equation.DSMT4">
                  <p:embed/>
                </p:oleObj>
              </mc:Choice>
              <mc:Fallback>
                <p:oleObj name="Equation" r:id="rId4" imgW="1879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38862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099" name="Object 3"/>
          <p:cNvGraphicFramePr>
            <a:graphicFrameLocks noChangeAspect="1"/>
          </p:cNvGraphicFramePr>
          <p:nvPr/>
        </p:nvGraphicFramePr>
        <p:xfrm>
          <a:off x="2971800" y="2166938"/>
          <a:ext cx="21336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37" name="Equation" r:id="rId6" imgW="1079280" imgH="507960" progId="Equation.DSMT4">
                  <p:embed/>
                </p:oleObj>
              </mc:Choice>
              <mc:Fallback>
                <p:oleObj name="Equation" r:id="rId6" imgW="1079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66938"/>
                        <a:ext cx="21336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00" name="Object 4"/>
          <p:cNvGraphicFramePr>
            <a:graphicFrameLocks noChangeAspect="1"/>
          </p:cNvGraphicFramePr>
          <p:nvPr/>
        </p:nvGraphicFramePr>
        <p:xfrm>
          <a:off x="928688" y="3965575"/>
          <a:ext cx="2133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38" name="Equation" r:id="rId8" imgW="1015920" imgH="228600" progId="Equation.DSMT4">
                  <p:embed/>
                </p:oleObj>
              </mc:Choice>
              <mc:Fallback>
                <p:oleObj name="Equation" r:id="rId8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965575"/>
                        <a:ext cx="2133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101" name="Text Box 5"/>
          <p:cNvSpPr txBox="1">
            <a:spLocks noChangeArrowheads="1"/>
          </p:cNvSpPr>
          <p:nvPr/>
        </p:nvSpPr>
        <p:spPr bwMode="auto">
          <a:xfrm>
            <a:off x="823913" y="3505200"/>
            <a:ext cx="2543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The set of Passwords:</a:t>
            </a:r>
          </a:p>
        </p:txBody>
      </p:sp>
      <p:graphicFrame>
        <p:nvGraphicFramePr>
          <p:cNvPr id="1028102" name="Object 6"/>
          <p:cNvGraphicFramePr>
            <a:graphicFrameLocks noChangeAspect="1"/>
          </p:cNvGraphicFramePr>
          <p:nvPr/>
        </p:nvGraphicFramePr>
        <p:xfrm>
          <a:off x="920750" y="4597400"/>
          <a:ext cx="22304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39" name="Equation" r:id="rId10" imgW="1168200" imgH="253800" progId="Equation.DSMT4">
                  <p:embed/>
                </p:oleObj>
              </mc:Choice>
              <mc:Fallback>
                <p:oleObj name="Equation" r:id="rId10" imgW="1168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597400"/>
                        <a:ext cx="22304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03" name="Object 7"/>
          <p:cNvGraphicFramePr>
            <a:graphicFrameLocks noChangeAspect="1"/>
          </p:cNvGraphicFramePr>
          <p:nvPr/>
        </p:nvGraphicFramePr>
        <p:xfrm>
          <a:off x="706438" y="5207000"/>
          <a:ext cx="29368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40" name="Equation" r:id="rId12" imgW="1752480" imgH="203040" progId="Equation.DSMT4">
                  <p:embed/>
                </p:oleObj>
              </mc:Choice>
              <mc:Fallback>
                <p:oleObj name="Equation" r:id="rId12" imgW="1752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5207000"/>
                        <a:ext cx="29368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04" name="Object 8"/>
          <p:cNvGraphicFramePr>
            <a:graphicFrameLocks noChangeAspect="1"/>
          </p:cNvGraphicFramePr>
          <p:nvPr/>
        </p:nvGraphicFramePr>
        <p:xfrm>
          <a:off x="685800" y="5740400"/>
          <a:ext cx="23479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41" name="Equation" r:id="rId14" imgW="1295280" imgH="406080" progId="Equation.DSMT4">
                  <p:embed/>
                </p:oleObj>
              </mc:Choice>
              <mc:Fallback>
                <p:oleObj name="Equation" r:id="rId14" imgW="1295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40400"/>
                        <a:ext cx="23479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320925" y="457200"/>
            <a:ext cx="446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Counting Passwords</a:t>
            </a:r>
          </a:p>
        </p:txBody>
      </p:sp>
      <p:sp>
        <p:nvSpPr>
          <p:cNvPr id="1028106" name="Text Box 10"/>
          <p:cNvSpPr txBox="1">
            <a:spLocks noChangeArrowheads="1"/>
          </p:cNvSpPr>
          <p:nvPr/>
        </p:nvSpPr>
        <p:spPr bwMode="auto">
          <a:xfrm>
            <a:off x="4267200" y="3733800"/>
            <a:ext cx="2722563" cy="369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counting by partitioning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315200" y="3733800"/>
            <a:ext cx="1427163" cy="914400"/>
            <a:chOff x="5202237" y="3886200"/>
            <a:chExt cx="2133600" cy="1473200"/>
          </a:xfrm>
        </p:grpSpPr>
        <p:sp>
          <p:nvSpPr>
            <p:cNvPr id="3089" name="Oval 11"/>
            <p:cNvSpPr>
              <a:spLocks noChangeArrowheads="1"/>
            </p:cNvSpPr>
            <p:nvPr/>
          </p:nvSpPr>
          <p:spPr bwMode="auto">
            <a:xfrm>
              <a:off x="5202237" y="3886200"/>
              <a:ext cx="2133600" cy="1447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90" name="Freeform 12"/>
            <p:cNvSpPr>
              <a:spLocks/>
            </p:cNvSpPr>
            <p:nvPr/>
          </p:nvSpPr>
          <p:spPr bwMode="auto">
            <a:xfrm>
              <a:off x="5430837" y="4191000"/>
              <a:ext cx="800100" cy="1143000"/>
            </a:xfrm>
            <a:custGeom>
              <a:avLst/>
              <a:gdLst>
                <a:gd name="T0" fmla="*/ 0 w 504"/>
                <a:gd name="T1" fmla="*/ 0 h 720"/>
                <a:gd name="T2" fmla="*/ 2147483647 w 504"/>
                <a:gd name="T3" fmla="*/ 2147483647 h 720"/>
                <a:gd name="T4" fmla="*/ 2147483647 w 504"/>
                <a:gd name="T5" fmla="*/ 2147483647 h 720"/>
                <a:gd name="T6" fmla="*/ 0 60000 65536"/>
                <a:gd name="T7" fmla="*/ 0 60000 65536"/>
                <a:gd name="T8" fmla="*/ 0 60000 65536"/>
                <a:gd name="T9" fmla="*/ 0 w 504"/>
                <a:gd name="T10" fmla="*/ 0 h 720"/>
                <a:gd name="T11" fmla="*/ 504 w 504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720">
                  <a:moveTo>
                    <a:pt x="0" y="0"/>
                  </a:moveTo>
                  <a:cubicBezTo>
                    <a:pt x="180" y="108"/>
                    <a:pt x="360" y="216"/>
                    <a:pt x="432" y="336"/>
                  </a:cubicBezTo>
                  <a:cubicBezTo>
                    <a:pt x="504" y="456"/>
                    <a:pt x="468" y="588"/>
                    <a:pt x="432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3"/>
            <p:cNvSpPr>
              <a:spLocks/>
            </p:cNvSpPr>
            <p:nvPr/>
          </p:nvSpPr>
          <p:spPr bwMode="auto">
            <a:xfrm>
              <a:off x="6497637" y="4064000"/>
              <a:ext cx="457200" cy="1295400"/>
            </a:xfrm>
            <a:custGeom>
              <a:avLst/>
              <a:gdLst>
                <a:gd name="T0" fmla="*/ 0 w 528"/>
                <a:gd name="T1" fmla="*/ 2147483647 h 432"/>
                <a:gd name="T2" fmla="*/ 2147483647 w 528"/>
                <a:gd name="T3" fmla="*/ 2147483647 h 432"/>
                <a:gd name="T4" fmla="*/ 2147483647 w 528"/>
                <a:gd name="T5" fmla="*/ 0 h 432"/>
                <a:gd name="T6" fmla="*/ 0 60000 65536"/>
                <a:gd name="T7" fmla="*/ 0 60000 65536"/>
                <a:gd name="T8" fmla="*/ 0 60000 65536"/>
                <a:gd name="T9" fmla="*/ 0 w 528"/>
                <a:gd name="T10" fmla="*/ 0 h 432"/>
                <a:gd name="T11" fmla="*/ 528 w 52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32">
                  <a:moveTo>
                    <a:pt x="0" y="432"/>
                  </a:moveTo>
                  <a:cubicBezTo>
                    <a:pt x="148" y="372"/>
                    <a:pt x="296" y="312"/>
                    <a:pt x="384" y="240"/>
                  </a:cubicBezTo>
                  <a:cubicBezTo>
                    <a:pt x="472" y="168"/>
                    <a:pt x="500" y="84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14"/>
            <p:cNvSpPr>
              <a:spLocks/>
            </p:cNvSpPr>
            <p:nvPr/>
          </p:nvSpPr>
          <p:spPr bwMode="auto">
            <a:xfrm>
              <a:off x="6116637" y="4432300"/>
              <a:ext cx="762000" cy="317500"/>
            </a:xfrm>
            <a:custGeom>
              <a:avLst/>
              <a:gdLst>
                <a:gd name="T0" fmla="*/ 0 w 480"/>
                <a:gd name="T1" fmla="*/ 2147483647 h 200"/>
                <a:gd name="T2" fmla="*/ 2147483647 w 480"/>
                <a:gd name="T3" fmla="*/ 2147483647 h 200"/>
                <a:gd name="T4" fmla="*/ 2147483647 w 480"/>
                <a:gd name="T5" fmla="*/ 2147483647 h 200"/>
                <a:gd name="T6" fmla="*/ 0 60000 65536"/>
                <a:gd name="T7" fmla="*/ 0 60000 65536"/>
                <a:gd name="T8" fmla="*/ 0 60000 65536"/>
                <a:gd name="T9" fmla="*/ 0 w 480"/>
                <a:gd name="T10" fmla="*/ 0 h 200"/>
                <a:gd name="T11" fmla="*/ 480 w 480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00">
                  <a:moveTo>
                    <a:pt x="0" y="200"/>
                  </a:moveTo>
                  <a:cubicBezTo>
                    <a:pt x="56" y="108"/>
                    <a:pt x="112" y="16"/>
                    <a:pt x="192" y="8"/>
                  </a:cubicBezTo>
                  <a:cubicBezTo>
                    <a:pt x="272" y="0"/>
                    <a:pt x="376" y="76"/>
                    <a:pt x="480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4" name="TextBox 14"/>
          <p:cNvSpPr txBox="1">
            <a:spLocks noChangeArrowheads="1"/>
          </p:cNvSpPr>
          <p:nvPr/>
        </p:nvSpPr>
        <p:spPr bwMode="auto">
          <a:xfrm>
            <a:off x="5562600" y="1524000"/>
            <a:ext cx="183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by product rule</a:t>
            </a:r>
          </a:p>
        </p:txBody>
      </p:sp>
      <p:sp>
        <p:nvSpPr>
          <p:cNvPr id="3085" name="TextBox 15"/>
          <p:cNvSpPr txBox="1">
            <a:spLocks noChangeArrowheads="1"/>
          </p:cNvSpPr>
          <p:nvPr/>
        </p:nvSpPr>
        <p:spPr bwMode="auto">
          <a:xfrm>
            <a:off x="5562600" y="2220913"/>
            <a:ext cx="1411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by sum rule</a:t>
            </a:r>
          </a:p>
        </p:txBody>
      </p:sp>
      <p:cxnSp>
        <p:nvCxnSpPr>
          <p:cNvPr id="3086" name="Straight Connector 17"/>
          <p:cNvCxnSpPr>
            <a:cxnSpLocks noChangeShapeType="1"/>
          </p:cNvCxnSpPr>
          <p:nvPr/>
        </p:nvCxnSpPr>
        <p:spPr bwMode="auto">
          <a:xfrm rot="5400000">
            <a:off x="2324100" y="5067300"/>
            <a:ext cx="3276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7" name="TextBox 18"/>
          <p:cNvSpPr txBox="1">
            <a:spLocks noChangeArrowheads="1"/>
          </p:cNvSpPr>
          <p:nvPr/>
        </p:nvSpPr>
        <p:spPr bwMode="auto">
          <a:xfrm>
            <a:off x="4267200" y="4724400"/>
            <a:ext cx="4473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This is a common technique.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Divide the set into disjoint subsets.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Count each subset and add the answers.</a:t>
            </a:r>
          </a:p>
        </p:txBody>
      </p:sp>
      <p:cxnSp>
        <p:nvCxnSpPr>
          <p:cNvPr id="3088" name="Straight Connector 21"/>
          <p:cNvCxnSpPr>
            <a:cxnSpLocks noChangeShapeType="1"/>
          </p:cNvCxnSpPr>
          <p:nvPr/>
        </p:nvCxnSpPr>
        <p:spPr bwMode="auto">
          <a:xfrm>
            <a:off x="3962400" y="3429000"/>
            <a:ext cx="487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4096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1" grpId="0"/>
      <p:bldP spid="1028106" grpId="0" animBg="1"/>
      <p:bldP spid="3084" grpId="0"/>
      <p:bldP spid="3085" grpId="0"/>
      <p:bldP spid="30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At Least One Seven</a:t>
            </a:r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286000" y="1447800"/>
            <a:ext cx="6172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How many # 4-digit numbers with at least one 7?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      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count by </a:t>
            </a:r>
            <a:r>
              <a:rPr lang="en-US" altLang="en-US" sz="1800" i="1">
                <a:solidFill>
                  <a:srgbClr val="0066FF"/>
                </a:solidFill>
                <a:latin typeface="Comic Sans MS" pitchFamily="66" charset="0"/>
              </a:rPr>
              <a:t>1st occurrence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 of 7: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7xxx + o7xx + oo7x + ooo7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where x represents any digit from 1 to 10,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while o represent any digit from 1 to 10 except 7.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Clearly, each number containing at least one 7 is in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one of the above sets, and these sets are disjoint.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Therefore, the answer to the question is: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10</a:t>
            </a:r>
            <a:r>
              <a:rPr lang="en-US" altLang="en-US" sz="1800" baseline="30000">
                <a:latin typeface="Comic Sans MS" pitchFamily="66" charset="0"/>
              </a:rPr>
              <a:t>3</a:t>
            </a:r>
            <a:r>
              <a:rPr lang="en-US" altLang="en-US" sz="1800">
                <a:latin typeface="Comic Sans MS" pitchFamily="66" charset="0"/>
              </a:rPr>
              <a:t> + 9</a:t>
            </a:r>
            <a:r>
              <a:rPr lang="en-US" altLang="en-US" sz="1800"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altLang="en-US" sz="1800">
                <a:latin typeface="Comic Sans MS" pitchFamily="66" charset="0"/>
              </a:rPr>
              <a:t>10</a:t>
            </a:r>
            <a:r>
              <a:rPr lang="en-US" altLang="en-US" sz="1800" baseline="30000">
                <a:latin typeface="Comic Sans MS" pitchFamily="66" charset="0"/>
              </a:rPr>
              <a:t>2 </a:t>
            </a:r>
            <a:r>
              <a:rPr lang="en-US" altLang="en-US" sz="1800">
                <a:latin typeface="Comic Sans MS" pitchFamily="66" charset="0"/>
              </a:rPr>
              <a:t>+ 9</a:t>
            </a:r>
            <a:r>
              <a:rPr lang="en-US" altLang="en-US" sz="1800" baseline="30000">
                <a:latin typeface="Comic Sans MS" pitchFamily="66" charset="0"/>
              </a:rPr>
              <a:t>2</a:t>
            </a:r>
            <a:r>
              <a:rPr lang="en-US" altLang="en-US" sz="1800"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altLang="en-US" sz="1800">
                <a:latin typeface="Comic Sans MS" pitchFamily="66" charset="0"/>
              </a:rPr>
              <a:t>10 + 9</a:t>
            </a:r>
            <a:r>
              <a:rPr lang="en-US" altLang="en-US" sz="1800" baseline="30000">
                <a:latin typeface="Comic Sans MS" pitchFamily="66" charset="0"/>
              </a:rPr>
              <a:t>3</a:t>
            </a:r>
            <a:r>
              <a:rPr lang="en-US" altLang="en-US" sz="1800">
                <a:latin typeface="Comic Sans MS" pitchFamily="66" charset="0"/>
              </a:rPr>
              <a:t> = 3439</a:t>
            </a:r>
          </a:p>
        </p:txBody>
      </p:sp>
      <p:sp>
        <p:nvSpPr>
          <p:cNvPr id="977926" name="Text Box 6"/>
          <p:cNvSpPr txBox="1">
            <a:spLocks noChangeArrowheads="1"/>
          </p:cNvSpPr>
          <p:nvPr/>
        </p:nvSpPr>
        <p:spPr bwMode="auto">
          <a:xfrm>
            <a:off x="1066800" y="1981200"/>
            <a:ext cx="125571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Method 1:</a:t>
            </a:r>
          </a:p>
        </p:txBody>
      </p:sp>
      <p:sp>
        <p:nvSpPr>
          <p:cNvPr id="977929" name="Text Box 9"/>
          <p:cNvSpPr txBox="1">
            <a:spLocks noChangeArrowheads="1"/>
          </p:cNvSpPr>
          <p:nvPr/>
        </p:nvSpPr>
        <p:spPr bwMode="auto">
          <a:xfrm>
            <a:off x="2971800" y="6019800"/>
            <a:ext cx="28749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(counting by partitioning)</a:t>
            </a:r>
          </a:p>
        </p:txBody>
      </p:sp>
      <p:sp>
        <p:nvSpPr>
          <p:cNvPr id="977930" name="Line 10"/>
          <p:cNvSpPr>
            <a:spLocks noChangeShapeType="1"/>
          </p:cNvSpPr>
          <p:nvPr/>
        </p:nvSpPr>
        <p:spPr bwMode="auto">
          <a:xfrm flipV="1">
            <a:off x="1981200" y="2743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7931" name="Text Box 11"/>
          <p:cNvSpPr txBox="1">
            <a:spLocks noChangeArrowheads="1"/>
          </p:cNvSpPr>
          <p:nvPr/>
        </p:nvSpPr>
        <p:spPr bwMode="auto">
          <a:xfrm>
            <a:off x="212725" y="3276600"/>
            <a:ext cx="1900238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The set of 4-digit</a:t>
            </a:r>
          </a:p>
          <a:p>
            <a:r>
              <a:rPr lang="en-US" altLang="zh-TW" sz="1600"/>
              <a:t>numbers with 7 in</a:t>
            </a:r>
          </a:p>
          <a:p>
            <a:r>
              <a:rPr lang="en-US" altLang="zh-TW" sz="1600"/>
              <a:t>the first digit.</a:t>
            </a:r>
          </a:p>
        </p:txBody>
      </p:sp>
      <p:sp>
        <p:nvSpPr>
          <p:cNvPr id="977932" name="Text Box 12"/>
          <p:cNvSpPr txBox="1">
            <a:spLocks noChangeArrowheads="1"/>
          </p:cNvSpPr>
          <p:nvPr/>
        </p:nvSpPr>
        <p:spPr bwMode="auto">
          <a:xfrm>
            <a:off x="228600" y="4651375"/>
            <a:ext cx="193675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The set of 4-digit</a:t>
            </a:r>
          </a:p>
          <a:p>
            <a:r>
              <a:rPr lang="en-US" altLang="zh-TW" sz="1600"/>
              <a:t>numbers with 7 in</a:t>
            </a:r>
          </a:p>
          <a:p>
            <a:r>
              <a:rPr lang="en-US" altLang="zh-TW" sz="1600"/>
              <a:t>the second digit,</a:t>
            </a:r>
          </a:p>
          <a:p>
            <a:r>
              <a:rPr lang="en-US" altLang="zh-TW" sz="1600"/>
              <a:t>but the first digit</a:t>
            </a:r>
          </a:p>
          <a:p>
            <a:r>
              <a:rPr lang="en-US" altLang="zh-TW" sz="1600"/>
              <a:t>is not 7, and so on.</a:t>
            </a:r>
          </a:p>
        </p:txBody>
      </p:sp>
      <p:sp>
        <p:nvSpPr>
          <p:cNvPr id="977933" name="Line 13"/>
          <p:cNvSpPr>
            <a:spLocks noChangeShapeType="1"/>
          </p:cNvSpPr>
          <p:nvPr/>
        </p:nvSpPr>
        <p:spPr bwMode="auto">
          <a:xfrm flipV="1">
            <a:off x="1981200" y="2819400"/>
            <a:ext cx="182880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7934" name="Oval 14"/>
          <p:cNvSpPr>
            <a:spLocks noChangeArrowheads="1"/>
          </p:cNvSpPr>
          <p:nvPr/>
        </p:nvSpPr>
        <p:spPr bwMode="auto">
          <a:xfrm>
            <a:off x="6553200" y="5257800"/>
            <a:ext cx="2133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7935" name="Freeform 15"/>
          <p:cNvSpPr>
            <a:spLocks/>
          </p:cNvSpPr>
          <p:nvPr/>
        </p:nvSpPr>
        <p:spPr bwMode="auto">
          <a:xfrm>
            <a:off x="6781800" y="5562600"/>
            <a:ext cx="800100" cy="1143000"/>
          </a:xfrm>
          <a:custGeom>
            <a:avLst/>
            <a:gdLst>
              <a:gd name="T0" fmla="*/ 0 w 504"/>
              <a:gd name="T1" fmla="*/ 0 h 720"/>
              <a:gd name="T2" fmla="*/ 432 w 504"/>
              <a:gd name="T3" fmla="*/ 336 h 720"/>
              <a:gd name="T4" fmla="*/ 432 w 504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4" h="720">
                <a:moveTo>
                  <a:pt x="0" y="0"/>
                </a:moveTo>
                <a:cubicBezTo>
                  <a:pt x="180" y="108"/>
                  <a:pt x="360" y="216"/>
                  <a:pt x="432" y="336"/>
                </a:cubicBezTo>
                <a:cubicBezTo>
                  <a:pt x="504" y="456"/>
                  <a:pt x="468" y="588"/>
                  <a:pt x="432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7936" name="Freeform 16"/>
          <p:cNvSpPr>
            <a:spLocks/>
          </p:cNvSpPr>
          <p:nvPr/>
        </p:nvSpPr>
        <p:spPr bwMode="auto">
          <a:xfrm>
            <a:off x="7848600" y="5410200"/>
            <a:ext cx="457200" cy="1295400"/>
          </a:xfrm>
          <a:custGeom>
            <a:avLst/>
            <a:gdLst>
              <a:gd name="T0" fmla="*/ 0 w 528"/>
              <a:gd name="T1" fmla="*/ 432 h 432"/>
              <a:gd name="T2" fmla="*/ 384 w 528"/>
              <a:gd name="T3" fmla="*/ 240 h 432"/>
              <a:gd name="T4" fmla="*/ 528 w 528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432">
                <a:moveTo>
                  <a:pt x="0" y="432"/>
                </a:moveTo>
                <a:cubicBezTo>
                  <a:pt x="148" y="372"/>
                  <a:pt x="296" y="312"/>
                  <a:pt x="384" y="240"/>
                </a:cubicBezTo>
                <a:cubicBezTo>
                  <a:pt x="472" y="168"/>
                  <a:pt x="500" y="84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7937" name="Freeform 17"/>
          <p:cNvSpPr>
            <a:spLocks/>
          </p:cNvSpPr>
          <p:nvPr/>
        </p:nvSpPr>
        <p:spPr bwMode="auto">
          <a:xfrm>
            <a:off x="7467600" y="5778500"/>
            <a:ext cx="762000" cy="317500"/>
          </a:xfrm>
          <a:custGeom>
            <a:avLst/>
            <a:gdLst>
              <a:gd name="T0" fmla="*/ 0 w 480"/>
              <a:gd name="T1" fmla="*/ 200 h 200"/>
              <a:gd name="T2" fmla="*/ 192 w 480"/>
              <a:gd name="T3" fmla="*/ 8 h 200"/>
              <a:gd name="T4" fmla="*/ 480 w 480"/>
              <a:gd name="T5" fmla="*/ 15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00">
                <a:moveTo>
                  <a:pt x="0" y="200"/>
                </a:moveTo>
                <a:cubicBezTo>
                  <a:pt x="56" y="108"/>
                  <a:pt x="112" y="16"/>
                  <a:pt x="192" y="8"/>
                </a:cubicBezTo>
                <a:cubicBezTo>
                  <a:pt x="272" y="0"/>
                  <a:pt x="376" y="76"/>
                  <a:pt x="480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0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6" grpId="0" animBg="1"/>
      <p:bldP spid="977929" grpId="0" animBg="1"/>
      <p:bldP spid="977930" grpId="0" animBg="1"/>
      <p:bldP spid="977931" grpId="0" animBg="1"/>
      <p:bldP spid="977932" grpId="0" animBg="1"/>
      <p:bldP spid="977933" grpId="0" animBg="1"/>
      <p:bldP spid="977934" grpId="0" animBg="1"/>
      <p:bldP spid="977935" grpId="0" animBg="1"/>
      <p:bldP spid="977936" grpId="0" animBg="1"/>
      <p:bldP spid="9779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At Least One Seven</a:t>
            </a:r>
          </a:p>
        </p:txBody>
      </p:sp>
      <p:sp>
        <p:nvSpPr>
          <p:cNvPr id="1039363" name="Rectangle 3"/>
          <p:cNvSpPr>
            <a:spLocks noChangeArrowheads="1"/>
          </p:cNvSpPr>
          <p:nvPr/>
        </p:nvSpPr>
        <p:spPr bwMode="auto">
          <a:xfrm>
            <a:off x="2286000" y="1447800"/>
            <a:ext cx="5791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How many # 4-digit numbers with at least one 7?</a:t>
            </a:r>
          </a:p>
        </p:txBody>
      </p:sp>
      <p:sp>
        <p:nvSpPr>
          <p:cNvPr id="1039364" name="Rectangle 4"/>
          <p:cNvSpPr>
            <a:spLocks noChangeArrowheads="1"/>
          </p:cNvSpPr>
          <p:nvPr/>
        </p:nvSpPr>
        <p:spPr bwMode="auto">
          <a:xfrm>
            <a:off x="2743200" y="2219325"/>
            <a:ext cx="457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 b="1">
                <a:latin typeface="Comic Sans MS" pitchFamily="66" charset="0"/>
              </a:rPr>
              <a:t>|</a:t>
            </a:r>
            <a:r>
              <a:rPr lang="en-US" altLang="en-US" sz="1800">
                <a:latin typeface="Comic Sans MS" pitchFamily="66" charset="0"/>
              </a:rPr>
              <a:t>4-digit numbers with at least one 7</a:t>
            </a:r>
            <a:r>
              <a:rPr lang="en-US" altLang="en-US" sz="1800" b="1">
                <a:latin typeface="Comic Sans MS" pitchFamily="66" charset="0"/>
              </a:rPr>
              <a:t>|</a:t>
            </a:r>
            <a:r>
              <a:rPr lang="en-US" altLang="en-US" sz="1800">
                <a:latin typeface="Comic Sans MS" pitchFamily="66" charset="0"/>
              </a:rPr>
              <a:t>=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 </a:t>
            </a:r>
            <a:r>
              <a:rPr lang="en-US" altLang="en-US" sz="1800" b="1">
                <a:latin typeface="Comic Sans MS" pitchFamily="66" charset="0"/>
              </a:rPr>
              <a:t>|</a:t>
            </a:r>
            <a:r>
              <a:rPr lang="en-US" altLang="en-US" sz="1800">
                <a:latin typeface="Comic Sans MS" pitchFamily="66" charset="0"/>
              </a:rPr>
              <a:t>4-digit numbers</a:t>
            </a:r>
            <a:r>
              <a:rPr lang="en-US" altLang="en-US" sz="1800" b="1">
                <a:latin typeface="Comic Sans MS" pitchFamily="66" charset="0"/>
              </a:rPr>
              <a:t>|</a:t>
            </a:r>
            <a:r>
              <a:rPr lang="en-US" altLang="en-US" sz="1800">
                <a:latin typeface="Comic Sans MS" pitchFamily="66" charset="0"/>
              </a:rPr>
              <a:t> </a:t>
            </a:r>
            <a:r>
              <a:rPr lang="en-US" altLang="en-US" sz="1800" b="1">
                <a:latin typeface="Comic Sans MS" pitchFamily="66" charset="0"/>
                <a:sym typeface="Euclid Symbol" pitchFamily="18" charset="2"/>
              </a:rPr>
              <a:t></a:t>
            </a:r>
            <a:r>
              <a:rPr lang="en-US" altLang="en-US" sz="1800" b="1">
                <a:latin typeface="Comic Sans MS" pitchFamily="66" charset="0"/>
              </a:rPr>
              <a:t> |</a:t>
            </a:r>
            <a:r>
              <a:rPr lang="en-US" altLang="en-US" sz="1800">
                <a:latin typeface="Comic Sans MS" pitchFamily="66" charset="0"/>
              </a:rPr>
              <a:t>those with no 7s</a:t>
            </a:r>
            <a:r>
              <a:rPr lang="en-US" altLang="en-US" sz="1800" b="1">
                <a:latin typeface="Comic Sans MS" pitchFamily="66" charset="0"/>
              </a:rPr>
              <a:t>|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>
                <a:latin typeface="Comic Sans MS" pitchFamily="66" charset="0"/>
              </a:rPr>
              <a:t>    </a:t>
            </a:r>
            <a:r>
              <a:rPr lang="en-US" altLang="en-US" sz="1800">
                <a:latin typeface="Comic Sans MS" pitchFamily="66" charset="0"/>
              </a:rPr>
              <a:t>= 10</a:t>
            </a:r>
            <a:r>
              <a:rPr lang="en-US" altLang="en-US" sz="1800" baseline="30000">
                <a:latin typeface="Comic Sans MS" pitchFamily="66" charset="0"/>
              </a:rPr>
              <a:t>4</a:t>
            </a:r>
            <a:r>
              <a:rPr lang="en-US" altLang="en-US" sz="1800">
                <a:latin typeface="Comic Sans MS" pitchFamily="66" charset="0"/>
              </a:rPr>
              <a:t>      –        9</a:t>
            </a:r>
            <a:r>
              <a:rPr lang="en-US" altLang="en-US" sz="1800" baseline="30000">
                <a:latin typeface="Comic Sans MS" pitchFamily="66" charset="0"/>
              </a:rPr>
              <a:t>4</a:t>
            </a:r>
            <a:r>
              <a:rPr lang="en-US" altLang="en-US" sz="1800">
                <a:latin typeface="Comic Sans MS" pitchFamily="66" charset="0"/>
              </a:rPr>
              <a:t>         </a:t>
            </a:r>
          </a:p>
        </p:txBody>
      </p:sp>
      <p:sp>
        <p:nvSpPr>
          <p:cNvPr id="1039365" name="Text Box 5"/>
          <p:cNvSpPr txBox="1">
            <a:spLocks noChangeArrowheads="1"/>
          </p:cNvSpPr>
          <p:nvPr/>
        </p:nvSpPr>
        <p:spPr bwMode="auto">
          <a:xfrm>
            <a:off x="3124200" y="3590925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latin typeface="Comic Sans MS" pitchFamily="66" charset="0"/>
              </a:rPr>
              <a:t>= 3439</a:t>
            </a:r>
          </a:p>
        </p:txBody>
      </p:sp>
      <p:sp>
        <p:nvSpPr>
          <p:cNvPr id="1039367" name="Text Box 7"/>
          <p:cNvSpPr txBox="1">
            <a:spLocks noChangeArrowheads="1"/>
          </p:cNvSpPr>
          <p:nvPr/>
        </p:nvSpPr>
        <p:spPr bwMode="auto">
          <a:xfrm>
            <a:off x="990600" y="2219325"/>
            <a:ext cx="12922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Method 2:</a:t>
            </a:r>
          </a:p>
        </p:txBody>
      </p:sp>
      <p:sp>
        <p:nvSpPr>
          <p:cNvPr id="1039368" name="Text Box 8"/>
          <p:cNvSpPr txBox="1">
            <a:spLocks noChangeArrowheads="1"/>
          </p:cNvSpPr>
          <p:nvPr/>
        </p:nvSpPr>
        <p:spPr bwMode="auto">
          <a:xfrm>
            <a:off x="2895600" y="4043363"/>
            <a:ext cx="300672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(counting the complement)</a:t>
            </a:r>
          </a:p>
        </p:txBody>
      </p:sp>
      <p:sp>
        <p:nvSpPr>
          <p:cNvPr id="1039370" name="Oval 10"/>
          <p:cNvSpPr>
            <a:spLocks noChangeArrowheads="1"/>
          </p:cNvSpPr>
          <p:nvPr/>
        </p:nvSpPr>
        <p:spPr bwMode="auto">
          <a:xfrm rot="2058636">
            <a:off x="6553200" y="388620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371" name="Rectangle 11"/>
          <p:cNvSpPr>
            <a:spLocks noChangeArrowheads="1"/>
          </p:cNvSpPr>
          <p:nvPr/>
        </p:nvSpPr>
        <p:spPr bwMode="auto">
          <a:xfrm>
            <a:off x="6400800" y="3733800"/>
            <a:ext cx="1828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372" name="Line 12"/>
          <p:cNvSpPr>
            <a:spLocks noChangeShapeType="1"/>
          </p:cNvSpPr>
          <p:nvPr/>
        </p:nvSpPr>
        <p:spPr bwMode="auto">
          <a:xfrm flipV="1">
            <a:off x="6400800" y="3733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3" name="Line 13"/>
          <p:cNvSpPr>
            <a:spLocks noChangeShapeType="1"/>
          </p:cNvSpPr>
          <p:nvPr/>
        </p:nvSpPr>
        <p:spPr bwMode="auto">
          <a:xfrm flipV="1">
            <a:off x="6400800" y="41148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4" name="Line 14"/>
          <p:cNvSpPr>
            <a:spLocks noChangeShapeType="1"/>
          </p:cNvSpPr>
          <p:nvPr/>
        </p:nvSpPr>
        <p:spPr bwMode="auto">
          <a:xfrm flipV="1">
            <a:off x="7162800" y="3733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5" name="Line 15"/>
          <p:cNvSpPr>
            <a:spLocks noChangeShapeType="1"/>
          </p:cNvSpPr>
          <p:nvPr/>
        </p:nvSpPr>
        <p:spPr bwMode="auto">
          <a:xfrm flipV="1">
            <a:off x="6400800" y="4343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6" name="Line 16"/>
          <p:cNvSpPr>
            <a:spLocks noChangeShapeType="1"/>
          </p:cNvSpPr>
          <p:nvPr/>
        </p:nvSpPr>
        <p:spPr bwMode="auto">
          <a:xfrm flipV="1">
            <a:off x="7315200" y="3733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7" name="Line 17"/>
          <p:cNvSpPr>
            <a:spLocks noChangeShapeType="1"/>
          </p:cNvSpPr>
          <p:nvPr/>
        </p:nvSpPr>
        <p:spPr bwMode="auto">
          <a:xfrm flipV="1">
            <a:off x="6400800" y="4572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8" name="Line 18"/>
          <p:cNvSpPr>
            <a:spLocks noChangeShapeType="1"/>
          </p:cNvSpPr>
          <p:nvPr/>
        </p:nvSpPr>
        <p:spPr bwMode="auto">
          <a:xfrm flipV="1">
            <a:off x="7467600" y="3886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9" name="Line 19"/>
          <p:cNvSpPr>
            <a:spLocks noChangeShapeType="1"/>
          </p:cNvSpPr>
          <p:nvPr/>
        </p:nvSpPr>
        <p:spPr bwMode="auto">
          <a:xfrm flipV="1">
            <a:off x="6400800" y="4724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80" name="Line 20"/>
          <p:cNvSpPr>
            <a:spLocks noChangeShapeType="1"/>
          </p:cNvSpPr>
          <p:nvPr/>
        </p:nvSpPr>
        <p:spPr bwMode="auto">
          <a:xfrm flipV="1">
            <a:off x="7543800" y="4191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81" name="Line 21"/>
          <p:cNvSpPr>
            <a:spLocks noChangeShapeType="1"/>
          </p:cNvSpPr>
          <p:nvPr/>
        </p:nvSpPr>
        <p:spPr bwMode="auto">
          <a:xfrm flipV="1">
            <a:off x="7086600" y="4419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82" name="Line 22"/>
          <p:cNvSpPr>
            <a:spLocks noChangeShapeType="1"/>
          </p:cNvSpPr>
          <p:nvPr/>
        </p:nvSpPr>
        <p:spPr bwMode="auto">
          <a:xfrm flipV="1">
            <a:off x="7620000" y="4648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83" name="Text Box 23"/>
          <p:cNvSpPr txBox="1">
            <a:spLocks noChangeArrowheads="1"/>
          </p:cNvSpPr>
          <p:nvPr/>
        </p:nvSpPr>
        <p:spPr bwMode="auto">
          <a:xfrm>
            <a:off x="1981200" y="5653088"/>
            <a:ext cx="5162550" cy="376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Counting the complement is a useful technique.</a:t>
            </a:r>
          </a:p>
        </p:txBody>
      </p:sp>
    </p:spTree>
    <p:extLst>
      <p:ext uri="{BB962C8B-B14F-4D97-AF65-F5344CB8AC3E}">
        <p14:creationId xmlns:p14="http://schemas.microsoft.com/office/powerpoint/2010/main" val="3720188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5" grpId="0"/>
      <p:bldP spid="1039367" grpId="0" animBg="1"/>
      <p:bldP spid="1039368" grpId="0" animBg="1"/>
      <p:bldP spid="1039370" grpId="0" animBg="1"/>
      <p:bldP spid="1039371" grpId="0" animBg="1"/>
      <p:bldP spid="1039372" grpId="0" animBg="1"/>
      <p:bldP spid="1039373" grpId="0" animBg="1"/>
      <p:bldP spid="1039374" grpId="0" animBg="1"/>
      <p:bldP spid="1039375" grpId="0" animBg="1"/>
      <p:bldP spid="1039376" grpId="0" animBg="1"/>
      <p:bldP spid="1039377" grpId="0" animBg="1"/>
      <p:bldP spid="1039378" grpId="0" animBg="1"/>
      <p:bldP spid="1039379" grpId="0" animBg="1"/>
      <p:bldP spid="1039380" grpId="0" animBg="1"/>
      <p:bldP spid="1039381" grpId="0" animBg="1"/>
      <p:bldP spid="1039382" grpId="0" animBg="1"/>
      <p:bldP spid="10393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62" name="Picture 2" descr="HongKongP200-1000Dollars-1988-donatedtsfng_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81125"/>
            <a:ext cx="5059363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63" name="Text Box 3"/>
          <p:cNvSpPr txBox="1">
            <a:spLocks noChangeArrowheads="1"/>
          </p:cNvSpPr>
          <p:nvPr/>
        </p:nvSpPr>
        <p:spPr bwMode="auto">
          <a:xfrm>
            <a:off x="3195638" y="457200"/>
            <a:ext cx="274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Defective Dollars</a:t>
            </a:r>
          </a:p>
        </p:txBody>
      </p:sp>
      <p:sp>
        <p:nvSpPr>
          <p:cNvPr id="962564" name="Rectangle 4"/>
          <p:cNvSpPr>
            <a:spLocks noChangeArrowheads="1"/>
          </p:cNvSpPr>
          <p:nvPr/>
        </p:nvSpPr>
        <p:spPr bwMode="auto">
          <a:xfrm>
            <a:off x="2028825" y="4402138"/>
            <a:ext cx="50577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 dollar is defective if some digit appears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more than once in the 6-digit serial number.</a:t>
            </a:r>
          </a:p>
        </p:txBody>
      </p:sp>
      <p:sp>
        <p:nvSpPr>
          <p:cNvPr id="962565" name="Line 5"/>
          <p:cNvSpPr>
            <a:spLocks noChangeShapeType="1"/>
          </p:cNvSpPr>
          <p:nvPr/>
        </p:nvSpPr>
        <p:spPr bwMode="auto">
          <a:xfrm>
            <a:off x="5334000" y="3657600"/>
            <a:ext cx="914400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66" name="Rectangle 6"/>
          <p:cNvSpPr>
            <a:spLocks noChangeArrowheads="1"/>
          </p:cNvSpPr>
          <p:nvPr/>
        </p:nvSpPr>
        <p:spPr bwMode="auto">
          <a:xfrm>
            <a:off x="2362200" y="5643563"/>
            <a:ext cx="43434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common are nondefective dollars?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Text Box 2"/>
          <p:cNvSpPr txBox="1">
            <a:spLocks noChangeArrowheads="1"/>
          </p:cNvSpPr>
          <p:nvPr/>
        </p:nvSpPr>
        <p:spPr bwMode="auto">
          <a:xfrm>
            <a:off x="3195638" y="457200"/>
            <a:ext cx="274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Defective Dollars</a:t>
            </a:r>
          </a:p>
        </p:txBody>
      </p:sp>
      <p:sp>
        <p:nvSpPr>
          <p:cNvPr id="978947" name="Rectangle 3"/>
          <p:cNvSpPr>
            <a:spLocks noChangeArrowheads="1"/>
          </p:cNvSpPr>
          <p:nvPr/>
        </p:nvSpPr>
        <p:spPr bwMode="auto">
          <a:xfrm>
            <a:off x="1463675" y="1524000"/>
            <a:ext cx="43434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common are nondefective dollars?</a:t>
            </a:r>
          </a:p>
        </p:txBody>
      </p:sp>
      <p:sp>
        <p:nvSpPr>
          <p:cNvPr id="978948" name="Text Box 4"/>
          <p:cNvSpPr txBox="1">
            <a:spLocks noChangeArrowheads="1"/>
          </p:cNvSpPr>
          <p:nvPr/>
        </p:nvSpPr>
        <p:spPr bwMode="auto">
          <a:xfrm>
            <a:off x="1387475" y="2438400"/>
            <a:ext cx="55673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 possible choices for the first digit,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9 possible choices for the second digit, and so on…</a:t>
            </a:r>
          </a:p>
        </p:txBody>
      </p:sp>
      <p:sp>
        <p:nvSpPr>
          <p:cNvPr id="978949" name="Text Box 5"/>
          <p:cNvSpPr txBox="1">
            <a:spLocks noChangeArrowheads="1"/>
          </p:cNvSpPr>
          <p:nvPr/>
        </p:nvSpPr>
        <p:spPr bwMode="auto">
          <a:xfrm>
            <a:off x="1387475" y="3733800"/>
            <a:ext cx="67754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So, there are 10x9x8x7x6x5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= 151200 serial number with all its digit different</a:t>
            </a:r>
          </a:p>
        </p:txBody>
      </p:sp>
      <p:sp>
        <p:nvSpPr>
          <p:cNvPr id="978950" name="Text Box 6"/>
          <p:cNvSpPr txBox="1">
            <a:spLocks noChangeArrowheads="1"/>
          </p:cNvSpPr>
          <p:nvPr/>
        </p:nvSpPr>
        <p:spPr bwMode="auto">
          <a:xfrm>
            <a:off x="1371600" y="4953000"/>
            <a:ext cx="529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are totally 10</a:t>
            </a:r>
            <a:r>
              <a:rPr lang="en-US" altLang="en-US" baseline="30000"/>
              <a:t>6</a:t>
            </a:r>
            <a:r>
              <a:rPr lang="en-US" altLang="en-US"/>
              <a:t> = 1000000 serial numbers.</a:t>
            </a:r>
          </a:p>
        </p:txBody>
      </p:sp>
      <p:sp>
        <p:nvSpPr>
          <p:cNvPr id="978951" name="Text Box 7"/>
          <p:cNvSpPr txBox="1">
            <a:spLocks noChangeArrowheads="1"/>
          </p:cNvSpPr>
          <p:nvPr/>
        </p:nvSpPr>
        <p:spPr bwMode="auto">
          <a:xfrm>
            <a:off x="1447800" y="5791200"/>
            <a:ext cx="5214938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So, only about 15% of dollars are nondefective.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50" grpId="0"/>
      <p:bldP spid="9789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86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Generalized Product Rule</a:t>
            </a:r>
          </a:p>
        </p:txBody>
      </p:sp>
      <p:sp>
        <p:nvSpPr>
          <p:cNvPr id="960517" name="Text Box 5"/>
          <p:cNvSpPr txBox="1">
            <a:spLocks noChangeArrowheads="1"/>
          </p:cNvSpPr>
          <p:nvPr/>
        </p:nvSpPr>
        <p:spPr bwMode="auto">
          <a:xfrm>
            <a:off x="2111375" y="1673225"/>
            <a:ext cx="4978400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b="1" i="1">
                <a:latin typeface="Comic Sans MS" pitchFamily="66" charset="0"/>
              </a:rPr>
              <a:t>Q</a:t>
            </a:r>
            <a:r>
              <a:rPr kumimoji="0" lang="en-US" altLang="en-US">
                <a:latin typeface="Comic Sans MS" pitchFamily="66" charset="0"/>
              </a:rPr>
              <a:t> a set of length-</a:t>
            </a: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k</a:t>
            </a:r>
            <a:r>
              <a:rPr kumimoji="0" lang="en-US" altLang="en-US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kumimoji="0" lang="en-US" altLang="en-US">
                <a:latin typeface="Comic Sans MS" pitchFamily="66" charset="0"/>
              </a:rPr>
              <a:t>sequences.  If there are: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kumimoji="0" lang="en-US" altLang="en-US" baseline="-2500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kumimoji="0" lang="en-US" altLang="en-US">
                <a:latin typeface="Comic Sans MS" pitchFamily="66" charset="0"/>
              </a:rPr>
              <a:t> possible 1</a:t>
            </a:r>
            <a:r>
              <a:rPr kumimoji="0" lang="en-US" altLang="en-US" baseline="30000">
                <a:latin typeface="Comic Sans MS" pitchFamily="66" charset="0"/>
              </a:rPr>
              <a:t>st</a:t>
            </a:r>
            <a:r>
              <a:rPr kumimoji="0" lang="en-US" altLang="en-US">
                <a:latin typeface="Comic Sans MS" pitchFamily="66" charset="0"/>
              </a:rPr>
              <a:t> elements in sequences,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kumimoji="0" lang="en-US" altLang="en-US" baseline="-2500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kumimoji="0" lang="en-US" altLang="en-US">
                <a:latin typeface="Comic Sans MS" pitchFamily="66" charset="0"/>
              </a:rPr>
              <a:t> possible 2</a:t>
            </a:r>
            <a:r>
              <a:rPr kumimoji="0" lang="en-US" altLang="en-US" baseline="30000">
                <a:latin typeface="Comic Sans MS" pitchFamily="66" charset="0"/>
              </a:rPr>
              <a:t>nd</a:t>
            </a:r>
            <a:r>
              <a:rPr kumimoji="0" lang="en-US" altLang="en-US">
                <a:latin typeface="Comic Sans MS" pitchFamily="66" charset="0"/>
              </a:rPr>
              <a:t> elements for each first entry,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kumimoji="0" lang="en-US" altLang="en-US" baseline="-2500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kumimoji="0" lang="en-US" altLang="en-US">
                <a:latin typeface="Comic Sans MS" pitchFamily="66" charset="0"/>
              </a:rPr>
              <a:t> possible 3</a:t>
            </a:r>
            <a:r>
              <a:rPr kumimoji="0" lang="en-US" altLang="en-US" baseline="30000">
                <a:latin typeface="Comic Sans MS" pitchFamily="66" charset="0"/>
              </a:rPr>
              <a:t>rd</a:t>
            </a:r>
            <a:r>
              <a:rPr kumimoji="0" lang="en-US" altLang="en-US">
                <a:latin typeface="Comic Sans MS" pitchFamily="66" charset="0"/>
              </a:rPr>
              <a:t> elements for each 1</a:t>
            </a:r>
            <a:r>
              <a:rPr kumimoji="0" lang="en-US" altLang="en-US" baseline="30000">
                <a:latin typeface="Comic Sans MS" pitchFamily="66" charset="0"/>
              </a:rPr>
              <a:t>st</a:t>
            </a:r>
            <a:r>
              <a:rPr kumimoji="0" lang="en-US" altLang="en-US">
                <a:latin typeface="Comic Sans MS" pitchFamily="66" charset="0"/>
              </a:rPr>
              <a:t> &amp; 2</a:t>
            </a:r>
            <a:r>
              <a:rPr kumimoji="0" lang="en-US" altLang="en-US" baseline="30000">
                <a:latin typeface="Comic Sans MS" pitchFamily="66" charset="0"/>
              </a:rPr>
              <a:t>nd</a:t>
            </a:r>
            <a:r>
              <a:rPr kumimoji="0" lang="en-US" altLang="en-US">
                <a:latin typeface="Comic Sans MS" pitchFamily="66" charset="0"/>
              </a:rPr>
              <a:t>,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latin typeface="Comic Sans MS" pitchFamily="66" charset="0"/>
                <a:sym typeface="Euclid Extra" pitchFamily="18" charset="2"/>
              </a:rPr>
              <a:t>…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latin typeface="Comic Sans MS" pitchFamily="66" charset="0"/>
              </a:rPr>
              <a:t>then,</a:t>
            </a:r>
          </a:p>
        </p:txBody>
      </p:sp>
      <p:sp>
        <p:nvSpPr>
          <p:cNvPr id="960519" name="Text Box 7"/>
          <p:cNvSpPr txBox="1">
            <a:spLocks noChangeArrowheads="1"/>
          </p:cNvSpPr>
          <p:nvPr/>
        </p:nvSpPr>
        <p:spPr bwMode="auto">
          <a:xfrm>
            <a:off x="2895600" y="3886200"/>
            <a:ext cx="391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3333FF"/>
                </a:solidFill>
              </a:rPr>
              <a:t>|Q| = n</a:t>
            </a:r>
            <a:r>
              <a:rPr lang="en-US" altLang="en-US" sz="2800" baseline="-25000">
                <a:solidFill>
                  <a:srgbClr val="3333FF"/>
                </a:solidFill>
              </a:rPr>
              <a:t>1</a:t>
            </a:r>
            <a:r>
              <a:rPr lang="en-US" altLang="en-US" sz="2800">
                <a:solidFill>
                  <a:srgbClr val="3333FF"/>
                </a:solidFill>
              </a:rPr>
              <a:t> · n</a:t>
            </a:r>
            <a:r>
              <a:rPr lang="en-US" altLang="en-US" sz="2800" baseline="-25000">
                <a:solidFill>
                  <a:srgbClr val="3333FF"/>
                </a:solidFill>
              </a:rPr>
              <a:t>2</a:t>
            </a:r>
            <a:r>
              <a:rPr lang="en-US" altLang="en-US" sz="2800">
                <a:solidFill>
                  <a:srgbClr val="3333FF"/>
                </a:solidFill>
              </a:rPr>
              <a:t> · n</a:t>
            </a:r>
            <a:r>
              <a:rPr lang="en-US" altLang="en-US" sz="2800" baseline="-25000">
                <a:solidFill>
                  <a:srgbClr val="3333FF"/>
                </a:solidFill>
              </a:rPr>
              <a:t>3</a:t>
            </a:r>
            <a:r>
              <a:rPr lang="en-US" altLang="en-US" sz="2800">
                <a:solidFill>
                  <a:srgbClr val="3333FF"/>
                </a:solidFill>
              </a:rPr>
              <a:t> · … · n</a:t>
            </a:r>
            <a:r>
              <a:rPr lang="en-US" altLang="en-US" sz="2800" baseline="-25000">
                <a:solidFill>
                  <a:srgbClr val="3333FF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Counting Passwords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Combining the sum and product rule allows us to solve more complex problems.</a:t>
            </a: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  Example</a:t>
            </a:r>
            <a:r>
              <a:rPr lang="en-US" dirty="0" smtClean="0">
                <a:latin typeface="Comic Sans MS" panose="030F0702030302020204" pitchFamily="66" charset="0"/>
              </a:rPr>
              <a:t>: Each user on a computer system has a password, which is six to eight characters long, where each character is an uppercase letter or a digit. Each password must contain at least one digit. How many possible passwords are there?</a:t>
            </a: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  Solution</a:t>
            </a:r>
            <a:r>
              <a:rPr lang="en-US" dirty="0" smtClean="0">
                <a:latin typeface="Comic Sans MS" panose="030F0702030302020204" pitchFamily="66" charset="0"/>
              </a:rPr>
              <a:t>:  Let 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dirty="0" smtClean="0">
                <a:latin typeface="Comic Sans MS" panose="030F0702030302020204" pitchFamily="66" charset="0"/>
              </a:rPr>
              <a:t> be the total number of passwords, and let 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, and 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 be the passwords of length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, and 8. 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By the sum rule 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 + 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 +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To find each of 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, and 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 , we find the number of passwords of the specified length composed of letters and digits and subtract the number composed only of letters. We find that:</a:t>
            </a:r>
          </a:p>
          <a:p>
            <a:pPr lvl="2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</a:t>
            </a: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           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36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26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  =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2,176,782,336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308,915,776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1,867,866,560.</a:t>
            </a: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           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36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26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  =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                       78,364,164,096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dirty="0" smtClean="0">
                <a:latin typeface="Comic Sans MS" panose="030F0702030302020204" pitchFamily="66" charset="0"/>
              </a:rPr>
              <a:t> 8,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031,810,176</a:t>
            </a:r>
            <a:r>
              <a:rPr lang="en-US" dirty="0" smtClean="0">
                <a:latin typeface="Comic Sans MS" panose="030F0702030302020204" pitchFamily="66" charset="0"/>
              </a:rPr>
              <a:t> =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70,332,353,920.</a:t>
            </a:r>
            <a:endParaRPr lang="en-US" dirty="0" smtClean="0">
              <a:latin typeface="Comic Sans MS" panose="030F0702030302020204" pitchFamily="66" charset="0"/>
            </a:endParaRP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           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36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26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  =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                      2,821,109,907,456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208,827,064,576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2,612,282,842,880.</a:t>
            </a:r>
          </a:p>
          <a:p>
            <a:pPr lvl="1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</a:rPr>
              <a:t>Consequently, 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 + 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 +</a:t>
            </a:r>
            <a:r>
              <a:rPr lang="en-US" i="1" dirty="0" smtClean="0">
                <a:latin typeface="Comic Sans MS" panose="030F0702030302020204" pitchFamily="66" charset="0"/>
              </a:rPr>
              <a:t>P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2,684,483,063,360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78" name="Text Box 14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35280" name="Text Box 16"/>
          <p:cNvSpPr txBox="1">
            <a:spLocks noChangeArrowheads="1"/>
          </p:cNvSpPr>
          <p:nvPr/>
        </p:nvSpPr>
        <p:spPr bwMode="auto">
          <a:xfrm>
            <a:off x="2151063" y="1412875"/>
            <a:ext cx="4859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will study some basic rules for counting.</a:t>
            </a:r>
          </a:p>
        </p:txBody>
      </p:sp>
      <p:sp>
        <p:nvSpPr>
          <p:cNvPr id="1035281" name="Text Box 17"/>
          <p:cNvSpPr txBox="1">
            <a:spLocks noChangeArrowheads="1"/>
          </p:cNvSpPr>
          <p:nvPr/>
        </p:nvSpPr>
        <p:spPr bwMode="auto">
          <a:xfrm>
            <a:off x="1828800" y="2420938"/>
            <a:ext cx="547052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Sum rule, product rule, generalized product rule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Permutations, combinations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Binomial coefficients, combinatorial proof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Inclusion-exclusion principle</a:t>
            </a:r>
          </a:p>
        </p:txBody>
      </p:sp>
    </p:spTree>
    <p:extLst>
      <p:ext uri="{BB962C8B-B14F-4D97-AF65-F5344CB8AC3E}">
        <p14:creationId xmlns:p14="http://schemas.microsoft.com/office/powerpoint/2010/main" val="33863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Internet Addresses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Version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 of the Internet Protocol (IPv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) uses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32</a:t>
            </a:r>
            <a:r>
              <a:rPr lang="en-US" dirty="0" smtClean="0">
                <a:latin typeface="Comic Sans MS" panose="030F0702030302020204" pitchFamily="66" charset="0"/>
              </a:rPr>
              <a:t> bits.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Class A Addresses</a:t>
            </a:r>
            <a:r>
              <a:rPr lang="en-US" dirty="0" smtClean="0">
                <a:latin typeface="Comic Sans MS" panose="030F0702030302020204" pitchFamily="66" charset="0"/>
              </a:rPr>
              <a:t>: used for the largest networks, a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,followed by a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-bit </a:t>
            </a:r>
            <a:r>
              <a:rPr lang="en-US" dirty="0" err="1" smtClean="0">
                <a:latin typeface="Comic Sans MS" panose="030F0702030302020204" pitchFamily="66" charset="0"/>
              </a:rPr>
              <a:t>netid</a:t>
            </a:r>
            <a:r>
              <a:rPr lang="en-US" dirty="0" smtClean="0">
                <a:latin typeface="Comic Sans MS" panose="030F0702030302020204" pitchFamily="66" charset="0"/>
              </a:rPr>
              <a:t> and a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24</a:t>
            </a:r>
            <a:r>
              <a:rPr lang="en-US" dirty="0" smtClean="0">
                <a:latin typeface="Comic Sans MS" panose="030F0702030302020204" pitchFamily="66" charset="0"/>
              </a:rPr>
              <a:t>-bit </a:t>
            </a:r>
            <a:r>
              <a:rPr lang="en-US" dirty="0" err="1" smtClean="0">
                <a:latin typeface="Comic Sans MS" panose="030F0702030302020204" pitchFamily="66" charset="0"/>
              </a:rPr>
              <a:t>hostid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b="1" dirty="0" smtClean="0">
                <a:latin typeface="Comic Sans MS" panose="030F0702030302020204" pitchFamily="66" charset="0"/>
              </a:rPr>
              <a:t>Class B Addresses</a:t>
            </a:r>
            <a:r>
              <a:rPr lang="en-US" dirty="0" smtClean="0">
                <a:latin typeface="Comic Sans MS" panose="030F0702030302020204" pitchFamily="66" charset="0"/>
              </a:rPr>
              <a:t>: used for the medium-sized networks, a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10</a:t>
            </a:r>
            <a:r>
              <a:rPr lang="en-US" dirty="0" smtClean="0">
                <a:latin typeface="Comic Sans MS" panose="030F0702030302020204" pitchFamily="66" charset="0"/>
              </a:rPr>
              <a:t>,followed by a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14</a:t>
            </a:r>
            <a:r>
              <a:rPr lang="en-US" dirty="0" smtClean="0">
                <a:latin typeface="Comic Sans MS" panose="030F0702030302020204" pitchFamily="66" charset="0"/>
              </a:rPr>
              <a:t>-bit </a:t>
            </a:r>
            <a:r>
              <a:rPr lang="en-US" dirty="0" err="1" smtClean="0">
                <a:latin typeface="Comic Sans MS" panose="030F0702030302020204" pitchFamily="66" charset="0"/>
              </a:rPr>
              <a:t>netid</a:t>
            </a:r>
            <a:r>
              <a:rPr lang="en-US" dirty="0" smtClean="0">
                <a:latin typeface="Comic Sans MS" panose="030F0702030302020204" pitchFamily="66" charset="0"/>
              </a:rPr>
              <a:t> and a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16</a:t>
            </a:r>
            <a:r>
              <a:rPr lang="en-US" dirty="0" smtClean="0">
                <a:latin typeface="Comic Sans MS" panose="030F0702030302020204" pitchFamily="66" charset="0"/>
              </a:rPr>
              <a:t>-bit </a:t>
            </a:r>
            <a:r>
              <a:rPr lang="en-US" dirty="0" err="1" smtClean="0">
                <a:latin typeface="Comic Sans MS" panose="030F0702030302020204" pitchFamily="66" charset="0"/>
              </a:rPr>
              <a:t>hostid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b="1" dirty="0" smtClean="0">
                <a:latin typeface="Comic Sans MS" panose="030F0702030302020204" pitchFamily="66" charset="0"/>
              </a:rPr>
              <a:t>Class C Addresses</a:t>
            </a:r>
            <a:r>
              <a:rPr lang="en-US" dirty="0" smtClean="0">
                <a:latin typeface="Comic Sans MS" panose="030F0702030302020204" pitchFamily="66" charset="0"/>
              </a:rPr>
              <a:t>: used for the smallest networks, a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110</a:t>
            </a:r>
            <a:r>
              <a:rPr lang="en-US" dirty="0" smtClean="0">
                <a:latin typeface="Comic Sans MS" panose="030F0702030302020204" pitchFamily="66" charset="0"/>
              </a:rPr>
              <a:t>,followed by a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21</a:t>
            </a:r>
            <a:r>
              <a:rPr lang="en-US" dirty="0" smtClean="0">
                <a:latin typeface="Comic Sans MS" panose="030F0702030302020204" pitchFamily="66" charset="0"/>
              </a:rPr>
              <a:t>-bit </a:t>
            </a:r>
            <a:r>
              <a:rPr lang="en-US" dirty="0" err="1" smtClean="0">
                <a:latin typeface="Comic Sans MS" panose="030F0702030302020204" pitchFamily="66" charset="0"/>
              </a:rPr>
              <a:t>netid</a:t>
            </a:r>
            <a:r>
              <a:rPr lang="en-US" dirty="0" smtClean="0">
                <a:latin typeface="Comic Sans MS" panose="030F0702030302020204" pitchFamily="66" charset="0"/>
              </a:rPr>
              <a:t> and a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-bit </a:t>
            </a:r>
            <a:r>
              <a:rPr lang="en-US" dirty="0" err="1" smtClean="0">
                <a:latin typeface="Comic Sans MS" panose="030F0702030302020204" pitchFamily="66" charset="0"/>
              </a:rPr>
              <a:t>hostid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Neither Class D nor Class E addresses are assigned as the address of a computer on the internet. Only Classes A, B, and C are available. 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1111111</a:t>
            </a:r>
            <a:r>
              <a:rPr lang="en-US" dirty="0" smtClean="0">
                <a:latin typeface="Comic Sans MS" panose="030F0702030302020204" pitchFamily="66" charset="0"/>
              </a:rPr>
              <a:t> is not available as the </a:t>
            </a:r>
            <a:r>
              <a:rPr lang="en-US" dirty="0" err="1" smtClean="0">
                <a:latin typeface="Comic Sans MS" panose="030F0702030302020204" pitchFamily="66" charset="0"/>
              </a:rPr>
              <a:t>netid</a:t>
            </a:r>
            <a:r>
              <a:rPr lang="en-US" dirty="0" smtClean="0">
                <a:latin typeface="Comic Sans MS" panose="030F0702030302020204" pitchFamily="66" charset="0"/>
              </a:rPr>
              <a:t> of a Class A network.</a:t>
            </a:r>
          </a:p>
          <a:p>
            <a:pPr lvl="1"/>
            <a:r>
              <a:rPr lang="en-US" dirty="0" err="1" smtClean="0">
                <a:latin typeface="Comic Sans MS" panose="030F0702030302020204" pitchFamily="66" charset="0"/>
              </a:rPr>
              <a:t>Hostids</a:t>
            </a:r>
            <a:r>
              <a:rPr lang="en-US" dirty="0" smtClean="0">
                <a:latin typeface="Comic Sans MS" panose="030F0702030302020204" pitchFamily="66" charset="0"/>
              </a:rPr>
              <a:t> consisting of all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s and all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s are not available in any network. </a:t>
            </a:r>
          </a:p>
        </p:txBody>
      </p:sp>
      <p:pic>
        <p:nvPicPr>
          <p:cNvPr id="4" name="Picture 3" descr="05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905000"/>
            <a:ext cx="4425696" cy="12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9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Counting Internet Addresses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Example</a:t>
            </a:r>
            <a:r>
              <a:rPr lang="en-US" dirty="0" smtClean="0">
                <a:latin typeface="Comic Sans MS" panose="030F0702030302020204" pitchFamily="66" charset="0"/>
              </a:rPr>
              <a:t>: How many different IPv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 addresses are available for computers on the internet?</a:t>
            </a: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Solution</a:t>
            </a:r>
            <a:r>
              <a:rPr lang="en-US" dirty="0" smtClean="0">
                <a:latin typeface="Comic Sans MS" panose="030F0702030302020204" pitchFamily="66" charset="0"/>
              </a:rPr>
              <a:t>: Use both the sum and the product rule. Let </a:t>
            </a:r>
            <a:r>
              <a:rPr lang="en-US" i="1" dirty="0" smtClean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be the number of available addresses, and let </a:t>
            </a:r>
            <a:r>
              <a:rPr lang="en-US" i="1" dirty="0" err="1" smtClean="0">
                <a:latin typeface="Comic Sans MS" panose="030F0702030302020204" pitchFamily="66" charset="0"/>
              </a:rPr>
              <a:t>x</a:t>
            </a:r>
            <a:r>
              <a:rPr lang="en-US" baseline="-25000" dirty="0" err="1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i="1" dirty="0" err="1" smtClean="0">
                <a:latin typeface="Comic Sans MS" panose="030F0702030302020204" pitchFamily="66" charset="0"/>
              </a:rPr>
              <a:t>x</a:t>
            </a:r>
            <a:r>
              <a:rPr lang="en-US" baseline="-25000" dirty="0" err="1" smtClean="0">
                <a:latin typeface="Comic Sans MS" panose="030F0702030302020204" pitchFamily="66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</a:rPr>
              <a:t>, and </a:t>
            </a:r>
            <a:r>
              <a:rPr lang="en-US" i="1" dirty="0" err="1" smtClean="0">
                <a:latin typeface="Comic Sans MS" panose="030F0702030302020204" pitchFamily="66" charset="0"/>
              </a:rPr>
              <a:t>x</a:t>
            </a:r>
            <a:r>
              <a:rPr lang="en-US" baseline="-25000" dirty="0" err="1" smtClean="0">
                <a:latin typeface="Comic Sans MS" panose="030F0702030302020204" pitchFamily="66" charset="0"/>
              </a:rPr>
              <a:t>C</a:t>
            </a:r>
            <a:r>
              <a:rPr lang="en-US" dirty="0" smtClean="0">
                <a:latin typeface="Comic Sans MS" panose="030F0702030302020204" pitchFamily="66" charset="0"/>
              </a:rPr>
              <a:t> denote the number of addresses for the respective classes.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To find, </a:t>
            </a:r>
            <a:r>
              <a:rPr lang="en-US" i="1" dirty="0" err="1" smtClean="0">
                <a:latin typeface="Comic Sans MS" panose="030F0702030302020204" pitchFamily="66" charset="0"/>
              </a:rPr>
              <a:t>x</a:t>
            </a:r>
            <a:r>
              <a:rPr lang="en-US" baseline="-25000" dirty="0" err="1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− 1 = 127 </a:t>
            </a:r>
            <a:r>
              <a:rPr lang="en-US" dirty="0" err="1" smtClean="0">
                <a:latin typeface="Comic Sans MS" panose="030F0702030302020204" pitchFamily="66" charset="0"/>
                <a:ea typeface="Cambria Math"/>
              </a:rPr>
              <a:t>netids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.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24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− 2 = 16,777,214 </a:t>
            </a:r>
            <a:r>
              <a:rPr lang="en-US" dirty="0" err="1" smtClean="0">
                <a:latin typeface="Comic Sans MS" panose="030F0702030302020204" pitchFamily="66" charset="0"/>
                <a:ea typeface="Cambria Math"/>
              </a:rPr>
              <a:t>hostids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                   </a:t>
            </a:r>
            <a:r>
              <a:rPr lang="en-US" i="1" dirty="0" err="1" smtClean="0">
                <a:latin typeface="Comic Sans MS" panose="030F0702030302020204" pitchFamily="66" charset="0"/>
              </a:rPr>
              <a:t>x</a:t>
            </a:r>
            <a:r>
              <a:rPr lang="en-US" baseline="-25000" dirty="0" err="1" smtClean="0">
                <a:latin typeface="Comic Sans MS" panose="030F0702030302020204" pitchFamily="66" charset="0"/>
              </a:rPr>
              <a:t>A</a:t>
            </a:r>
            <a:r>
              <a:rPr lang="en-US" i="1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127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∙ 16,777,214 = 2,130,706,178.</a:t>
            </a:r>
            <a:endParaRPr lang="en-US" dirty="0" smtClean="0">
              <a:latin typeface="Comic Sans MS" panose="030F0702030302020204" pitchFamily="66" charset="0"/>
              <a:ea typeface="Cambria Math" pitchFamily="18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To find, </a:t>
            </a:r>
            <a:r>
              <a:rPr lang="en-US" i="1" dirty="0" err="1" smtClean="0">
                <a:latin typeface="Comic Sans MS" panose="030F0702030302020204" pitchFamily="66" charset="0"/>
              </a:rPr>
              <a:t>x</a:t>
            </a:r>
            <a:r>
              <a:rPr lang="en-US" baseline="-25000" dirty="0" err="1" smtClean="0">
                <a:latin typeface="Comic Sans MS" panose="030F0702030302020204" pitchFamily="66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14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= 16,384 </a:t>
            </a:r>
            <a:r>
              <a:rPr lang="en-US" dirty="0" err="1" smtClean="0">
                <a:latin typeface="Comic Sans MS" panose="030F0702030302020204" pitchFamily="66" charset="0"/>
                <a:ea typeface="Cambria Math"/>
              </a:rPr>
              <a:t>netids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.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16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− 2 = 16,534 </a:t>
            </a:r>
            <a:r>
              <a:rPr lang="en-US" dirty="0" err="1" smtClean="0">
                <a:latin typeface="Comic Sans MS" panose="030F0702030302020204" pitchFamily="66" charset="0"/>
                <a:ea typeface="Cambria Math"/>
              </a:rPr>
              <a:t>hostids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                   </a:t>
            </a:r>
            <a:r>
              <a:rPr lang="en-US" i="1" dirty="0" err="1" smtClean="0">
                <a:latin typeface="Comic Sans MS" panose="030F0702030302020204" pitchFamily="66" charset="0"/>
              </a:rPr>
              <a:t>x</a:t>
            </a:r>
            <a:r>
              <a:rPr lang="en-US" baseline="-25000" dirty="0" err="1" smtClean="0">
                <a:latin typeface="Comic Sans MS" panose="030F0702030302020204" pitchFamily="66" charset="0"/>
              </a:rPr>
              <a:t>B</a:t>
            </a:r>
            <a:r>
              <a:rPr lang="en-US" i="1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16,384 ∙ 16, 534 = 1,073,709,056.</a:t>
            </a:r>
            <a:endParaRPr lang="en-US" dirty="0" smtClean="0">
              <a:latin typeface="Comic Sans MS" panose="030F0702030302020204" pitchFamily="66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To find, </a:t>
            </a:r>
            <a:r>
              <a:rPr lang="en-US" i="1" dirty="0" err="1" smtClean="0">
                <a:latin typeface="Comic Sans MS" panose="030F0702030302020204" pitchFamily="66" charset="0"/>
              </a:rPr>
              <a:t>x</a:t>
            </a:r>
            <a:r>
              <a:rPr lang="en-US" baseline="-25000" dirty="0" err="1" smtClean="0">
                <a:latin typeface="Comic Sans MS" panose="030F0702030302020204" pitchFamily="66" charset="0"/>
              </a:rPr>
              <a:t>C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21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= 2,097,152 </a:t>
            </a:r>
            <a:r>
              <a:rPr lang="en-US" dirty="0" err="1" smtClean="0">
                <a:latin typeface="Comic Sans MS" panose="030F0702030302020204" pitchFamily="66" charset="0"/>
                <a:ea typeface="Cambria Math"/>
              </a:rPr>
              <a:t>netids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.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− 2 = 254 </a:t>
            </a:r>
            <a:r>
              <a:rPr lang="en-US" dirty="0" err="1" smtClean="0">
                <a:latin typeface="Comic Sans MS" panose="030F0702030302020204" pitchFamily="66" charset="0"/>
                <a:ea typeface="Cambria Math"/>
              </a:rPr>
              <a:t>hostids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                   </a:t>
            </a:r>
            <a:r>
              <a:rPr lang="en-US" i="1" dirty="0" err="1" smtClean="0">
                <a:latin typeface="Comic Sans MS" panose="030F0702030302020204" pitchFamily="66" charset="0"/>
              </a:rPr>
              <a:t>x</a:t>
            </a:r>
            <a:r>
              <a:rPr lang="en-US" baseline="-25000" dirty="0" err="1" smtClean="0">
                <a:latin typeface="Comic Sans MS" panose="030F0702030302020204" pitchFamily="66" charset="0"/>
              </a:rPr>
              <a:t>C</a:t>
            </a:r>
            <a:r>
              <a:rPr lang="en-US" i="1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2,097,152 ∙ 254 = 532,676,608.</a:t>
            </a:r>
            <a:endParaRPr lang="en-US" dirty="0" smtClean="0">
              <a:latin typeface="Comic Sans MS" panose="030F0702030302020204" pitchFamily="66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Hence, the total number of available IPv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 addresses is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</a:t>
            </a:r>
            <a:r>
              <a:rPr lang="en-US" i="1" dirty="0" smtClean="0">
                <a:latin typeface="Comic Sans MS" panose="030F0702030302020204" pitchFamily="66" charset="0"/>
              </a:rPr>
              <a:t>x = </a:t>
            </a:r>
            <a:r>
              <a:rPr lang="en-US" i="1" dirty="0" err="1" smtClean="0">
                <a:latin typeface="Comic Sans MS" panose="030F0702030302020204" pitchFamily="66" charset="0"/>
              </a:rPr>
              <a:t>x</a:t>
            </a:r>
            <a:r>
              <a:rPr lang="en-US" baseline="-25000" dirty="0" err="1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+  </a:t>
            </a:r>
            <a:r>
              <a:rPr lang="en-US" i="1" dirty="0" err="1" smtClean="0">
                <a:latin typeface="Comic Sans MS" panose="030F0702030302020204" pitchFamily="66" charset="0"/>
              </a:rPr>
              <a:t>x</a:t>
            </a:r>
            <a:r>
              <a:rPr lang="en-US" baseline="-25000" dirty="0" err="1" smtClean="0">
                <a:latin typeface="Comic Sans MS" panose="030F0702030302020204" pitchFamily="66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</a:rPr>
              <a:t>  + </a:t>
            </a:r>
            <a:r>
              <a:rPr lang="en-US" i="1" dirty="0" err="1" smtClean="0">
                <a:latin typeface="Comic Sans MS" panose="030F0702030302020204" pitchFamily="66" charset="0"/>
              </a:rPr>
              <a:t>x</a:t>
            </a:r>
            <a:r>
              <a:rPr lang="en-US" baseline="-25000" dirty="0" err="1" smtClean="0">
                <a:latin typeface="Comic Sans MS" panose="030F0702030302020204" pitchFamily="66" charset="0"/>
              </a:rPr>
              <a:t>C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 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2,130,706,178 + 1,073,709,056 + 532,676,608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              = 3, 737,091,842.</a:t>
            </a:r>
            <a:endParaRPr lang="en-US" dirty="0">
              <a:latin typeface="Comic Sans MS" panose="030F0702030302020204" pitchFamily="66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Basic Counting Principles: Subtraction Rule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Subtraction Rule</a:t>
            </a:r>
            <a:r>
              <a:rPr lang="en-US" dirty="0" smtClean="0">
                <a:latin typeface="Comic Sans MS" panose="030F0702030302020204" pitchFamily="66" charset="0"/>
              </a:rPr>
              <a:t>: If a task can be done either in one of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ways or in one of 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 ways, then the total number of ways to do the task is 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+</a:t>
            </a:r>
            <a:r>
              <a:rPr lang="en-US" i="1" dirty="0" smtClean="0">
                <a:latin typeface="Comic Sans MS" panose="030F0702030302020204" pitchFamily="66" charset="0"/>
              </a:rPr>
              <a:t> n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 minus the number of ways  to do the task that are common to the two different ways.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Also known as, the </a:t>
            </a:r>
            <a:r>
              <a:rPr lang="en-US" i="1" dirty="0" smtClean="0">
                <a:latin typeface="Comic Sans MS" panose="030F0702030302020204" pitchFamily="66" charset="0"/>
              </a:rPr>
              <a:t>principle of inclusion-exclusion</a:t>
            </a:r>
            <a:r>
              <a:rPr lang="en-US" dirty="0" smtClean="0">
                <a:latin typeface="Comic Sans MS" panose="030F0702030302020204" pitchFamily="66" charset="0"/>
              </a:rPr>
              <a:t>: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819400" y="5746115"/>
            <a:ext cx="4812030" cy="3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Counting Bit Strings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bit strings of length eight either start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bit or end with the two bits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 Use the subtraction rule.</a:t>
            </a:r>
          </a:p>
          <a:p>
            <a:pPr lvl="1"/>
            <a:r>
              <a:rPr lang="en-US" dirty="0" smtClean="0"/>
              <a:t>Number of bit strings of length eight                                    that start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bit: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128</a:t>
            </a:r>
          </a:p>
          <a:p>
            <a:pPr lvl="1"/>
            <a:r>
              <a:rPr lang="en-US" dirty="0" smtClean="0"/>
              <a:t>Number of bit strings of length eight                                    that start with bits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dirty="0" smtClean="0"/>
              <a:t>: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</a:t>
            </a:r>
          </a:p>
          <a:p>
            <a:pPr lvl="1"/>
            <a:r>
              <a:rPr lang="en-US" dirty="0" smtClean="0"/>
              <a:t>Number of bit strings of length eight                                that start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bit and end with bits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 </a:t>
            </a:r>
            <a:r>
              <a:rPr lang="en-US" dirty="0" smtClean="0"/>
              <a:t>: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32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Hence, the number is 128 + 64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32 = 160.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05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799" y="2895601"/>
            <a:ext cx="2128243" cy="22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9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Basic Counting Principles: Division Rule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Division Rule</a:t>
            </a:r>
            <a:r>
              <a:rPr lang="en-US" dirty="0" smtClean="0">
                <a:latin typeface="Comic Sans MS" panose="030F0702030302020204" pitchFamily="66" charset="0"/>
              </a:rPr>
              <a:t>: There are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/</a:t>
            </a:r>
            <a:r>
              <a:rPr lang="en-US" i="1" dirty="0" smtClean="0">
                <a:latin typeface="Comic Sans MS" panose="030F0702030302020204" pitchFamily="66" charset="0"/>
              </a:rPr>
              <a:t>d</a:t>
            </a:r>
            <a:r>
              <a:rPr lang="en-US" dirty="0" smtClean="0">
                <a:latin typeface="Comic Sans MS" panose="030F0702030302020204" pitchFamily="66" charset="0"/>
              </a:rPr>
              <a:t> ways to do a task if it can be done using a procedure that can be carried out in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ways, and for every way </a:t>
            </a:r>
            <a:r>
              <a:rPr lang="en-US" i="1" dirty="0" smtClean="0">
                <a:latin typeface="Comic Sans MS" panose="030F0702030302020204" pitchFamily="66" charset="0"/>
              </a:rPr>
              <a:t>w</a:t>
            </a:r>
            <a:r>
              <a:rPr lang="en-US" dirty="0" smtClean="0">
                <a:latin typeface="Comic Sans MS" panose="030F0702030302020204" pitchFamily="66" charset="0"/>
              </a:rPr>
              <a:t>, exactly </a:t>
            </a:r>
            <a:r>
              <a:rPr lang="en-US" i="1" dirty="0" smtClean="0">
                <a:latin typeface="Comic Sans MS" panose="030F0702030302020204" pitchFamily="66" charset="0"/>
              </a:rPr>
              <a:t>d</a:t>
            </a:r>
            <a:r>
              <a:rPr lang="en-US" dirty="0" smtClean="0">
                <a:latin typeface="Comic Sans MS" panose="030F0702030302020204" pitchFamily="66" charset="0"/>
              </a:rPr>
              <a:t> of the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ways correspond to way </a:t>
            </a:r>
            <a:r>
              <a:rPr lang="en-US" i="1" dirty="0" smtClean="0">
                <a:latin typeface="Comic Sans MS" panose="030F0702030302020204" pitchFamily="66" charset="0"/>
              </a:rPr>
              <a:t>w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Restated in terms of sets: If the finite set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is the union of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pairwise</a:t>
            </a:r>
            <a:r>
              <a:rPr lang="en-US" dirty="0" smtClean="0">
                <a:latin typeface="Comic Sans MS" panose="030F0702030302020204" pitchFamily="66" charset="0"/>
              </a:rPr>
              <a:t> disjoint subsets each with </a:t>
            </a:r>
            <a:r>
              <a:rPr lang="en-US" i="1" dirty="0" smtClean="0">
                <a:latin typeface="Comic Sans MS" panose="030F0702030302020204" pitchFamily="66" charset="0"/>
              </a:rPr>
              <a:t>d</a:t>
            </a:r>
            <a:r>
              <a:rPr lang="en-US" dirty="0" smtClean="0">
                <a:latin typeface="Comic Sans MS" panose="030F0702030302020204" pitchFamily="66" charset="0"/>
              </a:rPr>
              <a:t> elements, then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= |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|/</a:t>
            </a:r>
            <a:r>
              <a:rPr lang="en-US" i="1" dirty="0" smtClean="0">
                <a:latin typeface="Comic Sans MS" panose="030F0702030302020204" pitchFamily="66" charset="0"/>
              </a:rPr>
              <a:t>d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terms of functions: If </a:t>
            </a:r>
            <a:r>
              <a:rPr lang="en-US" i="1" dirty="0" smtClean="0">
                <a:latin typeface="Comic Sans MS" panose="030F0702030302020204" pitchFamily="66" charset="0"/>
              </a:rPr>
              <a:t>f </a:t>
            </a:r>
            <a:r>
              <a:rPr lang="en-US" dirty="0" smtClean="0">
                <a:latin typeface="Comic Sans MS" panose="030F0702030302020204" pitchFamily="66" charset="0"/>
              </a:rPr>
              <a:t>is a function from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to B, where both are finite sets, and for every value </a:t>
            </a:r>
            <a:r>
              <a:rPr lang="en-US" i="1" dirty="0" smtClean="0">
                <a:latin typeface="Comic Sans MS" panose="030F0702030302020204" pitchFamily="66" charset="0"/>
              </a:rPr>
              <a:t>y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∈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</a:rPr>
              <a:t> there are exactly </a:t>
            </a:r>
            <a:r>
              <a:rPr lang="en-US" i="1" dirty="0" smtClean="0">
                <a:latin typeface="Comic Sans MS" panose="030F0702030302020204" pitchFamily="66" charset="0"/>
              </a:rPr>
              <a:t>d</a:t>
            </a:r>
            <a:r>
              <a:rPr lang="en-US" dirty="0" smtClean="0">
                <a:latin typeface="Comic Sans MS" panose="030F0702030302020204" pitchFamily="66" charset="0"/>
              </a:rPr>
              <a:t> values </a:t>
            </a:r>
            <a:r>
              <a:rPr lang="en-US" i="1" dirty="0" smtClean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∈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such that </a:t>
            </a:r>
            <a:r>
              <a:rPr lang="en-US" i="1" dirty="0" smtClean="0">
                <a:latin typeface="Comic Sans MS" panose="030F0702030302020204" pitchFamily="66" charset="0"/>
              </a:rPr>
              <a:t>f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i="1" dirty="0" smtClean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) = </a:t>
            </a:r>
            <a:r>
              <a:rPr lang="en-US" i="1" dirty="0" smtClean="0">
                <a:latin typeface="Comic Sans MS" panose="030F0702030302020204" pitchFamily="66" charset="0"/>
              </a:rPr>
              <a:t>y</a:t>
            </a:r>
            <a:r>
              <a:rPr lang="en-US" dirty="0" smtClean="0">
                <a:latin typeface="Comic Sans MS" panose="030F0702030302020204" pitchFamily="66" charset="0"/>
              </a:rPr>
              <a:t>, then   |</a:t>
            </a:r>
            <a:r>
              <a:rPr lang="en-US" i="1" dirty="0" smtClean="0">
                <a:latin typeface="Comic Sans MS" panose="030F0702030302020204" pitchFamily="66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</a:rPr>
              <a:t>| = |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|/</a:t>
            </a:r>
            <a:r>
              <a:rPr lang="en-US" i="1" dirty="0" smtClean="0">
                <a:latin typeface="Comic Sans MS" panose="030F0702030302020204" pitchFamily="66" charset="0"/>
              </a:rPr>
              <a:t>d.</a:t>
            </a:r>
          </a:p>
          <a:p>
            <a:pPr lvl="1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 Example</a:t>
            </a:r>
            <a:r>
              <a:rPr lang="en-US" dirty="0" smtClean="0">
                <a:latin typeface="Comic Sans MS" panose="030F0702030302020204" pitchFamily="66" charset="0"/>
              </a:rPr>
              <a:t>: How many ways are there to seat four people around a circular table, where two </a:t>
            </a:r>
            <a:r>
              <a:rPr lang="en-US" dirty="0" err="1" smtClean="0">
                <a:latin typeface="Comic Sans MS" panose="030F0702030302020204" pitchFamily="66" charset="0"/>
              </a:rPr>
              <a:t>seatings</a:t>
            </a:r>
            <a:r>
              <a:rPr lang="en-US" dirty="0" smtClean="0">
                <a:latin typeface="Comic Sans MS" panose="030F0702030302020204" pitchFamily="66" charset="0"/>
              </a:rPr>
              <a:t> are considered the same when each person has the same left  and right neighbor?</a:t>
            </a: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 Solution</a:t>
            </a:r>
            <a:r>
              <a:rPr lang="en-US" dirty="0" smtClean="0">
                <a:latin typeface="Comic Sans MS" panose="030F0702030302020204" pitchFamily="66" charset="0"/>
              </a:rPr>
              <a:t>: Number the seats around the table from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to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 proceeding clockwise. There are four ways to select the person for seat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dirty="0" smtClean="0">
                <a:latin typeface="Comic Sans MS" panose="030F0702030302020204" pitchFamily="66" charset="0"/>
              </a:rPr>
              <a:t> for seat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, for seat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dirty="0" smtClean="0">
                <a:latin typeface="Comic Sans MS" panose="030F0702030302020204" pitchFamily="66" charset="0"/>
              </a:rPr>
              <a:t>, and one way for seat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. Thus there are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!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24</a:t>
            </a:r>
            <a:r>
              <a:rPr lang="en-US" dirty="0" smtClean="0">
                <a:latin typeface="Comic Sans MS" panose="030F0702030302020204" pitchFamily="66" charset="0"/>
              </a:rPr>
              <a:t> ways to order the four people. But since two </a:t>
            </a:r>
            <a:r>
              <a:rPr lang="en-US" dirty="0" err="1" smtClean="0">
                <a:latin typeface="Comic Sans MS" panose="030F0702030302020204" pitchFamily="66" charset="0"/>
              </a:rPr>
              <a:t>seatings</a:t>
            </a:r>
            <a:r>
              <a:rPr lang="en-US" dirty="0" smtClean="0">
                <a:latin typeface="Comic Sans MS" panose="030F0702030302020204" pitchFamily="66" charset="0"/>
              </a:rPr>
              <a:t> are the same when each person has the same left and right neighbor, for every choice for seat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, we get the same seating. 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Therefore, by the division rule, there are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24</a:t>
            </a:r>
            <a:r>
              <a:rPr lang="en-US" dirty="0" smtClean="0">
                <a:latin typeface="Comic Sans MS" panose="030F0702030302020204" pitchFamily="66" charset="0"/>
              </a:rPr>
              <a:t>/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 different seating arrangements.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7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12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The Pigeonhole Principle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527" y="1295400"/>
            <a:ext cx="8458200" cy="5029200"/>
          </a:xfrm>
        </p:spPr>
        <p:txBody>
          <a:bodyPr>
            <a:noAutofit/>
          </a:bodyPr>
          <a:lstStyle/>
          <a:p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Suppose a flock of pigeons fly into a set of pigeonholes to roost.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If there are more pigeons than pigeonholes then there must be at least 1 pigeonhole that has more than one pigeon on it.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If a flock of </a:t>
            </a:r>
            <a:r>
              <a:rPr lang="en-US" sz="1800" dirty="0">
                <a:latin typeface="Comic Sans MS" panose="030F0702030302020204" pitchFamily="66" charset="0"/>
                <a:ea typeface="Cambria Math" pitchFamily="18" charset="0"/>
              </a:rPr>
              <a:t>20</a:t>
            </a:r>
            <a:r>
              <a:rPr lang="en-US" sz="1800" dirty="0">
                <a:latin typeface="Comic Sans MS" panose="030F0702030302020204" pitchFamily="66" charset="0"/>
              </a:rPr>
              <a:t> pigeons roosts in a set of  </a:t>
            </a:r>
            <a:r>
              <a:rPr lang="en-US" sz="1800" dirty="0">
                <a:latin typeface="Comic Sans MS" panose="030F0702030302020204" pitchFamily="66" charset="0"/>
                <a:ea typeface="Cambria Math" pitchFamily="18" charset="0"/>
              </a:rPr>
              <a:t>19 </a:t>
            </a:r>
            <a:r>
              <a:rPr lang="en-US" sz="1800" dirty="0">
                <a:latin typeface="Comic Sans MS" panose="030F0702030302020204" pitchFamily="66" charset="0"/>
              </a:rPr>
              <a:t>pigeonholes, one of the pigeonholes must have more than </a:t>
            </a:r>
            <a:r>
              <a:rPr lang="en-US" sz="1800" dirty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sz="1800" dirty="0">
                <a:latin typeface="Comic Sans MS" panose="030F0702030302020204" pitchFamily="66" charset="0"/>
              </a:rPr>
              <a:t> pigeon.</a:t>
            </a:r>
          </a:p>
          <a:p>
            <a:endParaRPr lang="en-US" sz="18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endParaRPr lang="en-US" sz="1800" dirty="0" smtClean="0">
              <a:latin typeface="Comic Sans MS" panose="030F0702030302020204" pitchFamily="66" charset="0"/>
            </a:endParaRPr>
          </a:p>
          <a:p>
            <a:endParaRPr lang="en-US" sz="18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sz="1800" b="1" dirty="0" smtClean="0">
                <a:latin typeface="Comic Sans MS" panose="030F0702030302020204" pitchFamily="66" charset="0"/>
              </a:rPr>
              <a:t>    </a:t>
            </a:r>
          </a:p>
          <a:p>
            <a:pPr>
              <a:buNone/>
            </a:pPr>
            <a:r>
              <a:rPr lang="en-US" sz="1800" b="1" dirty="0" smtClean="0">
                <a:latin typeface="Comic Sans MS" panose="030F0702030302020204" pitchFamily="66" charset="0"/>
              </a:rPr>
              <a:t>Pigeonhole Principle</a:t>
            </a:r>
            <a:r>
              <a:rPr lang="en-US" sz="1800" dirty="0" smtClean="0">
                <a:latin typeface="Comic Sans MS" panose="030F0702030302020204" pitchFamily="66" charset="0"/>
              </a:rPr>
              <a:t>: If </a:t>
            </a:r>
            <a:r>
              <a:rPr lang="en-US" sz="1800" i="1" dirty="0" smtClean="0">
                <a:latin typeface="Comic Sans MS" panose="030F0702030302020204" pitchFamily="66" charset="0"/>
              </a:rPr>
              <a:t>k</a:t>
            </a:r>
            <a:r>
              <a:rPr lang="en-US" sz="1800" dirty="0" smtClean="0">
                <a:latin typeface="Comic Sans MS" panose="030F0702030302020204" pitchFamily="66" charset="0"/>
              </a:rPr>
              <a:t> is a positive integer and </a:t>
            </a:r>
            <a:r>
              <a:rPr lang="en-US" sz="1800" i="1" dirty="0" smtClean="0">
                <a:latin typeface="Comic Sans MS" panose="030F0702030302020204" pitchFamily="66" charset="0"/>
              </a:rPr>
              <a:t>k</a:t>
            </a:r>
            <a:r>
              <a:rPr lang="en-US" sz="1800" dirty="0" smtClean="0">
                <a:latin typeface="Comic Sans MS" panose="030F0702030302020204" pitchFamily="66" charset="0"/>
              </a:rPr>
              <a:t> + </a:t>
            </a:r>
            <a:r>
              <a:rPr lang="en-US" sz="18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sz="1800" dirty="0" smtClean="0">
                <a:latin typeface="Comic Sans MS" panose="030F0702030302020204" pitchFamily="66" charset="0"/>
              </a:rPr>
              <a:t> objects are placed into </a:t>
            </a:r>
            <a:r>
              <a:rPr lang="en-US" sz="1800" i="1" dirty="0" smtClean="0">
                <a:latin typeface="Comic Sans MS" panose="030F0702030302020204" pitchFamily="66" charset="0"/>
              </a:rPr>
              <a:t>k </a:t>
            </a:r>
            <a:r>
              <a:rPr lang="en-US" sz="1800" dirty="0" smtClean="0">
                <a:latin typeface="Comic Sans MS" panose="030F0702030302020204" pitchFamily="66" charset="0"/>
              </a:rPr>
              <a:t>boxes, then at least one box contains two or more objects. 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In a group of 367 people there must be two people with the same birthday</a:t>
            </a:r>
          </a:p>
          <a:p>
            <a:pPr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There are 366 possible birthdays </a:t>
            </a:r>
          </a:p>
          <a:p>
            <a:pPr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sz="1800" b="1" dirty="0" smtClean="0">
                <a:latin typeface="Comic Sans MS" panose="030F0702030302020204" pitchFamily="66" charset="0"/>
              </a:rPr>
              <a:t>    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pic>
        <p:nvPicPr>
          <p:cNvPr id="4" name="Picture 3" descr="0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3352800"/>
            <a:ext cx="4112518" cy="137160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5400000" flipV="1">
            <a:off x="8305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03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The Pigeonhole Principle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Comic Sans MS" panose="030F0702030302020204" pitchFamily="66" charset="0"/>
              </a:rPr>
              <a:t>   Corollary </a:t>
            </a:r>
            <a:r>
              <a:rPr lang="en-US" sz="2800" b="1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sz="2800" dirty="0" smtClean="0">
                <a:latin typeface="Comic Sans MS" panose="030F0702030302020204" pitchFamily="66" charset="0"/>
              </a:rPr>
              <a:t>: A function </a:t>
            </a:r>
            <a:r>
              <a:rPr lang="en-US" sz="2800" i="1" dirty="0" smtClean="0">
                <a:latin typeface="Comic Sans MS" panose="030F0702030302020204" pitchFamily="66" charset="0"/>
              </a:rPr>
              <a:t>f</a:t>
            </a:r>
            <a:r>
              <a:rPr lang="en-US" sz="2800" dirty="0" smtClean="0">
                <a:latin typeface="Comic Sans MS" panose="030F0702030302020204" pitchFamily="66" charset="0"/>
              </a:rPr>
              <a:t> from a set with </a:t>
            </a:r>
            <a:r>
              <a:rPr lang="en-US" sz="2800" i="1" dirty="0" smtClean="0">
                <a:latin typeface="Comic Sans MS" panose="030F0702030302020204" pitchFamily="66" charset="0"/>
              </a:rPr>
              <a:t>k</a:t>
            </a:r>
            <a:r>
              <a:rPr lang="en-US" sz="2800" dirty="0" smtClean="0">
                <a:latin typeface="Comic Sans MS" panose="030F0702030302020204" pitchFamily="66" charset="0"/>
              </a:rPr>
              <a:t> + </a:t>
            </a:r>
            <a:r>
              <a:rPr lang="en-US" sz="28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sz="2800" dirty="0" smtClean="0">
                <a:latin typeface="Comic Sans MS" panose="030F0702030302020204" pitchFamily="66" charset="0"/>
              </a:rPr>
              <a:t> elements to a set with </a:t>
            </a:r>
            <a:r>
              <a:rPr lang="en-US" sz="2800" i="1" dirty="0" smtClean="0">
                <a:latin typeface="Comic Sans MS" panose="030F0702030302020204" pitchFamily="66" charset="0"/>
              </a:rPr>
              <a:t>k</a:t>
            </a:r>
            <a:r>
              <a:rPr lang="en-US" sz="2800" dirty="0" smtClean="0">
                <a:latin typeface="Comic Sans MS" panose="030F0702030302020204" pitchFamily="66" charset="0"/>
              </a:rPr>
              <a:t> elements is not one-to-one.</a:t>
            </a:r>
          </a:p>
          <a:p>
            <a:pPr>
              <a:buNone/>
            </a:pPr>
            <a:r>
              <a:rPr lang="en-US" sz="2800" b="1" dirty="0" smtClean="0">
                <a:latin typeface="Comic Sans MS" panose="030F0702030302020204" pitchFamily="66" charset="0"/>
              </a:rPr>
              <a:t>   Proof</a:t>
            </a:r>
            <a:r>
              <a:rPr lang="en-US" sz="2800" dirty="0" smtClean="0">
                <a:latin typeface="Comic Sans MS" panose="030F0702030302020204" pitchFamily="66" charset="0"/>
              </a:rPr>
              <a:t>: Use the pigeonhole principle.</a:t>
            </a:r>
          </a:p>
          <a:p>
            <a:pPr lvl="1"/>
            <a:r>
              <a:rPr lang="en-US" sz="2400" dirty="0" smtClean="0">
                <a:latin typeface="Comic Sans MS" panose="030F0702030302020204" pitchFamily="66" charset="0"/>
              </a:rPr>
              <a:t>Create a box for each element </a:t>
            </a:r>
            <a:r>
              <a:rPr lang="en-US" sz="2400" i="1" dirty="0" smtClean="0">
                <a:latin typeface="Comic Sans MS" panose="030F0702030302020204" pitchFamily="66" charset="0"/>
              </a:rPr>
              <a:t>y</a:t>
            </a:r>
            <a:r>
              <a:rPr lang="en-US" sz="2400" dirty="0" smtClean="0">
                <a:latin typeface="Comic Sans MS" panose="030F0702030302020204" pitchFamily="66" charset="0"/>
              </a:rPr>
              <a:t> in the </a:t>
            </a:r>
            <a:r>
              <a:rPr lang="en-US" sz="2400" dirty="0" err="1" smtClean="0">
                <a:latin typeface="Comic Sans MS" panose="030F0702030302020204" pitchFamily="66" charset="0"/>
              </a:rPr>
              <a:t>codomain</a:t>
            </a:r>
            <a:r>
              <a:rPr lang="en-US" sz="2400" dirty="0" smtClean="0">
                <a:latin typeface="Comic Sans MS" panose="030F0702030302020204" pitchFamily="66" charset="0"/>
              </a:rPr>
              <a:t> of </a:t>
            </a:r>
            <a:r>
              <a:rPr lang="en-US" sz="2400" i="1" dirty="0" smtClean="0">
                <a:latin typeface="Comic Sans MS" panose="030F0702030302020204" pitchFamily="66" charset="0"/>
              </a:rPr>
              <a:t>f</a:t>
            </a:r>
            <a:r>
              <a:rPr lang="en-US" sz="2400" dirty="0" smtClean="0">
                <a:latin typeface="Comic Sans MS" panose="030F0702030302020204" pitchFamily="66" charset="0"/>
              </a:rPr>
              <a:t> .</a:t>
            </a:r>
          </a:p>
          <a:p>
            <a:pPr lvl="1"/>
            <a:r>
              <a:rPr lang="en-US" sz="2400" dirty="0" smtClean="0">
                <a:latin typeface="Comic Sans MS" panose="030F0702030302020204" pitchFamily="66" charset="0"/>
              </a:rPr>
              <a:t>Put in the box for </a:t>
            </a:r>
            <a:r>
              <a:rPr lang="en-US" sz="2400" i="1" dirty="0" smtClean="0">
                <a:latin typeface="Comic Sans MS" panose="030F0702030302020204" pitchFamily="66" charset="0"/>
              </a:rPr>
              <a:t>y</a:t>
            </a:r>
            <a:r>
              <a:rPr lang="en-US" sz="2400" dirty="0" smtClean="0">
                <a:latin typeface="Comic Sans MS" panose="030F0702030302020204" pitchFamily="66" charset="0"/>
              </a:rPr>
              <a:t> all of the elements </a:t>
            </a:r>
            <a:r>
              <a:rPr lang="en-US" sz="2400" i="1" dirty="0" smtClean="0">
                <a:latin typeface="Comic Sans MS" panose="030F0702030302020204" pitchFamily="66" charset="0"/>
              </a:rPr>
              <a:t>x</a:t>
            </a:r>
            <a:r>
              <a:rPr lang="en-US" sz="2400" dirty="0" smtClean="0">
                <a:latin typeface="Comic Sans MS" panose="030F0702030302020204" pitchFamily="66" charset="0"/>
              </a:rPr>
              <a:t> from the domain such that </a:t>
            </a:r>
            <a:r>
              <a:rPr lang="en-US" sz="2400" i="1" dirty="0" smtClean="0">
                <a:latin typeface="Comic Sans MS" panose="030F0702030302020204" pitchFamily="66" charset="0"/>
              </a:rPr>
              <a:t>f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n-US" sz="2400" i="1" dirty="0" smtClean="0">
                <a:latin typeface="Comic Sans MS" panose="030F0702030302020204" pitchFamily="66" charset="0"/>
              </a:rPr>
              <a:t>x</a:t>
            </a:r>
            <a:r>
              <a:rPr lang="en-US" sz="2400" dirty="0" smtClean="0">
                <a:latin typeface="Comic Sans MS" panose="030F0702030302020204" pitchFamily="66" charset="0"/>
              </a:rPr>
              <a:t>) = </a:t>
            </a:r>
            <a:r>
              <a:rPr lang="en-US" sz="2400" i="1" dirty="0" smtClean="0">
                <a:latin typeface="Comic Sans MS" panose="030F0702030302020204" pitchFamily="66" charset="0"/>
              </a:rPr>
              <a:t>y</a:t>
            </a:r>
            <a:r>
              <a:rPr lang="en-US" sz="2400" dirty="0" smtClean="0">
                <a:latin typeface="Comic Sans MS" panose="030F0702030302020204" pitchFamily="66" charset="0"/>
              </a:rPr>
              <a:t>.  </a:t>
            </a:r>
          </a:p>
          <a:p>
            <a:pPr lvl="1"/>
            <a:r>
              <a:rPr lang="en-US" sz="2400" dirty="0" smtClean="0">
                <a:latin typeface="Comic Sans MS" panose="030F0702030302020204" pitchFamily="66" charset="0"/>
              </a:rPr>
              <a:t>Because there are </a:t>
            </a:r>
            <a:r>
              <a:rPr lang="en-US" sz="2400" i="1" dirty="0" smtClean="0">
                <a:latin typeface="Comic Sans MS" panose="030F0702030302020204" pitchFamily="66" charset="0"/>
              </a:rPr>
              <a:t>k</a:t>
            </a:r>
            <a:r>
              <a:rPr lang="en-US" sz="2400" dirty="0" smtClean="0">
                <a:latin typeface="Comic Sans MS" panose="030F0702030302020204" pitchFamily="66" charset="0"/>
              </a:rPr>
              <a:t> + </a:t>
            </a:r>
            <a:r>
              <a:rPr lang="en-US" sz="24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omic Sans MS" panose="030F0702030302020204" pitchFamily="66" charset="0"/>
              </a:rPr>
              <a:t> elements and only </a:t>
            </a:r>
            <a:r>
              <a:rPr lang="en-US" sz="2400" i="1" dirty="0" smtClean="0">
                <a:latin typeface="Comic Sans MS" panose="030F0702030302020204" pitchFamily="66" charset="0"/>
              </a:rPr>
              <a:t>k</a:t>
            </a:r>
            <a:r>
              <a:rPr lang="en-US" sz="2400" dirty="0" smtClean="0">
                <a:latin typeface="Comic Sans MS" panose="030F0702030302020204" pitchFamily="66" charset="0"/>
              </a:rPr>
              <a:t> boxes, at least one box has two or more elements. </a:t>
            </a:r>
          </a:p>
          <a:p>
            <a:pPr>
              <a:buNone/>
            </a:pPr>
            <a:r>
              <a:rPr lang="en-US" sz="2800" dirty="0" smtClean="0">
                <a:latin typeface="Comic Sans MS" panose="030F0702030302020204" pitchFamily="66" charset="0"/>
              </a:rPr>
              <a:t>    Hence, </a:t>
            </a:r>
            <a:r>
              <a:rPr lang="en-US" sz="2800" i="1" dirty="0" smtClean="0">
                <a:latin typeface="Comic Sans MS" panose="030F0702030302020204" pitchFamily="66" charset="0"/>
              </a:rPr>
              <a:t>f </a:t>
            </a:r>
            <a:r>
              <a:rPr lang="en-US" sz="2800" dirty="0" smtClean="0">
                <a:latin typeface="Comic Sans MS" panose="030F0702030302020204" pitchFamily="66" charset="0"/>
              </a:rPr>
              <a:t>can’t be one-to-one.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8" y="841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The Generalized Pigeonhole Principle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18" y="1247919"/>
            <a:ext cx="84582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The Generalized Pigeonhole Principle</a:t>
            </a:r>
            <a:r>
              <a:rPr lang="en-US" dirty="0" smtClean="0">
                <a:latin typeface="Comic Sans MS" panose="030F0702030302020204" pitchFamily="66" charset="0"/>
              </a:rPr>
              <a:t>: If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objects are placed into </a:t>
            </a:r>
            <a:r>
              <a:rPr lang="en-US" i="1" dirty="0" smtClean="0">
                <a:latin typeface="Comic Sans MS" panose="030F0702030302020204" pitchFamily="66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boxes, then there is at least one box containing at least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⌈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/</a:t>
            </a:r>
            <a:r>
              <a:rPr lang="en-US" i="1" dirty="0" smtClean="0">
                <a:latin typeface="Comic Sans MS" panose="030F0702030302020204" pitchFamily="66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⌉</a:t>
            </a:r>
            <a:r>
              <a:rPr lang="en-US" dirty="0" smtClean="0">
                <a:latin typeface="Comic Sans MS" panose="030F0702030302020204" pitchFamily="66" charset="0"/>
              </a:rPr>
              <a:t> objects.</a:t>
            </a: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The ceiling function tells us to round up to the nearest whole integer. </a:t>
            </a: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</a:t>
            </a:r>
            <a:r>
              <a:rPr lang="en-US" b="1" dirty="0" smtClean="0">
                <a:latin typeface="Comic Sans MS" panose="030F0702030302020204" pitchFamily="66" charset="0"/>
              </a:rPr>
              <a:t>Example</a:t>
            </a:r>
            <a:r>
              <a:rPr lang="en-US" dirty="0" smtClean="0">
                <a:latin typeface="Comic Sans MS" panose="030F0702030302020204" pitchFamily="66" charset="0"/>
              </a:rPr>
              <a:t>: Among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100</a:t>
            </a:r>
            <a:r>
              <a:rPr lang="en-US" dirty="0" smtClean="0">
                <a:latin typeface="Comic Sans MS" panose="030F0702030302020204" pitchFamily="66" charset="0"/>
              </a:rPr>
              <a:t> people what is the number of people that must be born on the same month?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there are at least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⌈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100</a:t>
            </a:r>
            <a:r>
              <a:rPr lang="en-US" dirty="0" smtClean="0">
                <a:latin typeface="Comic Sans MS" panose="030F0702030302020204" pitchFamily="66" charset="0"/>
              </a:rPr>
              <a:t>/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12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⌉ = 9</a:t>
            </a:r>
            <a:r>
              <a:rPr lang="en-US" dirty="0" smtClean="0">
                <a:latin typeface="Comic Sans MS" panose="030F0702030302020204" pitchFamily="66" charset="0"/>
              </a:rPr>
              <a:t> who were born in the same month.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 flipV="1">
            <a:off x="8382000" y="5029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Pigeonhole Principle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Example</a:t>
            </a:r>
            <a:r>
              <a:rPr lang="en-US" dirty="0" smtClean="0">
                <a:latin typeface="Comic Sans MS" panose="030F0702030302020204" pitchFamily="66" charset="0"/>
              </a:rPr>
              <a:t>: Among any group of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367</a:t>
            </a:r>
            <a:r>
              <a:rPr lang="en-US" dirty="0" smtClean="0">
                <a:latin typeface="Comic Sans MS" panose="030F0702030302020204" pitchFamily="66" charset="0"/>
              </a:rPr>
              <a:t> people, there must be at least two with the same birthday, because there are only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366</a:t>
            </a:r>
            <a:r>
              <a:rPr lang="en-US" dirty="0" smtClean="0">
                <a:latin typeface="Comic Sans MS" panose="030F0702030302020204" pitchFamily="66" charset="0"/>
              </a:rPr>
              <a:t> possible birthdays.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⌈367</a:t>
            </a:r>
            <a:r>
              <a:rPr lang="en-US" dirty="0" smtClean="0">
                <a:latin typeface="Comic Sans MS" panose="030F0702030302020204" pitchFamily="66" charset="0"/>
              </a:rPr>
              <a:t>/365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⌉ = 2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In a group of 27 English words, </a:t>
            </a:r>
            <a:r>
              <a:rPr lang="en-US" dirty="0" err="1" smtClean="0">
                <a:latin typeface="Comic Sans MS" panose="030F0702030302020204" pitchFamily="66" charset="0"/>
              </a:rPr>
              <a:t>atleast</a:t>
            </a:r>
            <a:r>
              <a:rPr lang="en-US" dirty="0" smtClean="0">
                <a:latin typeface="Comic Sans MS" panose="030F0702030302020204" pitchFamily="66" charset="0"/>
              </a:rPr>
              <a:t> two words must start with the same letter.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There are only 26 letters 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⌈</a:t>
            </a:r>
            <a:r>
              <a:rPr lang="en-US" i="1" dirty="0" smtClean="0">
                <a:latin typeface="Comic Sans MS" panose="030F0702030302020204" pitchFamily="66" charset="0"/>
              </a:rPr>
              <a:t>27</a:t>
            </a:r>
            <a:r>
              <a:rPr lang="en-US" dirty="0" smtClean="0">
                <a:latin typeface="Comic Sans MS" panose="030F0702030302020204" pitchFamily="66" charset="0"/>
              </a:rPr>
              <a:t>/26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⌉= 2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91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The Generalized Pigeonhole Principle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Example</a:t>
            </a:r>
            <a:r>
              <a:rPr lang="en-US" dirty="0" smtClean="0">
                <a:latin typeface="Comic Sans MS" panose="030F0702030302020204" pitchFamily="66" charset="0"/>
              </a:rPr>
              <a:t>:  a) How many cards must be selected from a standard deck of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52</a:t>
            </a:r>
            <a:r>
              <a:rPr lang="en-US" dirty="0" smtClean="0">
                <a:latin typeface="Comic Sans MS" panose="030F0702030302020204" pitchFamily="66" charset="0"/>
              </a:rPr>
              <a:t> cards to guarantee that at least three cards of the same suit are chosen? </a:t>
            </a: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Solution</a:t>
            </a:r>
            <a:r>
              <a:rPr lang="en-US" dirty="0" smtClean="0">
                <a:latin typeface="Comic Sans MS" panose="030F0702030302020204" pitchFamily="66" charset="0"/>
              </a:rPr>
              <a:t>: a) We assume four boxes; one for each suit. Using the generalized pigeonhole principle, at least one box contains at least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⌈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/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⌉</a:t>
            </a:r>
            <a:r>
              <a:rPr lang="en-US" dirty="0" smtClean="0">
                <a:latin typeface="Comic Sans MS" panose="030F0702030302020204" pitchFamily="66" charset="0"/>
              </a:rPr>
              <a:t> cards. At least three cards of one suit are selected if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⌈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/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⌉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≥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dirty="0" smtClean="0">
                <a:latin typeface="Comic Sans MS" panose="030F0702030302020204" pitchFamily="66" charset="0"/>
              </a:rPr>
              <a:t>. The smallest integer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such that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⌈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/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⌉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≥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 is                           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= 2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∙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 + 1 = 9.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   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3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40" name="Rectangle 12"/>
          <p:cNvSpPr>
            <a:spLocks noChangeArrowheads="1"/>
          </p:cNvSpPr>
          <p:nvPr/>
        </p:nvSpPr>
        <p:spPr bwMode="auto">
          <a:xfrm>
            <a:off x="2514600" y="4787900"/>
            <a:ext cx="40386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If sets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and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are </a:t>
            </a:r>
            <a:r>
              <a:rPr lang="en-US" altLang="en-US" sz="1800">
                <a:solidFill>
                  <a:srgbClr val="04A804"/>
                </a:solidFill>
                <a:latin typeface="Comic Sans MS" pitchFamily="66" charset="0"/>
              </a:rPr>
              <a:t>disjoint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, then </a:t>
            </a:r>
          </a:p>
          <a:p>
            <a:pPr algn="ctr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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=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 + |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</a:p>
        </p:txBody>
      </p:sp>
      <p:grpSp>
        <p:nvGrpSpPr>
          <p:cNvPr id="969741" name="Group 13"/>
          <p:cNvGrpSpPr>
            <a:grpSpLocks/>
          </p:cNvGrpSpPr>
          <p:nvPr/>
        </p:nvGrpSpPr>
        <p:grpSpPr bwMode="auto">
          <a:xfrm>
            <a:off x="2616200" y="2627313"/>
            <a:ext cx="3898900" cy="1638300"/>
            <a:chOff x="1648" y="2380"/>
            <a:chExt cx="2456" cy="1032"/>
          </a:xfrm>
        </p:grpSpPr>
        <p:grpSp>
          <p:nvGrpSpPr>
            <p:cNvPr id="969742" name="Group 1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969743" name="Oval 15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69744" name="Text Box 16"/>
              <p:cNvSpPr txBox="1">
                <a:spLocks noChangeArrowheads="1"/>
              </p:cNvSpPr>
              <p:nvPr/>
            </p:nvSpPr>
            <p:spPr bwMode="auto">
              <a:xfrm>
                <a:off x="2010" y="2810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i="1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grpSp>
          <p:nvGrpSpPr>
            <p:cNvPr id="969745" name="Group 17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969746" name="Oval 18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rgbClr val="CC0000">
                  <a:alpha val="5000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69747" name="Text Box 19"/>
              <p:cNvSpPr txBox="1">
                <a:spLocks noChangeArrowheads="1"/>
              </p:cNvSpPr>
              <p:nvPr/>
            </p:nvSpPr>
            <p:spPr bwMode="auto">
              <a:xfrm>
                <a:off x="3450" y="276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i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</p:grpSp>
      <p:sp>
        <p:nvSpPr>
          <p:cNvPr id="969748" name="Rectangle 20"/>
          <p:cNvSpPr>
            <a:spLocks noChangeArrowheads="1"/>
          </p:cNvSpPr>
          <p:nvPr/>
        </p:nvSpPr>
        <p:spPr bwMode="auto">
          <a:xfrm>
            <a:off x="2362200" y="4646613"/>
            <a:ext cx="4343400" cy="992187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9749" name="Line 21"/>
          <p:cNvSpPr>
            <a:spLocks noChangeShapeType="1"/>
          </p:cNvSpPr>
          <p:nvPr/>
        </p:nvSpPr>
        <p:spPr bwMode="auto">
          <a:xfrm>
            <a:off x="4572000" y="2284413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50" name="Text Box 22"/>
          <p:cNvSpPr txBox="1">
            <a:spLocks noChangeArrowheads="1"/>
          </p:cNvSpPr>
          <p:nvPr/>
        </p:nvSpPr>
        <p:spPr bwMode="auto">
          <a:xfrm>
            <a:off x="3803650" y="4572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Sum Rule</a:t>
            </a:r>
          </a:p>
        </p:txBody>
      </p:sp>
      <p:sp>
        <p:nvSpPr>
          <p:cNvPr id="969752" name="Text Box 24"/>
          <p:cNvSpPr txBox="1">
            <a:spLocks noChangeArrowheads="1"/>
          </p:cNvSpPr>
          <p:nvPr/>
        </p:nvSpPr>
        <p:spPr bwMode="auto">
          <a:xfrm>
            <a:off x="2395538" y="1309688"/>
            <a:ext cx="43624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|S|: the number of elements in a set S.</a:t>
            </a:r>
          </a:p>
        </p:txBody>
      </p:sp>
    </p:spTree>
    <p:extLst>
      <p:ext uri="{BB962C8B-B14F-4D97-AF65-F5344CB8AC3E}">
        <p14:creationId xmlns:p14="http://schemas.microsoft.com/office/powerpoint/2010/main" val="413278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40" grpId="0"/>
      <p:bldP spid="9697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Comic Sans MS" panose="030F0702030302020204" pitchFamily="66" charset="0"/>
              </a:rPr>
              <a:t>How many students in a class must there be to ensure that 6 students get the same grade (one of A, B, C, D or F)?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10000"/>
            <a:ext cx="76295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Comic Sans MS" panose="030F0702030302020204" pitchFamily="66" charset="0"/>
              </a:rPr>
              <a:t>A bowl contains 10 red and 10 yellow balls </a:t>
            </a:r>
          </a:p>
          <a:p>
            <a:pPr marL="0" indent="0">
              <a:buNone/>
            </a:pPr>
            <a:r>
              <a:rPr lang="en-US" sz="2800" dirty="0" smtClean="0">
                <a:latin typeface="Comic Sans MS" panose="030F0702030302020204" pitchFamily="66" charset="0"/>
              </a:rPr>
              <a:t>A) How many balls must be selected to ensure 3 balls of the same color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6035040" cy="1279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4038600"/>
            <a:ext cx="8595360" cy="20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4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229600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What’s the minimum number of students, each of whom comes from one of the 50 states must be enrolled in a university to guarantee that there at least 100 who come from the same state?</a:t>
            </a:r>
          </a:p>
          <a:p>
            <a:pPr algn="just"/>
            <a:endParaRPr lang="en-US" sz="2400" dirty="0">
              <a:latin typeface="Comic Sans MS" panose="030F0702030302020204" pitchFamily="66" charset="0"/>
            </a:endParaRPr>
          </a:p>
          <a:p>
            <a:pPr algn="just"/>
            <a:endParaRPr lang="en-US" sz="2400" dirty="0" smtClean="0">
              <a:latin typeface="Comic Sans MS" panose="030F0702030302020204" pitchFamily="66" charset="0"/>
            </a:endParaRPr>
          </a:p>
          <a:p>
            <a:pPr algn="just"/>
            <a:endParaRPr lang="en-US" sz="2400" dirty="0">
              <a:latin typeface="Comic Sans MS" panose="030F0702030302020204" pitchFamily="66" charset="0"/>
            </a:endParaRP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There are 38 different time periods during which classes at a university can be scheduled. If there are 677 different classes, how many different rooms will be needed?</a:t>
            </a:r>
          </a:p>
          <a:p>
            <a:pPr algn="just"/>
            <a:endParaRPr lang="en-US" sz="2400" dirty="0" smtClean="0">
              <a:latin typeface="Comic Sans MS" panose="030F0702030302020204" pitchFamily="66" charset="0"/>
            </a:endParaRPr>
          </a:p>
          <a:p>
            <a:pPr algn="just"/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72506"/>
            <a:ext cx="1695450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59" y="5029200"/>
            <a:ext cx="1409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6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36292" name="Text Box 4"/>
          <p:cNvSpPr txBox="1">
            <a:spLocks noChangeArrowheads="1"/>
          </p:cNvSpPr>
          <p:nvPr/>
        </p:nvSpPr>
        <p:spPr bwMode="auto">
          <a:xfrm>
            <a:off x="1828800" y="2420938"/>
            <a:ext cx="547052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Sum rule, product rule, generalized product rule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Permutations, combinations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Binomial coefficients, combinatorial proof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Inclusion-exclusion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8227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495675" y="457200"/>
            <a:ext cx="206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Permutations</a:t>
            </a:r>
          </a:p>
        </p:txBody>
      </p:sp>
      <p:sp>
        <p:nvSpPr>
          <p:cNvPr id="959491" name="Rectangle 3"/>
          <p:cNvSpPr>
            <a:spLocks noChangeArrowheads="1"/>
          </p:cNvSpPr>
          <p:nvPr/>
        </p:nvSpPr>
        <p:spPr bwMode="auto">
          <a:xfrm>
            <a:off x="990600" y="1371600"/>
            <a:ext cx="7010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en-US" altLang="en-US"/>
          </a:p>
          <a:p>
            <a:pPr algn="ctr" eaLnBrk="1" hangingPunct="1">
              <a:lnSpc>
                <a:spcPct val="150000"/>
              </a:lnSpc>
            </a:pPr>
            <a:endParaRPr lang="en-US" altLang="en-US"/>
          </a:p>
          <a:p>
            <a:pPr algn="ctr" eaLnBrk="1" hangingPunct="1">
              <a:lnSpc>
                <a:spcPct val="150000"/>
              </a:lnSpc>
            </a:pPr>
            <a:endParaRPr lang="en-US" altLang="en-US"/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For example, here are all six permutations of the set {a, b, c}: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(a, b, c) (a, c, b) (b, a, c)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(b, c, a) (c, a, b) (c, b, a)</a:t>
            </a:r>
          </a:p>
        </p:txBody>
      </p:sp>
      <p:sp>
        <p:nvSpPr>
          <p:cNvPr id="959492" name="Rectangle 4"/>
          <p:cNvSpPr>
            <a:spLocks noChangeArrowheads="1"/>
          </p:cNvSpPr>
          <p:nvPr/>
        </p:nvSpPr>
        <p:spPr bwMode="auto">
          <a:xfrm>
            <a:off x="1524000" y="4876800"/>
            <a:ext cx="607536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permutations of an n-element set are there?</a:t>
            </a:r>
          </a:p>
        </p:txBody>
      </p:sp>
      <p:sp>
        <p:nvSpPr>
          <p:cNvPr id="959493" name="Text Box 5"/>
          <p:cNvSpPr txBox="1">
            <a:spLocks noChangeArrowheads="1"/>
          </p:cNvSpPr>
          <p:nvPr/>
        </p:nvSpPr>
        <p:spPr bwMode="auto">
          <a:xfrm>
            <a:off x="2955925" y="4191000"/>
            <a:ext cx="3133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Ordering is important here.</a:t>
            </a:r>
          </a:p>
        </p:txBody>
      </p:sp>
      <p:sp>
        <p:nvSpPr>
          <p:cNvPr id="959495" name="Text Box 7"/>
          <p:cNvSpPr txBox="1">
            <a:spLocks noChangeArrowheads="1"/>
          </p:cNvSpPr>
          <p:nvPr/>
        </p:nvSpPr>
        <p:spPr bwMode="auto">
          <a:xfrm>
            <a:off x="609600" y="5562600"/>
            <a:ext cx="7861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You can think of a permutation as a ranking of the elements.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So the above question is asking how many rankings of an n-element set.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447800" y="1285875"/>
            <a:ext cx="6248400" cy="9239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>
                <a:solidFill>
                  <a:schemeClr val="accent2"/>
                </a:solidFill>
              </a:rPr>
              <a:t>Definition:</a:t>
            </a:r>
            <a:r>
              <a:rPr lang="en-US" altLang="en-US"/>
              <a:t> A </a:t>
            </a:r>
            <a:r>
              <a:rPr lang="en-US" altLang="en-US" b="1"/>
              <a:t>permutation </a:t>
            </a:r>
            <a:r>
              <a:rPr lang="en-US" altLang="en-US"/>
              <a:t>of a set S is a sequence that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contains every element of S exactly once. </a:t>
            </a:r>
          </a:p>
        </p:txBody>
      </p:sp>
    </p:spTree>
    <p:extLst>
      <p:ext uri="{BB962C8B-B14F-4D97-AF65-F5344CB8AC3E}">
        <p14:creationId xmlns:p14="http://schemas.microsoft.com/office/powerpoint/2010/main" val="356520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2" grpId="0" animBg="1"/>
      <p:bldP spid="959493" grpId="0" animBg="1"/>
      <p:bldP spid="95949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ChangeArrowheads="1"/>
          </p:cNvSpPr>
          <p:nvPr/>
        </p:nvSpPr>
        <p:spPr bwMode="auto">
          <a:xfrm>
            <a:off x="1219200" y="1905000"/>
            <a:ext cx="65532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There are n choices for the first element.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For each of these, there are n − 1 remaining choices for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  the second element. 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For every combination of the first two elements, there   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  are n − 2 ways to choose the third element, and so forth.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Thus, there are a total of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	n · (n − 1) · (n − 2) · · · 3 · 2 · 1 = n!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   permutations of an n-element set.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35075" y="1300163"/>
            <a:ext cx="60753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permutations of an n-element set are there?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495675" y="457200"/>
            <a:ext cx="206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Permutations</a:t>
            </a:r>
          </a:p>
        </p:txBody>
      </p:sp>
      <p:graphicFrame>
        <p:nvGraphicFramePr>
          <p:cNvPr id="979973" name="Object 5"/>
          <p:cNvGraphicFramePr>
            <a:graphicFrameLocks noChangeAspect="1"/>
          </p:cNvGraphicFramePr>
          <p:nvPr/>
        </p:nvGraphicFramePr>
        <p:xfrm>
          <a:off x="4714875" y="5867400"/>
          <a:ext cx="18383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15" name="Equation" r:id="rId4" imgW="1066680" imgH="469800" progId="Equation.DSMT4">
                  <p:embed/>
                </p:oleObj>
              </mc:Choice>
              <mc:Fallback>
                <p:oleObj name="Equation" r:id="rId4" imgW="1066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867400"/>
                        <a:ext cx="183832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9974" name="Text Box 6"/>
          <p:cNvSpPr txBox="1">
            <a:spLocks noChangeArrowheads="1"/>
          </p:cNvSpPr>
          <p:nvPr/>
        </p:nvSpPr>
        <p:spPr bwMode="auto">
          <a:xfrm>
            <a:off x="1295400" y="6100763"/>
            <a:ext cx="3200400" cy="36988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/>
              <a:t>Stirling’s formula (optional):</a:t>
            </a:r>
          </a:p>
        </p:txBody>
      </p:sp>
      <p:sp>
        <p:nvSpPr>
          <p:cNvPr id="4103" name="TextBox 6"/>
          <p:cNvSpPr txBox="1">
            <a:spLocks noChangeArrowheads="1"/>
          </p:cNvSpPr>
          <p:nvPr/>
        </p:nvSpPr>
        <p:spPr bwMode="auto">
          <a:xfrm>
            <a:off x="5867400" y="4876800"/>
            <a:ext cx="2847975" cy="3698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This is called n </a:t>
            </a:r>
            <a:r>
              <a:rPr lang="en-US" altLang="en-US" b="1"/>
              <a:t>factorial</a:t>
            </a:r>
            <a:r>
              <a:rPr lang="en-US" altLang="en-US"/>
              <a:t>.</a:t>
            </a:r>
          </a:p>
        </p:txBody>
      </p:sp>
      <p:cxnSp>
        <p:nvCxnSpPr>
          <p:cNvPr id="4104" name="Straight Arrow Connector 8"/>
          <p:cNvCxnSpPr>
            <a:cxnSpLocks noChangeShapeType="1"/>
            <a:stCxn id="4103" idx="1"/>
          </p:cNvCxnSpPr>
          <p:nvPr/>
        </p:nvCxnSpPr>
        <p:spPr bwMode="auto">
          <a:xfrm rot="10800000" flipV="1">
            <a:off x="5715000" y="5060950"/>
            <a:ext cx="152400" cy="44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12320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4" grpId="0" animBg="1"/>
      <p:bldP spid="410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304800" y="1273175"/>
            <a:ext cx="8474075" cy="7842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Suppose each digit is an element in {1,2,3,4,5,6,7,8,9}.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How many 9-digit numbers are there where each nonzero digit appears once?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895600" y="457200"/>
            <a:ext cx="3408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Permutation</a:t>
            </a:r>
          </a:p>
        </p:txBody>
      </p:sp>
      <p:sp>
        <p:nvSpPr>
          <p:cNvPr id="22532" name="TextBox 7"/>
          <p:cNvSpPr txBox="1">
            <a:spLocks noChangeArrowheads="1"/>
          </p:cNvSpPr>
          <p:nvPr/>
        </p:nvSpPr>
        <p:spPr bwMode="auto">
          <a:xfrm>
            <a:off x="1066800" y="2438400"/>
            <a:ext cx="7031038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Each such number corresponds to a permutation of 123456789,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and each permutation corresponds to such a number.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So the numbers of such numbers is equal to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the number of permutations of {1,2,3,4,5,6,7,8,9}.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Hence there are exactly 9! such numbers.</a:t>
            </a:r>
          </a:p>
        </p:txBody>
      </p:sp>
      <p:sp>
        <p:nvSpPr>
          <p:cNvPr id="22533" name="TextBox 8"/>
          <p:cNvSpPr txBox="1">
            <a:spLocks noChangeArrowheads="1"/>
          </p:cNvSpPr>
          <p:nvPr/>
        </p:nvSpPr>
        <p:spPr bwMode="auto">
          <a:xfrm>
            <a:off x="1066800" y="5486400"/>
            <a:ext cx="6162675" cy="7381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Alternatively, one can use the generalized product rule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directly to obtain the same result.</a:t>
            </a:r>
          </a:p>
        </p:txBody>
      </p:sp>
    </p:spTree>
    <p:extLst>
      <p:ext uri="{BB962C8B-B14F-4D97-AF65-F5344CB8AC3E}">
        <p14:creationId xmlns:p14="http://schemas.microsoft.com/office/powerpoint/2010/main" val="2361349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495675" y="4572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Combinations</a:t>
            </a:r>
          </a:p>
        </p:txBody>
      </p: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1828800" y="1306513"/>
            <a:ext cx="5434013" cy="369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subsets of size k of an n-element set?</a:t>
            </a:r>
          </a:p>
        </p:txBody>
      </p:sp>
      <p:sp>
        <p:nvSpPr>
          <p:cNvPr id="983052" name="Text Box 12"/>
          <p:cNvSpPr txBox="1">
            <a:spLocks noChangeArrowheads="1"/>
          </p:cNvSpPr>
          <p:nvPr/>
        </p:nvSpPr>
        <p:spPr bwMode="auto">
          <a:xfrm>
            <a:off x="1160463" y="2132013"/>
            <a:ext cx="6829425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Consider the set {1,2,3,4,5} where n=5.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k=2, then there are 10 possible subsets of size 2,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i.e. {1,2}, {1,3}, {1,4}, {1,5}, {2,3}, {2,4}, {2,5}, {3,4}, {3,5}, {4,5}.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k=3, then there are also 10 possible subsets of size 3,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i.e. {1,2,3}, {1,2,4}, {1,2,5}, {1,3,4}, {1,3,5}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{1,4,5}, {2,3,4}, {2,3,5}, {2,4,5}, {3,4,5}</a:t>
            </a:r>
          </a:p>
        </p:txBody>
      </p:sp>
      <p:sp>
        <p:nvSpPr>
          <p:cNvPr id="983053" name="Text Box 13"/>
          <p:cNvSpPr txBox="1">
            <a:spLocks noChangeArrowheads="1"/>
          </p:cNvSpPr>
          <p:nvPr/>
        </p:nvSpPr>
        <p:spPr bwMode="auto">
          <a:xfrm>
            <a:off x="2678113" y="5872163"/>
            <a:ext cx="3722687" cy="37623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/>
              <a:t>Ordering is NOT important here.</a:t>
            </a:r>
          </a:p>
        </p:txBody>
      </p:sp>
    </p:spTree>
    <p:extLst>
      <p:ext uri="{BB962C8B-B14F-4D97-AF65-F5344CB8AC3E}">
        <p14:creationId xmlns:p14="http://schemas.microsoft.com/office/powerpoint/2010/main" val="742292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5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ChangeArrowheads="1"/>
          </p:cNvSpPr>
          <p:nvPr/>
        </p:nvSpPr>
        <p:spPr bwMode="auto">
          <a:xfrm>
            <a:off x="1524000" y="1676400"/>
            <a:ext cx="68580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There are n choices for the first element.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For each of these, there are n − 1 remaining choices for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  the second element. 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There are n – k + 1 remaining choices for the last element.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Thus, there are a total of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	n · (n − 1) · (n − 2) · · · (n – k + 1) to choose k elements.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495675" y="4572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Combinations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881188" y="1147763"/>
            <a:ext cx="5434012" cy="369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subsets of size k of an n-element set?</a:t>
            </a:r>
          </a:p>
        </p:txBody>
      </p:sp>
      <p:sp>
        <p:nvSpPr>
          <p:cNvPr id="1041415" name="Text Box 7"/>
          <p:cNvSpPr txBox="1">
            <a:spLocks noChangeArrowheads="1"/>
          </p:cNvSpPr>
          <p:nvPr/>
        </p:nvSpPr>
        <p:spPr bwMode="auto">
          <a:xfrm>
            <a:off x="1250950" y="5029200"/>
            <a:ext cx="6683375" cy="7889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So far we counted the number of ways to choose k elements,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accent2"/>
                </a:solidFill>
              </a:rPr>
              <a:t>when the ordering is important</a:t>
            </a:r>
            <a:r>
              <a:rPr lang="en-US" altLang="zh-TW"/>
              <a:t>.</a:t>
            </a:r>
          </a:p>
        </p:txBody>
      </p:sp>
      <p:sp>
        <p:nvSpPr>
          <p:cNvPr id="1041416" name="Text Box 8"/>
          <p:cNvSpPr txBox="1">
            <a:spLocks noChangeArrowheads="1"/>
          </p:cNvSpPr>
          <p:nvPr/>
        </p:nvSpPr>
        <p:spPr bwMode="auto">
          <a:xfrm>
            <a:off x="438150" y="6084888"/>
            <a:ext cx="824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e.g.  {1,2,3}, {1,3,2}, {2,1,3}, {2,3,1}, {3,1,2}, {3,2,1} will be counted as 6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3403870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5" grpId="0" animBg="1"/>
      <p:bldP spid="10414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ChangeArrowheads="1"/>
          </p:cNvSpPr>
          <p:nvPr/>
        </p:nvSpPr>
        <p:spPr bwMode="auto">
          <a:xfrm>
            <a:off x="1143000" y="2438400"/>
            <a:ext cx="68580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There are n choices for the first element.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For each of these, there are n − 1 remaining choices for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  the second element. 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There are n – k + 1 remaining choices for the last element.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Thus, there are a total of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	n · (n − 1) · (n − 2) · · · (n – k + 1) to choose k elements.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495675" y="4572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Combinations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881188" y="1147763"/>
            <a:ext cx="5434012" cy="369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subsets of size k of an n-element set?</a:t>
            </a:r>
          </a:p>
        </p:txBody>
      </p:sp>
      <p:sp>
        <p:nvSpPr>
          <p:cNvPr id="1041415" name="Text Box 7"/>
          <p:cNvSpPr txBox="1">
            <a:spLocks noChangeArrowheads="1"/>
          </p:cNvSpPr>
          <p:nvPr/>
        </p:nvSpPr>
        <p:spPr bwMode="auto">
          <a:xfrm>
            <a:off x="1295400" y="5715000"/>
            <a:ext cx="6683375" cy="7889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So far we counted the number of ways to choose k elements,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accent2"/>
                </a:solidFill>
              </a:rPr>
              <a:t>when the ordering is important</a:t>
            </a:r>
            <a:r>
              <a:rPr lang="en-US" altLang="zh-TW"/>
              <a:t>.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1100138" y="1828800"/>
            <a:ext cx="6064481" cy="369332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dirty="0" smtClean="0"/>
              <a:t>We form </a:t>
            </a:r>
            <a:r>
              <a:rPr lang="en-US" altLang="en-US" dirty="0"/>
              <a:t>the subsets by picking one element at a time.</a:t>
            </a:r>
          </a:p>
        </p:txBody>
      </p:sp>
    </p:spTree>
    <p:extLst>
      <p:ext uri="{BB962C8B-B14F-4D97-AF65-F5344CB8AC3E}">
        <p14:creationId xmlns:p14="http://schemas.microsoft.com/office/powerpoint/2010/main" val="3463139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5" grpId="0" animBg="1"/>
      <p:bldP spid="256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ChangeArrowheads="1"/>
          </p:cNvSpPr>
          <p:nvPr/>
        </p:nvSpPr>
        <p:spPr bwMode="auto">
          <a:xfrm>
            <a:off x="2514600" y="3568700"/>
            <a:ext cx="40386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If sets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and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are </a:t>
            </a:r>
            <a:r>
              <a:rPr lang="en-US" altLang="en-US" sz="1800">
                <a:solidFill>
                  <a:srgbClr val="04A804"/>
                </a:solidFill>
                <a:latin typeface="Comic Sans MS" pitchFamily="66" charset="0"/>
              </a:rPr>
              <a:t>disjoint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, then </a:t>
            </a:r>
          </a:p>
          <a:p>
            <a:pPr algn="ctr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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=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 + |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</a:p>
        </p:txBody>
      </p:sp>
      <p:grpSp>
        <p:nvGrpSpPr>
          <p:cNvPr id="1038339" name="Group 3"/>
          <p:cNvGrpSpPr>
            <a:grpSpLocks/>
          </p:cNvGrpSpPr>
          <p:nvPr/>
        </p:nvGrpSpPr>
        <p:grpSpPr bwMode="auto">
          <a:xfrm>
            <a:off x="2616200" y="1408113"/>
            <a:ext cx="3898900" cy="1638300"/>
            <a:chOff x="1648" y="2380"/>
            <a:chExt cx="2456" cy="1032"/>
          </a:xfrm>
        </p:grpSpPr>
        <p:grpSp>
          <p:nvGrpSpPr>
            <p:cNvPr id="1038340" name="Group 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1038341" name="Oval 5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38342" name="Text Box 6"/>
              <p:cNvSpPr txBox="1">
                <a:spLocks noChangeArrowheads="1"/>
              </p:cNvSpPr>
              <p:nvPr/>
            </p:nvSpPr>
            <p:spPr bwMode="auto">
              <a:xfrm>
                <a:off x="2010" y="2810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i="1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grpSp>
          <p:nvGrpSpPr>
            <p:cNvPr id="1038343" name="Group 7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1038344" name="Oval 8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rgbClr val="CC0000">
                  <a:alpha val="5000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38345" name="Text Box 9"/>
              <p:cNvSpPr txBox="1">
                <a:spLocks noChangeArrowheads="1"/>
              </p:cNvSpPr>
              <p:nvPr/>
            </p:nvSpPr>
            <p:spPr bwMode="auto">
              <a:xfrm>
                <a:off x="3450" y="276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i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</p:grpSp>
      <p:sp>
        <p:nvSpPr>
          <p:cNvPr id="1038346" name="Rectangle 10"/>
          <p:cNvSpPr>
            <a:spLocks noChangeArrowheads="1"/>
          </p:cNvSpPr>
          <p:nvPr/>
        </p:nvSpPr>
        <p:spPr bwMode="auto">
          <a:xfrm>
            <a:off x="2362200" y="3427413"/>
            <a:ext cx="4343400" cy="992187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8347" name="Line 11"/>
          <p:cNvSpPr>
            <a:spLocks noChangeShapeType="1"/>
          </p:cNvSpPr>
          <p:nvPr/>
        </p:nvSpPr>
        <p:spPr bwMode="auto">
          <a:xfrm>
            <a:off x="4572000" y="1065213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8348" name="Text Box 12"/>
          <p:cNvSpPr txBox="1">
            <a:spLocks noChangeArrowheads="1"/>
          </p:cNvSpPr>
          <p:nvPr/>
        </p:nvSpPr>
        <p:spPr bwMode="auto">
          <a:xfrm>
            <a:off x="3803650" y="4572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Sum Rule</a:t>
            </a:r>
          </a:p>
        </p:txBody>
      </p:sp>
      <p:sp>
        <p:nvSpPr>
          <p:cNvPr id="1038349" name="Rectangle 13"/>
          <p:cNvSpPr>
            <a:spLocks noChangeArrowheads="1"/>
          </p:cNvSpPr>
          <p:nvPr/>
        </p:nvSpPr>
        <p:spPr bwMode="auto">
          <a:xfrm>
            <a:off x="533400" y="4953000"/>
            <a:ext cx="8001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r>
              <a:rPr lang="en-US" altLang="en-US" sz="1800">
                <a:latin typeface="Comic Sans MS" pitchFamily="66" charset="0"/>
              </a:rPr>
              <a:t>Class has 43 women, 54 men, so total enrollment = 43 + 54 = 97</a:t>
            </a:r>
          </a:p>
          <a:p>
            <a:endParaRPr lang="en-US" altLang="en-US" sz="1800">
              <a:latin typeface="Comic Sans MS" pitchFamily="66" charset="0"/>
            </a:endParaRPr>
          </a:p>
          <a:p>
            <a:r>
              <a:rPr lang="en-US" altLang="en-US" sz="1800">
                <a:latin typeface="Comic Sans MS" pitchFamily="66" charset="0"/>
              </a:rPr>
              <a:t>26 lower case letters, 26 upper case letters, and 10 digits, </a:t>
            </a:r>
          </a:p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	so total characters = 26+26+10 = 62</a:t>
            </a:r>
          </a:p>
        </p:txBody>
      </p:sp>
    </p:spTree>
    <p:extLst>
      <p:ext uri="{BB962C8B-B14F-4D97-AF65-F5344CB8AC3E}">
        <p14:creationId xmlns:p14="http://schemas.microsoft.com/office/powerpoint/2010/main" val="289335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0" y="1676400"/>
            <a:ext cx="6858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Thus, there are a total of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en-US"/>
              <a:t>   n · (n − 1) · (n − 2) · · · (n – k + 1) ways to choose k elements,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en-US"/>
              <a:t>   when the ordering is important.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495675" y="4572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Combinations</a:t>
            </a:r>
          </a:p>
        </p:txBody>
      </p:sp>
      <p:sp>
        <p:nvSpPr>
          <p:cNvPr id="1042439" name="Text Box 7"/>
          <p:cNvSpPr txBox="1">
            <a:spLocks noChangeArrowheads="1"/>
          </p:cNvSpPr>
          <p:nvPr/>
        </p:nvSpPr>
        <p:spPr bwMode="auto">
          <a:xfrm>
            <a:off x="1066800" y="3281363"/>
            <a:ext cx="7008813" cy="376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 many different ordering of k elements are (over)-counted?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66800" y="3962400"/>
            <a:ext cx="72263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e.g.  If we are forming subsets of size 3, then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(1,2,3), (1,3,2), (2,1,3), (2,3,1), (3,1,2), (3,2,1)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are counted as 6 different ways if the ordering is important.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881188" y="1147763"/>
            <a:ext cx="5434012" cy="369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subsets of size k of an n-element set?</a:t>
            </a:r>
          </a:p>
        </p:txBody>
      </p:sp>
      <p:sp>
        <p:nvSpPr>
          <p:cNvPr id="26631" name="TextBox 11"/>
          <p:cNvSpPr txBox="1">
            <a:spLocks noChangeArrowheads="1"/>
          </p:cNvSpPr>
          <p:nvPr/>
        </p:nvSpPr>
        <p:spPr bwMode="auto">
          <a:xfrm>
            <a:off x="228600" y="5540375"/>
            <a:ext cx="8705850" cy="78422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In general, each subset of size k has k! different orderings,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so each subset is counted k! times in the above way of choosing k elements.</a:t>
            </a:r>
          </a:p>
        </p:txBody>
      </p:sp>
      <p:cxnSp>
        <p:nvCxnSpPr>
          <p:cNvPr id="26632" name="Straight Arrow Connector 13"/>
          <p:cNvCxnSpPr>
            <a:cxnSpLocks noChangeShapeType="1"/>
          </p:cNvCxnSpPr>
          <p:nvPr/>
        </p:nvCxnSpPr>
        <p:spPr bwMode="auto">
          <a:xfrm rot="16200000" flipV="1">
            <a:off x="6858000" y="3733800"/>
            <a:ext cx="3048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87328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9" grpId="0" animBg="1"/>
      <p:bldP spid="10" grpId="0"/>
      <p:bldP spid="266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143000" y="1752600"/>
            <a:ext cx="6858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Thus, there are a total of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en-US"/>
              <a:t>   n · (n − 1) · (n − 2) · · · (n – k + 1) ways to choose k elements,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en-US"/>
              <a:t>   when the ordering is important.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endParaRPr lang="en-US" altLang="en-US"/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Arial" charset="0"/>
              <a:buChar char="•"/>
            </a:pPr>
            <a:r>
              <a:rPr lang="en-US" altLang="en-US"/>
              <a:t> Each subset is counted, but is counted k! times, because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en-US"/>
              <a:t>   each subset contributes k! different orderings to the above.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Arial" charset="0"/>
              <a:buChar char="•"/>
            </a:pPr>
            <a:endParaRPr lang="en-US" altLang="en-US"/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Arial" charset="0"/>
              <a:buChar char="•"/>
            </a:pPr>
            <a:r>
              <a:rPr lang="en-US" altLang="en-US"/>
              <a:t>So, when the ordering is not important, the answer is: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495675" y="4572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Combinations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5715000"/>
            <a:ext cx="6405562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881188" y="1147763"/>
            <a:ext cx="5434012" cy="369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subsets of size k of an n-element set?</a:t>
            </a:r>
          </a:p>
        </p:txBody>
      </p:sp>
      <p:sp>
        <p:nvSpPr>
          <p:cNvPr id="27654" name="TextBox 14"/>
          <p:cNvSpPr txBox="1">
            <a:spLocks noChangeArrowheads="1"/>
          </p:cNvSpPr>
          <p:nvPr/>
        </p:nvSpPr>
        <p:spPr bwMode="auto">
          <a:xfrm>
            <a:off x="152400" y="5486400"/>
            <a:ext cx="1698625" cy="120015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This is the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shorthand for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“n choose k”</a:t>
            </a:r>
          </a:p>
        </p:txBody>
      </p:sp>
      <p:cxnSp>
        <p:nvCxnSpPr>
          <p:cNvPr id="27655" name="Straight Arrow Connector 16"/>
          <p:cNvCxnSpPr>
            <a:cxnSpLocks noChangeShapeType="1"/>
            <a:stCxn id="27654" idx="3"/>
          </p:cNvCxnSpPr>
          <p:nvPr/>
        </p:nvCxnSpPr>
        <p:spPr bwMode="auto">
          <a:xfrm>
            <a:off x="1851025" y="6086475"/>
            <a:ext cx="35877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91991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581275" y="457200"/>
            <a:ext cx="4048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Team Formation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914400" y="1447800"/>
            <a:ext cx="7234238" cy="784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There are m boys and n girls.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How many ways are there to form a team with 3 boys and 3 girls?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TextBox 6"/>
              <p:cNvSpPr txBox="1">
                <a:spLocks noChangeArrowheads="1"/>
              </p:cNvSpPr>
              <p:nvPr/>
            </p:nvSpPr>
            <p:spPr bwMode="auto">
              <a:xfrm>
                <a:off x="914400" y="2971800"/>
                <a:ext cx="7195175" cy="1478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en-US" dirty="0" smtClean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 smtClean="0"/>
                  <a:t> choices </a:t>
                </a:r>
                <a:r>
                  <a:rPr lang="en-US" altLang="en-US" dirty="0"/>
                  <a:t>of 3 boys and 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 smtClean="0"/>
                  <a:t> choices </a:t>
                </a:r>
                <a:r>
                  <a:rPr lang="en-US" altLang="en-US" dirty="0"/>
                  <a:t>for 3 girls.</a:t>
                </a:r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So by the product rule there </a:t>
                </a:r>
                <a:r>
                  <a:rPr lang="en-US" altLang="en-US" dirty="0" smtClean="0"/>
                  <a:t>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 smtClean="0"/>
                  <a:t> choices </a:t>
                </a:r>
                <a:r>
                  <a:rPr lang="en-US" altLang="en-US" dirty="0"/>
                  <a:t>of such a team.</a:t>
                </a:r>
              </a:p>
            </p:txBody>
          </p:sp>
        </mc:Choice>
        <mc:Fallback xmlns="">
          <p:sp>
            <p:nvSpPr>
              <p:cNvPr id="2867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971800"/>
                <a:ext cx="7195175" cy="1478097"/>
              </a:xfrm>
              <a:prstGeom prst="rect">
                <a:avLst/>
              </a:prstGeom>
              <a:blipFill rotWithShape="1">
                <a:blip r:embed="rId3"/>
                <a:stretch>
                  <a:fillRect l="-678" b="-12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90600" y="5053013"/>
            <a:ext cx="5473700" cy="73818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If m &lt; 3 or n &lt; 3, then the answer should be zero.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Don’t worry.  We don’t like to trick you this way.</a:t>
            </a:r>
          </a:p>
        </p:txBody>
      </p:sp>
    </p:spTree>
    <p:extLst>
      <p:ext uri="{BB962C8B-B14F-4D97-AF65-F5344CB8AC3E}">
        <p14:creationId xmlns:p14="http://schemas.microsoft.com/office/powerpoint/2010/main" val="390167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905000" y="457200"/>
            <a:ext cx="530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Bit Strings with k Zeros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322388" y="1614488"/>
            <a:ext cx="6510337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n-bit sequences contain k zeros and (n − k) ones?</a:t>
            </a:r>
          </a:p>
        </p:txBody>
      </p:sp>
      <p:pic>
        <p:nvPicPr>
          <p:cNvPr id="10291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664200"/>
            <a:ext cx="48736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1600200" y="2438400"/>
            <a:ext cx="61547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We can think of this problem as choosing k positions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(out of the n possible positions) and set them to zeroes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and set the remaining positions to ones.</a:t>
            </a:r>
          </a:p>
        </p:txBody>
      </p:sp>
      <p:sp>
        <p:nvSpPr>
          <p:cNvPr id="1029127" name="Text Box 7"/>
          <p:cNvSpPr txBox="1">
            <a:spLocks noChangeArrowheads="1"/>
          </p:cNvSpPr>
          <p:nvPr/>
        </p:nvSpPr>
        <p:spPr bwMode="auto">
          <a:xfrm>
            <a:off x="1676400" y="4325938"/>
            <a:ext cx="5740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So the above question is asking the number of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possible positions of the k zeros, and the answer is:</a:t>
            </a:r>
          </a:p>
        </p:txBody>
      </p:sp>
    </p:spTree>
    <p:extLst>
      <p:ext uri="{BB962C8B-B14F-4D97-AF65-F5344CB8AC3E}">
        <p14:creationId xmlns:p14="http://schemas.microsoft.com/office/powerpoint/2010/main" val="338684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001838" y="457200"/>
            <a:ext cx="5084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Unbalanced Bit Strings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14400" y="1143000"/>
            <a:ext cx="5343525" cy="13382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We say a bit string is unbalanced if there are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more ones than zeroes or more zeros than ones.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How many n-bit strings are unbalanced?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9600" y="2819400"/>
            <a:ext cx="77612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If n is odd, then every n-bit string is unbalanced, and the answer is 2</a:t>
            </a:r>
            <a:r>
              <a:rPr lang="en-US" altLang="en-US" baseline="30000"/>
              <a:t>n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n is even, then the number of balanced strings is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    by choosing n/2 positions to zeroes.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the number of unbalanced n-bit strings is equal to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number of all n-bit strings minus the number of balanced strings,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so the answer is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73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486400"/>
            <a:ext cx="1446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495800" y="6248400"/>
            <a:ext cx="30067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(counting the complement)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696200" y="5867400"/>
            <a:ext cx="1219200" cy="766763"/>
            <a:chOff x="6172200" y="5862637"/>
            <a:chExt cx="1828800" cy="1143000"/>
          </a:xfrm>
        </p:grpSpPr>
        <p:sp>
          <p:nvSpPr>
            <p:cNvPr id="30729" name="Oval 10"/>
            <p:cNvSpPr>
              <a:spLocks noChangeArrowheads="1"/>
            </p:cNvSpPr>
            <p:nvPr/>
          </p:nvSpPr>
          <p:spPr bwMode="auto">
            <a:xfrm rot="2058636">
              <a:off x="6324600" y="6015037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0" name="Rectangle 11"/>
            <p:cNvSpPr>
              <a:spLocks noChangeArrowheads="1"/>
            </p:cNvSpPr>
            <p:nvPr/>
          </p:nvSpPr>
          <p:spPr bwMode="auto">
            <a:xfrm>
              <a:off x="6172200" y="5862637"/>
              <a:ext cx="1828800" cy="1143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1" name="Line 12"/>
            <p:cNvSpPr>
              <a:spLocks noChangeShapeType="1"/>
            </p:cNvSpPr>
            <p:nvPr/>
          </p:nvSpPr>
          <p:spPr bwMode="auto">
            <a:xfrm flipV="1">
              <a:off x="6172200" y="5862637"/>
              <a:ext cx="533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3"/>
            <p:cNvSpPr>
              <a:spLocks noChangeShapeType="1"/>
            </p:cNvSpPr>
            <p:nvPr/>
          </p:nvSpPr>
          <p:spPr bwMode="auto">
            <a:xfrm flipV="1">
              <a:off x="6172200" y="6243637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14"/>
            <p:cNvSpPr>
              <a:spLocks noChangeShapeType="1"/>
            </p:cNvSpPr>
            <p:nvPr/>
          </p:nvSpPr>
          <p:spPr bwMode="auto">
            <a:xfrm flipV="1">
              <a:off x="6934200" y="5862637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Line 15"/>
            <p:cNvSpPr>
              <a:spLocks noChangeShapeType="1"/>
            </p:cNvSpPr>
            <p:nvPr/>
          </p:nvSpPr>
          <p:spPr bwMode="auto">
            <a:xfrm flipV="1">
              <a:off x="6172200" y="6472237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16"/>
            <p:cNvSpPr>
              <a:spLocks noChangeShapeType="1"/>
            </p:cNvSpPr>
            <p:nvPr/>
          </p:nvSpPr>
          <p:spPr bwMode="auto">
            <a:xfrm flipV="1">
              <a:off x="7086600" y="5862637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Line 17"/>
            <p:cNvSpPr>
              <a:spLocks noChangeShapeType="1"/>
            </p:cNvSpPr>
            <p:nvPr/>
          </p:nvSpPr>
          <p:spPr bwMode="auto">
            <a:xfrm flipV="1">
              <a:off x="6172200" y="6700837"/>
              <a:ext cx="304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8"/>
            <p:cNvSpPr>
              <a:spLocks noChangeShapeType="1"/>
            </p:cNvSpPr>
            <p:nvPr/>
          </p:nvSpPr>
          <p:spPr bwMode="auto">
            <a:xfrm flipV="1">
              <a:off x="7239000" y="6015037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9"/>
            <p:cNvSpPr>
              <a:spLocks noChangeShapeType="1"/>
            </p:cNvSpPr>
            <p:nvPr/>
          </p:nvSpPr>
          <p:spPr bwMode="auto">
            <a:xfrm flipV="1">
              <a:off x="6172200" y="6853237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20"/>
            <p:cNvSpPr>
              <a:spLocks noChangeShapeType="1"/>
            </p:cNvSpPr>
            <p:nvPr/>
          </p:nvSpPr>
          <p:spPr bwMode="auto">
            <a:xfrm flipV="1">
              <a:off x="7315200" y="6319837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21"/>
            <p:cNvSpPr>
              <a:spLocks noChangeShapeType="1"/>
            </p:cNvSpPr>
            <p:nvPr/>
          </p:nvSpPr>
          <p:spPr bwMode="auto">
            <a:xfrm flipV="1">
              <a:off x="6858000" y="6548437"/>
              <a:ext cx="1143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22"/>
            <p:cNvSpPr>
              <a:spLocks noChangeShapeType="1"/>
            </p:cNvSpPr>
            <p:nvPr/>
          </p:nvSpPr>
          <p:spPr bwMode="auto">
            <a:xfrm flipV="1">
              <a:off x="7391400" y="6777037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74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Text Box 2"/>
          <p:cNvSpPr txBox="1">
            <a:spLocks noChangeArrowheads="1"/>
          </p:cNvSpPr>
          <p:nvPr/>
        </p:nvSpPr>
        <p:spPr bwMode="auto">
          <a:xfrm>
            <a:off x="3473450" y="457200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Poker Hands</a:t>
            </a:r>
          </a:p>
        </p:txBody>
      </p:sp>
      <p:sp>
        <p:nvSpPr>
          <p:cNvPr id="985091" name="Rectangle 3"/>
          <p:cNvSpPr>
            <a:spLocks noChangeArrowheads="1"/>
          </p:cNvSpPr>
          <p:nvPr/>
        </p:nvSpPr>
        <p:spPr bwMode="auto">
          <a:xfrm>
            <a:off x="2789238" y="1447800"/>
            <a:ext cx="361156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are 52 cards in a deck.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Each card has a suit and a value.</a:t>
            </a:r>
          </a:p>
        </p:txBody>
      </p:sp>
      <p:sp>
        <p:nvSpPr>
          <p:cNvPr id="985092" name="Rectangle 4"/>
          <p:cNvSpPr>
            <a:spLocks noChangeArrowheads="1"/>
          </p:cNvSpPr>
          <p:nvPr/>
        </p:nvSpPr>
        <p:spPr bwMode="auto">
          <a:xfrm>
            <a:off x="1990725" y="2833688"/>
            <a:ext cx="904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 suits</a:t>
            </a:r>
          </a:p>
        </p:txBody>
      </p:sp>
      <p:sp>
        <p:nvSpPr>
          <p:cNvPr id="985093" name="Rectangle 5"/>
          <p:cNvSpPr>
            <a:spLocks noChangeArrowheads="1"/>
          </p:cNvSpPr>
          <p:nvPr/>
        </p:nvSpPr>
        <p:spPr bwMode="auto">
          <a:xfrm>
            <a:off x="3584575" y="2667000"/>
            <a:ext cx="197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3600">
                <a:solidFill>
                  <a:srgbClr val="000000"/>
                </a:solidFill>
              </a:rPr>
              <a:t>(</a:t>
            </a:r>
            <a:r>
              <a:rPr kumimoji="0" lang="en-US" altLang="en-US" sz="3600">
                <a:solidFill>
                  <a:srgbClr val="000000"/>
                </a:solidFill>
                <a:cs typeface="Times New Roman" pitchFamily="18" charset="0"/>
              </a:rPr>
              <a:t>♠ </a:t>
            </a:r>
            <a:r>
              <a:rPr kumimoji="0" lang="en-US" altLang="en-US" sz="3600">
                <a:solidFill>
                  <a:srgbClr val="FF0000"/>
                </a:solidFill>
                <a:cs typeface="Times New Roman" pitchFamily="18" charset="0"/>
              </a:rPr>
              <a:t>♥ ♦ </a:t>
            </a:r>
            <a:r>
              <a:rPr kumimoji="0" lang="en-US" altLang="en-US" sz="3600">
                <a:solidFill>
                  <a:srgbClr val="000000"/>
                </a:solidFill>
                <a:cs typeface="Times New Roman" pitchFamily="18" charset="0"/>
              </a:rPr>
              <a:t>♣)</a:t>
            </a:r>
          </a:p>
        </p:txBody>
      </p:sp>
      <p:sp>
        <p:nvSpPr>
          <p:cNvPr id="985094" name="Rectangle 6"/>
          <p:cNvSpPr>
            <a:spLocks noChangeArrowheads="1"/>
          </p:cNvSpPr>
          <p:nvPr/>
        </p:nvSpPr>
        <p:spPr bwMode="auto">
          <a:xfrm>
            <a:off x="1893888" y="3581400"/>
            <a:ext cx="1141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 values</a:t>
            </a:r>
          </a:p>
        </p:txBody>
      </p:sp>
      <p:sp>
        <p:nvSpPr>
          <p:cNvPr id="985095" name="Rectangle 7"/>
          <p:cNvSpPr>
            <a:spLocks noChangeArrowheads="1"/>
          </p:cNvSpPr>
          <p:nvPr/>
        </p:nvSpPr>
        <p:spPr bwMode="auto">
          <a:xfrm>
            <a:off x="3581400" y="3581400"/>
            <a:ext cx="4370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>
                <a:solidFill>
                  <a:srgbClr val="000000"/>
                </a:solidFill>
              </a:rPr>
              <a:t>(</a:t>
            </a:r>
            <a:r>
              <a:rPr kumimoji="0" lang="en-US" altLang="en-US" sz="2000">
                <a:solidFill>
                  <a:srgbClr val="000000"/>
                </a:solidFill>
                <a:cs typeface="Times New Roman" pitchFamily="18" charset="0"/>
              </a:rPr>
              <a:t>2, 3, 4, 5, 6, 7, 8, 9, 10, J, Q, K, A)</a:t>
            </a:r>
          </a:p>
        </p:txBody>
      </p:sp>
      <p:sp>
        <p:nvSpPr>
          <p:cNvPr id="985096" name="Rectangle 8"/>
          <p:cNvSpPr>
            <a:spLocks noChangeArrowheads="1"/>
          </p:cNvSpPr>
          <p:nvPr/>
        </p:nvSpPr>
        <p:spPr bwMode="auto">
          <a:xfrm>
            <a:off x="1697038" y="4419600"/>
            <a:ext cx="569436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Five-Card Draw is a card game in which each player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is initially dealt a hand, a subset of 5 cards.</a:t>
            </a:r>
          </a:p>
        </p:txBody>
      </p:sp>
      <p:sp>
        <p:nvSpPr>
          <p:cNvPr id="985097" name="Text Box 9"/>
          <p:cNvSpPr txBox="1">
            <a:spLocks noChangeArrowheads="1"/>
          </p:cNvSpPr>
          <p:nvPr/>
        </p:nvSpPr>
        <p:spPr bwMode="auto">
          <a:xfrm>
            <a:off x="1447800" y="5791200"/>
            <a:ext cx="313690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many different hands?</a:t>
            </a:r>
          </a:p>
        </p:txBody>
      </p:sp>
      <p:pic>
        <p:nvPicPr>
          <p:cNvPr id="98509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638800"/>
            <a:ext cx="22225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6" grpId="0"/>
      <p:bldP spid="98509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410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1: Four of a Kind</a:t>
            </a:r>
          </a:p>
        </p:txBody>
      </p:sp>
      <p:sp>
        <p:nvSpPr>
          <p:cNvPr id="1034243" name="Rectangle 3"/>
          <p:cNvSpPr>
            <a:spLocks noChangeArrowheads="1"/>
          </p:cNvSpPr>
          <p:nvPr/>
        </p:nvSpPr>
        <p:spPr bwMode="auto">
          <a:xfrm>
            <a:off x="1290638" y="1385888"/>
            <a:ext cx="6564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Four-of-a-Kind is a set of four cards with the same value.</a:t>
            </a:r>
          </a:p>
        </p:txBody>
      </p:sp>
      <p:pic>
        <p:nvPicPr>
          <p:cNvPr id="1034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2672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245" name="Rectangle 5"/>
          <p:cNvSpPr>
            <a:spLocks noChangeArrowheads="1"/>
          </p:cNvSpPr>
          <p:nvPr/>
        </p:nvSpPr>
        <p:spPr bwMode="auto">
          <a:xfrm>
            <a:off x="1676400" y="3124200"/>
            <a:ext cx="58674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many different hands contain a Four-of-a-Kind?</a:t>
            </a:r>
          </a:p>
        </p:txBody>
      </p:sp>
      <p:sp>
        <p:nvSpPr>
          <p:cNvPr id="1034246" name="Text Box 6"/>
          <p:cNvSpPr txBox="1">
            <a:spLocks noChangeArrowheads="1"/>
          </p:cNvSpPr>
          <p:nvPr/>
        </p:nvSpPr>
        <p:spPr bwMode="auto">
          <a:xfrm>
            <a:off x="1736725" y="4003675"/>
            <a:ext cx="56118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One way to do this is to first map the problem into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 problem of counting sequences.</a:t>
            </a:r>
          </a:p>
        </p:txBody>
      </p:sp>
    </p:spTree>
    <p:extLst>
      <p:ext uri="{BB962C8B-B14F-4D97-AF65-F5344CB8AC3E}">
        <p14:creationId xmlns:p14="http://schemas.microsoft.com/office/powerpoint/2010/main" val="59092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ChangeArrowheads="1"/>
          </p:cNvSpPr>
          <p:nvPr/>
        </p:nvSpPr>
        <p:spPr bwMode="auto">
          <a:xfrm>
            <a:off x="2133600" y="1143000"/>
            <a:ext cx="487680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A hand with a Four-of-a-Kind is completely described by a sequence specifying: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  1.</a:t>
            </a:r>
            <a:r>
              <a:rPr lang="en-US" altLang="en-US"/>
              <a:t> The value of the four cards.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  2.</a:t>
            </a:r>
            <a:r>
              <a:rPr lang="en-US" altLang="en-US"/>
              <a:t> The value of the extra card.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  3.</a:t>
            </a:r>
            <a:r>
              <a:rPr lang="en-US" altLang="en-US"/>
              <a:t> The suit of the extra card.</a:t>
            </a:r>
          </a:p>
        </p:txBody>
      </p:sp>
      <p:pic>
        <p:nvPicPr>
          <p:cNvPr id="987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3505200"/>
            <a:ext cx="62833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7140" name="Text Box 4"/>
          <p:cNvSpPr txBox="1">
            <a:spLocks noChangeArrowheads="1"/>
          </p:cNvSpPr>
          <p:nvPr/>
        </p:nvSpPr>
        <p:spPr bwMode="auto">
          <a:xfrm>
            <a:off x="685800" y="4876800"/>
            <a:ext cx="7772400" cy="78898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 are 13 choices for (1), 12 choices for (2), and 4 choices for (3).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By generalized product rule, there are 13x12x4 = 624 hands.</a:t>
            </a:r>
          </a:p>
        </p:txBody>
      </p:sp>
      <p:sp>
        <p:nvSpPr>
          <p:cNvPr id="987141" name="Rectangle 5"/>
          <p:cNvSpPr>
            <a:spLocks noChangeArrowheads="1"/>
          </p:cNvSpPr>
          <p:nvPr/>
        </p:nvSpPr>
        <p:spPr bwMode="auto">
          <a:xfrm>
            <a:off x="1905000" y="5943600"/>
            <a:ext cx="52578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Only 1 hand in about 4165 has a Four-of-a-Kind!</a:t>
            </a:r>
          </a:p>
        </p:txBody>
      </p:sp>
      <p:sp>
        <p:nvSpPr>
          <p:cNvPr id="987142" name="Text Box 6"/>
          <p:cNvSpPr txBox="1">
            <a:spLocks noChangeArrowheads="1"/>
          </p:cNvSpPr>
          <p:nvPr/>
        </p:nvSpPr>
        <p:spPr bwMode="auto">
          <a:xfrm>
            <a:off x="2514600" y="457200"/>
            <a:ext cx="410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1: Four of a Kind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0" grpId="0" animBg="1"/>
      <p:bldP spid="9871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Text Box 2"/>
          <p:cNvSpPr txBox="1">
            <a:spLocks noChangeArrowheads="1"/>
          </p:cNvSpPr>
          <p:nvPr/>
        </p:nvSpPr>
        <p:spPr bwMode="auto">
          <a:xfrm>
            <a:off x="2819400" y="457200"/>
            <a:ext cx="347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2: Full House</a:t>
            </a:r>
          </a:p>
        </p:txBody>
      </p:sp>
      <p:sp>
        <p:nvSpPr>
          <p:cNvPr id="1032195" name="Rectangle 3"/>
          <p:cNvSpPr>
            <a:spLocks noChangeArrowheads="1"/>
          </p:cNvSpPr>
          <p:nvPr/>
        </p:nvSpPr>
        <p:spPr bwMode="auto">
          <a:xfrm>
            <a:off x="0" y="1385888"/>
            <a:ext cx="9136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rgbClr val="A50021"/>
                </a:solidFill>
              </a:rPr>
              <a:t>Full House</a:t>
            </a:r>
            <a:r>
              <a:rPr lang="en-US" altLang="en-US"/>
              <a:t> is a hand with three cards of one value and two cards of another value.</a:t>
            </a:r>
          </a:p>
        </p:txBody>
      </p:sp>
      <p:pic>
        <p:nvPicPr>
          <p:cNvPr id="1032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17713"/>
            <a:ext cx="4275138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1828800" y="3205163"/>
            <a:ext cx="541020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many different hands contain a Full House?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/>
          <p:cNvSpPr>
            <a:spLocks noChangeArrowheads="1"/>
          </p:cNvSpPr>
          <p:nvPr/>
        </p:nvSpPr>
        <p:spPr bwMode="auto">
          <a:xfrm>
            <a:off x="838200" y="1219200"/>
            <a:ext cx="75438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 is a bijection between Full Houses and sequences specifying: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</a:t>
            </a:r>
            <a:r>
              <a:rPr lang="en-US" altLang="en-US">
                <a:solidFill>
                  <a:srgbClr val="A50021"/>
                </a:solidFill>
              </a:rPr>
              <a:t>1.</a:t>
            </a:r>
            <a:r>
              <a:rPr lang="en-US" altLang="en-US"/>
              <a:t> The value of the triple, which can be chosen in 13 ways.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</a:t>
            </a:r>
            <a:r>
              <a:rPr lang="en-US" altLang="en-US">
                <a:solidFill>
                  <a:srgbClr val="A50021"/>
                </a:solidFill>
              </a:rPr>
              <a:t>2.</a:t>
            </a:r>
            <a:r>
              <a:rPr lang="en-US" altLang="en-US"/>
              <a:t> The suits of the triple, which can be selected in (4 3) ways.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</a:t>
            </a:r>
            <a:r>
              <a:rPr lang="en-US" altLang="en-US">
                <a:solidFill>
                  <a:srgbClr val="A50021"/>
                </a:solidFill>
              </a:rPr>
              <a:t>3.</a:t>
            </a:r>
            <a:r>
              <a:rPr lang="en-US" altLang="en-US"/>
              <a:t> The value of the pair, which can be chosen in 12 ways.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</a:t>
            </a:r>
            <a:r>
              <a:rPr lang="en-US" altLang="en-US">
                <a:solidFill>
                  <a:srgbClr val="A50021"/>
                </a:solidFill>
              </a:rPr>
              <a:t>4.</a:t>
            </a:r>
            <a:r>
              <a:rPr lang="en-US" altLang="en-US"/>
              <a:t> The suits of the pair, which can be selected in (4 2) ways.</a:t>
            </a:r>
          </a:p>
        </p:txBody>
      </p:sp>
      <p:pic>
        <p:nvPicPr>
          <p:cNvPr id="9891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70199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9188" name="Text Box 4"/>
          <p:cNvSpPr txBox="1">
            <a:spLocks noChangeArrowheads="1"/>
          </p:cNvSpPr>
          <p:nvPr/>
        </p:nvSpPr>
        <p:spPr bwMode="auto">
          <a:xfrm>
            <a:off x="2057400" y="457200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By generalized product rule, there are</a:t>
            </a:r>
          </a:p>
        </p:txBody>
      </p:sp>
      <p:pic>
        <p:nvPicPr>
          <p:cNvPr id="98918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5084763"/>
            <a:ext cx="333375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9190" name="Rectangle 6"/>
          <p:cNvSpPr>
            <a:spLocks noChangeArrowheads="1"/>
          </p:cNvSpPr>
          <p:nvPr/>
        </p:nvSpPr>
        <p:spPr bwMode="auto">
          <a:xfrm>
            <a:off x="2133600" y="6019800"/>
            <a:ext cx="48006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Only 1 hand in about 634 has a Full House!</a:t>
            </a:r>
          </a:p>
        </p:txBody>
      </p:sp>
      <p:sp>
        <p:nvSpPr>
          <p:cNvPr id="989191" name="Text Box 7"/>
          <p:cNvSpPr txBox="1">
            <a:spLocks noChangeArrowheads="1"/>
          </p:cNvSpPr>
          <p:nvPr/>
        </p:nvSpPr>
        <p:spPr bwMode="auto">
          <a:xfrm>
            <a:off x="2819400" y="457200"/>
            <a:ext cx="347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2: Full House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8" grpId="0"/>
      <p:bldP spid="9891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762000" y="1219200"/>
            <a:ext cx="754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>
                <a:solidFill>
                  <a:srgbClr val="000000"/>
                </a:solidFill>
              </a:rPr>
              <a:t>Recall that, given two sets A and B, the </a:t>
            </a:r>
            <a:r>
              <a:rPr lang="en-US" altLang="en-US"/>
              <a:t>Cartisean product </a:t>
            </a:r>
          </a:p>
        </p:txBody>
      </p:sp>
      <p:sp>
        <p:nvSpPr>
          <p:cNvPr id="1028" name="Text Box 12"/>
          <p:cNvSpPr txBox="1">
            <a:spLocks noChangeArrowheads="1"/>
          </p:cNvSpPr>
          <p:nvPr/>
        </p:nvSpPr>
        <p:spPr bwMode="auto">
          <a:xfrm>
            <a:off x="3532188" y="457200"/>
            <a:ext cx="2030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Product Rule</a:t>
            </a:r>
          </a:p>
        </p:txBody>
      </p:sp>
      <p:pic>
        <p:nvPicPr>
          <p:cNvPr id="1029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50117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6913" name="Text Box 17"/>
          <p:cNvSpPr txBox="1">
            <a:spLocks noChangeArrowheads="1"/>
          </p:cNvSpPr>
          <p:nvPr/>
        </p:nvSpPr>
        <p:spPr bwMode="auto">
          <a:xfrm>
            <a:off x="2971800" y="3267075"/>
            <a:ext cx="3151188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</a:rPr>
              <a:t>= {</a:t>
            </a:r>
            <a:r>
              <a:rPr kumimoji="0" lang="en-US" altLang="en-US">
                <a:solidFill>
                  <a:srgbClr val="008000"/>
                </a:solidFill>
              </a:rPr>
              <a:t>a, b, c, d</a:t>
            </a:r>
            <a:r>
              <a:rPr kumimoji="0" lang="en-US" altLang="en-US">
                <a:solidFill>
                  <a:srgbClr val="000000"/>
                </a:solidFill>
              </a:rPr>
              <a:t>},</a:t>
            </a:r>
            <a:r>
              <a:rPr kumimoji="0" lang="en-US" altLang="en-US">
                <a:solidFill>
                  <a:srgbClr val="008000"/>
                </a:solidFill>
              </a:rPr>
              <a:t>   </a:t>
            </a:r>
            <a:r>
              <a:rPr kumimoji="0" lang="en-US" altLang="en-US">
                <a:solidFill>
                  <a:srgbClr val="0066FF"/>
                </a:solidFill>
              </a:rPr>
              <a:t>B </a:t>
            </a:r>
            <a:r>
              <a:rPr kumimoji="0" lang="en-US" altLang="en-US">
                <a:solidFill>
                  <a:srgbClr val="000000"/>
                </a:solidFill>
              </a:rPr>
              <a:t>= {</a:t>
            </a:r>
            <a:r>
              <a:rPr kumimoji="0" lang="en-US" altLang="en-US">
                <a:solidFill>
                  <a:srgbClr val="0066FF"/>
                </a:solidFill>
              </a:rPr>
              <a:t>1, 2, 3</a:t>
            </a:r>
            <a:r>
              <a:rPr kumimoji="0" lang="en-US" altLang="en-US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  <a:r>
              <a:rPr kumimoji="0" lang="en-US" altLang="en-US" i="1">
                <a:solidFill>
                  <a:srgbClr val="0066FF"/>
                </a:solidFill>
              </a:rPr>
              <a:t>B </a:t>
            </a:r>
            <a:r>
              <a:rPr kumimoji="0" lang="en-US" altLang="en-US">
                <a:solidFill>
                  <a:srgbClr val="000000"/>
                </a:solidFill>
              </a:rPr>
              <a:t>= {(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66FF"/>
                </a:solidFill>
              </a:rPr>
              <a:t>              </a:t>
            </a:r>
            <a:r>
              <a:rPr kumimoji="0" lang="en-US" altLang="en-US">
                <a:solidFill>
                  <a:srgbClr val="000000"/>
                </a:solidFill>
              </a:rPr>
              <a:t>(</a:t>
            </a:r>
            <a:r>
              <a:rPr kumimoji="0" lang="en-US" altLang="en-US">
                <a:solidFill>
                  <a:srgbClr val="008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b</a:t>
            </a:r>
            <a:r>
              <a:rPr kumimoji="0" lang="en-US" altLang="en-US">
                <a:solidFill>
                  <a:srgbClr val="0066FF"/>
                </a:solidFill>
              </a:rPr>
              <a:t>,2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              (</a:t>
            </a:r>
            <a:r>
              <a:rPr kumimoji="0" lang="en-US" altLang="en-US">
                <a:solidFill>
                  <a:srgbClr val="008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66FF"/>
                </a:solidFill>
              </a:rPr>
              <a:t>              </a:t>
            </a:r>
            <a:r>
              <a:rPr kumimoji="0" lang="en-US" altLang="en-US">
                <a:solidFill>
                  <a:srgbClr val="000000"/>
                </a:solidFill>
              </a:rPr>
              <a:t>(</a:t>
            </a:r>
            <a:r>
              <a:rPr kumimoji="0" lang="en-US" altLang="en-US">
                <a:solidFill>
                  <a:srgbClr val="008000"/>
                </a:solidFill>
              </a:rPr>
              <a:t>d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d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d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)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1676400" y="5695950"/>
            <a:ext cx="5867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Example: If there are </a:t>
            </a:r>
            <a:r>
              <a:rPr lang="en-US" altLang="en-US">
                <a:solidFill>
                  <a:srgbClr val="0033CC"/>
                </a:solidFill>
              </a:rPr>
              <a:t>4</a:t>
            </a:r>
            <a:r>
              <a:rPr lang="en-US" altLang="en-US"/>
              <a:t> men and </a:t>
            </a:r>
            <a:r>
              <a:rPr lang="en-US" altLang="en-US">
                <a:solidFill>
                  <a:srgbClr val="0033CC"/>
                </a:solidFill>
              </a:rPr>
              <a:t>3</a:t>
            </a:r>
            <a:r>
              <a:rPr lang="en-US" altLang="en-US"/>
              <a:t> women, there are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/>
              <a:t>                            possible married couples.</a:t>
            </a:r>
          </a:p>
        </p:txBody>
      </p:sp>
      <p:graphicFrame>
        <p:nvGraphicFramePr>
          <p:cNvPr id="11" name="Object 20"/>
          <p:cNvGraphicFramePr>
            <a:graphicFrameLocks noChangeAspect="1"/>
          </p:cNvGraphicFramePr>
          <p:nvPr/>
        </p:nvGraphicFramePr>
        <p:xfrm>
          <a:off x="2209800" y="6096000"/>
          <a:ext cx="1387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43" name="Equation" r:id="rId6" imgW="596880" imgH="177480" progId="Equation.DSMT4">
                  <p:embed/>
                </p:oleObj>
              </mc:Choice>
              <mc:Fallback>
                <p:oleObj name="Equation" r:id="rId6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096000"/>
                        <a:ext cx="13874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027238" y="2438400"/>
            <a:ext cx="50593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|A| = n and |B| = m, then |AxB| = mn.</a:t>
            </a:r>
          </a:p>
        </p:txBody>
      </p:sp>
    </p:spTree>
    <p:extLst>
      <p:ext uri="{BB962C8B-B14F-4D97-AF65-F5344CB8AC3E}">
        <p14:creationId xmlns:p14="http://schemas.microsoft.com/office/powerpoint/2010/main" val="34850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13" grpId="0"/>
      <p:bldP spid="10" grpId="0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Text Box 2"/>
          <p:cNvSpPr txBox="1">
            <a:spLocks noChangeArrowheads="1"/>
          </p:cNvSpPr>
          <p:nvPr/>
        </p:nvSpPr>
        <p:spPr bwMode="auto">
          <a:xfrm>
            <a:off x="2865438" y="457200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3: Two Pairs</a:t>
            </a:r>
          </a:p>
        </p:txBody>
      </p:sp>
      <p:pic>
        <p:nvPicPr>
          <p:cNvPr id="1033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3703638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220" name="Rectangle 4"/>
          <p:cNvSpPr>
            <a:spLocks noChangeArrowheads="1"/>
          </p:cNvSpPr>
          <p:nvPr/>
        </p:nvSpPr>
        <p:spPr bwMode="auto">
          <a:xfrm>
            <a:off x="1752600" y="1295400"/>
            <a:ext cx="5638800" cy="12017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many hands have </a:t>
            </a:r>
            <a:r>
              <a:rPr lang="en-US" altLang="en-US">
                <a:solidFill>
                  <a:srgbClr val="A50021"/>
                </a:solidFill>
              </a:rPr>
              <a:t>Two Pairs</a:t>
            </a:r>
            <a:r>
              <a:rPr lang="en-US" altLang="en-US"/>
              <a:t>; that is,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two cards of one value, two cards of another value, and one card of a third value?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ChangeArrowheads="1"/>
          </p:cNvSpPr>
          <p:nvPr/>
        </p:nvSpPr>
        <p:spPr bwMode="auto">
          <a:xfrm>
            <a:off x="838200" y="1219200"/>
            <a:ext cx="74676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1.</a:t>
            </a:r>
            <a:r>
              <a:rPr lang="en-US" altLang="en-US"/>
              <a:t> The value of the first pair, which can be chosen in 13 ways.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2.</a:t>
            </a:r>
            <a:r>
              <a:rPr lang="en-US" altLang="en-US"/>
              <a:t> The suits of the first pair, which can be selected (4 2) ways.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3.</a:t>
            </a:r>
            <a:r>
              <a:rPr lang="en-US" altLang="en-US"/>
              <a:t> The value of the second pair, which can be chosen in 12 ways.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4.</a:t>
            </a:r>
            <a:r>
              <a:rPr lang="en-US" altLang="en-US"/>
              <a:t> The suits of the second pair, which can be selected in (4 2) ways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5.</a:t>
            </a:r>
            <a:r>
              <a:rPr lang="en-US" altLang="en-US"/>
              <a:t> The value of the extra card, which can be chosen in 11 ways.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6.</a:t>
            </a:r>
            <a:r>
              <a:rPr lang="en-US" altLang="en-US"/>
              <a:t> The suit of the extra card, which can be selected in 4 ways.</a:t>
            </a:r>
          </a:p>
        </p:txBody>
      </p:sp>
      <p:pic>
        <p:nvPicPr>
          <p:cNvPr id="991235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3886200"/>
            <a:ext cx="314007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1236" name="Text Box 4"/>
          <p:cNvSpPr txBox="1">
            <a:spLocks noChangeArrowheads="1"/>
          </p:cNvSpPr>
          <p:nvPr/>
        </p:nvSpPr>
        <p:spPr bwMode="auto">
          <a:xfrm>
            <a:off x="1295400" y="4025900"/>
            <a:ext cx="2684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Number of Two pairs = </a:t>
            </a:r>
          </a:p>
        </p:txBody>
      </p:sp>
      <p:sp>
        <p:nvSpPr>
          <p:cNvPr id="991238" name="Text Box 6"/>
          <p:cNvSpPr txBox="1">
            <a:spLocks noChangeArrowheads="1"/>
          </p:cNvSpPr>
          <p:nvPr/>
        </p:nvSpPr>
        <p:spPr bwMode="auto">
          <a:xfrm>
            <a:off x="2865438" y="457200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3: Two Pairs</a:t>
            </a:r>
          </a:p>
        </p:txBody>
      </p:sp>
      <p:pic>
        <p:nvPicPr>
          <p:cNvPr id="9912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64088"/>
            <a:ext cx="6629400" cy="10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1240" name="Text Box 8"/>
          <p:cNvSpPr txBox="1">
            <a:spLocks noChangeArrowheads="1"/>
          </p:cNvSpPr>
          <p:nvPr/>
        </p:nvSpPr>
        <p:spPr bwMode="auto">
          <a:xfrm>
            <a:off x="441325" y="4994275"/>
            <a:ext cx="920750" cy="65087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Double</a:t>
            </a:r>
          </a:p>
          <a:p>
            <a:r>
              <a:rPr lang="en-US" altLang="zh-TW"/>
              <a:t>Count!</a:t>
            </a:r>
          </a:p>
        </p:txBody>
      </p:sp>
      <p:pic>
        <p:nvPicPr>
          <p:cNvPr id="991241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956300"/>
            <a:ext cx="50292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1242" name="Text Box 10"/>
          <p:cNvSpPr txBox="1">
            <a:spLocks noChangeArrowheads="1"/>
          </p:cNvSpPr>
          <p:nvPr/>
        </p:nvSpPr>
        <p:spPr bwMode="auto">
          <a:xfrm>
            <a:off x="1023938" y="6080125"/>
            <a:ext cx="1947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the answer 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6" grpId="0"/>
      <p:bldP spid="991240" grpId="0" animBg="1"/>
      <p:bldP spid="99124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Text Box 2"/>
          <p:cNvSpPr txBox="1">
            <a:spLocks noChangeArrowheads="1"/>
          </p:cNvSpPr>
          <p:nvPr/>
        </p:nvSpPr>
        <p:spPr bwMode="auto">
          <a:xfrm>
            <a:off x="2819400" y="457200"/>
            <a:ext cx="351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4: Every Suit</a:t>
            </a:r>
          </a:p>
        </p:txBody>
      </p:sp>
      <p:pic>
        <p:nvPicPr>
          <p:cNvPr id="995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57400"/>
            <a:ext cx="36909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1341438" y="1447800"/>
            <a:ext cx="6472237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many hands contain at least one card from every suit?</a:t>
            </a:r>
          </a:p>
        </p:txBody>
      </p:sp>
      <p:sp>
        <p:nvSpPr>
          <p:cNvPr id="995333" name="Rectangle 5"/>
          <p:cNvSpPr>
            <a:spLocks noChangeArrowheads="1"/>
          </p:cNvSpPr>
          <p:nvPr/>
        </p:nvSpPr>
        <p:spPr bwMode="auto">
          <a:xfrm>
            <a:off x="762000" y="2667000"/>
            <a:ext cx="7696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1.</a:t>
            </a:r>
            <a:r>
              <a:rPr lang="en-US" altLang="en-US"/>
              <a:t> The value of each suit, which can be selected in 13x13x13x13 ways.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2.</a:t>
            </a:r>
            <a:r>
              <a:rPr lang="en-US" altLang="en-US"/>
              <a:t> The suit of the extra card, which can be selected in 4 ways.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3.</a:t>
            </a:r>
            <a:r>
              <a:rPr lang="en-US" altLang="en-US"/>
              <a:t> The value of the extra card, which can be selected in 12 ways.</a:t>
            </a:r>
          </a:p>
        </p:txBody>
      </p:sp>
      <p:pic>
        <p:nvPicPr>
          <p:cNvPr id="9953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00513"/>
            <a:ext cx="58674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5335" name="Text Box 7"/>
          <p:cNvSpPr txBox="1">
            <a:spLocks noChangeArrowheads="1"/>
          </p:cNvSpPr>
          <p:nvPr/>
        </p:nvSpPr>
        <p:spPr bwMode="auto">
          <a:xfrm>
            <a:off x="6858000" y="5105400"/>
            <a:ext cx="162718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Double count!</a:t>
            </a:r>
          </a:p>
        </p:txBody>
      </p:sp>
      <p:pic>
        <p:nvPicPr>
          <p:cNvPr id="99533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5667375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5338" name="Text Box 10"/>
          <p:cNvSpPr txBox="1">
            <a:spLocks noChangeArrowheads="1"/>
          </p:cNvSpPr>
          <p:nvPr/>
        </p:nvSpPr>
        <p:spPr bwMode="auto">
          <a:xfrm>
            <a:off x="2362200" y="6096000"/>
            <a:ext cx="43624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the answer is 13</a:t>
            </a:r>
            <a:r>
              <a:rPr lang="en-US" altLang="en-US" baseline="30000"/>
              <a:t>4</a:t>
            </a:r>
            <a:r>
              <a:rPr lang="en-US" altLang="en-US"/>
              <a:t>x4x12/2 = 685464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3" grpId="0"/>
      <p:bldP spid="995335" grpId="0" animBg="1"/>
      <p:bldP spid="9953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37315" name="Text Box 3"/>
          <p:cNvSpPr txBox="1">
            <a:spLocks noChangeArrowheads="1"/>
          </p:cNvSpPr>
          <p:nvPr/>
        </p:nvSpPr>
        <p:spPr bwMode="auto">
          <a:xfrm>
            <a:off x="1828800" y="2420938"/>
            <a:ext cx="547052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Sum rule, product rule, generalized product rule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Permutations, combinations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Binomial coefficients, combinatorial proof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Inclusion-exclusion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5917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Text Box 2"/>
          <p:cNvSpPr txBox="1">
            <a:spLocks noChangeArrowheads="1"/>
          </p:cNvSpPr>
          <p:nvPr/>
        </p:nvSpPr>
        <p:spPr bwMode="auto">
          <a:xfrm>
            <a:off x="3181350" y="4572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Binomial Theorem</a:t>
            </a:r>
          </a:p>
        </p:txBody>
      </p:sp>
      <p:pic>
        <p:nvPicPr>
          <p:cNvPr id="99738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17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7383" name="Text Box 7"/>
          <p:cNvSpPr txBox="1">
            <a:spLocks noChangeArrowheads="1"/>
          </p:cNvSpPr>
          <p:nvPr/>
        </p:nvSpPr>
        <p:spPr bwMode="auto">
          <a:xfrm>
            <a:off x="1066800" y="2057400"/>
            <a:ext cx="698500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can compute the coefficients by simple counting arguments.</a:t>
            </a:r>
          </a:p>
        </p:txBody>
      </p:sp>
      <p:pic>
        <p:nvPicPr>
          <p:cNvPr id="99738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29932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7386" name="AutoShape 10"/>
          <p:cNvSpPr>
            <a:spLocks/>
          </p:cNvSpPr>
          <p:nvPr/>
        </p:nvSpPr>
        <p:spPr bwMode="auto">
          <a:xfrm rot="5400000">
            <a:off x="5181600" y="762000"/>
            <a:ext cx="304800" cy="5334000"/>
          </a:xfrm>
          <a:prstGeom prst="rightBrace">
            <a:avLst>
              <a:gd name="adj1" fmla="val 1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7387" name="Text Box 11"/>
          <p:cNvSpPr txBox="1">
            <a:spLocks noChangeArrowheads="1"/>
          </p:cNvSpPr>
          <p:nvPr/>
        </p:nvSpPr>
        <p:spPr bwMode="auto">
          <a:xfrm>
            <a:off x="4784725" y="3622675"/>
            <a:ext cx="957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 times</a:t>
            </a:r>
          </a:p>
        </p:txBody>
      </p:sp>
      <p:sp>
        <p:nvSpPr>
          <p:cNvPr id="997388" name="Text Box 12"/>
          <p:cNvSpPr txBox="1">
            <a:spLocks noChangeArrowheads="1"/>
          </p:cNvSpPr>
          <p:nvPr/>
        </p:nvSpPr>
        <p:spPr bwMode="auto">
          <a:xfrm>
            <a:off x="762000" y="4343400"/>
            <a:ext cx="764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Each term corresponds to selecting </a:t>
            </a:r>
            <a:r>
              <a:rPr lang="en-US" altLang="zh-TW">
                <a:solidFill>
                  <a:srgbClr val="3333FF"/>
                </a:solidFill>
              </a:rPr>
              <a:t>1</a:t>
            </a:r>
            <a:r>
              <a:rPr lang="en-US" altLang="zh-TW"/>
              <a:t> or </a:t>
            </a:r>
            <a:r>
              <a:rPr lang="en-US" altLang="zh-TW">
                <a:solidFill>
                  <a:srgbClr val="3333FF"/>
                </a:solidFill>
              </a:rPr>
              <a:t>x</a:t>
            </a:r>
            <a:r>
              <a:rPr lang="en-US" altLang="zh-TW"/>
              <a:t> from each of the n factors.</a:t>
            </a:r>
          </a:p>
        </p:txBody>
      </p:sp>
      <p:sp>
        <p:nvSpPr>
          <p:cNvPr id="997389" name="Text Box 13"/>
          <p:cNvSpPr txBox="1">
            <a:spLocks noChangeArrowheads="1"/>
          </p:cNvSpPr>
          <p:nvPr/>
        </p:nvSpPr>
        <p:spPr bwMode="auto">
          <a:xfrm>
            <a:off x="838200" y="4953000"/>
            <a:ext cx="751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</a:t>
            </a:r>
            <a:r>
              <a:rPr lang="en-US" altLang="zh-TW" baseline="-25000"/>
              <a:t>k</a:t>
            </a:r>
            <a:r>
              <a:rPr lang="en-US" altLang="zh-TW"/>
              <a:t> is number of terms with exactly k </a:t>
            </a:r>
            <a:r>
              <a:rPr lang="en-US" altLang="zh-TW">
                <a:solidFill>
                  <a:srgbClr val="3333FF"/>
                </a:solidFill>
              </a:rPr>
              <a:t>x</a:t>
            </a:r>
            <a:r>
              <a:rPr lang="en-US" altLang="zh-TW"/>
              <a:t>’s are selected from n factors.</a:t>
            </a:r>
          </a:p>
        </p:txBody>
      </p:sp>
      <p:pic>
        <p:nvPicPr>
          <p:cNvPr id="997391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5568950"/>
            <a:ext cx="1270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83" grpId="0" animBg="1"/>
      <p:bldP spid="997386" grpId="0" animBg="1"/>
      <p:bldP spid="997387" grpId="0"/>
      <p:bldP spid="997388" grpId="0"/>
      <p:bldP spid="99738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Text Box 2"/>
          <p:cNvSpPr txBox="1">
            <a:spLocks noChangeArrowheads="1"/>
          </p:cNvSpPr>
          <p:nvPr/>
        </p:nvSpPr>
        <p:spPr bwMode="auto">
          <a:xfrm>
            <a:off x="3181350" y="4572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Binomial Theorem</a:t>
            </a:r>
          </a:p>
        </p:txBody>
      </p:sp>
      <p:pic>
        <p:nvPicPr>
          <p:cNvPr id="99635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81600"/>
            <a:ext cx="3505200" cy="9144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636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0294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6366" name="Text Box 14"/>
          <p:cNvSpPr txBox="1">
            <a:spLocks noChangeArrowheads="1"/>
          </p:cNvSpPr>
          <p:nvPr/>
        </p:nvSpPr>
        <p:spPr bwMode="auto">
          <a:xfrm>
            <a:off x="1981200" y="27432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/>
              <a:t>(1+X)</a:t>
            </a:r>
            <a:r>
              <a:rPr kumimoji="0" lang="en-US" altLang="en-US" baseline="30000"/>
              <a:t>1  </a:t>
            </a:r>
            <a:r>
              <a:rPr kumimoji="0" lang="en-US" altLang="en-US"/>
              <a:t>=</a:t>
            </a:r>
          </a:p>
        </p:txBody>
      </p:sp>
      <p:sp>
        <p:nvSpPr>
          <p:cNvPr id="996367" name="Text Box 15"/>
          <p:cNvSpPr txBox="1">
            <a:spLocks noChangeArrowheads="1"/>
          </p:cNvSpPr>
          <p:nvPr/>
        </p:nvSpPr>
        <p:spPr bwMode="auto">
          <a:xfrm>
            <a:off x="1974850" y="2286000"/>
            <a:ext cx="1350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/>
              <a:t>(1+X)</a:t>
            </a:r>
            <a:r>
              <a:rPr kumimoji="0" lang="en-US" altLang="en-US" baseline="30000"/>
              <a:t>0 </a:t>
            </a:r>
            <a:r>
              <a:rPr kumimoji="0" lang="en-US" altLang="en-US"/>
              <a:t>=</a:t>
            </a:r>
          </a:p>
        </p:txBody>
      </p:sp>
      <p:sp>
        <p:nvSpPr>
          <p:cNvPr id="996368" name="Text Box 16"/>
          <p:cNvSpPr txBox="1">
            <a:spLocks noChangeArrowheads="1"/>
          </p:cNvSpPr>
          <p:nvPr/>
        </p:nvSpPr>
        <p:spPr bwMode="auto">
          <a:xfrm>
            <a:off x="1976438" y="3200400"/>
            <a:ext cx="1373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/>
              <a:t>(1+X)</a:t>
            </a:r>
            <a:r>
              <a:rPr kumimoji="0" lang="en-US" altLang="en-US" baseline="30000"/>
              <a:t>2</a:t>
            </a:r>
            <a:r>
              <a:rPr kumimoji="0" lang="en-US" altLang="en-US"/>
              <a:t> =</a:t>
            </a:r>
          </a:p>
        </p:txBody>
      </p:sp>
      <p:sp>
        <p:nvSpPr>
          <p:cNvPr id="996369" name="Text Box 17"/>
          <p:cNvSpPr txBox="1">
            <a:spLocks noChangeArrowheads="1"/>
          </p:cNvSpPr>
          <p:nvPr/>
        </p:nvSpPr>
        <p:spPr bwMode="auto">
          <a:xfrm>
            <a:off x="1976438" y="3686175"/>
            <a:ext cx="1373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/>
              <a:t>(1+X)</a:t>
            </a:r>
            <a:r>
              <a:rPr kumimoji="0" lang="en-US" altLang="en-US" baseline="30000"/>
              <a:t>3</a:t>
            </a:r>
            <a:r>
              <a:rPr kumimoji="0" lang="en-US" altLang="en-US"/>
              <a:t> =</a:t>
            </a:r>
          </a:p>
        </p:txBody>
      </p:sp>
      <p:sp>
        <p:nvSpPr>
          <p:cNvPr id="996370" name="Text Box 18"/>
          <p:cNvSpPr txBox="1">
            <a:spLocks noChangeArrowheads="1"/>
          </p:cNvSpPr>
          <p:nvPr/>
        </p:nvSpPr>
        <p:spPr bwMode="auto">
          <a:xfrm>
            <a:off x="4168775" y="2273300"/>
            <a:ext cx="652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96371" name="Text Box 19"/>
          <p:cNvSpPr txBox="1">
            <a:spLocks noChangeArrowheads="1"/>
          </p:cNvSpPr>
          <p:nvPr/>
        </p:nvSpPr>
        <p:spPr bwMode="auto">
          <a:xfrm>
            <a:off x="4005263" y="2697163"/>
            <a:ext cx="1166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 + </a:t>
            </a:r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X</a:t>
            </a:r>
          </a:p>
        </p:txBody>
      </p:sp>
      <p:sp>
        <p:nvSpPr>
          <p:cNvPr id="996372" name="Text Box 20"/>
          <p:cNvSpPr txBox="1">
            <a:spLocks noChangeArrowheads="1"/>
          </p:cNvSpPr>
          <p:nvPr/>
        </p:nvSpPr>
        <p:spPr bwMode="auto">
          <a:xfrm>
            <a:off x="3803650" y="3138488"/>
            <a:ext cx="1811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 + </a:t>
            </a:r>
            <a:r>
              <a:rPr kumimoji="0" lang="en-US" altLang="en-US">
                <a:solidFill>
                  <a:schemeClr val="tx2"/>
                </a:solidFill>
              </a:rPr>
              <a:t>2</a:t>
            </a:r>
            <a:r>
              <a:rPr kumimoji="0" lang="en-US" altLang="en-US"/>
              <a:t>X + </a:t>
            </a:r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X</a:t>
            </a:r>
            <a:r>
              <a:rPr kumimoji="0" lang="en-US" altLang="en-US" baseline="30000"/>
              <a:t>2</a:t>
            </a:r>
            <a:endParaRPr kumimoji="0" lang="en-US" altLang="en-US"/>
          </a:p>
        </p:txBody>
      </p:sp>
      <p:sp>
        <p:nvSpPr>
          <p:cNvPr id="996373" name="Text Box 21"/>
          <p:cNvSpPr txBox="1">
            <a:spLocks noChangeArrowheads="1"/>
          </p:cNvSpPr>
          <p:nvPr/>
        </p:nvSpPr>
        <p:spPr bwMode="auto">
          <a:xfrm>
            <a:off x="3540125" y="3595688"/>
            <a:ext cx="2433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 + </a:t>
            </a:r>
            <a:r>
              <a:rPr kumimoji="0" lang="en-US" altLang="en-US">
                <a:solidFill>
                  <a:schemeClr val="tx2"/>
                </a:solidFill>
              </a:rPr>
              <a:t>3</a:t>
            </a:r>
            <a:r>
              <a:rPr kumimoji="0" lang="en-US" altLang="en-US"/>
              <a:t>X + </a:t>
            </a:r>
            <a:r>
              <a:rPr kumimoji="0" lang="en-US" altLang="en-US">
                <a:solidFill>
                  <a:schemeClr val="tx2"/>
                </a:solidFill>
              </a:rPr>
              <a:t>3</a:t>
            </a:r>
            <a:r>
              <a:rPr kumimoji="0" lang="en-US" altLang="en-US"/>
              <a:t>X</a:t>
            </a:r>
            <a:r>
              <a:rPr kumimoji="0" lang="en-US" altLang="en-US" baseline="30000"/>
              <a:t>2 </a:t>
            </a:r>
            <a:r>
              <a:rPr kumimoji="0" lang="en-US" altLang="en-US"/>
              <a:t>+ </a:t>
            </a:r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X</a:t>
            </a:r>
            <a:r>
              <a:rPr kumimoji="0" lang="en-US" altLang="en-US" baseline="30000"/>
              <a:t>3</a:t>
            </a:r>
            <a:endParaRPr kumimoji="0" lang="en-US" altLang="en-US"/>
          </a:p>
        </p:txBody>
      </p:sp>
      <p:sp>
        <p:nvSpPr>
          <p:cNvPr id="996374" name="Text Box 22"/>
          <p:cNvSpPr txBox="1">
            <a:spLocks noChangeArrowheads="1"/>
          </p:cNvSpPr>
          <p:nvPr/>
        </p:nvSpPr>
        <p:spPr bwMode="auto">
          <a:xfrm>
            <a:off x="1976438" y="4205288"/>
            <a:ext cx="1373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/>
              <a:t>(1+X)</a:t>
            </a:r>
            <a:r>
              <a:rPr kumimoji="0" lang="en-US" altLang="en-US" baseline="30000"/>
              <a:t>4</a:t>
            </a:r>
            <a:r>
              <a:rPr kumimoji="0" lang="en-US" altLang="en-US"/>
              <a:t> =</a:t>
            </a:r>
          </a:p>
        </p:txBody>
      </p:sp>
      <p:sp>
        <p:nvSpPr>
          <p:cNvPr id="996375" name="Text Box 23"/>
          <p:cNvSpPr txBox="1">
            <a:spLocks noChangeArrowheads="1"/>
          </p:cNvSpPr>
          <p:nvPr/>
        </p:nvSpPr>
        <p:spPr bwMode="auto">
          <a:xfrm>
            <a:off x="3276600" y="4191000"/>
            <a:ext cx="3055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 + </a:t>
            </a:r>
            <a:r>
              <a:rPr kumimoji="0" lang="en-US" altLang="en-US">
                <a:solidFill>
                  <a:schemeClr val="tx2"/>
                </a:solidFill>
              </a:rPr>
              <a:t>4</a:t>
            </a:r>
            <a:r>
              <a:rPr kumimoji="0" lang="en-US" altLang="en-US"/>
              <a:t>X + </a:t>
            </a:r>
            <a:r>
              <a:rPr kumimoji="0" lang="en-US" altLang="en-US">
                <a:solidFill>
                  <a:schemeClr val="tx2"/>
                </a:solidFill>
              </a:rPr>
              <a:t>6</a:t>
            </a:r>
            <a:r>
              <a:rPr kumimoji="0" lang="en-US" altLang="en-US"/>
              <a:t>X</a:t>
            </a:r>
            <a:r>
              <a:rPr kumimoji="0" lang="en-US" altLang="en-US" baseline="30000"/>
              <a:t>2 </a:t>
            </a:r>
            <a:r>
              <a:rPr kumimoji="0" lang="en-US" altLang="en-US"/>
              <a:t>+ </a:t>
            </a:r>
            <a:r>
              <a:rPr kumimoji="0" lang="en-US" altLang="en-US">
                <a:solidFill>
                  <a:schemeClr val="tx2"/>
                </a:solidFill>
              </a:rPr>
              <a:t>4</a:t>
            </a:r>
            <a:r>
              <a:rPr kumimoji="0" lang="en-US" altLang="en-US"/>
              <a:t>X</a:t>
            </a:r>
            <a:r>
              <a:rPr kumimoji="0" lang="en-US" altLang="en-US" baseline="30000"/>
              <a:t>3 </a:t>
            </a:r>
            <a:r>
              <a:rPr kumimoji="0" lang="en-US" altLang="en-US"/>
              <a:t>+ </a:t>
            </a:r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X</a:t>
            </a:r>
            <a:r>
              <a:rPr kumimoji="0" lang="en-US" altLang="en-US" baseline="30000"/>
              <a:t>4</a:t>
            </a: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66" grpId="0"/>
      <p:bldP spid="996367" grpId="0"/>
      <p:bldP spid="996368" grpId="0"/>
      <p:bldP spid="996369" grpId="0"/>
      <p:bldP spid="996370" grpId="0"/>
      <p:bldP spid="996371" grpId="0"/>
      <p:bldP spid="996372" grpId="0"/>
      <p:bldP spid="996373" grpId="0"/>
      <p:bldP spid="996374" grpId="0"/>
      <p:bldP spid="99637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27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Binomial Coefficients</a:t>
            </a:r>
          </a:p>
        </p:txBody>
      </p:sp>
      <p:pic>
        <p:nvPicPr>
          <p:cNvPr id="1030147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038600" cy="868363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150" name="Text Box 6"/>
          <p:cNvSpPr txBox="1">
            <a:spLocks noChangeArrowheads="1"/>
          </p:cNvSpPr>
          <p:nvPr/>
        </p:nvSpPr>
        <p:spPr bwMode="auto">
          <a:xfrm>
            <a:off x="2117725" y="1184275"/>
            <a:ext cx="460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general we have the following identity:</a:t>
            </a:r>
          </a:p>
        </p:txBody>
      </p:sp>
      <p:sp>
        <p:nvSpPr>
          <p:cNvPr id="1030151" name="Text Box 7"/>
          <p:cNvSpPr txBox="1">
            <a:spLocks noChangeArrowheads="1"/>
          </p:cNvSpPr>
          <p:nvPr/>
        </p:nvSpPr>
        <p:spPr bwMode="auto">
          <a:xfrm>
            <a:off x="1600200" y="3221038"/>
            <a:ext cx="305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x=1, y=1, it says that</a:t>
            </a:r>
          </a:p>
        </p:txBody>
      </p:sp>
      <p:pic>
        <p:nvPicPr>
          <p:cNvPr id="103015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68638"/>
            <a:ext cx="1676400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154" name="Text Box 10"/>
          <p:cNvSpPr txBox="1">
            <a:spLocks noChangeArrowheads="1"/>
          </p:cNvSpPr>
          <p:nvPr/>
        </p:nvSpPr>
        <p:spPr bwMode="auto">
          <a:xfrm>
            <a:off x="1676400" y="4267200"/>
            <a:ext cx="314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x=1, y=-1, it says that</a:t>
            </a:r>
          </a:p>
        </p:txBody>
      </p:sp>
      <p:pic>
        <p:nvPicPr>
          <p:cNvPr id="1030156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76800"/>
            <a:ext cx="5868988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157" name="AutoShape 13"/>
          <p:cNvSpPr>
            <a:spLocks noChangeArrowheads="1"/>
          </p:cNvSpPr>
          <p:nvPr/>
        </p:nvSpPr>
        <p:spPr bwMode="auto">
          <a:xfrm>
            <a:off x="838200" y="5943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15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15000"/>
            <a:ext cx="34734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51" grpId="0"/>
      <p:bldP spid="1030154" grpId="0"/>
      <p:bldP spid="103015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Text Box 2"/>
          <p:cNvSpPr txBox="1">
            <a:spLocks noChangeArrowheads="1"/>
          </p:cNvSpPr>
          <p:nvPr/>
        </p:nvSpPr>
        <p:spPr bwMode="auto">
          <a:xfrm>
            <a:off x="3181350" y="457200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Identities</a:t>
            </a:r>
          </a:p>
        </p:txBody>
      </p:sp>
      <p:pic>
        <p:nvPicPr>
          <p:cNvPr id="9984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71600"/>
            <a:ext cx="2684463" cy="804863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8406" name="Text Box 6"/>
          <p:cNvSpPr txBox="1">
            <a:spLocks noChangeArrowheads="1"/>
          </p:cNvSpPr>
          <p:nvPr/>
        </p:nvSpPr>
        <p:spPr bwMode="auto">
          <a:xfrm>
            <a:off x="1050925" y="3163888"/>
            <a:ext cx="166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Direct proof: </a:t>
            </a:r>
          </a:p>
        </p:txBody>
      </p:sp>
      <p:pic>
        <p:nvPicPr>
          <p:cNvPr id="99840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6413"/>
            <a:ext cx="4343400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8409" name="Text Box 9"/>
          <p:cNvSpPr txBox="1">
            <a:spLocks noChangeArrowheads="1"/>
          </p:cNvSpPr>
          <p:nvPr/>
        </p:nvSpPr>
        <p:spPr bwMode="auto">
          <a:xfrm>
            <a:off x="304800" y="46624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Combinatorial</a:t>
            </a:r>
            <a:r>
              <a:rPr lang="en-US" altLang="zh-TW"/>
              <a:t> proof:</a:t>
            </a:r>
          </a:p>
        </p:txBody>
      </p:sp>
      <p:sp>
        <p:nvSpPr>
          <p:cNvPr id="998410" name="Text Box 10"/>
          <p:cNvSpPr txBox="1">
            <a:spLocks noChangeArrowheads="1"/>
          </p:cNvSpPr>
          <p:nvPr/>
        </p:nvSpPr>
        <p:spPr bwMode="auto">
          <a:xfrm>
            <a:off x="2819400" y="4646613"/>
            <a:ext cx="56181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Number of ways to choose k items from n items</a:t>
            </a:r>
          </a:p>
          <a:p>
            <a:endParaRPr lang="en-US" altLang="zh-TW"/>
          </a:p>
          <a:p>
            <a:r>
              <a:rPr lang="en-US" altLang="zh-TW"/>
              <a:t>= number of ways to choose n-k items from n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6" grpId="0"/>
      <p:bldP spid="998409" grpId="0"/>
      <p:bldP spid="9984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52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Finding a Combinatorial Proof</a:t>
            </a:r>
          </a:p>
        </p:txBody>
      </p:sp>
      <p:sp>
        <p:nvSpPr>
          <p:cNvPr id="1004547" name="Rectangle 3"/>
          <p:cNvSpPr>
            <a:spLocks noChangeArrowheads="1"/>
          </p:cNvSpPr>
          <p:nvPr/>
        </p:nvSpPr>
        <p:spPr bwMode="auto">
          <a:xfrm>
            <a:off x="1219200" y="1676400"/>
            <a:ext cx="6781800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A </a:t>
            </a:r>
            <a:r>
              <a:rPr lang="en-US" altLang="en-US" b="1"/>
              <a:t>combinatorial proof </a:t>
            </a:r>
            <a:r>
              <a:rPr lang="en-US" altLang="en-US"/>
              <a:t>is an argument that establishes an algebraic fact by relying on counting principles.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Many such proofs follow the same basic outline:</a:t>
            </a:r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1.</a:t>
            </a:r>
            <a:r>
              <a:rPr lang="en-US" altLang="en-US"/>
              <a:t> Define a set 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2.</a:t>
            </a:r>
            <a:r>
              <a:rPr lang="en-US" altLang="en-US"/>
              <a:t> Show that |S| = n by counting one way.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3.</a:t>
            </a:r>
            <a:r>
              <a:rPr lang="en-US" altLang="en-US"/>
              <a:t> Show that |S| = m by counting another way.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4.</a:t>
            </a:r>
            <a:r>
              <a:rPr lang="en-US" altLang="en-US"/>
              <a:t> Conclude that n = m.</a:t>
            </a:r>
          </a:p>
        </p:txBody>
      </p:sp>
      <p:sp>
        <p:nvSpPr>
          <p:cNvPr id="1004548" name="Text Box 4"/>
          <p:cNvSpPr txBox="1">
            <a:spLocks noChangeArrowheads="1"/>
          </p:cNvSpPr>
          <p:nvPr/>
        </p:nvSpPr>
        <p:spPr bwMode="auto">
          <a:xfrm>
            <a:off x="1431925" y="5527675"/>
            <a:ext cx="18764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Double 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Text Box 2"/>
          <p:cNvSpPr txBox="1">
            <a:spLocks noChangeArrowheads="1"/>
          </p:cNvSpPr>
          <p:nvPr/>
        </p:nvSpPr>
        <p:spPr bwMode="auto">
          <a:xfrm>
            <a:off x="3181350" y="457200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Identities</a:t>
            </a:r>
          </a:p>
        </p:txBody>
      </p:sp>
      <p:pic>
        <p:nvPicPr>
          <p:cNvPr id="9994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4791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9429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1903413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Pascal’s Formula</a:t>
            </a:r>
          </a:p>
        </p:txBody>
      </p:sp>
      <p:sp>
        <p:nvSpPr>
          <p:cNvPr id="999430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166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Direct proof: </a:t>
            </a:r>
          </a:p>
        </p:txBody>
      </p:sp>
      <p:pic>
        <p:nvPicPr>
          <p:cNvPr id="99943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3388"/>
            <a:ext cx="648017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943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3016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9437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24400"/>
            <a:ext cx="2262188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9439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562600"/>
            <a:ext cx="2262188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9441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562600"/>
            <a:ext cx="13398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9442" name="Text Box 18"/>
          <p:cNvSpPr txBox="1">
            <a:spLocks noChangeArrowheads="1"/>
          </p:cNvSpPr>
          <p:nvPr/>
        </p:nvSpPr>
        <p:spPr bwMode="auto">
          <a:xfrm>
            <a:off x="685800" y="2362200"/>
            <a:ext cx="166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Direct proof: </a:t>
            </a:r>
          </a:p>
        </p:txBody>
      </p:sp>
      <p:pic>
        <p:nvPicPr>
          <p:cNvPr id="999443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480175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2"/>
          <p:cNvSpPr txBox="1">
            <a:spLocks noChangeArrowheads="1"/>
          </p:cNvSpPr>
          <p:nvPr/>
        </p:nvSpPr>
        <p:spPr bwMode="auto">
          <a:xfrm>
            <a:off x="3532188" y="457200"/>
            <a:ext cx="2030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Product Rule</a:t>
            </a:r>
          </a:p>
        </p:txBody>
      </p:sp>
      <p:sp>
        <p:nvSpPr>
          <p:cNvPr id="976913" name="Text Box 17"/>
          <p:cNvSpPr txBox="1">
            <a:spLocks noChangeArrowheads="1"/>
          </p:cNvSpPr>
          <p:nvPr/>
        </p:nvSpPr>
        <p:spPr bwMode="auto">
          <a:xfrm>
            <a:off x="1490663" y="2362200"/>
            <a:ext cx="6205537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/>
              <a:t>In general let </a:t>
            </a:r>
            <a:r>
              <a:rPr kumimoji="0" lang="en-US" altLang="en-US" i="1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</a:rPr>
              <a:t>= {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8000"/>
                </a:solidFill>
              </a:rPr>
              <a:t>, a</a:t>
            </a:r>
            <a:r>
              <a:rPr kumimoji="0" lang="en-US" altLang="en-US" baseline="-25000">
                <a:solidFill>
                  <a:srgbClr val="008000"/>
                </a:solidFill>
              </a:rPr>
              <a:t>2</a:t>
            </a:r>
            <a:r>
              <a:rPr kumimoji="0" lang="en-US" altLang="en-US">
                <a:solidFill>
                  <a:srgbClr val="008000"/>
                </a:solidFill>
              </a:rPr>
              <a:t>, 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8000"/>
                </a:solidFill>
              </a:rPr>
              <a:t>, …, a</a:t>
            </a:r>
            <a:r>
              <a:rPr kumimoji="0" lang="en-US" altLang="en-US" baseline="-25000">
                <a:solidFill>
                  <a:srgbClr val="008000"/>
                </a:solidFill>
              </a:rPr>
              <a:t>m</a:t>
            </a:r>
            <a:r>
              <a:rPr kumimoji="0" lang="en-US" altLang="en-US">
                <a:solidFill>
                  <a:srgbClr val="000000"/>
                </a:solidFill>
              </a:rPr>
              <a:t>} and</a:t>
            </a:r>
            <a:r>
              <a:rPr kumimoji="0" lang="en-US" altLang="en-US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66FF"/>
                </a:solidFill>
              </a:rPr>
              <a:t>B </a:t>
            </a:r>
            <a:r>
              <a:rPr kumimoji="0" lang="en-US" altLang="en-US">
                <a:solidFill>
                  <a:srgbClr val="000000"/>
                </a:solidFill>
              </a:rPr>
              <a:t>= {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66FF"/>
                </a:solidFill>
              </a:rPr>
              <a:t>, b</a:t>
            </a:r>
            <a:r>
              <a:rPr kumimoji="0" lang="en-US" altLang="en-US" baseline="-25000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66FF"/>
                </a:solidFill>
              </a:rPr>
              <a:t>, …, b</a:t>
            </a:r>
            <a:r>
              <a:rPr kumimoji="0" lang="en-US" altLang="en-US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}.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We can arrange the elements into a table as follows.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  <a:r>
              <a:rPr kumimoji="0" lang="en-US" altLang="en-US" i="1">
                <a:solidFill>
                  <a:srgbClr val="0066FF"/>
                </a:solidFill>
              </a:rPr>
              <a:t>B </a:t>
            </a:r>
            <a:r>
              <a:rPr kumimoji="0" lang="en-US" altLang="en-US">
                <a:solidFill>
                  <a:srgbClr val="000000"/>
                </a:solidFill>
              </a:rPr>
              <a:t>= {(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),…,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66FF"/>
                </a:solidFill>
              </a:rPr>
              <a:t>              </a:t>
            </a:r>
            <a:r>
              <a:rPr kumimoji="0" lang="en-US" altLang="en-US">
                <a:solidFill>
                  <a:srgbClr val="000000"/>
                </a:solidFill>
              </a:rPr>
              <a:t>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),…,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             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),…,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	…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66FF"/>
                </a:solidFill>
              </a:rPr>
              <a:t>              </a:t>
            </a:r>
            <a:r>
              <a:rPr kumimoji="0" lang="en-US" altLang="en-US">
                <a:solidFill>
                  <a:srgbClr val="000000"/>
                </a:solidFill>
              </a:rPr>
              <a:t>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m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m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),…,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m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There are m rows, and each row has n elements,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and so there are a total of mn elements.</a:t>
            </a:r>
          </a:p>
        </p:txBody>
      </p:sp>
      <p:sp>
        <p:nvSpPr>
          <p:cNvPr id="10244" name="Text Box 14"/>
          <p:cNvSpPr txBox="1">
            <a:spLocks noChangeArrowheads="1"/>
          </p:cNvSpPr>
          <p:nvPr/>
        </p:nvSpPr>
        <p:spPr bwMode="auto">
          <a:xfrm>
            <a:off x="2027238" y="1452563"/>
            <a:ext cx="5059362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|A| = n and |B| = m, then |AxB| = mn.</a:t>
            </a:r>
          </a:p>
        </p:txBody>
      </p:sp>
    </p:spTree>
    <p:extLst>
      <p:ext uri="{BB962C8B-B14F-4D97-AF65-F5344CB8AC3E}">
        <p14:creationId xmlns:p14="http://schemas.microsoft.com/office/powerpoint/2010/main" val="95384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Text Box 2"/>
          <p:cNvSpPr txBox="1">
            <a:spLocks noChangeArrowheads="1"/>
          </p:cNvSpPr>
          <p:nvPr/>
        </p:nvSpPr>
        <p:spPr bwMode="auto">
          <a:xfrm>
            <a:off x="3181350" y="457200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Identities</a:t>
            </a:r>
          </a:p>
        </p:txBody>
      </p:sp>
      <p:pic>
        <p:nvPicPr>
          <p:cNvPr id="1031171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4791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172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1903413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Pascal’s Formula</a:t>
            </a:r>
          </a:p>
        </p:txBody>
      </p:sp>
      <p:sp>
        <p:nvSpPr>
          <p:cNvPr id="1031173" name="Text Box 5"/>
          <p:cNvSpPr txBox="1">
            <a:spLocks noChangeArrowheads="1"/>
          </p:cNvSpPr>
          <p:nvPr/>
        </p:nvSpPr>
        <p:spPr bwMode="auto">
          <a:xfrm>
            <a:off x="685800" y="2362200"/>
            <a:ext cx="2430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Combinatorial proof: </a:t>
            </a:r>
          </a:p>
        </p:txBody>
      </p:sp>
      <p:sp>
        <p:nvSpPr>
          <p:cNvPr id="1031179" name="Text Box 11"/>
          <p:cNvSpPr txBox="1">
            <a:spLocks noChangeArrowheads="1"/>
          </p:cNvSpPr>
          <p:nvPr/>
        </p:nvSpPr>
        <p:spPr bwMode="auto">
          <a:xfrm>
            <a:off x="838200" y="2947988"/>
            <a:ext cx="7567613" cy="32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The LHS is number of ways to choose k elements from n+1 elements.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Let the first element be x.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If we choose x, then we need to choose k-1 elements </a:t>
            </a:r>
          </a:p>
          <a:p>
            <a:pPr>
              <a:lnSpc>
                <a:spcPct val="150000"/>
              </a:lnSpc>
              <a:buClr>
                <a:srgbClr val="A50021"/>
              </a:buClr>
            </a:pPr>
            <a:r>
              <a:rPr lang="en-US" altLang="zh-TW"/>
              <a:t>  from the remaining n elements, and number of ways to do so is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If we don’t choose x, then we need to choose k elements</a:t>
            </a:r>
          </a:p>
          <a:p>
            <a:pPr>
              <a:lnSpc>
                <a:spcPct val="150000"/>
              </a:lnSpc>
              <a:buClr>
                <a:srgbClr val="A50021"/>
              </a:buClr>
            </a:pPr>
            <a:r>
              <a:rPr lang="en-US" altLang="zh-TW"/>
              <a:t>  from the remaining n elements, and number of ways to do so is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This partitions the ways to choose k elements from n+1 elements,</a:t>
            </a:r>
          </a:p>
          <a:p>
            <a:pPr>
              <a:lnSpc>
                <a:spcPct val="150000"/>
              </a:lnSpc>
              <a:buClr>
                <a:srgbClr val="A50021"/>
              </a:buClr>
            </a:pPr>
            <a:r>
              <a:rPr lang="en-US" altLang="zh-TW"/>
              <a:t>  therefore</a:t>
            </a:r>
          </a:p>
        </p:txBody>
      </p:sp>
      <p:pic>
        <p:nvPicPr>
          <p:cNvPr id="1031182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8600"/>
            <a:ext cx="92075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184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4876800"/>
            <a:ext cx="3905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185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67400"/>
            <a:ext cx="3276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307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Combinatorial Proof</a:t>
            </a:r>
          </a:p>
        </p:txBody>
      </p:sp>
      <p:pic>
        <p:nvPicPr>
          <p:cNvPr id="100045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2667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0455" name="Text Box 7"/>
          <p:cNvSpPr txBox="1">
            <a:spLocks noChangeArrowheads="1"/>
          </p:cNvSpPr>
          <p:nvPr/>
        </p:nvSpPr>
        <p:spPr bwMode="auto">
          <a:xfrm>
            <a:off x="822325" y="2620963"/>
            <a:ext cx="7513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Consider we have 2n balls, n of them are </a:t>
            </a:r>
            <a:r>
              <a:rPr lang="en-US" altLang="zh-TW">
                <a:solidFill>
                  <a:srgbClr val="A50021"/>
                </a:solidFill>
              </a:rPr>
              <a:t>red</a:t>
            </a:r>
            <a:r>
              <a:rPr lang="en-US" altLang="zh-TW"/>
              <a:t>, and n of them are </a:t>
            </a:r>
            <a:r>
              <a:rPr lang="en-US" altLang="zh-TW">
                <a:solidFill>
                  <a:srgbClr val="3333FF"/>
                </a:solidFill>
              </a:rPr>
              <a:t>blue</a:t>
            </a:r>
            <a:r>
              <a:rPr lang="en-US" altLang="zh-TW"/>
              <a:t>.</a:t>
            </a:r>
          </a:p>
        </p:txBody>
      </p:sp>
      <p:pic>
        <p:nvPicPr>
          <p:cNvPr id="100045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2362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0459" name="Text Box 11"/>
          <p:cNvSpPr txBox="1">
            <a:spLocks noChangeArrowheads="1"/>
          </p:cNvSpPr>
          <p:nvPr/>
        </p:nvSpPr>
        <p:spPr bwMode="auto">
          <a:xfrm>
            <a:off x="838200" y="3113088"/>
            <a:ext cx="6918325" cy="333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RHS is number of ways to choose n balls from the 2n balls.</a:t>
            </a:r>
          </a:p>
          <a:p>
            <a:pPr>
              <a:lnSpc>
                <a:spcPct val="120000"/>
              </a:lnSpc>
            </a:pPr>
            <a:r>
              <a:rPr lang="en-US" altLang="zh-TW"/>
              <a:t>To choose n balls, we can</a:t>
            </a:r>
          </a:p>
          <a:p>
            <a:pPr>
              <a:lnSpc>
                <a:spcPct val="120000"/>
              </a:lnSpc>
            </a:pPr>
            <a:r>
              <a:rPr lang="en-US" altLang="zh-TW"/>
              <a:t>- choose 0 red ball and n blue balls, number of ways = </a:t>
            </a:r>
          </a:p>
          <a:p>
            <a:pPr>
              <a:lnSpc>
                <a:spcPct val="120000"/>
              </a:lnSpc>
            </a:pPr>
            <a:r>
              <a:rPr lang="en-US" altLang="zh-TW"/>
              <a:t>- choose 1 red ball and n-1 blue balls, number of ways =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TW"/>
              <a:t> …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TW"/>
              <a:t> choose i red balls and n-i blue balls, number of ways =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TW"/>
              <a:t> …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TW"/>
              <a:t> choose n red balls and 0 blue ball, number of ways =</a:t>
            </a:r>
          </a:p>
          <a:p>
            <a:pPr>
              <a:lnSpc>
                <a:spcPct val="120000"/>
              </a:lnSpc>
              <a:buFontTx/>
              <a:buChar char="-"/>
            </a:pPr>
            <a:endParaRPr lang="en-US" altLang="zh-TW"/>
          </a:p>
          <a:p>
            <a:pPr>
              <a:lnSpc>
                <a:spcPct val="120000"/>
              </a:lnSpc>
            </a:pPr>
            <a:r>
              <a:rPr lang="en-US" altLang="zh-TW"/>
              <a:t>Hence number of ways to choose n balls is also equal to  </a:t>
            </a:r>
          </a:p>
        </p:txBody>
      </p:sp>
      <p:pic>
        <p:nvPicPr>
          <p:cNvPr id="100046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657600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0463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14800"/>
            <a:ext cx="11064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0465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24400"/>
            <a:ext cx="10398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0467" name="Picture 1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0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0469" name="Picture 2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943600"/>
            <a:ext cx="1671638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93775" y="457200"/>
            <a:ext cx="723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itchFamily="66" charset="0"/>
              </a:rPr>
              <a:t>Another Way to Combinatorial Proof (Optional)</a:t>
            </a:r>
          </a:p>
        </p:txBody>
      </p:sp>
      <p:pic>
        <p:nvPicPr>
          <p:cNvPr id="14339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371600"/>
            <a:ext cx="5438775" cy="744538"/>
          </a:xfrm>
          <a:prstGeom prst="rect">
            <a:avLst/>
          </a:prstGeom>
          <a:noFill/>
          <a:ln w="9525" algn="ctr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4800" y="2514600"/>
            <a:ext cx="8558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We can also prove the identity by comparing a coefficient of two polynomials.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3048000"/>
            <a:ext cx="40814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8138" y="3048000"/>
            <a:ext cx="2471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Consider the identity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2425" y="3581400"/>
            <a:ext cx="64563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Consider the coefficient of x</a:t>
            </a:r>
            <a:r>
              <a:rPr lang="en-US" altLang="en-US" sz="1800" baseline="30000"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 in these two polynomials.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Clearly the coefficient of x</a:t>
            </a:r>
            <a:r>
              <a:rPr lang="en-US" altLang="en-US" sz="1800" baseline="30000"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 in (1+x)</a:t>
            </a:r>
            <a:r>
              <a:rPr lang="en-US" altLang="en-US" sz="1800" baseline="30000">
                <a:latin typeface="Comic Sans MS" pitchFamily="66" charset="0"/>
              </a:rPr>
              <a:t>2n</a:t>
            </a:r>
            <a:r>
              <a:rPr lang="en-US" altLang="en-US" sz="1800">
                <a:latin typeface="Comic Sans MS" pitchFamily="66" charset="0"/>
              </a:rPr>
              <a:t> is equal to the RHS.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itchFamily="66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648200"/>
            <a:ext cx="85550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81000" y="54102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So the coefficient of x</a:t>
            </a:r>
            <a:r>
              <a:rPr lang="en-US" altLang="en-US" sz="1800" baseline="30000"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 in (1+x)</a:t>
            </a:r>
            <a:r>
              <a:rPr lang="en-US" altLang="en-US" sz="1800" baseline="30000"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(1+x)</a:t>
            </a:r>
            <a:r>
              <a:rPr lang="en-US" altLang="en-US" sz="1800" baseline="30000">
                <a:latin typeface="Comic Sans MS" pitchFamily="66" charset="0"/>
              </a:rPr>
              <a:t>n </a:t>
            </a:r>
            <a:r>
              <a:rPr lang="en-US" altLang="en-US" sz="1800">
                <a:latin typeface="Comic Sans MS" pitchFamily="66" charset="0"/>
              </a:rPr>
              <a:t>is equal to the LHS.</a:t>
            </a:r>
          </a:p>
        </p:txBody>
      </p:sp>
      <p:sp>
        <p:nvSpPr>
          <p:cNvPr id="14346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A77511-4CC5-47D3-92E5-A5F25FAFE63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1384173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Text Box 2"/>
          <p:cNvSpPr txBox="1">
            <a:spLocks noChangeArrowheads="1"/>
          </p:cNvSpPr>
          <p:nvPr/>
        </p:nvSpPr>
        <p:spPr bwMode="auto">
          <a:xfrm>
            <a:off x="2603500" y="457200"/>
            <a:ext cx="394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Combinatorial Proof</a:t>
            </a:r>
          </a:p>
        </p:txBody>
      </p:sp>
      <p:sp>
        <p:nvSpPr>
          <p:cNvPr id="1003525" name="Rectangle 5"/>
          <p:cNvSpPr>
            <a:spLocks noChangeArrowheads="1"/>
          </p:cNvSpPr>
          <p:nvPr/>
        </p:nvSpPr>
        <p:spPr bwMode="auto">
          <a:xfrm>
            <a:off x="457200" y="2743200"/>
            <a:ext cx="82296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Let S be all n-card hands that can be dealt from a deck containing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n red cards (numbered 1, . . . , n) and 2n black cards (numbered 1, . . . , 2n).</a:t>
            </a:r>
          </a:p>
        </p:txBody>
      </p:sp>
      <p:sp>
        <p:nvSpPr>
          <p:cNvPr id="1003526" name="Text Box 6"/>
          <p:cNvSpPr txBox="1">
            <a:spLocks noChangeArrowheads="1"/>
          </p:cNvSpPr>
          <p:nvPr/>
        </p:nvSpPr>
        <p:spPr bwMode="auto">
          <a:xfrm>
            <a:off x="609600" y="3962400"/>
            <a:ext cx="784860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right hand side = # of ways to choose n cards from these 3n cards.</a:t>
            </a:r>
          </a:p>
        </p:txBody>
      </p:sp>
      <p:sp>
        <p:nvSpPr>
          <p:cNvPr id="1003527" name="Text Box 7"/>
          <p:cNvSpPr txBox="1">
            <a:spLocks noChangeArrowheads="1"/>
          </p:cNvSpPr>
          <p:nvPr/>
        </p:nvSpPr>
        <p:spPr bwMode="auto">
          <a:xfrm>
            <a:off x="685800" y="4800600"/>
            <a:ext cx="7681913" cy="16144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left hand side = # of ways to choose r cards from red cards x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             # of ways to choose n-r cards from black cards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           = # of ways to choose n cards from these 3n cards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           = the right hand side.</a:t>
            </a:r>
          </a:p>
        </p:txBody>
      </p:sp>
      <p:pic>
        <p:nvPicPr>
          <p:cNvPr id="100352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38862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5" grpId="0" animBg="1"/>
      <p:bldP spid="1003526" grpId="0" animBg="1"/>
      <p:bldP spid="100352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Powers of Binomial Expressions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mic Sans MS" panose="030F0702030302020204" pitchFamily="66" charset="0"/>
              </a:rPr>
              <a:t>     Definition</a:t>
            </a:r>
            <a:r>
              <a:rPr lang="en-US" sz="1600" dirty="0" smtClean="0">
                <a:latin typeface="Comic Sans MS" panose="030F0702030302020204" pitchFamily="66" charset="0"/>
              </a:rPr>
              <a:t>: A </a:t>
            </a:r>
            <a:r>
              <a:rPr lang="en-US" sz="1600" i="1" dirty="0" smtClean="0">
                <a:latin typeface="Comic Sans MS" panose="030F0702030302020204" pitchFamily="66" charset="0"/>
              </a:rPr>
              <a:t>binomial</a:t>
            </a:r>
            <a:r>
              <a:rPr lang="en-US" sz="1600" dirty="0" smtClean="0">
                <a:latin typeface="Comic Sans MS" panose="030F0702030302020204" pitchFamily="66" charset="0"/>
              </a:rPr>
              <a:t> expression is the sum of two terms, such as </a:t>
            </a:r>
            <a:r>
              <a:rPr lang="en-US" sz="1600" i="1" dirty="0" smtClean="0">
                <a:latin typeface="Comic Sans MS" panose="030F0702030302020204" pitchFamily="66" charset="0"/>
              </a:rPr>
              <a:t>x </a:t>
            </a:r>
            <a:r>
              <a:rPr lang="en-US" sz="1600" dirty="0" smtClean="0">
                <a:latin typeface="Comic Sans MS" panose="030F0702030302020204" pitchFamily="66" charset="0"/>
              </a:rPr>
              <a:t>+ </a:t>
            </a:r>
            <a:r>
              <a:rPr lang="en-US" sz="1600" i="1" dirty="0" smtClean="0">
                <a:latin typeface="Comic Sans MS" panose="030F0702030302020204" pitchFamily="66" charset="0"/>
              </a:rPr>
              <a:t>y</a:t>
            </a:r>
            <a:r>
              <a:rPr lang="en-US" sz="1600" dirty="0" smtClean="0">
                <a:latin typeface="Comic Sans MS" panose="030F0702030302020204" pitchFamily="66" charset="0"/>
              </a:rPr>
              <a:t>. (More generally, these terms can be products of constants and variables.)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We  can use counting principles to find the coefficients in the expansion of (</a:t>
            </a:r>
            <a:r>
              <a:rPr lang="en-US" sz="1600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x </a:t>
            </a:r>
            <a:r>
              <a:rPr lang="en-US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 </a:t>
            </a:r>
            <a:r>
              <a:rPr lang="en-US" sz="1600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</a:t>
            </a:r>
            <a:r>
              <a:rPr lang="en-US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sz="1600" i="1" baseline="30000" dirty="0" smtClean="0">
                <a:solidFill>
                  <a:srgbClr val="FF0000"/>
                </a:solidFill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sz="1600" dirty="0" smtClean="0">
                <a:solidFill>
                  <a:srgbClr val="FF0000"/>
                </a:solidFill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where </a:t>
            </a:r>
            <a:r>
              <a:rPr lang="en-US" sz="1600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is a positive integer. 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To illustrate this idea, we first look at the process of expanding (</a:t>
            </a:r>
            <a:r>
              <a:rPr lang="en-US" sz="1600" i="1" dirty="0" smtClean="0">
                <a:latin typeface="Comic Sans MS" panose="030F0702030302020204" pitchFamily="66" charset="0"/>
              </a:rPr>
              <a:t>x </a:t>
            </a:r>
            <a:r>
              <a:rPr lang="en-US" sz="1600" dirty="0" smtClean="0">
                <a:latin typeface="Comic Sans MS" panose="030F0702030302020204" pitchFamily="66" charset="0"/>
              </a:rPr>
              <a:t>+ </a:t>
            </a:r>
            <a:r>
              <a:rPr lang="en-US" sz="1600" i="1" dirty="0" smtClean="0">
                <a:latin typeface="Comic Sans MS" panose="030F0702030302020204" pitchFamily="66" charset="0"/>
              </a:rPr>
              <a:t>y</a:t>
            </a:r>
            <a:r>
              <a:rPr lang="en-US" sz="1600" dirty="0" smtClean="0">
                <a:latin typeface="Comic Sans MS" panose="030F0702030302020204" pitchFamily="66" charset="0"/>
              </a:rPr>
              <a:t>)</a:t>
            </a:r>
            <a:r>
              <a:rPr lang="en-US" sz="1600" baseline="300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sz="1600" dirty="0" smtClean="0">
                <a:latin typeface="Comic Sans MS" panose="030F0702030302020204" pitchFamily="66" charset="0"/>
                <a:ea typeface="Cambria Math" pitchFamily="18" charset="0"/>
              </a:rPr>
              <a:t>.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(</a:t>
            </a:r>
            <a:r>
              <a:rPr lang="en-US" sz="1600" i="1" dirty="0" smtClean="0">
                <a:latin typeface="Comic Sans MS" panose="030F0702030302020204" pitchFamily="66" charset="0"/>
              </a:rPr>
              <a:t>x </a:t>
            </a:r>
            <a:r>
              <a:rPr lang="en-US" sz="1600" dirty="0" smtClean="0">
                <a:latin typeface="Comic Sans MS" panose="030F0702030302020204" pitchFamily="66" charset="0"/>
              </a:rPr>
              <a:t>+ </a:t>
            </a:r>
            <a:r>
              <a:rPr lang="en-US" sz="1600" i="1" dirty="0" smtClean="0">
                <a:latin typeface="Comic Sans MS" panose="030F0702030302020204" pitchFamily="66" charset="0"/>
              </a:rPr>
              <a:t>y</a:t>
            </a:r>
            <a:r>
              <a:rPr lang="en-US" sz="1600" dirty="0" smtClean="0">
                <a:latin typeface="Comic Sans MS" panose="030F0702030302020204" pitchFamily="66" charset="0"/>
              </a:rPr>
              <a:t>)</a:t>
            </a:r>
            <a:r>
              <a:rPr lang="en-US" sz="1600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(</a:t>
            </a:r>
            <a:r>
              <a:rPr lang="en-US" sz="1600" i="1" dirty="0" smtClean="0">
                <a:latin typeface="Comic Sans MS" panose="030F0702030302020204" pitchFamily="66" charset="0"/>
              </a:rPr>
              <a:t>x </a:t>
            </a:r>
            <a:r>
              <a:rPr lang="en-US" sz="1600" dirty="0" smtClean="0">
                <a:latin typeface="Comic Sans MS" panose="030F0702030302020204" pitchFamily="66" charset="0"/>
              </a:rPr>
              <a:t>+ </a:t>
            </a:r>
            <a:r>
              <a:rPr lang="en-US" sz="1600" i="1" dirty="0" smtClean="0">
                <a:latin typeface="Comic Sans MS" panose="030F0702030302020204" pitchFamily="66" charset="0"/>
              </a:rPr>
              <a:t>y</a:t>
            </a:r>
            <a:r>
              <a:rPr lang="en-US" sz="1600" dirty="0" smtClean="0">
                <a:latin typeface="Comic Sans MS" panose="030F0702030302020204" pitchFamily="66" charset="0"/>
              </a:rPr>
              <a:t>) (</a:t>
            </a:r>
            <a:r>
              <a:rPr lang="en-US" sz="1600" i="1" dirty="0" smtClean="0">
                <a:latin typeface="Comic Sans MS" panose="030F0702030302020204" pitchFamily="66" charset="0"/>
              </a:rPr>
              <a:t>x </a:t>
            </a:r>
            <a:r>
              <a:rPr lang="en-US" sz="1600" dirty="0" smtClean="0">
                <a:latin typeface="Comic Sans MS" panose="030F0702030302020204" pitchFamily="66" charset="0"/>
              </a:rPr>
              <a:t>+ </a:t>
            </a:r>
            <a:r>
              <a:rPr lang="en-US" sz="1600" i="1" dirty="0" smtClean="0">
                <a:latin typeface="Comic Sans MS" panose="030F0702030302020204" pitchFamily="66" charset="0"/>
              </a:rPr>
              <a:t>y</a:t>
            </a:r>
            <a:r>
              <a:rPr lang="en-US" sz="1600" dirty="0" smtClean="0">
                <a:latin typeface="Comic Sans MS" panose="030F0702030302020204" pitchFamily="66" charset="0"/>
              </a:rPr>
              <a:t>) expands  into a sum of terms that are the product of a term from each of the three sums.</a:t>
            </a:r>
            <a:endParaRPr lang="en-US" sz="1600" baseline="30000" dirty="0" smtClean="0">
              <a:latin typeface="Comic Sans MS" panose="030F0702030302020204" pitchFamily="66" charset="0"/>
              <a:ea typeface="Cambria Math" pitchFamily="18" charset="0"/>
            </a:endParaRPr>
          </a:p>
          <a:p>
            <a:r>
              <a:rPr lang="en-US" sz="1600" dirty="0" smtClean="0">
                <a:latin typeface="Comic Sans MS" panose="030F0702030302020204" pitchFamily="66" charset="0"/>
                <a:ea typeface="Cambria Math" pitchFamily="18" charset="0"/>
              </a:rPr>
              <a:t>Terms of the form </a:t>
            </a:r>
            <a:r>
              <a:rPr lang="en-US" sz="1600" i="1" dirty="0" smtClean="0">
                <a:latin typeface="Comic Sans MS" panose="030F0702030302020204" pitchFamily="66" charset="0"/>
                <a:ea typeface="Cambria Math" pitchFamily="18" charset="0"/>
              </a:rPr>
              <a:t>x</a:t>
            </a:r>
            <a:r>
              <a:rPr lang="en-US" sz="1600" baseline="300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sz="1600" dirty="0" smtClean="0">
                <a:latin typeface="Comic Sans MS" panose="030F0702030302020204" pitchFamily="66" charset="0"/>
                <a:ea typeface="Cambria Math" pitchFamily="18" charset="0"/>
              </a:rPr>
              <a:t>,</a:t>
            </a:r>
            <a:r>
              <a:rPr lang="en-US" sz="1600" i="1" dirty="0" smtClean="0">
                <a:latin typeface="Comic Sans MS" panose="030F0702030302020204" pitchFamily="66" charset="0"/>
                <a:ea typeface="Cambria Math" pitchFamily="18" charset="0"/>
              </a:rPr>
              <a:t> x</a:t>
            </a:r>
            <a:r>
              <a:rPr lang="en-US" sz="1600" baseline="30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sz="1600" i="1" dirty="0" smtClean="0">
                <a:latin typeface="Comic Sans MS" panose="030F0702030302020204" pitchFamily="66" charset="0"/>
                <a:ea typeface="Cambria Math" pitchFamily="18" charset="0"/>
              </a:rPr>
              <a:t>y</a:t>
            </a:r>
            <a:r>
              <a:rPr lang="en-US" sz="1600" dirty="0" smtClean="0">
                <a:latin typeface="Comic Sans MS" panose="030F0702030302020204" pitchFamily="66" charset="0"/>
                <a:ea typeface="Cambria Math" pitchFamily="18" charset="0"/>
              </a:rPr>
              <a:t>, </a:t>
            </a:r>
            <a:r>
              <a:rPr lang="en-US" sz="1600" i="1" dirty="0" smtClean="0">
                <a:latin typeface="Comic Sans MS" panose="030F0702030302020204" pitchFamily="66" charset="0"/>
                <a:ea typeface="Cambria Math" pitchFamily="18" charset="0"/>
              </a:rPr>
              <a:t>x y</a:t>
            </a:r>
            <a:r>
              <a:rPr lang="en-US" sz="1600" baseline="30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sz="1600" i="1" dirty="0" smtClean="0">
                <a:latin typeface="Comic Sans MS" panose="030F0702030302020204" pitchFamily="66" charset="0"/>
                <a:ea typeface="Cambria Math" pitchFamily="18" charset="0"/>
              </a:rPr>
              <a:t>,</a:t>
            </a:r>
            <a:r>
              <a:rPr lang="en-US" sz="1600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sz="1600" i="1" dirty="0" smtClean="0">
                <a:latin typeface="Comic Sans MS" panose="030F0702030302020204" pitchFamily="66" charset="0"/>
                <a:ea typeface="Cambria Math" pitchFamily="18" charset="0"/>
              </a:rPr>
              <a:t>y</a:t>
            </a:r>
            <a:r>
              <a:rPr lang="en-US" sz="1600" baseline="300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sz="1600" dirty="0" smtClean="0">
                <a:latin typeface="Comic Sans MS" panose="030F0702030302020204" pitchFamily="66" charset="0"/>
                <a:ea typeface="Cambria Math" pitchFamily="18" charset="0"/>
              </a:rPr>
              <a:t> arise. The question is what are the coefficients?</a:t>
            </a:r>
          </a:p>
          <a:p>
            <a:pPr lvl="1"/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To obtain 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x</a:t>
            </a:r>
            <a:r>
              <a:rPr lang="en-US" sz="1400" baseline="30000" dirty="0" smtClean="0">
                <a:latin typeface="Comic Sans MS" panose="030F0702030302020204" pitchFamily="66" charset="0"/>
                <a:ea typeface="Cambria Math" pitchFamily="18" charset="0"/>
              </a:rPr>
              <a:t>3 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, an 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 must be chosen from each of the sums. There is only one way to do this. So, the coefficient of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 x</a:t>
            </a:r>
            <a:r>
              <a:rPr lang="en-US" sz="1400" baseline="30000" dirty="0" smtClean="0">
                <a:latin typeface="Comic Sans MS" panose="030F0702030302020204" pitchFamily="66" charset="0"/>
                <a:ea typeface="Cambria Math" pitchFamily="18" charset="0"/>
              </a:rPr>
              <a:t>3 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  is 1. </a:t>
            </a:r>
          </a:p>
          <a:p>
            <a:pPr lvl="1"/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To obtain 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x</a:t>
            </a:r>
            <a:r>
              <a:rPr lang="en-US" sz="1400" baseline="30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, an 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 must be chosen from two of the sums and a 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  from the other. There      are           ways to do this  and so the coefficient of 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x</a:t>
            </a:r>
            <a:r>
              <a:rPr lang="en-US" sz="1400" baseline="30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 is 3. </a:t>
            </a:r>
          </a:p>
          <a:p>
            <a:pPr lvl="1"/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To obtain 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xy</a:t>
            </a:r>
            <a:r>
              <a:rPr lang="en-US" sz="1400" baseline="30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, an 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 must be chosen from  of the sums and a 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  from the other two . There  are          ways to do this  and so the coefficient of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 xy</a:t>
            </a:r>
            <a:r>
              <a:rPr lang="en-US" sz="1400" baseline="30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  is 3. </a:t>
            </a:r>
          </a:p>
          <a:p>
            <a:pPr lvl="1"/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To obtain 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y</a:t>
            </a:r>
            <a:r>
              <a:rPr lang="en-US" sz="1400" baseline="30000" dirty="0" smtClean="0">
                <a:latin typeface="Comic Sans MS" panose="030F0702030302020204" pitchFamily="66" charset="0"/>
                <a:ea typeface="Cambria Math" pitchFamily="18" charset="0"/>
              </a:rPr>
              <a:t>3 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, a 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y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 must be chosen from each of the sums. There is only one way to do this. So, the coefficient of</a:t>
            </a:r>
            <a:r>
              <a:rPr lang="en-US" sz="1400" i="1" dirty="0" smtClean="0">
                <a:latin typeface="Comic Sans MS" panose="030F0702030302020204" pitchFamily="66" charset="0"/>
                <a:ea typeface="Cambria Math" pitchFamily="18" charset="0"/>
              </a:rPr>
              <a:t> y</a:t>
            </a:r>
            <a:r>
              <a:rPr lang="en-US" sz="1400" baseline="300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sz="1400" dirty="0" smtClean="0">
                <a:latin typeface="Comic Sans MS" panose="030F0702030302020204" pitchFamily="66" charset="0"/>
                <a:ea typeface="Cambria Math" pitchFamily="18" charset="0"/>
              </a:rPr>
              <a:t>  is 1. 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We have used a counting argument to show that (</a:t>
            </a:r>
            <a:r>
              <a:rPr lang="en-US" sz="1600" i="1" dirty="0" smtClean="0">
                <a:latin typeface="Comic Sans MS" panose="030F0702030302020204" pitchFamily="66" charset="0"/>
              </a:rPr>
              <a:t>x </a:t>
            </a:r>
            <a:r>
              <a:rPr lang="en-US" sz="1600" dirty="0" smtClean="0">
                <a:latin typeface="Comic Sans MS" panose="030F0702030302020204" pitchFamily="66" charset="0"/>
              </a:rPr>
              <a:t>+ </a:t>
            </a:r>
            <a:r>
              <a:rPr lang="en-US" sz="1600" i="1" dirty="0" smtClean="0">
                <a:latin typeface="Comic Sans MS" panose="030F0702030302020204" pitchFamily="66" charset="0"/>
              </a:rPr>
              <a:t>y</a:t>
            </a:r>
            <a:r>
              <a:rPr lang="en-US" sz="1600" dirty="0" smtClean="0">
                <a:latin typeface="Comic Sans MS" panose="030F0702030302020204" pitchFamily="66" charset="0"/>
              </a:rPr>
              <a:t>)</a:t>
            </a:r>
            <a:r>
              <a:rPr lang="en-US" sz="1600" baseline="300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sz="1600" dirty="0" smtClean="0">
                <a:latin typeface="Comic Sans MS" panose="030F0702030302020204" pitchFamily="66" charset="0"/>
              </a:rPr>
              <a:t> = </a:t>
            </a:r>
            <a:r>
              <a:rPr lang="en-US" sz="1600" i="1" dirty="0" smtClean="0">
                <a:latin typeface="Comic Sans MS" panose="030F0702030302020204" pitchFamily="66" charset="0"/>
                <a:ea typeface="Cambria Math" pitchFamily="18" charset="0"/>
              </a:rPr>
              <a:t>x</a:t>
            </a:r>
            <a:r>
              <a:rPr lang="en-US" sz="1600" baseline="300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sz="1600" i="1" dirty="0" smtClean="0">
                <a:latin typeface="Comic Sans MS" panose="030F0702030302020204" pitchFamily="66" charset="0"/>
              </a:rPr>
              <a:t> +  </a:t>
            </a:r>
            <a:r>
              <a:rPr lang="en-US" sz="16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sz="1600" i="1" dirty="0" smtClean="0">
                <a:latin typeface="Comic Sans MS" panose="030F0702030302020204" pitchFamily="66" charset="0"/>
                <a:ea typeface="Cambria Math" pitchFamily="18" charset="0"/>
              </a:rPr>
              <a:t>x</a:t>
            </a:r>
            <a:r>
              <a:rPr lang="en-US" sz="1600" baseline="30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sz="1600" i="1" dirty="0" smtClean="0">
                <a:latin typeface="Comic Sans MS" panose="030F0702030302020204" pitchFamily="66" charset="0"/>
                <a:ea typeface="Cambria Math" pitchFamily="18" charset="0"/>
              </a:rPr>
              <a:t>y </a:t>
            </a:r>
            <a:r>
              <a:rPr lang="en-US" sz="1600" i="1" dirty="0" smtClean="0">
                <a:latin typeface="Comic Sans MS" panose="030F0702030302020204" pitchFamily="66" charset="0"/>
              </a:rPr>
              <a:t> + </a:t>
            </a:r>
            <a:r>
              <a:rPr lang="en-US" sz="16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sz="1600" i="1" dirty="0" smtClean="0">
                <a:latin typeface="Comic Sans MS" panose="030F0702030302020204" pitchFamily="66" charset="0"/>
                <a:ea typeface="Cambria Math" pitchFamily="18" charset="0"/>
              </a:rPr>
              <a:t>x y</a:t>
            </a:r>
            <a:r>
              <a:rPr lang="en-US" sz="1600" baseline="30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sz="1600" i="1" dirty="0" smtClean="0">
                <a:latin typeface="Comic Sans MS" panose="030F0702030302020204" pitchFamily="66" charset="0"/>
              </a:rPr>
              <a:t>  + </a:t>
            </a:r>
            <a:r>
              <a:rPr lang="en-US" sz="1600" i="1" dirty="0" smtClean="0">
                <a:latin typeface="Comic Sans MS" panose="030F0702030302020204" pitchFamily="66" charset="0"/>
                <a:ea typeface="Cambria Math" pitchFamily="18" charset="0"/>
              </a:rPr>
              <a:t>y</a:t>
            </a:r>
            <a:r>
              <a:rPr lang="en-US" sz="1600" baseline="300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sz="1600" i="1" dirty="0" smtClean="0">
                <a:latin typeface="Comic Sans MS" panose="030F0702030302020204" pitchFamily="66" charset="0"/>
              </a:rPr>
              <a:t> .</a:t>
            </a:r>
          </a:p>
          <a:p>
            <a:r>
              <a:rPr lang="en-US" sz="1600" dirty="0" smtClean="0">
                <a:latin typeface="Comic Sans MS" panose="030F0702030302020204" pitchFamily="66" charset="0"/>
                <a:ea typeface="Cambria Math" pitchFamily="18" charset="0"/>
              </a:rPr>
              <a:t>Next we present the binomial theorem gives the coefficients of the terms in the expansion of </a:t>
            </a:r>
            <a:r>
              <a:rPr lang="en-US" sz="1600" dirty="0" smtClean="0">
                <a:latin typeface="Comic Sans MS" panose="030F0702030302020204" pitchFamily="66" charset="0"/>
              </a:rPr>
              <a:t>(</a:t>
            </a:r>
            <a:r>
              <a:rPr lang="en-US" sz="1600" i="1" dirty="0" smtClean="0">
                <a:latin typeface="Comic Sans MS" panose="030F0702030302020204" pitchFamily="66" charset="0"/>
              </a:rPr>
              <a:t>x </a:t>
            </a:r>
            <a:r>
              <a:rPr lang="en-US" sz="1600" dirty="0" smtClean="0">
                <a:latin typeface="Comic Sans MS" panose="030F0702030302020204" pitchFamily="66" charset="0"/>
              </a:rPr>
              <a:t>+ </a:t>
            </a:r>
            <a:r>
              <a:rPr lang="en-US" sz="1600" i="1" dirty="0" smtClean="0">
                <a:latin typeface="Comic Sans MS" panose="030F0702030302020204" pitchFamily="66" charset="0"/>
              </a:rPr>
              <a:t>y</a:t>
            </a:r>
            <a:r>
              <a:rPr lang="en-US" sz="1600" dirty="0" smtClean="0">
                <a:latin typeface="Comic Sans MS" panose="030F0702030302020204" pitchFamily="66" charset="0"/>
              </a:rPr>
              <a:t>)</a:t>
            </a:r>
            <a:r>
              <a:rPr lang="en-US" sz="1600" i="1" baseline="30000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sz="1600" dirty="0" smtClean="0">
                <a:latin typeface="Comic Sans MS" panose="030F0702030302020204" pitchFamily="66" charset="0"/>
                <a:ea typeface="Cambria Math" pitchFamily="18" charset="0"/>
              </a:rPr>
              <a:t> .   </a:t>
            </a:r>
          </a:p>
          <a:p>
            <a:endParaRPr lang="en-US" sz="1600" dirty="0">
              <a:latin typeface="Comic Sans MS" panose="030F0702030302020204" pitchFamily="66" charset="0"/>
              <a:ea typeface="Cambria Math" pitchFamily="18" charset="0"/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09800" y="4419600"/>
            <a:ext cx="259080" cy="24384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69424" y="4873105"/>
            <a:ext cx="25908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73" y="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Binomial Theorem 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256" y="127355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Comic Sans MS" panose="030F0702030302020204" pitchFamily="66" charset="0"/>
              </a:rPr>
              <a:t>   Binomial Theorem</a:t>
            </a:r>
            <a:r>
              <a:rPr lang="en-US" sz="2800" dirty="0" smtClean="0">
                <a:latin typeface="Comic Sans MS" panose="030F0702030302020204" pitchFamily="66" charset="0"/>
              </a:rPr>
              <a:t>: Let </a:t>
            </a:r>
            <a:r>
              <a:rPr lang="en-US" sz="2800" i="1" dirty="0" smtClean="0">
                <a:latin typeface="Comic Sans MS" panose="030F0702030302020204" pitchFamily="66" charset="0"/>
              </a:rPr>
              <a:t>x</a:t>
            </a:r>
            <a:r>
              <a:rPr lang="en-US" sz="2800" dirty="0" smtClean="0">
                <a:latin typeface="Comic Sans MS" panose="030F0702030302020204" pitchFamily="66" charset="0"/>
              </a:rPr>
              <a:t> and </a:t>
            </a:r>
            <a:r>
              <a:rPr lang="en-US" sz="2800" i="1" dirty="0" smtClean="0">
                <a:latin typeface="Comic Sans MS" panose="030F0702030302020204" pitchFamily="66" charset="0"/>
              </a:rPr>
              <a:t>y</a:t>
            </a:r>
            <a:r>
              <a:rPr lang="en-US" sz="2800" dirty="0" smtClean="0">
                <a:latin typeface="Comic Sans MS" panose="030F0702030302020204" pitchFamily="66" charset="0"/>
              </a:rPr>
              <a:t> be variables, and </a:t>
            </a:r>
            <a:r>
              <a:rPr lang="en-US" sz="2800" i="1" dirty="0" smtClean="0">
                <a:latin typeface="Comic Sans MS" panose="030F0702030302020204" pitchFamily="66" charset="0"/>
              </a:rPr>
              <a:t>n</a:t>
            </a:r>
            <a:r>
              <a:rPr lang="en-US" sz="2800" dirty="0" smtClean="0">
                <a:latin typeface="Comic Sans MS" panose="030F0702030302020204" pitchFamily="66" charset="0"/>
              </a:rPr>
              <a:t> a nonnegative integer. Then:</a:t>
            </a:r>
          </a:p>
          <a:p>
            <a:pPr>
              <a:buNone/>
            </a:pPr>
            <a:endParaRPr lang="en-US" sz="28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sz="28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sz="2800" b="1" dirty="0" smtClean="0">
                <a:latin typeface="Comic Sans MS" panose="030F0702030302020204" pitchFamily="66" charset="0"/>
              </a:rPr>
              <a:t>   Proof</a:t>
            </a:r>
            <a:r>
              <a:rPr lang="en-US" sz="2800" dirty="0" smtClean="0">
                <a:latin typeface="Comic Sans MS" panose="030F0702030302020204" pitchFamily="66" charset="0"/>
              </a:rPr>
              <a:t>: We use combinatorial reasoning . The terms in the expansion of (</a:t>
            </a:r>
            <a:r>
              <a:rPr lang="en-US" sz="2800" i="1" dirty="0" smtClean="0">
                <a:latin typeface="Comic Sans MS" panose="030F0702030302020204" pitchFamily="66" charset="0"/>
              </a:rPr>
              <a:t>x </a:t>
            </a:r>
            <a:r>
              <a:rPr lang="en-US" sz="2800" dirty="0" smtClean="0">
                <a:latin typeface="Comic Sans MS" panose="030F0702030302020204" pitchFamily="66" charset="0"/>
              </a:rPr>
              <a:t>+ </a:t>
            </a:r>
            <a:r>
              <a:rPr lang="en-US" sz="2800" i="1" dirty="0" smtClean="0">
                <a:latin typeface="Comic Sans MS" panose="030F0702030302020204" pitchFamily="66" charset="0"/>
              </a:rPr>
              <a:t>y</a:t>
            </a:r>
            <a:r>
              <a:rPr lang="en-US" sz="2800" dirty="0" smtClean="0">
                <a:latin typeface="Comic Sans MS" panose="030F0702030302020204" pitchFamily="66" charset="0"/>
              </a:rPr>
              <a:t>)</a:t>
            </a:r>
            <a:r>
              <a:rPr lang="en-US" sz="2800" i="1" baseline="30000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sz="2800" dirty="0" smtClean="0">
                <a:latin typeface="Comic Sans MS" panose="030F0702030302020204" pitchFamily="66" charset="0"/>
              </a:rPr>
              <a:t> are of the form </a:t>
            </a:r>
            <a:r>
              <a:rPr lang="en-US" sz="2800" i="1" dirty="0" err="1" smtClean="0">
                <a:latin typeface="Comic Sans MS" panose="030F0702030302020204" pitchFamily="66" charset="0"/>
              </a:rPr>
              <a:t>x</a:t>
            </a:r>
            <a:r>
              <a:rPr lang="en-US" sz="2800" i="1" baseline="30000" dirty="0" err="1" smtClean="0">
                <a:latin typeface="Comic Sans MS" panose="030F0702030302020204" pitchFamily="66" charset="0"/>
              </a:rPr>
              <a:t>n</a:t>
            </a:r>
            <a:r>
              <a:rPr lang="en-US" sz="2800" baseline="30000" dirty="0" err="1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800" i="1" baseline="30000" dirty="0" err="1" smtClean="0">
                <a:latin typeface="Comic Sans MS" panose="030F0702030302020204" pitchFamily="66" charset="0"/>
              </a:rPr>
              <a:t>j</a:t>
            </a:r>
            <a:r>
              <a:rPr lang="en-US" sz="2800" i="1" dirty="0" err="1" smtClean="0">
                <a:latin typeface="Comic Sans MS" panose="030F0702030302020204" pitchFamily="66" charset="0"/>
              </a:rPr>
              <a:t>y</a:t>
            </a:r>
            <a:r>
              <a:rPr lang="en-US" sz="2800" i="1" baseline="30000" dirty="0" err="1" smtClean="0">
                <a:latin typeface="Comic Sans MS" panose="030F0702030302020204" pitchFamily="66" charset="0"/>
              </a:rPr>
              <a:t>j</a:t>
            </a:r>
            <a:r>
              <a:rPr lang="en-US" sz="2800" baseline="30000" dirty="0" smtClean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</a:rPr>
              <a:t>for </a:t>
            </a:r>
            <a:r>
              <a:rPr lang="en-US" sz="2800" i="1" dirty="0" smtClean="0">
                <a:latin typeface="Comic Sans MS" panose="030F0702030302020204" pitchFamily="66" charset="0"/>
              </a:rPr>
              <a:t>j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</a:rPr>
              <a:t>= </a:t>
            </a:r>
            <a:r>
              <a:rPr lang="en-US" sz="2800" dirty="0" smtClean="0">
                <a:latin typeface="Comic Sans MS" panose="030F0702030302020204" pitchFamily="66" charset="0"/>
                <a:ea typeface="Cambria Math" pitchFamily="18" charset="0"/>
              </a:rPr>
              <a:t>0</a:t>
            </a:r>
            <a:r>
              <a:rPr lang="en-US" sz="2800" dirty="0" smtClean="0">
                <a:latin typeface="Comic Sans MS" panose="030F0702030302020204" pitchFamily="66" charset="0"/>
              </a:rPr>
              <a:t>,</a:t>
            </a:r>
            <a:r>
              <a:rPr lang="en-US" sz="28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sz="2800" dirty="0" smtClean="0">
                <a:latin typeface="Comic Sans MS" panose="030F0702030302020204" pitchFamily="66" charset="0"/>
              </a:rPr>
              <a:t>,</a:t>
            </a:r>
            <a:r>
              <a:rPr lang="en-US" sz="28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sz="2800" dirty="0" smtClean="0">
                <a:latin typeface="Comic Sans MS" panose="030F0702030302020204" pitchFamily="66" charset="0"/>
              </a:rPr>
              <a:t>,…,</a:t>
            </a:r>
            <a:r>
              <a:rPr lang="en-US" sz="2800" i="1" dirty="0" smtClean="0">
                <a:latin typeface="Comic Sans MS" panose="030F0702030302020204" pitchFamily="66" charset="0"/>
              </a:rPr>
              <a:t>n</a:t>
            </a:r>
            <a:r>
              <a:rPr lang="en-US" sz="2800" dirty="0" smtClean="0">
                <a:latin typeface="Comic Sans MS" panose="030F0702030302020204" pitchFamily="66" charset="0"/>
              </a:rPr>
              <a:t>. To form the term </a:t>
            </a:r>
            <a:r>
              <a:rPr lang="en-US" sz="2800" i="1" dirty="0" smtClean="0">
                <a:latin typeface="Comic Sans MS" panose="030F0702030302020204" pitchFamily="66" charset="0"/>
              </a:rPr>
              <a:t> </a:t>
            </a:r>
            <a:r>
              <a:rPr lang="en-US" sz="2800" i="1" dirty="0" err="1" smtClean="0">
                <a:latin typeface="Comic Sans MS" panose="030F0702030302020204" pitchFamily="66" charset="0"/>
              </a:rPr>
              <a:t>x</a:t>
            </a:r>
            <a:r>
              <a:rPr lang="en-US" sz="2800" i="1" baseline="30000" dirty="0" err="1" smtClean="0">
                <a:latin typeface="Comic Sans MS" panose="030F0702030302020204" pitchFamily="66" charset="0"/>
              </a:rPr>
              <a:t>n</a:t>
            </a:r>
            <a:r>
              <a:rPr lang="en-US" sz="2800" baseline="30000" dirty="0" err="1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800" i="1" baseline="30000" dirty="0" err="1" smtClean="0">
                <a:latin typeface="Comic Sans MS" panose="030F0702030302020204" pitchFamily="66" charset="0"/>
              </a:rPr>
              <a:t>j</a:t>
            </a:r>
            <a:r>
              <a:rPr lang="en-US" sz="2800" i="1" dirty="0" err="1" smtClean="0">
                <a:latin typeface="Comic Sans MS" panose="030F0702030302020204" pitchFamily="66" charset="0"/>
              </a:rPr>
              <a:t>y</a:t>
            </a:r>
            <a:r>
              <a:rPr lang="en-US" sz="2800" i="1" baseline="30000" dirty="0" err="1" smtClean="0">
                <a:latin typeface="Comic Sans MS" panose="030F0702030302020204" pitchFamily="66" charset="0"/>
              </a:rPr>
              <a:t>j</a:t>
            </a:r>
            <a:r>
              <a:rPr lang="en-US" sz="2800" dirty="0" smtClean="0">
                <a:latin typeface="Comic Sans MS" panose="030F0702030302020204" pitchFamily="66" charset="0"/>
              </a:rPr>
              <a:t>, it is necessary to choose  (</a:t>
            </a:r>
            <a:r>
              <a:rPr lang="en-US" sz="2800" i="1" dirty="0" smtClean="0">
                <a:latin typeface="Comic Sans MS" panose="030F0702030302020204" pitchFamily="66" charset="0"/>
              </a:rPr>
              <a:t>n</a:t>
            </a:r>
            <a:r>
              <a:rPr lang="en-US" sz="28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800" i="1" dirty="0" smtClean="0">
                <a:latin typeface="Comic Sans MS" panose="030F0702030302020204" pitchFamily="66" charset="0"/>
              </a:rPr>
              <a:t>j)</a:t>
            </a:r>
            <a:r>
              <a:rPr lang="en-US" sz="2800" dirty="0" smtClean="0">
                <a:latin typeface="Comic Sans MS" panose="030F0702030302020204" pitchFamily="66" charset="0"/>
              </a:rPr>
              <a:t>  </a:t>
            </a:r>
            <a:r>
              <a:rPr lang="en-US" sz="2800" i="1" dirty="0" err="1" smtClean="0">
                <a:latin typeface="Comic Sans MS" panose="030F0702030302020204" pitchFamily="66" charset="0"/>
              </a:rPr>
              <a:t>x</a:t>
            </a:r>
            <a:r>
              <a:rPr lang="en-US" sz="1800" dirty="0" err="1" smtClean="0">
                <a:latin typeface="Comic Sans MS" panose="030F0702030302020204" pitchFamily="66" charset="0"/>
              </a:rPr>
              <a:t>s</a:t>
            </a:r>
            <a:r>
              <a:rPr lang="en-US" sz="2800" dirty="0" smtClean="0">
                <a:latin typeface="Comic Sans MS" panose="030F0702030302020204" pitchFamily="66" charset="0"/>
              </a:rPr>
              <a:t> from the </a:t>
            </a:r>
            <a:r>
              <a:rPr lang="en-US" sz="2800" i="1" dirty="0" smtClean="0">
                <a:latin typeface="Comic Sans MS" panose="030F0702030302020204" pitchFamily="66" charset="0"/>
              </a:rPr>
              <a:t>n</a:t>
            </a:r>
            <a:r>
              <a:rPr lang="en-US" sz="2800" dirty="0" smtClean="0">
                <a:latin typeface="Comic Sans MS" panose="030F0702030302020204" pitchFamily="66" charset="0"/>
              </a:rPr>
              <a:t> sums. Therefore,  the coefficient of </a:t>
            </a:r>
            <a:r>
              <a:rPr lang="en-US" sz="2800" i="1" dirty="0" err="1" smtClean="0">
                <a:latin typeface="Comic Sans MS" panose="030F0702030302020204" pitchFamily="66" charset="0"/>
              </a:rPr>
              <a:t>x</a:t>
            </a:r>
            <a:r>
              <a:rPr lang="en-US" sz="2800" i="1" baseline="30000" dirty="0" err="1" smtClean="0">
                <a:latin typeface="Comic Sans MS" panose="030F0702030302020204" pitchFamily="66" charset="0"/>
              </a:rPr>
              <a:t>n</a:t>
            </a:r>
            <a:r>
              <a:rPr lang="en-US" sz="2800" baseline="30000" dirty="0" err="1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800" i="1" baseline="30000" dirty="0" err="1" smtClean="0">
                <a:latin typeface="Comic Sans MS" panose="030F0702030302020204" pitchFamily="66" charset="0"/>
              </a:rPr>
              <a:t>j</a:t>
            </a:r>
            <a:r>
              <a:rPr lang="en-US" sz="2800" i="1" dirty="0" err="1" smtClean="0">
                <a:latin typeface="Comic Sans MS" panose="030F0702030302020204" pitchFamily="66" charset="0"/>
              </a:rPr>
              <a:t>y</a:t>
            </a:r>
            <a:r>
              <a:rPr lang="en-US" sz="2800" i="1" baseline="30000" dirty="0" err="1" smtClean="0">
                <a:latin typeface="Comic Sans MS" panose="030F0702030302020204" pitchFamily="66" charset="0"/>
              </a:rPr>
              <a:t>j</a:t>
            </a:r>
            <a:r>
              <a:rPr lang="en-US" sz="2800" dirty="0" smtClean="0">
                <a:latin typeface="Comic Sans MS" panose="030F0702030302020204" pitchFamily="66" charset="0"/>
              </a:rPr>
              <a:t>  is             which equals       .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852344" y="2286000"/>
            <a:ext cx="7659529" cy="547211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438400" y="5440680"/>
            <a:ext cx="716947" cy="39624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653549" y="5517659"/>
            <a:ext cx="438340" cy="396240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5400000" flipV="1">
            <a:off x="83058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Using the Binomial Theorem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Example</a:t>
            </a:r>
            <a:r>
              <a:rPr lang="en-US" dirty="0" smtClean="0">
                <a:latin typeface="Comic Sans MS" panose="030F0702030302020204" pitchFamily="66" charset="0"/>
              </a:rPr>
              <a:t>: What is the coefficient of </a:t>
            </a:r>
            <a:r>
              <a:rPr lang="en-US" i="1" dirty="0" smtClean="0">
                <a:latin typeface="Comic Sans MS" panose="030F0702030302020204" pitchFamily="66" charset="0"/>
              </a:rPr>
              <a:t>x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12</a:t>
            </a:r>
            <a:r>
              <a:rPr lang="en-US" i="1" dirty="0" smtClean="0">
                <a:latin typeface="Comic Sans MS" panose="030F0702030302020204" pitchFamily="66" charset="0"/>
              </a:rPr>
              <a:t>y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13</a:t>
            </a:r>
            <a:r>
              <a:rPr lang="en-US" dirty="0" smtClean="0">
                <a:latin typeface="Comic Sans MS" panose="030F0702030302020204" pitchFamily="66" charset="0"/>
              </a:rPr>
              <a:t> in the expansion of (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i="1" dirty="0" smtClean="0">
                <a:latin typeface="Comic Sans MS" panose="030F0702030302020204" pitchFamily="66" charset="0"/>
              </a:rPr>
              <a:t>y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25</a:t>
            </a:r>
            <a:r>
              <a:rPr lang="en-US" dirty="0" smtClean="0">
                <a:latin typeface="Comic Sans MS" panose="030F0702030302020204" pitchFamily="66" charset="0"/>
              </a:rPr>
              <a:t>?</a:t>
            </a:r>
          </a:p>
          <a:p>
            <a:pPr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Binomial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>
                <a:latin typeface="Comic Sans MS" panose="030F0702030302020204" pitchFamily="66" charset="0"/>
              </a:rPr>
              <a:t>   Example</a:t>
            </a:r>
            <a:r>
              <a:rPr lang="en-US" sz="2800" dirty="0" smtClean="0">
                <a:latin typeface="Comic Sans MS" panose="030F0702030302020204" pitchFamily="66" charset="0"/>
              </a:rPr>
              <a:t>: What is the coefficient of </a:t>
            </a:r>
            <a:r>
              <a:rPr lang="en-US" sz="2800" i="1" dirty="0" smtClean="0">
                <a:latin typeface="Comic Sans MS" panose="030F0702030302020204" pitchFamily="66" charset="0"/>
              </a:rPr>
              <a:t>x</a:t>
            </a:r>
            <a:r>
              <a:rPr lang="en-US" sz="2800" baseline="30000" dirty="0" smtClean="0">
                <a:latin typeface="Comic Sans MS" panose="030F0702030302020204" pitchFamily="66" charset="0"/>
                <a:ea typeface="Cambria Math" pitchFamily="18" charset="0"/>
              </a:rPr>
              <a:t>12</a:t>
            </a:r>
            <a:r>
              <a:rPr lang="en-US" sz="2800" i="1" dirty="0" smtClean="0">
                <a:latin typeface="Comic Sans MS" panose="030F0702030302020204" pitchFamily="66" charset="0"/>
              </a:rPr>
              <a:t>y</a:t>
            </a:r>
            <a:r>
              <a:rPr lang="en-US" sz="2800" baseline="30000" dirty="0" smtClean="0">
                <a:latin typeface="Comic Sans MS" panose="030F0702030302020204" pitchFamily="66" charset="0"/>
                <a:ea typeface="Cambria Math" pitchFamily="18" charset="0"/>
              </a:rPr>
              <a:t>13</a:t>
            </a:r>
            <a:r>
              <a:rPr lang="en-US" sz="2800" dirty="0" smtClean="0">
                <a:latin typeface="Comic Sans MS" panose="030F0702030302020204" pitchFamily="66" charset="0"/>
              </a:rPr>
              <a:t> in the expansion of (</a:t>
            </a:r>
            <a:r>
              <a:rPr lang="en-US" sz="28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sz="2800" i="1" dirty="0" smtClean="0">
                <a:latin typeface="Comic Sans MS" panose="030F0702030302020204" pitchFamily="66" charset="0"/>
              </a:rPr>
              <a:t>x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sz="2800" i="1" dirty="0" smtClean="0">
                <a:latin typeface="Comic Sans MS" panose="030F0702030302020204" pitchFamily="66" charset="0"/>
              </a:rPr>
              <a:t>y</a:t>
            </a:r>
            <a:r>
              <a:rPr lang="en-US" sz="2800" dirty="0" smtClean="0">
                <a:latin typeface="Comic Sans MS" panose="030F0702030302020204" pitchFamily="66" charset="0"/>
              </a:rPr>
              <a:t>)</a:t>
            </a:r>
            <a:r>
              <a:rPr lang="en-US" sz="2800" baseline="30000" dirty="0" smtClean="0">
                <a:latin typeface="Comic Sans MS" panose="030F0702030302020204" pitchFamily="66" charset="0"/>
                <a:ea typeface="Cambria Math" pitchFamily="18" charset="0"/>
              </a:rPr>
              <a:t>25</a:t>
            </a:r>
            <a:r>
              <a:rPr lang="en-US" sz="2800" dirty="0" smtClean="0">
                <a:latin typeface="Comic Sans MS" panose="030F0702030302020204" pitchFamily="66" charset="0"/>
              </a:rPr>
              <a:t>?</a:t>
            </a:r>
          </a:p>
          <a:p>
            <a:pPr>
              <a:buNone/>
            </a:pPr>
            <a:r>
              <a:rPr lang="en-US" sz="2800" b="1" dirty="0" smtClean="0">
                <a:latin typeface="Comic Sans MS" panose="030F0702030302020204" pitchFamily="66" charset="0"/>
              </a:rPr>
              <a:t>   Solution</a:t>
            </a:r>
            <a:r>
              <a:rPr lang="en-US" sz="2800" dirty="0" smtClean="0">
                <a:latin typeface="Comic Sans MS" panose="030F0702030302020204" pitchFamily="66" charset="0"/>
              </a:rPr>
              <a:t>: We view the expression as (</a:t>
            </a:r>
            <a:r>
              <a:rPr lang="en-US" sz="28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sz="2800" i="1" dirty="0" smtClean="0">
                <a:latin typeface="Comic Sans MS" panose="030F0702030302020204" pitchFamily="66" charset="0"/>
              </a:rPr>
              <a:t>x</a:t>
            </a:r>
            <a:r>
              <a:rPr lang="en-US" sz="2800" dirty="0" smtClean="0">
                <a:latin typeface="Comic Sans MS" panose="030F0702030302020204" pitchFamily="66" charset="0"/>
              </a:rPr>
              <a:t> +(</a:t>
            </a:r>
            <a:r>
              <a:rPr lang="en-US" sz="28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8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sz="2800" i="1" dirty="0" smtClean="0">
                <a:latin typeface="Comic Sans MS" panose="030F0702030302020204" pitchFamily="66" charset="0"/>
              </a:rPr>
              <a:t>y)</a:t>
            </a:r>
            <a:r>
              <a:rPr lang="en-US" sz="2800" dirty="0" smtClean="0">
                <a:latin typeface="Comic Sans MS" panose="030F0702030302020204" pitchFamily="66" charset="0"/>
              </a:rPr>
              <a:t>)</a:t>
            </a:r>
            <a:r>
              <a:rPr lang="en-US" sz="2800" baseline="30000" dirty="0" smtClean="0">
                <a:latin typeface="Comic Sans MS" panose="030F0702030302020204" pitchFamily="66" charset="0"/>
                <a:ea typeface="Cambria Math" pitchFamily="18" charset="0"/>
              </a:rPr>
              <a:t>25</a:t>
            </a:r>
            <a:r>
              <a:rPr lang="en-US" sz="2800" dirty="0" smtClean="0">
                <a:latin typeface="Comic Sans MS" panose="030F0702030302020204" pitchFamily="66" charset="0"/>
              </a:rPr>
              <a:t>.  </a:t>
            </a:r>
            <a:r>
              <a:rPr lang="en-US" sz="2800" dirty="0" smtClean="0">
                <a:latin typeface="Comic Sans MS" panose="030F0702030302020204" pitchFamily="66" charset="0"/>
              </a:rPr>
              <a:t>By </a:t>
            </a:r>
            <a:r>
              <a:rPr lang="en-US" sz="2800" dirty="0" smtClean="0">
                <a:latin typeface="Comic Sans MS" panose="030F0702030302020204" pitchFamily="66" charset="0"/>
              </a:rPr>
              <a:t>the binomial theorem</a:t>
            </a:r>
          </a:p>
          <a:p>
            <a:pPr>
              <a:buNone/>
            </a:pPr>
            <a:endParaRPr lang="en-US" sz="28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sz="2800" baseline="30000" dirty="0" smtClean="0">
              <a:latin typeface="Comic Sans MS" panose="030F0702030302020204" pitchFamily="66" charset="0"/>
              <a:ea typeface="Cambria Math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anose="030F0702030302020204" pitchFamily="66" charset="0"/>
                <a:ea typeface="Cambria Math" pitchFamily="18" charset="0"/>
              </a:rPr>
              <a:t>   Consequently, the coefficient of </a:t>
            </a:r>
            <a:r>
              <a:rPr lang="en-US" sz="2800" i="1" dirty="0" smtClean="0">
                <a:latin typeface="Comic Sans MS" panose="030F0702030302020204" pitchFamily="66" charset="0"/>
                <a:ea typeface="Cambria Math" pitchFamily="18" charset="0"/>
              </a:rPr>
              <a:t>x</a:t>
            </a:r>
            <a:r>
              <a:rPr lang="en-US" sz="2800" baseline="30000" dirty="0" smtClean="0">
                <a:latin typeface="Comic Sans MS" panose="030F0702030302020204" pitchFamily="66" charset="0"/>
                <a:ea typeface="Cambria Math" pitchFamily="18" charset="0"/>
              </a:rPr>
              <a:t>12</a:t>
            </a:r>
            <a:r>
              <a:rPr lang="en-US" sz="2800" i="1" dirty="0" smtClean="0">
                <a:latin typeface="Comic Sans MS" panose="030F0702030302020204" pitchFamily="66" charset="0"/>
                <a:ea typeface="Cambria Math" pitchFamily="18" charset="0"/>
              </a:rPr>
              <a:t>y</a:t>
            </a:r>
            <a:r>
              <a:rPr lang="en-US" sz="2800" baseline="30000" dirty="0" smtClean="0">
                <a:latin typeface="Comic Sans MS" panose="030F0702030302020204" pitchFamily="66" charset="0"/>
                <a:ea typeface="Cambria Math" pitchFamily="18" charset="0"/>
              </a:rPr>
              <a:t>13</a:t>
            </a:r>
            <a:r>
              <a:rPr lang="en-US" sz="2800" dirty="0" smtClean="0">
                <a:latin typeface="Comic Sans MS" panose="030F0702030302020204" pitchFamily="66" charset="0"/>
                <a:ea typeface="Cambria Math" pitchFamily="18" charset="0"/>
              </a:rPr>
              <a:t> in the expansion is obtained when </a:t>
            </a:r>
            <a:r>
              <a:rPr lang="en-US" sz="2800" i="1" dirty="0" smtClean="0">
                <a:latin typeface="Comic Sans MS" panose="030F0702030302020204" pitchFamily="66" charset="0"/>
                <a:ea typeface="Cambria Math" pitchFamily="18" charset="0"/>
              </a:rPr>
              <a:t>j</a:t>
            </a:r>
            <a:r>
              <a:rPr lang="en-US" sz="2800" dirty="0" smtClean="0">
                <a:latin typeface="Comic Sans MS" panose="030F0702030302020204" pitchFamily="66" charset="0"/>
                <a:ea typeface="Cambria Math" pitchFamily="18" charset="0"/>
              </a:rPr>
              <a:t> = 13.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173605" y="3505200"/>
            <a:ext cx="3774758" cy="578644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90800" y="5562600"/>
            <a:ext cx="294036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1205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 A Useful Identity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Corollary </a:t>
            </a:r>
            <a:r>
              <a:rPr lang="en-US" b="1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: If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≥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0,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Proof</a:t>
            </a:r>
            <a:r>
              <a:rPr lang="en-US" dirty="0" smtClean="0">
                <a:latin typeface="Comic Sans MS" panose="030F0702030302020204" pitchFamily="66" charset="0"/>
              </a:rPr>
              <a:t> (</a:t>
            </a:r>
            <a:r>
              <a:rPr lang="en-US" i="1" dirty="0" smtClean="0">
                <a:latin typeface="Comic Sans MS" panose="030F0702030302020204" pitchFamily="66" charset="0"/>
              </a:rPr>
              <a:t>using binomial theorem</a:t>
            </a:r>
            <a:r>
              <a:rPr lang="en-US" dirty="0" smtClean="0">
                <a:latin typeface="Comic Sans MS" panose="030F0702030302020204" pitchFamily="66" charset="0"/>
              </a:rPr>
              <a:t>): With </a:t>
            </a:r>
            <a:r>
              <a:rPr lang="en-US" i="1" dirty="0" smtClean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and </a:t>
            </a:r>
            <a:r>
              <a:rPr lang="en-US" i="1" dirty="0" smtClean="0">
                <a:latin typeface="Comic Sans MS" panose="030F0702030302020204" pitchFamily="66" charset="0"/>
              </a:rPr>
              <a:t>y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, from the binomial theorem we see that: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</a:t>
            </a:r>
            <a:r>
              <a:rPr lang="en-US" dirty="0" smtClean="0">
                <a:latin typeface="Comic Sans MS" panose="030F0702030302020204" pitchFamily="66" charset="0"/>
              </a:rPr>
              <a:t>  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029200" y="1834050"/>
            <a:ext cx="1752600" cy="674359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14400" y="4267200"/>
            <a:ext cx="7867265" cy="984409"/>
          </a:xfrm>
          <a:prstGeom prst="rect">
            <a:avLst/>
          </a:prstGeom>
        </p:spPr>
      </p:pic>
      <p:sp>
        <p:nvSpPr>
          <p:cNvPr id="13" name="Isosceles Triangle 12"/>
          <p:cNvSpPr/>
          <p:nvPr/>
        </p:nvSpPr>
        <p:spPr>
          <a:xfrm rot="5400000" flipV="1">
            <a:off x="8305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 flipV="1">
            <a:off x="8305800" y="3429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66" y="38432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Pascal’s Identity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Pascal’s Identity</a:t>
            </a:r>
            <a:r>
              <a:rPr lang="en-US" dirty="0" smtClean="0">
                <a:latin typeface="Comic Sans MS" panose="030F0702030302020204" pitchFamily="66" charset="0"/>
              </a:rPr>
              <a:t>: If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and </a:t>
            </a:r>
            <a:r>
              <a:rPr lang="en-US" i="1" dirty="0" smtClean="0">
                <a:latin typeface="Comic Sans MS" panose="030F0702030302020204" pitchFamily="66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 are integers with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≥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≥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, then  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</a:t>
            </a:r>
            <a:endParaRPr lang="en-US" dirty="0">
              <a:latin typeface="Comic Sans MS" panose="030F0702030302020204" pitchFamily="66" charset="0"/>
              <a:ea typeface="Cambria Math" pitchFamily="18" charset="0"/>
            </a:endParaRPr>
          </a:p>
        </p:txBody>
      </p:sp>
      <p:pic>
        <p:nvPicPr>
          <p:cNvPr id="4" name="Picture 3" descr="05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152400"/>
            <a:ext cx="900684" cy="1043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228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Blaise</a:t>
            </a:r>
            <a:r>
              <a:rPr lang="en-US" dirty="0" smtClean="0"/>
              <a:t> Pascal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1623-1662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743200" y="2895600"/>
            <a:ext cx="436340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2"/>
          <p:cNvSpPr txBox="1">
            <a:spLocks noChangeArrowheads="1"/>
          </p:cNvSpPr>
          <p:nvPr/>
        </p:nvSpPr>
        <p:spPr bwMode="auto">
          <a:xfrm>
            <a:off x="3513138" y="457200"/>
            <a:ext cx="2049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Product Rule</a:t>
            </a:r>
          </a:p>
        </p:txBody>
      </p:sp>
      <p:sp>
        <p:nvSpPr>
          <p:cNvPr id="11267" name="Text Box 14"/>
          <p:cNvSpPr txBox="1">
            <a:spLocks noChangeArrowheads="1"/>
          </p:cNvSpPr>
          <p:nvPr/>
        </p:nvSpPr>
        <p:spPr bwMode="auto">
          <a:xfrm>
            <a:off x="533400" y="1633538"/>
            <a:ext cx="45021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|A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x…xA</a:t>
            </a:r>
            <a:r>
              <a:rPr lang="en-US" altLang="zh-TW" baseline="-25000"/>
              <a:t>k</a:t>
            </a:r>
            <a:r>
              <a:rPr lang="en-US" altLang="zh-TW"/>
              <a:t>| = |A</a:t>
            </a:r>
            <a:r>
              <a:rPr lang="en-US" altLang="zh-TW" baseline="-25000"/>
              <a:t>1</a:t>
            </a:r>
            <a:r>
              <a:rPr lang="en-US" altLang="zh-TW"/>
              <a:t>|x|A</a:t>
            </a:r>
            <a:r>
              <a:rPr lang="en-US" altLang="zh-TW" baseline="-25000"/>
              <a:t>2</a:t>
            </a:r>
            <a:r>
              <a:rPr lang="en-US" altLang="zh-TW"/>
              <a:t>|x…x|A</a:t>
            </a:r>
            <a:r>
              <a:rPr lang="en-US" altLang="zh-TW" baseline="-25000"/>
              <a:t>k</a:t>
            </a:r>
            <a:r>
              <a:rPr lang="en-US" altLang="zh-TW"/>
              <a:t>|.</a:t>
            </a:r>
          </a:p>
        </p:txBody>
      </p:sp>
      <p:sp>
        <p:nvSpPr>
          <p:cNvPr id="11268" name="TextBox 7"/>
          <p:cNvSpPr txBox="1">
            <a:spLocks noChangeArrowheads="1"/>
          </p:cNvSpPr>
          <p:nvPr/>
        </p:nvSpPr>
        <p:spPr bwMode="auto">
          <a:xfrm>
            <a:off x="457200" y="2471738"/>
            <a:ext cx="83026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The formal proof uses mathematical induction.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But the proof idea is not difficult.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We think of 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x…xA</a:t>
            </a:r>
            <a:r>
              <a:rPr lang="en-US" altLang="zh-TW" baseline="-25000"/>
              <a:t>k </a:t>
            </a:r>
            <a:r>
              <a:rPr lang="en-US" altLang="zh-TW"/>
              <a:t>as (…((A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)xA</a:t>
            </a:r>
            <a:r>
              <a:rPr lang="en-US" altLang="zh-TW" baseline="-25000"/>
              <a:t>3</a:t>
            </a:r>
            <a:r>
              <a:rPr lang="en-US" altLang="zh-TW"/>
              <a:t>)…xA</a:t>
            </a:r>
            <a:r>
              <a:rPr lang="en-US" altLang="zh-TW" baseline="-25000"/>
              <a:t>k</a:t>
            </a:r>
            <a:r>
              <a:rPr lang="en-US" altLang="zh-TW"/>
              <a:t>).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That is, we first construct 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, and it is a set of size |A</a:t>
            </a:r>
            <a:r>
              <a:rPr lang="en-US" altLang="zh-TW" baseline="-25000"/>
              <a:t>1</a:t>
            </a:r>
            <a:r>
              <a:rPr lang="en-US" altLang="zh-TW"/>
              <a:t>|x|A</a:t>
            </a:r>
            <a:r>
              <a:rPr lang="en-US" altLang="zh-TW" baseline="-25000"/>
              <a:t>2</a:t>
            </a:r>
            <a:r>
              <a:rPr lang="en-US" altLang="zh-TW"/>
              <a:t>|.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Then, we construct (A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)xA</a:t>
            </a:r>
            <a:r>
              <a:rPr lang="en-US" altLang="zh-TW" baseline="-25000"/>
              <a:t>3</a:t>
            </a:r>
            <a:r>
              <a:rPr lang="en-US" altLang="zh-TW"/>
              <a:t>, the product of 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 </a:t>
            </a:r>
            <a:r>
              <a:rPr lang="en-US" altLang="zh-TW"/>
              <a:t>and A</a:t>
            </a:r>
            <a:r>
              <a:rPr lang="en-US" altLang="zh-TW" baseline="-25000"/>
              <a:t>3</a:t>
            </a:r>
            <a:r>
              <a:rPr lang="en-US" altLang="zh-TW"/>
              <a:t>,</a:t>
            </a:r>
            <a:endParaRPr lang="en-US" altLang="zh-TW" baseline="-25000"/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and it is a set of size (|A</a:t>
            </a:r>
            <a:r>
              <a:rPr lang="en-US" altLang="zh-TW" baseline="-25000"/>
              <a:t>1</a:t>
            </a:r>
            <a:r>
              <a:rPr lang="en-US" altLang="zh-TW"/>
              <a:t>|x|A</a:t>
            </a:r>
            <a:r>
              <a:rPr lang="en-US" altLang="zh-TW" baseline="-25000"/>
              <a:t>2</a:t>
            </a:r>
            <a:r>
              <a:rPr lang="en-US" altLang="zh-TW"/>
              <a:t>|)x|A</a:t>
            </a:r>
            <a:r>
              <a:rPr lang="en-US" altLang="zh-TW" baseline="-25000"/>
              <a:t>3</a:t>
            </a:r>
            <a:r>
              <a:rPr lang="en-US" altLang="zh-TW"/>
              <a:t>| by the product rule on two sets.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Repeating the argument we can see that </a:t>
            </a:r>
            <a:r>
              <a:rPr lang="en-US" altLang="zh-TW"/>
              <a:t>|A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x…xA</a:t>
            </a:r>
            <a:r>
              <a:rPr lang="en-US" altLang="zh-TW" baseline="-25000"/>
              <a:t>k</a:t>
            </a:r>
            <a:r>
              <a:rPr lang="en-US" altLang="zh-TW"/>
              <a:t>| = |A</a:t>
            </a:r>
            <a:r>
              <a:rPr lang="en-US" altLang="zh-TW" baseline="-25000"/>
              <a:t>1</a:t>
            </a:r>
            <a:r>
              <a:rPr lang="en-US" altLang="zh-TW"/>
              <a:t>|x|A</a:t>
            </a:r>
            <a:r>
              <a:rPr lang="en-US" altLang="zh-TW" baseline="-25000"/>
              <a:t>2</a:t>
            </a:r>
            <a:r>
              <a:rPr lang="en-US" altLang="zh-TW"/>
              <a:t>|x…x|A</a:t>
            </a:r>
            <a:r>
              <a:rPr lang="en-US" altLang="zh-TW" baseline="-25000"/>
              <a:t>k</a:t>
            </a:r>
            <a:r>
              <a:rPr lang="en-US" altLang="zh-TW"/>
              <a:t>|.</a:t>
            </a:r>
          </a:p>
        </p:txBody>
      </p:sp>
    </p:spTree>
    <p:extLst>
      <p:ext uri="{BB962C8B-B14F-4D97-AF65-F5344CB8AC3E}">
        <p14:creationId xmlns:p14="http://schemas.microsoft.com/office/powerpoint/2010/main" val="336405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0435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Pascal’s Triangle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 descr="051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5762" y="2466435"/>
            <a:ext cx="5332476" cy="3326892"/>
          </a:xfrm>
        </p:spPr>
      </p:pic>
      <p:sp>
        <p:nvSpPr>
          <p:cNvPr id="5" name="TextBox 4"/>
          <p:cNvSpPr txBox="1"/>
          <p:nvPr/>
        </p:nvSpPr>
        <p:spPr>
          <a:xfrm>
            <a:off x="228600" y="2209800"/>
            <a:ext cx="1981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n</a:t>
            </a:r>
            <a:r>
              <a:rPr lang="en-US" dirty="0" smtClean="0"/>
              <a:t>th row in the triangle consists of the binomial coefficients       ,</a:t>
            </a:r>
          </a:p>
          <a:p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,….,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295400" y="3086963"/>
            <a:ext cx="269748" cy="243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5934670"/>
            <a:ext cx="8153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By Pascal’s identity, adding two adjacent </a:t>
            </a:r>
            <a:r>
              <a:rPr lang="en-US" dirty="0" err="1" smtClean="0"/>
              <a:t>bionomial</a:t>
            </a:r>
            <a:r>
              <a:rPr lang="en-US" dirty="0" smtClean="0"/>
              <a:t> coefficients results is the  binomial coefficient in the next row between these two coefficients.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8718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Combinations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Example</a:t>
            </a:r>
            <a:r>
              <a:rPr lang="en-US" dirty="0" smtClean="0">
                <a:latin typeface="Comic Sans MS" panose="030F0702030302020204" pitchFamily="66" charset="0"/>
              </a:rPr>
              <a:t>: How many poker hands of five cards can be dealt from a standard deck of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52</a:t>
            </a:r>
            <a:r>
              <a:rPr lang="en-US" dirty="0" smtClean="0">
                <a:latin typeface="Comic Sans MS" panose="030F0702030302020204" pitchFamily="66" charset="0"/>
              </a:rPr>
              <a:t> cards? Also, how many ways are there to select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47</a:t>
            </a:r>
            <a:r>
              <a:rPr lang="en-US" dirty="0" smtClean="0">
                <a:latin typeface="Comic Sans MS" panose="030F0702030302020204" pitchFamily="66" charset="0"/>
              </a:rPr>
              <a:t> cards from a deck of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52</a:t>
            </a:r>
            <a:r>
              <a:rPr lang="en-US" dirty="0" smtClean="0">
                <a:latin typeface="Comic Sans MS" panose="030F0702030302020204" pitchFamily="66" charset="0"/>
              </a:rPr>
              <a:t> cards?</a:t>
            </a: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Solution</a:t>
            </a:r>
            <a:r>
              <a:rPr lang="en-US" dirty="0" smtClean="0">
                <a:latin typeface="Comic Sans MS" panose="030F0702030302020204" pitchFamily="66" charset="0"/>
              </a:rPr>
              <a:t>: Since the order in which the cards are dealt does not matter, the number of five card hands is: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The different ways to select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47</a:t>
            </a:r>
            <a:r>
              <a:rPr lang="en-US" dirty="0" smtClean="0">
                <a:latin typeface="Comic Sans MS" panose="030F0702030302020204" pitchFamily="66" charset="0"/>
              </a:rPr>
              <a:t> cards from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52</a:t>
            </a:r>
            <a:r>
              <a:rPr lang="en-US" dirty="0" smtClean="0">
                <a:latin typeface="Comic Sans MS" panose="030F0702030302020204" pitchFamily="66" charset="0"/>
              </a:rPr>
              <a:t> is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05000" y="3154254"/>
            <a:ext cx="2078831" cy="39766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235868" y="4709823"/>
            <a:ext cx="6672263" cy="39052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47800" y="5562600"/>
            <a:ext cx="5676900" cy="397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24200" y="6324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is a special case of a general result.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Combinations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Example</a:t>
            </a:r>
            <a:r>
              <a:rPr lang="en-US" dirty="0" smtClean="0">
                <a:latin typeface="Comic Sans MS" panose="030F0702030302020204" pitchFamily="66" charset="0"/>
              </a:rPr>
              <a:t>: How many ways are there to select five players from a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10</a:t>
            </a:r>
            <a:r>
              <a:rPr lang="en-US" dirty="0" smtClean="0">
                <a:latin typeface="Comic Sans MS" panose="030F0702030302020204" pitchFamily="66" charset="0"/>
              </a:rPr>
              <a:t>-member tennis team to make a trip to a match at another school.</a:t>
            </a: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Example</a:t>
            </a:r>
            <a:r>
              <a:rPr lang="en-US" dirty="0" smtClean="0">
                <a:latin typeface="Comic Sans MS" panose="030F0702030302020204" pitchFamily="66" charset="0"/>
              </a:rPr>
              <a:t>: A group of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30 </a:t>
            </a:r>
            <a:r>
              <a:rPr lang="en-US" dirty="0" smtClean="0">
                <a:latin typeface="Comic Sans MS" panose="030F0702030302020204" pitchFamily="66" charset="0"/>
              </a:rPr>
              <a:t>people have been trained as astronauts to go on the first mission to Mars. How many ways are there to select a crew of six people to go on this mission?</a:t>
            </a: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2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Combinations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Example</a:t>
            </a:r>
            <a:r>
              <a:rPr lang="en-US" dirty="0" smtClean="0">
                <a:latin typeface="Comic Sans MS" panose="030F0702030302020204" pitchFamily="66" charset="0"/>
              </a:rPr>
              <a:t>: How many ways are there to select five players from a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10</a:t>
            </a:r>
            <a:r>
              <a:rPr lang="en-US" dirty="0" smtClean="0">
                <a:latin typeface="Comic Sans MS" panose="030F0702030302020204" pitchFamily="66" charset="0"/>
              </a:rPr>
              <a:t>-member tennis team to make a trip to a match at another school.</a:t>
            </a: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Solution</a:t>
            </a:r>
            <a:r>
              <a:rPr lang="en-US" dirty="0" smtClean="0">
                <a:latin typeface="Comic Sans MS" panose="030F0702030302020204" pitchFamily="66" charset="0"/>
              </a:rPr>
              <a:t>: By Theorem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, the number of combinations is</a:t>
            </a: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Example</a:t>
            </a:r>
            <a:r>
              <a:rPr lang="en-US" dirty="0" smtClean="0">
                <a:latin typeface="Comic Sans MS" panose="030F0702030302020204" pitchFamily="66" charset="0"/>
              </a:rPr>
              <a:t>: A group of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30 </a:t>
            </a:r>
            <a:r>
              <a:rPr lang="en-US" dirty="0" smtClean="0">
                <a:latin typeface="Comic Sans MS" panose="030F0702030302020204" pitchFamily="66" charset="0"/>
              </a:rPr>
              <a:t>people have been trained as astronauts to go on the first mission to Mars. How many ways are there to select a crew of six people to go on this mission?</a:t>
            </a: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Solution</a:t>
            </a:r>
            <a:r>
              <a:rPr lang="en-US" dirty="0" smtClean="0">
                <a:latin typeface="Comic Sans MS" panose="030F0702030302020204" pitchFamily="66" charset="0"/>
              </a:rPr>
              <a:t>: By Theorem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, the number of possible crews is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667000" y="2971800"/>
            <a:ext cx="2592133" cy="34994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05000" y="5791200"/>
            <a:ext cx="5425249" cy="3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741738" y="457200"/>
            <a:ext cx="1592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itchFamily="66" charset="0"/>
              </a:rPr>
              <a:t>Exercises</a:t>
            </a:r>
          </a:p>
        </p:txBody>
      </p:sp>
      <p:pic>
        <p:nvPicPr>
          <p:cNvPr id="15363" name="Picture 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8975"/>
            <a:ext cx="80597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457200" y="3889375"/>
            <a:ext cx="575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Give a combinatorial proof of the following identify.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523875" y="5410200"/>
            <a:ext cx="3743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Can you give a direct proof of it?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533400" y="1447800"/>
            <a:ext cx="1314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Prove that</a:t>
            </a:r>
          </a:p>
        </p:txBody>
      </p:sp>
      <p:pic>
        <p:nvPicPr>
          <p:cNvPr id="15367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65817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7B7C59-C062-4F6F-A1D1-7773BF62AD7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1386638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itchFamily="66" charset="0"/>
              </a:rPr>
              <a:t>Quick Summary</a:t>
            </a:r>
          </a:p>
        </p:txBody>
      </p:sp>
      <p:sp>
        <p:nvSpPr>
          <p:cNvPr id="1043459" name="Text Box 3"/>
          <p:cNvSpPr txBox="1">
            <a:spLocks noChangeArrowheads="1"/>
          </p:cNvSpPr>
          <p:nvPr/>
        </p:nvSpPr>
        <p:spPr bwMode="auto">
          <a:xfrm>
            <a:off x="46038" y="1371600"/>
            <a:ext cx="8872537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We have studied how to determine the size of a set directly.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The basic rules are the sum rule, product rule, and the generalized product rule.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We apply these rules in counting permutations and combinations,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which are then used to count other objects like poker hands.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Then we prove the binomial theorem and study combinatorial proofs of identities.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Finally we learn the inclusion-exclusion principle and see some applications.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Later we will learn how to count “indirectly” by “mapping”.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45CC76-38BF-4A7A-99DC-38E8909C141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75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67207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65400" y="457200"/>
            <a:ext cx="408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Counting Strings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" y="1600200"/>
            <a:ext cx="8305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/>
              <a:t>Let B={0,1}.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The set of 2-bit strings is just BxB.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The set of 10-bit strings is just BxBxBxBxBxBxBxBxBxB, denoted by B</a:t>
            </a:r>
            <a:r>
              <a:rPr lang="en-US" altLang="en-US" baseline="30000"/>
              <a:t>10</a:t>
            </a:r>
            <a:r>
              <a:rPr lang="en-US" altLang="en-US"/>
              <a:t>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By the product rule, |BxB| = |B|x|B| = 2x2 = 4, and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|B</a:t>
            </a:r>
            <a:r>
              <a:rPr lang="en-US" altLang="en-US" baseline="30000"/>
              <a:t>10</a:t>
            </a:r>
            <a:r>
              <a:rPr lang="en-US" altLang="en-US"/>
              <a:t>| = |B|x|B|x|B|x|B|x|B|x|B|x|B|x|B|x|B|x|B| = |B|</a:t>
            </a:r>
            <a:r>
              <a:rPr lang="en-US" altLang="en-US" baseline="30000"/>
              <a:t>10</a:t>
            </a:r>
            <a:r>
              <a:rPr lang="en-US" altLang="en-US"/>
              <a:t> = 2</a:t>
            </a:r>
            <a:r>
              <a:rPr lang="en-US" altLang="en-US" baseline="30000"/>
              <a:t>10</a:t>
            </a:r>
            <a:r>
              <a:rPr lang="en-US" altLang="en-US"/>
              <a:t> = 1024.</a:t>
            </a: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2438400" y="1600200"/>
            <a:ext cx="4297363" cy="369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What is the number of 10-bit strings?</a:t>
            </a:r>
          </a:p>
        </p:txBody>
      </p:sp>
    </p:spTree>
    <p:extLst>
      <p:ext uri="{BB962C8B-B14F-4D97-AF65-F5344CB8AC3E}">
        <p14:creationId xmlns:p14="http://schemas.microsoft.com/office/powerpoint/2010/main" val="329607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55900" y="457200"/>
            <a:ext cx="3644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IP Addresses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371600" y="1676400"/>
            <a:ext cx="624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An IP address is of the form 192.168.0.123.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There are four numbers, each is between 0 and 255.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Let B={0,1,…,255}.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Then the set of IP addresses is just B</a:t>
            </a:r>
            <a:r>
              <a:rPr lang="en-US" altLang="en-US" baseline="30000"/>
              <a:t>4</a:t>
            </a:r>
            <a:r>
              <a:rPr lang="en-US" altLang="en-US"/>
              <a:t>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By the product rule, |B</a:t>
            </a:r>
            <a:r>
              <a:rPr lang="en-US" altLang="en-US" baseline="30000"/>
              <a:t>4</a:t>
            </a:r>
            <a:r>
              <a:rPr lang="en-US" altLang="en-US"/>
              <a:t>| = |B|</a:t>
            </a:r>
            <a:r>
              <a:rPr lang="en-US" altLang="en-US" baseline="30000"/>
              <a:t>4</a:t>
            </a:r>
            <a:r>
              <a:rPr lang="en-US" altLang="en-US"/>
              <a:t> = 256</a:t>
            </a:r>
            <a:r>
              <a:rPr lang="en-US" altLang="en-US" baseline="30000"/>
              <a:t>4</a:t>
            </a:r>
            <a:r>
              <a:rPr lang="en-US" altLang="en-US"/>
              <a:t> = 4294967296.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438400" y="1600200"/>
            <a:ext cx="4235450" cy="369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What is the number of IP addresses?</a:t>
            </a:r>
          </a:p>
        </p:txBody>
      </p:sp>
    </p:spTree>
    <p:extLst>
      <p:ext uri="{BB962C8B-B14F-4D97-AF65-F5344CB8AC3E}">
        <p14:creationId xmlns:p14="http://schemas.microsoft.com/office/powerpoint/2010/main" val="247402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13 \cdot \binom{4}{2} \cdot 12 \cdot \binom42 \cdot 11 \cdot 4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6"/>
  <p:tag name="PICTUREFILESIZE" val="119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frac12 \cdot 13 \cdot \binom{4}{2} \cdot 12 \cdot \binom42 \cdot 11 \cdot 4 = 12355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2"/>
  <p:tag name="PICTUREFILESIZE" val="180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(1+x)^n = c_0 + c_1 x + c_2 x^2 + \ldots + c_n x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89"/>
  <p:tag name="PICTUREFILESIZE" val="142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(1+x)^n = (1+x)(1+x)(1+x) \cdots \cdots (1+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0"/>
  <p:tag name="PICTUREFILESIZE" val="141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c_k = \binom{n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578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(1+x)^n = \sum_{k=0}^n \binom{n}{k} x^k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547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(1+x)^n = \binom{n}{0} + \binom{n}{1} x + \binom{n}{2} x^2 + \ldots + \binom{n}{n} x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43"/>
  <p:tag name="PICTUREFILESIZE" val="2410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(x+y)^n = \sum_{k=0}^n \binom{n}{k} x^k y^{n-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1"/>
  <p:tag name="PICTUREFILESIZE" val="1879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2^n = \sum_{i=0}^n \binom{n}{i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99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0 = \binom{n}{0} - \binom{n}{1} + \binom{n}{2} - \binom{n}{3} + \binom{n}{4}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0"/>
  <p:tag name="PICTUREFILESIZE" val="20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times B = \{(a,b)~|~a \in A {\rm~and~} b \in B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8"/>
  <p:tag name="PICTUREFILESIZE" val="154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sum_{i {\rm~odd~}} \binom{n}{i} = \sum_{j {\rm~even~}} \binom{n}{j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9"/>
  <p:tag name="PICTUREFILESIZE" val="1703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} = \binom{n}{n-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919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} = \frac{n!}{k!(n-k)!} = \binom{n}{n-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8"/>
  <p:tag name="PICTUREFILESIZE" val="160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+1}{k} = \binom{n}{k-1} + \binom{n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2"/>
  <p:tag name="PICTUREFILESIZE" val="1371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-1} + \binom{n}{k} = \frac{n!}{(k-1)!(n-k+1)!} + \frac{n!}{k!(n-k)!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4"/>
  <p:tag name="PICTUREFILESIZE" val="2486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frac{n!k + n!(n-k+1)}{k!(n-k+1)!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6"/>
  <p:tag name="PICTUREFILESIZE" val="1392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frac{n!(n+1)}{k!(n-k+1)!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105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frac{(n+1)!}{k!(n-k+1)!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97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binom{n+1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518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-1} + \binom{n}{k} = \frac{n!}{(k-1)!(n-k+1)!} + \frac{n!}{k!(n-k)!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4"/>
  <p:tag name="PICTUREFILESIZE" val="2486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A \cup B| = |A| + |B| - |A \cap B|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+1}{k} = \binom{n}{k-1} + \binom{n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2"/>
  <p:tag name="PICTUREFILESIZE" val="1371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6"/>
  <p:tag name="PICTUREFILESIZE" val="427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"/>
  <p:tag name="PICTUREFILESIZE" val="34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+1}{k} = \binom{n}{k-1} + \binom{n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2"/>
  <p:tag name="PICTUREFILESIZE" val="1371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sum_{i=0}^n \binom{n}{i}^2 = \binom{2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4"/>
  <p:tag name="PICTUREFILESIZE" val="139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sum_{i=0}^n \binom{n}{i} \binom{n}{n-i}=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1330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0} \binom{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659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1} \binom{n}{n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0"/>
  <p:tag name="PICTUREFILESIZE" val="737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i} \binom{n}{n-i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778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n} \binom{n}{0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66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\binom{n}{k} = \frac{n \cdot (n-1) \cdots (n-k+1)}{k!} = \frac{n!}{(n-k)!k!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2"/>
  <p:tag name="PICTUREFILESIZE" val="2182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sum_{i=0}^n \binom{n}{i} \binom{n}{n-i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3"/>
  <p:tag name="PICTUREFILESIZE" val="1235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\binom{n}{0}^2 + \binom{n}{1}^2 + \ldots + \binom{n}{n}^2 = \binom{2n}{n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1954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(1+x)^n (1+x)^n = (1+x)^{2n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210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(1+x)^n (1+x)^n = (\binom{n}{0} + \binom{n}{1} x + \ldots + \binom{n}{n}x^n) (\binom{n}{0} + \binom{n}{1} x + \ldots + \binom{n}{n}x^n)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9"/>
  <p:tag name="PICTUREFILESIZE" val="2927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sum_{r=0}^n \binom{n}{r} \binom{2n}{n-r} = \binom{3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5"/>
  <p:tag name="PICTUREFILESIZE" val="1767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3\\2\end{array}\right)}$&#10;&#10;&#10;\end{document}"/>
  <p:tag name="IGUANATEXSIZE" val="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3\\1\end{array}\right)}$&#10;&#10;&#10;\end{document}"/>
  <p:tag name="IGUANATEXSIZE" val="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x + y)^n =\sum_{j = 0}^{n}\left(\begin{array}{l} n\\j\end{array}\right)x^{n-j}y^j =\left(\begin{array}{l}n\\0\end{array}\right)x^n + \left(\begin{array}{l}n\\1\end{array}\right)x^{n-1}y + \cdots + \left(\begin{array}{l}n\\n-1\end{array}\right)xy^{n-1} + \left(\begin{array}{l}n\\n\end{array}\right) y^n .&#10;$$&#10;&#10;&#10;\end{document}"/>
  <p:tag name="IGUANATEXSIZE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n-j\end{array}\right)}$&#10;&#10;&#10;\end{document}"/>
  <p:tag name="IGUANATEXSIZE" val="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j\end{array}\right)}$&#10;&#10;&#10;\end{document}"/>
  <p:tag name="IGUANATEXSIZE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\binom{n}{k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"/>
  <p:tag name="PICTUREFILESIZE" val="344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2x + (-3y))^{25} =\sum_{j = 0}^{25}\left(\begin{array}{l} 25\\j\end{array}\right)(2x)^{25-j}(-3y)^j.&#10;$$&#10;&#10;&#10;\end{document}"/>
  <p:tag name="IGUANATEXSIZE" val="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l} 25\\13\end{array}\right)2^{12}(-3)^{13} = -\frac{25!}{13! 12!}2^{12}3^{13}.&#10;  $$&#10;&#10;&#10;\end{document}"/>
  <p:tag name="IGUANATEXSIZE" val="1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= 2^n.&#10;$$&#10;&#10;&#10;\end{document}"/>
  <p:tag name="IGUANATEXSIZE" val="1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2^n = (1 + 1)^n =\sum_{k = 0}^{n}\left(\begin{array}{l} n\\k\end{array}\right)1^k 1^{(n-k)} =\sum_{k = 0}^{n}\left(\begin{array}{l}n\\k\end{array}\right) .&#10;$$&#10;&#10;&#10;\end{document}"/>
  <p:tag name="IGUANATEXSIZE" val="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c} n + 1 \\k\end{array}\right) =\left(\begin{array}{c}n\\k - 1\end{array}\right) + \left(\begin{array}{c}n\\k\end{array}\right) .&#10;$$&#10;&#10;&#10;\end{document}"/>
  <p:tag name="IGUANATEXSIZE" val="1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5) = \frac{52!}{5!47!}$&#10;&#10;\end{document}"/>
  <p:tag name="IGUANATEXSIZE" val="2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 \frac{52\cdot 51 \cdot 50 \cdot 49 \cdot 48}{5\cdot 4 \cdot 3 \cdot 2 \cdot 1} = 26 \cdot 17 \cdot 10 \cdot 49 \cdot 12 = 2,598,960$&#10;&#10;\end{document}"/>
  <p:tag name="IGUANATEXSIZE" val="2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47) = \frac{52!}{47!5!} = C(52,5) = 2, 598,960 .$&#10;&#10;\end{document}"/>
  <p:tag name="IGUANATEXSIZE" val="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10,5) = \frac{10!}{5!5!} = 252.$&#10;&#10;\end{document}"/>
  <p:tag name="IGUANATEXSIZE" val="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\binom{n}{n/2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50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0,6) = \frac{30!}{6!24!} =\frac{30\cdot 29 \cdot 28\cdot 27\cdot 26\cdot 25}{6\cdot 5 \cdot 4\cdot 3\cdot 2 \cdot 1}= 593,775\;.$&#10;&#10;\end{document}"/>
  <p:tag name="IGUANATEXSIZE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\binom{n}{0} \binom{2n}{n} + \binom{n}{1} \binom{2n}{n-1} + \ldots + \binom{n}{k} \binom{2n}{n-k} + \ldots + \binom{n}{n} \binom{2n}{0} = \binom{3n}{n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4"/>
  <p:tag name="PICTUREFILESIZE" val="3574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3^n = 1 + 2n + 4\binom{n}{2} + 8\binom{n}{3} + \ldots + 2^k \binom{n}{k} + \ldots + 2^n \binom{n}{n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7"/>
  <p:tag name="PICTUREFILESIZE" val="2699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2^n - \binom{n}{n/2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74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52}{5} = 259896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1146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13 \cdot \binom{4}{3} \cdot 12 \cdot \binom42 = 3744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39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16688</TotalTime>
  <Words>6218</Words>
  <Application>Microsoft Office PowerPoint</Application>
  <PresentationFormat>On-screen Show (4:3)</PresentationFormat>
  <Paragraphs>655</Paragraphs>
  <Slides>75</Slides>
  <Notes>18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Arial</vt:lpstr>
      <vt:lpstr>Cambria Math</vt:lpstr>
      <vt:lpstr>Comic Sans MS</vt:lpstr>
      <vt:lpstr>Euclid Extra</vt:lpstr>
      <vt:lpstr>Euclid Symbol</vt:lpstr>
      <vt:lpstr>PMingLiU</vt:lpstr>
      <vt:lpstr>PMingLiU</vt:lpstr>
      <vt:lpstr>Symbol</vt:lpstr>
      <vt:lpstr>Times New Roman</vt:lpstr>
      <vt:lpstr>Default Design</vt:lpstr>
      <vt:lpstr>Equation</vt:lpstr>
      <vt:lpstr>Basic 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Passwords</vt:lpstr>
      <vt:lpstr>Internet Addresses</vt:lpstr>
      <vt:lpstr>Counting Internet Addresses</vt:lpstr>
      <vt:lpstr>Basic Counting Principles: Subtraction Rule</vt:lpstr>
      <vt:lpstr>Counting Bit Strings</vt:lpstr>
      <vt:lpstr>Basic Counting Principles: Division Rule</vt:lpstr>
      <vt:lpstr>The Pigeonhole Principle</vt:lpstr>
      <vt:lpstr>The Pigeonhole Principle</vt:lpstr>
      <vt:lpstr>The Generalized Pigeonhole Principle</vt:lpstr>
      <vt:lpstr>Pigeonhole Principle</vt:lpstr>
      <vt:lpstr>The Generalized Pigeonhole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Powers of Binomial Expressions</vt:lpstr>
      <vt:lpstr>Binomial Theorem </vt:lpstr>
      <vt:lpstr>Using the Binomial Theorem</vt:lpstr>
      <vt:lpstr>Using the Binomial Theorem</vt:lpstr>
      <vt:lpstr> A Useful Identity</vt:lpstr>
      <vt:lpstr>Pascal’s Identity </vt:lpstr>
      <vt:lpstr>Pascal’s Triangle</vt:lpstr>
      <vt:lpstr>Combinations</vt:lpstr>
      <vt:lpstr>Combinations</vt:lpstr>
      <vt:lpstr>Combinations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Nandy</cp:lastModifiedBy>
  <cp:revision>378</cp:revision>
  <dcterms:created xsi:type="dcterms:W3CDTF">2007-08-29T04:27:34Z</dcterms:created>
  <dcterms:modified xsi:type="dcterms:W3CDTF">2020-09-17T15:41:32Z</dcterms:modified>
</cp:coreProperties>
</file>