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97" r:id="rId7"/>
    <p:sldId id="296" r:id="rId8"/>
    <p:sldId id="261" r:id="rId9"/>
    <p:sldId id="264" r:id="rId10"/>
    <p:sldId id="269" r:id="rId11"/>
    <p:sldId id="262" r:id="rId12"/>
    <p:sldId id="263" r:id="rId13"/>
    <p:sldId id="265" r:id="rId14"/>
    <p:sldId id="266" r:id="rId15"/>
    <p:sldId id="293" r:id="rId16"/>
    <p:sldId id="294" r:id="rId17"/>
    <p:sldId id="295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67" r:id="rId27"/>
    <p:sldId id="268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8" r:id="rId36"/>
    <p:sldId id="279" r:id="rId37"/>
    <p:sldId id="280" r:id="rId38"/>
    <p:sldId id="281" r:id="rId39"/>
  </p:sldIdLst>
  <p:sldSz cx="9144000" cy="6858000" type="screen4x3"/>
  <p:notesSz cx="6858000" cy="9144000"/>
  <p:embeddedFontLst>
    <p:embeddedFont>
      <p:font typeface="PMingLiU" panose="020B0604020202020204" charset="-120"/>
      <p:regular r:id="rId41"/>
    </p:embeddedFont>
    <p:embeddedFont>
      <p:font typeface="cmsy10" panose="020B0604020202020204"/>
      <p:regular r:id="rId42"/>
    </p:embeddedFont>
    <p:embeddedFont>
      <p:font typeface="Arial Narrow" panose="020B0606020202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Comic Sans MS" panose="030F0702030302020204" pitchFamily="66" charset="0"/>
      <p:regular r:id="rId48"/>
      <p:bold r:id="rId49"/>
      <p:italic r:id="rId50"/>
      <p:boldItalic r:id="rId51"/>
    </p:embeddedFont>
    <p:embeddedFont>
      <p:font typeface="Baskerville Old Face" panose="02020602080505020303" pitchFamily="18" charset="0"/>
      <p:regular r:id="rId52"/>
    </p:embeddedFont>
    <p:embeddedFont>
      <p:font typeface="Gill Sans MT" panose="020B0502020104020203" pitchFamily="34" charset="0"/>
      <p:regular r:id="rId53"/>
      <p:bold r:id="rId54"/>
      <p:italic r:id="rId55"/>
      <p:boldItalic r:id="rId56"/>
    </p:embeddedFont>
  </p:embeddedFontLst>
  <p:custDataLst>
    <p:tags r:id="rId5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ill Sans MT" pitchFamily="34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66"/>
    <a:srgbClr val="00FF00"/>
    <a:srgbClr val="66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F2E4E68A-75EF-4141-BFD3-8B6F58DADF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2621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FD740-CB58-4424-8967-5FE54FBCFDD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35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EBA8A5-C5D4-4B58-A869-0B9A911802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77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FBCA8-000E-4E0D-B455-E42D007FF9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16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54FD7-5479-47B5-8484-4B8B4697D6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3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EA56B-70AE-4CD6-AEC6-8BD8056027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51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8DCC6-FD6C-4BF0-BBC9-847981AF1E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82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A84EAB-E081-4602-8291-4973830DD95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138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05321-6E85-4A15-B662-24707C91AD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526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92BD7-56FB-4138-9E09-9986EB0EB8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528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CB62E-C240-4D73-882C-B7AF9E08C0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9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23BB0-0F8F-40C2-825F-FAFC2413C0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80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B7BFAE6-0AD8-4E0E-B211-994571AE24D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PMingLiU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8.png"/><Relationship Id="rId5" Type="http://schemas.openxmlformats.org/officeDocument/2006/relationships/tags" Target="../tags/tag8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2.xml"/><Relationship Id="rId7" Type="http://schemas.openxmlformats.org/officeDocument/2006/relationships/image" Target="../media/image1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0.xml"/><Relationship Id="rId7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4.xml"/><Relationship Id="rId7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7.png"/><Relationship Id="rId5" Type="http://schemas.openxmlformats.org/officeDocument/2006/relationships/tags" Target="../tags/tag26.xml"/><Relationship Id="rId10" Type="http://schemas.openxmlformats.org/officeDocument/2006/relationships/image" Target="../media/image26.png"/><Relationship Id="rId4" Type="http://schemas.openxmlformats.org/officeDocument/2006/relationships/tags" Target="../tags/tag25.xml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Oval 10"/>
          <p:cNvSpPr>
            <a:spLocks noChangeArrowheads="1"/>
          </p:cNvSpPr>
          <p:nvPr/>
        </p:nvSpPr>
        <p:spPr bwMode="auto">
          <a:xfrm>
            <a:off x="3779838" y="2220913"/>
            <a:ext cx="1612900" cy="286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11"/>
          <p:cNvSpPr>
            <a:spLocks noChangeArrowheads="1"/>
          </p:cNvSpPr>
          <p:nvPr/>
        </p:nvSpPr>
        <p:spPr bwMode="auto">
          <a:xfrm rot="2504122">
            <a:off x="2843213" y="2509838"/>
            <a:ext cx="2046287" cy="1638300"/>
          </a:xfrm>
          <a:prstGeom prst="ellipse">
            <a:avLst/>
          </a:prstGeom>
          <a:solidFill>
            <a:srgbClr val="33CC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60" name="Oval 12"/>
          <p:cNvSpPr>
            <a:spLocks noChangeArrowheads="1"/>
          </p:cNvSpPr>
          <p:nvPr/>
        </p:nvSpPr>
        <p:spPr bwMode="auto">
          <a:xfrm rot="-1455843">
            <a:off x="3995738" y="2581275"/>
            <a:ext cx="230505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8534400" cy="914400"/>
          </a:xfrm>
          <a:noFill/>
          <a:ln/>
        </p:spPr>
        <p:txBody>
          <a:bodyPr/>
          <a:lstStyle/>
          <a:p>
            <a:r>
              <a:rPr lang="en-US" altLang="zh-TW">
                <a:latin typeface="Gill Sans MT" pitchFamily="34" charset="0"/>
              </a:rPr>
              <a:t>Inclusion-Exclusion Principle</a:t>
            </a:r>
          </a:p>
        </p:txBody>
      </p:sp>
      <p:sp>
        <p:nvSpPr>
          <p:cNvPr id="2062" name="Oval 14" descr="5%"/>
          <p:cNvSpPr>
            <a:spLocks noChangeArrowheads="1"/>
          </p:cNvSpPr>
          <p:nvPr/>
        </p:nvSpPr>
        <p:spPr bwMode="auto">
          <a:xfrm>
            <a:off x="2771775" y="3228975"/>
            <a:ext cx="1944688" cy="1512888"/>
          </a:xfrm>
          <a:prstGeom prst="ellipse">
            <a:avLst/>
          </a:prstGeom>
          <a:pattFill prst="pct5">
            <a:fgClr>
              <a:schemeClr val="folHlink">
                <a:alpha val="50000"/>
              </a:schemeClr>
            </a:fgClr>
            <a:bgClr>
              <a:schemeClr val="folHlink">
                <a:alpha val="50000"/>
              </a:scheme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15" descr="5%"/>
          <p:cNvSpPr>
            <a:spLocks noChangeArrowheads="1"/>
          </p:cNvSpPr>
          <p:nvPr/>
        </p:nvSpPr>
        <p:spPr bwMode="auto">
          <a:xfrm rot="595632">
            <a:off x="4279900" y="3171825"/>
            <a:ext cx="2159000" cy="1582738"/>
          </a:xfrm>
          <a:prstGeom prst="ellipse">
            <a:avLst/>
          </a:prstGeom>
          <a:pattFill prst="pct5">
            <a:fgClr>
              <a:srgbClr val="660066">
                <a:alpha val="50000"/>
              </a:srgbClr>
            </a:fgClr>
            <a:bgClr>
              <a:srgbClr val="660066">
                <a:alpha val="50000"/>
              </a:srgb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Oval 16"/>
          <p:cNvSpPr>
            <a:spLocks noChangeArrowheads="1"/>
          </p:cNvSpPr>
          <p:nvPr/>
        </p:nvSpPr>
        <p:spPr bwMode="auto">
          <a:xfrm>
            <a:off x="1979613" y="3141663"/>
            <a:ext cx="5329237" cy="865187"/>
          </a:xfrm>
          <a:prstGeom prst="ellipse">
            <a:avLst/>
          </a:prstGeom>
          <a:gradFill rotWithShape="1">
            <a:gsLst>
              <a:gs pos="0">
                <a:srgbClr val="003366">
                  <a:alpha val="30000"/>
                </a:srgbClr>
              </a:gs>
              <a:gs pos="100000">
                <a:srgbClr val="003366">
                  <a:gamma/>
                  <a:shade val="46275"/>
                  <a:invGamma/>
                  <a:alpha val="3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2555875" y="4762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3779838" y="3013075"/>
            <a:ext cx="1612900" cy="286385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 rot="2504122">
            <a:off x="2843213" y="3302000"/>
            <a:ext cx="2046287" cy="1638300"/>
          </a:xfrm>
          <a:prstGeom prst="ellipse">
            <a:avLst/>
          </a:prstGeom>
          <a:solidFill>
            <a:srgbClr val="33CCFF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 rot="-1455843">
            <a:off x="3995738" y="3373438"/>
            <a:ext cx="230505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5071" name="Oval 15" descr="5%"/>
          <p:cNvSpPr>
            <a:spLocks noChangeArrowheads="1"/>
          </p:cNvSpPr>
          <p:nvPr/>
        </p:nvSpPr>
        <p:spPr bwMode="auto">
          <a:xfrm>
            <a:off x="2771775" y="4021138"/>
            <a:ext cx="1944688" cy="1512887"/>
          </a:xfrm>
          <a:prstGeom prst="ellipse">
            <a:avLst/>
          </a:prstGeom>
          <a:pattFill prst="pct5">
            <a:fgClr>
              <a:schemeClr val="folHlink">
                <a:alpha val="50000"/>
              </a:schemeClr>
            </a:fgClr>
            <a:bgClr>
              <a:schemeClr val="folHlink">
                <a:alpha val="50000"/>
              </a:scheme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Oval 16" descr="5%"/>
          <p:cNvSpPr>
            <a:spLocks noChangeArrowheads="1"/>
          </p:cNvSpPr>
          <p:nvPr/>
        </p:nvSpPr>
        <p:spPr bwMode="auto">
          <a:xfrm rot="595632">
            <a:off x="4279900" y="3963988"/>
            <a:ext cx="2159000" cy="1582737"/>
          </a:xfrm>
          <a:prstGeom prst="ellipse">
            <a:avLst/>
          </a:prstGeom>
          <a:pattFill prst="pct5">
            <a:fgClr>
              <a:srgbClr val="660066">
                <a:alpha val="50000"/>
              </a:srgbClr>
            </a:fgClr>
            <a:bgClr>
              <a:srgbClr val="660066">
                <a:alpha val="50000"/>
              </a:srgbClr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1979613" y="3933825"/>
            <a:ext cx="5329237" cy="865188"/>
          </a:xfrm>
          <a:prstGeom prst="ellipse">
            <a:avLst/>
          </a:prstGeom>
          <a:gradFill rotWithShape="1">
            <a:gsLst>
              <a:gs pos="0">
                <a:srgbClr val="003366">
                  <a:alpha val="30000"/>
                </a:srgbClr>
              </a:gs>
              <a:gs pos="100000">
                <a:srgbClr val="003366">
                  <a:gamma/>
                  <a:shade val="46275"/>
                  <a:invGamma/>
                  <a:alpha val="30000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1527175" y="1628775"/>
            <a:ext cx="6078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inclusion-exclusion formula for the union of n sets?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981200"/>
            <a:ext cx="8077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2400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 sz="2400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 sz="2400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 sz="2400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 sz="2400">
                <a:latin typeface="Gill Sans MT" pitchFamily="34" charset="0"/>
              </a:rPr>
              <a:t>	…</a:t>
            </a:r>
          </a:p>
          <a:p>
            <a:r>
              <a:rPr kumimoji="0" lang="en-US" altLang="en-US" sz="2400">
                <a:latin typeface="Gill Sans MT" pitchFamily="34" charset="0"/>
              </a:rPr>
              <a:t>	+	(–1)</a:t>
            </a:r>
            <a:r>
              <a:rPr kumimoji="0" lang="en-US" altLang="en-US" sz="2400" i="1" baseline="30000">
                <a:latin typeface="Gill Sans MT" pitchFamily="34" charset="0"/>
              </a:rPr>
              <a:t>n</a:t>
            </a:r>
            <a:r>
              <a:rPr kumimoji="0" lang="en-US" altLang="en-US" sz="2400" baseline="30000">
                <a:latin typeface="Gill Sans MT" pitchFamily="34" charset="0"/>
              </a:rPr>
              <a:t>+1 </a:t>
            </a:r>
            <a:r>
              <a:rPr kumimoji="0" lang="en-US" altLang="en-US" sz="2400">
                <a:latin typeface="Gill Sans MT" pitchFamily="34" charset="0"/>
              </a:rPr>
              <a:t>× sum of sizes of intersections of all </a:t>
            </a:r>
            <a:r>
              <a:rPr kumimoji="0" lang="en-US" altLang="en-US" sz="2400" i="1">
                <a:latin typeface="Gill Sans MT" pitchFamily="34" charset="0"/>
              </a:rPr>
              <a:t>n</a:t>
            </a:r>
            <a:r>
              <a:rPr kumimoji="0" lang="en-US" altLang="en-US" sz="2400">
                <a:latin typeface="Gill Sans MT" pitchFamily="34" charset="0"/>
              </a:rPr>
              <a:t> sets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838200" y="1152525"/>
          <a:ext cx="4191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3" imgW="1282680" imgH="253800" progId="Equation.DSMT4">
                  <p:embed/>
                </p:oleObj>
              </mc:Choice>
              <mc:Fallback>
                <p:oleObj name="Equation" r:id="rId3" imgW="128268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52525"/>
                        <a:ext cx="4191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979613" y="4652963"/>
          <a:ext cx="4876800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5" imgW="1650960" imgH="596880" progId="Equation.DSMT4">
                  <p:embed/>
                </p:oleObj>
              </mc:Choice>
              <mc:Fallback>
                <p:oleObj name="Equation" r:id="rId5" imgW="1650960" imgH="596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2963"/>
                        <a:ext cx="4876800" cy="176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438400" y="454025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555875" y="4762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5795963" y="1430338"/>
            <a:ext cx="2520950" cy="1711325"/>
            <a:chOff x="1247" y="1762"/>
            <a:chExt cx="3357" cy="1804"/>
          </a:xfrm>
        </p:grpSpPr>
        <p:sp>
          <p:nvSpPr>
            <p:cNvPr id="38924" name="Oval 12"/>
            <p:cNvSpPr>
              <a:spLocks noChangeArrowheads="1"/>
            </p:cNvSpPr>
            <p:nvPr/>
          </p:nvSpPr>
          <p:spPr bwMode="auto">
            <a:xfrm>
              <a:off x="2381" y="1762"/>
              <a:ext cx="1016" cy="18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 rot="2504122">
              <a:off x="1791" y="1944"/>
              <a:ext cx="1289" cy="1032"/>
            </a:xfrm>
            <a:prstGeom prst="ellipse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 rot="-1455843">
              <a:off x="2517" y="1989"/>
              <a:ext cx="1452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38927" name="Oval 15" descr="5%"/>
            <p:cNvSpPr>
              <a:spLocks noChangeArrowheads="1"/>
            </p:cNvSpPr>
            <p:nvPr/>
          </p:nvSpPr>
          <p:spPr bwMode="auto">
            <a:xfrm>
              <a:off x="1746" y="2397"/>
              <a:ext cx="1225" cy="953"/>
            </a:xfrm>
            <a:prstGeom prst="ellipse">
              <a:avLst/>
            </a:prstGeom>
            <a:pattFill prst="pct5">
              <a:fgClr>
                <a:schemeClr val="folHlink">
                  <a:alpha val="50000"/>
                </a:schemeClr>
              </a:fgClr>
              <a:bgClr>
                <a:schemeClr val="folHlink">
                  <a:alpha val="50000"/>
                </a:scheme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Oval 16" descr="5%"/>
            <p:cNvSpPr>
              <a:spLocks noChangeArrowheads="1"/>
            </p:cNvSpPr>
            <p:nvPr/>
          </p:nvSpPr>
          <p:spPr bwMode="auto">
            <a:xfrm rot="595632">
              <a:off x="2696" y="2361"/>
              <a:ext cx="1360" cy="997"/>
            </a:xfrm>
            <a:prstGeom prst="ellipse">
              <a:avLst/>
            </a:prstGeom>
            <a:pattFill prst="pct5">
              <a:fgClr>
                <a:srgbClr val="660066">
                  <a:alpha val="50000"/>
                </a:srgbClr>
              </a:fgClr>
              <a:bgClr>
                <a:srgbClr val="660066">
                  <a:alpha val="50000"/>
                </a:srgbClr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Oval 19"/>
            <p:cNvSpPr>
              <a:spLocks noChangeArrowheads="1"/>
            </p:cNvSpPr>
            <p:nvPr/>
          </p:nvSpPr>
          <p:spPr bwMode="auto">
            <a:xfrm>
              <a:off x="1247" y="2341"/>
              <a:ext cx="3357" cy="545"/>
            </a:xfrm>
            <a:prstGeom prst="ellipse">
              <a:avLst/>
            </a:prstGeom>
            <a:gradFill rotWithShape="1">
              <a:gsLst>
                <a:gs pos="0">
                  <a:srgbClr val="003366">
                    <a:alpha val="30000"/>
                  </a:srgbClr>
                </a:gs>
                <a:gs pos="100000">
                  <a:srgbClr val="003366">
                    <a:gamma/>
                    <a:shade val="46275"/>
                    <a:invGamma/>
                    <a:alpha val="30000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533400" y="1628775"/>
            <a:ext cx="56229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>
                <a:latin typeface="Gill Sans MT" pitchFamily="34" charset="0"/>
              </a:rPr>
              <a:t>	…</a:t>
            </a:r>
          </a:p>
          <a:p>
            <a:r>
              <a:rPr kumimoji="0" lang="en-US" altLang="en-US">
                <a:latin typeface="Gill Sans MT" pitchFamily="34" charset="0"/>
              </a:rPr>
              <a:t>	+	(–1)</a:t>
            </a:r>
            <a:r>
              <a:rPr kumimoji="0" lang="en-US" altLang="en-US" i="1" baseline="30000">
                <a:latin typeface="Gill Sans MT" pitchFamily="34" charset="0"/>
              </a:rPr>
              <a:t>n</a:t>
            </a:r>
            <a:r>
              <a:rPr kumimoji="0" lang="en-US" altLang="en-US" baseline="30000">
                <a:latin typeface="Gill Sans MT" pitchFamily="34" charset="0"/>
              </a:rPr>
              <a:t>+1 </a:t>
            </a:r>
            <a:r>
              <a:rPr kumimoji="0" lang="en-US" altLang="en-US">
                <a:latin typeface="Gill Sans MT" pitchFamily="34" charset="0"/>
              </a:rPr>
              <a:t>× sum of sizes of intersections of all </a:t>
            </a:r>
            <a:r>
              <a:rPr kumimoji="0" lang="en-US" altLang="en-US" i="1">
                <a:latin typeface="Gill Sans MT" pitchFamily="34" charset="0"/>
              </a:rPr>
              <a:t>n</a:t>
            </a:r>
            <a:r>
              <a:rPr kumimoji="0" lang="en-US" altLang="en-US">
                <a:latin typeface="Gill Sans MT" pitchFamily="34" charset="0"/>
              </a:rPr>
              <a:t> sets</a:t>
            </a:r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971550" y="1231900"/>
            <a:ext cx="280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|A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…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n</a:t>
            </a:r>
            <a:r>
              <a:rPr kumimoji="0" lang="en-US" altLang="en-US" sz="2000">
                <a:solidFill>
                  <a:srgbClr val="000000"/>
                </a:solidFill>
              </a:rPr>
              <a:t>|</a:t>
            </a:r>
            <a:endParaRPr kumimoji="0" lang="en-US" altLang="zh-TW" sz="2000">
              <a:solidFill>
                <a:srgbClr val="000000"/>
              </a:solidFill>
            </a:endParaRP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971550" y="3644900"/>
            <a:ext cx="5983288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We want to show that every element is counted exactly once.</a:t>
            </a:r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6950075" y="2276475"/>
            <a:ext cx="142875" cy="14287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971550" y="4149725"/>
            <a:ext cx="7292975" cy="4064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Consider an element which belongs to exactly k sets, say </a:t>
            </a:r>
            <a:r>
              <a:rPr kumimoji="0" lang="en-US" altLang="en-US" sz="2000">
                <a:solidFill>
                  <a:srgbClr val="000000"/>
                </a:solidFill>
              </a:rPr>
              <a:t>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,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>
                <a:solidFill>
                  <a:srgbClr val="000000"/>
                </a:solidFill>
              </a:rPr>
              <a:t>, </a:t>
            </a:r>
            <a:r>
              <a:rPr kumimoji="0" lang="en-US" altLang="en-US" sz="2000">
                <a:solidFill>
                  <a:srgbClr val="000000"/>
                </a:solidFill>
              </a:rPr>
              <a:t>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>
                <a:solidFill>
                  <a:srgbClr val="000000"/>
                </a:solidFill>
              </a:rPr>
              <a:t>, …, </a:t>
            </a:r>
            <a:r>
              <a:rPr kumimoji="0" lang="en-US" altLang="en-US" sz="2000">
                <a:solidFill>
                  <a:srgbClr val="000000"/>
                </a:solidFill>
              </a:rPr>
              <a:t>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k</a:t>
            </a:r>
            <a:r>
              <a:rPr lang="en-US" altLang="zh-TW"/>
              <a:t>.</a:t>
            </a:r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H="1" flipV="1">
            <a:off x="7019925" y="2420938"/>
            <a:ext cx="14287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971550" y="4791075"/>
            <a:ext cx="703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formula, such an element is counted the following number of times:</a:t>
            </a:r>
          </a:p>
        </p:txBody>
      </p:sp>
      <p:pic>
        <p:nvPicPr>
          <p:cNvPr id="38942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300663"/>
            <a:ext cx="5761037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44" name="Picture 3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516563"/>
            <a:ext cx="50641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45" name="Text Box 33"/>
          <p:cNvSpPr txBox="1">
            <a:spLocks noChangeArrowheads="1"/>
          </p:cNvSpPr>
          <p:nvPr/>
        </p:nvSpPr>
        <p:spPr bwMode="auto">
          <a:xfrm>
            <a:off x="1042988" y="6237288"/>
            <a:ext cx="7659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Therefore each element is counted exactly once, and thus the formula is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7" grpId="0" animBg="1"/>
      <p:bldP spid="38938" grpId="0" animBg="1"/>
      <p:bldP spid="38939" grpId="0" animBg="1"/>
      <p:bldP spid="38940" grpId="0" animBg="1"/>
      <p:bldP spid="38941" grpId="0"/>
      <p:bldP spid="389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55875" y="4762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(n sets)</a:t>
            </a:r>
          </a:p>
        </p:txBody>
      </p:sp>
      <p:pic>
        <p:nvPicPr>
          <p:cNvPr id="40977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5761037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8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1628775"/>
            <a:ext cx="506412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1" name="Picture 2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2420938"/>
            <a:ext cx="3878262" cy="86836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1619250" y="3644900"/>
            <a:ext cx="5938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Plug in x=1 and y=-1 in the above binomial theorem, we have </a:t>
            </a:r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>
            <a:off x="395288" y="5445125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90" name="Picture 3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300663"/>
            <a:ext cx="74136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1" name="Picture 3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365625"/>
            <a:ext cx="713105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3" name="Picture 3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237288"/>
            <a:ext cx="52228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2" grpId="0"/>
      <p:bldP spid="409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348038" y="476250"/>
            <a:ext cx="2516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Christmas Party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800100" y="1268413"/>
            <a:ext cx="6003925" cy="2027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a Christmas party, everyone brings his/her present.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 are n people and so there are totally n presents.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Suppose the host collects and shuffles all the presents.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Now everyone picks a random present.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What is the probability that no one picks his/her own present?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684213" y="3716338"/>
            <a:ext cx="7618412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the n presents be {1, 2, 3, …, n}, where the present i is owned by person i.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Now a random ordering of the presents means a permutation of {1, 2, 3, …, n}.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e.g. (3,2,1) means the person 1 picks present 3, person 2 picks present 2, etc.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the question whether someone picks his/her own present becomes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whether there is a number i which is in position i of the permutation.</a:t>
            </a:r>
          </a:p>
        </p:txBody>
      </p:sp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84313"/>
            <a:ext cx="165576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648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In a discrete mathematics class every student is a major in computer science or mathematics</a:t>
            </a:r>
            <a:r>
              <a:rPr lang="en-US" sz="2400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, or 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both. The number of students having computer science as a major (possibly along </a:t>
            </a:r>
            <a:r>
              <a:rPr lang="en-US" sz="2400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with mathematics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) is 25; the number of students having mathematics as a major (possibly along </a:t>
            </a:r>
            <a:r>
              <a:rPr lang="en-US" sz="2400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with computer 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science) is 13; and the number of students majoring in both computer science </a:t>
            </a:r>
            <a:r>
              <a:rPr lang="en-US" sz="2400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and mathematics 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is 8. How many students are in this class</a:t>
            </a:r>
            <a:r>
              <a:rPr lang="en-US" sz="2400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?</a:t>
            </a:r>
          </a:p>
          <a:p>
            <a:pPr algn="just"/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/>
            </a:r>
            <a:br>
              <a:rPr lang="en-US" sz="2400" dirty="0">
                <a:latin typeface="Arial Narrow" panose="020B0606020202030204" pitchFamily="34" charset="0"/>
              </a:rPr>
            </a:b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008" y="306896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Let </a:t>
            </a:r>
            <a:r>
              <a:rPr lang="en-US" i="1" dirty="0">
                <a:solidFill>
                  <a:srgbClr val="242021"/>
                </a:solidFill>
                <a:latin typeface="Arial Narrow" panose="020B0606020202030204" pitchFamily="34" charset="0"/>
              </a:rPr>
              <a:t>A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be the set of students in the class majoring in computer science and </a:t>
            </a:r>
            <a:r>
              <a:rPr lang="en-US" i="1" dirty="0">
                <a:solidFill>
                  <a:srgbClr val="242021"/>
                </a:solidFill>
                <a:latin typeface="Arial Narrow" panose="020B0606020202030204" pitchFamily="34" charset="0"/>
              </a:rPr>
              <a:t>B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be the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set of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students in the class majoring in mathematics. Then </a:t>
            </a:r>
            <a:r>
              <a:rPr lang="en-US" i="1" dirty="0">
                <a:solidFill>
                  <a:srgbClr val="242021"/>
                </a:solidFill>
                <a:latin typeface="Arial Narrow" panose="020B0606020202030204" pitchFamily="34" charset="0"/>
              </a:rPr>
              <a:t>A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∩ </a:t>
            </a:r>
            <a:r>
              <a:rPr lang="en-US" i="1" dirty="0">
                <a:solidFill>
                  <a:srgbClr val="242021"/>
                </a:solidFill>
                <a:latin typeface="Arial Narrow" panose="020B0606020202030204" pitchFamily="34" charset="0"/>
              </a:rPr>
              <a:t>B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is the set of students in the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class who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are joint mathematics and computer science majors. Because every student in the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class is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majoring in either computer science or mathematics (or both), it follows that the number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of students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in the class is </a:t>
            </a:r>
            <a:endParaRPr lang="en-US" dirty="0" smtClean="0">
              <a:solidFill>
                <a:srgbClr val="24202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|</a:t>
            </a:r>
            <a:r>
              <a:rPr lang="en-US" i="1" dirty="0">
                <a:solidFill>
                  <a:srgbClr val="242021"/>
                </a:solidFill>
                <a:latin typeface="Arial Narrow" panose="020B0606020202030204" pitchFamily="34" charset="0"/>
              </a:rPr>
              <a:t>A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∪ </a:t>
            </a:r>
            <a:r>
              <a:rPr lang="en-US" i="1" dirty="0">
                <a:solidFill>
                  <a:srgbClr val="242021"/>
                </a:solidFill>
                <a:latin typeface="Arial Narrow" panose="020B0606020202030204" pitchFamily="34" charset="0"/>
              </a:rPr>
              <a:t>B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|. </a:t>
            </a:r>
            <a:endParaRPr lang="en-US" dirty="0" smtClean="0">
              <a:solidFill>
                <a:srgbClr val="24202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Therefore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,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39752" y="51926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|</a:t>
            </a:r>
            <a:r>
              <a:rPr lang="en-US" sz="2400" i="1" dirty="0">
                <a:solidFill>
                  <a:srgbClr val="242021"/>
                </a:solidFill>
                <a:latin typeface="Arial Narrow" panose="020B0606020202030204" pitchFamily="34" charset="0"/>
              </a:rPr>
              <a:t>A 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∪ </a:t>
            </a:r>
            <a:r>
              <a:rPr lang="en-US" sz="2400" i="1" dirty="0">
                <a:solidFill>
                  <a:srgbClr val="242021"/>
                </a:solidFill>
                <a:latin typeface="Arial Narrow" panose="020B0606020202030204" pitchFamily="34" charset="0"/>
              </a:rPr>
              <a:t>B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| = |</a:t>
            </a:r>
            <a:r>
              <a:rPr lang="en-US" sz="2400" i="1" dirty="0">
                <a:solidFill>
                  <a:srgbClr val="242021"/>
                </a:solidFill>
                <a:latin typeface="Arial Narrow" panose="020B0606020202030204" pitchFamily="34" charset="0"/>
              </a:rPr>
              <a:t>A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| + |</a:t>
            </a:r>
            <a:r>
              <a:rPr lang="en-US" sz="2400" i="1" dirty="0">
                <a:solidFill>
                  <a:srgbClr val="242021"/>
                </a:solidFill>
                <a:latin typeface="Arial Narrow" panose="020B0606020202030204" pitchFamily="34" charset="0"/>
              </a:rPr>
              <a:t>B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| - |</a:t>
            </a:r>
            <a:r>
              <a:rPr lang="en-US" sz="2400" i="1" dirty="0">
                <a:solidFill>
                  <a:srgbClr val="242021"/>
                </a:solidFill>
                <a:latin typeface="Arial Narrow" panose="020B0606020202030204" pitchFamily="34" charset="0"/>
              </a:rPr>
              <a:t>A 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∩ </a:t>
            </a:r>
            <a:r>
              <a:rPr lang="en-US" sz="2400" i="1" dirty="0">
                <a:solidFill>
                  <a:srgbClr val="242021"/>
                </a:solidFill>
                <a:latin typeface="Arial Narrow" panose="020B0606020202030204" pitchFamily="34" charset="0"/>
              </a:rPr>
              <a:t>B</a:t>
            </a: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|</a:t>
            </a:r>
            <a:b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</a:br>
            <a:r>
              <a:rPr lang="en-US" sz="2400" dirty="0">
                <a:solidFill>
                  <a:srgbClr val="242021"/>
                </a:solidFill>
                <a:latin typeface="Arial Narrow" panose="020B0606020202030204" pitchFamily="34" charset="0"/>
              </a:rPr>
              <a:t>= 25 + 13 - 8 = 30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br>
              <a:rPr lang="en-US" sz="2400" dirty="0">
                <a:latin typeface="Arial Narrow" panose="020B0606020202030204" pitchFamily="34" charset="0"/>
              </a:rPr>
            </a:b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7667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How many positive integers not exceeding 1000 are divisible by 7 or 11?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85" y="1123003"/>
            <a:ext cx="9361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021"/>
                </a:solidFill>
                <a:latin typeface="Times-Roman"/>
              </a:rPr>
              <a:t>Let 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A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be the set of positive integers not exceeding 1000 that are divisible by 7, and</a:t>
            </a:r>
            <a:br>
              <a:rPr lang="en-US" sz="1600" dirty="0">
                <a:solidFill>
                  <a:srgbClr val="242021"/>
                </a:solidFill>
                <a:latin typeface="Times-Roman"/>
              </a:rPr>
            </a:br>
            <a:r>
              <a:rPr lang="en-US" sz="1600" dirty="0">
                <a:solidFill>
                  <a:srgbClr val="242021"/>
                </a:solidFill>
                <a:latin typeface="Times-Roman"/>
              </a:rPr>
              <a:t>let 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B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be the set of positive integers not exceeding 1000 that are divisible by 11. Then 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A </a:t>
            </a:r>
            <a:r>
              <a:rPr lang="en-US" sz="1600" dirty="0">
                <a:solidFill>
                  <a:srgbClr val="242021"/>
                </a:solidFill>
                <a:latin typeface="MTSYN"/>
              </a:rPr>
              <a:t>∪ 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B</a:t>
            </a:r>
            <a:br>
              <a:rPr lang="en-US" sz="1600" i="1" dirty="0">
                <a:solidFill>
                  <a:srgbClr val="242021"/>
                </a:solidFill>
                <a:latin typeface="MTMI"/>
              </a:rPr>
            </a:br>
            <a:r>
              <a:rPr lang="en-US" sz="1600" dirty="0">
                <a:solidFill>
                  <a:srgbClr val="242021"/>
                </a:solidFill>
                <a:latin typeface="Times-Roman"/>
              </a:rPr>
              <a:t>is the set of integers not exceeding 1000 that are divisible by either 7 or 11, and 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A </a:t>
            </a:r>
            <a:r>
              <a:rPr lang="en-US" sz="1600" dirty="0">
                <a:solidFill>
                  <a:srgbClr val="242021"/>
                </a:solidFill>
                <a:latin typeface="MTSYN"/>
              </a:rPr>
              <a:t>∩ 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B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is </a:t>
            </a:r>
            <a:r>
              <a:rPr lang="en-US" sz="1600" dirty="0" smtClean="0">
                <a:solidFill>
                  <a:srgbClr val="242021"/>
                </a:solidFill>
                <a:latin typeface="Times-Roman"/>
              </a:rPr>
              <a:t>the set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of integers not exceeding 1000 that are divisible by both 7 and 11. </a:t>
            </a:r>
            <a:r>
              <a:rPr lang="en-US" sz="1600" dirty="0" smtClean="0">
                <a:solidFill>
                  <a:srgbClr val="242021"/>
                </a:solidFill>
                <a:latin typeface="Times-Roman"/>
              </a:rPr>
              <a:t>We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know that among the positive integers not exceeding 1000 there are </a:t>
            </a:r>
            <a:r>
              <a:rPr lang="en-US" sz="1600" dirty="0" smtClean="0">
                <a:solidFill>
                  <a:srgbClr val="242021"/>
                </a:solidFill>
                <a:latin typeface="Times-Roman"/>
              </a:rPr>
              <a:t>1000</a:t>
            </a:r>
            <a:r>
              <a:rPr lang="en-US" sz="1600" i="1" dirty="0" smtClean="0">
                <a:solidFill>
                  <a:srgbClr val="242021"/>
                </a:solidFill>
                <a:latin typeface="MTMI"/>
              </a:rPr>
              <a:t>/</a:t>
            </a:r>
            <a:r>
              <a:rPr lang="en-US" sz="1600" dirty="0" smtClean="0">
                <a:solidFill>
                  <a:srgbClr val="242021"/>
                </a:solidFill>
                <a:latin typeface="Times-Roman"/>
              </a:rPr>
              <a:t>7 integers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divisible by 7 and 1000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/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11 divisible by 11. Because 7 and 11 are relatively prime</a:t>
            </a:r>
            <a:r>
              <a:rPr lang="en-US" sz="1600" dirty="0" smtClean="0">
                <a:solidFill>
                  <a:srgbClr val="242021"/>
                </a:solidFill>
                <a:latin typeface="Times-Roman"/>
              </a:rPr>
              <a:t>, the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integers divisible by both 7 and 11 are those divisible by 7 </a:t>
            </a:r>
            <a:r>
              <a:rPr lang="en-US" sz="1600" dirty="0">
                <a:solidFill>
                  <a:srgbClr val="242021"/>
                </a:solidFill>
                <a:latin typeface="MTSYN"/>
              </a:rPr>
              <a:t>·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11. Consequently, there </a:t>
            </a:r>
            <a:r>
              <a:rPr lang="en-US" sz="1600" dirty="0" smtClean="0">
                <a:solidFill>
                  <a:srgbClr val="242021"/>
                </a:solidFill>
                <a:latin typeface="Times-Roman"/>
              </a:rPr>
              <a:t>are 1000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/(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11 </a:t>
            </a:r>
            <a:r>
              <a:rPr lang="en-US" sz="1600" dirty="0">
                <a:solidFill>
                  <a:srgbClr val="242021"/>
                </a:solidFill>
                <a:latin typeface="MTSYN"/>
              </a:rPr>
              <a:t>·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7</a:t>
            </a:r>
            <a:r>
              <a:rPr lang="en-US" sz="1600" i="1" dirty="0">
                <a:solidFill>
                  <a:srgbClr val="242021"/>
                </a:solidFill>
                <a:latin typeface="MTMI"/>
              </a:rPr>
              <a:t>)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positive integers not exceeding 1000 that are divisible by both 7 and 11. </a:t>
            </a:r>
            <a:r>
              <a:rPr lang="en-US" sz="1600" dirty="0" smtClean="0">
                <a:solidFill>
                  <a:srgbClr val="242021"/>
                </a:solidFill>
                <a:latin typeface="Times-Roman"/>
              </a:rPr>
              <a:t>It follows </a:t>
            </a:r>
            <a:r>
              <a:rPr lang="en-US" sz="1600" dirty="0">
                <a:solidFill>
                  <a:srgbClr val="242021"/>
                </a:solidFill>
                <a:latin typeface="Times-Roman"/>
              </a:rPr>
              <a:t>that there are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47625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Suppose that there are 1807 freshmen at your school. Of these, 453 are taking a course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in computer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science, 567 are taking a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 course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in mathematics, and 299 are taking courses in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both computer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science and mathematics. How many are not taking a course either in computer </a:t>
            </a:r>
            <a:r>
              <a:rPr lang="en-US" dirty="0" smtClean="0">
                <a:solidFill>
                  <a:srgbClr val="242021"/>
                </a:solidFill>
                <a:latin typeface="Arial Narrow" panose="020B0606020202030204" pitchFamily="34" charset="0"/>
              </a:rPr>
              <a:t>science or </a:t>
            </a:r>
            <a:r>
              <a:rPr lang="en-US" dirty="0">
                <a:solidFill>
                  <a:srgbClr val="242021"/>
                </a:solidFill>
                <a:latin typeface="Arial Narrow" panose="020B0606020202030204" pitchFamily="34" charset="0"/>
              </a:rPr>
              <a:t>in mathematics?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50" y="1988840"/>
            <a:ext cx="8712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To find the number of freshmen who are not taking a course in either mathematics</a:t>
            </a:r>
            <a:br>
              <a:rPr lang="en-US" dirty="0">
                <a:solidFill>
                  <a:srgbClr val="242021"/>
                </a:solidFill>
                <a:latin typeface="Times-Roman"/>
              </a:rPr>
            </a:br>
            <a:r>
              <a:rPr lang="en-US" dirty="0">
                <a:solidFill>
                  <a:srgbClr val="242021"/>
                </a:solidFill>
                <a:latin typeface="Times-Roman"/>
              </a:rPr>
              <a:t>or computer science, subtract the number that are taking a course in either of these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subjects from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the total number of freshmen. Let 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A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be the set of all freshmen taking a course in computer science, and let 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B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be the set of all freshmen taking a course in mathematics. It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follows</a:t>
            </a:r>
          </a:p>
          <a:p>
            <a:r>
              <a:rPr lang="en-US" dirty="0">
                <a:solidFill>
                  <a:srgbClr val="242021"/>
                </a:solidFill>
                <a:latin typeface="Times-Roman"/>
              </a:rPr>
              <a:t/>
            </a:r>
            <a:br>
              <a:rPr lang="en-US" dirty="0">
                <a:solidFill>
                  <a:srgbClr val="242021"/>
                </a:solidFill>
                <a:latin typeface="Times-Roman"/>
              </a:rPr>
            </a:br>
            <a:r>
              <a:rPr lang="en-US" dirty="0">
                <a:solidFill>
                  <a:srgbClr val="242021"/>
                </a:solidFill>
                <a:latin typeface="Times-Roman"/>
              </a:rPr>
              <a:t>that 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|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A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| =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453, 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|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B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| =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567, and 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|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A 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∩ </a:t>
            </a:r>
            <a:r>
              <a:rPr lang="en-US" i="1" dirty="0">
                <a:solidFill>
                  <a:srgbClr val="242021"/>
                </a:solidFill>
                <a:latin typeface="MTMI"/>
              </a:rPr>
              <a:t>B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| =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299. </a:t>
            </a:r>
            <a:endParaRPr lang="en-US" dirty="0" smtClean="0">
              <a:solidFill>
                <a:srgbClr val="242021"/>
              </a:solidFill>
              <a:latin typeface="Times-Roman"/>
            </a:endParaRPr>
          </a:p>
          <a:p>
            <a:endParaRPr lang="en-US" dirty="0" smtClean="0">
              <a:solidFill>
                <a:srgbClr val="242021"/>
              </a:solidFill>
              <a:latin typeface="Times-Roman"/>
            </a:endParaRPr>
          </a:p>
          <a:p>
            <a:r>
              <a:rPr lang="en-US" dirty="0" smtClean="0">
                <a:solidFill>
                  <a:srgbClr val="242021"/>
                </a:solidFill>
                <a:latin typeface="Times-Roman"/>
              </a:rPr>
              <a:t>The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number of freshmen taking a course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in either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computer science or mathematics is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4804995"/>
            <a:ext cx="554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|A ∪ B| = |A| + |B| − |A ∩ B| = 453 + 567 − 299 = 721.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5517232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-Roman"/>
              </a:rPr>
              <a:t>Consequently, there are 1807 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-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721 </a:t>
            </a:r>
            <a:r>
              <a:rPr lang="en-US" dirty="0">
                <a:solidFill>
                  <a:srgbClr val="242021"/>
                </a:solidFill>
                <a:latin typeface="MTSYN"/>
              </a:rPr>
              <a:t>=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1086 freshmen who are not taking a course in </a:t>
            </a:r>
            <a:r>
              <a:rPr lang="en-US" dirty="0" smtClean="0">
                <a:solidFill>
                  <a:srgbClr val="242021"/>
                </a:solidFill>
                <a:latin typeface="Times-Roman"/>
              </a:rPr>
              <a:t>computer science </a:t>
            </a:r>
            <a:r>
              <a:rPr lang="en-US" dirty="0">
                <a:solidFill>
                  <a:srgbClr val="242021"/>
                </a:solidFill>
                <a:latin typeface="Times-Roman"/>
              </a:rPr>
              <a:t>or mathematics.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>Application of principle of inclusion and exclusion </a:t>
            </a:r>
            <a:endParaRPr lang="en-US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994172"/>
          </a:xfrm>
        </p:spPr>
        <p:txBody>
          <a:bodyPr>
            <a:normAutofit/>
          </a:bodyPr>
          <a:lstStyle/>
          <a:p>
            <a:r>
              <a:rPr lang="en-US" sz="27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Erastothenes</a:t>
            </a:r>
            <a:r>
              <a:rPr lang="en-US" sz="27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:</a:t>
            </a:r>
            <a:r>
              <a:rPr lang="en-US" sz="2700" dirty="0">
                <a:latin typeface="Baskerville Old Face" panose="02020602080505020303" pitchFamily="18" charset="0"/>
              </a:rPr>
              <a:t> The goal is to list all the prime numbers between 1 and a positive integer n. The procedure is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886700" cy="3263504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 Remove all the multiples of 2 other than 2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Keep the first remaining integer exceeding 2, which is the prime number 3.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Remove all the multiples of 3 except 3 itself.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Keep the first remaining integer exceeding 3, prime number 5.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Remove all the multiples of 5 except 5 continue in this way:</a:t>
            </a:r>
          </a:p>
          <a:p>
            <a:pPr marL="0" indent="0"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N = 1000               1, 2, 3, . . . . , 1000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1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2628900" y="3416300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962025" y="1524000"/>
            <a:ext cx="71913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If sets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are disjoint, then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|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  <a:sym typeface="Symbol" pitchFamily="18" charset="2"/>
              </a:rPr>
              <a:t>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| = |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914900" y="3416300"/>
            <a:ext cx="161290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203575" y="29765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489575" y="29765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835150" y="551656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</a:pPr>
            <a:r>
              <a:rPr kumimoji="0" lang="en-US" altLang="en-US" sz="2400">
                <a:solidFill>
                  <a:srgbClr val="000000"/>
                </a:solidFill>
              </a:rPr>
              <a:t>What if</a:t>
            </a:r>
            <a:r>
              <a:rPr kumimoji="0" lang="en-US" altLang="en-US" sz="2400" i="1">
                <a:solidFill>
                  <a:srgbClr val="000000"/>
                </a:solidFill>
              </a:rPr>
              <a:t> A</a:t>
            </a:r>
            <a:r>
              <a:rPr kumimoji="0" lang="en-US" altLang="en-US" sz="2400">
                <a:solidFill>
                  <a:srgbClr val="000000"/>
                </a:solidFill>
              </a:rPr>
              <a:t> and </a:t>
            </a:r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</a:rPr>
              <a:t> are </a:t>
            </a:r>
            <a:r>
              <a:rPr kumimoji="0" lang="en-US" altLang="en-US" sz="2400">
                <a:solidFill>
                  <a:srgbClr val="CC0000"/>
                </a:solidFill>
              </a:rPr>
              <a:t>not disjoint</a:t>
            </a:r>
            <a:r>
              <a:rPr kumimoji="0" lang="en-US" altLang="en-US" sz="240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3806825" y="476250"/>
            <a:ext cx="155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Sum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886700" cy="9941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Problem: Count the number of integers between 1 and 1000 which are not divisible by 2, 3, 5, 7. 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2132856"/>
                <a:ext cx="8568952" cy="3594667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Comic Sans MS" panose="030F0702030302020204" pitchFamily="66" charset="0"/>
                  </a:rPr>
                  <a:t>Let u be the set of integers x such that, 1&lt;= x &lt;= 1000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A1 = the set of elements of u divisible by 2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A2 = the set of elements of u divisible by 3.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A3 = the set of elements of u divisible by 5.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A4 = the set of elements of u divisible by 7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the set of all elements of u which are not divisible by 2, 3, 5, 7</a:t>
                </a:r>
                <a:br>
                  <a:rPr lang="en-US" sz="24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acc>
                  </m:oMath>
                </a14:m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[ </a:t>
                </a:r>
                <a:r>
                  <a:rPr lang="en-US" sz="2400" dirty="0" err="1" smtClean="0">
                    <a:latin typeface="Comic Sans MS" panose="030F0702030302020204" pitchFamily="66" charset="0"/>
                  </a:rPr>
                  <a:t>DeMorgan’s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Law] </a:t>
                </a:r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2132856"/>
                <a:ext cx="8568952" cy="3594667"/>
              </a:xfrm>
              <a:blipFill>
                <a:blip r:embed="rId2"/>
                <a:stretch>
                  <a:fillRect l="-1422" t="-3220" r="-2063" b="-1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7886700" cy="4799716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= 1000/2 = 500,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= 1000/3 = 333,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=142</m:t>
                    </m:r>
                  </m:oMath>
                </a14:m>
                <a:endParaRPr lang="en-US" sz="2400" b="0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= 1000/6= 166,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= 1000/10 = 100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= 1000/14 = 71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endParaRPr lang="en-US" sz="2400" b="0" dirty="0" smtClean="0">
                  <a:latin typeface="Comic Sans MS" panose="030F0702030302020204" pitchFamily="66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>
                    <a:latin typeface="Comic Sans MS" panose="030F0702030302020204" pitchFamily="66" charset="0"/>
                  </a:rPr>
                  <a:t> = 1000/21 = 47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>
                    <a:latin typeface="Comic Sans MS" panose="030F0702030302020204" pitchFamily="66" charset="0"/>
                  </a:rPr>
                  <a:t> = 1000/35 = 28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>
                    <a:latin typeface="Comic Sans MS" panose="030F0702030302020204" pitchFamily="66" charset="0"/>
                  </a:rPr>
                  <a:t>= 1000/30 = 33 [it should be intersection]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b="0" dirty="0" smtClean="0">
                    <a:latin typeface="Comic Sans MS" panose="030F0702030302020204" pitchFamily="66" charset="0"/>
                  </a:rPr>
                  <a:t>1000/70 = 14 [it should be intersection]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>
                    <a:latin typeface="Comic Sans MS" panose="030F0702030302020204" pitchFamily="66" charset="0"/>
                  </a:rPr>
                  <a:t> = 1000/42 = 23 [it should be intersection] </a:t>
                </a:r>
              </a:p>
              <a:p>
                <a:r>
                  <a:rPr lang="en-US" sz="2400" b="0" dirty="0" smtClean="0">
                    <a:latin typeface="Comic Sans MS" panose="030F0702030302020204" pitchFamily="66" charset="0"/>
                  </a:rPr>
                  <a:t> </a:t>
                </a:r>
              </a:p>
              <a:p>
                <a:endParaRPr 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7886700" cy="4799716"/>
              </a:xfrm>
              <a:blipFill>
                <a:blip r:embed="rId2"/>
                <a:stretch>
                  <a:fillRect l="-1546" t="-1144" b="-51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068" y="1187972"/>
                <a:ext cx="7886700" cy="326350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= 1000/105 = 9, </a:t>
                </a:r>
                <a:r>
                  <a:rPr lang="en-US" b="0" dirty="0" smtClean="0"/>
                  <a:t>[it should be intersection]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>
                            <a:latin typeface="Baskerville Old Face" panose="02020602080505020303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/>
                  <a:t> = 1000 – [500+ 333 + 200 + 142 – 166 – 100 – 71 – 66 – 47 – 28 + 23 + 14 + 9 + 23 – 4] = 222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068" y="1187972"/>
                <a:ext cx="7886700" cy="3263504"/>
              </a:xfrm>
              <a:blipFill>
                <a:blip r:embed="rId2"/>
                <a:stretch>
                  <a:fillRect t="-2430" r="-1314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4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4676"/>
            <a:ext cx="7886700" cy="994172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Euler’s Ø Function </a:t>
            </a:r>
            <a:endParaRPr lang="en-US" dirty="0"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982456"/>
                <a:ext cx="7886700" cy="374489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latin typeface="Comic Sans MS" panose="030F0702030302020204" pitchFamily="66" charset="0"/>
                  </a:rPr>
                  <a:t>Two positive integers are said to be relatively prime if 1 is the only common divisor that they have.</a:t>
                </a:r>
              </a:p>
              <a:p>
                <a:r>
                  <a:rPr lang="en-US" sz="2200" dirty="0">
                    <a:latin typeface="Comic Sans MS" panose="030F0702030302020204" pitchFamily="66" charset="0"/>
                  </a:rPr>
                  <a:t>Suppose that n is a positive integer Ø (n) is defined as the number of positive integers greater than or equal to 1 and less than or equal to n which are relatively prime to n. 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omic Sans MS" panose="030F0702030302020204" pitchFamily="66" charset="0"/>
                  </a:rPr>
                  <a:t> Ø (1) = 1 Ø(2) = 1 Ø(3) = 2, Ø(4) = 2 Ø (5) = 4, ……..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omic Sans MS" panose="030F0702030302020204" pitchFamily="66" charset="0"/>
                  </a:rPr>
                  <a:t>Suppose p1, p2, …….., </a:t>
                </a:r>
                <a:r>
                  <a:rPr lang="en-US" sz="2200" dirty="0" err="1">
                    <a:latin typeface="Comic Sans MS" panose="030F0702030302020204" pitchFamily="66" charset="0"/>
                  </a:rPr>
                  <a:t>pk</a:t>
                </a:r>
                <a:r>
                  <a:rPr lang="en-US" sz="2200" dirty="0">
                    <a:latin typeface="Comic Sans MS" panose="030F0702030302020204" pitchFamily="66" charset="0"/>
                  </a:rPr>
                  <a:t> are distinct prime division of n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omic Sans MS" panose="030F0702030302020204" pitchFamily="66" charset="0"/>
                  </a:rPr>
                  <a:t>U = { 1, 2, . . . , n}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omic Sans MS" panose="030F0702030302020204" pitchFamily="66" charset="0"/>
                  </a:rPr>
                  <a:t>Ai = the subset of U consisting of those integers divisible by pi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Comic Sans MS" panose="030F0702030302020204" pitchFamily="66" charset="0"/>
                  </a:rPr>
                  <a:t>Ø (n)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200" dirty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………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omic Sans MS" panose="030F0702030302020204" pitchFamily="66" charset="0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200" dirty="0">
                    <a:latin typeface="Comic Sans MS" panose="030F0702030302020204" pitchFamily="66" charset="0"/>
                  </a:rPr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……….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982456"/>
                <a:ext cx="7886700" cy="3744890"/>
              </a:xfrm>
              <a:blipFill>
                <a:blip r:embed="rId2"/>
                <a:stretch>
                  <a:fillRect l="-1392" t="-2769" r="-1933" b="-34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6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d divides n, then there are n/d multiples of d in U.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………….,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86700" cy="994172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Example (Derangements)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7886700" cy="3263504"/>
          </a:xfrm>
        </p:spPr>
        <p:txBody>
          <a:bodyPr/>
          <a:lstStyle/>
          <a:p>
            <a:r>
              <a:rPr lang="en-US" dirty="0" smtClean="0">
                <a:latin typeface="Baskerville Old Face" panose="02020602080505020303" pitchFamily="18" charset="0"/>
              </a:rPr>
              <a:t>Among the permutations of { 1, 2, …., n} there are some permutations in which none of the n integers appears in its natural place. These permutations are called derangements. 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Suppose </a:t>
            </a:r>
            <a:r>
              <a:rPr lang="en-US" dirty="0" err="1" smtClean="0">
                <a:latin typeface="Baskerville Old Face" panose="02020602080505020303" pitchFamily="18" charset="0"/>
              </a:rPr>
              <a:t>Dn</a:t>
            </a:r>
            <a:r>
              <a:rPr lang="en-US" dirty="0" smtClean="0">
                <a:latin typeface="Baskerville Old Face" panose="02020602080505020303" pitchFamily="18" charset="0"/>
              </a:rPr>
              <a:t> = the total number derangements on the set { 1, 2, …, n}</a:t>
            </a:r>
          </a:p>
          <a:p>
            <a:r>
              <a:rPr lang="en-US" dirty="0" smtClean="0">
                <a:latin typeface="Baskerville Old Face" panose="02020602080505020303" pitchFamily="18" charset="0"/>
              </a:rPr>
              <a:t>Ai = the set of all the permutations on { 1, 2, …., n} which keeps the </a:t>
            </a:r>
            <a:r>
              <a:rPr lang="en-US" dirty="0" err="1" smtClean="0">
                <a:latin typeface="Baskerville Old Face" panose="02020602080505020303" pitchFamily="18" charset="0"/>
              </a:rPr>
              <a:t>ith</a:t>
            </a:r>
            <a:r>
              <a:rPr lang="en-US" dirty="0" smtClean="0">
                <a:latin typeface="Baskerville Old Face" panose="02020602080505020303" pitchFamily="18" charset="0"/>
              </a:rPr>
              <a:t> element namely I, in its natural place. </a:t>
            </a:r>
          </a:p>
          <a:p>
            <a:pPr marL="0" indent="0">
              <a:buNone/>
            </a:pPr>
            <a:r>
              <a:rPr lang="en-US" dirty="0" err="1" smtClean="0">
                <a:latin typeface="Baskerville Old Face" panose="02020602080505020303" pitchFamily="18" charset="0"/>
              </a:rPr>
              <a:t>i</a:t>
            </a:r>
            <a:r>
              <a:rPr lang="en-US" dirty="0" smtClean="0">
                <a:latin typeface="Baskerville Old Face" panose="02020602080505020303" pitchFamily="18" charset="0"/>
              </a:rPr>
              <a:t> = 1, 2, ……, n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3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533525" y="1433513"/>
            <a:ext cx="5775325" cy="12017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random permutation of {1, 2, 3, …, n},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what is the probability that a permutation has no </a:t>
            </a:r>
            <a:r>
              <a:rPr lang="en-US" altLang="zh-TW">
                <a:solidFill>
                  <a:srgbClr val="A50021"/>
                </a:solidFill>
              </a:rPr>
              <a:t>fixed point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(i.e number i is not in position i for all i)?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547813" y="3068638"/>
            <a:ext cx="3832225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e.g. {2, 3, 1, 5, 6, 4} has no fixed point,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{3, 4, 7, 5, 2, 6, 1} has a fixed point,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 {5, 4, 3, 2, 1} has a fixed point.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476375" y="4581525"/>
            <a:ext cx="6529388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You may wonder why we are suddenly asking a probability question.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Actually, this is equivalent to the following counting question: 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116013" y="5805488"/>
            <a:ext cx="686435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number of permutations of {1,2,3,…,n} with no fixed point?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7" grpId="0"/>
      <p:bldP spid="430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What is the number of permutations of {1,2,3,…,n} with no fixed point?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116013" y="2565400"/>
            <a:ext cx="68643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331913" y="1916113"/>
            <a:ext cx="633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this question, it is more convenient to count the complement.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116013" y="3284538"/>
            <a:ext cx="693102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1</a:t>
            </a:r>
            <a:r>
              <a:rPr lang="en-US" altLang="zh-TW"/>
              <a:t> be the set of permutations in which the number 1 is in position 1.</a:t>
            </a:r>
          </a:p>
          <a:p>
            <a:r>
              <a:rPr lang="en-US" altLang="zh-TW"/>
              <a:t>…</a:t>
            </a:r>
          </a:p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  <a:p>
            <a:r>
              <a:rPr lang="en-US" altLang="zh-TW"/>
              <a:t>…</a:t>
            </a:r>
          </a:p>
          <a:p>
            <a:r>
              <a:rPr lang="en-US" altLang="zh-TW"/>
              <a:t>Let A</a:t>
            </a:r>
            <a:r>
              <a:rPr lang="en-US" altLang="zh-TW" baseline="-25000"/>
              <a:t>n</a:t>
            </a:r>
            <a:r>
              <a:rPr lang="en-US" altLang="zh-TW"/>
              <a:t> be the set of permutations in which the number n is in position n.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187450" y="5084763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1116013" y="5805488"/>
            <a:ext cx="6896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Note that A</a:t>
            </a:r>
            <a:r>
              <a:rPr lang="en-US" altLang="zh-TW" baseline="-25000"/>
              <a:t>i</a:t>
            </a:r>
            <a:r>
              <a:rPr lang="en-US" altLang="zh-TW"/>
              <a:t> and A</a:t>
            </a:r>
            <a:r>
              <a:rPr lang="en-US" altLang="zh-TW" baseline="-25000"/>
              <a:t>j</a:t>
            </a:r>
            <a:r>
              <a:rPr lang="en-US" altLang="zh-TW"/>
              <a:t> are not disjoint, and so we need inclusion-exclusion.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  <p:bldP spid="44040" grpId="0"/>
      <p:bldP spid="44042" grpId="0" animBg="1"/>
      <p:bldP spid="440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116013" y="3141663"/>
            <a:ext cx="1803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large is |A</a:t>
            </a:r>
            <a:r>
              <a:rPr lang="en-US" altLang="zh-TW" baseline="-25000"/>
              <a:t>j</a:t>
            </a:r>
            <a:r>
              <a:rPr lang="en-US" altLang="zh-TW"/>
              <a:t>|?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116013" y="3716338"/>
            <a:ext cx="7435850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Once we fixed j, we can have any permutation on the remaining n-1 elements.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|A</a:t>
            </a:r>
            <a:r>
              <a:rPr lang="en-US" altLang="zh-TW" baseline="-25000"/>
              <a:t>j</a:t>
            </a:r>
            <a:r>
              <a:rPr lang="en-US" altLang="zh-TW"/>
              <a:t>| = (n-1)!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116013" y="4724400"/>
            <a:ext cx="22653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large is |A</a:t>
            </a:r>
            <a:r>
              <a:rPr lang="en-US" altLang="zh-TW" baseline="-25000"/>
              <a:t>i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j</a:t>
            </a:r>
            <a:r>
              <a:rPr lang="en-US" altLang="zh-TW"/>
              <a:t>|?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116013" y="5373688"/>
            <a:ext cx="79406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Once we fixed i and j, we can have any permutation on the remaining n-2 elements.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|A</a:t>
            </a:r>
            <a:r>
              <a:rPr lang="en-US" altLang="zh-TW" baseline="-25000"/>
              <a:t>i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j</a:t>
            </a:r>
            <a:r>
              <a:rPr lang="en-US" altLang="zh-TW"/>
              <a:t>| = (n-2)!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nimBg="1"/>
      <p:bldP spid="460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116013" y="3390900"/>
            <a:ext cx="3811587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large is the intersection of k sets?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116013" y="3965575"/>
            <a:ext cx="638016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In the intersection of k sets, there are k positions being fixed.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we can have any permutation on the remaining n-k elements.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|the intersection of k sets| = (n-k)!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758950" y="1790700"/>
            <a:ext cx="56769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pPr algn="ctr"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For two arbitrary sets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and </a:t>
            </a:r>
            <a:r>
              <a:rPr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endParaRPr lang="en-US" altLang="en-US" sz="2400" i="1">
              <a:solidFill>
                <a:srgbClr val="000000"/>
              </a:solidFill>
              <a:latin typeface="Gill Sans MT" pitchFamily="34" charset="0"/>
            </a:endParaRPr>
          </a:p>
        </p:txBody>
      </p:sp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1187450" y="2492375"/>
          <a:ext cx="674528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3" imgW="1854000" imgH="203040" progId="Equation.3">
                  <p:embed/>
                </p:oleObj>
              </mc:Choice>
              <mc:Fallback>
                <p:oleObj name="Equation" r:id="rId3" imgW="185400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2375"/>
                        <a:ext cx="6745288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143000" y="1758950"/>
            <a:ext cx="6858000" cy="15367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276600" y="35480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416550" y="35480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3276600" y="4025900"/>
            <a:ext cx="2603500" cy="1638300"/>
            <a:chOff x="2040" y="2288"/>
            <a:chExt cx="1640" cy="1032"/>
          </a:xfrm>
        </p:grpSpPr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3810" name="Oval 18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25685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(2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2843213" y="3213100"/>
            <a:ext cx="3392487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|the intersection of k sets| = (n-k)!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95738" y="4568825"/>
            <a:ext cx="49688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1600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…</a:t>
            </a:r>
          </a:p>
          <a:p>
            <a:r>
              <a:rPr kumimoji="0" lang="en-US" altLang="en-US" sz="1600">
                <a:latin typeface="Gill Sans MT" pitchFamily="34" charset="0"/>
              </a:rPr>
              <a:t>	+	(–1)</a:t>
            </a:r>
            <a:r>
              <a:rPr kumimoji="0" lang="en-US" altLang="en-US" sz="1600" i="1" baseline="30000">
                <a:latin typeface="Gill Sans MT" pitchFamily="34" charset="0"/>
              </a:rPr>
              <a:t>n</a:t>
            </a:r>
            <a:r>
              <a:rPr kumimoji="0" lang="en-US" altLang="en-US" sz="1600" baseline="30000">
                <a:latin typeface="Gill Sans MT" pitchFamily="34" charset="0"/>
              </a:rPr>
              <a:t>+1 </a:t>
            </a:r>
            <a:r>
              <a:rPr kumimoji="0" lang="en-US" altLang="en-US" sz="1600">
                <a:latin typeface="Gill Sans MT" pitchFamily="34" charset="0"/>
              </a:rPr>
              <a:t>× sum of sizes of intersections of </a:t>
            </a:r>
            <a:r>
              <a:rPr kumimoji="0" lang="en-US" altLang="en-US" sz="1600" i="1">
                <a:latin typeface="Gill Sans MT" pitchFamily="34" charset="0"/>
              </a:rPr>
              <a:t>n</a:t>
            </a:r>
            <a:r>
              <a:rPr kumimoji="0" lang="en-US" altLang="en-US" sz="1600">
                <a:latin typeface="Gill Sans MT" pitchFamily="34" charset="0"/>
              </a:rPr>
              <a:t> sets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4572000" y="4005263"/>
            <a:ext cx="280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|A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…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n</a:t>
            </a:r>
            <a:r>
              <a:rPr kumimoji="0" lang="en-US" altLang="en-US" sz="2000">
                <a:solidFill>
                  <a:srgbClr val="000000"/>
                </a:solidFill>
              </a:rPr>
              <a:t>|</a:t>
            </a:r>
            <a:endParaRPr kumimoji="0" lang="en-US" altLang="zh-TW" sz="2000">
              <a:solidFill>
                <a:srgbClr val="000000"/>
              </a:solidFill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284663" y="3933825"/>
            <a:ext cx="4535487" cy="23034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611188" y="3933825"/>
            <a:ext cx="252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</p:txBody>
      </p:sp>
      <p:pic>
        <p:nvPicPr>
          <p:cNvPr id="48143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12969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45" name="Picture 1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1223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47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373688"/>
            <a:ext cx="12636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1023938" y="57546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pic>
        <p:nvPicPr>
          <p:cNvPr id="48150" name="Picture 2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37288"/>
            <a:ext cx="21193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 animBg="1"/>
      <p:bldP spid="48140" grpId="0"/>
      <p:bldP spid="481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419475" y="2547938"/>
            <a:ext cx="2301875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843213" y="3213100"/>
            <a:ext cx="3392487" cy="376238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|the intersection of k sets| = (n-k)!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11188" y="3933825"/>
            <a:ext cx="252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  <a:p>
            <a:r>
              <a:rPr lang="en-US" altLang="zh-TW"/>
              <a:t>      </a:t>
            </a:r>
          </a:p>
        </p:txBody>
      </p:sp>
      <p:pic>
        <p:nvPicPr>
          <p:cNvPr id="4916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365625"/>
            <a:ext cx="12969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868863"/>
            <a:ext cx="1223962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65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373688"/>
            <a:ext cx="12636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1023938" y="57546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…</a:t>
            </a:r>
          </a:p>
        </p:txBody>
      </p:sp>
      <p:pic>
        <p:nvPicPr>
          <p:cNvPr id="49167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219825"/>
            <a:ext cx="21193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3784600" y="4797425"/>
            <a:ext cx="535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   = n! – n!/2! + n!/3! +… (-1)</a:t>
            </a:r>
            <a:r>
              <a:rPr lang="en-US" altLang="zh-TW" baseline="30000"/>
              <a:t>i+1</a:t>
            </a:r>
            <a:r>
              <a:rPr lang="en-US" altLang="zh-TW"/>
              <a:t> n!/i! + … + (-1)</a:t>
            </a:r>
            <a:r>
              <a:rPr lang="en-US" altLang="zh-TW" baseline="30000"/>
              <a:t>n+1</a:t>
            </a:r>
            <a:r>
              <a:rPr lang="en-US" altLang="zh-TW"/>
              <a:t>      </a:t>
            </a: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3132138" y="5084763"/>
            <a:ext cx="503237" cy="288925"/>
          </a:xfrm>
          <a:prstGeom prst="rightArrow">
            <a:avLst>
              <a:gd name="adj1" fmla="val 50000"/>
              <a:gd name="adj2" fmla="val 435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9" grpId="0"/>
      <p:bldP spid="491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339975" y="476250"/>
            <a:ext cx="444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Fixed Points in a Permutation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16013" y="1268413"/>
            <a:ext cx="6864350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permutations of {1,2,3…,n} with </a:t>
            </a:r>
            <a:r>
              <a:rPr lang="en-US" altLang="zh-TW">
                <a:solidFill>
                  <a:srgbClr val="A50021"/>
                </a:solidFill>
              </a:rPr>
              <a:t>some</a:t>
            </a:r>
            <a:r>
              <a:rPr lang="en-US" altLang="zh-TW"/>
              <a:t> fixed point(s).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116013" y="1916113"/>
            <a:ext cx="67611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j</a:t>
            </a:r>
            <a:r>
              <a:rPr lang="en-US" altLang="zh-TW"/>
              <a:t> be the set of permutations in which the number j is in position j.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419475" y="25654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2051050" y="3213100"/>
            <a:ext cx="5019675" cy="3762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n! – n!/2! + n!/3! +… (-1)</a:t>
            </a:r>
            <a:r>
              <a:rPr lang="en-US" altLang="zh-TW" baseline="30000"/>
              <a:t>i+1</a:t>
            </a:r>
            <a:r>
              <a:rPr lang="en-US" altLang="zh-TW"/>
              <a:t> n!/i! + … + (-1)</a:t>
            </a:r>
            <a:r>
              <a:rPr lang="en-US" altLang="zh-TW" baseline="30000"/>
              <a:t>n+1</a:t>
            </a:r>
            <a:r>
              <a:rPr lang="en-US" altLang="zh-TW"/>
              <a:t> 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1763713" y="3860800"/>
            <a:ext cx="5548312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number of permutations with no fixed points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n! – |S|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n! – n! + n!/2! – n!/3! +… (-1)</a:t>
            </a:r>
            <a:r>
              <a:rPr lang="en-US" altLang="zh-TW" baseline="30000"/>
              <a:t>i</a:t>
            </a:r>
            <a:r>
              <a:rPr lang="en-US" altLang="zh-TW"/>
              <a:t> n!/i! + … + (-1)</a:t>
            </a:r>
            <a:r>
              <a:rPr lang="en-US" altLang="zh-TW" baseline="30000"/>
              <a:t>n</a:t>
            </a:r>
            <a:r>
              <a:rPr lang="en-US" altLang="zh-TW"/>
              <a:t>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n! (1 – 1/1! + 1/2! – 1/3! + … + (-1)</a:t>
            </a:r>
            <a:r>
              <a:rPr lang="en-US" altLang="zh-TW" baseline="30000"/>
              <a:t>i</a:t>
            </a:r>
            <a:r>
              <a:rPr lang="en-US" altLang="zh-TW"/>
              <a:t> 1/i! … + (-1)</a:t>
            </a:r>
            <a:r>
              <a:rPr lang="en-US" altLang="zh-TW" baseline="30000"/>
              <a:t>n</a:t>
            </a:r>
            <a:r>
              <a:rPr lang="en-US" altLang="zh-TW"/>
              <a:t> 1/n!)</a:t>
            </a:r>
          </a:p>
          <a:p>
            <a:pPr>
              <a:lnSpc>
                <a:spcPct val="150000"/>
              </a:lnSpc>
            </a:pPr>
            <a:r>
              <a:rPr lang="en-US" altLang="zh-TW"/>
              <a:t>-&gt; n!/e  (where e is the constant 2.71828…)</a:t>
            </a:r>
          </a:p>
        </p:txBody>
      </p:sp>
      <p:pic>
        <p:nvPicPr>
          <p:cNvPr id="5019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949950"/>
            <a:ext cx="4824413" cy="720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1212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692275" y="2708275"/>
            <a:ext cx="5475288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n is a prime number,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every number from 1 to n-1 is relatively prime to 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so</a:t>
            </a:r>
          </a:p>
        </p:txBody>
      </p:sp>
      <p:pic>
        <p:nvPicPr>
          <p:cNvPr id="5121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573463"/>
            <a:ext cx="17399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92275" y="2636838"/>
            <a:ext cx="5761038" cy="13684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1692275" y="4437063"/>
            <a:ext cx="5113338" cy="201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n is a prime power,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p, 2p, 3p, 4p, …, n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 are n/p = p</a:t>
            </a:r>
            <a:r>
              <a:rPr lang="en-US" altLang="zh-TW" baseline="30000"/>
              <a:t>c-1</a:t>
            </a:r>
            <a:r>
              <a:rPr lang="en-US" altLang="zh-TW"/>
              <a:t> of them,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and other numbers are relatively prime to 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1692275" y="4365625"/>
            <a:ext cx="5832475" cy="22320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22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4508500"/>
            <a:ext cx="863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6021388"/>
            <a:ext cx="43005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6" grpId="0" animBg="1"/>
      <p:bldP spid="512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22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55650" y="2708275"/>
            <a:ext cx="7672388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Suppose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p, 2p, 3p, 4p, …, n are not relatively prime to n, there are n/p of them.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Also, q, 2q, 3q, 4q, …, n are not relatively prime to n, and there are n/q of them.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Other numbers are relatively prime to n.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Therefore, </a:t>
            </a:r>
          </a:p>
        </p:txBody>
      </p:sp>
      <p:pic>
        <p:nvPicPr>
          <p:cNvPr id="52236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708275"/>
            <a:ext cx="11414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3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365625"/>
            <a:ext cx="2895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979613" y="4292600"/>
            <a:ext cx="2952750" cy="431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1979613" y="4292600"/>
            <a:ext cx="2952750" cy="5048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808038" y="5106988"/>
            <a:ext cx="78359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The numbers pq, 2pq, 3pq, …, n are subtracted twice, and there are n/pq of them.</a:t>
            </a:r>
          </a:p>
          <a:p>
            <a:endParaRPr lang="en-US" altLang="zh-TW"/>
          </a:p>
          <a:p>
            <a:r>
              <a:rPr lang="en-US" altLang="zh-TW"/>
              <a:t>So the correct answer is </a:t>
            </a:r>
          </a:p>
        </p:txBody>
      </p:sp>
      <p:pic>
        <p:nvPicPr>
          <p:cNvPr id="52244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734050"/>
            <a:ext cx="3897313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46" name="Picture 2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237288"/>
            <a:ext cx="30210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nimBg="1"/>
      <p:bldP spid="522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427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755650" y="2557463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</a:t>
            </a:r>
          </a:p>
        </p:txBody>
      </p:sp>
      <p:pic>
        <p:nvPicPr>
          <p:cNvPr id="54278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21717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70612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numbers from 1 to n that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n.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755650" y="3644900"/>
            <a:ext cx="509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i</a:t>
            </a:r>
            <a:r>
              <a:rPr lang="en-US" altLang="zh-TW"/>
              <a:t> be the set of numbers that are a multiple of p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011863" y="36449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55650" y="4365625"/>
            <a:ext cx="62611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For the intersection of k sets, say A</a:t>
            </a:r>
            <a:r>
              <a:rPr lang="en-US" altLang="zh-TW" baseline="-25000"/>
              <a:t>1</a:t>
            </a:r>
            <a:r>
              <a:rPr lang="en-US" altLang="zh-TW"/>
              <a:t>, A</a:t>
            </a:r>
            <a:r>
              <a:rPr lang="en-US" altLang="zh-TW" baseline="-25000"/>
              <a:t>2</a:t>
            </a:r>
            <a:r>
              <a:rPr lang="en-US" altLang="zh-TW"/>
              <a:t>, A</a:t>
            </a:r>
            <a:r>
              <a:rPr lang="en-US" altLang="zh-TW" baseline="-25000"/>
              <a:t>3</a:t>
            </a:r>
            <a:r>
              <a:rPr lang="en-US" altLang="zh-TW"/>
              <a:t>,…, A</a:t>
            </a:r>
            <a:r>
              <a:rPr lang="en-US" altLang="zh-TW" baseline="-25000"/>
              <a:t>k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every number in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 is a multiple of 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  <a:p>
            <a:pPr>
              <a:lnSpc>
                <a:spcPct val="150000"/>
              </a:lnSpc>
            </a:pPr>
            <a:r>
              <a:rPr lang="en-US" altLang="zh-TW"/>
              <a:t>then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| =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684213" y="4221163"/>
            <a:ext cx="6624637" cy="158432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nimBg="1"/>
      <p:bldP spid="54280" grpId="0"/>
      <p:bldP spid="54281" grpId="0" animBg="1"/>
      <p:bldP spid="542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530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55650" y="2557463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</a:t>
            </a:r>
          </a:p>
        </p:txBody>
      </p:sp>
      <p:pic>
        <p:nvPicPr>
          <p:cNvPr id="55302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21717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70612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numbers from 1 to n that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n.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755650" y="3638550"/>
            <a:ext cx="509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i</a:t>
            </a:r>
            <a:r>
              <a:rPr lang="en-US" altLang="zh-TW"/>
              <a:t> be the set of numbers that are a multiple of p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6011863" y="36449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55650" y="4149725"/>
            <a:ext cx="3286125" cy="5143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| =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11188" y="4868863"/>
            <a:ext cx="361791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When r=3 (only 3 distinct factors),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 </a:t>
            </a:r>
            <a:r>
              <a:rPr lang="en-US" altLang="zh-TW"/>
              <a:t>A</a:t>
            </a:r>
            <a:r>
              <a:rPr lang="en-US" altLang="zh-TW" baseline="-25000"/>
              <a:t>3</a:t>
            </a:r>
            <a:r>
              <a:rPr lang="en-US" altLang="zh-TW"/>
              <a:t>|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= n/p</a:t>
            </a:r>
            <a:r>
              <a:rPr lang="en-US" altLang="zh-TW" baseline="-25000"/>
              <a:t>1</a:t>
            </a:r>
            <a:r>
              <a:rPr lang="en-US" altLang="zh-TW"/>
              <a:t> + n/p</a:t>
            </a:r>
            <a:r>
              <a:rPr lang="en-US" altLang="zh-TW" baseline="-25000"/>
              <a:t>2</a:t>
            </a:r>
            <a:r>
              <a:rPr lang="en-US" altLang="zh-TW"/>
              <a:t> + n/p</a:t>
            </a:r>
            <a:r>
              <a:rPr lang="en-US" altLang="zh-TW" baseline="-25000"/>
              <a:t>3</a:t>
            </a:r>
          </a:p>
          <a:p>
            <a:pPr>
              <a:lnSpc>
                <a:spcPct val="150000"/>
              </a:lnSpc>
            </a:pPr>
            <a:r>
              <a:rPr lang="en-US" altLang="zh-TW"/>
              <a:t>  -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 –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3</a:t>
            </a:r>
            <a:r>
              <a:rPr lang="en-US" altLang="zh-TW"/>
              <a:t> – n/p</a:t>
            </a:r>
            <a:r>
              <a:rPr lang="en-US" altLang="zh-TW" baseline="-25000"/>
              <a:t>2</a:t>
            </a:r>
            <a:r>
              <a:rPr lang="en-US" altLang="zh-TW"/>
              <a:t>p</a:t>
            </a:r>
            <a:r>
              <a:rPr lang="en-US" altLang="zh-TW" baseline="-25000"/>
              <a:t>3</a:t>
            </a:r>
            <a:r>
              <a:rPr lang="en-US" altLang="zh-TW"/>
              <a:t> +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p</a:t>
            </a:r>
            <a:r>
              <a:rPr lang="en-US" altLang="zh-TW" baseline="-25000"/>
              <a:t>3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572000" y="4652963"/>
            <a:ext cx="4298950" cy="11080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=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                       –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                       + |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1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2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16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1600" i="1" baseline="-25000">
                <a:solidFill>
                  <a:srgbClr val="000000"/>
                </a:solidFill>
                <a:latin typeface="Gill Sans MT" pitchFamily="34" charset="0"/>
              </a:rPr>
              <a:t>3</a:t>
            </a:r>
            <a:r>
              <a:rPr kumimoji="0" lang="en-US" altLang="en-US" sz="16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84663" y="6092825"/>
            <a:ext cx="2090737" cy="376238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= n(1-p</a:t>
            </a:r>
            <a:r>
              <a:rPr lang="en-US" altLang="zh-TW" baseline="-25000"/>
              <a:t>1</a:t>
            </a:r>
            <a:r>
              <a:rPr lang="en-US" altLang="zh-TW"/>
              <a:t>)(1-p</a:t>
            </a:r>
            <a:r>
              <a:rPr lang="en-US" altLang="zh-TW" baseline="-25000"/>
              <a:t>2</a:t>
            </a:r>
            <a:r>
              <a:rPr lang="en-US" altLang="zh-TW"/>
              <a:t>)(1-p</a:t>
            </a:r>
            <a:r>
              <a:rPr lang="en-US" altLang="zh-TW" baseline="-25000"/>
              <a:t>3</a:t>
            </a:r>
            <a:r>
              <a:rPr lang="en-US" altLang="zh-TW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 animBg="1"/>
      <p:bldP spid="553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419475" y="476250"/>
            <a:ext cx="228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Euler Function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900113" y="1268413"/>
            <a:ext cx="7315200" cy="37623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Given a number n, how many numbers from 1 to n are relatively prime to n?</a:t>
            </a:r>
          </a:p>
        </p:txBody>
      </p:sp>
      <p:pic>
        <p:nvPicPr>
          <p:cNvPr id="563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89138"/>
            <a:ext cx="5832475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55650" y="2557463"/>
            <a:ext cx="48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</a:t>
            </a:r>
          </a:p>
        </p:txBody>
      </p:sp>
      <p:pic>
        <p:nvPicPr>
          <p:cNvPr id="5632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21717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55650" y="3068638"/>
            <a:ext cx="70612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numbers from 1 to n that are </a:t>
            </a:r>
            <a:r>
              <a:rPr lang="en-US" altLang="zh-TW">
                <a:solidFill>
                  <a:srgbClr val="A50021"/>
                </a:solidFill>
              </a:rPr>
              <a:t>not</a:t>
            </a:r>
            <a:r>
              <a:rPr lang="en-US" altLang="zh-TW"/>
              <a:t> relatively prime to n.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755650" y="3638550"/>
            <a:ext cx="5097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</a:t>
            </a:r>
            <a:r>
              <a:rPr lang="en-US" altLang="zh-TW" baseline="-25000"/>
              <a:t>i</a:t>
            </a:r>
            <a:r>
              <a:rPr lang="en-US" altLang="zh-TW"/>
              <a:t> be the set of numbers that are a multiple of p</a:t>
            </a:r>
            <a:r>
              <a:rPr lang="en-US" altLang="zh-TW" baseline="-25000"/>
              <a:t>i</a:t>
            </a:r>
            <a:r>
              <a:rPr lang="en-US" altLang="zh-TW"/>
              <a:t>.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11863" y="3644900"/>
            <a:ext cx="2301875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 = 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55650" y="4149725"/>
            <a:ext cx="3286125" cy="51435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A</a:t>
            </a:r>
            <a:r>
              <a:rPr lang="en-US" altLang="zh-TW" baseline="-25000"/>
              <a:t>k</a:t>
            </a:r>
            <a:r>
              <a:rPr lang="en-US" altLang="zh-TW"/>
              <a:t>| = n/p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k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3995738" y="4941888"/>
            <a:ext cx="49688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1638" algn="l"/>
                <a:tab pos="739775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1600">
                <a:latin typeface="Gill Sans MT" pitchFamily="34" charset="0"/>
              </a:rPr>
              <a:t>       sum of sizes of all single sets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2-set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+	sum of sizes of all 3-set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–	sum of sizes of all 4-set intersections</a:t>
            </a:r>
          </a:p>
          <a:p>
            <a:r>
              <a:rPr kumimoji="0" lang="en-US" altLang="en-US" sz="1600">
                <a:latin typeface="Gill Sans MT" pitchFamily="34" charset="0"/>
              </a:rPr>
              <a:t>	…</a:t>
            </a:r>
          </a:p>
          <a:p>
            <a:r>
              <a:rPr kumimoji="0" lang="en-US" altLang="en-US" sz="1600">
                <a:latin typeface="Gill Sans MT" pitchFamily="34" charset="0"/>
              </a:rPr>
              <a:t>	+	(–1)</a:t>
            </a:r>
            <a:r>
              <a:rPr kumimoji="0" lang="en-US" altLang="en-US" sz="1600" i="1" baseline="30000">
                <a:latin typeface="Gill Sans MT" pitchFamily="34" charset="0"/>
              </a:rPr>
              <a:t>n</a:t>
            </a:r>
            <a:r>
              <a:rPr kumimoji="0" lang="en-US" altLang="en-US" sz="1600" baseline="30000">
                <a:latin typeface="Gill Sans MT" pitchFamily="34" charset="0"/>
              </a:rPr>
              <a:t>+1 </a:t>
            </a:r>
            <a:r>
              <a:rPr kumimoji="0" lang="en-US" altLang="en-US" sz="1600">
                <a:latin typeface="Gill Sans MT" pitchFamily="34" charset="0"/>
              </a:rPr>
              <a:t>× sum of sizes of intersections of </a:t>
            </a:r>
            <a:r>
              <a:rPr kumimoji="0" lang="en-US" altLang="en-US" sz="1600" i="1">
                <a:latin typeface="Gill Sans MT" pitchFamily="34" charset="0"/>
              </a:rPr>
              <a:t>n</a:t>
            </a:r>
            <a:r>
              <a:rPr kumimoji="0" lang="en-US" altLang="en-US" sz="1600">
                <a:latin typeface="Gill Sans MT" pitchFamily="34" charset="0"/>
              </a:rPr>
              <a:t> sets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572000" y="4365625"/>
            <a:ext cx="280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</a:rPr>
              <a:t>|A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1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2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3</a:t>
            </a:r>
            <a:r>
              <a:rPr kumimoji="0" lang="en-US" altLang="en-US" sz="2000">
                <a:solidFill>
                  <a:srgbClr val="000000"/>
                </a:solidFill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…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</a:rPr>
              <a:t> A</a:t>
            </a:r>
            <a:r>
              <a:rPr kumimoji="0" lang="en-US" altLang="en-US" sz="2000" baseline="-25000">
                <a:solidFill>
                  <a:srgbClr val="000000"/>
                </a:solidFill>
              </a:rPr>
              <a:t>n</a:t>
            </a:r>
            <a:r>
              <a:rPr kumimoji="0" lang="en-US" altLang="en-US" sz="2000">
                <a:solidFill>
                  <a:srgbClr val="000000"/>
                </a:solidFill>
              </a:rPr>
              <a:t>|</a:t>
            </a:r>
            <a:endParaRPr kumimoji="0" lang="en-US" altLang="zh-TW" sz="2000">
              <a:solidFill>
                <a:srgbClr val="000000"/>
              </a:solidFill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284663" y="4292600"/>
            <a:ext cx="4535487" cy="23034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755650" y="4941888"/>
            <a:ext cx="252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|S| = |A</a:t>
            </a:r>
            <a:r>
              <a:rPr lang="en-US" altLang="zh-TW" baseline="-25000"/>
              <a:t>1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2</a:t>
            </a:r>
            <a:r>
              <a:rPr lang="en-US" altLang="zh-TW"/>
              <a:t>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… </a:t>
            </a:r>
            <a:r>
              <a:rPr lang="en-US" altLang="zh-TW">
                <a:latin typeface="cmsy10" pitchFamily="34" charset="0"/>
              </a:rPr>
              <a:t>[</a:t>
            </a:r>
            <a:r>
              <a:rPr lang="en-US" altLang="zh-TW"/>
              <a:t> A</a:t>
            </a:r>
            <a:r>
              <a:rPr lang="en-US" altLang="zh-TW" baseline="-25000"/>
              <a:t>n</a:t>
            </a:r>
            <a:r>
              <a:rPr lang="en-US" altLang="zh-TW"/>
              <a:t>|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042988" y="6092825"/>
            <a:ext cx="2319337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= n(1-p</a:t>
            </a:r>
            <a:r>
              <a:rPr lang="en-US" altLang="zh-TW" baseline="-25000"/>
              <a:t>1</a:t>
            </a:r>
            <a:r>
              <a:rPr lang="en-US" altLang="zh-TW"/>
              <a:t>)(1-p</a:t>
            </a:r>
            <a:r>
              <a:rPr lang="en-US" altLang="zh-TW" baseline="-25000"/>
              <a:t>2</a:t>
            </a:r>
            <a:r>
              <a:rPr lang="en-US" altLang="zh-TW"/>
              <a:t>)…(1-p</a:t>
            </a:r>
            <a:r>
              <a:rPr lang="en-US" altLang="zh-TW" baseline="-25000"/>
              <a:t>n</a:t>
            </a:r>
            <a:r>
              <a:rPr lang="en-US" altLang="zh-TW"/>
              <a:t>)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1042988" y="5445125"/>
            <a:ext cx="148590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calculations…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1" grpId="0"/>
      <p:bldP spid="56332" grpId="0"/>
      <p:bldP spid="56333" grpId="0" animBg="1"/>
      <p:bldP spid="56336" grpId="0"/>
      <p:bldP spid="56337" grpId="0" animBg="1"/>
      <p:bldP spid="563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1043459" name="Text Box 3"/>
          <p:cNvSpPr txBox="1">
            <a:spLocks noChangeArrowheads="1"/>
          </p:cNvSpPr>
          <p:nvPr/>
        </p:nvSpPr>
        <p:spPr bwMode="auto">
          <a:xfrm>
            <a:off x="46038" y="1371600"/>
            <a:ext cx="8872537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>
              <a:buClr>
                <a:srgbClr val="A50021"/>
              </a:buClr>
            </a:pPr>
            <a:r>
              <a:rPr lang="en-US" altLang="zh-TW"/>
              <a:t>We have studied how to determine the size of a set directly.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The basic rules are the sum rule, product rule, and the generalized product rule.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We apply these rules in counting permutations and combinations,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which are then used to count other objects like poker hands.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Then we prove the binomial theorem and study combinatorial proofs of identities.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Finally we learn the inclusion-exclusion principle and see some applications.</a:t>
            </a:r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endParaRPr lang="en-US" altLang="zh-TW"/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Later we will learn how to count “indirectly” by “mapping”.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fld id="{37D74E72-E32F-40C4-9ED9-6CC3C5345594}" type="slidenum">
              <a:rPr lang="en-US" altLang="zh-TW">
                <a:latin typeface="Arial" pitchFamily="34" charset="0"/>
              </a:rPr>
              <a:pPr eaLnBrk="1" hangingPunct="1"/>
              <a:t>38</a:t>
            </a:fld>
            <a:endParaRPr lang="en-US" altLang="zh-TW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558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(2 sets)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8442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S be the set of integers from 1 through 1000 that are multiples of 3 or multiples of 5.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23850" y="1844675"/>
            <a:ext cx="636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A be the set of integers from 1 to 1000 that are multiples of 3.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23850" y="2420938"/>
            <a:ext cx="6338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Let B be the set of integers from 1 to 1000 that are multiples of 5.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219700" y="3527425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7594600" y="3575050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grpSp>
        <p:nvGrpSpPr>
          <p:cNvPr id="34826" name="Group 10"/>
          <p:cNvGrpSpPr>
            <a:grpSpLocks/>
          </p:cNvGrpSpPr>
          <p:nvPr/>
        </p:nvGrpSpPr>
        <p:grpSpPr bwMode="auto">
          <a:xfrm>
            <a:off x="5670550" y="3213100"/>
            <a:ext cx="1871663" cy="1131888"/>
            <a:chOff x="2040" y="2288"/>
            <a:chExt cx="1640" cy="1032"/>
          </a:xfrm>
        </p:grpSpPr>
        <p:sp>
          <p:nvSpPr>
            <p:cNvPr id="34827" name="Oval 11"/>
            <p:cNvSpPr>
              <a:spLocks noChangeArrowheads="1"/>
            </p:cNvSpPr>
            <p:nvPr/>
          </p:nvSpPr>
          <p:spPr bwMode="auto">
            <a:xfrm>
              <a:off x="2040" y="2288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2664" y="2288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900113" y="3429000"/>
            <a:ext cx="388937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It is clear that S is the union of A and B,</a:t>
            </a:r>
          </a:p>
          <a:p>
            <a:pPr>
              <a:lnSpc>
                <a:spcPct val="150000"/>
              </a:lnSpc>
            </a:pPr>
            <a:r>
              <a:rPr lang="en-US" altLang="zh-TW"/>
              <a:t>but notice that A and B are not disjoint.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68313" y="4581525"/>
            <a:ext cx="195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|A| = 1000/3 = 333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867025" y="4581525"/>
            <a:ext cx="1992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|B| = 1000/5 = 200 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68313" y="5157788"/>
            <a:ext cx="792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A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B is the set of integers that are multiples of 15, and so |A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B| = 1000/15 = 66 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39750" y="5805488"/>
            <a:ext cx="75041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So, by the inclusion-exclusion principle, we have |S| = |A| + |B| - |A </a:t>
            </a:r>
            <a:r>
              <a:rPr lang="en-US" altLang="zh-TW">
                <a:latin typeface="cmsy10" pitchFamily="34" charset="0"/>
              </a:rPr>
              <a:t>Å</a:t>
            </a:r>
            <a:r>
              <a:rPr lang="en-US" altLang="zh-TW"/>
              <a:t> B| = 467.</a:t>
            </a: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 flipV="1">
            <a:off x="5148263" y="3933825"/>
            <a:ext cx="1439862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3" grpId="0"/>
      <p:bldP spid="34824" grpId="0"/>
      <p:bldP spid="34825" grpId="0"/>
      <p:bldP spid="34829" grpId="0" animBg="1"/>
      <p:bldP spid="34830" grpId="0"/>
      <p:bldP spid="34831" grpId="0"/>
      <p:bldP spid="34832" grpId="0"/>
      <p:bldP spid="34833" grpId="0"/>
      <p:bldP spid="348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686050" y="42084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6000750" y="4208463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330700" y="62404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52600" y="1541463"/>
            <a:ext cx="5665788" cy="15906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=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+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                       –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 –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                       + |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A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B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 </a:t>
            </a:r>
            <a:r>
              <a:rPr kumimoji="0" lang="en-US" altLang="en-US" sz="2400" i="1">
                <a:solidFill>
                  <a:srgbClr val="000000"/>
                </a:solidFill>
                <a:latin typeface="Gill Sans MT" pitchFamily="34" charset="0"/>
              </a:rPr>
              <a:t>C</a:t>
            </a:r>
            <a:r>
              <a:rPr kumimoji="0" lang="en-US" altLang="en-US" sz="2400">
                <a:solidFill>
                  <a:srgbClr val="000000"/>
                </a:solidFill>
                <a:latin typeface="Gill Sans MT" pitchFamily="34" charset="0"/>
              </a:rPr>
              <a:t>|</a:t>
            </a:r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3276600" y="3543300"/>
            <a:ext cx="2590800" cy="2552700"/>
            <a:chOff x="1984" y="2232"/>
            <a:chExt cx="1632" cy="1608"/>
          </a:xfrm>
        </p:grpSpPr>
        <p:sp>
          <p:nvSpPr>
            <p:cNvPr id="35857" name="Oval 17"/>
            <p:cNvSpPr>
              <a:spLocks noChangeArrowheads="1"/>
            </p:cNvSpPr>
            <p:nvPr/>
          </p:nvSpPr>
          <p:spPr bwMode="auto">
            <a:xfrm>
              <a:off x="1984" y="2240"/>
              <a:ext cx="1016" cy="1032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5858" name="Oval 18"/>
            <p:cNvSpPr>
              <a:spLocks noChangeArrowheads="1"/>
            </p:cNvSpPr>
            <p:nvPr/>
          </p:nvSpPr>
          <p:spPr bwMode="auto">
            <a:xfrm>
              <a:off x="2292" y="2808"/>
              <a:ext cx="1016" cy="103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Oval 19"/>
            <p:cNvSpPr>
              <a:spLocks noChangeArrowheads="1"/>
            </p:cNvSpPr>
            <p:nvPr/>
          </p:nvSpPr>
          <p:spPr bwMode="auto">
            <a:xfrm>
              <a:off x="1984" y="2248"/>
              <a:ext cx="1016" cy="1032"/>
            </a:xfrm>
            <a:prstGeom prst="ellipse">
              <a:avLst/>
            </a:prstGeom>
            <a:solidFill>
              <a:srgbClr val="33CCFF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  <p:sp>
          <p:nvSpPr>
            <p:cNvPr id="35860" name="Oval 20"/>
            <p:cNvSpPr>
              <a:spLocks noChangeArrowheads="1"/>
            </p:cNvSpPr>
            <p:nvPr/>
          </p:nvSpPr>
          <p:spPr bwMode="auto">
            <a:xfrm>
              <a:off x="2600" y="2232"/>
              <a:ext cx="1016" cy="1032"/>
            </a:xfrm>
            <a:prstGeom prst="ellipse">
              <a:avLst/>
            </a:prstGeom>
            <a:solidFill>
              <a:srgbClr val="CC0000">
                <a:alpha val="50000"/>
              </a:srgbClr>
            </a:solidFill>
            <a:ln w="9525">
              <a:solidFill>
                <a:srgbClr val="000000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en-US" altLang="en-US" sz="2400">
                <a:solidFill>
                  <a:schemeClr val="accent2"/>
                </a:solidFill>
              </a:endParaRPr>
            </a:p>
          </p:txBody>
        </p:sp>
      </p:grp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5558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(3 sets)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8478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42021"/>
                </a:solidFill>
                <a:latin typeface="Comic Sans MS" panose="030F0702030302020204" pitchFamily="66" charset="0"/>
              </a:rPr>
              <a:t>This expression still counts elements that occur in exactly one of the sets once. </a:t>
            </a:r>
            <a:endParaRPr lang="en-US" sz="2400" dirty="0" smtClean="0">
              <a:solidFill>
                <a:srgbClr val="242021"/>
              </a:solidFill>
              <a:latin typeface="Comic Sans MS" panose="030F0702030302020204" pitchFamily="66" charset="0"/>
            </a:endParaRPr>
          </a:p>
          <a:p>
            <a:pPr algn="just"/>
            <a:endParaRPr lang="en-US" sz="2400" dirty="0">
              <a:solidFill>
                <a:srgbClr val="24202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An </a:t>
            </a:r>
            <a:r>
              <a:rPr lang="en-US" sz="2400" dirty="0">
                <a:solidFill>
                  <a:srgbClr val="242021"/>
                </a:solidFill>
                <a:latin typeface="Comic Sans MS" panose="030F0702030302020204" pitchFamily="66" charset="0"/>
              </a:rPr>
              <a:t>element </a:t>
            </a:r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that occurs </a:t>
            </a:r>
            <a:r>
              <a:rPr lang="en-US" sz="2400" dirty="0">
                <a:solidFill>
                  <a:srgbClr val="242021"/>
                </a:solidFill>
                <a:latin typeface="Comic Sans MS" panose="030F0702030302020204" pitchFamily="66" charset="0"/>
              </a:rPr>
              <a:t>in exactly two of the sets is also counted exactly once, because this element will </a:t>
            </a:r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occur in </a:t>
            </a:r>
            <a:r>
              <a:rPr lang="en-US" sz="2400" dirty="0">
                <a:solidFill>
                  <a:srgbClr val="242021"/>
                </a:solidFill>
                <a:latin typeface="Comic Sans MS" panose="030F0702030302020204" pitchFamily="66" charset="0"/>
              </a:rPr>
              <a:t>one of the three intersections of sets taken two at a time. </a:t>
            </a:r>
            <a:endParaRPr lang="en-US" sz="2400" dirty="0" smtClean="0">
              <a:solidFill>
                <a:srgbClr val="242021"/>
              </a:solidFill>
              <a:latin typeface="Comic Sans MS" panose="030F0702030302020204" pitchFamily="66" charset="0"/>
            </a:endParaRPr>
          </a:p>
          <a:p>
            <a:pPr algn="just"/>
            <a:endParaRPr lang="en-US" sz="2400" dirty="0">
              <a:solidFill>
                <a:srgbClr val="24202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However</a:t>
            </a:r>
            <a:r>
              <a:rPr lang="en-US" sz="2400" dirty="0">
                <a:solidFill>
                  <a:srgbClr val="242021"/>
                </a:solidFill>
                <a:latin typeface="Comic Sans MS" panose="030F0702030302020204" pitchFamily="66" charset="0"/>
              </a:rPr>
              <a:t>, those elements that </a:t>
            </a:r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occur in </a:t>
            </a:r>
            <a:r>
              <a:rPr lang="en-US" sz="2400" dirty="0">
                <a:solidFill>
                  <a:srgbClr val="242021"/>
                </a:solidFill>
                <a:latin typeface="Comic Sans MS" panose="030F0702030302020204" pitchFamily="66" charset="0"/>
              </a:rPr>
              <a:t>all three sets will be counted zero times by this expression, because they occur in all </a:t>
            </a:r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three intersections </a:t>
            </a:r>
            <a:r>
              <a:rPr lang="en-US" sz="2400" dirty="0">
                <a:solidFill>
                  <a:srgbClr val="242021"/>
                </a:solidFill>
                <a:latin typeface="Comic Sans MS" panose="030F0702030302020204" pitchFamily="66" charset="0"/>
              </a:rPr>
              <a:t>of sets taken two at a time</a:t>
            </a:r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242021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/>
            </a:r>
            <a:br>
              <a:rPr lang="en-US" sz="2400" dirty="0">
                <a:latin typeface="Comic Sans MS" panose="030F0702030302020204" pitchFamily="66" charset="0"/>
              </a:rPr>
            </a:b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1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" y="404664"/>
            <a:ext cx="8961120" cy="37125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99852" y="4365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-Bold"/>
              </a:rPr>
              <a:t>Finding a Formula for the Number of Elements in the Union of Three Sets.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632" y="5373216"/>
            <a:ext cx="8532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To remedy this undercount, we add the number of elements in the intersection of all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three sets</a:t>
            </a:r>
            <a:r>
              <a:rPr 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. This final expression counts each element once, whether it is in one, two, or three of </a:t>
            </a:r>
            <a:r>
              <a:rPr lang="en-US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the sets.</a:t>
            </a:r>
          </a:p>
          <a:p>
            <a:pPr algn="just"/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555875" y="4508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(3 sets)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96925" y="1368425"/>
            <a:ext cx="2767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From a total of 50 students: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445125" y="1268413"/>
            <a:ext cx="3014663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30 know Java </a:t>
            </a:r>
          </a:p>
          <a:p>
            <a:pPr>
              <a:lnSpc>
                <a:spcPct val="150000"/>
              </a:lnSpc>
            </a:pPr>
            <a:r>
              <a:rPr lang="en-US" altLang="zh-TW"/>
              <a:t>18 know C++</a:t>
            </a:r>
          </a:p>
          <a:p>
            <a:pPr>
              <a:lnSpc>
                <a:spcPct val="150000"/>
              </a:lnSpc>
            </a:pPr>
            <a:r>
              <a:rPr lang="en-US" altLang="zh-TW"/>
              <a:t>26 know C#</a:t>
            </a:r>
          </a:p>
          <a:p>
            <a:pPr>
              <a:lnSpc>
                <a:spcPct val="150000"/>
              </a:lnSpc>
            </a:pPr>
            <a:r>
              <a:rPr lang="en-US" altLang="zh-TW"/>
              <a:t>9 know both Java and C++</a:t>
            </a:r>
          </a:p>
          <a:p>
            <a:pPr>
              <a:lnSpc>
                <a:spcPct val="150000"/>
              </a:lnSpc>
            </a:pPr>
            <a:r>
              <a:rPr lang="en-US" altLang="zh-TW"/>
              <a:t>16 know both Java and C#</a:t>
            </a:r>
          </a:p>
          <a:p>
            <a:pPr>
              <a:lnSpc>
                <a:spcPct val="150000"/>
              </a:lnSpc>
            </a:pPr>
            <a:r>
              <a:rPr lang="en-US" altLang="zh-TW"/>
              <a:t>8 know both C++ and C#</a:t>
            </a:r>
          </a:p>
          <a:p>
            <a:pPr>
              <a:lnSpc>
                <a:spcPct val="150000"/>
              </a:lnSpc>
            </a:pPr>
            <a:r>
              <a:rPr lang="en-US" altLang="zh-TW"/>
              <a:t>47 know at least one language.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12813" y="2492375"/>
            <a:ext cx="2382837" cy="925513"/>
          </a:xfrm>
          <a:prstGeom prst="rect">
            <a:avLst/>
          </a:prstGeom>
          <a:solidFill>
            <a:srgbClr val="FFFF66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How many know none?</a:t>
            </a:r>
          </a:p>
          <a:p>
            <a:endParaRPr lang="en-US" altLang="zh-TW"/>
          </a:p>
          <a:p>
            <a:r>
              <a:rPr lang="en-US" altLang="zh-TW"/>
              <a:t>How many know all?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1187450" y="4630738"/>
            <a:ext cx="6697663" cy="376237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=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| + 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 + |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/>
              <a:t> </a:t>
            </a:r>
            <a:r>
              <a:rPr kumimoji="0" lang="en-US" altLang="en-US">
                <a:solidFill>
                  <a:srgbClr val="000000"/>
                </a:solidFill>
              </a:rPr>
              <a:t>–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 –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– 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+ 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572000" y="12620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4572000" y="1622425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4572000" y="19891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213225" y="2414588"/>
            <a:ext cx="81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213225" y="2846388"/>
            <a:ext cx="822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213225" y="32845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852863" y="3709988"/>
            <a:ext cx="1214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1849438" y="3644900"/>
            <a:ext cx="1214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4932363" y="1484313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4932363" y="18446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4932363" y="22050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4932363" y="26368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4932363" y="30686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932363" y="350043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932363" y="393382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 flipV="1">
            <a:off x="2668588" y="33575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1187450" y="5300663"/>
            <a:ext cx="4351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/>
              <a:t>47 = 30 + 18 + 26 – 9 – 16 – 8 + 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</a:t>
            </a:r>
            <a:endParaRPr kumimoji="0" lang="en-US" altLang="zh-TW">
              <a:solidFill>
                <a:srgbClr val="000000"/>
              </a:solidFill>
            </a:endParaRP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1187450" y="5799138"/>
            <a:ext cx="15890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>
                <a:solidFill>
                  <a:srgbClr val="000000"/>
                </a:solidFill>
              </a:rPr>
              <a:t>|</a:t>
            </a:r>
            <a:r>
              <a:rPr kumimoji="0" lang="en-US" altLang="en-US" i="1">
                <a:solidFill>
                  <a:srgbClr val="000000"/>
                </a:solidFill>
              </a:rPr>
              <a:t>A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B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>
                <a:solidFill>
                  <a:srgbClr val="000000"/>
                </a:solidFill>
              </a:rPr>
              <a:t> </a:t>
            </a:r>
            <a:r>
              <a:rPr kumimoji="0" lang="en-US" altLang="en-US" i="1">
                <a:solidFill>
                  <a:srgbClr val="000000"/>
                </a:solidFill>
              </a:rPr>
              <a:t>C</a:t>
            </a:r>
            <a:r>
              <a:rPr kumimoji="0" lang="en-US" altLang="en-US">
                <a:solidFill>
                  <a:srgbClr val="000000"/>
                </a:solidFill>
              </a:rPr>
              <a:t>| = 6</a:t>
            </a:r>
            <a:endParaRPr kumimoji="0"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2" grpId="0" animBg="1"/>
      <p:bldP spid="36873" grpId="0"/>
      <p:bldP spid="36874" grpId="0"/>
      <p:bldP spid="36875" grpId="0"/>
      <p:bldP spid="36878" grpId="0"/>
      <p:bldP spid="36880" grpId="0"/>
      <p:bldP spid="36882" grpId="0"/>
      <p:bldP spid="36884" grpId="0"/>
      <p:bldP spid="36886" grpId="0"/>
      <p:bldP spid="36887" grpId="0" animBg="1"/>
      <p:bldP spid="36888" grpId="0" animBg="1"/>
      <p:bldP spid="36889" grpId="0" animBg="1"/>
      <p:bldP spid="36890" grpId="0" animBg="1"/>
      <p:bldP spid="36891" grpId="0" animBg="1"/>
      <p:bldP spid="36892" grpId="0" animBg="1"/>
      <p:bldP spid="36893" grpId="0" animBg="1"/>
      <p:bldP spid="36894" grpId="0" animBg="1"/>
      <p:bldP spid="36895" grpId="0"/>
      <p:bldP spid="368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987675" y="405288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961063" y="4052888"/>
            <a:ext cx="33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987675" y="5708650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84213" y="1541463"/>
            <a:ext cx="8208962" cy="18065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1pPr>
            <a:lvl2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2pPr>
            <a:lvl3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3pPr>
            <a:lvl4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4pPr>
            <a:lvl5pPr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kumimoji="1">
                <a:solidFill>
                  <a:schemeClr val="tx1"/>
                </a:solidFill>
                <a:latin typeface="Arial" pitchFamily="34" charset="0"/>
                <a:ea typeface="PMingLiU" pitchFamily="18" charset="-120"/>
              </a:defRPr>
            </a:lvl9pPr>
          </a:lstStyle>
          <a:p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[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= |A| + |B| + |C| + |D|</a:t>
            </a:r>
          </a:p>
          <a:p>
            <a:pPr>
              <a:lnSpc>
                <a:spcPct val="150000"/>
              </a:lnSpc>
            </a:pP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                      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B|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C|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</a:t>
            </a:r>
            <a:r>
              <a:rPr kumimoji="0" lang="en-US" altLang="en-US">
                <a:solidFill>
                  <a:srgbClr val="000000"/>
                </a:solidFill>
                <a:latin typeface="Gill Sans MT" pitchFamily="34" charset="0"/>
              </a:rPr>
              <a:t>–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|B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C| </a:t>
            </a:r>
            <a:r>
              <a:rPr kumimoji="0" lang="en-US" altLang="en-US">
                <a:solidFill>
                  <a:srgbClr val="000000"/>
                </a:solidFill>
                <a:latin typeface="Gill Sans MT" pitchFamily="34" charset="0"/>
              </a:rPr>
              <a:t>–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|B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</a:t>
            </a:r>
            <a:r>
              <a:rPr kumimoji="0" lang="en-US" altLang="en-US">
                <a:solidFill>
                  <a:srgbClr val="000000"/>
                </a:solidFill>
                <a:latin typeface="Gill Sans MT" pitchFamily="34" charset="0"/>
              </a:rPr>
              <a:t>–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|C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</a:t>
            </a:r>
          </a:p>
          <a:p>
            <a:pPr>
              <a:lnSpc>
                <a:spcPct val="150000"/>
              </a:lnSpc>
            </a:pP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                       +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C| +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+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 + |B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D|</a:t>
            </a:r>
          </a:p>
          <a:p>
            <a:pPr>
              <a:lnSpc>
                <a:spcPct val="150000"/>
              </a:lnSpc>
            </a:pP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                       – |A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B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C </a:t>
            </a:r>
            <a:r>
              <a:rPr kumimoji="0" lang="en-US" altLang="en-US" sz="2000">
                <a:solidFill>
                  <a:srgbClr val="000000"/>
                </a:solidFill>
                <a:latin typeface="cmsy10" pitchFamily="34" charset="0"/>
              </a:rPr>
              <a:t>Å</a:t>
            </a:r>
            <a:r>
              <a:rPr kumimoji="0" lang="en-US" altLang="en-US" sz="2000">
                <a:solidFill>
                  <a:srgbClr val="000000"/>
                </a:solidFill>
                <a:latin typeface="Gill Sans MT" pitchFamily="34" charset="0"/>
              </a:rPr>
              <a:t> D |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3463925" y="3908425"/>
            <a:ext cx="1612900" cy="16383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4284663" y="4502150"/>
            <a:ext cx="1612900" cy="1638300"/>
          </a:xfrm>
          <a:prstGeom prst="ellipse">
            <a:avLst/>
          </a:prstGeom>
          <a:gradFill rotWithShape="1">
            <a:gsLst>
              <a:gs pos="0">
                <a:srgbClr val="FFFF00">
                  <a:alpha val="50000"/>
                </a:srgbClr>
              </a:gs>
              <a:gs pos="100000">
                <a:srgbClr val="FFFF00">
                  <a:gamma/>
                  <a:tint val="98431"/>
                  <a:invGamma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492500" y="4484688"/>
            <a:ext cx="1612900" cy="163830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254500" y="3925888"/>
            <a:ext cx="1612900" cy="1638300"/>
          </a:xfrm>
          <a:prstGeom prst="ellipse">
            <a:avLst/>
          </a:prstGeom>
          <a:solidFill>
            <a:srgbClr val="CC0000">
              <a:alpha val="50000"/>
            </a:srgbClr>
          </a:solidFill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en-US" altLang="en-US" sz="2400">
              <a:solidFill>
                <a:schemeClr val="accent2"/>
              </a:solidFill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555875" y="47625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3366"/>
                </a:solidFill>
              </a:rPr>
              <a:t>Inclusion-Exclusion (4 sets)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5940425" y="5708650"/>
            <a:ext cx="38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2400" i="1">
                <a:solidFill>
                  <a:srgbClr val="00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}{1} (n-1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716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- \binom{n}{2} (n-2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79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\binom{n}{3} (n-3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8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(-1)^{n+1} \binom{n}{n} (n-n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15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\binom{n}{1} (n-1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3"/>
  <p:tag name="PICTUREFILESIZE" val="71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- \binom{n}{2} (n-2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3"/>
  <p:tag name="PICTUREFILESIZE" val="796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\binom{n}{3} (n-3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8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+ (-1)^{n+1} \binom{n}{n} (n-n)!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15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n-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5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k}{1} - \binom{k}{2} + \binom{k}{3} - \binom{k}{4} + ... + (-1)^{k+1} \binom{k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98"/>
  <p:tag name="PICTUREFILESIZE" val="2296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^c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5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p^c) = p^c - p^{c-1} = p^c(1 - 1/p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09"/>
  <p:tag name="PICTUREFILESIZE" val="134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^c q^d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2"/>
  <p:tag name="PICTUREFILESIZE" val="41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n - n/p - n/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93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n - n/p - n/q + n/p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80"/>
  <p:tag name="PICTUREFILESIZE" val="1243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n(1 - 1/p)(1 - 1/q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81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_1^{c_1} p_2^{c_2} \cdots p_r^{c_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785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5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_1^{c_1} p_2^{c_2} \cdots p_r^{c_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78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varphi(n) = |\{m \in \{1,2,\ldots,n\}: gcd(n,m)=1\}|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19"/>
  <p:tag name="PICTUREFILESIZE" val="1735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 = p_1^{c_1} p_2^{c_2} \cdots p_r^{c_r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6"/>
  <p:tag name="PICTUREFILESIZE" val="78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k}{1} - \binom{k}{2} + \binom{k}{3} - \binom{k}{4} + ... + (-1)^{k+1} \binom{k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98"/>
  <p:tag name="PICTUREFILESIZE" val="229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5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(x+y)^k = \sum_{k=0}^n \binom{k}{i} x^i y^{k-i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1"/>
  <p:tag name="PICTUREFILESIZE" val="178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\binom{k}{1} - \binom{k}{2} + \ldots + (-1)^{i+1} \binom{k}{i} + \ldots + (-1)^{k+1} \binom{k}{k} = \binom{k}{0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97"/>
  <p:tag name="PICTUREFILESIZE" val="265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0 = \binom{k}{0} - \binom{k}{1} + \binom{k}{2} + \ldots + (-1)^{i} \binom{k}{i} + \ldots + (-1)^{k} \binom{k}{k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78"/>
  <p:tag name="PICTUREFILESIZE" val="257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[=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"/>
  <p:tag name="PICTUREFILESIZE" val="51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 MT" pitchFamily="34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4423</Words>
  <Application>Microsoft Office PowerPoint</Application>
  <PresentationFormat>On-screen Show (4:3)</PresentationFormat>
  <Paragraphs>318</Paragraphs>
  <Slides>38</Slides>
  <Notes>0</Notes>
  <HiddenSlides>13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PMingLiU</vt:lpstr>
      <vt:lpstr>cmsy10</vt:lpstr>
      <vt:lpstr>Arial Narrow</vt:lpstr>
      <vt:lpstr>MTSYN</vt:lpstr>
      <vt:lpstr>Cambria Math</vt:lpstr>
      <vt:lpstr>Symbol</vt:lpstr>
      <vt:lpstr>Times New Roman</vt:lpstr>
      <vt:lpstr>Comic Sans MS</vt:lpstr>
      <vt:lpstr>Arial</vt:lpstr>
      <vt:lpstr>MTMI</vt:lpstr>
      <vt:lpstr>Times-Roman</vt:lpstr>
      <vt:lpstr>Baskerville Old Face</vt:lpstr>
      <vt:lpstr>Times-Bold</vt:lpstr>
      <vt:lpstr>Gill Sans MT</vt:lpstr>
      <vt:lpstr>Default Design</vt:lpstr>
      <vt:lpstr>Equation</vt:lpstr>
      <vt:lpstr>Inclusion-Exclusion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of principle of inclusion and exclusion </vt:lpstr>
      <vt:lpstr>Erastothenes: The goal is to list all the prime numbers between 1 and a positive integer n. The procedure is : </vt:lpstr>
      <vt:lpstr>Problem: Count the number of integers between 1 and 1000 which are not divisible by 2, 3, 5, 7. </vt:lpstr>
      <vt:lpstr>PowerPoint Presentation</vt:lpstr>
      <vt:lpstr>PowerPoint Presentation</vt:lpstr>
      <vt:lpstr>Euler’s Ø Function </vt:lpstr>
      <vt:lpstr>Observation </vt:lpstr>
      <vt:lpstr>Example (Derangements)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Inclusion-Exclusion Principle</dc:title>
  <dc:creator>chi</dc:creator>
  <cp:lastModifiedBy>Nandy</cp:lastModifiedBy>
  <cp:revision>36</cp:revision>
  <dcterms:created xsi:type="dcterms:W3CDTF">2009-10-25T01:27:05Z</dcterms:created>
  <dcterms:modified xsi:type="dcterms:W3CDTF">2020-09-28T15:11:59Z</dcterms:modified>
</cp:coreProperties>
</file>