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21" r:id="rId9"/>
    <p:sldId id="320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rgbClr val="FFFF00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rgbClr val="FFFF00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rgbClr val="FFFF00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rgbClr val="FFFF00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00"/>
    <a:srgbClr val="FF3300"/>
    <a:srgbClr val="66FF33"/>
    <a:srgbClr val="00FFFF"/>
    <a:srgbClr val="00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noProof="0" smtClean="0"/>
              <a:t>Click to edit Master text styles</a:t>
            </a:r>
          </a:p>
          <a:p>
            <a:pPr lvl="1"/>
            <a:r>
              <a:rPr lang="en-CA" altLang="en-US" noProof="0" smtClean="0"/>
              <a:t>Second level</a:t>
            </a:r>
          </a:p>
          <a:p>
            <a:pPr lvl="2"/>
            <a:r>
              <a:rPr lang="en-CA" altLang="en-US" noProof="0" smtClean="0"/>
              <a:t>Third level</a:t>
            </a:r>
          </a:p>
          <a:p>
            <a:pPr lvl="3"/>
            <a:r>
              <a:rPr lang="en-CA" altLang="en-US" noProof="0" smtClean="0"/>
              <a:t>Fourth level</a:t>
            </a:r>
          </a:p>
          <a:p>
            <a:pPr lvl="4"/>
            <a:r>
              <a:rPr lang="en-CA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9D20F88-E429-4EC8-9907-174D6ECFF72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</a:t>
            </a:r>
            <a:endParaRPr lang="en-CA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CMSC 203 - Discrete Structures</a:t>
            </a:r>
            <a:endParaRPr lang="en-C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A129C-906E-48E2-AB04-C6A924984AA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5406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</a:t>
            </a:r>
            <a:endParaRPr lang="en-CA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CMSC 203 - Discrete Structures</a:t>
            </a:r>
            <a:endParaRPr lang="en-C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624B8-36DA-4798-AFEB-EB7CA69C460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7634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</a:t>
            </a:r>
            <a:endParaRPr lang="en-CA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CMSC 203 - Discrete Structures</a:t>
            </a:r>
            <a:endParaRPr lang="en-C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06398-A203-4524-975B-AA7924CC0B9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2689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</a:t>
            </a:r>
            <a:endParaRPr lang="en-CA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CMSC 203 - Discrete Structures</a:t>
            </a:r>
            <a:endParaRPr lang="en-C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2DD6F-C308-4FD5-AA5B-656D2F2C869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8606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</a:t>
            </a:r>
            <a:endParaRPr lang="en-CA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CMSC 203 - Discrete Structures</a:t>
            </a:r>
            <a:endParaRPr lang="en-C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94B59-DE1A-41BC-A9B7-AE192598509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3578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</a:t>
            </a:r>
            <a:endParaRPr lang="en-CA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CMSC 203 - Discrete Structures</a:t>
            </a:r>
            <a:endParaRPr lang="en-CA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68DEE-F131-4705-ABBC-0AE898D04A93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7089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</a:t>
            </a:r>
            <a:endParaRPr lang="en-CA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CMSC 203 - Discrete Structures</a:t>
            </a:r>
            <a:endParaRPr lang="en-CA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870B5-6BF2-4C62-B539-3A5BE5F9769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1912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</a:t>
            </a:r>
            <a:endParaRPr lang="en-CA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CMSC 203 - Discrete Structures</a:t>
            </a:r>
            <a:endParaRPr lang="en-C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4EA75-BEE0-4D14-8B77-01022D1F993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516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</a:t>
            </a:r>
            <a:endParaRPr lang="en-CA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CMSC 203 - Discrete Structures</a:t>
            </a:r>
            <a:endParaRPr lang="en-CA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74103-3DA8-4ADF-A0A3-34652E42F730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5706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</a:t>
            </a:r>
            <a:endParaRPr lang="en-CA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CMSC 203 - Discrete Structures</a:t>
            </a:r>
            <a:endParaRPr lang="en-CA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F2000-A433-4DC8-A747-C8F8C6741DA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5795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</a:t>
            </a:r>
            <a:endParaRPr lang="en-CA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CMSC 203 - Discrete Structures</a:t>
            </a:r>
            <a:endParaRPr lang="en-CA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C1258-1B4E-4B85-927B-12A70FF645F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2792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rgbClr val="1C1C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- First level</a:t>
            </a:r>
            <a:endParaRPr lang="en-CA" altLang="en-US" smtClean="0"/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dirty="0" smtClean="0">
                <a:solidFill>
                  <a:srgbClr val="00CCFF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  </a:t>
            </a:r>
            <a:endParaRPr lang="en-CA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smtClean="0">
                <a:solidFill>
                  <a:srgbClr val="00CCFF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CMSC 203 - Discrete Structures</a:t>
            </a:r>
            <a:endParaRPr lang="en-CA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smtClean="0">
                <a:solidFill>
                  <a:srgbClr val="00CCFF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1A80946-8938-4874-870B-ABB3CB30FE67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6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  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86000"/>
            <a:ext cx="3886200" cy="3048000"/>
          </a:xfrm>
        </p:spPr>
        <p:txBody>
          <a:bodyPr/>
          <a:lstStyle/>
          <a:p>
            <a:pPr marL="0" indent="0" algn="ctr" eaLnBrk="1" hangingPunct="1">
              <a:defRPr/>
            </a:pPr>
            <a:r>
              <a:rPr lang="en-US" altLang="en-US" sz="5400" b="1" smtClean="0">
                <a:solidFill>
                  <a:srgbClr val="00FFFF"/>
                </a:solidFill>
                <a:sym typeface="Symbol" panose="05050102010706020507" pitchFamily="18" charset="2"/>
              </a:rPr>
              <a:t>Recurrence</a:t>
            </a:r>
          </a:p>
          <a:p>
            <a:pPr marL="0" indent="0" algn="ctr" eaLnBrk="1" hangingPunct="1">
              <a:defRPr/>
            </a:pPr>
            <a:r>
              <a:rPr lang="en-US" altLang="en-US" sz="5400" b="1" smtClean="0">
                <a:solidFill>
                  <a:srgbClr val="00FFFF"/>
                </a:solidFill>
                <a:sym typeface="Symbol" panose="05050102010706020507" pitchFamily="18" charset="2"/>
              </a:rPr>
              <a:t>Relations</a:t>
            </a:r>
          </a:p>
          <a:p>
            <a:pPr marL="0" indent="0" algn="ctr" eaLnBrk="1" hangingPunct="1">
              <a:defRPr/>
            </a:pPr>
            <a:endParaRPr lang="en-US" altLang="en-US" sz="5400" smtClean="0">
              <a:solidFill>
                <a:srgbClr val="66FF33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  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smtClean="0"/>
              <a:t>Modeling with Recurrence Relations</a:t>
            </a:r>
            <a:endParaRPr lang="en-CA" altLang="en-US" sz="3600" smtClean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3340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Let us assume that n  3, so that the string contains at least 3 bits.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Let us further assume that we know the number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n-1</a:t>
            </a:r>
            <a:r>
              <a:rPr lang="en-US" altLang="en-US" sz="2800" smtClean="0">
                <a:sym typeface="Symbol" panose="05050102010706020507" pitchFamily="18" charset="2"/>
              </a:rPr>
              <a:t> of valid strings of length (n – 1). 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Then how many valid strings of length n are there, if the string ends with a 1?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There are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n-1</a:t>
            </a:r>
            <a:r>
              <a:rPr lang="en-US" altLang="en-US" sz="2800" smtClean="0">
                <a:sym typeface="Symbol" panose="05050102010706020507" pitchFamily="18" charset="2"/>
              </a:rPr>
              <a:t> such strings, namely the set of valid strings of length (n – 1) with a 1 appended to them.</a:t>
            </a:r>
          </a:p>
          <a:p>
            <a:pPr marL="0" indent="0" eaLnBrk="1" hangingPunct="1">
              <a:defRPr/>
            </a:pPr>
            <a:r>
              <a:rPr lang="en-US" altLang="en-US" sz="2800" b="1" smtClean="0">
                <a:solidFill>
                  <a:srgbClr val="FF3300"/>
                </a:solidFill>
                <a:sym typeface="Symbol" panose="05050102010706020507" pitchFamily="18" charset="2"/>
              </a:rPr>
              <a:t>Note:</a:t>
            </a:r>
            <a:r>
              <a:rPr lang="en-US" altLang="en-US" sz="2800" smtClean="0">
                <a:sym typeface="Symbol" panose="05050102010706020507" pitchFamily="18" charset="2"/>
              </a:rPr>
              <a:t> Whenever we append a 1 to a valid string, that string remains valid.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  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smtClean="0"/>
              <a:t>Modeling with Recurrence Relations</a:t>
            </a:r>
            <a:endParaRPr lang="en-CA" altLang="en-US" sz="3600" smtClean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4102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Now we need to know: How many valid strings of length n are there, if the string ends with a </a:t>
            </a: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0</a:t>
            </a:r>
            <a:r>
              <a:rPr lang="en-US" altLang="en-US" sz="2800" smtClean="0">
                <a:sym typeface="Symbol" panose="05050102010706020507" pitchFamily="18" charset="2"/>
              </a:rPr>
              <a:t>?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Valid strings of length n ending with a 0 </a:t>
            </a: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must have a 1 as their (n – 1)st bit</a:t>
            </a:r>
            <a:r>
              <a:rPr lang="en-US" altLang="en-US" sz="2800" smtClean="0">
                <a:sym typeface="Symbol" panose="05050102010706020507" pitchFamily="18" charset="2"/>
              </a:rPr>
              <a:t> (otherwise they would end with 00 and would not be valid).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And what is the number of valid strings of length (n – 1) that end with a 1?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We already know that there are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n-1</a:t>
            </a:r>
            <a:r>
              <a:rPr lang="en-US" altLang="en-US" sz="2800" smtClean="0">
                <a:sym typeface="Symbol" panose="05050102010706020507" pitchFamily="18" charset="2"/>
              </a:rPr>
              <a:t> strings of length n that end with a 1.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Therefore, there are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n-2</a:t>
            </a:r>
            <a:r>
              <a:rPr lang="en-US" altLang="en-US" sz="2800" smtClean="0">
                <a:sym typeface="Symbol" panose="05050102010706020507" pitchFamily="18" charset="2"/>
              </a:rPr>
              <a:t> strings of length (n – 1) that end with a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  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smtClean="0"/>
              <a:t>Modeling with Recurrence Relations</a:t>
            </a:r>
            <a:endParaRPr lang="en-CA" altLang="en-US" sz="3600" smtClean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257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altLang="en-US" sz="2800" dirty="0" smtClean="0">
                <a:sym typeface="Symbol" panose="05050102010706020507" pitchFamily="18" charset="2"/>
              </a:rPr>
              <a:t>So there are a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n-2</a:t>
            </a:r>
            <a:r>
              <a:rPr lang="en-US" altLang="en-US" sz="2800" dirty="0" smtClean="0">
                <a:sym typeface="Symbol" panose="05050102010706020507" pitchFamily="18" charset="2"/>
              </a:rPr>
              <a:t> valid strings of length n that end with a 0 (all valid strings of length (n – 2) with 10 appended to them).</a:t>
            </a:r>
          </a:p>
          <a:p>
            <a:pPr marL="0" indent="0" eaLnBrk="1" hangingPunct="1">
              <a:defRPr/>
            </a:pPr>
            <a:endParaRPr lang="en-US" altLang="en-US" sz="1600" dirty="0" smtClean="0">
              <a:sym typeface="Symbol" panose="05050102010706020507" pitchFamily="18" charset="2"/>
            </a:endParaRPr>
          </a:p>
          <a:p>
            <a:pPr marL="0" indent="0" eaLnBrk="1" hangingPunct="1">
              <a:defRPr/>
            </a:pPr>
            <a:r>
              <a:rPr lang="en-US" altLang="en-US" sz="2800" dirty="0" smtClean="0">
                <a:sym typeface="Symbol" panose="05050102010706020507" pitchFamily="18" charset="2"/>
              </a:rPr>
              <a:t>As we said before, the number of valid strings is the number of valid strings ending with a 0 plus the number of valid strings ending with a 1.</a:t>
            </a:r>
          </a:p>
          <a:p>
            <a:pPr marL="0" indent="0" eaLnBrk="1" hangingPunct="1">
              <a:defRPr/>
            </a:pPr>
            <a:endParaRPr lang="en-US" altLang="en-US" sz="1600" dirty="0" smtClean="0">
              <a:sym typeface="Symbol" panose="05050102010706020507" pitchFamily="18" charset="2"/>
            </a:endParaRPr>
          </a:p>
          <a:p>
            <a:pPr marL="0" indent="0" eaLnBrk="1" hangingPunct="1">
              <a:defRPr/>
            </a:pPr>
            <a:r>
              <a:rPr lang="en-US" altLang="en-US" sz="2800" dirty="0" smtClean="0">
                <a:sym typeface="Symbol" panose="05050102010706020507" pitchFamily="18" charset="2"/>
              </a:rPr>
              <a:t>That gives us the following </a:t>
            </a:r>
            <a:r>
              <a:rPr lang="en-US" altLang="en-US" sz="28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recurrence relation</a:t>
            </a:r>
            <a:r>
              <a:rPr lang="en-US" altLang="en-US" sz="2800" dirty="0" smtClean="0">
                <a:sym typeface="Symbol" panose="05050102010706020507" pitchFamily="18" charset="2"/>
              </a:rPr>
              <a:t>:</a:t>
            </a:r>
          </a:p>
          <a:p>
            <a:pPr marL="0" indent="0" eaLnBrk="1" hangingPunct="1">
              <a:defRPr/>
            </a:pPr>
            <a:r>
              <a:rPr lang="en-US" altLang="en-US" sz="2800" dirty="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n</a:t>
            </a:r>
            <a:r>
              <a:rPr lang="en-US" altLang="en-US" sz="2800" dirty="0" smtClean="0">
                <a:sym typeface="Symbol" panose="05050102010706020507" pitchFamily="18" charset="2"/>
              </a:rPr>
              <a:t> = a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n-1</a:t>
            </a:r>
            <a:r>
              <a:rPr lang="en-US" altLang="en-US" sz="2800" dirty="0" smtClean="0">
                <a:sym typeface="Symbol" panose="05050102010706020507" pitchFamily="18" charset="2"/>
              </a:rPr>
              <a:t> + a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n-2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  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smtClean="0"/>
              <a:t>Modeling with Recurrence Relations</a:t>
            </a:r>
            <a:endParaRPr lang="en-CA" altLang="en-US" sz="3600" smtClean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534400" cy="55626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altLang="en-US" sz="2800" dirty="0" smtClean="0">
                <a:sym typeface="Symbol" panose="05050102010706020507" pitchFamily="18" charset="2"/>
              </a:rPr>
              <a:t>What are the </a:t>
            </a:r>
            <a:r>
              <a:rPr lang="en-US" altLang="en-US" sz="28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initial conditions</a:t>
            </a:r>
            <a:r>
              <a:rPr lang="en-US" altLang="en-US" sz="2800" dirty="0" smtClean="0">
                <a:sym typeface="Symbol" panose="05050102010706020507" pitchFamily="18" charset="2"/>
              </a:rPr>
              <a:t>?</a:t>
            </a:r>
          </a:p>
          <a:p>
            <a:pPr marL="0" indent="0" eaLnBrk="1" hangingPunct="1">
              <a:defRPr/>
            </a:pPr>
            <a:endParaRPr lang="en-US" altLang="en-US" sz="800" dirty="0" smtClean="0">
              <a:sym typeface="Symbol" panose="05050102010706020507" pitchFamily="18" charset="2"/>
            </a:endParaRPr>
          </a:p>
          <a:p>
            <a:pPr marL="0" indent="0" eaLnBrk="1" hangingPunct="1">
              <a:defRPr/>
            </a:pPr>
            <a:r>
              <a:rPr lang="en-US" altLang="en-US" sz="2800" dirty="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sz="2800" dirty="0" smtClean="0">
                <a:sym typeface="Symbol" panose="05050102010706020507" pitchFamily="18" charset="2"/>
              </a:rPr>
              <a:t> = 2 (0 and 1)</a:t>
            </a:r>
          </a:p>
          <a:p>
            <a:pPr marL="0" indent="0" eaLnBrk="1" hangingPunct="1">
              <a:defRPr/>
            </a:pPr>
            <a:r>
              <a:rPr lang="en-US" altLang="en-US" sz="2800" dirty="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2800" dirty="0" smtClean="0">
                <a:sym typeface="Symbol" panose="05050102010706020507" pitchFamily="18" charset="2"/>
              </a:rPr>
              <a:t> = 3 (01, 10, and 11)</a:t>
            </a:r>
          </a:p>
          <a:p>
            <a:pPr marL="0" indent="0" eaLnBrk="1" hangingPunct="1">
              <a:defRPr/>
            </a:pPr>
            <a:r>
              <a:rPr lang="en-US" altLang="en-US" sz="2800" dirty="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3</a:t>
            </a:r>
            <a:r>
              <a:rPr lang="en-US" altLang="en-US" sz="2800" dirty="0" smtClean="0">
                <a:sym typeface="Symbol" panose="05050102010706020507" pitchFamily="18" charset="2"/>
              </a:rPr>
              <a:t> = a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2800" dirty="0" smtClean="0">
                <a:sym typeface="Symbol" panose="05050102010706020507" pitchFamily="18" charset="2"/>
              </a:rPr>
              <a:t> + a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sz="2800" dirty="0" smtClean="0">
                <a:sym typeface="Symbol" panose="05050102010706020507" pitchFamily="18" charset="2"/>
              </a:rPr>
              <a:t> = 3 + 2 = 5</a:t>
            </a:r>
          </a:p>
          <a:p>
            <a:pPr marL="0" indent="0" eaLnBrk="1" hangingPunct="1">
              <a:defRPr/>
            </a:pPr>
            <a:r>
              <a:rPr lang="en-US" altLang="en-US" sz="2800" dirty="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4</a:t>
            </a:r>
            <a:r>
              <a:rPr lang="en-US" altLang="en-US" sz="2800" dirty="0" smtClean="0">
                <a:sym typeface="Symbol" panose="05050102010706020507" pitchFamily="18" charset="2"/>
              </a:rPr>
              <a:t> = a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3</a:t>
            </a:r>
            <a:r>
              <a:rPr lang="en-US" altLang="en-US" sz="2800" dirty="0" smtClean="0">
                <a:sym typeface="Symbol" panose="05050102010706020507" pitchFamily="18" charset="2"/>
              </a:rPr>
              <a:t> + a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2800" dirty="0" smtClean="0">
                <a:sym typeface="Symbol" panose="05050102010706020507" pitchFamily="18" charset="2"/>
              </a:rPr>
              <a:t> = 5 + 3 = 8</a:t>
            </a:r>
          </a:p>
          <a:p>
            <a:pPr marL="0" indent="0" eaLnBrk="1" hangingPunct="1">
              <a:defRPr/>
            </a:pPr>
            <a:r>
              <a:rPr lang="en-US" altLang="en-US" sz="2800" dirty="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5</a:t>
            </a:r>
            <a:r>
              <a:rPr lang="en-US" altLang="en-US" sz="2800" dirty="0" smtClean="0">
                <a:sym typeface="Symbol" panose="05050102010706020507" pitchFamily="18" charset="2"/>
              </a:rPr>
              <a:t> = a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4</a:t>
            </a:r>
            <a:r>
              <a:rPr lang="en-US" altLang="en-US" sz="2800" dirty="0" smtClean="0">
                <a:sym typeface="Symbol" panose="05050102010706020507" pitchFamily="18" charset="2"/>
              </a:rPr>
              <a:t> + a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3</a:t>
            </a:r>
            <a:r>
              <a:rPr lang="en-US" altLang="en-US" sz="2800" dirty="0" smtClean="0">
                <a:sym typeface="Symbol" panose="05050102010706020507" pitchFamily="18" charset="2"/>
              </a:rPr>
              <a:t> = 8 + 5 = 13</a:t>
            </a:r>
          </a:p>
          <a:p>
            <a:pPr marL="0" indent="0" eaLnBrk="1" hangingPunct="1">
              <a:defRPr/>
            </a:pPr>
            <a:r>
              <a:rPr lang="en-US" altLang="en-US" sz="2800" dirty="0" smtClean="0">
                <a:sym typeface="Symbol" panose="05050102010706020507" pitchFamily="18" charset="2"/>
              </a:rPr>
              <a:t>…</a:t>
            </a:r>
          </a:p>
          <a:p>
            <a:pPr marL="0" indent="0" eaLnBrk="1" hangingPunct="1">
              <a:defRPr/>
            </a:pPr>
            <a:endParaRPr lang="en-US" altLang="en-US" sz="800" dirty="0" smtClean="0">
              <a:sym typeface="Symbol" panose="05050102010706020507" pitchFamily="18" charset="2"/>
            </a:endParaRPr>
          </a:p>
          <a:p>
            <a:pPr marL="0" indent="0" eaLnBrk="1" hangingPunct="1">
              <a:defRPr/>
            </a:pPr>
            <a:r>
              <a:rPr lang="en-US" altLang="en-US" sz="2800" dirty="0" smtClean="0">
                <a:sym typeface="Symbol" panose="05050102010706020507" pitchFamily="18" charset="2"/>
              </a:rPr>
              <a:t>This sequence satisfies the same recurrence relation as  the </a:t>
            </a:r>
            <a:r>
              <a:rPr lang="en-US" altLang="en-US" sz="28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Fibonacci sequence</a:t>
            </a:r>
            <a:r>
              <a:rPr lang="en-US" altLang="en-US" sz="2800" dirty="0" smtClean="0">
                <a:sym typeface="Symbol" panose="05050102010706020507" pitchFamily="18" charset="2"/>
              </a:rPr>
              <a:t>.</a:t>
            </a:r>
          </a:p>
          <a:p>
            <a:pPr marL="0" indent="0" eaLnBrk="1" hangingPunct="1">
              <a:defRPr/>
            </a:pPr>
            <a:r>
              <a:rPr lang="en-US" altLang="en-US" sz="2800" dirty="0" smtClean="0">
                <a:sym typeface="Symbol" panose="05050102010706020507" pitchFamily="18" charset="2"/>
              </a:rPr>
              <a:t>Since a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sz="2800" dirty="0" smtClean="0">
                <a:sym typeface="Symbol" panose="05050102010706020507" pitchFamily="18" charset="2"/>
              </a:rPr>
              <a:t> = f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3</a:t>
            </a:r>
            <a:r>
              <a:rPr lang="en-US" altLang="en-US" sz="2800" dirty="0" smtClean="0">
                <a:sym typeface="Symbol" panose="05050102010706020507" pitchFamily="18" charset="2"/>
              </a:rPr>
              <a:t> and a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2800" dirty="0" smtClean="0">
                <a:sym typeface="Symbol" panose="05050102010706020507" pitchFamily="18" charset="2"/>
              </a:rPr>
              <a:t> = f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4</a:t>
            </a:r>
            <a:r>
              <a:rPr lang="en-US" altLang="en-US" sz="2800" dirty="0" smtClean="0">
                <a:sym typeface="Symbol" panose="05050102010706020507" pitchFamily="18" charset="2"/>
              </a:rPr>
              <a:t>, we have a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n</a:t>
            </a:r>
            <a:r>
              <a:rPr lang="en-US" altLang="en-US" sz="2800" dirty="0" smtClean="0">
                <a:sym typeface="Symbol" panose="05050102010706020507" pitchFamily="18" charset="2"/>
              </a:rPr>
              <a:t> = f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n+2</a:t>
            </a:r>
            <a:r>
              <a:rPr lang="en-US" altLang="en-US" sz="2800" dirty="0" smtClean="0">
                <a:sym typeface="Symbol" panose="05050102010706020507" pitchFamily="18" charset="2"/>
              </a:rPr>
              <a:t>.</a:t>
            </a:r>
          </a:p>
          <a:p>
            <a:pPr marL="0" indent="0" eaLnBrk="1" hangingPunct="1">
              <a:defRPr/>
            </a:pPr>
            <a:endParaRPr lang="en-US" altLang="en-US" sz="2800" baseline="-25000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  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smtClean="0"/>
              <a:t>Solving Recurrence Relations</a:t>
            </a:r>
            <a:endParaRPr lang="en-CA" altLang="en-US" sz="3600" smtClean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2672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In general, we would prefer to have an </a:t>
            </a: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explicit  formula</a:t>
            </a:r>
            <a:r>
              <a:rPr lang="en-US" altLang="en-US" sz="2800" smtClean="0">
                <a:sym typeface="Symbol" panose="05050102010706020507" pitchFamily="18" charset="2"/>
              </a:rPr>
              <a:t> to compute the value of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rather than conducting n iterations.</a:t>
            </a:r>
          </a:p>
          <a:p>
            <a:pPr marL="0" indent="0" eaLnBrk="1" hangingPunct="1">
              <a:defRPr/>
            </a:pPr>
            <a:endParaRPr lang="en-US" altLang="en-US" sz="800" smtClean="0">
              <a:sym typeface="Symbol" panose="05050102010706020507" pitchFamily="18" charset="2"/>
            </a:endParaRP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For one class of recurrence relations, we can obtain such formulas in a systematic way.</a:t>
            </a:r>
          </a:p>
          <a:p>
            <a:pPr marL="0" indent="0" eaLnBrk="1" hangingPunct="1">
              <a:defRPr/>
            </a:pPr>
            <a:endParaRPr lang="en-US" altLang="en-US" sz="800" smtClean="0">
              <a:sym typeface="Symbol" panose="05050102010706020507" pitchFamily="18" charset="2"/>
            </a:endParaRP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Those are the recurrence relations that express the terms of a sequence as </a:t>
            </a: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linear combinations</a:t>
            </a:r>
            <a:r>
              <a:rPr lang="en-US" altLang="en-US" sz="2800" smtClean="0">
                <a:sym typeface="Symbol" panose="05050102010706020507" pitchFamily="18" charset="2"/>
              </a:rPr>
              <a:t> of previous terms.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  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smtClean="0"/>
              <a:t>Solving Recurrence Relations</a:t>
            </a:r>
            <a:endParaRPr lang="en-CA" altLang="en-US" sz="3600" smtClean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4876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Definition:</a:t>
            </a:r>
            <a:r>
              <a:rPr lang="en-US" altLang="en-US" sz="2800" smtClean="0">
                <a:sym typeface="Symbol" panose="05050102010706020507" pitchFamily="18" charset="2"/>
              </a:rPr>
              <a:t> A linear homogeneous recurrence relation of degree k with constant coefficients is a recurrence relation of the form: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=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n-1</a:t>
            </a:r>
            <a:r>
              <a:rPr lang="en-US" altLang="en-US" sz="2800" smtClean="0">
                <a:sym typeface="Symbol" panose="05050102010706020507" pitchFamily="18" charset="2"/>
              </a:rPr>
              <a:t> +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n-2</a:t>
            </a:r>
            <a:r>
              <a:rPr lang="en-US" altLang="en-US" sz="2800" smtClean="0">
                <a:sym typeface="Symbol" panose="05050102010706020507" pitchFamily="18" charset="2"/>
              </a:rPr>
              <a:t> + … +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k</a:t>
            </a:r>
            <a:r>
              <a:rPr lang="en-US" altLang="en-US" sz="280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n-k</a:t>
            </a:r>
            <a:r>
              <a:rPr lang="en-US" altLang="en-US" sz="2800" smtClean="0">
                <a:sym typeface="Symbol" panose="05050102010706020507" pitchFamily="18" charset="2"/>
              </a:rPr>
              <a:t>,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Where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,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sym typeface="Symbol" panose="05050102010706020507" pitchFamily="18" charset="2"/>
              </a:rPr>
              <a:t>, …,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k</a:t>
            </a:r>
            <a:r>
              <a:rPr lang="en-US" altLang="en-US" sz="2800" smtClean="0">
                <a:sym typeface="Symbol" panose="05050102010706020507" pitchFamily="18" charset="2"/>
              </a:rPr>
              <a:t> are real numbers, and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k</a:t>
            </a:r>
            <a:r>
              <a:rPr lang="en-US" altLang="en-US" sz="2800" smtClean="0">
                <a:sym typeface="Symbol" panose="05050102010706020507" pitchFamily="18" charset="2"/>
              </a:rPr>
              <a:t>  0. 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altLang="en-US" sz="28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A sequence satisfying such a recurrence relation is uniquely determined by the recurrence relation and the k initial conditions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altLang="en-US" sz="9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0</a:t>
            </a:r>
            <a:r>
              <a:rPr lang="en-US" altLang="en-US" sz="2800" smtClean="0">
                <a:sym typeface="Symbol" panose="05050102010706020507" pitchFamily="18" charset="2"/>
              </a:rPr>
              <a:t> =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0</a:t>
            </a:r>
            <a:r>
              <a:rPr lang="en-US" altLang="en-US" sz="2800" smtClean="0">
                <a:sym typeface="Symbol" panose="05050102010706020507" pitchFamily="18" charset="2"/>
              </a:rPr>
              <a:t>,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 =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,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sym typeface="Symbol" panose="05050102010706020507" pitchFamily="18" charset="2"/>
              </a:rPr>
              <a:t> =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sym typeface="Symbol" panose="05050102010706020507" pitchFamily="18" charset="2"/>
              </a:rPr>
              <a:t>, …,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k-1</a:t>
            </a:r>
            <a:r>
              <a:rPr lang="en-US" altLang="en-US" sz="2800" smtClean="0">
                <a:sym typeface="Symbol" panose="05050102010706020507" pitchFamily="18" charset="2"/>
              </a:rPr>
              <a:t> =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k-1</a:t>
            </a:r>
            <a:r>
              <a:rPr lang="en-US" altLang="en-US" sz="2800" smtClean="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  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smtClean="0"/>
              <a:t>Solving Recurrence Relations</a:t>
            </a:r>
            <a:endParaRPr lang="en-CA" altLang="en-US" sz="3600" smtClean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4876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Examples: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altLang="en-US" sz="800" b="1" smtClean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The recurrence relation P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= (1.05)P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n-1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is a linear homogeneous recurrence relation of </a:t>
            </a: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degree one</a:t>
            </a:r>
            <a:r>
              <a:rPr lang="en-US" altLang="en-US" sz="2800" smtClean="0">
                <a:sym typeface="Symbol" panose="05050102010706020507" pitchFamily="18" charset="2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altLang="en-US" sz="16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The recurrence relation f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= f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n-1</a:t>
            </a:r>
            <a:r>
              <a:rPr lang="en-US" altLang="en-US" sz="2800" smtClean="0">
                <a:sym typeface="Symbol" panose="05050102010706020507" pitchFamily="18" charset="2"/>
              </a:rPr>
              <a:t> + f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n-2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is a linear homogeneous recurrence relation of </a:t>
            </a: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degree two</a:t>
            </a:r>
            <a:r>
              <a:rPr lang="en-US" altLang="en-US" sz="2800" smtClean="0">
                <a:sym typeface="Symbol" panose="05050102010706020507" pitchFamily="18" charset="2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altLang="en-US" sz="16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The recurrence relation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=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n-5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is a linear homogeneous recurrence relation of </a:t>
            </a: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degree five</a:t>
            </a:r>
            <a:r>
              <a:rPr lang="en-US" altLang="en-US" sz="2800" smtClean="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  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smtClean="0"/>
              <a:t>Solving Recurrence Relations</a:t>
            </a:r>
            <a:endParaRPr lang="en-CA" altLang="en-US" sz="3600" smtClean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534400" cy="54102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Basically, when solving such recurrence relations, we try to find solutions of the form </a:t>
            </a: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a</a:t>
            </a:r>
            <a:r>
              <a:rPr lang="en-US" altLang="en-US" sz="2800" b="1" baseline="-25000" smtClean="0">
                <a:solidFill>
                  <a:srgbClr val="00FFFF"/>
                </a:solidFill>
                <a:sym typeface="Symbol" panose="05050102010706020507" pitchFamily="18" charset="2"/>
              </a:rPr>
              <a:t>n</a:t>
            </a: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 = r</a:t>
            </a:r>
            <a:r>
              <a:rPr lang="en-US" altLang="en-US" sz="2800" b="1" baseline="30000" smtClean="0">
                <a:solidFill>
                  <a:srgbClr val="00FFFF"/>
                </a:solidFill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, where r is a constant.</a:t>
            </a:r>
            <a:endParaRPr lang="en-US" altLang="en-US" sz="800" smtClean="0">
              <a:sym typeface="Symbol" panose="05050102010706020507" pitchFamily="18" charset="2"/>
            </a:endParaRP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= r</a:t>
            </a:r>
            <a:r>
              <a:rPr lang="en-US" altLang="en-US" sz="2800" baseline="30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is a solution of the recurrence relation</a:t>
            </a:r>
            <a:br>
              <a:rPr lang="en-US" altLang="en-US" sz="2800" smtClean="0">
                <a:sym typeface="Symbol" panose="05050102010706020507" pitchFamily="18" charset="2"/>
              </a:rPr>
            </a:br>
            <a:r>
              <a:rPr lang="en-US" altLang="en-US" sz="280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=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n-1</a:t>
            </a:r>
            <a:r>
              <a:rPr lang="en-US" altLang="en-US" sz="2800" smtClean="0">
                <a:sym typeface="Symbol" panose="05050102010706020507" pitchFamily="18" charset="2"/>
              </a:rPr>
              <a:t> +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n-2</a:t>
            </a:r>
            <a:r>
              <a:rPr lang="en-US" altLang="en-US" sz="2800" smtClean="0">
                <a:sym typeface="Symbol" panose="05050102010706020507" pitchFamily="18" charset="2"/>
              </a:rPr>
              <a:t> + … +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k</a:t>
            </a:r>
            <a:r>
              <a:rPr lang="en-US" altLang="en-US" sz="280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n-k</a:t>
            </a:r>
            <a:r>
              <a:rPr lang="en-US" altLang="en-US" sz="2800" smtClean="0">
                <a:sym typeface="Symbol" panose="05050102010706020507" pitchFamily="18" charset="2"/>
              </a:rPr>
              <a:t> if and only if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r</a:t>
            </a:r>
            <a:r>
              <a:rPr lang="en-US" altLang="en-US" sz="2800" baseline="30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=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r</a:t>
            </a:r>
            <a:r>
              <a:rPr lang="en-US" altLang="en-US" sz="2800" baseline="30000" smtClean="0">
                <a:sym typeface="Symbol" panose="05050102010706020507" pitchFamily="18" charset="2"/>
              </a:rPr>
              <a:t>n-1 </a:t>
            </a:r>
            <a:r>
              <a:rPr lang="en-US" altLang="en-US" sz="2800" smtClean="0">
                <a:sym typeface="Symbol" panose="05050102010706020507" pitchFamily="18" charset="2"/>
              </a:rPr>
              <a:t>+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sym typeface="Symbol" panose="05050102010706020507" pitchFamily="18" charset="2"/>
              </a:rPr>
              <a:t>r</a:t>
            </a:r>
            <a:r>
              <a:rPr lang="en-US" altLang="en-US" sz="2800" baseline="30000" smtClean="0">
                <a:sym typeface="Symbol" panose="05050102010706020507" pitchFamily="18" charset="2"/>
              </a:rPr>
              <a:t>n-2 </a:t>
            </a:r>
            <a:r>
              <a:rPr lang="en-US" altLang="en-US" sz="2800" smtClean="0">
                <a:sym typeface="Symbol" panose="05050102010706020507" pitchFamily="18" charset="2"/>
              </a:rPr>
              <a:t>+ … +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k</a:t>
            </a:r>
            <a:r>
              <a:rPr lang="en-US" altLang="en-US" sz="2800" smtClean="0">
                <a:sym typeface="Symbol" panose="05050102010706020507" pitchFamily="18" charset="2"/>
              </a:rPr>
              <a:t>r</a:t>
            </a:r>
            <a:r>
              <a:rPr lang="en-US" altLang="en-US" sz="2800" baseline="30000" smtClean="0">
                <a:sym typeface="Symbol" panose="05050102010706020507" pitchFamily="18" charset="2"/>
              </a:rPr>
              <a:t>n-k</a:t>
            </a:r>
            <a:r>
              <a:rPr lang="en-US" altLang="en-US" sz="2800" smtClean="0">
                <a:sym typeface="Symbol" panose="05050102010706020507" pitchFamily="18" charset="2"/>
              </a:rPr>
              <a:t>.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Divide this equation by r</a:t>
            </a:r>
            <a:r>
              <a:rPr lang="en-US" altLang="en-US" sz="2800" baseline="30000" smtClean="0">
                <a:sym typeface="Symbol" panose="05050102010706020507" pitchFamily="18" charset="2"/>
              </a:rPr>
              <a:t>n-k</a:t>
            </a:r>
            <a:r>
              <a:rPr lang="en-US" altLang="en-US" sz="2800" smtClean="0">
                <a:sym typeface="Symbol" panose="05050102010706020507" pitchFamily="18" charset="2"/>
              </a:rPr>
              <a:t> and subtract the right-hand side from the left: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r</a:t>
            </a:r>
            <a:r>
              <a:rPr lang="en-US" altLang="en-US" sz="2800" baseline="30000" smtClean="0">
                <a:sym typeface="Symbol" panose="05050102010706020507" pitchFamily="18" charset="2"/>
              </a:rPr>
              <a:t>k</a:t>
            </a:r>
            <a:r>
              <a:rPr lang="en-US" altLang="en-US" sz="2800" smtClean="0">
                <a:sym typeface="Symbol" panose="05050102010706020507" pitchFamily="18" charset="2"/>
              </a:rPr>
              <a:t> -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r</a:t>
            </a:r>
            <a:r>
              <a:rPr lang="en-US" altLang="en-US" sz="2800" baseline="30000" smtClean="0">
                <a:sym typeface="Symbol" panose="05050102010706020507" pitchFamily="18" charset="2"/>
              </a:rPr>
              <a:t>k-1 </a:t>
            </a:r>
            <a:r>
              <a:rPr lang="en-US" altLang="en-US" sz="2800" smtClean="0">
                <a:sym typeface="Symbol" panose="05050102010706020507" pitchFamily="18" charset="2"/>
              </a:rPr>
              <a:t>-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sym typeface="Symbol" panose="05050102010706020507" pitchFamily="18" charset="2"/>
              </a:rPr>
              <a:t>r</a:t>
            </a:r>
            <a:r>
              <a:rPr lang="en-US" altLang="en-US" sz="2800" baseline="30000" smtClean="0">
                <a:sym typeface="Symbol" panose="05050102010706020507" pitchFamily="18" charset="2"/>
              </a:rPr>
              <a:t>k-2 </a:t>
            </a:r>
            <a:r>
              <a:rPr lang="en-US" altLang="en-US" sz="2800" smtClean="0">
                <a:sym typeface="Symbol" panose="05050102010706020507" pitchFamily="18" charset="2"/>
              </a:rPr>
              <a:t>- … -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k-1</a:t>
            </a:r>
            <a:r>
              <a:rPr lang="en-US" altLang="en-US" sz="2800" smtClean="0">
                <a:sym typeface="Symbol" panose="05050102010706020507" pitchFamily="18" charset="2"/>
              </a:rPr>
              <a:t>r -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k</a:t>
            </a:r>
            <a:r>
              <a:rPr lang="en-US" altLang="en-US" sz="2800" smtClean="0">
                <a:sym typeface="Symbol" panose="05050102010706020507" pitchFamily="18" charset="2"/>
              </a:rPr>
              <a:t> = 0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This is called the </a:t>
            </a: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characteristic equation</a:t>
            </a:r>
            <a:r>
              <a:rPr lang="en-US" altLang="en-US" sz="2800" smtClean="0">
                <a:sym typeface="Symbol" panose="05050102010706020507" pitchFamily="18" charset="2"/>
              </a:rPr>
              <a:t> of the recurrence relation.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  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smtClean="0"/>
              <a:t>Solving Recurrence Relations</a:t>
            </a:r>
            <a:endParaRPr lang="en-CA" altLang="en-US" sz="3600" smtClean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9154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sz="2800" dirty="0" smtClean="0">
                <a:sym typeface="Symbol" panose="05050102010706020507" pitchFamily="18" charset="2"/>
              </a:rPr>
              <a:t>The solutions of this equation are called the </a:t>
            </a:r>
            <a:r>
              <a:rPr lang="en-US" altLang="en-US" sz="28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characteristic roots</a:t>
            </a:r>
            <a:r>
              <a:rPr lang="en-US" altLang="en-US" sz="2800" dirty="0" smtClean="0">
                <a:sym typeface="Symbol" panose="05050102010706020507" pitchFamily="18" charset="2"/>
              </a:rPr>
              <a:t> of the recurrence relation.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altLang="en-US" sz="900" dirty="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sz="2800" dirty="0" smtClean="0">
                <a:sym typeface="Symbol" panose="05050102010706020507" pitchFamily="18" charset="2"/>
              </a:rPr>
              <a:t>Let us consider linear homogeneous recurrence relations of </a:t>
            </a:r>
            <a:r>
              <a:rPr lang="en-US" altLang="en-US" sz="28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degree two</a:t>
            </a:r>
            <a:r>
              <a:rPr lang="en-US" altLang="en-US" sz="2800" dirty="0" smtClean="0">
                <a:sym typeface="Symbol" panose="05050102010706020507" pitchFamily="18" charset="2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altLang="en-US" sz="900" dirty="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sz="28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Theorem:</a:t>
            </a:r>
            <a:r>
              <a:rPr lang="en-US" altLang="en-US" sz="2800" dirty="0" smtClean="0">
                <a:sym typeface="Symbol" panose="05050102010706020507" pitchFamily="18" charset="2"/>
              </a:rPr>
              <a:t> Let c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sz="2800" dirty="0" smtClean="0">
                <a:sym typeface="Symbol" panose="05050102010706020507" pitchFamily="18" charset="2"/>
              </a:rPr>
              <a:t> and c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2800" dirty="0" smtClean="0">
                <a:sym typeface="Symbol" panose="05050102010706020507" pitchFamily="18" charset="2"/>
              </a:rPr>
              <a:t> be real numbers. Suppose that r</a:t>
            </a:r>
            <a:r>
              <a:rPr lang="en-US" altLang="en-US" sz="2800" baseline="30000" dirty="0" smtClean="0">
                <a:sym typeface="Symbol" panose="05050102010706020507" pitchFamily="18" charset="2"/>
              </a:rPr>
              <a:t>2</a:t>
            </a:r>
            <a:r>
              <a:rPr lang="en-US" altLang="en-US" sz="2800" dirty="0" smtClean="0">
                <a:sym typeface="Symbol" panose="05050102010706020507" pitchFamily="18" charset="2"/>
              </a:rPr>
              <a:t> – c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sz="2800" dirty="0" smtClean="0">
                <a:sym typeface="Symbol" panose="05050102010706020507" pitchFamily="18" charset="2"/>
              </a:rPr>
              <a:t>r – c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2800" dirty="0" smtClean="0">
                <a:sym typeface="Symbol" panose="05050102010706020507" pitchFamily="18" charset="2"/>
              </a:rPr>
              <a:t> = 0 has two distinct roots r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sz="2800" dirty="0" smtClean="0">
                <a:sym typeface="Symbol" panose="05050102010706020507" pitchFamily="18" charset="2"/>
              </a:rPr>
              <a:t> and r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2800" dirty="0" smtClean="0">
                <a:sym typeface="Symbol" panose="05050102010706020507" pitchFamily="18" charset="2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sz="2800" dirty="0" smtClean="0">
                <a:sym typeface="Symbol" panose="05050102010706020507" pitchFamily="18" charset="2"/>
              </a:rPr>
              <a:t>Then the sequence {a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n</a:t>
            </a:r>
            <a:r>
              <a:rPr lang="en-US" altLang="en-US" sz="2800" dirty="0" smtClean="0">
                <a:sym typeface="Symbol" panose="05050102010706020507" pitchFamily="18" charset="2"/>
              </a:rPr>
              <a:t>} is a solution of the recurrence relation a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n</a:t>
            </a:r>
            <a:r>
              <a:rPr lang="en-US" altLang="en-US" sz="2800" dirty="0" smtClean="0">
                <a:sym typeface="Symbol" panose="05050102010706020507" pitchFamily="18" charset="2"/>
              </a:rPr>
              <a:t> = c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sz="2800" dirty="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n-1</a:t>
            </a:r>
            <a:r>
              <a:rPr lang="en-US" altLang="en-US" sz="2800" dirty="0" smtClean="0">
                <a:sym typeface="Symbol" panose="05050102010706020507" pitchFamily="18" charset="2"/>
              </a:rPr>
              <a:t> + c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2800" dirty="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n-2</a:t>
            </a:r>
            <a:r>
              <a:rPr lang="en-US" altLang="en-US" sz="2800" dirty="0" smtClean="0">
                <a:sym typeface="Symbol" panose="05050102010706020507" pitchFamily="18" charset="2"/>
              </a:rPr>
              <a:t> if and only if a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n</a:t>
            </a:r>
            <a:r>
              <a:rPr lang="en-US" altLang="en-US" sz="2800" dirty="0" smtClean="0">
                <a:sym typeface="Symbol" panose="05050102010706020507" pitchFamily="18" charset="2"/>
              </a:rPr>
              <a:t> = 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sz="2800" dirty="0" smtClean="0">
                <a:sym typeface="Symbol" panose="05050102010706020507" pitchFamily="18" charset="2"/>
              </a:rPr>
              <a:t>r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sz="2800" baseline="30000" dirty="0" smtClean="0">
                <a:sym typeface="Symbol" panose="05050102010706020507" pitchFamily="18" charset="2"/>
              </a:rPr>
              <a:t>n</a:t>
            </a:r>
            <a:r>
              <a:rPr lang="en-US" altLang="en-US" sz="2800" dirty="0" smtClean="0">
                <a:sym typeface="Symbol" panose="05050102010706020507" pitchFamily="18" charset="2"/>
              </a:rPr>
              <a:t> + 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2800" dirty="0" smtClean="0">
                <a:sym typeface="Symbol" panose="05050102010706020507" pitchFamily="18" charset="2"/>
              </a:rPr>
              <a:t>r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2800" baseline="30000" dirty="0" smtClean="0">
                <a:sym typeface="Symbol" panose="05050102010706020507" pitchFamily="18" charset="2"/>
              </a:rPr>
              <a:t>n</a:t>
            </a:r>
            <a:r>
              <a:rPr lang="en-US" altLang="en-US" sz="2800" dirty="0" smtClean="0">
                <a:sym typeface="Symbol" panose="05050102010706020507" pitchFamily="18" charset="2"/>
              </a:rPr>
              <a:t> for n = 0, 1, 2, …, where 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sz="2800" dirty="0" smtClean="0">
                <a:sym typeface="Symbol" panose="05050102010706020507" pitchFamily="18" charset="2"/>
              </a:rPr>
              <a:t> and 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2800" dirty="0" smtClean="0">
                <a:sym typeface="Symbol" panose="05050102010706020507" pitchFamily="18" charset="2"/>
              </a:rPr>
              <a:t> are constants.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altLang="en-US" sz="900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  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smtClean="0"/>
              <a:t>Solving Recurrence Relations</a:t>
            </a:r>
            <a:endParaRPr lang="en-CA" altLang="en-US" sz="3600" smtClean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r>
              <a:rPr lang="en-US" altLang="en-US" sz="2800" smtClean="0">
                <a:sym typeface="Symbol" panose="05050102010706020507" pitchFamily="18" charset="2"/>
              </a:rPr>
              <a:t> What is the solution of the recurrence relation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=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n-1</a:t>
            </a:r>
            <a:r>
              <a:rPr lang="en-US" altLang="en-US" sz="2800" smtClean="0">
                <a:sym typeface="Symbol" panose="05050102010706020507" pitchFamily="18" charset="2"/>
              </a:rPr>
              <a:t> + 2a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n-2</a:t>
            </a:r>
            <a:r>
              <a:rPr lang="en-US" altLang="en-US" sz="2800" smtClean="0">
                <a:sym typeface="Symbol" panose="05050102010706020507" pitchFamily="18" charset="2"/>
              </a:rPr>
              <a:t> with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0</a:t>
            </a:r>
            <a:r>
              <a:rPr lang="en-US" altLang="en-US" sz="2800" smtClean="0">
                <a:sym typeface="Symbol" panose="05050102010706020507" pitchFamily="18" charset="2"/>
              </a:rPr>
              <a:t> = 2 and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 = 7 ?</a:t>
            </a:r>
          </a:p>
          <a:p>
            <a:pPr marL="0" indent="0" eaLnBrk="1" hangingPunct="1">
              <a:defRPr/>
            </a:pPr>
            <a:endParaRPr lang="en-US" altLang="en-US" sz="2800" smtClean="0">
              <a:sym typeface="Symbol" panose="05050102010706020507" pitchFamily="18" charset="2"/>
            </a:endParaRPr>
          </a:p>
          <a:p>
            <a:pPr marL="0" indent="0" eaLnBrk="1" hangingPunct="1">
              <a:defRPr/>
            </a:pP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Solution:</a:t>
            </a:r>
            <a:r>
              <a:rPr lang="en-US" altLang="en-US" sz="2800" smtClean="0">
                <a:sym typeface="Symbol" panose="05050102010706020507" pitchFamily="18" charset="2"/>
              </a:rPr>
              <a:t> The characteristic equation of the recurrence relation is r</a:t>
            </a:r>
            <a:r>
              <a:rPr lang="en-US" altLang="en-US" sz="2800" baseline="30000" smtClean="0"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sym typeface="Symbol" panose="05050102010706020507" pitchFamily="18" charset="2"/>
              </a:rPr>
              <a:t> – r – 2 = 0.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Its roots are r = 2 and r = -1.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Hence, the sequence {a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} is a solution to the recurrence relation if and only if: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= 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2</a:t>
            </a:r>
            <a:r>
              <a:rPr lang="en-US" altLang="en-US" sz="2800" baseline="30000" smtClean="0">
                <a:sym typeface="Symbol" panose="05050102010706020507" pitchFamily="18" charset="2"/>
              </a:rPr>
              <a:t>n </a:t>
            </a:r>
            <a:r>
              <a:rPr lang="en-US" altLang="en-US" sz="2800" smtClean="0">
                <a:sym typeface="Symbol" panose="05050102010706020507" pitchFamily="18" charset="2"/>
              </a:rPr>
              <a:t>+ 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sym typeface="Symbol" panose="05050102010706020507" pitchFamily="18" charset="2"/>
              </a:rPr>
              <a:t>(-1)</a:t>
            </a:r>
            <a:r>
              <a:rPr lang="en-US" altLang="en-US" sz="2800" baseline="30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  for some constants 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 </a:t>
            </a:r>
            <a:r>
              <a:rPr lang="en-US" altLang="en-US" sz="2800" smtClean="0">
                <a:sym typeface="Symbol" panose="05050102010706020507" pitchFamily="18" charset="2"/>
              </a:rPr>
              <a:t>and 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  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smtClean="0"/>
              <a:t>Recurrence Relations</a:t>
            </a:r>
            <a:endParaRPr lang="en-CA" altLang="en-US" sz="3600" smtClean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9530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A </a:t>
            </a: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recurrence relation</a:t>
            </a:r>
            <a:r>
              <a:rPr lang="en-US" altLang="en-US" sz="2800" smtClean="0">
                <a:sym typeface="Symbol" panose="05050102010706020507" pitchFamily="18" charset="2"/>
              </a:rPr>
              <a:t> for the sequence {a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} is an equation that expresses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is terms of one or more of the previous terms of the sequence, namely,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0</a:t>
            </a:r>
            <a:r>
              <a:rPr lang="en-US" altLang="en-US" sz="2800" smtClean="0">
                <a:sym typeface="Symbol" panose="05050102010706020507" pitchFamily="18" charset="2"/>
              </a:rPr>
              <a:t>,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, …,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n-1</a:t>
            </a:r>
            <a:r>
              <a:rPr lang="en-US" altLang="en-US" sz="2800" smtClean="0">
                <a:sym typeface="Symbol" panose="05050102010706020507" pitchFamily="18" charset="2"/>
              </a:rPr>
              <a:t>, for all integers n with </a:t>
            </a:r>
            <a:br>
              <a:rPr lang="en-US" altLang="en-US" sz="2800" smtClean="0">
                <a:sym typeface="Symbol" panose="05050102010706020507" pitchFamily="18" charset="2"/>
              </a:rPr>
            </a:br>
            <a:r>
              <a:rPr lang="en-US" altLang="en-US" sz="2800" smtClean="0">
                <a:sym typeface="Symbol" panose="05050102010706020507" pitchFamily="18" charset="2"/>
              </a:rPr>
              <a:t>n  n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0</a:t>
            </a:r>
            <a:r>
              <a:rPr lang="en-US" altLang="en-US" sz="2800" smtClean="0">
                <a:sym typeface="Symbol" panose="05050102010706020507" pitchFamily="18" charset="2"/>
              </a:rPr>
              <a:t>, where n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0</a:t>
            </a:r>
            <a:r>
              <a:rPr lang="en-US" altLang="en-US" sz="2800" smtClean="0">
                <a:sym typeface="Symbol" panose="05050102010706020507" pitchFamily="18" charset="2"/>
              </a:rPr>
              <a:t> is a nonnegative integer.</a:t>
            </a:r>
          </a:p>
          <a:p>
            <a:pPr marL="0" indent="0" eaLnBrk="1" hangingPunct="1">
              <a:defRPr/>
            </a:pPr>
            <a:endParaRPr lang="en-US" altLang="en-US" sz="2800" smtClean="0">
              <a:sym typeface="Symbol" panose="05050102010706020507" pitchFamily="18" charset="2"/>
            </a:endParaRP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A sequence is called a </a:t>
            </a: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solution</a:t>
            </a:r>
            <a:r>
              <a:rPr lang="en-US" altLang="en-US" sz="2800" smtClean="0">
                <a:sym typeface="Symbol" panose="05050102010706020507" pitchFamily="18" charset="2"/>
              </a:rPr>
              <a:t> of a recurrence relation if it terms satisfy the recurrence relation.</a:t>
            </a:r>
          </a:p>
          <a:p>
            <a:pPr marL="0" indent="0" eaLnBrk="1" hangingPunct="1">
              <a:defRPr/>
            </a:pPr>
            <a:endParaRPr lang="en-US" altLang="en-US" sz="280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  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smtClean="0"/>
              <a:t>Solving Recurrence Relations</a:t>
            </a:r>
            <a:endParaRPr lang="en-CA" altLang="en-US" sz="3600" smtClean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0292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Given the equation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= 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2</a:t>
            </a:r>
            <a:r>
              <a:rPr lang="en-US" altLang="en-US" sz="2800" baseline="30000" smtClean="0">
                <a:sym typeface="Symbol" panose="05050102010706020507" pitchFamily="18" charset="2"/>
              </a:rPr>
              <a:t>n </a:t>
            </a:r>
            <a:r>
              <a:rPr lang="en-US" altLang="en-US" sz="2800" smtClean="0">
                <a:sym typeface="Symbol" panose="05050102010706020507" pitchFamily="18" charset="2"/>
              </a:rPr>
              <a:t>+ 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sym typeface="Symbol" panose="05050102010706020507" pitchFamily="18" charset="2"/>
              </a:rPr>
              <a:t>(-1)</a:t>
            </a:r>
            <a:r>
              <a:rPr lang="en-US" altLang="en-US" sz="2800" baseline="30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and the initial conditions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0</a:t>
            </a:r>
            <a:r>
              <a:rPr lang="en-US" altLang="en-US" sz="2800" smtClean="0">
                <a:sym typeface="Symbol" panose="05050102010706020507" pitchFamily="18" charset="2"/>
              </a:rPr>
              <a:t> = 2 and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 = 7, it follows that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0</a:t>
            </a:r>
            <a:r>
              <a:rPr lang="en-US" altLang="en-US" sz="2800" smtClean="0">
                <a:sym typeface="Symbol" panose="05050102010706020507" pitchFamily="18" charset="2"/>
              </a:rPr>
              <a:t> = 2 = 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 </a:t>
            </a:r>
            <a:r>
              <a:rPr lang="en-US" altLang="en-US" sz="2800" smtClean="0">
                <a:sym typeface="Symbol" panose="05050102010706020507" pitchFamily="18" charset="2"/>
              </a:rPr>
              <a:t>+ 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2</a:t>
            </a:r>
            <a:endParaRPr lang="en-US" altLang="en-US" sz="2800" smtClean="0">
              <a:sym typeface="Symbol" panose="05050102010706020507" pitchFamily="18" charset="2"/>
            </a:endParaRP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 = 7 = 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2 + 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2 </a:t>
            </a:r>
            <a:r>
              <a:rPr lang="en-US" altLang="en-US" sz="2800" smtClean="0">
                <a:sym typeface="Symbol" panose="05050102010706020507" pitchFamily="18" charset="2"/>
              </a:rPr>
              <a:t>(-1)</a:t>
            </a:r>
          </a:p>
          <a:p>
            <a:pPr marL="0" indent="0" eaLnBrk="1" hangingPunct="1">
              <a:defRPr/>
            </a:pPr>
            <a:endParaRPr lang="en-US" altLang="en-US" sz="1600" smtClean="0">
              <a:sym typeface="Symbol" panose="05050102010706020507" pitchFamily="18" charset="2"/>
            </a:endParaRP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Solving these two equations gives us</a:t>
            </a:r>
            <a:br>
              <a:rPr lang="en-US" altLang="en-US" sz="2800" smtClean="0">
                <a:sym typeface="Symbol" panose="05050102010706020507" pitchFamily="18" charset="2"/>
              </a:rPr>
            </a:br>
            <a:r>
              <a:rPr lang="en-US" altLang="en-US" sz="2800" smtClean="0">
                <a:sym typeface="Symbol" panose="05050102010706020507" pitchFamily="18" charset="2"/>
              </a:rPr>
              <a:t>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 = 3 and 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sym typeface="Symbol" panose="05050102010706020507" pitchFamily="18" charset="2"/>
              </a:rPr>
              <a:t> = -1.</a:t>
            </a:r>
          </a:p>
          <a:p>
            <a:pPr marL="0" indent="0" eaLnBrk="1" hangingPunct="1">
              <a:defRPr/>
            </a:pPr>
            <a:endParaRPr lang="en-US" altLang="en-US" sz="1600" smtClean="0">
              <a:sym typeface="Symbol" panose="05050102010706020507" pitchFamily="18" charset="2"/>
            </a:endParaRP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Therefore, the solution to the recurrence relation and initial conditions is the sequence {a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} with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= 32</a:t>
            </a:r>
            <a:r>
              <a:rPr lang="en-US" altLang="en-US" sz="2800" baseline="30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– (-1)</a:t>
            </a:r>
            <a:r>
              <a:rPr lang="en-US" altLang="en-US" sz="2800" baseline="30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  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smtClean="0"/>
              <a:t>Solving Recurrence Relations</a:t>
            </a:r>
            <a:endParaRPr lang="en-CA" altLang="en-US" sz="3600" smtClean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534400" cy="54102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= r</a:t>
            </a:r>
            <a:r>
              <a:rPr lang="en-US" altLang="en-US" sz="2800" baseline="30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is a solution of the linear homogeneous recurrence relation</a:t>
            </a:r>
            <a:br>
              <a:rPr lang="en-US" altLang="en-US" sz="2800" smtClean="0">
                <a:sym typeface="Symbol" panose="05050102010706020507" pitchFamily="18" charset="2"/>
              </a:rPr>
            </a:br>
            <a:r>
              <a:rPr lang="en-US" altLang="en-US" sz="280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=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n-1</a:t>
            </a:r>
            <a:r>
              <a:rPr lang="en-US" altLang="en-US" sz="2800" smtClean="0">
                <a:sym typeface="Symbol" panose="05050102010706020507" pitchFamily="18" charset="2"/>
              </a:rPr>
              <a:t> +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n-2</a:t>
            </a:r>
            <a:r>
              <a:rPr lang="en-US" altLang="en-US" sz="2800" smtClean="0">
                <a:sym typeface="Symbol" panose="05050102010706020507" pitchFamily="18" charset="2"/>
              </a:rPr>
              <a:t> + … +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k</a:t>
            </a:r>
            <a:r>
              <a:rPr lang="en-US" altLang="en-US" sz="280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n-k</a:t>
            </a:r>
            <a:r>
              <a:rPr lang="en-US" altLang="en-US" sz="2800" smtClean="0">
                <a:sym typeface="Symbol" panose="05050102010706020507" pitchFamily="18" charset="2"/>
              </a:rPr>
              <a:t> 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if and only if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r</a:t>
            </a:r>
            <a:r>
              <a:rPr lang="en-US" altLang="en-US" sz="2800" baseline="30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=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r</a:t>
            </a:r>
            <a:r>
              <a:rPr lang="en-US" altLang="en-US" sz="2800" baseline="30000" smtClean="0">
                <a:sym typeface="Symbol" panose="05050102010706020507" pitchFamily="18" charset="2"/>
              </a:rPr>
              <a:t>n-1 </a:t>
            </a:r>
            <a:r>
              <a:rPr lang="en-US" altLang="en-US" sz="2800" smtClean="0">
                <a:sym typeface="Symbol" panose="05050102010706020507" pitchFamily="18" charset="2"/>
              </a:rPr>
              <a:t>+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sym typeface="Symbol" panose="05050102010706020507" pitchFamily="18" charset="2"/>
              </a:rPr>
              <a:t>r</a:t>
            </a:r>
            <a:r>
              <a:rPr lang="en-US" altLang="en-US" sz="2800" baseline="30000" smtClean="0">
                <a:sym typeface="Symbol" panose="05050102010706020507" pitchFamily="18" charset="2"/>
              </a:rPr>
              <a:t>n-2 </a:t>
            </a:r>
            <a:r>
              <a:rPr lang="en-US" altLang="en-US" sz="2800" smtClean="0">
                <a:sym typeface="Symbol" panose="05050102010706020507" pitchFamily="18" charset="2"/>
              </a:rPr>
              <a:t>+ … +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k</a:t>
            </a:r>
            <a:r>
              <a:rPr lang="en-US" altLang="en-US" sz="2800" smtClean="0">
                <a:sym typeface="Symbol" panose="05050102010706020507" pitchFamily="18" charset="2"/>
              </a:rPr>
              <a:t>r</a:t>
            </a:r>
            <a:r>
              <a:rPr lang="en-US" altLang="en-US" sz="2800" baseline="30000" smtClean="0">
                <a:sym typeface="Symbol" panose="05050102010706020507" pitchFamily="18" charset="2"/>
              </a:rPr>
              <a:t>n-k</a:t>
            </a:r>
            <a:r>
              <a:rPr lang="en-US" altLang="en-US" sz="2800" smtClean="0">
                <a:sym typeface="Symbol" panose="05050102010706020507" pitchFamily="18" charset="2"/>
              </a:rPr>
              <a:t>.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Divide this equation by r</a:t>
            </a:r>
            <a:r>
              <a:rPr lang="en-US" altLang="en-US" sz="2800" baseline="30000" smtClean="0">
                <a:sym typeface="Symbol" panose="05050102010706020507" pitchFamily="18" charset="2"/>
              </a:rPr>
              <a:t>n-k</a:t>
            </a:r>
            <a:r>
              <a:rPr lang="en-US" altLang="en-US" sz="2800" smtClean="0">
                <a:sym typeface="Symbol" panose="05050102010706020507" pitchFamily="18" charset="2"/>
              </a:rPr>
              <a:t> and subtract the right-hand side from the left: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r</a:t>
            </a:r>
            <a:r>
              <a:rPr lang="en-US" altLang="en-US" sz="2800" baseline="30000" smtClean="0">
                <a:sym typeface="Symbol" panose="05050102010706020507" pitchFamily="18" charset="2"/>
              </a:rPr>
              <a:t>k</a:t>
            </a:r>
            <a:r>
              <a:rPr lang="en-US" altLang="en-US" sz="2800" smtClean="0">
                <a:sym typeface="Symbol" panose="05050102010706020507" pitchFamily="18" charset="2"/>
              </a:rPr>
              <a:t> -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r</a:t>
            </a:r>
            <a:r>
              <a:rPr lang="en-US" altLang="en-US" sz="2800" baseline="30000" smtClean="0">
                <a:sym typeface="Symbol" panose="05050102010706020507" pitchFamily="18" charset="2"/>
              </a:rPr>
              <a:t>k-1 </a:t>
            </a:r>
            <a:r>
              <a:rPr lang="en-US" altLang="en-US" sz="2800" smtClean="0">
                <a:sym typeface="Symbol" panose="05050102010706020507" pitchFamily="18" charset="2"/>
              </a:rPr>
              <a:t>-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sym typeface="Symbol" panose="05050102010706020507" pitchFamily="18" charset="2"/>
              </a:rPr>
              <a:t>r</a:t>
            </a:r>
            <a:r>
              <a:rPr lang="en-US" altLang="en-US" sz="2800" baseline="30000" smtClean="0">
                <a:sym typeface="Symbol" panose="05050102010706020507" pitchFamily="18" charset="2"/>
              </a:rPr>
              <a:t>k-2 </a:t>
            </a:r>
            <a:r>
              <a:rPr lang="en-US" altLang="en-US" sz="2800" smtClean="0">
                <a:sym typeface="Symbol" panose="05050102010706020507" pitchFamily="18" charset="2"/>
              </a:rPr>
              <a:t>- … -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k-1</a:t>
            </a:r>
            <a:r>
              <a:rPr lang="en-US" altLang="en-US" sz="2800" smtClean="0">
                <a:sym typeface="Symbol" panose="05050102010706020507" pitchFamily="18" charset="2"/>
              </a:rPr>
              <a:t>r -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k</a:t>
            </a:r>
            <a:r>
              <a:rPr lang="en-US" altLang="en-US" sz="2800" smtClean="0">
                <a:sym typeface="Symbol" panose="05050102010706020507" pitchFamily="18" charset="2"/>
              </a:rPr>
              <a:t> = 0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This is called the </a:t>
            </a: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characteristic equation</a:t>
            </a:r>
            <a:r>
              <a:rPr lang="en-US" altLang="en-US" sz="2800" smtClean="0">
                <a:sym typeface="Symbol" panose="05050102010706020507" pitchFamily="18" charset="2"/>
              </a:rPr>
              <a:t> of the recurrence relation.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  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smtClean="0"/>
              <a:t>Solving Recurrence Relations</a:t>
            </a:r>
            <a:endParaRPr lang="en-CA" altLang="en-US" sz="3600" smtClean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9154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sz="2800" dirty="0" smtClean="0">
                <a:sym typeface="Symbol" panose="05050102010706020507" pitchFamily="18" charset="2"/>
              </a:rPr>
              <a:t>The solutions of this equation are called the </a:t>
            </a:r>
            <a:r>
              <a:rPr lang="en-US" altLang="en-US" sz="28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characteristic roots</a:t>
            </a:r>
            <a:r>
              <a:rPr lang="en-US" altLang="en-US" sz="2800" dirty="0" smtClean="0">
                <a:sym typeface="Symbol" panose="05050102010706020507" pitchFamily="18" charset="2"/>
              </a:rPr>
              <a:t> of the recurrence relation.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altLang="en-US" sz="900" dirty="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sz="2800" dirty="0" smtClean="0">
                <a:sym typeface="Symbol" panose="05050102010706020507" pitchFamily="18" charset="2"/>
              </a:rPr>
              <a:t>Let us consider linear homogeneous recurrence relations of </a:t>
            </a:r>
            <a:r>
              <a:rPr lang="en-US" altLang="en-US" sz="28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degree two</a:t>
            </a:r>
            <a:r>
              <a:rPr lang="en-US" altLang="en-US" sz="2800" dirty="0" smtClean="0">
                <a:sym typeface="Symbol" panose="05050102010706020507" pitchFamily="18" charset="2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altLang="en-US" sz="900" dirty="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sz="28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Theorem:</a:t>
            </a:r>
            <a:r>
              <a:rPr lang="en-US" altLang="en-US" sz="2800" dirty="0" smtClean="0">
                <a:sym typeface="Symbol" panose="05050102010706020507" pitchFamily="18" charset="2"/>
              </a:rPr>
              <a:t> Let c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sz="2800" dirty="0" smtClean="0">
                <a:sym typeface="Symbol" panose="05050102010706020507" pitchFamily="18" charset="2"/>
              </a:rPr>
              <a:t> and c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2800" dirty="0" smtClean="0">
                <a:sym typeface="Symbol" panose="05050102010706020507" pitchFamily="18" charset="2"/>
              </a:rPr>
              <a:t> be real numbers. Suppose that r</a:t>
            </a:r>
            <a:r>
              <a:rPr lang="en-US" altLang="en-US" sz="2800" baseline="30000" dirty="0" smtClean="0">
                <a:sym typeface="Symbol" panose="05050102010706020507" pitchFamily="18" charset="2"/>
              </a:rPr>
              <a:t>2</a:t>
            </a:r>
            <a:r>
              <a:rPr lang="en-US" altLang="en-US" sz="2800" dirty="0" smtClean="0">
                <a:sym typeface="Symbol" panose="05050102010706020507" pitchFamily="18" charset="2"/>
              </a:rPr>
              <a:t> – c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sz="2800" dirty="0" smtClean="0">
                <a:sym typeface="Symbol" panose="05050102010706020507" pitchFamily="18" charset="2"/>
              </a:rPr>
              <a:t>r – c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2800" dirty="0" smtClean="0">
                <a:sym typeface="Symbol" panose="05050102010706020507" pitchFamily="18" charset="2"/>
              </a:rPr>
              <a:t> = 0 has two distinct roots r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sz="2800" dirty="0" smtClean="0">
                <a:sym typeface="Symbol" panose="05050102010706020507" pitchFamily="18" charset="2"/>
              </a:rPr>
              <a:t> and r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2800" dirty="0" smtClean="0">
                <a:sym typeface="Symbol" panose="05050102010706020507" pitchFamily="18" charset="2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sz="2800" dirty="0" smtClean="0">
                <a:sym typeface="Symbol" panose="05050102010706020507" pitchFamily="18" charset="2"/>
              </a:rPr>
              <a:t>Then the sequence {a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n</a:t>
            </a:r>
            <a:r>
              <a:rPr lang="en-US" altLang="en-US" sz="2800" dirty="0" smtClean="0">
                <a:sym typeface="Symbol" panose="05050102010706020507" pitchFamily="18" charset="2"/>
              </a:rPr>
              <a:t>} is a solution of the recurrence relation a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n</a:t>
            </a:r>
            <a:r>
              <a:rPr lang="en-US" altLang="en-US" sz="2800" dirty="0" smtClean="0">
                <a:sym typeface="Symbol" panose="05050102010706020507" pitchFamily="18" charset="2"/>
              </a:rPr>
              <a:t> = c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sz="2800" dirty="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n-1</a:t>
            </a:r>
            <a:r>
              <a:rPr lang="en-US" altLang="en-US" sz="2800" dirty="0" smtClean="0">
                <a:sym typeface="Symbol" panose="05050102010706020507" pitchFamily="18" charset="2"/>
              </a:rPr>
              <a:t> + c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2800" dirty="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n-2</a:t>
            </a:r>
            <a:r>
              <a:rPr lang="en-US" altLang="en-US" sz="2800" dirty="0" smtClean="0">
                <a:sym typeface="Symbol" panose="05050102010706020507" pitchFamily="18" charset="2"/>
              </a:rPr>
              <a:t> if and only if a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n</a:t>
            </a:r>
            <a:r>
              <a:rPr lang="en-US" altLang="en-US" sz="2800" dirty="0" smtClean="0">
                <a:sym typeface="Symbol" panose="05050102010706020507" pitchFamily="18" charset="2"/>
              </a:rPr>
              <a:t> = 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sz="2800" dirty="0" smtClean="0">
                <a:sym typeface="Symbol" panose="05050102010706020507" pitchFamily="18" charset="2"/>
              </a:rPr>
              <a:t>r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sz="2800" baseline="30000" dirty="0" smtClean="0">
                <a:sym typeface="Symbol" panose="05050102010706020507" pitchFamily="18" charset="2"/>
              </a:rPr>
              <a:t>n</a:t>
            </a:r>
            <a:r>
              <a:rPr lang="en-US" altLang="en-US" sz="2800" dirty="0" smtClean="0">
                <a:sym typeface="Symbol" panose="05050102010706020507" pitchFamily="18" charset="2"/>
              </a:rPr>
              <a:t> + 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2800" dirty="0" smtClean="0">
                <a:sym typeface="Symbol" panose="05050102010706020507" pitchFamily="18" charset="2"/>
              </a:rPr>
              <a:t>r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2800" baseline="30000" dirty="0" smtClean="0">
                <a:sym typeface="Symbol" panose="05050102010706020507" pitchFamily="18" charset="2"/>
              </a:rPr>
              <a:t>n</a:t>
            </a:r>
            <a:r>
              <a:rPr lang="en-US" altLang="en-US" sz="2800" dirty="0" smtClean="0">
                <a:sym typeface="Symbol" panose="05050102010706020507" pitchFamily="18" charset="2"/>
              </a:rPr>
              <a:t> for n = 0, 1, 2, …, where 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sz="2800" dirty="0" smtClean="0">
                <a:sym typeface="Symbol" panose="05050102010706020507" pitchFamily="18" charset="2"/>
              </a:rPr>
              <a:t> and 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2800" dirty="0" smtClean="0">
                <a:sym typeface="Symbol" panose="05050102010706020507" pitchFamily="18" charset="2"/>
              </a:rPr>
              <a:t> are constants.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altLang="en-US" sz="900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  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smtClean="0"/>
              <a:t>Solving Recurrence Relations</a:t>
            </a:r>
            <a:endParaRPr lang="en-CA" altLang="en-US" sz="3600" smtClean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3352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r>
              <a:rPr lang="en-US" altLang="en-US" sz="2800" smtClean="0">
                <a:sym typeface="Symbol" panose="05050102010706020507" pitchFamily="18" charset="2"/>
              </a:rPr>
              <a:t> Give an explicit formula for the Fibonacci numbers.</a:t>
            </a:r>
          </a:p>
          <a:p>
            <a:pPr marL="0" indent="0" eaLnBrk="1" hangingPunct="1">
              <a:defRPr/>
            </a:pP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Solution:</a:t>
            </a:r>
            <a:r>
              <a:rPr lang="en-US" altLang="en-US" sz="2800" smtClean="0">
                <a:sym typeface="Symbol" panose="05050102010706020507" pitchFamily="18" charset="2"/>
              </a:rPr>
              <a:t> The Fibonacci numbers satisfy the recurrence relation f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= f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n-1</a:t>
            </a:r>
            <a:r>
              <a:rPr lang="en-US" altLang="en-US" sz="2800" smtClean="0">
                <a:sym typeface="Symbol" panose="05050102010706020507" pitchFamily="18" charset="2"/>
              </a:rPr>
              <a:t> + f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n-2</a:t>
            </a:r>
            <a:r>
              <a:rPr lang="en-US" altLang="en-US" sz="2800" smtClean="0">
                <a:sym typeface="Symbol" panose="05050102010706020507" pitchFamily="18" charset="2"/>
              </a:rPr>
              <a:t> with initial conditions f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0</a:t>
            </a:r>
            <a:r>
              <a:rPr lang="en-US" altLang="en-US" sz="2800" smtClean="0">
                <a:sym typeface="Symbol" panose="05050102010706020507" pitchFamily="18" charset="2"/>
              </a:rPr>
              <a:t> = 0 and f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 = 1.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The characteristic equation is r</a:t>
            </a:r>
            <a:r>
              <a:rPr lang="en-US" altLang="en-US" sz="2800" baseline="30000" smtClean="0"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sym typeface="Symbol" panose="05050102010706020507" pitchFamily="18" charset="2"/>
              </a:rPr>
              <a:t> – r – 1 = 0.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Its roots are</a:t>
            </a:r>
          </a:p>
        </p:txBody>
      </p:sp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304800" y="4648200"/>
          <a:ext cx="350520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Microsoft Equation 3.0" r:id="rId3" imgW="1543019" imgH="419217" progId="Equation.3">
                  <p:embed/>
                </p:oleObj>
              </mc:Choice>
              <mc:Fallback>
                <p:oleObj name="Microsoft Equation 3.0" r:id="rId3" imgW="1543019" imgH="41921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648200"/>
                        <a:ext cx="3505200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  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smtClean="0"/>
              <a:t>Solving Recurrence Relations</a:t>
            </a:r>
            <a:endParaRPr lang="en-CA" altLang="en-US" sz="3600" smtClean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534400" cy="6096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Therefore, the Fibonacci numbers are given by</a:t>
            </a:r>
            <a:r>
              <a:rPr lang="en-US" altLang="en-US" sz="3200" smtClean="0"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304800" y="1371600"/>
          <a:ext cx="448151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Microsoft Equation 3.0" r:id="rId3" imgW="1971870" imgH="523787" progId="Equation.3">
                  <p:embed/>
                </p:oleObj>
              </mc:Choice>
              <mc:Fallback>
                <p:oleObj name="Microsoft Equation 3.0" r:id="rId3" imgW="1971870" imgH="52378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71600"/>
                        <a:ext cx="4481513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228600" y="2590800"/>
            <a:ext cx="8458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1pPr>
            <a:lvl2pPr marL="742950" indent="-285750">
              <a:buChar char="–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2pPr>
            <a:lvl3pPr marL="1143000" indent="-228600"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3pPr>
            <a:lvl4pPr marL="1600200" indent="-228600">
              <a:buChar char="–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4pPr>
            <a:lvl5pPr marL="2057400" indent="-228600"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for some constants 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 and 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We can determine values for these constants so that the sequence meets the conditions f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0</a:t>
            </a:r>
            <a:r>
              <a:rPr lang="en-US" altLang="en-US" sz="2800" smtClean="0">
                <a:sym typeface="Symbol" panose="05050102010706020507" pitchFamily="18" charset="2"/>
              </a:rPr>
              <a:t> = 0 and f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 = 1:</a:t>
            </a:r>
            <a:r>
              <a:rPr lang="en-US" altLang="en-US" sz="3200" smtClean="0"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304800" y="4572000"/>
          <a:ext cx="22701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Microsoft Equation 3.0" r:id="rId5" imgW="990632" imgH="218987" progId="Equation.3">
                  <p:embed/>
                </p:oleObj>
              </mc:Choice>
              <mc:Fallback>
                <p:oleObj name="Microsoft Equation 3.0" r:id="rId5" imgW="990632" imgH="21898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572000"/>
                        <a:ext cx="22701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9" name="Object 7"/>
          <p:cNvGraphicFramePr>
            <a:graphicFrameLocks noChangeAspect="1"/>
          </p:cNvGraphicFramePr>
          <p:nvPr/>
        </p:nvGraphicFramePr>
        <p:xfrm>
          <a:off x="304800" y="5029200"/>
          <a:ext cx="4595813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Microsoft Equation 3.0" r:id="rId7" imgW="2019312" imgH="495183" progId="Equation.3">
                  <p:embed/>
                </p:oleObj>
              </mc:Choice>
              <mc:Fallback>
                <p:oleObj name="Microsoft Equation 3.0" r:id="rId7" imgW="2019312" imgH="49518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029200"/>
                        <a:ext cx="4595813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autoUpdateAnimBg="0"/>
      <p:bldP spid="15155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  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smtClean="0"/>
              <a:t>Solving Recurrence Relations</a:t>
            </a:r>
            <a:endParaRPr lang="en-CA" altLang="en-US" sz="3600" smtClean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1066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The unique solution to this system of two equations and two variables is</a:t>
            </a:r>
            <a:endParaRPr lang="en-US" altLang="en-US" sz="3200" smtClean="0">
              <a:sym typeface="Symbol" panose="05050102010706020507" pitchFamily="18" charset="2"/>
            </a:endParaRPr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304800" y="2133600"/>
          <a:ext cx="301625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Microsoft Equation 3.0" r:id="rId3" imgW="1324131" imgH="409370" progId="Equation.3">
                  <p:embed/>
                </p:oleObj>
              </mc:Choice>
              <mc:Fallback>
                <p:oleObj name="Microsoft Equation 3.0" r:id="rId3" imgW="1324131" imgH="40937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3600"/>
                        <a:ext cx="301625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228600" y="32766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1pPr>
            <a:lvl2pPr marL="742950" indent="-285750">
              <a:buChar char="–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2pPr>
            <a:lvl3pPr marL="1143000" indent="-228600"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3pPr>
            <a:lvl4pPr marL="1600200" indent="-228600">
              <a:buChar char="–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4pPr>
            <a:lvl5pPr marL="2057400" indent="-228600"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So finally we obtained an explicit formula for the Fibonacci numbers:</a:t>
            </a:r>
            <a:r>
              <a:rPr lang="en-US" altLang="en-US" sz="3200" smtClean="0"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152582" name="Object 6"/>
          <p:cNvGraphicFramePr>
            <a:graphicFrameLocks noChangeAspect="1"/>
          </p:cNvGraphicFramePr>
          <p:nvPr/>
        </p:nvGraphicFramePr>
        <p:xfrm>
          <a:off x="304800" y="4419600"/>
          <a:ext cx="482758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Microsoft Equation 3.0" r:id="rId5" imgW="2124058" imgH="523787" progId="Equation.3">
                  <p:embed/>
                </p:oleObj>
              </mc:Choice>
              <mc:Fallback>
                <p:oleObj name="Microsoft Equation 3.0" r:id="rId5" imgW="2124058" imgH="52378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19600"/>
                        <a:ext cx="4827588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 autoUpdateAnimBg="0"/>
      <p:bldP spid="15258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  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smtClean="0"/>
              <a:t>Solving Recurrence Relations</a:t>
            </a:r>
            <a:endParaRPr lang="en-CA" altLang="en-US" sz="3600" smtClean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0292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But what happens if the characteristic equation has only one root?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How can we then match our equation with the initial conditions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0</a:t>
            </a:r>
            <a:r>
              <a:rPr lang="en-US" altLang="en-US" sz="2800" smtClean="0">
                <a:sym typeface="Symbol" panose="05050102010706020507" pitchFamily="18" charset="2"/>
              </a:rPr>
              <a:t> and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 </a:t>
            </a:r>
            <a:r>
              <a:rPr lang="en-US" altLang="en-US" sz="2800" smtClean="0">
                <a:sym typeface="Symbol" panose="05050102010706020507" pitchFamily="18" charset="2"/>
              </a:rPr>
              <a:t>?</a:t>
            </a:r>
          </a:p>
          <a:p>
            <a:pPr marL="0" indent="0" eaLnBrk="1" hangingPunct="1">
              <a:defRPr/>
            </a:pP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Theorem:</a:t>
            </a:r>
            <a:r>
              <a:rPr lang="en-US" altLang="en-US" sz="2800" smtClean="0">
                <a:sym typeface="Symbol" panose="05050102010706020507" pitchFamily="18" charset="2"/>
              </a:rPr>
              <a:t> Let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 and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sym typeface="Symbol" panose="05050102010706020507" pitchFamily="18" charset="2"/>
              </a:rPr>
              <a:t> be real numbers with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sym typeface="Symbol" panose="05050102010706020507" pitchFamily="18" charset="2"/>
              </a:rPr>
              <a:t> 0. Suppose that r</a:t>
            </a:r>
            <a:r>
              <a:rPr lang="en-US" altLang="en-US" sz="2800" baseline="30000" smtClean="0"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sym typeface="Symbol" panose="05050102010706020507" pitchFamily="18" charset="2"/>
              </a:rPr>
              <a:t> –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r –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sym typeface="Symbol" panose="05050102010706020507" pitchFamily="18" charset="2"/>
              </a:rPr>
              <a:t> = 0 has only one root r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0</a:t>
            </a:r>
            <a:r>
              <a:rPr lang="en-US" altLang="en-US" sz="2800" smtClean="0">
                <a:sym typeface="Symbol" panose="05050102010706020507" pitchFamily="18" charset="2"/>
              </a:rPr>
              <a:t>. </a:t>
            </a:r>
            <a:br>
              <a:rPr lang="en-US" altLang="en-US" sz="2800" smtClean="0">
                <a:sym typeface="Symbol" panose="05050102010706020507" pitchFamily="18" charset="2"/>
              </a:rPr>
            </a:br>
            <a:r>
              <a:rPr lang="en-US" altLang="en-US" sz="2800" smtClean="0">
                <a:sym typeface="Symbol" panose="05050102010706020507" pitchFamily="18" charset="2"/>
              </a:rPr>
              <a:t>A sequence {a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} is a solution of the recurrence relation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=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n-1</a:t>
            </a:r>
            <a:r>
              <a:rPr lang="en-US" altLang="en-US" sz="2800" smtClean="0">
                <a:sym typeface="Symbol" panose="05050102010706020507" pitchFamily="18" charset="2"/>
              </a:rPr>
              <a:t> + c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n-2</a:t>
            </a:r>
            <a:r>
              <a:rPr lang="en-US" altLang="en-US" sz="2800" smtClean="0">
                <a:sym typeface="Symbol" panose="05050102010706020507" pitchFamily="18" charset="2"/>
              </a:rPr>
              <a:t> if and only if </a:t>
            </a:r>
            <a:br>
              <a:rPr lang="en-US" altLang="en-US" sz="2800" smtClean="0">
                <a:sym typeface="Symbol" panose="05050102010706020507" pitchFamily="18" charset="2"/>
              </a:rPr>
            </a:br>
            <a:r>
              <a:rPr lang="en-US" altLang="en-US" sz="280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= 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r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0</a:t>
            </a:r>
            <a:r>
              <a:rPr lang="en-US" altLang="en-US" sz="2800" baseline="30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+ 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sym typeface="Symbol" panose="05050102010706020507" pitchFamily="18" charset="2"/>
              </a:rPr>
              <a:t>nr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0</a:t>
            </a:r>
            <a:r>
              <a:rPr lang="en-US" altLang="en-US" sz="2800" baseline="30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, for n = 0, 1, 2, …, where 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 and 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sym typeface="Symbol" panose="05050102010706020507" pitchFamily="18" charset="2"/>
              </a:rPr>
              <a:t> are constants.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  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smtClean="0"/>
              <a:t>Solving Recurrence Relations</a:t>
            </a:r>
            <a:endParaRPr lang="en-CA" altLang="en-US" sz="3600" smtClean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5626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r>
              <a:rPr lang="en-US" altLang="en-US" sz="2800" smtClean="0">
                <a:sym typeface="Symbol" panose="05050102010706020507" pitchFamily="18" charset="2"/>
              </a:rPr>
              <a:t> What is the solution of the recurrence relation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= 6a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n-1</a:t>
            </a:r>
            <a:r>
              <a:rPr lang="en-US" altLang="en-US" sz="2800" smtClean="0">
                <a:sym typeface="Symbol" panose="05050102010706020507" pitchFamily="18" charset="2"/>
              </a:rPr>
              <a:t> – 9a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n-2</a:t>
            </a:r>
            <a:r>
              <a:rPr lang="en-US" altLang="en-US" sz="2800" smtClean="0">
                <a:sym typeface="Symbol" panose="05050102010706020507" pitchFamily="18" charset="2"/>
              </a:rPr>
              <a:t> with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0</a:t>
            </a:r>
            <a:r>
              <a:rPr lang="en-US" altLang="en-US" sz="2800" smtClean="0">
                <a:sym typeface="Symbol" panose="05050102010706020507" pitchFamily="18" charset="2"/>
              </a:rPr>
              <a:t> = 1 and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 = 6?</a:t>
            </a:r>
          </a:p>
          <a:p>
            <a:pPr marL="0" indent="0" eaLnBrk="1" hangingPunct="1">
              <a:defRPr/>
            </a:pP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Solution:</a:t>
            </a:r>
            <a:r>
              <a:rPr lang="en-US" altLang="en-US" sz="2800" smtClean="0">
                <a:sym typeface="Symbol" panose="05050102010706020507" pitchFamily="18" charset="2"/>
              </a:rPr>
              <a:t> The only root of r</a:t>
            </a:r>
            <a:r>
              <a:rPr lang="en-US" altLang="en-US" sz="2800" baseline="30000" smtClean="0"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sym typeface="Symbol" panose="05050102010706020507" pitchFamily="18" charset="2"/>
              </a:rPr>
              <a:t> – 6r + 9 = 0 is r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0</a:t>
            </a:r>
            <a:r>
              <a:rPr lang="en-US" altLang="en-US" sz="2800" smtClean="0">
                <a:sym typeface="Symbol" panose="05050102010706020507" pitchFamily="18" charset="2"/>
              </a:rPr>
              <a:t> = 3.</a:t>
            </a:r>
            <a:br>
              <a:rPr lang="en-US" altLang="en-US" sz="2800" smtClean="0">
                <a:sym typeface="Symbol" panose="05050102010706020507" pitchFamily="18" charset="2"/>
              </a:rPr>
            </a:br>
            <a:r>
              <a:rPr lang="en-US" altLang="en-US" sz="2800" smtClean="0">
                <a:sym typeface="Symbol" panose="05050102010706020507" pitchFamily="18" charset="2"/>
              </a:rPr>
              <a:t>Hence, the solution to the recurrence relation is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= 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3</a:t>
            </a:r>
            <a:r>
              <a:rPr lang="en-US" altLang="en-US" sz="2800" baseline="30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+ 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sym typeface="Symbol" panose="05050102010706020507" pitchFamily="18" charset="2"/>
              </a:rPr>
              <a:t>n3</a:t>
            </a:r>
            <a:r>
              <a:rPr lang="en-US" altLang="en-US" sz="2800" baseline="30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 for some constants 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 and 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sym typeface="Symbol" panose="05050102010706020507" pitchFamily="18" charset="2"/>
              </a:rPr>
              <a:t>.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To match the initial condition, we need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0</a:t>
            </a:r>
            <a:r>
              <a:rPr lang="en-US" altLang="en-US" sz="2800" smtClean="0">
                <a:sym typeface="Symbol" panose="05050102010706020507" pitchFamily="18" charset="2"/>
              </a:rPr>
              <a:t> = 1 = 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/>
            </a:r>
            <a:br>
              <a:rPr lang="en-US" altLang="en-US" sz="2800" smtClean="0">
                <a:sym typeface="Symbol" panose="05050102010706020507" pitchFamily="18" charset="2"/>
              </a:rPr>
            </a:br>
            <a:r>
              <a:rPr lang="en-US" altLang="en-US" sz="280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 = 6 = 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3 + 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sym typeface="Symbol" panose="05050102010706020507" pitchFamily="18" charset="2"/>
              </a:rPr>
              <a:t>3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Solving these equations yields 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 = 1 and 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sym typeface="Symbol" panose="05050102010706020507" pitchFamily="18" charset="2"/>
              </a:rPr>
              <a:t> = 1.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Consequently, the overall solution is given by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= 3</a:t>
            </a:r>
            <a:r>
              <a:rPr lang="en-US" altLang="en-US" sz="2800" baseline="30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+ n3</a:t>
            </a:r>
            <a:r>
              <a:rPr lang="en-US" altLang="en-US" sz="2800" baseline="30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  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smtClean="0"/>
              <a:t>Recurrence Relations</a:t>
            </a:r>
            <a:endParaRPr lang="en-CA" altLang="en-US" sz="3600" smtClean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572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In other words, a recurrence relation is like a recursively defined sequence, but </a:t>
            </a: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without specifying any initial values (initial conditions)</a:t>
            </a:r>
            <a:r>
              <a:rPr lang="en-US" altLang="en-US" sz="2800" smtClean="0">
                <a:sym typeface="Symbol" panose="05050102010706020507" pitchFamily="18" charset="2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altLang="en-US" sz="28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Therefore, the same recurrence relation can have (and usually has) </a:t>
            </a: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multiple solutions</a:t>
            </a:r>
            <a:r>
              <a:rPr lang="en-US" altLang="en-US" sz="2800" smtClean="0">
                <a:sym typeface="Symbol" panose="05050102010706020507" pitchFamily="18" charset="2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altLang="en-US" sz="28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If </a:t>
            </a: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both</a:t>
            </a:r>
            <a:r>
              <a:rPr lang="en-US" altLang="en-US" sz="2800" smtClean="0">
                <a:sym typeface="Symbol" panose="05050102010706020507" pitchFamily="18" charset="2"/>
              </a:rPr>
              <a:t> the initial conditions and the recurrence relation are specified, then the sequence is </a:t>
            </a: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uniquely </a:t>
            </a:r>
            <a:r>
              <a:rPr lang="en-US" altLang="en-US" sz="2800" smtClean="0">
                <a:sym typeface="Symbol" panose="05050102010706020507" pitchFamily="18" charset="2"/>
              </a:rPr>
              <a:t>determined.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  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smtClean="0"/>
              <a:t>Recurrence Relations</a:t>
            </a:r>
            <a:endParaRPr lang="en-CA" altLang="en-US" sz="3600" smtClean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105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r>
              <a:rPr lang="en-US" altLang="en-US" sz="2800" smtClean="0">
                <a:sym typeface="Symbol" panose="05050102010706020507" pitchFamily="18" charset="2"/>
              </a:rPr>
              <a:t> </a:t>
            </a:r>
            <a:br>
              <a:rPr lang="en-US" altLang="en-US" sz="2800" smtClean="0">
                <a:sym typeface="Symbol" panose="05050102010706020507" pitchFamily="18" charset="2"/>
              </a:rPr>
            </a:br>
            <a:r>
              <a:rPr lang="en-US" altLang="en-US" sz="2800" smtClean="0">
                <a:sym typeface="Symbol" panose="05050102010706020507" pitchFamily="18" charset="2"/>
              </a:rPr>
              <a:t>Consider the recurrence relation </a:t>
            </a:r>
            <a:br>
              <a:rPr lang="en-US" altLang="en-US" sz="2800" smtClean="0">
                <a:sym typeface="Symbol" panose="05050102010706020507" pitchFamily="18" charset="2"/>
              </a:rPr>
            </a:br>
            <a:r>
              <a:rPr lang="en-US" altLang="en-US" sz="2800" smtClean="0">
                <a:sym typeface="Symbol" panose="05050102010706020507" pitchFamily="18" charset="2"/>
              </a:rPr>
              <a:t>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= 2a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n-1</a:t>
            </a:r>
            <a:r>
              <a:rPr lang="en-US" altLang="en-US" sz="2800" smtClean="0">
                <a:sym typeface="Symbol" panose="05050102010706020507" pitchFamily="18" charset="2"/>
              </a:rPr>
              <a:t> –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n-2</a:t>
            </a:r>
            <a:r>
              <a:rPr lang="en-US" altLang="en-US" sz="2800" smtClean="0">
                <a:sym typeface="Symbol" panose="05050102010706020507" pitchFamily="18" charset="2"/>
              </a:rPr>
              <a:t> for n = 2, 3, 4, …</a:t>
            </a:r>
          </a:p>
          <a:p>
            <a:pPr marL="0" indent="0" eaLnBrk="1" hangingPunct="1">
              <a:defRPr/>
            </a:pPr>
            <a:endParaRPr lang="en-US" altLang="en-US" sz="1600" smtClean="0">
              <a:sym typeface="Symbol" panose="05050102010706020507" pitchFamily="18" charset="2"/>
            </a:endParaRP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Is the sequence {a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} with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=3n a solution of this recurrence relation?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For n  2 we see that </a:t>
            </a:r>
            <a:br>
              <a:rPr lang="en-US" altLang="en-US" sz="2800" smtClean="0">
                <a:sym typeface="Symbol" panose="05050102010706020507" pitchFamily="18" charset="2"/>
              </a:rPr>
            </a:br>
            <a:r>
              <a:rPr lang="en-US" altLang="en-US" sz="2800" smtClean="0">
                <a:sym typeface="Symbol" panose="05050102010706020507" pitchFamily="18" charset="2"/>
              </a:rPr>
              <a:t>2a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n-1</a:t>
            </a:r>
            <a:r>
              <a:rPr lang="en-US" altLang="en-US" sz="2800" smtClean="0">
                <a:sym typeface="Symbol" panose="05050102010706020507" pitchFamily="18" charset="2"/>
              </a:rPr>
              <a:t> –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n-2</a:t>
            </a:r>
            <a:r>
              <a:rPr lang="en-US" altLang="en-US" sz="2800" smtClean="0">
                <a:sym typeface="Symbol" panose="05050102010706020507" pitchFamily="18" charset="2"/>
              </a:rPr>
              <a:t> = 2(3(n – 1)) – 3(n – 2) = 3n =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.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olidFill>
                  <a:srgbClr val="66FF33"/>
                </a:solidFill>
                <a:sym typeface="Symbol" panose="05050102010706020507" pitchFamily="18" charset="2"/>
              </a:rPr>
              <a:t>Therefore, {a</a:t>
            </a:r>
            <a:r>
              <a:rPr lang="en-US" altLang="en-US" sz="2800" baseline="-25000" smtClean="0">
                <a:solidFill>
                  <a:srgbClr val="66FF33"/>
                </a:solidFill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olidFill>
                  <a:srgbClr val="66FF33"/>
                </a:solidFill>
                <a:sym typeface="Symbol" panose="05050102010706020507" pitchFamily="18" charset="2"/>
              </a:rPr>
              <a:t>} with a</a:t>
            </a:r>
            <a:r>
              <a:rPr lang="en-US" altLang="en-US" sz="2800" baseline="-25000" smtClean="0">
                <a:solidFill>
                  <a:srgbClr val="66FF33"/>
                </a:solidFill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olidFill>
                  <a:srgbClr val="66FF33"/>
                </a:solidFill>
                <a:sym typeface="Symbol" panose="05050102010706020507" pitchFamily="18" charset="2"/>
              </a:rPr>
              <a:t>=3n is a solution of the recurrence relation.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  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smtClean="0"/>
              <a:t>Recurrence Relations</a:t>
            </a:r>
            <a:endParaRPr lang="en-CA" altLang="en-US" sz="3600" smtClean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8006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Is the sequence {a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} with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=5 a solution of the same recurrence relation?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For n  2 we see that </a:t>
            </a:r>
            <a:br>
              <a:rPr lang="en-US" altLang="en-US" sz="2800" smtClean="0">
                <a:sym typeface="Symbol" panose="05050102010706020507" pitchFamily="18" charset="2"/>
              </a:rPr>
            </a:br>
            <a:r>
              <a:rPr lang="en-US" altLang="en-US" sz="2800" smtClean="0">
                <a:sym typeface="Symbol" panose="05050102010706020507" pitchFamily="18" charset="2"/>
              </a:rPr>
              <a:t>2a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n-1</a:t>
            </a:r>
            <a:r>
              <a:rPr lang="en-US" altLang="en-US" sz="2800" smtClean="0">
                <a:sym typeface="Symbol" panose="05050102010706020507" pitchFamily="18" charset="2"/>
              </a:rPr>
              <a:t> –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n-2</a:t>
            </a:r>
            <a:r>
              <a:rPr lang="en-US" altLang="en-US" sz="2800" smtClean="0">
                <a:sym typeface="Symbol" panose="05050102010706020507" pitchFamily="18" charset="2"/>
              </a:rPr>
              <a:t> = 25 - 5 = 5 =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.</a:t>
            </a:r>
          </a:p>
          <a:p>
            <a:pPr marL="0" indent="0" eaLnBrk="1" hangingPunct="1">
              <a:defRPr/>
            </a:pPr>
            <a:endParaRPr lang="en-US" altLang="en-US" sz="800" smtClean="0">
              <a:sym typeface="Symbol" panose="05050102010706020507" pitchFamily="18" charset="2"/>
            </a:endParaRPr>
          </a:p>
          <a:p>
            <a:pPr marL="0" indent="0" eaLnBrk="1" hangingPunct="1">
              <a:defRPr/>
            </a:pPr>
            <a:r>
              <a:rPr lang="en-US" altLang="en-US" sz="2800" smtClean="0">
                <a:solidFill>
                  <a:srgbClr val="66FF33"/>
                </a:solidFill>
                <a:sym typeface="Symbol" panose="05050102010706020507" pitchFamily="18" charset="2"/>
              </a:rPr>
              <a:t>Therefore, {a</a:t>
            </a:r>
            <a:r>
              <a:rPr lang="en-US" altLang="en-US" sz="2800" baseline="-25000" smtClean="0">
                <a:solidFill>
                  <a:srgbClr val="66FF33"/>
                </a:solidFill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olidFill>
                  <a:srgbClr val="66FF33"/>
                </a:solidFill>
                <a:sym typeface="Symbol" panose="05050102010706020507" pitchFamily="18" charset="2"/>
              </a:rPr>
              <a:t>} with a</a:t>
            </a:r>
            <a:r>
              <a:rPr lang="en-US" altLang="en-US" sz="2800" baseline="-25000" smtClean="0">
                <a:solidFill>
                  <a:srgbClr val="66FF33"/>
                </a:solidFill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olidFill>
                  <a:srgbClr val="66FF33"/>
                </a:solidFill>
                <a:sym typeface="Symbol" panose="05050102010706020507" pitchFamily="18" charset="2"/>
              </a:rPr>
              <a:t>=5 is also a solution of the recurrence relation.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  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smtClean="0"/>
              <a:t>Modeling with Recurrence Relations</a:t>
            </a:r>
            <a:endParaRPr lang="en-CA" altLang="en-US" sz="3600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r>
              <a:rPr lang="en-US" altLang="en-US" sz="2800" smtClean="0">
                <a:sym typeface="Symbol" panose="05050102010706020507" pitchFamily="18" charset="2"/>
              </a:rPr>
              <a:t> 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Someone deposits $10,000 in a savings account at a bank yielding 5% per year with interest compounded annually. How much money will be in the account after 30 years?</a:t>
            </a:r>
          </a:p>
          <a:p>
            <a:pPr marL="0" indent="0" eaLnBrk="1" hangingPunct="1">
              <a:defRPr/>
            </a:pPr>
            <a:endParaRPr lang="en-US" altLang="en-US" sz="800" smtClean="0">
              <a:sym typeface="Symbol" panose="05050102010706020507" pitchFamily="18" charset="2"/>
            </a:endParaRPr>
          </a:p>
          <a:p>
            <a:pPr marL="0" indent="0" eaLnBrk="1" hangingPunct="1">
              <a:defRPr/>
            </a:pP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Solution: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Let P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denote the amount in the account after n years.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How can we determine P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on the basis of P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n-1</a:t>
            </a:r>
            <a:r>
              <a:rPr lang="en-US" altLang="en-US" sz="2800" smtClean="0">
                <a:sym typeface="Symbol" panose="05050102010706020507" pitchFamily="18" charset="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  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smtClean="0"/>
              <a:t>Modeling with Recurrence Relations</a:t>
            </a:r>
            <a:endParaRPr lang="en-CA" altLang="en-US" sz="3600" smtClean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5344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We can derive the following </a:t>
            </a: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recurrence relation</a:t>
            </a:r>
            <a:r>
              <a:rPr lang="en-US" altLang="en-US" sz="2800" smtClean="0">
                <a:sym typeface="Symbol" panose="05050102010706020507" pitchFamily="18" charset="2"/>
              </a:rPr>
              <a:t>: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P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= P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n-1</a:t>
            </a:r>
            <a:r>
              <a:rPr lang="en-US" altLang="en-US" sz="2800" smtClean="0">
                <a:sym typeface="Symbol" panose="05050102010706020507" pitchFamily="18" charset="2"/>
              </a:rPr>
              <a:t> + 0.05P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n-1</a:t>
            </a:r>
            <a:r>
              <a:rPr lang="en-US" altLang="en-US" sz="2800" smtClean="0">
                <a:sym typeface="Symbol" panose="05050102010706020507" pitchFamily="18" charset="2"/>
              </a:rPr>
              <a:t> = 1.05P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n-1</a:t>
            </a:r>
            <a:r>
              <a:rPr lang="en-US" altLang="en-US" sz="2800" smtClean="0">
                <a:sym typeface="Symbol" panose="05050102010706020507" pitchFamily="18" charset="2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The initial condition is P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0</a:t>
            </a:r>
            <a:r>
              <a:rPr lang="en-US" altLang="en-US" sz="2800" smtClean="0">
                <a:sym typeface="Symbol" panose="05050102010706020507" pitchFamily="18" charset="2"/>
              </a:rPr>
              <a:t> = 10,000.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Then we have: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P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 = 1.05P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0</a:t>
            </a:r>
            <a:r>
              <a:rPr lang="en-US" altLang="en-US" sz="2800" smtClean="0">
                <a:sym typeface="Symbol" panose="05050102010706020507" pitchFamily="18" charset="2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P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sym typeface="Symbol" panose="05050102010706020507" pitchFamily="18" charset="2"/>
              </a:rPr>
              <a:t> = 1.05P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800" smtClean="0">
                <a:sym typeface="Symbol" panose="05050102010706020507" pitchFamily="18" charset="2"/>
              </a:rPr>
              <a:t> = (1.05)</a:t>
            </a:r>
            <a:r>
              <a:rPr lang="en-US" altLang="en-US" sz="2800" baseline="30000" smtClean="0"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sym typeface="Symbol" panose="05050102010706020507" pitchFamily="18" charset="2"/>
              </a:rPr>
              <a:t>P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0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P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3</a:t>
            </a:r>
            <a:r>
              <a:rPr lang="en-US" altLang="en-US" sz="2800" smtClean="0">
                <a:sym typeface="Symbol" panose="05050102010706020507" pitchFamily="18" charset="2"/>
              </a:rPr>
              <a:t> = 1.05P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sym typeface="Symbol" panose="05050102010706020507" pitchFamily="18" charset="2"/>
              </a:rPr>
              <a:t> = (1.05)</a:t>
            </a:r>
            <a:r>
              <a:rPr lang="en-US" altLang="en-US" sz="2800" baseline="30000" smtClean="0">
                <a:sym typeface="Symbol" panose="05050102010706020507" pitchFamily="18" charset="2"/>
              </a:rPr>
              <a:t>3</a:t>
            </a:r>
            <a:r>
              <a:rPr lang="en-US" altLang="en-US" sz="2800" smtClean="0">
                <a:sym typeface="Symbol" panose="05050102010706020507" pitchFamily="18" charset="2"/>
              </a:rPr>
              <a:t>P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0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…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P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= 1.05P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n-1</a:t>
            </a:r>
            <a:r>
              <a:rPr lang="en-US" altLang="en-US" sz="2800" smtClean="0">
                <a:sym typeface="Symbol" panose="05050102010706020507" pitchFamily="18" charset="2"/>
              </a:rPr>
              <a:t> = (1.05)</a:t>
            </a:r>
            <a:r>
              <a:rPr lang="en-US" altLang="en-US" sz="2800" baseline="30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P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0</a:t>
            </a:r>
            <a:br>
              <a:rPr lang="en-US" altLang="en-US" sz="2800" baseline="-25000" smtClean="0">
                <a:sym typeface="Symbol" panose="05050102010706020507" pitchFamily="18" charset="2"/>
              </a:rPr>
            </a:br>
            <a:endParaRPr lang="en-US" altLang="en-US" sz="2800" baseline="-250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We now have a </a:t>
            </a: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formula</a:t>
            </a:r>
            <a:r>
              <a:rPr lang="en-US" altLang="en-US" sz="2800" smtClean="0">
                <a:sym typeface="Symbol" panose="05050102010706020507" pitchFamily="18" charset="2"/>
              </a:rPr>
              <a:t> to calculate P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for any natural number n and can avoid the iteration.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  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smtClean="0"/>
              <a:t>Modeling with Recurrence Relations</a:t>
            </a:r>
            <a:endParaRPr lang="en-CA" altLang="en-US" sz="3600" smtClean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6482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Let us use this formula to find P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30</a:t>
            </a:r>
            <a:r>
              <a:rPr lang="en-US" altLang="en-US" sz="2800" smtClean="0">
                <a:sym typeface="Symbol" panose="05050102010706020507" pitchFamily="18" charset="2"/>
              </a:rPr>
              <a:t> under the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initial condition P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0</a:t>
            </a:r>
            <a:r>
              <a:rPr lang="en-US" altLang="en-US" sz="2800" smtClean="0">
                <a:sym typeface="Symbol" panose="05050102010706020507" pitchFamily="18" charset="2"/>
              </a:rPr>
              <a:t> = 10,000:</a:t>
            </a:r>
          </a:p>
          <a:p>
            <a:pPr marL="0" indent="0" eaLnBrk="1" hangingPunct="1">
              <a:defRPr/>
            </a:pPr>
            <a:endParaRPr lang="en-US" altLang="en-US" sz="2800" smtClean="0">
              <a:sym typeface="Symbol" panose="05050102010706020507" pitchFamily="18" charset="2"/>
            </a:endParaRP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P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30</a:t>
            </a:r>
            <a:r>
              <a:rPr lang="en-US" altLang="en-US" sz="2800" smtClean="0">
                <a:sym typeface="Symbol" panose="05050102010706020507" pitchFamily="18" charset="2"/>
              </a:rPr>
              <a:t> = (1.05)</a:t>
            </a:r>
            <a:r>
              <a:rPr lang="en-US" altLang="en-US" sz="2800" baseline="30000" smtClean="0">
                <a:sym typeface="Symbol" panose="05050102010706020507" pitchFamily="18" charset="2"/>
              </a:rPr>
              <a:t>30</a:t>
            </a:r>
            <a:r>
              <a:rPr lang="en-US" altLang="en-US" sz="2800" smtClean="0">
                <a:sym typeface="Symbol" panose="05050102010706020507" pitchFamily="18" charset="2"/>
              </a:rPr>
              <a:t>10,000 = 43,219.42</a:t>
            </a:r>
          </a:p>
          <a:p>
            <a:pPr marL="0" indent="0" eaLnBrk="1" hangingPunct="1">
              <a:defRPr/>
            </a:pPr>
            <a:endParaRPr lang="en-US" altLang="en-US" sz="2800" baseline="-25000" smtClean="0">
              <a:sym typeface="Symbol" panose="05050102010706020507" pitchFamily="18" charset="2"/>
            </a:endParaRPr>
          </a:p>
          <a:p>
            <a:pPr marL="0" indent="0" eaLnBrk="1" hangingPunct="1">
              <a:defRPr/>
            </a:pPr>
            <a:r>
              <a:rPr lang="en-US" altLang="en-US" sz="2800" baseline="-25000" smtClean="0">
                <a:sym typeface="Symbol" panose="05050102010706020507" pitchFamily="18" charset="2"/>
              </a:rPr>
              <a:t/>
            </a:r>
            <a:br>
              <a:rPr lang="en-US" altLang="en-US" sz="2800" baseline="-25000" smtClean="0">
                <a:sym typeface="Symbol" panose="05050102010706020507" pitchFamily="18" charset="2"/>
              </a:rPr>
            </a:br>
            <a:r>
              <a:rPr lang="en-US" altLang="en-US" sz="2800" smtClean="0">
                <a:sym typeface="Symbol" panose="05050102010706020507" pitchFamily="18" charset="2"/>
              </a:rPr>
              <a:t>After 30 years, the account contains $43,219.42.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t>  </a:t>
            </a:r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smtClean="0"/>
              <a:t>Modeling with Recurrence Relations</a:t>
            </a:r>
            <a:endParaRPr lang="en-CA" altLang="en-US" sz="3600" smtClean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4102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Another example:</a:t>
            </a:r>
            <a:r>
              <a:rPr lang="en-US" altLang="en-US" sz="2800" smtClean="0">
                <a:sym typeface="Symbol" panose="05050102010706020507" pitchFamily="18" charset="2"/>
              </a:rPr>
              <a:t> 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Let 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 denote the number of bit strings of length n that do not have two consecutive 0s (“valid strings”). Find a recurrence relation and give initial conditions for the sequence {a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sym typeface="Symbol" panose="05050102010706020507" pitchFamily="18" charset="2"/>
              </a:rPr>
              <a:t>}.</a:t>
            </a:r>
          </a:p>
          <a:p>
            <a:pPr marL="0" indent="0" eaLnBrk="1" hangingPunct="1">
              <a:defRPr/>
            </a:pPr>
            <a:endParaRPr lang="en-US" altLang="en-US" sz="1600" smtClean="0">
              <a:sym typeface="Symbol" panose="05050102010706020507" pitchFamily="18" charset="2"/>
            </a:endParaRPr>
          </a:p>
          <a:p>
            <a:pPr marL="0" indent="0" eaLnBrk="1" hangingPunct="1">
              <a:defRPr/>
            </a:pPr>
            <a:r>
              <a:rPr lang="en-US" altLang="en-US" sz="2800" b="1" smtClean="0">
                <a:solidFill>
                  <a:srgbClr val="00FFFF"/>
                </a:solidFill>
                <a:sym typeface="Symbol" panose="05050102010706020507" pitchFamily="18" charset="2"/>
              </a:rPr>
              <a:t>Solution:</a:t>
            </a:r>
          </a:p>
          <a:p>
            <a:pPr marL="0" indent="0" eaLnBrk="1" hangingPunct="1"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Idea: The number of valid strings equals the number of valid strings ending with a 0 plus the number of valid strings ending with a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800" b="0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800" b="0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2086</Words>
  <Application>Microsoft Office PowerPoint</Application>
  <PresentationFormat>On-screen Show (4:3)</PresentationFormat>
  <Paragraphs>206</Paragraphs>
  <Slides>27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  <vt:variant>
        <vt:lpstr>Custom Shows</vt:lpstr>
      </vt:variant>
      <vt:variant>
        <vt:i4>1</vt:i4>
      </vt:variant>
    </vt:vector>
  </HeadingPairs>
  <TitlesOfParts>
    <vt:vector size="34" baseType="lpstr">
      <vt:lpstr>Arial</vt:lpstr>
      <vt:lpstr>Comic Sans MS</vt:lpstr>
      <vt:lpstr>Symbol</vt:lpstr>
      <vt:lpstr>Times New Roman</vt:lpstr>
      <vt:lpstr>Default Design</vt:lpstr>
      <vt:lpstr>Microsoft Equation 3.0</vt:lpstr>
      <vt:lpstr>PowerPoint Presentation</vt:lpstr>
      <vt:lpstr>Recurrence Relations</vt:lpstr>
      <vt:lpstr>Recurrence Relations</vt:lpstr>
      <vt:lpstr>Recurrence Relations</vt:lpstr>
      <vt:lpstr>Recurrence Relations</vt:lpstr>
      <vt:lpstr>Modeling with Recurrence Relations</vt:lpstr>
      <vt:lpstr>Modeling with Recurrence Relations</vt:lpstr>
      <vt:lpstr>Modeling with Recurrence Relations</vt:lpstr>
      <vt:lpstr>Modeling with Recurrence Relations</vt:lpstr>
      <vt:lpstr>Modeling with Recurrence Relations</vt:lpstr>
      <vt:lpstr>Modeling with Recurrence Relations</vt:lpstr>
      <vt:lpstr>Modeling with Recurrence Relations</vt:lpstr>
      <vt:lpstr>Modeling with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Solving Recurrence Relations</vt:lpstr>
      <vt:lpstr>Custom Show 1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Pomplun</dc:creator>
  <cp:lastModifiedBy>Nandy</cp:lastModifiedBy>
  <cp:revision>76</cp:revision>
  <dcterms:created xsi:type="dcterms:W3CDTF">2001-02-24T00:16:35Z</dcterms:created>
  <dcterms:modified xsi:type="dcterms:W3CDTF">2020-09-28T07:13:37Z</dcterms:modified>
</cp:coreProperties>
</file>