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6"/>
  </p:notesMasterIdLst>
  <p:sldIdLst>
    <p:sldId id="256" r:id="rId2"/>
    <p:sldId id="315" r:id="rId3"/>
    <p:sldId id="294" r:id="rId4"/>
    <p:sldId id="317" r:id="rId5"/>
    <p:sldId id="295" r:id="rId6"/>
    <p:sldId id="297" r:id="rId7"/>
    <p:sldId id="362" r:id="rId8"/>
    <p:sldId id="343" r:id="rId9"/>
    <p:sldId id="298" r:id="rId10"/>
    <p:sldId id="299" r:id="rId11"/>
    <p:sldId id="300" r:id="rId12"/>
    <p:sldId id="301" r:id="rId13"/>
    <p:sldId id="306" r:id="rId14"/>
    <p:sldId id="307" r:id="rId15"/>
    <p:sldId id="346" r:id="rId16"/>
    <p:sldId id="309" r:id="rId17"/>
    <p:sldId id="370" r:id="rId18"/>
    <p:sldId id="371" r:id="rId19"/>
    <p:sldId id="372" r:id="rId20"/>
    <p:sldId id="373" r:id="rId21"/>
    <p:sldId id="374" r:id="rId22"/>
    <p:sldId id="375" r:id="rId23"/>
    <p:sldId id="376" r:id="rId24"/>
    <p:sldId id="396" r:id="rId25"/>
    <p:sldId id="397" r:id="rId26"/>
    <p:sldId id="377" r:id="rId27"/>
    <p:sldId id="378" r:id="rId28"/>
    <p:sldId id="379" r:id="rId29"/>
    <p:sldId id="398" r:id="rId30"/>
    <p:sldId id="380" r:id="rId31"/>
    <p:sldId id="381" r:id="rId32"/>
    <p:sldId id="382" r:id="rId33"/>
    <p:sldId id="399" r:id="rId34"/>
    <p:sldId id="383" r:id="rId35"/>
    <p:sldId id="384" r:id="rId36"/>
    <p:sldId id="385" r:id="rId37"/>
    <p:sldId id="386" r:id="rId38"/>
    <p:sldId id="387" r:id="rId39"/>
    <p:sldId id="388" r:id="rId40"/>
    <p:sldId id="400" r:id="rId41"/>
    <p:sldId id="389" r:id="rId42"/>
    <p:sldId id="390" r:id="rId43"/>
    <p:sldId id="391" r:id="rId44"/>
    <p:sldId id="393" r:id="rId45"/>
    <p:sldId id="394" r:id="rId46"/>
    <p:sldId id="395" r:id="rId47"/>
    <p:sldId id="392" r:id="rId48"/>
    <p:sldId id="405" r:id="rId49"/>
    <p:sldId id="401" r:id="rId50"/>
    <p:sldId id="402" r:id="rId51"/>
    <p:sldId id="406" r:id="rId52"/>
    <p:sldId id="407" r:id="rId53"/>
    <p:sldId id="408" r:id="rId54"/>
    <p:sldId id="403" r:id="rId55"/>
    <p:sldId id="404" r:id="rId56"/>
    <p:sldId id="409" r:id="rId57"/>
    <p:sldId id="410" r:id="rId58"/>
    <p:sldId id="411" r:id="rId59"/>
    <p:sldId id="412" r:id="rId60"/>
    <p:sldId id="413" r:id="rId61"/>
    <p:sldId id="418" r:id="rId62"/>
    <p:sldId id="419" r:id="rId63"/>
    <p:sldId id="420" r:id="rId64"/>
    <p:sldId id="414" r:id="rId65"/>
    <p:sldId id="422" r:id="rId66"/>
    <p:sldId id="423" r:id="rId67"/>
    <p:sldId id="424" r:id="rId68"/>
    <p:sldId id="421" r:id="rId69"/>
    <p:sldId id="415" r:id="rId70"/>
    <p:sldId id="416" r:id="rId71"/>
    <p:sldId id="417" r:id="rId72"/>
    <p:sldId id="320" r:id="rId73"/>
    <p:sldId id="321" r:id="rId74"/>
    <p:sldId id="348" r:id="rId75"/>
    <p:sldId id="425" r:id="rId76"/>
    <p:sldId id="347" r:id="rId77"/>
    <p:sldId id="426" r:id="rId78"/>
    <p:sldId id="349" r:id="rId79"/>
    <p:sldId id="427" r:id="rId80"/>
    <p:sldId id="428" r:id="rId81"/>
    <p:sldId id="350" r:id="rId82"/>
    <p:sldId id="429" r:id="rId83"/>
    <p:sldId id="430" r:id="rId84"/>
    <p:sldId id="431" r:id="rId85"/>
    <p:sldId id="351" r:id="rId86"/>
    <p:sldId id="355" r:id="rId87"/>
    <p:sldId id="352" r:id="rId88"/>
    <p:sldId id="354" r:id="rId89"/>
    <p:sldId id="432" r:id="rId90"/>
    <p:sldId id="433" r:id="rId91"/>
    <p:sldId id="434" r:id="rId92"/>
    <p:sldId id="435" r:id="rId93"/>
    <p:sldId id="436" r:id="rId94"/>
    <p:sldId id="437" r:id="rId95"/>
    <p:sldId id="322" r:id="rId96"/>
    <p:sldId id="323" r:id="rId97"/>
    <p:sldId id="356" r:id="rId98"/>
    <p:sldId id="357" r:id="rId99"/>
    <p:sldId id="358" r:id="rId100"/>
    <p:sldId id="359" r:id="rId101"/>
    <p:sldId id="360" r:id="rId102"/>
    <p:sldId id="438" r:id="rId103"/>
    <p:sldId id="446" r:id="rId104"/>
    <p:sldId id="439" r:id="rId105"/>
    <p:sldId id="447" r:id="rId106"/>
    <p:sldId id="440" r:id="rId107"/>
    <p:sldId id="361" r:id="rId108"/>
    <p:sldId id="364" r:id="rId109"/>
    <p:sldId id="365" r:id="rId110"/>
    <p:sldId id="441" r:id="rId111"/>
    <p:sldId id="442" r:id="rId112"/>
    <p:sldId id="443" r:id="rId113"/>
    <p:sldId id="444" r:id="rId114"/>
    <p:sldId id="445" r:id="rId115"/>
    <p:sldId id="448" r:id="rId116"/>
    <p:sldId id="463" r:id="rId117"/>
    <p:sldId id="451" r:id="rId118"/>
    <p:sldId id="467" r:id="rId119"/>
    <p:sldId id="468" r:id="rId120"/>
    <p:sldId id="469" r:id="rId121"/>
    <p:sldId id="465" r:id="rId122"/>
    <p:sldId id="466" r:id="rId123"/>
    <p:sldId id="470" r:id="rId124"/>
    <p:sldId id="472" r:id="rId125"/>
    <p:sldId id="471" r:id="rId126"/>
    <p:sldId id="473" r:id="rId127"/>
    <p:sldId id="460" r:id="rId128"/>
    <p:sldId id="461" r:id="rId129"/>
    <p:sldId id="462" r:id="rId130"/>
    <p:sldId id="454" r:id="rId131"/>
    <p:sldId id="455" r:id="rId132"/>
    <p:sldId id="456" r:id="rId133"/>
    <p:sldId id="457" r:id="rId134"/>
    <p:sldId id="458" r:id="rId1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10/15/2020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4119318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223539-C274-414E-836E-21403C9CE2AE}" type="datetimeFigureOut">
              <a:rPr lang="en-US" smtClean="0"/>
              <a:pPr/>
              <a:t>10/15/2020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10/15/2020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223539-C274-414E-836E-21403C9CE2AE}" type="datetimeFigureOut">
              <a:rPr lang="en-US" smtClean="0"/>
              <a:pPr/>
              <a:t>10/15/2020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10/15/2020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10/15/2020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11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3.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1.jpeg"/></Relationships>
</file>

<file path=ppt/slides/_rels/slide8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9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Relations</a:t>
            </a:r>
            <a:endParaRPr lang="en-US" dirty="0"/>
          </a:p>
        </p:txBody>
      </p:sp>
      <p:sp>
        <p:nvSpPr>
          <p:cNvPr id="3" name="Subtitle 2"/>
          <p:cNvSpPr>
            <a:spLocks noGrp="1"/>
          </p:cNvSpPr>
          <p:nvPr>
            <p:ph type="subTitle" idx="1"/>
          </p:nvPr>
        </p:nvSpPr>
        <p:spPr/>
        <p:txBody>
          <a:bodyPr/>
          <a:lstStyle/>
          <a:p>
            <a:r>
              <a:rPr lang="en-US" dirty="0" smtClean="0"/>
              <a:t>Chapter 9</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 Relations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a:t>
            </a:r>
            <a:r>
              <a:rPr lang="en-US" i="1" dirty="0" smtClean="0"/>
              <a:t>R</a:t>
            </a:r>
            <a:r>
              <a:rPr lang="en-US" dirty="0" smtClean="0"/>
              <a:t> is </a:t>
            </a:r>
            <a:r>
              <a:rPr lang="en-US" i="1" dirty="0" smtClean="0"/>
              <a:t>symmetric</a:t>
            </a:r>
            <a:r>
              <a:rPr lang="en-US" dirty="0" smtClean="0"/>
              <a:t> </a:t>
            </a:r>
            <a:r>
              <a:rPr lang="en-US" dirty="0" err="1" smtClean="0"/>
              <a:t>iff</a:t>
            </a:r>
            <a:r>
              <a:rPr lang="en-US" dirty="0" smtClean="0"/>
              <a:t> (</a:t>
            </a:r>
            <a:r>
              <a:rPr lang="en-US" i="1" dirty="0" err="1" smtClean="0"/>
              <a:t>b,a</a:t>
            </a:r>
            <a:r>
              <a:rPr lang="en-US" dirty="0" smtClean="0"/>
              <a:t>)</a:t>
            </a:r>
            <a:r>
              <a:rPr lang="en-US" i="1"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 </a:t>
            </a:r>
            <a:r>
              <a:rPr lang="en-US" dirty="0" smtClean="0">
                <a:ea typeface="Cambria Math"/>
              </a:rPr>
              <a:t>whenever (</a:t>
            </a:r>
            <a:r>
              <a:rPr lang="en-US" i="1" dirty="0" err="1" smtClean="0">
                <a:ea typeface="Cambria Math"/>
              </a:rPr>
              <a:t>a,b</a:t>
            </a:r>
            <a:r>
              <a:rPr lang="en-US" dirty="0" smtClean="0">
                <a:ea typeface="Cambria Math"/>
              </a:rPr>
              <a:t>)</a:t>
            </a:r>
            <a:r>
              <a:rPr lang="en-US" i="1" dirty="0" smtClean="0">
                <a:ea typeface="Cambria Math"/>
              </a:rPr>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 </a:t>
            </a:r>
            <a:r>
              <a:rPr lang="en-US" dirty="0" smtClean="0">
                <a:ea typeface="Cambria Math"/>
              </a:rPr>
              <a:t>for all </a:t>
            </a:r>
            <a:r>
              <a:rPr lang="en-US" i="1" dirty="0" err="1" smtClean="0">
                <a:ea typeface="Cambria Math"/>
              </a:rPr>
              <a:t>a,b</a:t>
            </a:r>
            <a:r>
              <a:rPr lang="en-US" dirty="0" smtClean="0">
                <a:ea typeface="Cambria Math"/>
              </a:rPr>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A.</a:t>
            </a:r>
            <a:r>
              <a:rPr lang="en-US" dirty="0" smtClean="0">
                <a:ea typeface="Cambria Math"/>
              </a:rPr>
              <a:t> Written symbolically, </a:t>
            </a:r>
            <a:r>
              <a:rPr lang="en-US" i="1" dirty="0" smtClean="0">
                <a:ea typeface="Cambria Math"/>
              </a:rPr>
              <a:t>R</a:t>
            </a:r>
            <a:r>
              <a:rPr lang="en-US" dirty="0" smtClean="0">
                <a:ea typeface="Cambria Math"/>
              </a:rPr>
              <a:t> is symmetric if and only if </a:t>
            </a:r>
            <a:endParaRPr lang="en-US" i="1" dirty="0" smtClean="0">
              <a:ea typeface="Cambria Math"/>
            </a:endParaRPr>
          </a:p>
          <a:p>
            <a:pPr lvl="1">
              <a:buNone/>
            </a:pPr>
            <a:r>
              <a:rPr lang="en-US" dirty="0" smtClean="0">
                <a:latin typeface="Cambria Math"/>
                <a:ea typeface="Cambria Math"/>
              </a:rPr>
              <a:t>       ∀</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smtClean="0">
                <a:ea typeface="Cambria Math"/>
              </a:rPr>
              <a:t>R</a:t>
            </a:r>
            <a:r>
              <a:rPr lang="en-US" dirty="0" smtClean="0">
                <a:latin typeface="Cambria Math"/>
                <a:ea typeface="Cambria Math"/>
              </a:rPr>
              <a:t> ⟶ (</a:t>
            </a:r>
            <a:r>
              <a:rPr lang="en-US" i="1" dirty="0" err="1" smtClean="0">
                <a:ea typeface="Cambria Math"/>
              </a:rPr>
              <a:t>y</a:t>
            </a:r>
            <a:r>
              <a:rPr lang="en-US" dirty="0" err="1" smtClean="0">
                <a:ea typeface="Cambria Math"/>
              </a:rPr>
              <a:t>,</a:t>
            </a:r>
            <a:r>
              <a:rPr lang="en-US" i="1" dirty="0" err="1" smtClean="0">
                <a:ea typeface="Cambria Math"/>
              </a:rPr>
              <a:t>x</a:t>
            </a:r>
            <a:r>
              <a:rPr lang="en-US" dirty="0" smtClean="0">
                <a:latin typeface="Cambria Math"/>
                <a:ea typeface="Cambria Math"/>
              </a:rPr>
              <a:t>) ∊ </a:t>
            </a:r>
            <a:r>
              <a:rPr lang="en-US" i="1" dirty="0" smtClean="0">
                <a:ea typeface="Cambria Math"/>
              </a:rPr>
              <a:t>R</a:t>
            </a:r>
            <a:r>
              <a:rPr lang="en-US" dirty="0" smtClean="0">
                <a:latin typeface="Cambria Math"/>
                <a:ea typeface="Cambria Math"/>
              </a:rPr>
              <a:t>]</a:t>
            </a:r>
          </a:p>
          <a:p>
            <a:pPr>
              <a:buNone/>
            </a:pPr>
            <a:r>
              <a:rPr lang="en-US" b="1" dirty="0" smtClean="0">
                <a:ea typeface="Cambria Math"/>
              </a:rPr>
              <a:t>   Example</a:t>
            </a:r>
            <a:r>
              <a:rPr lang="en-US" dirty="0" smtClean="0">
                <a:ea typeface="Cambria Math"/>
              </a:rPr>
              <a:t>: The following relations  on the integers are symmetric:</a:t>
            </a:r>
          </a:p>
          <a:p>
            <a:pPr lvl="1">
              <a:buNone/>
            </a:pPr>
            <a:r>
              <a:rPr lang="en-US" i="1" dirty="0" smtClean="0"/>
              <a:t>R</a:t>
            </a:r>
            <a:r>
              <a:rPr lang="en-US" baseline="-25000" dirty="0" smtClean="0">
                <a:latin typeface="Cambria Math" pitchFamily="18" charset="0"/>
                <a:ea typeface="Cambria Math"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or</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a:ea typeface="Cambria Math"/>
              </a:rPr>
              <a:t>≤ 3}.</a:t>
            </a:r>
          </a:p>
          <a:p>
            <a:pPr lvl="1">
              <a:buNone/>
            </a:pPr>
            <a:r>
              <a:rPr lang="en-US" dirty="0" smtClean="0">
                <a:latin typeface="Cambria Math"/>
                <a:ea typeface="Cambria Math"/>
              </a:rPr>
              <a:t>The following are not symmetric:</a:t>
            </a:r>
          </a:p>
          <a:p>
            <a:pPr lvl="1">
              <a:buNone/>
            </a:pPr>
            <a:r>
              <a:rPr lang="en-US" i="1" dirty="0" smtClean="0"/>
              <a:t>R</a:t>
            </a:r>
            <a:r>
              <a:rPr lang="en-US" baseline="-25000" dirty="0" smtClean="0">
                <a:latin typeface="Cambria Math" pitchFamily="18" charset="0"/>
                <a:ea typeface="Cambria Math"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 (note that 3 ≤ 4, but 4 ≰ 3),</a:t>
            </a:r>
          </a:p>
          <a:p>
            <a:pPr lvl="1">
              <a:buNone/>
            </a:pPr>
            <a:r>
              <a:rPr lang="en-US" i="1" dirty="0" smtClean="0"/>
              <a:t>R</a:t>
            </a:r>
            <a:r>
              <a:rPr lang="en-US" baseline="-25000" dirty="0" smtClean="0">
                <a:latin typeface="Cambria Math" pitchFamily="18" charset="0"/>
                <a:ea typeface="Cambria Math"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&gt; </a:t>
            </a:r>
            <a:r>
              <a:rPr lang="en-US" i="1" dirty="0" smtClean="0">
                <a:latin typeface="Cambria Math"/>
                <a:ea typeface="Cambria Math"/>
              </a:rPr>
              <a:t>b</a:t>
            </a:r>
            <a:r>
              <a:rPr lang="en-US" dirty="0" smtClean="0">
                <a:latin typeface="Cambria Math"/>
                <a:ea typeface="Cambria Math"/>
              </a:rPr>
              <a:t>}  (note that 4 &gt; 3, but 3 ≯ 4),</a:t>
            </a:r>
          </a:p>
          <a:p>
            <a:pPr lvl="1">
              <a:buNone/>
            </a:pPr>
            <a:r>
              <a:rPr lang="en-US" i="1" dirty="0" smtClean="0"/>
              <a:t>R</a:t>
            </a:r>
            <a:r>
              <a:rPr lang="en-US" baseline="-25000" dirty="0" smtClean="0">
                <a:latin typeface="Cambria Math" pitchFamily="18" charset="0"/>
                <a:ea typeface="Cambria Math"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+ 1} (note that 4 = 3 + 1, but 3 ≠4 + 1).</a:t>
            </a:r>
          </a:p>
          <a:p>
            <a:pPr lvl="1">
              <a:buNone/>
            </a:pPr>
            <a:endParaRPr lang="en-US" dirty="0" smtClean="0">
              <a:latin typeface="Cambria Math"/>
              <a:ea typeface="Cambria Math"/>
            </a:endParaRPr>
          </a:p>
          <a:p>
            <a:pPr lvl="1">
              <a:buNone/>
            </a:pPr>
            <a:endParaRPr lang="en-US" dirty="0" smtClean="0">
              <a:latin typeface="Cambria Math"/>
              <a:ea typeface="Cambria Math"/>
            </a:endParaRPr>
          </a:p>
          <a:p>
            <a:pPr lvl="1">
              <a:buNone/>
            </a:pPr>
            <a:endParaRPr lang="en-US" dirty="0" smtClean="0">
              <a:latin typeface="Cambria Math"/>
              <a:ea typeface="Cambria Math"/>
            </a:endParaRPr>
          </a:p>
          <a:p>
            <a:pPr lvl="1">
              <a:buNone/>
            </a:pPr>
            <a:endParaRPr lang="en-US" dirty="0" smtClean="0">
              <a:latin typeface="Cambria Math"/>
              <a:ea typeface="Cambria Math"/>
            </a:endParaRPr>
          </a:p>
          <a:p>
            <a:pPr lvl="1">
              <a:buNone/>
            </a:pPr>
            <a:endParaRPr lang="en-US" dirty="0" smtClean="0">
              <a:latin typeface="Cambria Math"/>
              <a:ea typeface="Cambria Math"/>
            </a:endParaRPr>
          </a:p>
          <a:p>
            <a:pPr lvl="1">
              <a:buNone/>
            </a:pPr>
            <a:endParaRPr lang="en-US" dirty="0" smtClean="0">
              <a:latin typeface="Cambria Math"/>
              <a:ea typeface="Cambria Math"/>
            </a:endParaRPr>
          </a:p>
          <a:p>
            <a:pPr>
              <a:buNone/>
            </a:pPr>
            <a:endParaRPr lang="en-US" dirty="0" smtClean="0">
              <a:ea typeface="Cambria Math"/>
            </a:endParaRPr>
          </a:p>
          <a:p>
            <a:pPr lvl="1">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3</a:t>
            </a:r>
            <a:r>
              <a:rPr lang="en-US" dirty="0" smtClean="0"/>
              <a:t>: Show that the inclusion relation (</a:t>
            </a:r>
            <a:r>
              <a:rPr lang="en-US" dirty="0" smtClean="0">
                <a:latin typeface="Cambria Math"/>
                <a:ea typeface="Cambria Math"/>
              </a:rPr>
              <a:t>⊆</a:t>
            </a:r>
            <a:r>
              <a:rPr lang="en-US" dirty="0" smtClean="0"/>
              <a:t>) is a partial ordering on the power set of a set </a:t>
            </a:r>
            <a:r>
              <a:rPr lang="en-US" i="1" dirty="0" smtClean="0"/>
              <a:t>S</a:t>
            </a:r>
            <a:r>
              <a:rPr lang="en-US" dirty="0" smtClean="0"/>
              <a:t>.</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 </a:t>
            </a:r>
            <a:r>
              <a:rPr lang="en-US" i="1" dirty="0" smtClean="0">
                <a:ea typeface="Cambria Math"/>
              </a:rPr>
              <a:t>A</a:t>
            </a:r>
            <a:r>
              <a:rPr lang="en-US" dirty="0" smtClean="0">
                <a:latin typeface="Cambria Math"/>
                <a:ea typeface="Cambria Math"/>
              </a:rPr>
              <a:t>  whenever </a:t>
            </a:r>
            <a:r>
              <a:rPr lang="en-US" i="1" dirty="0" smtClean="0">
                <a:latin typeface="Cambria Math"/>
                <a:ea typeface="Cambria Math"/>
              </a:rPr>
              <a:t>A</a:t>
            </a:r>
            <a:r>
              <a:rPr lang="en-US" dirty="0" smtClean="0">
                <a:latin typeface="Cambria Math"/>
                <a:ea typeface="Cambria Math"/>
              </a:rPr>
              <a:t>  is a subset of </a:t>
            </a:r>
            <a:r>
              <a:rPr lang="en-US" i="1" dirty="0" smtClean="0">
                <a:latin typeface="Cambria Math"/>
                <a:ea typeface="Cambria Math"/>
              </a:rPr>
              <a:t>S</a:t>
            </a:r>
            <a:r>
              <a:rPr lang="en-US" dirty="0" smtClean="0">
                <a:latin typeface="Cambria Math"/>
                <a:ea typeface="Cambria Math"/>
              </a:rPr>
              <a:t>. </a:t>
            </a:r>
            <a:endParaRPr lang="en-US" dirty="0" smtClean="0"/>
          </a:p>
          <a:p>
            <a:pPr lvl="1"/>
            <a:r>
              <a:rPr lang="en-US" i="1" dirty="0" err="1" smtClean="0"/>
              <a:t>Antisymmetry</a:t>
            </a:r>
            <a:r>
              <a:rPr lang="en-US" dirty="0" smtClean="0"/>
              <a:t>: If </a:t>
            </a:r>
            <a:r>
              <a:rPr lang="en-US" i="1" dirty="0" smtClean="0"/>
              <a:t>A</a:t>
            </a:r>
            <a:r>
              <a:rPr lang="en-US" dirty="0" smtClean="0"/>
              <a:t> and </a:t>
            </a:r>
            <a:r>
              <a:rPr lang="en-US" i="1" dirty="0" smtClean="0"/>
              <a:t>B</a:t>
            </a:r>
            <a:r>
              <a:rPr lang="en-US" dirty="0" smtClean="0"/>
              <a:t> are positive integers with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then </a:t>
            </a:r>
            <a:r>
              <a:rPr lang="en-US" i="1" dirty="0" smtClean="0"/>
              <a:t>A</a:t>
            </a:r>
            <a:r>
              <a:rPr lang="en-US" dirty="0" smtClean="0"/>
              <a:t> = </a:t>
            </a:r>
            <a:r>
              <a:rPr lang="en-US" i="1" dirty="0" smtClean="0"/>
              <a:t>B</a:t>
            </a:r>
            <a:r>
              <a:rPr lang="en-US" dirty="0" smtClean="0"/>
              <a:t>.</a:t>
            </a:r>
            <a:endParaRPr lang="en-US" i="1" dirty="0" smtClean="0"/>
          </a:p>
          <a:p>
            <a:pPr lvl="1"/>
            <a:r>
              <a:rPr lang="en-US" i="1" dirty="0" smtClean="0"/>
              <a:t>Transitivity</a:t>
            </a:r>
            <a:r>
              <a:rPr lang="en-US" dirty="0" smtClean="0"/>
              <a:t>:</a:t>
            </a:r>
            <a:r>
              <a:rPr lang="en-US" i="1" dirty="0" smtClean="0"/>
              <a:t> </a:t>
            </a:r>
            <a:r>
              <a:rPr lang="en-US" dirty="0" smtClean="0"/>
              <a:t>If</a:t>
            </a:r>
            <a:r>
              <a:rPr lang="en-US" i="1" dirty="0" smtClean="0"/>
              <a:t> A</a:t>
            </a:r>
            <a:r>
              <a:rPr lang="en-US" dirty="0" smtClean="0"/>
              <a:t> </a:t>
            </a:r>
            <a:r>
              <a:rPr lang="en-US" dirty="0" smtClean="0">
                <a:latin typeface="Cambria Math"/>
                <a:ea typeface="Cambria Math"/>
              </a:rPr>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then </a:t>
            </a:r>
            <a:r>
              <a:rPr lang="en-US" i="1" dirty="0" smtClean="0"/>
              <a:t>A</a:t>
            </a:r>
            <a:r>
              <a:rPr lang="en-US" dirty="0" smtClean="0"/>
              <a:t> </a:t>
            </a:r>
            <a:r>
              <a:rPr lang="en-US" dirty="0" smtClean="0">
                <a:latin typeface="Cambria Math"/>
                <a:ea typeface="Cambria Math"/>
              </a:rPr>
              <a:t>⊆</a:t>
            </a:r>
            <a:r>
              <a:rPr lang="en-US" dirty="0" smtClean="0"/>
              <a:t> </a:t>
            </a:r>
            <a:r>
              <a:rPr lang="en-US" i="1" dirty="0" smtClean="0"/>
              <a:t>C</a:t>
            </a:r>
            <a:r>
              <a:rPr lang="en-US" dirty="0" smtClean="0"/>
              <a:t>.</a:t>
            </a:r>
            <a:endParaRPr lang="en-US" i="1" dirty="0" smtClean="0"/>
          </a:p>
          <a:p>
            <a:pPr>
              <a:buNone/>
            </a:pPr>
            <a:endParaRPr lang="en-US" dirty="0"/>
          </a:p>
        </p:txBody>
      </p:sp>
      <p:sp>
        <p:nvSpPr>
          <p:cNvPr id="4" name="TextBox 3"/>
          <p:cNvSpPr txBox="1"/>
          <p:nvPr/>
        </p:nvSpPr>
        <p:spPr>
          <a:xfrm>
            <a:off x="2590800" y="5029200"/>
            <a:ext cx="4191000" cy="646331"/>
          </a:xfrm>
          <a:prstGeom prst="rect">
            <a:avLst/>
          </a:prstGeom>
          <a:noFill/>
          <a:ln>
            <a:solidFill>
              <a:schemeClr val="accent1"/>
            </a:solidFill>
          </a:ln>
        </p:spPr>
        <p:txBody>
          <a:bodyPr wrap="square" rtlCol="0">
            <a:spAutoFit/>
          </a:bodyPr>
          <a:lstStyle/>
          <a:p>
            <a:r>
              <a:rPr lang="en-US" dirty="0" smtClean="0"/>
              <a:t>The properties all follow from the definition of set inclusion.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Comparability</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 </a:t>
            </a:r>
            <a:r>
              <a:rPr lang="en-US" b="1" dirty="0" smtClean="0">
                <a:latin typeface="Cambria Math" pitchFamily="18" charset="0"/>
                <a:ea typeface="Cambria Math" pitchFamily="18" charset="0"/>
              </a:rPr>
              <a:t>2</a:t>
            </a:r>
            <a:r>
              <a:rPr lang="en-US" dirty="0" smtClean="0"/>
              <a:t>: The elements </a:t>
            </a:r>
            <a:r>
              <a:rPr lang="en-US" i="1" dirty="0" smtClean="0"/>
              <a:t>a</a:t>
            </a:r>
            <a:r>
              <a:rPr lang="en-US" dirty="0" smtClean="0"/>
              <a:t> and </a:t>
            </a:r>
            <a:r>
              <a:rPr lang="en-US" i="1" dirty="0" smtClean="0"/>
              <a:t>b</a:t>
            </a:r>
            <a:r>
              <a:rPr lang="en-US" dirty="0" smtClean="0"/>
              <a:t> of a </a:t>
            </a:r>
            <a:r>
              <a:rPr lang="en-US" dirty="0" err="1" smtClean="0"/>
              <a:t>poset</a:t>
            </a:r>
            <a:r>
              <a:rPr lang="en-US" dirty="0" smtClean="0"/>
              <a:t> (</a:t>
            </a:r>
            <a:r>
              <a:rPr lang="en-US" i="1" dirty="0" smtClean="0"/>
              <a:t>S</a:t>
            </a:r>
            <a:r>
              <a:rPr lang="en-US" dirty="0" smtClean="0"/>
              <a:t>,</a:t>
            </a:r>
            <a:r>
              <a:rPr lang="en-US" dirty="0" smtClean="0">
                <a:latin typeface="Cambria Math"/>
                <a:ea typeface="Cambria Math"/>
              </a:rPr>
              <a:t>≼</a:t>
            </a:r>
            <a:r>
              <a:rPr lang="en-US" dirty="0" smtClean="0"/>
              <a:t> ) are </a:t>
            </a:r>
            <a:r>
              <a:rPr lang="en-US" i="1" dirty="0" smtClean="0"/>
              <a:t>comparable</a:t>
            </a:r>
            <a:r>
              <a:rPr lang="en-US" dirty="0" smtClean="0"/>
              <a:t> if either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or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When </a:t>
            </a:r>
            <a:r>
              <a:rPr lang="en-US" i="1" dirty="0" smtClean="0"/>
              <a:t>a</a:t>
            </a:r>
            <a:r>
              <a:rPr lang="en-US" dirty="0" smtClean="0"/>
              <a:t> and </a:t>
            </a:r>
            <a:r>
              <a:rPr lang="en-US" i="1" dirty="0" smtClean="0"/>
              <a:t>b</a:t>
            </a:r>
            <a:r>
              <a:rPr lang="en-US" dirty="0" smtClean="0"/>
              <a:t> are elements of </a:t>
            </a:r>
            <a:r>
              <a:rPr lang="en-US" i="1" dirty="0" smtClean="0"/>
              <a:t>S </a:t>
            </a:r>
            <a:r>
              <a:rPr lang="en-US" dirty="0" smtClean="0"/>
              <a:t>so that  neither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nor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then </a:t>
            </a:r>
            <a:r>
              <a:rPr lang="en-US" i="1" dirty="0" smtClean="0"/>
              <a:t>a</a:t>
            </a:r>
            <a:r>
              <a:rPr lang="en-US" dirty="0" smtClean="0"/>
              <a:t> and </a:t>
            </a:r>
            <a:r>
              <a:rPr lang="en-US" i="1" dirty="0" smtClean="0"/>
              <a:t>b</a:t>
            </a:r>
            <a:r>
              <a:rPr lang="en-US" dirty="0" smtClean="0"/>
              <a:t> are called i</a:t>
            </a:r>
            <a:r>
              <a:rPr lang="en-US" i="1" dirty="0" smtClean="0"/>
              <a:t>ncomparable</a:t>
            </a:r>
            <a:r>
              <a:rPr lang="en-US" dirty="0" smtClean="0"/>
              <a:t>.</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sp>
        <p:nvSpPr>
          <p:cNvPr id="4" name="TextBox 3"/>
          <p:cNvSpPr txBox="1"/>
          <p:nvPr/>
        </p:nvSpPr>
        <p:spPr>
          <a:xfrm>
            <a:off x="2057400" y="3886200"/>
            <a:ext cx="5334000" cy="646331"/>
          </a:xfrm>
          <a:prstGeom prst="rect">
            <a:avLst/>
          </a:prstGeom>
          <a:noFill/>
          <a:ln>
            <a:solidFill>
              <a:schemeClr val="accent1"/>
            </a:solidFill>
          </a:ln>
        </p:spPr>
        <p:txBody>
          <a:bodyPr wrap="square" rtlCol="0">
            <a:spAutoFit/>
          </a:bodyPr>
          <a:lstStyle/>
          <a:p>
            <a:r>
              <a:rPr lang="en-US" dirty="0" smtClean="0"/>
              <a:t>The symbol</a:t>
            </a:r>
            <a:r>
              <a:rPr lang="en-US" dirty="0" smtClean="0">
                <a:latin typeface="Cambria Math"/>
                <a:ea typeface="Cambria Math"/>
              </a:rPr>
              <a:t> </a:t>
            </a:r>
            <a:r>
              <a:rPr lang="en-US" dirty="0" smtClean="0">
                <a:ea typeface="Cambria Math"/>
              </a:rPr>
              <a:t>≼ is used to</a:t>
            </a:r>
            <a:r>
              <a:rPr lang="en-US" dirty="0" smtClean="0"/>
              <a:t>  denote the relation in any </a:t>
            </a:r>
            <a:r>
              <a:rPr lang="en-US" dirty="0" err="1" smtClean="0"/>
              <a:t>poset</a:t>
            </a:r>
            <a:r>
              <a:rPr lang="en-US" dirty="0" smtClean="0"/>
              <a:t>. </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915400" cy="4389120"/>
          </a:xfrm>
        </p:spPr>
        <p:txBody>
          <a:bodyPr>
            <a:noAutofit/>
          </a:bodyPr>
          <a:lstStyle/>
          <a:p>
            <a:r>
              <a:rPr lang="en-US" sz="2800" dirty="0">
                <a:solidFill>
                  <a:srgbClr val="242021"/>
                </a:solidFill>
                <a:latin typeface="Times-Roman"/>
              </a:rPr>
              <a:t>In the </a:t>
            </a:r>
            <a:r>
              <a:rPr lang="en-US" sz="2800" dirty="0" err="1">
                <a:solidFill>
                  <a:srgbClr val="242021"/>
                </a:solidFill>
                <a:latin typeface="Times-Roman"/>
              </a:rPr>
              <a:t>poset</a:t>
            </a:r>
            <a:r>
              <a:rPr lang="en-US" sz="2800" dirty="0">
                <a:solidFill>
                  <a:srgbClr val="242021"/>
                </a:solidFill>
                <a:latin typeface="Times-Roman"/>
              </a:rPr>
              <a:t> </a:t>
            </a:r>
            <a:r>
              <a:rPr lang="en-US" sz="2800" i="1" dirty="0">
                <a:solidFill>
                  <a:srgbClr val="242021"/>
                </a:solidFill>
                <a:latin typeface="MTMI"/>
              </a:rPr>
              <a:t>(</a:t>
            </a:r>
            <a:r>
              <a:rPr lang="en-US" sz="2800" b="1" dirty="0">
                <a:solidFill>
                  <a:srgbClr val="242021"/>
                </a:solidFill>
                <a:latin typeface="Times-Bold"/>
              </a:rPr>
              <a:t>Z</a:t>
            </a:r>
            <a:r>
              <a:rPr lang="en-US" sz="1600" dirty="0">
                <a:solidFill>
                  <a:srgbClr val="242021"/>
                </a:solidFill>
                <a:latin typeface="MTSYN"/>
              </a:rPr>
              <a:t>+</a:t>
            </a:r>
            <a:r>
              <a:rPr lang="en-US" sz="2800" i="1" dirty="0">
                <a:solidFill>
                  <a:srgbClr val="242021"/>
                </a:solidFill>
                <a:latin typeface="MTMI"/>
              </a:rPr>
              <a:t>, </a:t>
            </a:r>
            <a:r>
              <a:rPr lang="en-US" sz="2800" dirty="0">
                <a:solidFill>
                  <a:srgbClr val="242021"/>
                </a:solidFill>
                <a:latin typeface="MTSYN"/>
              </a:rPr>
              <a:t>|</a:t>
            </a:r>
            <a:r>
              <a:rPr lang="en-US" sz="2800" i="1" dirty="0">
                <a:solidFill>
                  <a:srgbClr val="242021"/>
                </a:solidFill>
                <a:latin typeface="MTMI"/>
              </a:rPr>
              <a:t>)</a:t>
            </a:r>
            <a:r>
              <a:rPr lang="en-US" sz="2800" dirty="0">
                <a:solidFill>
                  <a:srgbClr val="242021"/>
                </a:solidFill>
                <a:latin typeface="Times-Roman"/>
              </a:rPr>
              <a:t>, are the integers 3 and 9 comparable? Are 5 and 7 comparable?</a:t>
            </a:r>
            <a:r>
              <a:rPr lang="en-US" sz="2400" dirty="0"/>
              <a:t> </a:t>
            </a:r>
            <a:endParaRPr lang="en-US" sz="2400" dirty="0" smtClean="0"/>
          </a:p>
          <a:p>
            <a:endParaRPr lang="en-US" sz="2400" dirty="0"/>
          </a:p>
          <a:p>
            <a:r>
              <a:rPr lang="en-US" sz="2800" dirty="0">
                <a:solidFill>
                  <a:srgbClr val="242021"/>
                </a:solidFill>
                <a:latin typeface="Times-Roman"/>
              </a:rPr>
              <a:t>The integers 3 and 9 are comparable, because 3 </a:t>
            </a:r>
            <a:r>
              <a:rPr lang="en-US" sz="2800" dirty="0">
                <a:solidFill>
                  <a:srgbClr val="242021"/>
                </a:solidFill>
                <a:latin typeface="MTSYN"/>
              </a:rPr>
              <a:t>| </a:t>
            </a:r>
            <a:r>
              <a:rPr lang="en-US" sz="2800" dirty="0">
                <a:solidFill>
                  <a:srgbClr val="242021"/>
                </a:solidFill>
                <a:latin typeface="Times-Roman"/>
              </a:rPr>
              <a:t>9. The integers 5 and 7 are incomparable, because </a:t>
            </a:r>
            <a:r>
              <a:rPr lang="en-US" sz="2800" dirty="0" smtClean="0">
                <a:solidFill>
                  <a:srgbClr val="242021"/>
                </a:solidFill>
                <a:latin typeface="Times-Roman"/>
              </a:rPr>
              <a:t>5</a:t>
            </a:r>
            <a:r>
              <a:rPr lang="en-US" sz="2800" dirty="0" smtClean="0">
                <a:solidFill>
                  <a:srgbClr val="242021"/>
                </a:solidFill>
                <a:latin typeface="MTSYN"/>
              </a:rPr>
              <a:t> </a:t>
            </a:r>
            <a:r>
              <a:rPr lang="en-US" sz="2800" strike="sngStrike" dirty="0">
                <a:solidFill>
                  <a:srgbClr val="242021"/>
                </a:solidFill>
                <a:latin typeface="MTSYN"/>
              </a:rPr>
              <a:t>|</a:t>
            </a:r>
            <a:r>
              <a:rPr lang="en-US" sz="2800" dirty="0">
                <a:solidFill>
                  <a:srgbClr val="242021"/>
                </a:solidFill>
                <a:latin typeface="MTSYN"/>
              </a:rPr>
              <a:t> </a:t>
            </a:r>
            <a:r>
              <a:rPr lang="en-US" sz="2800" dirty="0">
                <a:solidFill>
                  <a:srgbClr val="242021"/>
                </a:solidFill>
                <a:latin typeface="Times-Roman"/>
              </a:rPr>
              <a:t>7 and 7 </a:t>
            </a:r>
            <a:r>
              <a:rPr lang="en-US" sz="2800" strike="sngStrike" dirty="0" smtClean="0">
                <a:solidFill>
                  <a:srgbClr val="242021"/>
                </a:solidFill>
                <a:latin typeface="MTSYN"/>
              </a:rPr>
              <a:t>| </a:t>
            </a:r>
            <a:r>
              <a:rPr lang="en-US" sz="2800" dirty="0">
                <a:solidFill>
                  <a:srgbClr val="242021"/>
                </a:solidFill>
                <a:latin typeface="Times-Roman"/>
              </a:rPr>
              <a:t>5. </a:t>
            </a:r>
            <a:endParaRPr lang="en-US" sz="1800" dirty="0" smtClean="0">
              <a:solidFill>
                <a:srgbClr val="00ADEE"/>
              </a:solidFill>
              <a:latin typeface="ZapfDingbats"/>
            </a:endParaRPr>
          </a:p>
          <a:p>
            <a:r>
              <a:rPr lang="en-US" sz="1800" dirty="0">
                <a:solidFill>
                  <a:srgbClr val="00ADEE"/>
                </a:solidFill>
                <a:latin typeface="ZapfDingbats"/>
              </a:rPr>
              <a:t/>
            </a:r>
            <a:br>
              <a:rPr lang="en-US" sz="1800" dirty="0">
                <a:solidFill>
                  <a:srgbClr val="00ADEE"/>
                </a:solidFill>
                <a:latin typeface="ZapfDingbats"/>
              </a:rPr>
            </a:br>
            <a:r>
              <a:rPr lang="en-US" sz="2800" dirty="0">
                <a:solidFill>
                  <a:srgbClr val="242021"/>
                </a:solidFill>
                <a:latin typeface="Times-Roman"/>
              </a:rPr>
              <a:t>The adjective “partial” is used to describe partial orderings because pairs of elements may</a:t>
            </a:r>
            <a:br>
              <a:rPr lang="en-US" sz="2800" dirty="0">
                <a:solidFill>
                  <a:srgbClr val="242021"/>
                </a:solidFill>
                <a:latin typeface="Times-Roman"/>
              </a:rPr>
            </a:br>
            <a:r>
              <a:rPr lang="en-US" sz="2800" dirty="0">
                <a:solidFill>
                  <a:srgbClr val="242021"/>
                </a:solidFill>
                <a:latin typeface="Times-Roman"/>
              </a:rPr>
              <a:t>be incomparable. When every two elements in the set are comparable, the relation is called a</a:t>
            </a:r>
            <a:br>
              <a:rPr lang="en-US" sz="2800" dirty="0">
                <a:solidFill>
                  <a:srgbClr val="242021"/>
                </a:solidFill>
                <a:latin typeface="Times-Roman"/>
              </a:rPr>
            </a:br>
            <a:r>
              <a:rPr lang="en-US" sz="2800" b="1" dirty="0">
                <a:solidFill>
                  <a:srgbClr val="242021"/>
                </a:solidFill>
                <a:latin typeface="Times-Bold"/>
              </a:rPr>
              <a:t>total ordering</a:t>
            </a:r>
            <a:r>
              <a:rPr lang="en-US" sz="2800" dirty="0">
                <a:solidFill>
                  <a:srgbClr val="242021"/>
                </a:solidFill>
                <a:latin typeface="Times-Roman"/>
              </a:rPr>
              <a:t>.</a:t>
            </a:r>
            <a:r>
              <a:rPr lang="en-US" sz="2400" dirty="0"/>
              <a:t> </a:t>
            </a:r>
            <a:br>
              <a:rPr lang="en-US" sz="2400" dirty="0"/>
            </a:br>
            <a:r>
              <a:rPr lang="en-US" sz="2400" dirty="0"/>
              <a:t/>
            </a:r>
            <a:br>
              <a:rPr lang="en-US" sz="2400" dirty="0"/>
            </a:br>
            <a:endParaRPr lang="en-US" sz="2400" dirty="0"/>
          </a:p>
        </p:txBody>
      </p:sp>
    </p:spTree>
    <p:extLst>
      <p:ext uri="{BB962C8B-B14F-4D97-AF65-F5344CB8AC3E}">
        <p14:creationId xmlns:p14="http://schemas.microsoft.com/office/powerpoint/2010/main" val="94658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Definition </a:t>
            </a:r>
            <a:r>
              <a:rPr lang="en-US" b="1" dirty="0">
                <a:latin typeface="Cambria Math" pitchFamily="18" charset="0"/>
                <a:ea typeface="Cambria Math" pitchFamily="18" charset="0"/>
              </a:rPr>
              <a:t>3</a:t>
            </a:r>
            <a:r>
              <a:rPr lang="en-US" dirty="0"/>
              <a:t>: If  (</a:t>
            </a:r>
            <a:r>
              <a:rPr lang="en-US" i="1" dirty="0"/>
              <a:t>S</a:t>
            </a:r>
            <a:r>
              <a:rPr lang="en-US" dirty="0"/>
              <a:t>,</a:t>
            </a:r>
            <a:r>
              <a:rPr lang="en-US" dirty="0">
                <a:latin typeface="Cambria Math"/>
                <a:ea typeface="Cambria Math"/>
              </a:rPr>
              <a:t>≼</a:t>
            </a:r>
            <a:r>
              <a:rPr lang="en-US" dirty="0"/>
              <a:t> ) is a </a:t>
            </a:r>
            <a:r>
              <a:rPr lang="en-US" dirty="0" err="1"/>
              <a:t>poset</a:t>
            </a:r>
            <a:r>
              <a:rPr lang="en-US" dirty="0"/>
              <a:t> and every two elements of </a:t>
            </a:r>
            <a:r>
              <a:rPr lang="en-US" i="1" dirty="0"/>
              <a:t>S</a:t>
            </a:r>
            <a:r>
              <a:rPr lang="en-US" dirty="0"/>
              <a:t> are comparable, </a:t>
            </a:r>
            <a:r>
              <a:rPr lang="en-US" i="1" dirty="0"/>
              <a:t>S</a:t>
            </a:r>
            <a:r>
              <a:rPr lang="en-US" dirty="0"/>
              <a:t> is called a </a:t>
            </a:r>
            <a:r>
              <a:rPr lang="en-US" i="1" dirty="0"/>
              <a:t>totally ordered </a:t>
            </a:r>
            <a:r>
              <a:rPr lang="en-US" dirty="0"/>
              <a:t>or </a:t>
            </a:r>
            <a:r>
              <a:rPr lang="en-US" i="1" dirty="0"/>
              <a:t>linearly ordered set</a:t>
            </a:r>
            <a:r>
              <a:rPr lang="en-US" dirty="0"/>
              <a:t>, and </a:t>
            </a:r>
            <a:r>
              <a:rPr lang="en-US" dirty="0">
                <a:latin typeface="Cambria Math"/>
                <a:ea typeface="Cambria Math"/>
              </a:rPr>
              <a:t>≼ </a:t>
            </a:r>
            <a:r>
              <a:rPr lang="en-US" dirty="0"/>
              <a:t>is called a </a:t>
            </a:r>
            <a:r>
              <a:rPr lang="en-US" i="1" dirty="0"/>
              <a:t>total order </a:t>
            </a:r>
            <a:r>
              <a:rPr lang="en-US" dirty="0"/>
              <a:t>or a </a:t>
            </a:r>
            <a:r>
              <a:rPr lang="en-US" i="1" dirty="0"/>
              <a:t>linear order.  </a:t>
            </a:r>
            <a:r>
              <a:rPr lang="en-US" dirty="0"/>
              <a:t>A totally ordered set is also called a </a:t>
            </a:r>
            <a:r>
              <a:rPr lang="en-US" i="1" dirty="0"/>
              <a:t>chain. </a:t>
            </a:r>
          </a:p>
          <a:p>
            <a:endParaRPr lang="en-US" dirty="0"/>
          </a:p>
        </p:txBody>
      </p:sp>
    </p:spTree>
    <p:extLst>
      <p:ext uri="{BB962C8B-B14F-4D97-AF65-F5344CB8AC3E}">
        <p14:creationId xmlns:p14="http://schemas.microsoft.com/office/powerpoint/2010/main" val="344188237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229600" cy="4389120"/>
          </a:xfrm>
        </p:spPr>
        <p:txBody>
          <a:bodyPr>
            <a:normAutofit lnSpcReduction="10000"/>
          </a:bodyPr>
          <a:lstStyle/>
          <a:p>
            <a:r>
              <a:rPr lang="en-US" sz="2800" dirty="0">
                <a:solidFill>
                  <a:srgbClr val="242021"/>
                </a:solidFill>
                <a:latin typeface="Times-Roman"/>
              </a:rPr>
              <a:t>The </a:t>
            </a:r>
            <a:r>
              <a:rPr lang="en-US" sz="2800" dirty="0" err="1">
                <a:solidFill>
                  <a:srgbClr val="242021"/>
                </a:solidFill>
                <a:latin typeface="Times-Roman"/>
              </a:rPr>
              <a:t>poset</a:t>
            </a:r>
            <a:r>
              <a:rPr lang="en-US" sz="2800" dirty="0">
                <a:solidFill>
                  <a:srgbClr val="242021"/>
                </a:solidFill>
                <a:latin typeface="Times-Roman"/>
              </a:rPr>
              <a:t> </a:t>
            </a:r>
            <a:r>
              <a:rPr lang="en-US" sz="2800" i="1" dirty="0">
                <a:solidFill>
                  <a:srgbClr val="242021"/>
                </a:solidFill>
                <a:latin typeface="MTMI"/>
              </a:rPr>
              <a:t>(</a:t>
            </a:r>
            <a:r>
              <a:rPr lang="en-US" sz="2800" b="1" dirty="0">
                <a:solidFill>
                  <a:srgbClr val="242021"/>
                </a:solidFill>
                <a:latin typeface="Times-Bold"/>
              </a:rPr>
              <a:t>Z</a:t>
            </a:r>
            <a:r>
              <a:rPr lang="en-US" sz="2800" i="1" dirty="0">
                <a:solidFill>
                  <a:srgbClr val="242021"/>
                </a:solidFill>
                <a:latin typeface="MTMI"/>
              </a:rPr>
              <a:t>, </a:t>
            </a:r>
            <a:r>
              <a:rPr lang="en-US" sz="2800" dirty="0">
                <a:solidFill>
                  <a:srgbClr val="242021"/>
                </a:solidFill>
                <a:latin typeface="MTSYN"/>
              </a:rPr>
              <a:t>≤</a:t>
            </a:r>
            <a:r>
              <a:rPr lang="en-US" sz="2800" i="1" dirty="0">
                <a:solidFill>
                  <a:srgbClr val="242021"/>
                </a:solidFill>
                <a:latin typeface="MTMI"/>
              </a:rPr>
              <a:t>) </a:t>
            </a:r>
            <a:r>
              <a:rPr lang="en-US" sz="2800" dirty="0">
                <a:solidFill>
                  <a:srgbClr val="242021"/>
                </a:solidFill>
                <a:latin typeface="Times-Roman"/>
              </a:rPr>
              <a:t>is totally ordered, because </a:t>
            </a:r>
            <a:r>
              <a:rPr lang="en-US" sz="2800" i="1" dirty="0">
                <a:solidFill>
                  <a:srgbClr val="242021"/>
                </a:solidFill>
                <a:latin typeface="MTMI"/>
              </a:rPr>
              <a:t>a </a:t>
            </a:r>
            <a:r>
              <a:rPr lang="en-US" sz="2800" dirty="0">
                <a:solidFill>
                  <a:srgbClr val="242021"/>
                </a:solidFill>
                <a:latin typeface="MTSYN"/>
              </a:rPr>
              <a:t>≤ </a:t>
            </a:r>
            <a:r>
              <a:rPr lang="en-US" sz="2800" i="1" dirty="0">
                <a:solidFill>
                  <a:srgbClr val="242021"/>
                </a:solidFill>
                <a:latin typeface="MTMI"/>
              </a:rPr>
              <a:t>b </a:t>
            </a:r>
            <a:r>
              <a:rPr lang="en-US" sz="2800" dirty="0">
                <a:solidFill>
                  <a:srgbClr val="242021"/>
                </a:solidFill>
                <a:latin typeface="Times-Roman"/>
              </a:rPr>
              <a:t>or </a:t>
            </a:r>
            <a:r>
              <a:rPr lang="en-US" sz="2800" i="1" dirty="0">
                <a:solidFill>
                  <a:srgbClr val="242021"/>
                </a:solidFill>
                <a:latin typeface="MTMI"/>
              </a:rPr>
              <a:t>b </a:t>
            </a:r>
            <a:r>
              <a:rPr lang="en-US" sz="2800" dirty="0">
                <a:solidFill>
                  <a:srgbClr val="242021"/>
                </a:solidFill>
                <a:latin typeface="MTSYN"/>
              </a:rPr>
              <a:t>≤ </a:t>
            </a:r>
            <a:r>
              <a:rPr lang="en-US" sz="2800" i="1" dirty="0">
                <a:solidFill>
                  <a:srgbClr val="242021"/>
                </a:solidFill>
                <a:latin typeface="MTMI"/>
              </a:rPr>
              <a:t>a </a:t>
            </a:r>
            <a:r>
              <a:rPr lang="en-US" sz="2800" dirty="0">
                <a:solidFill>
                  <a:srgbClr val="242021"/>
                </a:solidFill>
                <a:latin typeface="Times-Roman"/>
              </a:rPr>
              <a:t>whenever </a:t>
            </a:r>
            <a:r>
              <a:rPr lang="en-US" sz="2800" i="1" dirty="0">
                <a:solidFill>
                  <a:srgbClr val="242021"/>
                </a:solidFill>
                <a:latin typeface="MTMI"/>
              </a:rPr>
              <a:t>a </a:t>
            </a:r>
            <a:r>
              <a:rPr lang="en-US" sz="2800" dirty="0">
                <a:solidFill>
                  <a:srgbClr val="242021"/>
                </a:solidFill>
                <a:latin typeface="Times-Roman"/>
              </a:rPr>
              <a:t>and </a:t>
            </a:r>
            <a:r>
              <a:rPr lang="en-US" sz="2800" i="1" dirty="0">
                <a:solidFill>
                  <a:srgbClr val="242021"/>
                </a:solidFill>
                <a:latin typeface="MTMI"/>
              </a:rPr>
              <a:t>b </a:t>
            </a:r>
            <a:r>
              <a:rPr lang="en-US" sz="2800" dirty="0">
                <a:solidFill>
                  <a:srgbClr val="242021"/>
                </a:solidFill>
                <a:latin typeface="Times-Roman"/>
              </a:rPr>
              <a:t>are integers.</a:t>
            </a:r>
            <a:r>
              <a:rPr lang="en-US" dirty="0"/>
              <a:t> </a:t>
            </a:r>
            <a:br>
              <a:rPr lang="en-US" dirty="0"/>
            </a:br>
            <a:endParaRPr lang="en-US" dirty="0" smtClean="0"/>
          </a:p>
          <a:p>
            <a:r>
              <a:rPr lang="en-US" dirty="0"/>
              <a:t>The </a:t>
            </a:r>
            <a:r>
              <a:rPr lang="en-US" dirty="0" err="1"/>
              <a:t>poset</a:t>
            </a:r>
            <a:r>
              <a:rPr lang="en-US" dirty="0"/>
              <a:t> </a:t>
            </a:r>
            <a:r>
              <a:rPr lang="en-US" i="1" dirty="0"/>
              <a:t>(</a:t>
            </a:r>
            <a:r>
              <a:rPr lang="en-US" b="1" dirty="0"/>
              <a:t>Z</a:t>
            </a:r>
            <a:r>
              <a:rPr lang="en-US" dirty="0"/>
              <a:t>+</a:t>
            </a:r>
            <a:r>
              <a:rPr lang="en-US" i="1" dirty="0"/>
              <a:t>, </a:t>
            </a:r>
            <a:r>
              <a:rPr lang="en-US" dirty="0"/>
              <a:t>| </a:t>
            </a:r>
            <a:r>
              <a:rPr lang="en-US" i="1" dirty="0"/>
              <a:t>) </a:t>
            </a:r>
            <a:r>
              <a:rPr lang="en-US" dirty="0"/>
              <a:t>is not totally ordered because it contains elements that are incomparable, such</a:t>
            </a:r>
            <a:br>
              <a:rPr lang="en-US" dirty="0"/>
            </a:br>
            <a:r>
              <a:rPr lang="en-US" dirty="0"/>
              <a:t>as 5 and 7 </a:t>
            </a:r>
            <a:br>
              <a:rPr lang="en-US" dirty="0"/>
            </a:br>
            <a:r>
              <a:rPr lang="en-US" dirty="0" smtClean="0"/>
              <a:t> </a:t>
            </a:r>
          </a:p>
          <a:p>
            <a:r>
              <a:rPr lang="en-US" dirty="0" smtClean="0"/>
              <a:t>we </a:t>
            </a:r>
            <a:r>
              <a:rPr lang="en-US" dirty="0"/>
              <a:t>noted that (</a:t>
            </a:r>
            <a:r>
              <a:rPr lang="en-US" b="1" dirty="0"/>
              <a:t>Z</a:t>
            </a:r>
            <a:r>
              <a:rPr lang="en-US" dirty="0"/>
              <a:t>+</a:t>
            </a:r>
            <a:r>
              <a:rPr lang="en-US" i="1" dirty="0"/>
              <a:t>, </a:t>
            </a:r>
            <a:r>
              <a:rPr lang="en-US" dirty="0"/>
              <a:t>≤) is well-ordered, where ≤ is the usual “less than or equal</a:t>
            </a:r>
            <a:br>
              <a:rPr lang="en-US" dirty="0"/>
            </a:br>
            <a:r>
              <a:rPr lang="en-US" dirty="0"/>
              <a:t>to” relation. We now define well-ordered sets. </a:t>
            </a:r>
            <a:br>
              <a:rPr lang="en-US" dirty="0"/>
            </a:br>
            <a:endParaRPr lang="en-US" dirty="0"/>
          </a:p>
        </p:txBody>
      </p:sp>
    </p:spTree>
    <p:extLst>
      <p:ext uri="{BB962C8B-B14F-4D97-AF65-F5344CB8AC3E}">
        <p14:creationId xmlns:p14="http://schemas.microsoft.com/office/powerpoint/2010/main" val="102416803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Definition </a:t>
            </a:r>
            <a:r>
              <a:rPr lang="en-US" b="1" dirty="0">
                <a:latin typeface="Cambria Math" pitchFamily="18" charset="0"/>
                <a:ea typeface="Cambria Math" pitchFamily="18" charset="0"/>
              </a:rPr>
              <a:t>4</a:t>
            </a:r>
            <a:r>
              <a:rPr lang="en-US" dirty="0"/>
              <a:t>: (</a:t>
            </a:r>
            <a:r>
              <a:rPr lang="en-US" i="1" dirty="0"/>
              <a:t>S</a:t>
            </a:r>
            <a:r>
              <a:rPr lang="en-US" dirty="0"/>
              <a:t>,</a:t>
            </a:r>
            <a:r>
              <a:rPr lang="en-US" dirty="0">
                <a:latin typeface="Cambria Math"/>
                <a:ea typeface="Cambria Math"/>
              </a:rPr>
              <a:t>≼</a:t>
            </a:r>
            <a:r>
              <a:rPr lang="en-US" dirty="0"/>
              <a:t> ) is a well-ordered set if it is a </a:t>
            </a:r>
            <a:r>
              <a:rPr lang="en-US" dirty="0" err="1"/>
              <a:t>poset</a:t>
            </a:r>
            <a:r>
              <a:rPr lang="en-US" dirty="0"/>
              <a:t> such that </a:t>
            </a:r>
            <a:r>
              <a:rPr lang="en-US" dirty="0">
                <a:latin typeface="Cambria Math"/>
                <a:ea typeface="Cambria Math"/>
              </a:rPr>
              <a:t>≼</a:t>
            </a:r>
            <a:r>
              <a:rPr lang="en-US" dirty="0"/>
              <a:t> is a total ordering and every nonempty subset of </a:t>
            </a:r>
            <a:r>
              <a:rPr lang="en-US" i="1" dirty="0"/>
              <a:t>S</a:t>
            </a:r>
            <a:r>
              <a:rPr lang="en-US" dirty="0"/>
              <a:t> has a least element. </a:t>
            </a:r>
          </a:p>
          <a:p>
            <a:endParaRPr lang="en-US" dirty="0"/>
          </a:p>
        </p:txBody>
      </p:sp>
    </p:spTree>
    <p:extLst>
      <p:ext uri="{BB962C8B-B14F-4D97-AF65-F5344CB8AC3E}">
        <p14:creationId xmlns:p14="http://schemas.microsoft.com/office/powerpoint/2010/main" val="295609336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534400" cy="4389120"/>
          </a:xfrm>
        </p:spPr>
        <p:txBody>
          <a:bodyPr/>
          <a:lstStyle/>
          <a:p>
            <a:r>
              <a:rPr lang="en-US" sz="2800" dirty="0">
                <a:solidFill>
                  <a:srgbClr val="242021"/>
                </a:solidFill>
                <a:latin typeface="Times-Roman"/>
              </a:rPr>
              <a:t>The set of ordered pairs of positive integers, </a:t>
            </a:r>
            <a:r>
              <a:rPr lang="en-US" sz="2800" b="1" dirty="0">
                <a:solidFill>
                  <a:srgbClr val="242021"/>
                </a:solidFill>
                <a:latin typeface="Times-Bold"/>
              </a:rPr>
              <a:t>Z</a:t>
            </a:r>
            <a:r>
              <a:rPr lang="en-US" sz="1600" dirty="0">
                <a:solidFill>
                  <a:srgbClr val="242021"/>
                </a:solidFill>
                <a:latin typeface="MTSYN"/>
              </a:rPr>
              <a:t>+</a:t>
            </a:r>
            <a:r>
              <a:rPr lang="en-US" sz="2800" dirty="0">
                <a:solidFill>
                  <a:srgbClr val="242021"/>
                </a:solidFill>
                <a:latin typeface="MTSYN"/>
              </a:rPr>
              <a:t>× </a:t>
            </a:r>
            <a:r>
              <a:rPr lang="en-US" sz="2800" b="1" dirty="0">
                <a:solidFill>
                  <a:srgbClr val="242021"/>
                </a:solidFill>
                <a:latin typeface="Times-Bold"/>
              </a:rPr>
              <a:t>Z</a:t>
            </a:r>
            <a:r>
              <a:rPr lang="en-US" sz="1600" dirty="0">
                <a:solidFill>
                  <a:srgbClr val="242021"/>
                </a:solidFill>
                <a:latin typeface="MTSYN"/>
              </a:rPr>
              <a:t>+</a:t>
            </a:r>
            <a:r>
              <a:rPr lang="en-US" sz="2800" dirty="0">
                <a:solidFill>
                  <a:srgbClr val="242021"/>
                </a:solidFill>
                <a:latin typeface="Times-Roman"/>
              </a:rPr>
              <a:t>, with </a:t>
            </a:r>
            <a:r>
              <a:rPr lang="en-US" sz="2800" i="1" dirty="0">
                <a:solidFill>
                  <a:srgbClr val="242021"/>
                </a:solidFill>
                <a:latin typeface="MTMI"/>
              </a:rPr>
              <a:t>(a</a:t>
            </a:r>
            <a:r>
              <a:rPr lang="en-US" sz="1600" dirty="0">
                <a:solidFill>
                  <a:srgbClr val="242021"/>
                </a:solidFill>
                <a:latin typeface="Times-Roman"/>
              </a:rPr>
              <a:t>1</a:t>
            </a:r>
            <a:r>
              <a:rPr lang="en-US" sz="2800" i="1" dirty="0">
                <a:solidFill>
                  <a:srgbClr val="242021"/>
                </a:solidFill>
                <a:latin typeface="MTMI"/>
              </a:rPr>
              <a:t>, a</a:t>
            </a:r>
            <a:r>
              <a:rPr lang="en-US" sz="1600" dirty="0">
                <a:solidFill>
                  <a:srgbClr val="242021"/>
                </a:solidFill>
                <a:latin typeface="Times-Roman"/>
              </a:rPr>
              <a:t>2</a:t>
            </a:r>
            <a:r>
              <a:rPr lang="en-US" sz="2800" i="1" dirty="0">
                <a:solidFill>
                  <a:srgbClr val="242021"/>
                </a:solidFill>
                <a:latin typeface="MTMI"/>
              </a:rPr>
              <a:t>) </a:t>
            </a:r>
            <a:r>
              <a:rPr lang="en-US" sz="2800" dirty="0">
                <a:latin typeface="Cambria Math"/>
                <a:ea typeface="Cambria Math"/>
              </a:rPr>
              <a:t>≼</a:t>
            </a:r>
            <a:r>
              <a:rPr lang="en-US" sz="2800" i="1" dirty="0" smtClean="0">
                <a:solidFill>
                  <a:srgbClr val="242021"/>
                </a:solidFill>
                <a:latin typeface="MTMI"/>
              </a:rPr>
              <a:t>(</a:t>
            </a:r>
            <a:r>
              <a:rPr lang="en-US" sz="2800" i="1" dirty="0">
                <a:solidFill>
                  <a:srgbClr val="242021"/>
                </a:solidFill>
                <a:latin typeface="MTMI"/>
              </a:rPr>
              <a:t>b</a:t>
            </a:r>
            <a:r>
              <a:rPr lang="en-US" sz="1600" dirty="0">
                <a:solidFill>
                  <a:srgbClr val="242021"/>
                </a:solidFill>
                <a:latin typeface="Times-Roman"/>
              </a:rPr>
              <a:t>1</a:t>
            </a:r>
            <a:r>
              <a:rPr lang="en-US" sz="2800" i="1" dirty="0">
                <a:solidFill>
                  <a:srgbClr val="242021"/>
                </a:solidFill>
                <a:latin typeface="MTMI"/>
              </a:rPr>
              <a:t>, b</a:t>
            </a:r>
            <a:r>
              <a:rPr lang="en-US" sz="1600" dirty="0">
                <a:solidFill>
                  <a:srgbClr val="242021"/>
                </a:solidFill>
                <a:latin typeface="Times-Roman"/>
              </a:rPr>
              <a:t>2</a:t>
            </a:r>
            <a:r>
              <a:rPr lang="en-US" sz="2800" i="1" dirty="0">
                <a:solidFill>
                  <a:srgbClr val="242021"/>
                </a:solidFill>
                <a:latin typeface="MTMI"/>
              </a:rPr>
              <a:t>) </a:t>
            </a:r>
            <a:r>
              <a:rPr lang="en-US" sz="2800" dirty="0">
                <a:solidFill>
                  <a:srgbClr val="242021"/>
                </a:solidFill>
                <a:latin typeface="Times-Roman"/>
              </a:rPr>
              <a:t>if </a:t>
            </a:r>
            <a:r>
              <a:rPr lang="en-US" sz="2800" i="1" dirty="0">
                <a:solidFill>
                  <a:srgbClr val="242021"/>
                </a:solidFill>
                <a:latin typeface="MTMI"/>
              </a:rPr>
              <a:t>a</a:t>
            </a:r>
            <a:r>
              <a:rPr lang="en-US" sz="1600" dirty="0">
                <a:solidFill>
                  <a:srgbClr val="242021"/>
                </a:solidFill>
                <a:latin typeface="Times-Roman"/>
              </a:rPr>
              <a:t>1 </a:t>
            </a:r>
            <a:r>
              <a:rPr lang="en-US" sz="2800" i="1" dirty="0">
                <a:solidFill>
                  <a:srgbClr val="242021"/>
                </a:solidFill>
                <a:latin typeface="MTMI"/>
              </a:rPr>
              <a:t>&lt; b</a:t>
            </a:r>
            <a:r>
              <a:rPr lang="en-US" sz="1600" dirty="0">
                <a:solidFill>
                  <a:srgbClr val="242021"/>
                </a:solidFill>
                <a:latin typeface="Times-Roman"/>
              </a:rPr>
              <a:t>1</a:t>
            </a:r>
            <a:r>
              <a:rPr lang="en-US" sz="2800" dirty="0">
                <a:solidFill>
                  <a:srgbClr val="242021"/>
                </a:solidFill>
                <a:latin typeface="Times-Roman"/>
              </a:rPr>
              <a:t>, or </a:t>
            </a:r>
            <a:r>
              <a:rPr lang="en-US" sz="2800" dirty="0" smtClean="0">
                <a:solidFill>
                  <a:srgbClr val="242021"/>
                </a:solidFill>
                <a:latin typeface="Times-Roman"/>
              </a:rPr>
              <a:t>if </a:t>
            </a:r>
            <a:r>
              <a:rPr lang="en-US" sz="2800" dirty="0">
                <a:solidFill>
                  <a:srgbClr val="242021"/>
                </a:solidFill>
                <a:latin typeface="Times-Roman"/>
              </a:rPr>
              <a:t/>
            </a:r>
            <a:br>
              <a:rPr lang="en-US" sz="2800" dirty="0">
                <a:solidFill>
                  <a:srgbClr val="242021"/>
                </a:solidFill>
                <a:latin typeface="Times-Roman"/>
              </a:rPr>
            </a:br>
            <a:r>
              <a:rPr lang="en-US" sz="2800" i="1" dirty="0">
                <a:solidFill>
                  <a:srgbClr val="242021"/>
                </a:solidFill>
                <a:latin typeface="MTMI"/>
              </a:rPr>
              <a:t>a</a:t>
            </a:r>
            <a:r>
              <a:rPr lang="en-US" sz="1600" dirty="0">
                <a:solidFill>
                  <a:srgbClr val="242021"/>
                </a:solidFill>
                <a:latin typeface="Times-Roman"/>
              </a:rPr>
              <a:t>1 </a:t>
            </a:r>
            <a:r>
              <a:rPr lang="en-US" sz="2800" dirty="0">
                <a:solidFill>
                  <a:srgbClr val="242021"/>
                </a:solidFill>
                <a:latin typeface="MTSYN"/>
              </a:rPr>
              <a:t>= </a:t>
            </a:r>
            <a:r>
              <a:rPr lang="en-US" sz="2800" i="1" dirty="0">
                <a:solidFill>
                  <a:srgbClr val="242021"/>
                </a:solidFill>
                <a:latin typeface="MTMI"/>
              </a:rPr>
              <a:t>b</a:t>
            </a:r>
            <a:r>
              <a:rPr lang="en-US" sz="1600" dirty="0">
                <a:solidFill>
                  <a:srgbClr val="242021"/>
                </a:solidFill>
                <a:latin typeface="Times-Roman"/>
              </a:rPr>
              <a:t>1 </a:t>
            </a:r>
            <a:r>
              <a:rPr lang="en-US" sz="2800" dirty="0">
                <a:solidFill>
                  <a:srgbClr val="242021"/>
                </a:solidFill>
                <a:latin typeface="Times-Roman"/>
              </a:rPr>
              <a:t>and </a:t>
            </a:r>
            <a:r>
              <a:rPr lang="en-US" sz="2800" i="1" dirty="0">
                <a:solidFill>
                  <a:srgbClr val="242021"/>
                </a:solidFill>
                <a:latin typeface="MTMI"/>
              </a:rPr>
              <a:t>a</a:t>
            </a:r>
            <a:r>
              <a:rPr lang="en-US" sz="1600" dirty="0">
                <a:solidFill>
                  <a:srgbClr val="242021"/>
                </a:solidFill>
                <a:latin typeface="Times-Roman"/>
              </a:rPr>
              <a:t>2 </a:t>
            </a:r>
            <a:r>
              <a:rPr lang="en-US" sz="2800" dirty="0">
                <a:solidFill>
                  <a:srgbClr val="242021"/>
                </a:solidFill>
                <a:latin typeface="MTSYN"/>
              </a:rPr>
              <a:t>≤ </a:t>
            </a:r>
            <a:r>
              <a:rPr lang="en-US" sz="2800" i="1" dirty="0">
                <a:solidFill>
                  <a:srgbClr val="242021"/>
                </a:solidFill>
                <a:latin typeface="MTMI"/>
              </a:rPr>
              <a:t>b</a:t>
            </a:r>
            <a:r>
              <a:rPr lang="en-US" sz="1600" dirty="0">
                <a:solidFill>
                  <a:srgbClr val="242021"/>
                </a:solidFill>
                <a:latin typeface="Times-Roman"/>
              </a:rPr>
              <a:t>2 </a:t>
            </a:r>
            <a:r>
              <a:rPr lang="en-US" sz="2800" dirty="0">
                <a:solidFill>
                  <a:srgbClr val="242021"/>
                </a:solidFill>
                <a:latin typeface="Times-Roman"/>
              </a:rPr>
              <a:t>(the lexicographic ordering), is a well-ordered set. </a:t>
            </a:r>
            <a:endParaRPr lang="en-US" sz="2800" dirty="0" smtClean="0">
              <a:solidFill>
                <a:srgbClr val="242021"/>
              </a:solidFill>
              <a:latin typeface="Times-Roman"/>
            </a:endParaRPr>
          </a:p>
          <a:p>
            <a:r>
              <a:rPr lang="en-US" sz="2800" dirty="0" smtClean="0">
                <a:solidFill>
                  <a:srgbClr val="242021"/>
                </a:solidFill>
                <a:latin typeface="Times-Roman"/>
              </a:rPr>
              <a:t>The </a:t>
            </a:r>
            <a:r>
              <a:rPr lang="en-US" sz="2800" dirty="0">
                <a:solidFill>
                  <a:srgbClr val="242021"/>
                </a:solidFill>
                <a:latin typeface="Times-Roman"/>
              </a:rPr>
              <a:t>set </a:t>
            </a:r>
            <a:r>
              <a:rPr lang="en-US" sz="2800" b="1" dirty="0">
                <a:solidFill>
                  <a:srgbClr val="242021"/>
                </a:solidFill>
                <a:latin typeface="Times-Bold"/>
              </a:rPr>
              <a:t>Z</a:t>
            </a:r>
            <a:r>
              <a:rPr lang="en-US" sz="2800" dirty="0">
                <a:solidFill>
                  <a:srgbClr val="242021"/>
                </a:solidFill>
                <a:latin typeface="Times-Roman"/>
              </a:rPr>
              <a:t>, with the usual </a:t>
            </a:r>
            <a:r>
              <a:rPr lang="en-US" sz="2800" dirty="0">
                <a:solidFill>
                  <a:srgbClr val="242021"/>
                </a:solidFill>
                <a:latin typeface="MTSYN"/>
              </a:rPr>
              <a:t>≤ </a:t>
            </a:r>
            <a:r>
              <a:rPr lang="en-US" sz="2800" dirty="0">
                <a:solidFill>
                  <a:srgbClr val="242021"/>
                </a:solidFill>
                <a:latin typeface="Times-Roman"/>
              </a:rPr>
              <a:t>ordering, is not well-ordered because the </a:t>
            </a:r>
            <a:r>
              <a:rPr lang="en-US" sz="2800" dirty="0" smtClean="0">
                <a:solidFill>
                  <a:srgbClr val="242021"/>
                </a:solidFill>
                <a:latin typeface="Times-Roman"/>
              </a:rPr>
              <a:t>set of </a:t>
            </a:r>
            <a:r>
              <a:rPr lang="en-US" sz="2800" dirty="0">
                <a:solidFill>
                  <a:srgbClr val="242021"/>
                </a:solidFill>
                <a:latin typeface="Times-Roman"/>
              </a:rPr>
              <a:t>negative integers, which is a subset of </a:t>
            </a:r>
            <a:r>
              <a:rPr lang="en-US" sz="2800" b="1" dirty="0">
                <a:solidFill>
                  <a:srgbClr val="242021"/>
                </a:solidFill>
                <a:latin typeface="Times-Bold"/>
              </a:rPr>
              <a:t>Z</a:t>
            </a:r>
            <a:r>
              <a:rPr lang="en-US" sz="2800" dirty="0">
                <a:solidFill>
                  <a:srgbClr val="242021"/>
                </a:solidFill>
                <a:latin typeface="Times-Roman"/>
              </a:rPr>
              <a:t>, has no least element.</a:t>
            </a:r>
            <a:r>
              <a:rPr lang="en-US" dirty="0"/>
              <a:t> </a:t>
            </a:r>
            <a:br>
              <a:rPr lang="en-US" dirty="0"/>
            </a:br>
            <a:endParaRPr lang="en-US" dirty="0"/>
          </a:p>
        </p:txBody>
      </p:sp>
    </p:spTree>
    <p:extLst>
      <p:ext uri="{BB962C8B-B14F-4D97-AF65-F5344CB8AC3E}">
        <p14:creationId xmlns:p14="http://schemas.microsoft.com/office/powerpoint/2010/main" val="111436327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Lexicographic Order</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Definition</a:t>
            </a:r>
            <a:r>
              <a:rPr lang="en-US" dirty="0" smtClean="0"/>
              <a:t>: Given two </a:t>
            </a:r>
            <a:r>
              <a:rPr lang="en-US" dirty="0" err="1" smtClean="0"/>
              <a:t>posets</a:t>
            </a: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t>,</a:t>
            </a:r>
            <a:r>
              <a:rPr lang="en-US" dirty="0" smtClean="0">
                <a:latin typeface="Cambria Math"/>
                <a:ea typeface="Cambria Math"/>
              </a:rPr>
              <a:t>≼</a:t>
            </a:r>
            <a:r>
              <a:rPr lang="en-US" baseline="-25000" dirty="0" smtClean="0">
                <a:latin typeface="Cambria Math"/>
                <a:ea typeface="Cambria Math"/>
              </a:rPr>
              <a:t>1</a:t>
            </a:r>
            <a:r>
              <a:rPr lang="en-US" dirty="0" smtClean="0"/>
              <a:t>) and (</a:t>
            </a:r>
            <a:r>
              <a:rPr lang="en-US" i="1" dirty="0" smtClean="0"/>
              <a:t>A</a:t>
            </a:r>
            <a:r>
              <a:rPr lang="en-US" baseline="-25000" dirty="0" smtClean="0">
                <a:latin typeface="Cambria Math" pitchFamily="18" charset="0"/>
                <a:ea typeface="Cambria Math" pitchFamily="18" charset="0"/>
              </a:rPr>
              <a:t>2</a:t>
            </a:r>
            <a:r>
              <a:rPr lang="en-US" dirty="0" smtClean="0"/>
              <a:t>,</a:t>
            </a:r>
            <a:r>
              <a:rPr lang="en-US" dirty="0" smtClean="0">
                <a:latin typeface="Cambria Math"/>
                <a:ea typeface="Cambria Math"/>
              </a:rPr>
              <a:t>≼</a:t>
            </a:r>
            <a:r>
              <a:rPr lang="en-US" baseline="-25000" dirty="0" smtClean="0">
                <a:latin typeface="Cambria Math"/>
                <a:ea typeface="Cambria Math"/>
              </a:rPr>
              <a:t>2</a:t>
            </a:r>
            <a:r>
              <a:rPr lang="en-US" dirty="0" smtClean="0"/>
              <a:t>), the </a:t>
            </a:r>
            <a:r>
              <a:rPr lang="en-US" i="1" dirty="0" smtClean="0"/>
              <a:t>lexicographic ordering</a:t>
            </a:r>
            <a:r>
              <a:rPr lang="en-US" dirty="0" smtClean="0"/>
              <a:t>  on </a:t>
            </a:r>
            <a:r>
              <a:rPr lang="en-US" i="1" dirty="0" smtClean="0"/>
              <a:t>A</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is defined by specifying that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is less than (</a:t>
            </a:r>
            <a:r>
              <a:rPr lang="en-US" i="1" dirty="0" smtClean="0"/>
              <a:t>b</a:t>
            </a:r>
            <a:r>
              <a:rPr lang="en-US" baseline="-25000" dirty="0" smtClean="0">
                <a:latin typeface="Cambria Math" pitchFamily="18" charset="0"/>
                <a:ea typeface="Cambria Math" pitchFamily="18" charset="0"/>
              </a:rPr>
              <a:t>1</a:t>
            </a:r>
            <a:r>
              <a:rPr lang="en-US" dirty="0" smtClean="0"/>
              <a:t>,</a:t>
            </a:r>
            <a:r>
              <a:rPr lang="en-US" i="1" dirty="0" smtClean="0"/>
              <a:t>b</a:t>
            </a:r>
            <a:r>
              <a:rPr lang="en-US" baseline="-25000" dirty="0" smtClean="0">
                <a:latin typeface="Cambria Math" pitchFamily="18" charset="0"/>
                <a:ea typeface="Cambria Math" pitchFamily="18" charset="0"/>
              </a:rPr>
              <a:t>2</a:t>
            </a:r>
            <a:r>
              <a:rPr lang="en-US" dirty="0" smtClean="0"/>
              <a:t>), that is,</a:t>
            </a:r>
          </a:p>
          <a:p>
            <a:pPr>
              <a:buNone/>
            </a:pP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a:t>
            </a:r>
            <a:r>
              <a:rPr lang="en-US" dirty="0" smtClean="0">
                <a:latin typeface="Cambria Math"/>
                <a:ea typeface="Cambria Math"/>
              </a:rPr>
              <a:t> ≺</a:t>
            </a:r>
            <a:r>
              <a:rPr lang="en-US" dirty="0" smtClean="0"/>
              <a:t> (</a:t>
            </a:r>
            <a:r>
              <a:rPr lang="en-US" i="1" dirty="0" smtClean="0"/>
              <a:t>b</a:t>
            </a:r>
            <a:r>
              <a:rPr lang="en-US" baseline="-25000" dirty="0" smtClean="0">
                <a:latin typeface="Cambria Math" pitchFamily="18" charset="0"/>
                <a:ea typeface="Cambria Math" pitchFamily="18" charset="0"/>
              </a:rPr>
              <a:t>1</a:t>
            </a:r>
            <a:r>
              <a:rPr lang="en-US" dirty="0" smtClean="0"/>
              <a:t>,</a:t>
            </a:r>
            <a:r>
              <a:rPr lang="en-US" i="1" dirty="0" smtClean="0"/>
              <a:t>b</a:t>
            </a:r>
            <a:r>
              <a:rPr lang="en-US" baseline="-25000" dirty="0" smtClean="0">
                <a:latin typeface="Cambria Math" pitchFamily="18" charset="0"/>
                <a:ea typeface="Cambria Math" pitchFamily="18" charset="0"/>
              </a:rPr>
              <a:t>2</a:t>
            </a:r>
            <a:r>
              <a:rPr lang="en-US" dirty="0" smtClean="0"/>
              <a:t>), </a:t>
            </a:r>
          </a:p>
          <a:p>
            <a:pPr>
              <a:buNone/>
            </a:pPr>
            <a:r>
              <a:rPr lang="en-US" dirty="0" smtClean="0"/>
              <a:t>    either if </a:t>
            </a:r>
            <a:r>
              <a:rPr lang="en-US" i="1" dirty="0" smtClean="0"/>
              <a:t>a</a:t>
            </a:r>
            <a:r>
              <a:rPr lang="en-US" baseline="-25000" dirty="0" smtClean="0">
                <a:latin typeface="Cambria Math" pitchFamily="18" charset="0"/>
                <a:ea typeface="Cambria Math" pitchFamily="18" charset="0"/>
              </a:rPr>
              <a:t>1</a:t>
            </a:r>
            <a:r>
              <a:rPr lang="en-US" dirty="0" smtClean="0">
                <a:latin typeface="Cambria Math"/>
                <a:ea typeface="Cambria Math"/>
              </a:rPr>
              <a:t> ≺</a:t>
            </a:r>
            <a:r>
              <a:rPr lang="en-US" baseline="-25000" dirty="0" smtClean="0">
                <a:latin typeface="Cambria Math"/>
                <a:ea typeface="Cambria Math"/>
              </a:rPr>
              <a:t>1 </a:t>
            </a:r>
            <a:r>
              <a:rPr lang="en-US" i="1" dirty="0" smtClean="0"/>
              <a:t>b</a:t>
            </a:r>
            <a:r>
              <a:rPr lang="en-US" baseline="-25000" dirty="0" smtClean="0">
                <a:latin typeface="Cambria Math" pitchFamily="18" charset="0"/>
                <a:ea typeface="Cambria Math" pitchFamily="18" charset="0"/>
              </a:rPr>
              <a:t>1</a:t>
            </a:r>
            <a:r>
              <a:rPr lang="en-US" dirty="0" smtClean="0"/>
              <a:t> or if </a:t>
            </a:r>
            <a:r>
              <a:rPr lang="en-US" i="1" dirty="0" smtClean="0"/>
              <a:t>a</a:t>
            </a:r>
            <a:r>
              <a:rPr lang="en-US" baseline="-25000" dirty="0" smtClean="0">
                <a:latin typeface="Cambria Math" pitchFamily="18" charset="0"/>
                <a:ea typeface="Cambria Math" pitchFamily="18" charset="0"/>
              </a:rPr>
              <a:t>1</a:t>
            </a:r>
            <a:r>
              <a:rPr lang="en-US" dirty="0" smtClean="0">
                <a:latin typeface="Cambria Math"/>
                <a:ea typeface="Cambria Math"/>
              </a:rPr>
              <a:t> =</a:t>
            </a:r>
            <a:r>
              <a:rPr lang="en-US" baseline="-25000" dirty="0" smtClean="0">
                <a:latin typeface="Cambria Math"/>
                <a:ea typeface="Cambria Math"/>
              </a:rPr>
              <a:t> </a:t>
            </a:r>
            <a:r>
              <a:rPr lang="en-US" i="1" dirty="0" smtClean="0"/>
              <a:t>b</a:t>
            </a:r>
            <a:r>
              <a:rPr lang="en-US" baseline="-25000" dirty="0" smtClean="0">
                <a:latin typeface="Cambria Math" pitchFamily="18" charset="0"/>
                <a:ea typeface="Cambria Math" pitchFamily="18" charset="0"/>
              </a:rPr>
              <a:t>1</a:t>
            </a:r>
            <a:r>
              <a:rPr lang="en-US" dirty="0" smtClean="0"/>
              <a:t> and </a:t>
            </a:r>
            <a:r>
              <a:rPr lang="en-US" i="1" dirty="0" smtClean="0"/>
              <a:t>a</a:t>
            </a:r>
            <a:r>
              <a:rPr lang="en-US" baseline="-25000" dirty="0" smtClean="0">
                <a:latin typeface="Cambria Math" pitchFamily="18" charset="0"/>
                <a:ea typeface="Cambria Math" pitchFamily="18" charset="0"/>
              </a:rPr>
              <a:t>2</a:t>
            </a:r>
            <a:r>
              <a:rPr lang="en-US" dirty="0" smtClean="0">
                <a:latin typeface="Cambria Math"/>
                <a:ea typeface="Cambria Math"/>
              </a:rPr>
              <a:t> ≺</a:t>
            </a:r>
            <a:r>
              <a:rPr lang="en-US" baseline="-25000" dirty="0" smtClean="0">
                <a:latin typeface="Cambria Math"/>
                <a:ea typeface="Cambria Math"/>
              </a:rPr>
              <a:t>2 </a:t>
            </a:r>
            <a:r>
              <a:rPr lang="en-US" i="1" dirty="0" smtClean="0"/>
              <a:t>b</a:t>
            </a:r>
            <a:r>
              <a:rPr lang="en-US" baseline="-25000" dirty="0" smtClean="0">
                <a:latin typeface="Cambria Math" pitchFamily="18" charset="0"/>
                <a:ea typeface="Cambria Math" pitchFamily="18" charset="0"/>
              </a:rPr>
              <a:t>2</a:t>
            </a:r>
            <a:r>
              <a:rPr lang="en-US" dirty="0" smtClean="0"/>
              <a:t>.</a:t>
            </a:r>
          </a:p>
          <a:p>
            <a:r>
              <a:rPr lang="en-US" dirty="0" smtClean="0"/>
              <a:t>This definition can be easily extended to a lexicographic ordering on strings (</a:t>
            </a:r>
            <a:r>
              <a:rPr lang="en-US" i="1" dirty="0" smtClean="0"/>
              <a:t>see text</a:t>
            </a:r>
            <a:r>
              <a:rPr lang="en-US" dirty="0" smtClean="0"/>
              <a:t>).</a:t>
            </a:r>
          </a:p>
          <a:p>
            <a:pPr>
              <a:buNone/>
            </a:pPr>
            <a:r>
              <a:rPr lang="en-US" b="1" dirty="0" smtClean="0"/>
              <a:t>    Example</a:t>
            </a:r>
            <a:r>
              <a:rPr lang="en-US" dirty="0" smtClean="0"/>
              <a:t>:  Consider strings of lowercase English letters. A lexicographic ordering can be defined using the ordering of the letters in the alphabet. This is the same ordering as that used in dictionaries.</a:t>
            </a:r>
          </a:p>
          <a:p>
            <a:pPr lvl="1"/>
            <a:r>
              <a:rPr lang="en-US" i="1" dirty="0" smtClean="0"/>
              <a:t>discreet</a:t>
            </a:r>
            <a:r>
              <a:rPr lang="en-US" dirty="0" smtClean="0"/>
              <a:t> </a:t>
            </a:r>
            <a:r>
              <a:rPr lang="en-US" dirty="0" smtClean="0">
                <a:latin typeface="Cambria Math"/>
                <a:ea typeface="Cambria Math"/>
              </a:rPr>
              <a:t>≺</a:t>
            </a:r>
            <a:r>
              <a:rPr lang="en-US" dirty="0" smtClean="0"/>
              <a:t> </a:t>
            </a:r>
            <a:r>
              <a:rPr lang="en-US" i="1" dirty="0" smtClean="0"/>
              <a:t>discrete</a:t>
            </a:r>
            <a:r>
              <a:rPr lang="en-US" dirty="0" smtClean="0"/>
              <a:t>, because these strings differ in the seventh position and </a:t>
            </a:r>
            <a:r>
              <a:rPr lang="en-US" i="1" dirty="0" smtClean="0"/>
              <a:t>e</a:t>
            </a:r>
            <a:r>
              <a:rPr lang="en-US" dirty="0" smtClean="0"/>
              <a:t> </a:t>
            </a:r>
            <a:r>
              <a:rPr lang="en-US" dirty="0" smtClean="0">
                <a:latin typeface="Cambria Math"/>
                <a:ea typeface="Cambria Math"/>
              </a:rPr>
              <a:t>≺</a:t>
            </a:r>
            <a:r>
              <a:rPr lang="en-US" dirty="0" smtClean="0"/>
              <a:t> </a:t>
            </a:r>
            <a:r>
              <a:rPr lang="en-US" i="1" dirty="0" smtClean="0"/>
              <a:t>t</a:t>
            </a:r>
            <a:r>
              <a:rPr lang="en-US" dirty="0" smtClean="0"/>
              <a:t>. </a:t>
            </a:r>
          </a:p>
          <a:p>
            <a:pPr lvl="1"/>
            <a:r>
              <a:rPr lang="en-US" i="1" dirty="0" smtClean="0"/>
              <a:t>discreet</a:t>
            </a:r>
            <a:r>
              <a:rPr lang="en-US" dirty="0" smtClean="0"/>
              <a:t> </a:t>
            </a:r>
            <a:r>
              <a:rPr lang="en-US" dirty="0" smtClean="0">
                <a:latin typeface="Cambria Math"/>
                <a:ea typeface="Cambria Math"/>
              </a:rPr>
              <a:t>≺</a:t>
            </a:r>
            <a:r>
              <a:rPr lang="en-US" dirty="0" smtClean="0"/>
              <a:t> </a:t>
            </a:r>
            <a:r>
              <a:rPr lang="en-US" i="1" dirty="0" smtClean="0"/>
              <a:t>discreetness</a:t>
            </a:r>
            <a:r>
              <a:rPr lang="en-US" dirty="0" smtClean="0"/>
              <a:t>, because the first eight letters agree, but the second string is longer. </a:t>
            </a:r>
          </a:p>
          <a:p>
            <a:pPr lvl="1"/>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Hasse</a:t>
            </a:r>
            <a:r>
              <a:rPr lang="en-US" dirty="0" smtClean="0"/>
              <a:t> Diagrams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r>
              <a:rPr lang="en-US" b="1" dirty="0" smtClean="0"/>
              <a:t>Definition</a:t>
            </a:r>
            <a:r>
              <a:rPr lang="en-US" dirty="0" smtClean="0"/>
              <a:t>: A </a:t>
            </a:r>
            <a:r>
              <a:rPr lang="en-US" i="1" dirty="0" err="1" smtClean="0"/>
              <a:t>Hasse</a:t>
            </a:r>
            <a:r>
              <a:rPr lang="en-US" i="1" dirty="0" smtClean="0"/>
              <a:t> diagram </a:t>
            </a:r>
            <a:r>
              <a:rPr lang="en-US" dirty="0" smtClean="0"/>
              <a:t>is a visual representation of a partial ordering that leaves out edges that must be present because of the reflexive and transitive properties.</a:t>
            </a:r>
          </a:p>
          <a:p>
            <a:pPr>
              <a:buNone/>
            </a:pPr>
            <a:r>
              <a:rPr lang="en-US" dirty="0" smtClean="0"/>
              <a:t>    </a:t>
            </a:r>
          </a:p>
          <a:p>
            <a:pPr>
              <a:buNone/>
            </a:pPr>
            <a:r>
              <a:rPr lang="en-US" dirty="0" smtClean="0"/>
              <a:t>   </a:t>
            </a:r>
          </a:p>
          <a:p>
            <a:pPr>
              <a:buNone/>
            </a:pPr>
            <a:endParaRPr lang="en-US" dirty="0" smtClean="0"/>
          </a:p>
          <a:p>
            <a:pPr>
              <a:buNone/>
            </a:pPr>
            <a:endParaRPr lang="en-US" dirty="0" smtClean="0"/>
          </a:p>
          <a:p>
            <a:pPr>
              <a:buNone/>
            </a:pPr>
            <a:endParaRPr lang="en-US" dirty="0" smtClean="0"/>
          </a:p>
          <a:p>
            <a:pPr>
              <a:buNone/>
            </a:pPr>
            <a:r>
              <a:rPr lang="en-US" dirty="0" smtClean="0"/>
              <a:t>   A partial ordering is shown in (a) of the figure above. The loops due to the reflexive property are deleted in (b). The edges that must be present due to the transitive property are deleted in (c). The </a:t>
            </a:r>
            <a:r>
              <a:rPr lang="en-US" dirty="0" err="1" smtClean="0"/>
              <a:t>Hasse</a:t>
            </a:r>
            <a:r>
              <a:rPr lang="en-US" dirty="0" smtClean="0"/>
              <a:t> diagram for the partial ordering (a), is depicted in (c). </a:t>
            </a:r>
            <a:endParaRPr lang="en-US" dirty="0"/>
          </a:p>
        </p:txBody>
      </p:sp>
      <p:pic>
        <p:nvPicPr>
          <p:cNvPr id="4" name="Picture 3" descr="0830.jpg"/>
          <p:cNvPicPr>
            <a:picLocks noChangeAspect="1"/>
          </p:cNvPicPr>
          <p:nvPr/>
        </p:nvPicPr>
        <p:blipFill>
          <a:blip r:embed="rId2" cstate="print"/>
          <a:stretch>
            <a:fillRect/>
          </a:stretch>
        </p:blipFill>
        <p:spPr>
          <a:xfrm>
            <a:off x="3733800" y="2971800"/>
            <a:ext cx="2057400" cy="1552517"/>
          </a:xfrm>
          <a:prstGeom prst="rect">
            <a:avLst/>
          </a:prstGeom>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Procedure for Constructing a   </a:t>
            </a:r>
            <a:r>
              <a:rPr lang="en-US" dirty="0" err="1" smtClean="0"/>
              <a:t>Hasse</a:t>
            </a:r>
            <a:r>
              <a:rPr lang="en-US" dirty="0" smtClean="0"/>
              <a:t> Diagram</a:t>
            </a:r>
            <a:endParaRPr lang="en-US" dirty="0"/>
          </a:p>
        </p:txBody>
      </p:sp>
      <p:sp>
        <p:nvSpPr>
          <p:cNvPr id="3" name="Content Placeholder 2"/>
          <p:cNvSpPr>
            <a:spLocks noGrp="1"/>
          </p:cNvSpPr>
          <p:nvPr>
            <p:ph idx="1"/>
          </p:nvPr>
        </p:nvSpPr>
        <p:spPr/>
        <p:txBody>
          <a:bodyPr/>
          <a:lstStyle/>
          <a:p>
            <a:r>
              <a:rPr lang="en-US" dirty="0" smtClean="0"/>
              <a:t>To represent a finite </a:t>
            </a:r>
            <a:r>
              <a:rPr lang="en-US" dirty="0" err="1" smtClean="0"/>
              <a:t>poset</a:t>
            </a:r>
            <a:r>
              <a:rPr lang="en-US" dirty="0" smtClean="0"/>
              <a:t> (</a:t>
            </a:r>
            <a:r>
              <a:rPr lang="en-US" i="1" dirty="0" smtClean="0"/>
              <a:t>S</a:t>
            </a:r>
            <a:r>
              <a:rPr lang="en-US" dirty="0" smtClean="0"/>
              <a:t>,</a:t>
            </a:r>
            <a:r>
              <a:rPr lang="en-US" dirty="0" smtClean="0">
                <a:latin typeface="Cambria Math"/>
                <a:ea typeface="Cambria Math"/>
              </a:rPr>
              <a:t>≼</a:t>
            </a:r>
            <a:r>
              <a:rPr lang="en-US" dirty="0" smtClean="0"/>
              <a:t> )  using a </a:t>
            </a:r>
            <a:r>
              <a:rPr lang="en-US" dirty="0" err="1" smtClean="0"/>
              <a:t>Hasse</a:t>
            </a:r>
            <a:r>
              <a:rPr lang="en-US" dirty="0" smtClean="0"/>
              <a:t> diagram, start with the directed graph of the relation:</a:t>
            </a:r>
          </a:p>
          <a:p>
            <a:pPr lvl="1"/>
            <a:r>
              <a:rPr lang="en-US" dirty="0" smtClean="0"/>
              <a:t>Remove the loops (</a:t>
            </a:r>
            <a:r>
              <a:rPr lang="en-US" i="1" dirty="0" smtClean="0"/>
              <a:t>a</a:t>
            </a:r>
            <a:r>
              <a:rPr lang="en-US" dirty="0" smtClean="0"/>
              <a:t>, </a:t>
            </a:r>
            <a:r>
              <a:rPr lang="en-US" i="1" dirty="0" smtClean="0"/>
              <a:t>a</a:t>
            </a:r>
            <a:r>
              <a:rPr lang="en-US" dirty="0" smtClean="0"/>
              <a:t>) present at every vertex due to the reflexive property.</a:t>
            </a:r>
          </a:p>
          <a:p>
            <a:pPr lvl="1"/>
            <a:r>
              <a:rPr lang="en-US" dirty="0" smtClean="0"/>
              <a:t>Remove all edges (</a:t>
            </a:r>
            <a:r>
              <a:rPr lang="en-US" i="1" dirty="0" smtClean="0"/>
              <a:t>x</a:t>
            </a:r>
            <a:r>
              <a:rPr lang="en-US" dirty="0" smtClean="0"/>
              <a:t>, </a:t>
            </a:r>
            <a:r>
              <a:rPr lang="en-US" i="1" dirty="0" smtClean="0"/>
              <a:t>y</a:t>
            </a:r>
            <a:r>
              <a:rPr lang="en-US" dirty="0" smtClean="0"/>
              <a:t>) for which there is an element       </a:t>
            </a:r>
            <a:r>
              <a:rPr lang="en-US" i="1" dirty="0" smtClean="0"/>
              <a:t>z</a:t>
            </a:r>
            <a:r>
              <a:rPr lang="en-US" dirty="0" smtClean="0"/>
              <a:t> </a:t>
            </a:r>
            <a:r>
              <a:rPr lang="en-US" dirty="0" smtClean="0">
                <a:latin typeface="Cambria Math"/>
                <a:ea typeface="Cambria Math"/>
              </a:rPr>
              <a:t>∈ </a:t>
            </a:r>
            <a:r>
              <a:rPr lang="en-US" i="1" dirty="0" smtClean="0"/>
              <a:t>S</a:t>
            </a:r>
            <a:r>
              <a:rPr lang="en-US" dirty="0" smtClean="0"/>
              <a:t> such that </a:t>
            </a:r>
            <a:r>
              <a:rPr lang="en-US" i="1" dirty="0" smtClean="0"/>
              <a:t>x</a:t>
            </a:r>
            <a:r>
              <a:rPr lang="en-US" dirty="0" smtClean="0"/>
              <a:t> </a:t>
            </a:r>
            <a:r>
              <a:rPr lang="en-US" dirty="0" smtClean="0">
                <a:latin typeface="Cambria Math"/>
                <a:ea typeface="Cambria Math"/>
              </a:rPr>
              <a:t>≺ </a:t>
            </a:r>
            <a:r>
              <a:rPr lang="en-US" i="1" dirty="0" smtClean="0"/>
              <a:t>z</a:t>
            </a:r>
            <a:r>
              <a:rPr lang="en-US" dirty="0" smtClean="0"/>
              <a:t> and </a:t>
            </a:r>
            <a:r>
              <a:rPr lang="en-US" i="1" dirty="0" smtClean="0"/>
              <a:t>z</a:t>
            </a:r>
            <a:r>
              <a:rPr lang="en-US" dirty="0" smtClean="0"/>
              <a:t> </a:t>
            </a:r>
            <a:r>
              <a:rPr lang="en-US" dirty="0" smtClean="0">
                <a:latin typeface="Cambria Math"/>
                <a:ea typeface="Cambria Math"/>
              </a:rPr>
              <a:t>≺</a:t>
            </a:r>
            <a:r>
              <a:rPr lang="en-US" dirty="0" smtClean="0"/>
              <a:t> </a:t>
            </a:r>
            <a:r>
              <a:rPr lang="en-US" i="1" dirty="0" smtClean="0"/>
              <a:t>y</a:t>
            </a:r>
            <a:r>
              <a:rPr lang="en-US" dirty="0" smtClean="0"/>
              <a:t>. These are the edges that must be present due to the transitive property.</a:t>
            </a:r>
          </a:p>
          <a:p>
            <a:pPr lvl="1"/>
            <a:r>
              <a:rPr lang="en-US" dirty="0" smtClean="0"/>
              <a:t>Arrange each edge so that its initial vertex is below the terminal vertex. Remove all the arrows, because all edges point upwards toward their terminal vertex.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Antisymmetric</a:t>
            </a:r>
            <a:r>
              <a:rPr lang="en-US" dirty="0" smtClean="0"/>
              <a:t> Relations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a:t>
            </a:r>
            <a:r>
              <a:rPr lang="en-US" b="1" dirty="0" err="1" smtClean="0"/>
              <a:t>Definition</a:t>
            </a:r>
            <a:r>
              <a:rPr lang="en-US" dirty="0" err="1" smtClean="0"/>
              <a:t>:A</a:t>
            </a:r>
            <a:r>
              <a:rPr lang="en-US" dirty="0" smtClean="0"/>
              <a:t> relation </a:t>
            </a:r>
            <a:r>
              <a:rPr lang="en-US" i="1" dirty="0" smtClean="0"/>
              <a:t>R</a:t>
            </a:r>
            <a:r>
              <a:rPr lang="en-US" dirty="0" smtClean="0"/>
              <a:t> on a set </a:t>
            </a:r>
            <a:r>
              <a:rPr lang="en-US" i="1" dirty="0" smtClean="0"/>
              <a:t>A</a:t>
            </a:r>
            <a:r>
              <a:rPr lang="en-US" dirty="0" smtClean="0"/>
              <a:t> such that for all</a:t>
            </a:r>
            <a:r>
              <a:rPr lang="en-US" i="1" dirty="0" smtClean="0">
                <a:ea typeface="Cambria Math"/>
              </a:rPr>
              <a:t>   </a:t>
            </a:r>
            <a:r>
              <a:rPr lang="en-US" i="1" dirty="0" err="1" smtClean="0">
                <a:ea typeface="Cambria Math"/>
              </a:rPr>
              <a:t>a,b</a:t>
            </a:r>
            <a:r>
              <a:rPr lang="en-US" i="1" dirty="0" smtClean="0">
                <a:ea typeface="Cambria Math"/>
              </a:rPr>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A</a:t>
            </a:r>
            <a:r>
              <a:rPr lang="en-US" b="1" i="1" dirty="0" smtClean="0">
                <a:ea typeface="Cambria Math"/>
              </a:rPr>
              <a:t>  </a:t>
            </a:r>
            <a:r>
              <a:rPr lang="en-US" dirty="0" smtClean="0"/>
              <a:t>if (</a:t>
            </a:r>
            <a:r>
              <a:rPr lang="en-US" i="1" dirty="0" err="1" smtClean="0"/>
              <a:t>a</a:t>
            </a:r>
            <a:r>
              <a:rPr lang="en-US" dirty="0" err="1" smtClean="0"/>
              <a:t>,</a:t>
            </a:r>
            <a:r>
              <a:rPr lang="en-US" i="1" dirty="0" err="1" smtClean="0"/>
              <a:t>b</a:t>
            </a:r>
            <a:r>
              <a:rPr lang="en-US"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a:t>
            </a:r>
            <a:r>
              <a:rPr lang="en-US" b="1" i="1" dirty="0" smtClean="0">
                <a:ea typeface="Cambria Math"/>
              </a:rPr>
              <a:t> </a:t>
            </a:r>
            <a:r>
              <a:rPr lang="en-US" dirty="0" smtClean="0">
                <a:ea typeface="Cambria Math"/>
              </a:rPr>
              <a:t>and </a:t>
            </a:r>
            <a:r>
              <a:rPr lang="en-US" dirty="0" smtClean="0"/>
              <a:t>(</a:t>
            </a:r>
            <a:r>
              <a:rPr lang="en-US" i="1" dirty="0" err="1" smtClean="0"/>
              <a:t>b</a:t>
            </a:r>
            <a:r>
              <a:rPr lang="en-US" dirty="0" err="1" smtClean="0"/>
              <a:t>,</a:t>
            </a:r>
            <a:r>
              <a:rPr lang="en-US" i="1" dirty="0" err="1" smtClean="0"/>
              <a:t>a</a:t>
            </a:r>
            <a:r>
              <a:rPr lang="en-US" dirty="0" smtClean="0"/>
              <a:t>) </a:t>
            </a:r>
            <a:r>
              <a:rPr lang="en-US" dirty="0" smtClean="0">
                <a:latin typeface="Cambria Math"/>
                <a:ea typeface="Cambria Math"/>
              </a:rPr>
              <a:t>∊ </a:t>
            </a:r>
            <a:r>
              <a:rPr lang="en-US" i="1" dirty="0" smtClean="0">
                <a:ea typeface="Cambria Math"/>
              </a:rPr>
              <a:t>R</a:t>
            </a:r>
            <a:r>
              <a:rPr lang="en-US" b="1" i="1" dirty="0" smtClean="0">
                <a:ea typeface="Cambria Math"/>
              </a:rPr>
              <a:t>, </a:t>
            </a:r>
            <a:r>
              <a:rPr lang="en-US" dirty="0" smtClean="0">
                <a:ea typeface="Cambria Math"/>
              </a:rPr>
              <a:t>then </a:t>
            </a:r>
            <a:r>
              <a:rPr lang="en-US" i="1" dirty="0" smtClean="0">
                <a:ea typeface="Cambria Math"/>
              </a:rPr>
              <a:t>a = b  </a:t>
            </a:r>
            <a:r>
              <a:rPr lang="en-US" dirty="0" smtClean="0">
                <a:ea typeface="Cambria Math"/>
              </a:rPr>
              <a:t>is called </a:t>
            </a:r>
            <a:r>
              <a:rPr lang="en-US" i="1" dirty="0" err="1" smtClean="0">
                <a:ea typeface="Cambria Math"/>
              </a:rPr>
              <a:t>antisymmetric</a:t>
            </a:r>
            <a:r>
              <a:rPr lang="en-US" dirty="0" smtClean="0">
                <a:ea typeface="Cambria Math"/>
              </a:rPr>
              <a:t>. Written symbolically, </a:t>
            </a:r>
            <a:r>
              <a:rPr lang="en-US" i="1" dirty="0" smtClean="0">
                <a:ea typeface="Cambria Math"/>
              </a:rPr>
              <a:t>R</a:t>
            </a:r>
            <a:r>
              <a:rPr lang="en-US" dirty="0" smtClean="0">
                <a:ea typeface="Cambria Math"/>
              </a:rPr>
              <a:t> is </a:t>
            </a:r>
            <a:r>
              <a:rPr lang="en-US" dirty="0" err="1" smtClean="0">
                <a:ea typeface="Cambria Math"/>
              </a:rPr>
              <a:t>antisymmetric</a:t>
            </a:r>
            <a:r>
              <a:rPr lang="en-US" dirty="0" smtClean="0">
                <a:ea typeface="Cambria Math"/>
              </a:rPr>
              <a:t> if and only if </a:t>
            </a:r>
          </a:p>
          <a:p>
            <a:pPr lvl="1">
              <a:buNone/>
            </a:pPr>
            <a:r>
              <a:rPr lang="en-US" dirty="0" smtClean="0">
                <a:latin typeface="Cambria Math"/>
                <a:ea typeface="Cambria Math"/>
              </a:rPr>
              <a:t>∀</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smtClean="0">
                <a:ea typeface="Cambria Math"/>
              </a:rPr>
              <a:t>R</a:t>
            </a:r>
            <a:r>
              <a:rPr lang="en-US" dirty="0" smtClean="0">
                <a:latin typeface="Cambria Math"/>
                <a:ea typeface="Cambria Math"/>
              </a:rPr>
              <a:t> ∧ (</a:t>
            </a:r>
            <a:r>
              <a:rPr lang="en-US" i="1" dirty="0" err="1" smtClean="0">
                <a:ea typeface="Cambria Math"/>
              </a:rPr>
              <a:t>y</a:t>
            </a:r>
            <a:r>
              <a:rPr lang="en-US" dirty="0" err="1" smtClean="0">
                <a:latin typeface="Cambria Math"/>
                <a:ea typeface="Cambria Math"/>
              </a:rPr>
              <a:t>,</a:t>
            </a:r>
            <a:r>
              <a:rPr lang="en-US" i="1" dirty="0" err="1" smtClean="0">
                <a:ea typeface="Cambria Math"/>
              </a:rPr>
              <a:t>x</a:t>
            </a:r>
            <a:r>
              <a:rPr lang="en-US" dirty="0" smtClean="0">
                <a:latin typeface="Cambria Math"/>
                <a:ea typeface="Cambria Math"/>
              </a:rPr>
              <a:t>) ∊ </a:t>
            </a:r>
            <a:r>
              <a:rPr lang="en-US" i="1" dirty="0" smtClean="0">
                <a:ea typeface="Cambria Math"/>
              </a:rPr>
              <a:t>R </a:t>
            </a:r>
            <a:r>
              <a:rPr lang="en-US" dirty="0" smtClean="0">
                <a:latin typeface="Cambria Math"/>
                <a:ea typeface="Cambria Math"/>
              </a:rPr>
              <a:t>⟶ </a:t>
            </a:r>
            <a:r>
              <a:rPr lang="en-US" i="1" dirty="0" smtClean="0">
                <a:ea typeface="Cambria Math"/>
              </a:rPr>
              <a:t>x</a:t>
            </a:r>
            <a:r>
              <a:rPr lang="en-US" dirty="0" smtClean="0">
                <a:latin typeface="Cambria Math"/>
                <a:ea typeface="Cambria Math"/>
              </a:rPr>
              <a:t> = </a:t>
            </a:r>
            <a:r>
              <a:rPr lang="en-US" i="1" dirty="0" smtClean="0">
                <a:ea typeface="Cambria Math"/>
              </a:rPr>
              <a:t>y</a:t>
            </a:r>
            <a:r>
              <a:rPr lang="en-US" dirty="0" smtClean="0">
                <a:latin typeface="Cambria Math"/>
                <a:ea typeface="Cambria Math"/>
              </a:rPr>
              <a:t>]</a:t>
            </a:r>
            <a:endParaRPr lang="en-US" dirty="0" smtClean="0">
              <a:ea typeface="Cambria Math"/>
            </a:endParaRPr>
          </a:p>
          <a:p>
            <a:r>
              <a:rPr lang="en-US" b="1" dirty="0" smtClean="0">
                <a:ea typeface="Cambria Math"/>
              </a:rPr>
              <a:t>Example</a:t>
            </a:r>
            <a:r>
              <a:rPr lang="en-US" dirty="0" smtClean="0">
                <a:ea typeface="Cambria Math"/>
              </a:rPr>
              <a:t>: The following relations  on the integers are </a:t>
            </a:r>
            <a:r>
              <a:rPr lang="en-US" dirty="0" err="1" smtClean="0">
                <a:ea typeface="Cambria Math"/>
              </a:rPr>
              <a:t>antisymmetric</a:t>
            </a:r>
            <a:r>
              <a:rPr lang="en-US" dirty="0" smtClean="0">
                <a:ea typeface="Cambria Math"/>
              </a:rPr>
              <a:t>:</a:t>
            </a:r>
          </a:p>
          <a:p>
            <a:pPr lvl="1">
              <a:buNone/>
            </a:pPr>
            <a:r>
              <a:rPr lang="en-US" i="1" dirty="0" smtClean="0"/>
              <a:t>R</a:t>
            </a:r>
            <a:r>
              <a:rPr lang="en-US" baseline="-25000" dirty="0" smtClean="0">
                <a:latin typeface="Cambria Math" pitchFamily="18" charset="0"/>
                <a:ea typeface="Cambria Math"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&gt; </a:t>
            </a:r>
            <a:r>
              <a:rPr lang="en-US" i="1" dirty="0" smtClean="0">
                <a:latin typeface="Cambria Math"/>
                <a:ea typeface="Cambria Math"/>
              </a:rPr>
              <a:t>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+ 1}.</a:t>
            </a:r>
          </a:p>
          <a:p>
            <a:pPr lvl="1">
              <a:buNone/>
            </a:pPr>
            <a:r>
              <a:rPr lang="en-US" dirty="0" smtClean="0">
                <a:latin typeface="Cambria Math"/>
                <a:ea typeface="Cambria Math"/>
              </a:rPr>
              <a:t>The following relations are not </a:t>
            </a:r>
            <a:r>
              <a:rPr lang="en-US" dirty="0" err="1" smtClean="0">
                <a:latin typeface="Cambria Math"/>
                <a:ea typeface="Cambria Math"/>
              </a:rPr>
              <a:t>antisymmetric</a:t>
            </a:r>
            <a:r>
              <a:rPr lang="en-US" dirty="0" smtClean="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or</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r>
              <a:rPr lang="en-US" dirty="0" smtClean="0">
                <a:latin typeface="Cambria Math"/>
                <a:ea typeface="Cambria Math"/>
              </a:rPr>
              <a:t>} </a:t>
            </a:r>
          </a:p>
          <a:p>
            <a:pPr lvl="1">
              <a:buNone/>
            </a:pPr>
            <a:r>
              <a:rPr lang="en-US" dirty="0" smtClean="0">
                <a:latin typeface="Cambria Math"/>
                <a:ea typeface="Cambria Math"/>
              </a:rPr>
              <a:t>                    (note that both (1,−1) and (−1,1) belong to </a:t>
            </a:r>
            <a:r>
              <a:rPr lang="en-US" i="1" dirty="0" smtClean="0"/>
              <a:t>R</a:t>
            </a:r>
            <a:r>
              <a:rPr lang="en-US" baseline="-25000" dirty="0" smtClean="0">
                <a:latin typeface="Cambria Math" pitchFamily="18" charset="0"/>
                <a:ea typeface="Cambria Math" pitchFamily="18" charset="0"/>
              </a:rPr>
              <a:t>3</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a:ea typeface="Cambria Math"/>
              </a:rPr>
              <a:t>≤ 3} (note that both (1,2) and (2,1) belong to </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a:t>
            </a:r>
          </a:p>
          <a:p>
            <a:pPr lvl="1">
              <a:buNone/>
            </a:pPr>
            <a:endParaRPr lang="en-US" dirty="0" smtClean="0"/>
          </a:p>
          <a:p>
            <a:pPr lvl="1">
              <a:buNone/>
            </a:pPr>
            <a:endParaRPr lang="en-US" dirty="0" smtClean="0">
              <a:latin typeface="Cambria Math"/>
              <a:ea typeface="Cambria Math"/>
            </a:endParaRPr>
          </a:p>
          <a:p>
            <a:endParaRPr lang="en-US" dirty="0"/>
          </a:p>
        </p:txBody>
      </p:sp>
      <p:sp>
        <p:nvSpPr>
          <p:cNvPr id="5" name="TextBox 4"/>
          <p:cNvSpPr txBox="1"/>
          <p:nvPr/>
        </p:nvSpPr>
        <p:spPr>
          <a:xfrm>
            <a:off x="4343400" y="3733800"/>
            <a:ext cx="3200400" cy="646331"/>
          </a:xfrm>
          <a:prstGeom prst="rect">
            <a:avLst/>
          </a:prstGeom>
          <a:noFill/>
          <a:ln>
            <a:solidFill>
              <a:schemeClr val="accent1"/>
            </a:solidFill>
          </a:ln>
        </p:spPr>
        <p:txBody>
          <a:bodyPr wrap="square" rtlCol="0">
            <a:spAutoFit/>
          </a:bodyPr>
          <a:lstStyle/>
          <a:p>
            <a:r>
              <a:rPr lang="en-US" dirty="0" smtClean="0"/>
              <a:t>For any integer, if a</a:t>
            </a:r>
            <a:r>
              <a:rPr lang="en-US" i="1" dirty="0" smtClean="0"/>
              <a:t> 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and </a:t>
            </a:r>
            <a:r>
              <a:rPr lang="en-US" i="1" dirty="0"/>
              <a:t>b</a:t>
            </a:r>
            <a:r>
              <a:rPr lang="en-US" dirty="0" smtClean="0"/>
              <a:t> </a:t>
            </a:r>
            <a:r>
              <a:rPr lang="en-US" dirty="0" smtClean="0">
                <a:latin typeface="Cambria Math"/>
                <a:ea typeface="Cambria Math"/>
              </a:rPr>
              <a:t>≤ </a:t>
            </a:r>
            <a:r>
              <a:rPr lang="en-US" i="1" dirty="0">
                <a:latin typeface="Cambria Math"/>
                <a:ea typeface="Cambria Math"/>
              </a:rPr>
              <a:t>a</a:t>
            </a:r>
            <a:r>
              <a:rPr lang="en-US" i="1" dirty="0" smtClean="0">
                <a:latin typeface="Cambria Math"/>
                <a:ea typeface="Cambria Math"/>
              </a:rPr>
              <a:t> , </a:t>
            </a:r>
            <a:r>
              <a:rPr lang="en-US" dirty="0" smtClean="0">
                <a:latin typeface="Cambria Math"/>
                <a:ea typeface="Cambria Math"/>
              </a:rPr>
              <a:t>then</a:t>
            </a:r>
            <a:r>
              <a:rPr lang="en-US" i="1" dirty="0" smtClean="0">
                <a:latin typeface="Cambria Math"/>
                <a:ea typeface="Cambria Math"/>
              </a:rPr>
              <a:t> a = b. </a:t>
            </a:r>
            <a:endParaRPr lang="en-US" dirty="0"/>
          </a:p>
        </p:txBody>
      </p:sp>
      <p:cxnSp>
        <p:nvCxnSpPr>
          <p:cNvPr id="11" name="Straight Arrow Connector 10"/>
          <p:cNvCxnSpPr/>
          <p:nvPr/>
        </p:nvCxnSpPr>
        <p:spPr>
          <a:xfrm flipH="1">
            <a:off x="3048000" y="3886200"/>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458200" cy="4389120"/>
          </a:xfrm>
        </p:spPr>
        <p:txBody>
          <a:bodyPr>
            <a:normAutofit/>
          </a:bodyPr>
          <a:lstStyle/>
          <a:p>
            <a:r>
              <a:rPr lang="en-US" sz="2000" dirty="0"/>
              <a:t>Draw the </a:t>
            </a:r>
            <a:r>
              <a:rPr lang="en-US" sz="2000" dirty="0" err="1"/>
              <a:t>Hasse</a:t>
            </a:r>
            <a:r>
              <a:rPr lang="en-US" sz="2000" dirty="0"/>
              <a:t> diagram representing the partial ordering {</a:t>
            </a:r>
            <a:r>
              <a:rPr lang="en-US" sz="2000" i="1" dirty="0"/>
              <a:t>(a, b)</a:t>
            </a:r>
            <a:r>
              <a:rPr lang="en-US" sz="2000" dirty="0"/>
              <a:t>|</a:t>
            </a:r>
            <a:r>
              <a:rPr lang="en-US" sz="2000" i="1" dirty="0"/>
              <a:t>a </a:t>
            </a:r>
            <a:r>
              <a:rPr lang="en-US" sz="2000" dirty="0"/>
              <a:t>divides </a:t>
            </a:r>
            <a:r>
              <a:rPr lang="en-US" sz="2000" i="1" dirty="0"/>
              <a:t>b</a:t>
            </a:r>
            <a:r>
              <a:rPr lang="en-US" sz="2000" dirty="0"/>
              <a:t>} </a:t>
            </a:r>
            <a:r>
              <a:rPr lang="en-US" sz="2000" dirty="0" smtClean="0"/>
              <a:t>on {</a:t>
            </a:r>
            <a:r>
              <a:rPr lang="en-US" sz="2000" dirty="0"/>
              <a:t>1</a:t>
            </a:r>
            <a:r>
              <a:rPr lang="en-US" sz="2000" i="1" dirty="0"/>
              <a:t>, </a:t>
            </a:r>
            <a:r>
              <a:rPr lang="en-US" sz="2000" dirty="0"/>
              <a:t>2</a:t>
            </a:r>
            <a:r>
              <a:rPr lang="en-US" sz="2000" i="1" dirty="0"/>
              <a:t>, </a:t>
            </a:r>
            <a:r>
              <a:rPr lang="en-US" sz="2000" dirty="0"/>
              <a:t>3</a:t>
            </a:r>
            <a:r>
              <a:rPr lang="en-US" sz="2000" i="1" dirty="0"/>
              <a:t>, </a:t>
            </a:r>
            <a:r>
              <a:rPr lang="en-US" sz="2000" dirty="0"/>
              <a:t>4</a:t>
            </a:r>
            <a:r>
              <a:rPr lang="en-US" sz="2000" i="1" dirty="0"/>
              <a:t>, </a:t>
            </a:r>
            <a:r>
              <a:rPr lang="en-US" sz="2000" dirty="0"/>
              <a:t>6</a:t>
            </a:r>
            <a:r>
              <a:rPr lang="en-US" sz="2000" i="1" dirty="0"/>
              <a:t>, </a:t>
            </a:r>
            <a:r>
              <a:rPr lang="en-US" sz="2000" dirty="0"/>
              <a:t>8</a:t>
            </a:r>
            <a:r>
              <a:rPr lang="en-US" sz="2000" i="1" dirty="0"/>
              <a:t>, </a:t>
            </a:r>
            <a:r>
              <a:rPr lang="en-US" sz="2000" dirty="0"/>
              <a:t>12</a:t>
            </a:r>
            <a:r>
              <a:rPr lang="en-US" sz="2000" dirty="0" smtClean="0"/>
              <a:t>}.</a:t>
            </a:r>
          </a:p>
          <a:p>
            <a:endParaRPr lang="en-US" sz="2000" dirty="0"/>
          </a:p>
          <a:p>
            <a:r>
              <a:rPr lang="en-US" sz="2000" dirty="0"/>
              <a:t>Begin with the digraph for this partial order, as shown in Figure 3(a). Remove </a:t>
            </a:r>
            <a:r>
              <a:rPr lang="en-US" sz="2000" dirty="0" smtClean="0"/>
              <a:t>all loops</a:t>
            </a:r>
            <a:r>
              <a:rPr lang="en-US" sz="2000" dirty="0"/>
              <a:t>, as shown in Figure </a:t>
            </a:r>
            <a:r>
              <a:rPr lang="en-US" sz="2000" dirty="0" smtClean="0"/>
              <a:t>1(b</a:t>
            </a:r>
            <a:r>
              <a:rPr lang="en-US" sz="2000" dirty="0"/>
              <a:t>). Then delete all the edges implied by the transitive property.</a:t>
            </a:r>
            <a:br>
              <a:rPr lang="en-US" sz="2000" dirty="0"/>
            </a:br>
            <a:r>
              <a:rPr lang="en-US" sz="2000" dirty="0"/>
              <a:t>These are </a:t>
            </a:r>
            <a:r>
              <a:rPr lang="en-US" sz="2000" i="1" dirty="0"/>
              <a:t>(</a:t>
            </a:r>
            <a:r>
              <a:rPr lang="en-US" sz="2000" dirty="0"/>
              <a:t>1</a:t>
            </a:r>
            <a:r>
              <a:rPr lang="en-US" sz="2000" i="1" dirty="0"/>
              <a:t>, </a:t>
            </a:r>
            <a:r>
              <a:rPr lang="en-US" sz="2000" dirty="0"/>
              <a:t>4</a:t>
            </a:r>
            <a:r>
              <a:rPr lang="en-US" sz="2000" i="1" dirty="0"/>
              <a:t>)</a:t>
            </a:r>
            <a:r>
              <a:rPr lang="en-US" sz="2000" dirty="0"/>
              <a:t>, </a:t>
            </a:r>
            <a:r>
              <a:rPr lang="en-US" sz="2000" i="1" dirty="0"/>
              <a:t>(</a:t>
            </a:r>
            <a:r>
              <a:rPr lang="en-US" sz="2000" dirty="0"/>
              <a:t>1</a:t>
            </a:r>
            <a:r>
              <a:rPr lang="en-US" sz="2000" i="1" dirty="0"/>
              <a:t>, </a:t>
            </a:r>
            <a:r>
              <a:rPr lang="en-US" sz="2000" dirty="0"/>
              <a:t>6</a:t>
            </a:r>
            <a:r>
              <a:rPr lang="en-US" sz="2000" i="1" dirty="0"/>
              <a:t>)</a:t>
            </a:r>
            <a:r>
              <a:rPr lang="en-US" sz="2000" dirty="0"/>
              <a:t>, </a:t>
            </a:r>
            <a:r>
              <a:rPr lang="en-US" sz="2000" i="1" dirty="0"/>
              <a:t>(</a:t>
            </a:r>
            <a:r>
              <a:rPr lang="en-US" sz="2000" dirty="0"/>
              <a:t>1</a:t>
            </a:r>
            <a:r>
              <a:rPr lang="en-US" sz="2000" i="1" dirty="0"/>
              <a:t>, </a:t>
            </a:r>
            <a:r>
              <a:rPr lang="en-US" sz="2000" dirty="0"/>
              <a:t>8</a:t>
            </a:r>
            <a:r>
              <a:rPr lang="en-US" sz="2000" i="1" dirty="0"/>
              <a:t>)</a:t>
            </a:r>
            <a:r>
              <a:rPr lang="en-US" sz="2000" dirty="0"/>
              <a:t>, </a:t>
            </a:r>
            <a:r>
              <a:rPr lang="en-US" sz="2000" i="1" dirty="0"/>
              <a:t>(</a:t>
            </a:r>
            <a:r>
              <a:rPr lang="en-US" sz="2000" dirty="0"/>
              <a:t>1</a:t>
            </a:r>
            <a:r>
              <a:rPr lang="en-US" sz="2000" i="1" dirty="0"/>
              <a:t>, </a:t>
            </a:r>
            <a:r>
              <a:rPr lang="en-US" sz="2000" dirty="0"/>
              <a:t>12</a:t>
            </a:r>
            <a:r>
              <a:rPr lang="en-US" sz="2000" i="1" dirty="0"/>
              <a:t>)</a:t>
            </a:r>
            <a:r>
              <a:rPr lang="en-US" sz="2000" dirty="0"/>
              <a:t>, </a:t>
            </a:r>
            <a:r>
              <a:rPr lang="en-US" sz="2000" i="1" dirty="0"/>
              <a:t>(</a:t>
            </a:r>
            <a:r>
              <a:rPr lang="en-US" sz="2000" dirty="0"/>
              <a:t>2</a:t>
            </a:r>
            <a:r>
              <a:rPr lang="en-US" sz="2000" i="1" dirty="0"/>
              <a:t>, </a:t>
            </a:r>
            <a:r>
              <a:rPr lang="en-US" sz="2000" dirty="0"/>
              <a:t>8</a:t>
            </a:r>
            <a:r>
              <a:rPr lang="en-US" sz="2000" i="1" dirty="0"/>
              <a:t>)</a:t>
            </a:r>
            <a:r>
              <a:rPr lang="en-US" sz="2000" dirty="0"/>
              <a:t>, </a:t>
            </a:r>
            <a:r>
              <a:rPr lang="en-US" sz="2000" i="1" dirty="0"/>
              <a:t>(</a:t>
            </a:r>
            <a:r>
              <a:rPr lang="en-US" sz="2000" dirty="0"/>
              <a:t>2</a:t>
            </a:r>
            <a:r>
              <a:rPr lang="en-US" sz="2000" i="1" dirty="0"/>
              <a:t>, </a:t>
            </a:r>
            <a:r>
              <a:rPr lang="en-US" sz="2000" dirty="0"/>
              <a:t>12</a:t>
            </a:r>
            <a:r>
              <a:rPr lang="en-US" sz="2000" i="1" dirty="0"/>
              <a:t>)</a:t>
            </a:r>
            <a:r>
              <a:rPr lang="en-US" sz="2000" dirty="0"/>
              <a:t>, and </a:t>
            </a:r>
            <a:r>
              <a:rPr lang="en-US" sz="2000" i="1" dirty="0"/>
              <a:t>(</a:t>
            </a:r>
            <a:r>
              <a:rPr lang="en-US" sz="2000" dirty="0"/>
              <a:t>3</a:t>
            </a:r>
            <a:r>
              <a:rPr lang="en-US" sz="2000" i="1" dirty="0"/>
              <a:t>, </a:t>
            </a:r>
            <a:r>
              <a:rPr lang="en-US" sz="2000" dirty="0"/>
              <a:t>12</a:t>
            </a:r>
            <a:r>
              <a:rPr lang="en-US" sz="2000" i="1" dirty="0"/>
              <a:t>)</a:t>
            </a:r>
            <a:r>
              <a:rPr lang="en-US" sz="2000" dirty="0"/>
              <a:t>. Arrange all edges to </a:t>
            </a:r>
            <a:r>
              <a:rPr lang="en-US" sz="2000" dirty="0" smtClean="0"/>
              <a:t>point upward</a:t>
            </a:r>
            <a:r>
              <a:rPr lang="en-US" sz="2000" dirty="0"/>
              <a:t>, and delete all arrows to obtain the </a:t>
            </a:r>
            <a:r>
              <a:rPr lang="en-US" sz="2000" dirty="0" err="1"/>
              <a:t>Hasse</a:t>
            </a:r>
            <a:r>
              <a:rPr lang="en-US" sz="2000" dirty="0"/>
              <a:t> diagram. The resulting </a:t>
            </a:r>
            <a:r>
              <a:rPr lang="en-US" sz="2000" dirty="0" err="1"/>
              <a:t>Hasse</a:t>
            </a:r>
            <a:r>
              <a:rPr lang="en-US" sz="2000" dirty="0"/>
              <a:t> diagram is </a:t>
            </a:r>
            <a:r>
              <a:rPr lang="en-US" sz="2000" dirty="0" smtClean="0"/>
              <a:t>shown in </a:t>
            </a:r>
            <a:r>
              <a:rPr lang="en-US" sz="2000" dirty="0"/>
              <a:t>Figure </a:t>
            </a:r>
            <a:r>
              <a:rPr lang="en-US" sz="2000" dirty="0" smtClean="0"/>
              <a:t>1(c</a:t>
            </a:r>
            <a:r>
              <a:rPr lang="en-US" sz="2000" dirty="0"/>
              <a:t>). </a:t>
            </a:r>
            <a:br>
              <a:rPr lang="en-US" sz="2000" dirty="0"/>
            </a:br>
            <a:r>
              <a:rPr lang="en-US" sz="2000" dirty="0"/>
              <a:t> </a:t>
            </a:r>
            <a:br>
              <a:rPr lang="en-US" sz="2000" dirty="0"/>
            </a:br>
            <a:endParaRPr lang="en-US" sz="2000" dirty="0"/>
          </a:p>
        </p:txBody>
      </p:sp>
      <p:pic>
        <p:nvPicPr>
          <p:cNvPr id="4" name="Picture 3"/>
          <p:cNvPicPr>
            <a:picLocks noChangeAspect="1"/>
          </p:cNvPicPr>
          <p:nvPr/>
        </p:nvPicPr>
        <p:blipFill>
          <a:blip r:embed="rId2"/>
          <a:stretch>
            <a:fillRect/>
          </a:stretch>
        </p:blipFill>
        <p:spPr>
          <a:xfrm>
            <a:off x="533400" y="3733800"/>
            <a:ext cx="2209800" cy="2638425"/>
          </a:xfrm>
          <a:prstGeom prst="rect">
            <a:avLst/>
          </a:prstGeom>
        </p:spPr>
      </p:pic>
      <p:pic>
        <p:nvPicPr>
          <p:cNvPr id="5" name="Picture 4"/>
          <p:cNvPicPr>
            <a:picLocks noChangeAspect="1"/>
          </p:cNvPicPr>
          <p:nvPr/>
        </p:nvPicPr>
        <p:blipFill>
          <a:blip r:embed="rId3"/>
          <a:stretch>
            <a:fillRect/>
          </a:stretch>
        </p:blipFill>
        <p:spPr>
          <a:xfrm>
            <a:off x="2895600" y="3438525"/>
            <a:ext cx="2333625" cy="2933700"/>
          </a:xfrm>
          <a:prstGeom prst="rect">
            <a:avLst/>
          </a:prstGeom>
        </p:spPr>
      </p:pic>
      <p:pic>
        <p:nvPicPr>
          <p:cNvPr id="6" name="Picture 5"/>
          <p:cNvPicPr>
            <a:picLocks noChangeAspect="1"/>
          </p:cNvPicPr>
          <p:nvPr/>
        </p:nvPicPr>
        <p:blipFill>
          <a:blip r:embed="rId4"/>
          <a:stretch>
            <a:fillRect/>
          </a:stretch>
        </p:blipFill>
        <p:spPr>
          <a:xfrm>
            <a:off x="5800725" y="3420052"/>
            <a:ext cx="2076450" cy="2895600"/>
          </a:xfrm>
          <a:prstGeom prst="rect">
            <a:avLst/>
          </a:prstGeom>
        </p:spPr>
      </p:pic>
    </p:spTree>
    <p:extLst>
      <p:ext uri="{BB962C8B-B14F-4D97-AF65-F5344CB8AC3E}">
        <p14:creationId xmlns:p14="http://schemas.microsoft.com/office/powerpoint/2010/main" val="235925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686800" cy="4389120"/>
          </a:xfrm>
        </p:spPr>
        <p:txBody>
          <a:bodyPr>
            <a:normAutofit/>
          </a:bodyPr>
          <a:lstStyle/>
          <a:p>
            <a:r>
              <a:rPr lang="en-US" sz="2000" dirty="0"/>
              <a:t>Draw the </a:t>
            </a:r>
            <a:r>
              <a:rPr lang="en-US" sz="2000" dirty="0" err="1"/>
              <a:t>Hasse</a:t>
            </a:r>
            <a:r>
              <a:rPr lang="en-US" sz="2000" dirty="0"/>
              <a:t> diagram for the partial ordering {</a:t>
            </a:r>
            <a:r>
              <a:rPr lang="en-US" sz="2000" i="1" dirty="0"/>
              <a:t>(A, B) </a:t>
            </a:r>
            <a:r>
              <a:rPr lang="en-US" sz="2000" dirty="0"/>
              <a:t>| </a:t>
            </a:r>
            <a:r>
              <a:rPr lang="en-US" sz="2000" i="1" dirty="0"/>
              <a:t>A </a:t>
            </a:r>
            <a:r>
              <a:rPr lang="en-US" sz="2000" dirty="0"/>
              <a:t>⊆ </a:t>
            </a:r>
            <a:r>
              <a:rPr lang="en-US" sz="2000" i="1" dirty="0"/>
              <a:t>B</a:t>
            </a:r>
            <a:r>
              <a:rPr lang="en-US" sz="2000" dirty="0"/>
              <a:t>} on the power set </a:t>
            </a:r>
            <a:r>
              <a:rPr lang="en-US" sz="2000" i="1" dirty="0"/>
              <a:t>P (S) </a:t>
            </a:r>
            <a:r>
              <a:rPr lang="en-US" sz="2000" dirty="0"/>
              <a:t>where</a:t>
            </a:r>
            <a:br>
              <a:rPr lang="en-US" sz="2000" dirty="0"/>
            </a:br>
            <a:r>
              <a:rPr lang="en-US" sz="2000" i="1" dirty="0"/>
              <a:t>S </a:t>
            </a:r>
            <a:r>
              <a:rPr lang="en-US" sz="2000" dirty="0"/>
              <a:t>= {</a:t>
            </a:r>
            <a:r>
              <a:rPr lang="en-US" sz="2000" i="1" dirty="0"/>
              <a:t>a, b, c</a:t>
            </a:r>
            <a:r>
              <a:rPr lang="en-US" sz="2000" dirty="0"/>
              <a:t>}. </a:t>
            </a:r>
            <a:endParaRPr lang="en-US" sz="2000" dirty="0" smtClean="0"/>
          </a:p>
          <a:p>
            <a:endParaRPr lang="en-US" sz="2000" dirty="0"/>
          </a:p>
          <a:p>
            <a:r>
              <a:rPr lang="en-US" sz="2000" dirty="0"/>
              <a:t>The </a:t>
            </a:r>
            <a:r>
              <a:rPr lang="en-US" sz="2000" dirty="0" err="1"/>
              <a:t>Hasse</a:t>
            </a:r>
            <a:r>
              <a:rPr lang="en-US" sz="2000" dirty="0"/>
              <a:t> diagram for this partial ordering is obtained from the associated digraph </a:t>
            </a:r>
            <a:r>
              <a:rPr lang="en-US" sz="2000" dirty="0" smtClean="0"/>
              <a:t>by deleting </a:t>
            </a:r>
            <a:r>
              <a:rPr lang="en-US" sz="2000" dirty="0"/>
              <a:t>all the loops and all the edges that occur from transitivity, namely, </a:t>
            </a:r>
            <a:r>
              <a:rPr lang="en-US" sz="2000" i="1" dirty="0"/>
              <a:t>(</a:t>
            </a:r>
            <a:r>
              <a:rPr lang="en-US" sz="2000" dirty="0"/>
              <a:t>∅</a:t>
            </a:r>
            <a:r>
              <a:rPr lang="en-US" sz="2000" i="1" dirty="0"/>
              <a:t>, </a:t>
            </a:r>
            <a:r>
              <a:rPr lang="en-US" sz="2000" dirty="0"/>
              <a:t>{</a:t>
            </a:r>
            <a:r>
              <a:rPr lang="en-US" sz="2000" i="1" dirty="0"/>
              <a:t>a, b</a:t>
            </a:r>
            <a:r>
              <a:rPr lang="en-US" sz="2000" dirty="0"/>
              <a:t>}</a:t>
            </a:r>
            <a:r>
              <a:rPr lang="en-US" sz="2000" i="1" dirty="0"/>
              <a:t>)</a:t>
            </a:r>
            <a:r>
              <a:rPr lang="en-US" sz="2000" dirty="0"/>
              <a:t>, </a:t>
            </a:r>
            <a:r>
              <a:rPr lang="en-US" sz="2000" i="1" dirty="0"/>
              <a:t>(</a:t>
            </a:r>
            <a:r>
              <a:rPr lang="en-US" sz="2000" dirty="0"/>
              <a:t>∅</a:t>
            </a:r>
            <a:r>
              <a:rPr lang="en-US" sz="2000" i="1" dirty="0"/>
              <a:t>, </a:t>
            </a:r>
            <a:r>
              <a:rPr lang="en-US" sz="2000" dirty="0"/>
              <a:t>{</a:t>
            </a:r>
            <a:r>
              <a:rPr lang="en-US" sz="2000" i="1" dirty="0"/>
              <a:t>a, c</a:t>
            </a:r>
            <a:r>
              <a:rPr lang="en-US" sz="2000" dirty="0" smtClean="0"/>
              <a:t>}</a:t>
            </a:r>
            <a:r>
              <a:rPr lang="en-US" sz="2000" i="1" dirty="0" smtClean="0"/>
              <a:t>)</a:t>
            </a:r>
            <a:r>
              <a:rPr lang="en-US" sz="2000" dirty="0" smtClean="0"/>
              <a:t>, </a:t>
            </a:r>
            <a:r>
              <a:rPr lang="en-US" sz="2000" i="1" dirty="0" smtClean="0"/>
              <a:t>(</a:t>
            </a:r>
            <a:r>
              <a:rPr lang="en-US" sz="2000" dirty="0"/>
              <a:t>∅</a:t>
            </a:r>
            <a:r>
              <a:rPr lang="en-US" sz="2000" i="1" dirty="0"/>
              <a:t>, </a:t>
            </a:r>
            <a:r>
              <a:rPr lang="en-US" sz="2000" dirty="0"/>
              <a:t>{</a:t>
            </a:r>
            <a:r>
              <a:rPr lang="en-US" sz="2000" i="1" dirty="0"/>
              <a:t>b, c</a:t>
            </a:r>
            <a:r>
              <a:rPr lang="en-US" sz="2000" dirty="0"/>
              <a:t>}</a:t>
            </a:r>
            <a:r>
              <a:rPr lang="en-US" sz="2000" i="1" dirty="0"/>
              <a:t>)</a:t>
            </a:r>
            <a:r>
              <a:rPr lang="en-US" sz="2000" dirty="0"/>
              <a:t>, </a:t>
            </a:r>
            <a:r>
              <a:rPr lang="en-US" sz="2000" i="1" dirty="0"/>
              <a:t>(</a:t>
            </a:r>
            <a:r>
              <a:rPr lang="en-US" sz="2000" dirty="0"/>
              <a:t>∅</a:t>
            </a:r>
            <a:r>
              <a:rPr lang="en-US" sz="2000" i="1" dirty="0"/>
              <a:t>, </a:t>
            </a:r>
            <a:r>
              <a:rPr lang="en-US" sz="2000" dirty="0"/>
              <a:t>{</a:t>
            </a:r>
            <a:r>
              <a:rPr lang="en-US" sz="2000" i="1" dirty="0"/>
              <a:t>a, b, c</a:t>
            </a:r>
            <a:r>
              <a:rPr lang="en-US" sz="2000" dirty="0"/>
              <a:t>}</a:t>
            </a:r>
            <a:r>
              <a:rPr lang="en-US" sz="2000" i="1" dirty="0"/>
              <a:t>)</a:t>
            </a:r>
            <a:r>
              <a:rPr lang="en-US" sz="2000" dirty="0"/>
              <a:t>, </a:t>
            </a:r>
            <a:r>
              <a:rPr lang="en-US" sz="2000" i="1" dirty="0"/>
              <a:t>(</a:t>
            </a:r>
            <a:r>
              <a:rPr lang="en-US" sz="2000" dirty="0"/>
              <a:t>{</a:t>
            </a:r>
            <a:r>
              <a:rPr lang="en-US" sz="2000" i="1" dirty="0"/>
              <a:t>a</a:t>
            </a:r>
            <a:r>
              <a:rPr lang="en-US" sz="2000" dirty="0"/>
              <a:t>}</a:t>
            </a:r>
            <a:r>
              <a:rPr lang="en-US" sz="2000" i="1" dirty="0"/>
              <a:t>, </a:t>
            </a:r>
            <a:r>
              <a:rPr lang="en-US" sz="2000" dirty="0"/>
              <a:t>{</a:t>
            </a:r>
            <a:r>
              <a:rPr lang="en-US" sz="2000" i="1" dirty="0"/>
              <a:t>a, b, c</a:t>
            </a:r>
            <a:r>
              <a:rPr lang="en-US" sz="2000" dirty="0"/>
              <a:t>}</a:t>
            </a:r>
            <a:r>
              <a:rPr lang="en-US" sz="2000" i="1" dirty="0"/>
              <a:t>)</a:t>
            </a:r>
            <a:r>
              <a:rPr lang="en-US" sz="2000" dirty="0"/>
              <a:t>, </a:t>
            </a:r>
            <a:r>
              <a:rPr lang="en-US" sz="2000" i="1" dirty="0"/>
              <a:t>(</a:t>
            </a:r>
            <a:r>
              <a:rPr lang="en-US" sz="2000" dirty="0"/>
              <a:t>{</a:t>
            </a:r>
            <a:r>
              <a:rPr lang="en-US" sz="2000" i="1" dirty="0"/>
              <a:t>b</a:t>
            </a:r>
            <a:r>
              <a:rPr lang="en-US" sz="2000" dirty="0"/>
              <a:t>}</a:t>
            </a:r>
            <a:r>
              <a:rPr lang="en-US" sz="2000" i="1" dirty="0"/>
              <a:t>, </a:t>
            </a:r>
            <a:r>
              <a:rPr lang="en-US" sz="2000" dirty="0"/>
              <a:t>{</a:t>
            </a:r>
            <a:r>
              <a:rPr lang="en-US" sz="2000" i="1" dirty="0"/>
              <a:t>a, b, c</a:t>
            </a:r>
            <a:r>
              <a:rPr lang="en-US" sz="2000" dirty="0"/>
              <a:t>}</a:t>
            </a:r>
            <a:r>
              <a:rPr lang="en-US" sz="2000" i="1" dirty="0"/>
              <a:t>)</a:t>
            </a:r>
            <a:r>
              <a:rPr lang="en-US" sz="2000" dirty="0"/>
              <a:t>, and </a:t>
            </a:r>
            <a:r>
              <a:rPr lang="en-US" sz="2000" i="1" dirty="0"/>
              <a:t>(</a:t>
            </a:r>
            <a:r>
              <a:rPr lang="en-US" sz="2000" dirty="0"/>
              <a:t>{</a:t>
            </a:r>
            <a:r>
              <a:rPr lang="en-US" sz="2000" i="1" dirty="0"/>
              <a:t>c</a:t>
            </a:r>
            <a:r>
              <a:rPr lang="en-US" sz="2000" dirty="0"/>
              <a:t>}</a:t>
            </a:r>
            <a:r>
              <a:rPr lang="en-US" sz="2000" i="1" dirty="0"/>
              <a:t>, </a:t>
            </a:r>
            <a:r>
              <a:rPr lang="en-US" sz="2000" dirty="0"/>
              <a:t>{</a:t>
            </a:r>
            <a:r>
              <a:rPr lang="en-US" sz="2000" i="1" dirty="0"/>
              <a:t>a, b, c</a:t>
            </a:r>
            <a:r>
              <a:rPr lang="en-US" sz="2000" dirty="0"/>
              <a:t>}</a:t>
            </a:r>
            <a:r>
              <a:rPr lang="en-US" sz="2000" i="1" dirty="0"/>
              <a:t>)</a:t>
            </a:r>
            <a:r>
              <a:rPr lang="en-US" sz="2000" dirty="0"/>
              <a:t>. Finally all edges</a:t>
            </a:r>
            <a:br>
              <a:rPr lang="en-US" sz="2000" dirty="0"/>
            </a:br>
            <a:r>
              <a:rPr lang="en-US" sz="2000" dirty="0"/>
              <a:t>point upward, and arrows are deleted </a:t>
            </a:r>
            <a:br>
              <a:rPr lang="en-US" sz="2000" dirty="0"/>
            </a:br>
            <a:r>
              <a:rPr lang="en-US" sz="2000" dirty="0"/>
              <a:t/>
            </a:r>
            <a:br>
              <a:rPr lang="en-US" sz="2000" dirty="0"/>
            </a:br>
            <a:endParaRPr lang="en-US" sz="2000" dirty="0"/>
          </a:p>
        </p:txBody>
      </p:sp>
      <p:pic>
        <p:nvPicPr>
          <p:cNvPr id="4" name="Picture 3"/>
          <p:cNvPicPr>
            <a:picLocks noChangeAspect="1"/>
          </p:cNvPicPr>
          <p:nvPr/>
        </p:nvPicPr>
        <p:blipFill>
          <a:blip r:embed="rId2"/>
          <a:stretch>
            <a:fillRect/>
          </a:stretch>
        </p:blipFill>
        <p:spPr>
          <a:xfrm>
            <a:off x="1219200" y="4191000"/>
            <a:ext cx="2495550" cy="1924050"/>
          </a:xfrm>
          <a:prstGeom prst="rect">
            <a:avLst/>
          </a:prstGeom>
        </p:spPr>
      </p:pic>
      <p:pic>
        <p:nvPicPr>
          <p:cNvPr id="5" name="Picture 4"/>
          <p:cNvPicPr>
            <a:picLocks noChangeAspect="1"/>
          </p:cNvPicPr>
          <p:nvPr/>
        </p:nvPicPr>
        <p:blipFill>
          <a:blip r:embed="rId3"/>
          <a:stretch>
            <a:fillRect/>
          </a:stretch>
        </p:blipFill>
        <p:spPr>
          <a:xfrm>
            <a:off x="4419600" y="3703320"/>
            <a:ext cx="3162300" cy="2590800"/>
          </a:xfrm>
          <a:prstGeom prst="rect">
            <a:avLst/>
          </a:prstGeom>
        </p:spPr>
      </p:pic>
    </p:spTree>
    <p:extLst>
      <p:ext uri="{BB962C8B-B14F-4D97-AF65-F5344CB8AC3E}">
        <p14:creationId xmlns:p14="http://schemas.microsoft.com/office/powerpoint/2010/main" val="384397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Maximal and Minimal Elements</a:t>
            </a:r>
            <a:endParaRPr lang="en-US" dirty="0"/>
          </a:p>
        </p:txBody>
      </p:sp>
      <p:pic>
        <p:nvPicPr>
          <p:cNvPr id="4" name="Picture 3"/>
          <p:cNvPicPr>
            <a:picLocks noChangeAspect="1"/>
          </p:cNvPicPr>
          <p:nvPr/>
        </p:nvPicPr>
        <p:blipFill>
          <a:blip r:embed="rId2"/>
          <a:stretch>
            <a:fillRect/>
          </a:stretch>
        </p:blipFill>
        <p:spPr>
          <a:xfrm>
            <a:off x="680580" y="2523667"/>
            <a:ext cx="7308056" cy="1335881"/>
          </a:xfrm>
          <a:prstGeom prst="rect">
            <a:avLst/>
          </a:prstGeom>
        </p:spPr>
      </p:pic>
    </p:spTree>
    <p:extLst>
      <p:ext uri="{BB962C8B-B14F-4D97-AF65-F5344CB8AC3E}">
        <p14:creationId xmlns:p14="http://schemas.microsoft.com/office/powerpoint/2010/main" val="194073459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87161" y="987209"/>
            <a:ext cx="7165181" cy="328613"/>
          </a:xfrm>
          <a:prstGeom prst="rect">
            <a:avLst/>
          </a:prstGeom>
        </p:spPr>
      </p:pic>
      <p:pic>
        <p:nvPicPr>
          <p:cNvPr id="5" name="Picture 4"/>
          <p:cNvPicPr>
            <a:picLocks noChangeAspect="1"/>
          </p:cNvPicPr>
          <p:nvPr/>
        </p:nvPicPr>
        <p:blipFill>
          <a:blip r:embed="rId3"/>
          <a:stretch>
            <a:fillRect/>
          </a:stretch>
        </p:blipFill>
        <p:spPr>
          <a:xfrm>
            <a:off x="587161" y="1588660"/>
            <a:ext cx="7022306" cy="1193006"/>
          </a:xfrm>
          <a:prstGeom prst="rect">
            <a:avLst/>
          </a:prstGeom>
        </p:spPr>
      </p:pic>
      <p:pic>
        <p:nvPicPr>
          <p:cNvPr id="6" name="Picture 5"/>
          <p:cNvPicPr>
            <a:picLocks noChangeAspect="1"/>
          </p:cNvPicPr>
          <p:nvPr/>
        </p:nvPicPr>
        <p:blipFill>
          <a:blip r:embed="rId4"/>
          <a:stretch>
            <a:fillRect/>
          </a:stretch>
        </p:blipFill>
        <p:spPr>
          <a:xfrm>
            <a:off x="2320894" y="2778095"/>
            <a:ext cx="2468880" cy="1956815"/>
          </a:xfrm>
          <a:prstGeom prst="rect">
            <a:avLst/>
          </a:prstGeom>
        </p:spPr>
      </p:pic>
      <p:pic>
        <p:nvPicPr>
          <p:cNvPr id="7" name="Picture 6"/>
          <p:cNvPicPr>
            <a:picLocks noChangeAspect="1"/>
          </p:cNvPicPr>
          <p:nvPr/>
        </p:nvPicPr>
        <p:blipFill>
          <a:blip r:embed="rId5"/>
          <a:stretch>
            <a:fillRect/>
          </a:stretch>
        </p:blipFill>
        <p:spPr>
          <a:xfrm>
            <a:off x="587160" y="4824504"/>
            <a:ext cx="6757988" cy="664369"/>
          </a:xfrm>
          <a:prstGeom prst="rect">
            <a:avLst/>
          </a:prstGeom>
        </p:spPr>
      </p:pic>
    </p:spTree>
    <p:extLst>
      <p:ext uri="{BB962C8B-B14F-4D97-AF65-F5344CB8AC3E}">
        <p14:creationId xmlns:p14="http://schemas.microsoft.com/office/powerpoint/2010/main" val="230085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37443" y="795591"/>
            <a:ext cx="6422231" cy="1871663"/>
          </a:xfrm>
          <a:prstGeom prst="rect">
            <a:avLst/>
          </a:prstGeom>
        </p:spPr>
      </p:pic>
      <p:sp>
        <p:nvSpPr>
          <p:cNvPr id="5" name="Rectangle 4"/>
          <p:cNvSpPr/>
          <p:nvPr/>
        </p:nvSpPr>
        <p:spPr>
          <a:xfrm>
            <a:off x="457200" y="3429000"/>
            <a:ext cx="7565781" cy="923330"/>
          </a:xfrm>
          <a:prstGeom prst="rect">
            <a:avLst/>
          </a:prstGeom>
        </p:spPr>
        <p:txBody>
          <a:bodyPr wrap="square">
            <a:spAutoFit/>
          </a:bodyPr>
          <a:lstStyle/>
          <a:p>
            <a:r>
              <a:rPr lang="en-US" dirty="0">
                <a:latin typeface="Comic Sans MS" panose="030F0702030302020204" pitchFamily="66" charset="0"/>
              </a:rPr>
              <a:t>Determine whether the </a:t>
            </a:r>
            <a:r>
              <a:rPr lang="en-US" dirty="0" err="1">
                <a:latin typeface="Comic Sans MS" panose="030F0702030302020204" pitchFamily="66" charset="0"/>
              </a:rPr>
              <a:t>posets</a:t>
            </a:r>
            <a:r>
              <a:rPr lang="en-US" dirty="0">
                <a:latin typeface="Comic Sans MS" panose="030F0702030302020204" pitchFamily="66" charset="0"/>
              </a:rPr>
              <a:t> represented by each of the </a:t>
            </a:r>
            <a:r>
              <a:rPr lang="en-US" dirty="0" err="1">
                <a:latin typeface="Comic Sans MS" panose="030F0702030302020204" pitchFamily="66" charset="0"/>
              </a:rPr>
              <a:t>Hasse</a:t>
            </a:r>
            <a:r>
              <a:rPr lang="en-US" dirty="0">
                <a:latin typeface="Comic Sans MS" panose="030F0702030302020204" pitchFamily="66" charset="0"/>
              </a:rPr>
              <a:t> diagrams in above Figure have a greatest element and a least element.</a:t>
            </a:r>
          </a:p>
        </p:txBody>
      </p:sp>
      <p:sp>
        <p:nvSpPr>
          <p:cNvPr id="6" name="Rectangle 5"/>
          <p:cNvSpPr/>
          <p:nvPr/>
        </p:nvSpPr>
        <p:spPr>
          <a:xfrm>
            <a:off x="381000" y="4724400"/>
            <a:ext cx="8572500" cy="1631216"/>
          </a:xfrm>
          <a:prstGeom prst="rect">
            <a:avLst/>
          </a:prstGeom>
        </p:spPr>
        <p:txBody>
          <a:bodyPr wrap="square">
            <a:spAutoFit/>
          </a:bodyPr>
          <a:lstStyle/>
          <a:p>
            <a:r>
              <a:rPr lang="en-US" sz="2000" dirty="0">
                <a:latin typeface="Comic Sans MS" panose="030F0702030302020204" pitchFamily="66" charset="0"/>
              </a:rPr>
              <a:t>The least element of the </a:t>
            </a:r>
            <a:r>
              <a:rPr lang="en-US" sz="2000" dirty="0" err="1">
                <a:latin typeface="Comic Sans MS" panose="030F0702030302020204" pitchFamily="66" charset="0"/>
              </a:rPr>
              <a:t>poset</a:t>
            </a:r>
            <a:r>
              <a:rPr lang="en-US" sz="2000" dirty="0">
                <a:latin typeface="Comic Sans MS" panose="030F0702030302020204" pitchFamily="66" charset="0"/>
              </a:rPr>
              <a:t> with </a:t>
            </a:r>
            <a:r>
              <a:rPr lang="en-US" sz="2000" dirty="0" err="1">
                <a:latin typeface="Comic Sans MS" panose="030F0702030302020204" pitchFamily="66" charset="0"/>
              </a:rPr>
              <a:t>Hasse</a:t>
            </a:r>
            <a:r>
              <a:rPr lang="en-US" sz="2000" dirty="0">
                <a:latin typeface="Comic Sans MS" panose="030F0702030302020204" pitchFamily="66" charset="0"/>
              </a:rPr>
              <a:t> diagram (a) is </a:t>
            </a:r>
            <a:r>
              <a:rPr lang="en-US" sz="2000" i="1" dirty="0">
                <a:latin typeface="Comic Sans MS" panose="030F0702030302020204" pitchFamily="66" charset="0"/>
              </a:rPr>
              <a:t>a</a:t>
            </a:r>
            <a:r>
              <a:rPr lang="en-US" sz="2000" dirty="0">
                <a:latin typeface="Comic Sans MS" panose="030F0702030302020204" pitchFamily="66" charset="0"/>
              </a:rPr>
              <a:t>. This </a:t>
            </a:r>
            <a:r>
              <a:rPr lang="en-US" sz="2000" dirty="0" err="1">
                <a:latin typeface="Comic Sans MS" panose="030F0702030302020204" pitchFamily="66" charset="0"/>
              </a:rPr>
              <a:t>poset</a:t>
            </a:r>
            <a:r>
              <a:rPr lang="en-US" sz="2000" dirty="0">
                <a:latin typeface="Comic Sans MS" panose="030F0702030302020204" pitchFamily="66" charset="0"/>
              </a:rPr>
              <a:t> has no greatest element. The </a:t>
            </a:r>
            <a:r>
              <a:rPr lang="en-US" sz="2000" dirty="0" err="1">
                <a:latin typeface="Comic Sans MS" panose="030F0702030302020204" pitchFamily="66" charset="0"/>
              </a:rPr>
              <a:t>poset</a:t>
            </a:r>
            <a:r>
              <a:rPr lang="en-US" sz="2000" dirty="0">
                <a:latin typeface="Comic Sans MS" panose="030F0702030302020204" pitchFamily="66" charset="0"/>
              </a:rPr>
              <a:t> with </a:t>
            </a:r>
            <a:r>
              <a:rPr lang="en-US" sz="2000" dirty="0" err="1">
                <a:latin typeface="Comic Sans MS" panose="030F0702030302020204" pitchFamily="66" charset="0"/>
              </a:rPr>
              <a:t>Hasse</a:t>
            </a:r>
            <a:r>
              <a:rPr lang="en-US" sz="2000" dirty="0">
                <a:latin typeface="Comic Sans MS" panose="030F0702030302020204" pitchFamily="66" charset="0"/>
              </a:rPr>
              <a:t> diagram (b) has neither a least nor a greatest element. The </a:t>
            </a:r>
            <a:r>
              <a:rPr lang="en-US" sz="2000" dirty="0" err="1">
                <a:latin typeface="Comic Sans MS" panose="030F0702030302020204" pitchFamily="66" charset="0"/>
              </a:rPr>
              <a:t>poset</a:t>
            </a:r>
            <a:r>
              <a:rPr lang="en-US" sz="2000" dirty="0">
                <a:latin typeface="Comic Sans MS" panose="030F0702030302020204" pitchFamily="66" charset="0"/>
              </a:rPr>
              <a:t> with </a:t>
            </a:r>
            <a:r>
              <a:rPr lang="en-US" sz="2000" dirty="0" err="1">
                <a:latin typeface="Comic Sans MS" panose="030F0702030302020204" pitchFamily="66" charset="0"/>
              </a:rPr>
              <a:t>Hasse</a:t>
            </a:r>
            <a:r>
              <a:rPr lang="en-US" sz="2000" dirty="0">
                <a:latin typeface="Comic Sans MS" panose="030F0702030302020204" pitchFamily="66" charset="0"/>
              </a:rPr>
              <a:t> diagram (c) has no least element. Its greatest element is </a:t>
            </a:r>
            <a:r>
              <a:rPr lang="en-US" sz="2000" i="1" dirty="0">
                <a:latin typeface="Comic Sans MS" panose="030F0702030302020204" pitchFamily="66" charset="0"/>
              </a:rPr>
              <a:t>d</a:t>
            </a:r>
            <a:r>
              <a:rPr lang="en-US" sz="2000" dirty="0">
                <a:latin typeface="Comic Sans MS" panose="030F0702030302020204" pitchFamily="66" charset="0"/>
              </a:rPr>
              <a:t>. The </a:t>
            </a:r>
            <a:r>
              <a:rPr lang="en-US" sz="2000" dirty="0" err="1">
                <a:latin typeface="Comic Sans MS" panose="030F0702030302020204" pitchFamily="66" charset="0"/>
              </a:rPr>
              <a:t>poset</a:t>
            </a:r>
            <a:r>
              <a:rPr lang="en-US" sz="2000" dirty="0">
                <a:latin typeface="Comic Sans MS" panose="030F0702030302020204" pitchFamily="66" charset="0"/>
              </a:rPr>
              <a:t> with </a:t>
            </a:r>
            <a:r>
              <a:rPr lang="en-US" sz="2000" dirty="0" err="1">
                <a:latin typeface="Comic Sans MS" panose="030F0702030302020204" pitchFamily="66" charset="0"/>
              </a:rPr>
              <a:t>Hasse</a:t>
            </a:r>
            <a:r>
              <a:rPr lang="en-US" sz="2000" dirty="0">
                <a:latin typeface="Comic Sans MS" panose="030F0702030302020204" pitchFamily="66" charset="0"/>
              </a:rPr>
              <a:t> diagram (d) has least element </a:t>
            </a:r>
            <a:r>
              <a:rPr lang="en-US" sz="2000" i="1" dirty="0">
                <a:latin typeface="Comic Sans MS" panose="030F0702030302020204" pitchFamily="66" charset="0"/>
              </a:rPr>
              <a:t>a </a:t>
            </a:r>
            <a:r>
              <a:rPr lang="en-US" sz="2000" dirty="0">
                <a:latin typeface="Comic Sans MS" panose="030F0702030302020204" pitchFamily="66" charset="0"/>
              </a:rPr>
              <a:t>and greatest element </a:t>
            </a:r>
            <a:r>
              <a:rPr lang="en-US" sz="2000" i="1" dirty="0">
                <a:latin typeface="Comic Sans MS" panose="030F0702030302020204" pitchFamily="66" charset="0"/>
              </a:rPr>
              <a:t>d</a:t>
            </a:r>
            <a:r>
              <a:rPr lang="en-US" sz="2000" dirty="0">
                <a:latin typeface="Comic Sans MS" panose="030F0702030302020204" pitchFamily="66" charset="0"/>
              </a:rPr>
              <a:t>.</a:t>
            </a:r>
          </a:p>
        </p:txBody>
      </p:sp>
    </p:spTree>
    <p:extLst>
      <p:ext uri="{BB962C8B-B14F-4D97-AF65-F5344CB8AC3E}">
        <p14:creationId xmlns:p14="http://schemas.microsoft.com/office/powerpoint/2010/main" val="20693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Let </a:t>
            </a:r>
            <a:r>
              <a:rPr lang="en-US" i="1" dirty="0"/>
              <a:t>S </a:t>
            </a:r>
            <a:r>
              <a:rPr lang="en-US" dirty="0"/>
              <a:t>be a set. Determine whether there is a greatest element and a least element in the </a:t>
            </a:r>
            <a:r>
              <a:rPr lang="en-US" dirty="0" err="1" smtClean="0"/>
              <a:t>poset</a:t>
            </a:r>
            <a:r>
              <a:rPr lang="en-US" dirty="0" smtClean="0"/>
              <a:t> </a:t>
            </a:r>
            <a:r>
              <a:rPr lang="en-US" i="1" dirty="0"/>
              <a:t>(P (S),</a:t>
            </a:r>
            <a:r>
              <a:rPr lang="en-US" dirty="0"/>
              <a:t>⊆</a:t>
            </a:r>
            <a:r>
              <a:rPr lang="en-US" i="1" dirty="0" smtClean="0"/>
              <a:t>)</a:t>
            </a:r>
            <a:r>
              <a:rPr lang="en-US" dirty="0" smtClean="0"/>
              <a:t>. </a:t>
            </a:r>
          </a:p>
          <a:p>
            <a:endParaRPr lang="en-US" dirty="0"/>
          </a:p>
          <a:p>
            <a:pPr marL="0" indent="0">
              <a:buNone/>
            </a:pPr>
            <a:r>
              <a:rPr lang="en-US" i="1" dirty="0"/>
              <a:t>Solution: </a:t>
            </a:r>
            <a:r>
              <a:rPr lang="en-US" dirty="0"/>
              <a:t>The least element is the empty set, because ∅ ⊆ </a:t>
            </a:r>
            <a:r>
              <a:rPr lang="en-US" i="1" dirty="0"/>
              <a:t>T </a:t>
            </a:r>
            <a:r>
              <a:rPr lang="en-US" dirty="0"/>
              <a:t>for any subset </a:t>
            </a:r>
            <a:r>
              <a:rPr lang="en-US" i="1" dirty="0"/>
              <a:t>T </a:t>
            </a:r>
            <a:r>
              <a:rPr lang="en-US" dirty="0"/>
              <a:t>of </a:t>
            </a:r>
            <a:r>
              <a:rPr lang="en-US" i="1" dirty="0"/>
              <a:t>S</a:t>
            </a:r>
            <a:r>
              <a:rPr lang="en-US" dirty="0"/>
              <a:t>. </a:t>
            </a:r>
            <a:endParaRPr lang="en-US" dirty="0" smtClean="0"/>
          </a:p>
          <a:p>
            <a:pPr marL="0" indent="0">
              <a:buNone/>
            </a:pPr>
            <a:r>
              <a:rPr lang="en-US" dirty="0" smtClean="0"/>
              <a:t>The </a:t>
            </a:r>
            <a:r>
              <a:rPr lang="en-US" dirty="0"/>
              <a:t>set </a:t>
            </a:r>
            <a:r>
              <a:rPr lang="en-US" i="1" dirty="0"/>
              <a:t>S </a:t>
            </a:r>
            <a:r>
              <a:rPr lang="en-US" dirty="0" smtClean="0"/>
              <a:t>is the </a:t>
            </a:r>
            <a:r>
              <a:rPr lang="en-US" dirty="0"/>
              <a:t>greatest element in this </a:t>
            </a:r>
            <a:r>
              <a:rPr lang="en-US" dirty="0" err="1"/>
              <a:t>poset</a:t>
            </a:r>
            <a:r>
              <a:rPr lang="en-US" dirty="0"/>
              <a:t>, because </a:t>
            </a:r>
            <a:r>
              <a:rPr lang="en-US" i="1" dirty="0"/>
              <a:t>T </a:t>
            </a:r>
            <a:r>
              <a:rPr lang="en-US" dirty="0"/>
              <a:t>⊆ </a:t>
            </a:r>
            <a:r>
              <a:rPr lang="en-US" i="1" dirty="0"/>
              <a:t>S </a:t>
            </a:r>
            <a:r>
              <a:rPr lang="en-US" dirty="0"/>
              <a:t>whenever </a:t>
            </a:r>
            <a:r>
              <a:rPr lang="en-US" i="1" dirty="0"/>
              <a:t>T </a:t>
            </a:r>
            <a:r>
              <a:rPr lang="en-US" dirty="0"/>
              <a:t>is a subset of </a:t>
            </a:r>
            <a:r>
              <a:rPr lang="en-US" i="1" dirty="0"/>
              <a:t>S</a:t>
            </a:r>
            <a:r>
              <a:rPr lang="en-US" dirty="0"/>
              <a:t>.</a:t>
            </a:r>
          </a:p>
        </p:txBody>
      </p:sp>
    </p:spTree>
    <p:extLst>
      <p:ext uri="{BB962C8B-B14F-4D97-AF65-F5344CB8AC3E}">
        <p14:creationId xmlns:p14="http://schemas.microsoft.com/office/powerpoint/2010/main" val="63911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barn(inVertical)">
                                      <p:cBhvr>
                                        <p:cTn id="1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8229600" cy="1143000"/>
          </a:xfrm>
        </p:spPr>
        <p:txBody>
          <a:bodyPr>
            <a:noAutofit/>
          </a:bodyPr>
          <a:lstStyle/>
          <a:p>
            <a:r>
              <a:rPr lang="en-US" sz="3600" dirty="0"/>
              <a:t>Least Upper and Greatest Lower Bounds</a:t>
            </a:r>
            <a:br>
              <a:rPr lang="en-US" sz="3600" dirty="0"/>
            </a:br>
            <a:endParaRPr lang="en-US" sz="3600" dirty="0"/>
          </a:p>
        </p:txBody>
      </p:sp>
      <p:sp>
        <p:nvSpPr>
          <p:cNvPr id="3" name="Content Placeholder 2"/>
          <p:cNvSpPr>
            <a:spLocks noGrp="1"/>
          </p:cNvSpPr>
          <p:nvPr>
            <p:ph idx="1"/>
          </p:nvPr>
        </p:nvSpPr>
        <p:spPr>
          <a:xfrm>
            <a:off x="228600" y="1676400"/>
            <a:ext cx="8229600" cy="4389120"/>
          </a:xfrm>
        </p:spPr>
        <p:txBody>
          <a:bodyPr/>
          <a:lstStyle/>
          <a:p>
            <a:r>
              <a:rPr lang="en-US" dirty="0" smtClean="0"/>
              <a:t>If </a:t>
            </a:r>
            <a:r>
              <a:rPr lang="en-US" dirty="0"/>
              <a:t>a is an upper bound for S which is </a:t>
            </a:r>
            <a:r>
              <a:rPr lang="en-US" dirty="0" smtClean="0"/>
              <a:t>related to </a:t>
            </a:r>
            <a:r>
              <a:rPr lang="en-US" dirty="0"/>
              <a:t>all other upper bounds then it is the least upper bound</a:t>
            </a:r>
            <a:r>
              <a:rPr lang="en-US" dirty="0" smtClean="0"/>
              <a:t>, denoted </a:t>
            </a:r>
            <a:r>
              <a:rPr lang="en-US" dirty="0" err="1"/>
              <a:t>lub</a:t>
            </a:r>
            <a:r>
              <a:rPr lang="en-US" dirty="0"/>
              <a:t>(S). Similarly for the greatest lower bound</a:t>
            </a:r>
            <a:r>
              <a:rPr lang="en-US" dirty="0" smtClean="0"/>
              <a:t>, </a:t>
            </a:r>
            <a:r>
              <a:rPr lang="en-US" dirty="0" err="1" smtClean="0"/>
              <a:t>glb</a:t>
            </a:r>
            <a:r>
              <a:rPr lang="en-US" dirty="0" smtClean="0"/>
              <a:t>(S).</a:t>
            </a:r>
          </a:p>
          <a:p>
            <a:r>
              <a:rPr lang="en-US" dirty="0"/>
              <a:t>Consider the element {a</a:t>
            </a:r>
            <a:r>
              <a:rPr lang="en-US" dirty="0" smtClean="0"/>
              <a:t>}.</a:t>
            </a:r>
          </a:p>
          <a:p>
            <a:r>
              <a:rPr lang="en-US" dirty="0"/>
              <a:t>Since{a, b, c}, {a, b} {a, c} and {a}are upper bounds and {a} is related to all of them, {a}must be the </a:t>
            </a:r>
            <a:r>
              <a:rPr lang="en-US" dirty="0" err="1"/>
              <a:t>lub</a:t>
            </a:r>
            <a:r>
              <a:rPr lang="en-US" dirty="0"/>
              <a:t>. It is also the </a:t>
            </a:r>
            <a:r>
              <a:rPr lang="en-US" dirty="0" err="1"/>
              <a:t>glb</a:t>
            </a:r>
            <a:r>
              <a:rPr lang="en-US" dirty="0" smtClean="0"/>
              <a:t>. </a:t>
            </a:r>
            <a:endParaRPr lang="en-US" dirty="0"/>
          </a:p>
        </p:txBody>
      </p:sp>
    </p:spTree>
    <p:extLst>
      <p:ext uri="{BB962C8B-B14F-4D97-AF65-F5344CB8AC3E}">
        <p14:creationId xmlns:p14="http://schemas.microsoft.com/office/powerpoint/2010/main" val="89831953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721" y="1177986"/>
            <a:ext cx="8623055" cy="3263504"/>
          </a:xfrm>
        </p:spPr>
        <p:txBody>
          <a:bodyPr>
            <a:normAutofit fontScale="85000" lnSpcReduction="10000"/>
          </a:bodyPr>
          <a:lstStyle/>
          <a:p>
            <a:pPr algn="just"/>
            <a:r>
              <a:rPr lang="en-US" dirty="0" smtClean="0"/>
              <a:t>The element </a:t>
            </a:r>
            <a:r>
              <a:rPr lang="en-US" i="1" dirty="0" smtClean="0"/>
              <a:t>x </a:t>
            </a:r>
            <a:r>
              <a:rPr lang="en-US" dirty="0" smtClean="0"/>
              <a:t>is called the </a:t>
            </a:r>
            <a:r>
              <a:rPr lang="en-US" b="1" dirty="0" smtClean="0"/>
              <a:t>least upper bound </a:t>
            </a:r>
            <a:r>
              <a:rPr lang="en-US" dirty="0" smtClean="0"/>
              <a:t>of the subset </a:t>
            </a:r>
            <a:r>
              <a:rPr lang="en-US" i="1" dirty="0" smtClean="0"/>
              <a:t>A </a:t>
            </a:r>
            <a:r>
              <a:rPr lang="en-US" dirty="0" smtClean="0"/>
              <a:t>if </a:t>
            </a:r>
            <a:r>
              <a:rPr lang="en-US" i="1" dirty="0" smtClean="0"/>
              <a:t>x </a:t>
            </a:r>
            <a:r>
              <a:rPr lang="en-US" dirty="0" smtClean="0"/>
              <a:t>is an upper bound that is less than every other upper bound of </a:t>
            </a:r>
            <a:r>
              <a:rPr lang="en-US" i="1" dirty="0" smtClean="0"/>
              <a:t>A</a:t>
            </a:r>
            <a:r>
              <a:rPr lang="en-US" dirty="0" smtClean="0"/>
              <a:t>. Because there is only one such element, if it exists, </a:t>
            </a:r>
            <a:r>
              <a:rPr lang="en-US" dirty="0" smtClean="0"/>
              <a:t>it </a:t>
            </a:r>
            <a:r>
              <a:rPr lang="en-US" dirty="0" smtClean="0"/>
              <a:t>makes sense to call this element </a:t>
            </a:r>
            <a:r>
              <a:rPr lang="en-US" i="1" dirty="0" smtClean="0"/>
              <a:t>the </a:t>
            </a:r>
            <a:r>
              <a:rPr lang="en-US" dirty="0" smtClean="0"/>
              <a:t>least upper bound. That is, </a:t>
            </a:r>
            <a:r>
              <a:rPr lang="en-US" i="1" dirty="0" smtClean="0"/>
              <a:t>x </a:t>
            </a:r>
            <a:r>
              <a:rPr lang="en-US" dirty="0" smtClean="0"/>
              <a:t>is the least upper bound of </a:t>
            </a:r>
            <a:r>
              <a:rPr lang="en-US" i="1" dirty="0" smtClean="0"/>
              <a:t>A if      </a:t>
            </a:r>
            <a:r>
              <a:rPr lang="en-US" dirty="0" smtClean="0"/>
              <a:t>whenever </a:t>
            </a:r>
            <a:r>
              <a:rPr lang="en-US" i="1" dirty="0" smtClean="0"/>
              <a:t>a </a:t>
            </a:r>
            <a:r>
              <a:rPr lang="en-US" dirty="0" smtClean="0"/>
              <a:t>∈ </a:t>
            </a:r>
            <a:r>
              <a:rPr lang="en-US" i="1" dirty="0" smtClean="0"/>
              <a:t>A</a:t>
            </a:r>
            <a:r>
              <a:rPr lang="en-US" dirty="0" smtClean="0"/>
              <a:t>, and       whenever </a:t>
            </a:r>
            <a:r>
              <a:rPr lang="en-US" i="1" dirty="0" smtClean="0"/>
              <a:t>z </a:t>
            </a:r>
            <a:r>
              <a:rPr lang="en-US" dirty="0" smtClean="0"/>
              <a:t>is an upper bound of </a:t>
            </a:r>
            <a:r>
              <a:rPr lang="en-US" i="1" dirty="0" smtClean="0"/>
              <a:t>A</a:t>
            </a:r>
            <a:r>
              <a:rPr lang="en-US" dirty="0" smtClean="0"/>
              <a:t>. Similarly, the element </a:t>
            </a:r>
            <a:r>
              <a:rPr lang="en-US" i="1" dirty="0" smtClean="0"/>
              <a:t>y </a:t>
            </a:r>
            <a:r>
              <a:rPr lang="en-US" dirty="0" smtClean="0"/>
              <a:t>is called the </a:t>
            </a:r>
            <a:r>
              <a:rPr lang="en-US" b="1" dirty="0" smtClean="0"/>
              <a:t>greatest lower bound </a:t>
            </a:r>
            <a:r>
              <a:rPr lang="en-US" dirty="0" smtClean="0"/>
              <a:t>of </a:t>
            </a:r>
            <a:r>
              <a:rPr lang="en-US" i="1" dirty="0" smtClean="0"/>
              <a:t>A </a:t>
            </a:r>
            <a:r>
              <a:rPr lang="en-US" dirty="0" smtClean="0"/>
              <a:t>if </a:t>
            </a:r>
            <a:r>
              <a:rPr lang="en-US" i="1" dirty="0" smtClean="0"/>
              <a:t>y </a:t>
            </a:r>
            <a:r>
              <a:rPr lang="en-US" dirty="0" smtClean="0"/>
              <a:t>is a lower bound of </a:t>
            </a:r>
            <a:r>
              <a:rPr lang="en-US" i="1" dirty="0" smtClean="0"/>
              <a:t>A </a:t>
            </a:r>
            <a:r>
              <a:rPr lang="en-US" dirty="0" smtClean="0"/>
              <a:t>and        whenever </a:t>
            </a:r>
            <a:r>
              <a:rPr lang="en-US" i="1" dirty="0"/>
              <a:t>z </a:t>
            </a:r>
            <a:r>
              <a:rPr lang="en-US" dirty="0"/>
              <a:t>is a lower bound of </a:t>
            </a:r>
            <a:r>
              <a:rPr lang="en-US" i="1" dirty="0"/>
              <a:t>A</a:t>
            </a:r>
            <a:r>
              <a:rPr lang="en-US" dirty="0"/>
              <a:t>. The greatest lower bound of </a:t>
            </a:r>
            <a:r>
              <a:rPr lang="en-US" i="1" dirty="0"/>
              <a:t>A </a:t>
            </a:r>
            <a:r>
              <a:rPr lang="en-US" dirty="0"/>
              <a:t>is unique if </a:t>
            </a:r>
            <a:r>
              <a:rPr lang="en-US" dirty="0" smtClean="0"/>
              <a:t>it exists. </a:t>
            </a:r>
          </a:p>
          <a:p>
            <a:pPr algn="just"/>
            <a:r>
              <a:rPr lang="en-US" dirty="0" smtClean="0"/>
              <a:t>The </a:t>
            </a:r>
            <a:r>
              <a:rPr lang="en-US" dirty="0"/>
              <a:t>greatest lower bound and least upper bound of a subset </a:t>
            </a:r>
            <a:r>
              <a:rPr lang="en-US" i="1" dirty="0"/>
              <a:t>A </a:t>
            </a:r>
            <a:r>
              <a:rPr lang="en-US" dirty="0" smtClean="0"/>
              <a:t>are denoted </a:t>
            </a:r>
            <a:r>
              <a:rPr lang="en-US" dirty="0"/>
              <a:t>by </a:t>
            </a:r>
            <a:r>
              <a:rPr lang="en-US" dirty="0" err="1"/>
              <a:t>glb</a:t>
            </a:r>
            <a:r>
              <a:rPr lang="en-US" i="1" dirty="0"/>
              <a:t>(A) </a:t>
            </a:r>
            <a:r>
              <a:rPr lang="en-US" dirty="0"/>
              <a:t>and </a:t>
            </a:r>
            <a:r>
              <a:rPr lang="en-US" dirty="0" err="1"/>
              <a:t>lub</a:t>
            </a:r>
            <a:r>
              <a:rPr lang="en-US" i="1" dirty="0"/>
              <a:t>(A)</a:t>
            </a:r>
            <a:r>
              <a:rPr lang="en-US" dirty="0"/>
              <a:t>, respectively.</a:t>
            </a:r>
            <a:endParaRPr lang="en-US" dirty="0" smtClean="0"/>
          </a:p>
          <a:p>
            <a:pPr algn="just"/>
            <a:endParaRPr lang="en-US" dirty="0"/>
          </a:p>
        </p:txBody>
      </p:sp>
      <p:pic>
        <p:nvPicPr>
          <p:cNvPr id="4" name="Picture 3"/>
          <p:cNvPicPr>
            <a:picLocks noChangeAspect="1"/>
          </p:cNvPicPr>
          <p:nvPr/>
        </p:nvPicPr>
        <p:blipFill>
          <a:blip r:embed="rId2"/>
          <a:stretch>
            <a:fillRect/>
          </a:stretch>
        </p:blipFill>
        <p:spPr>
          <a:xfrm>
            <a:off x="2438400" y="2514600"/>
            <a:ext cx="285750" cy="128588"/>
          </a:xfrm>
          <a:prstGeom prst="rect">
            <a:avLst/>
          </a:prstGeom>
        </p:spPr>
      </p:pic>
      <p:pic>
        <p:nvPicPr>
          <p:cNvPr id="5" name="Picture 4"/>
          <p:cNvPicPr>
            <a:picLocks noChangeAspect="1"/>
          </p:cNvPicPr>
          <p:nvPr/>
        </p:nvPicPr>
        <p:blipFill>
          <a:blip r:embed="rId3"/>
          <a:stretch>
            <a:fillRect/>
          </a:stretch>
        </p:blipFill>
        <p:spPr>
          <a:xfrm>
            <a:off x="5545931" y="2514600"/>
            <a:ext cx="321469" cy="157163"/>
          </a:xfrm>
          <a:prstGeom prst="rect">
            <a:avLst/>
          </a:prstGeom>
        </p:spPr>
      </p:pic>
      <p:pic>
        <p:nvPicPr>
          <p:cNvPr id="6" name="Picture 5"/>
          <p:cNvPicPr>
            <a:picLocks noChangeAspect="1"/>
          </p:cNvPicPr>
          <p:nvPr/>
        </p:nvPicPr>
        <p:blipFill>
          <a:blip r:embed="rId4"/>
          <a:stretch>
            <a:fillRect/>
          </a:stretch>
        </p:blipFill>
        <p:spPr>
          <a:xfrm>
            <a:off x="5867400" y="3124200"/>
            <a:ext cx="307181" cy="171450"/>
          </a:xfrm>
          <a:prstGeom prst="rect">
            <a:avLst/>
          </a:prstGeom>
        </p:spPr>
      </p:pic>
    </p:spTree>
    <p:extLst>
      <p:ext uri="{BB962C8B-B14F-4D97-AF65-F5344CB8AC3E}">
        <p14:creationId xmlns:p14="http://schemas.microsoft.com/office/powerpoint/2010/main" val="258625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Least and Greatest Elements</a:t>
            </a:r>
            <a:endParaRPr lang="en-US" dirty="0"/>
          </a:p>
        </p:txBody>
      </p:sp>
      <p:sp>
        <p:nvSpPr>
          <p:cNvPr id="3" name="Content Placeholder 2"/>
          <p:cNvSpPr>
            <a:spLocks noGrp="1"/>
          </p:cNvSpPr>
          <p:nvPr>
            <p:ph idx="1"/>
          </p:nvPr>
        </p:nvSpPr>
        <p:spPr/>
        <p:txBody>
          <a:bodyPr/>
          <a:lstStyle/>
          <a:p>
            <a:r>
              <a:rPr lang="en-US" dirty="0"/>
              <a:t>Let (A, R) be a </a:t>
            </a:r>
            <a:r>
              <a:rPr lang="en-US" dirty="0" err="1"/>
              <a:t>poset</a:t>
            </a:r>
            <a:r>
              <a:rPr lang="en-US" dirty="0"/>
              <a:t>. Then a in A is the </a:t>
            </a:r>
            <a:r>
              <a:rPr lang="en-US" dirty="0" smtClean="0"/>
              <a:t>least element </a:t>
            </a:r>
            <a:r>
              <a:rPr lang="en-US" dirty="0"/>
              <a:t>if for every element b in A, </a:t>
            </a:r>
            <a:r>
              <a:rPr lang="en-US" dirty="0" err="1"/>
              <a:t>aRb</a:t>
            </a:r>
            <a:r>
              <a:rPr lang="en-US" dirty="0"/>
              <a:t> and b is </a:t>
            </a:r>
            <a:r>
              <a:rPr lang="en-US" dirty="0" smtClean="0"/>
              <a:t> the greatest element </a:t>
            </a:r>
            <a:r>
              <a:rPr lang="en-US" dirty="0"/>
              <a:t>if for every element a in A, </a:t>
            </a:r>
            <a:r>
              <a:rPr lang="en-US" dirty="0" err="1"/>
              <a:t>aRb</a:t>
            </a:r>
            <a:r>
              <a:rPr lang="en-US" dirty="0" smtClean="0"/>
              <a:t>.</a:t>
            </a:r>
          </a:p>
          <a:p>
            <a:endParaRPr lang="en-US" dirty="0"/>
          </a:p>
        </p:txBody>
      </p:sp>
    </p:spTree>
    <p:extLst>
      <p:ext uri="{BB962C8B-B14F-4D97-AF65-F5344CB8AC3E}">
        <p14:creationId xmlns:p14="http://schemas.microsoft.com/office/powerpoint/2010/main" val="260439073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Upper and Lower Bounds</a:t>
            </a:r>
            <a:endParaRPr lang="en-US" dirty="0"/>
          </a:p>
        </p:txBody>
      </p:sp>
      <p:sp>
        <p:nvSpPr>
          <p:cNvPr id="3" name="Content Placeholder 2"/>
          <p:cNvSpPr>
            <a:spLocks noGrp="1"/>
          </p:cNvSpPr>
          <p:nvPr>
            <p:ph idx="1"/>
          </p:nvPr>
        </p:nvSpPr>
        <p:spPr/>
        <p:txBody>
          <a:bodyPr/>
          <a:lstStyle/>
          <a:p>
            <a:r>
              <a:rPr lang="en-US" dirty="0"/>
              <a:t>Let S be a subset of A in the </a:t>
            </a:r>
            <a:r>
              <a:rPr lang="en-US" dirty="0" err="1"/>
              <a:t>poset</a:t>
            </a:r>
            <a:r>
              <a:rPr lang="en-US" dirty="0"/>
              <a:t> (A, R). </a:t>
            </a:r>
            <a:r>
              <a:rPr lang="en-US" dirty="0" smtClean="0"/>
              <a:t>If there </a:t>
            </a:r>
            <a:r>
              <a:rPr lang="en-US" dirty="0"/>
              <a:t>exists an element a in A such that </a:t>
            </a:r>
            <a:r>
              <a:rPr lang="en-US" dirty="0" err="1"/>
              <a:t>sRa</a:t>
            </a:r>
            <a:r>
              <a:rPr lang="en-US" dirty="0"/>
              <a:t> for all s in S</a:t>
            </a:r>
            <a:r>
              <a:rPr lang="en-US" dirty="0" smtClean="0"/>
              <a:t>, then </a:t>
            </a:r>
            <a:r>
              <a:rPr lang="en-US" dirty="0"/>
              <a:t>a is called an upper bound. Similarly for </a:t>
            </a:r>
            <a:r>
              <a:rPr lang="en-US" dirty="0" smtClean="0"/>
              <a:t>lower bounds.</a:t>
            </a:r>
          </a:p>
          <a:p>
            <a:endParaRPr lang="en-US" dirty="0" smtClean="0"/>
          </a:p>
          <a:p>
            <a:r>
              <a:rPr lang="en-US" dirty="0" smtClean="0"/>
              <a:t>Note</a:t>
            </a:r>
            <a:r>
              <a:rPr lang="en-US" dirty="0"/>
              <a:t>: to be an upper bound you must be related to </a:t>
            </a:r>
            <a:r>
              <a:rPr lang="en-US" dirty="0" smtClean="0"/>
              <a:t>every element </a:t>
            </a:r>
            <a:r>
              <a:rPr lang="en-US" dirty="0"/>
              <a:t>in the set. Similarly for lower bounds</a:t>
            </a:r>
            <a:r>
              <a:rPr lang="en-US" dirty="0" smtClean="0"/>
              <a:t>. </a:t>
            </a:r>
          </a:p>
          <a:p>
            <a:endParaRPr lang="en-US" dirty="0"/>
          </a:p>
        </p:txBody>
      </p:sp>
    </p:spTree>
    <p:extLst>
      <p:ext uri="{BB962C8B-B14F-4D97-AF65-F5344CB8AC3E}">
        <p14:creationId xmlns:p14="http://schemas.microsoft.com/office/powerpoint/2010/main" val="250906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Transitive Relations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Definition: </a:t>
            </a:r>
            <a:r>
              <a:rPr lang="en-US" dirty="0" smtClean="0"/>
              <a:t>A relation </a:t>
            </a:r>
            <a:r>
              <a:rPr lang="en-US" i="1" dirty="0" smtClean="0"/>
              <a:t>R</a:t>
            </a:r>
            <a:r>
              <a:rPr lang="en-US" dirty="0" smtClean="0"/>
              <a:t> on a set </a:t>
            </a:r>
            <a:r>
              <a:rPr lang="en-US" i="1" dirty="0" smtClean="0"/>
              <a:t>A</a:t>
            </a:r>
            <a:r>
              <a:rPr lang="en-US" dirty="0" smtClean="0"/>
              <a:t> is called transitive if whenever (</a:t>
            </a:r>
            <a:r>
              <a:rPr lang="en-US" i="1" dirty="0" err="1" smtClean="0"/>
              <a:t>a</a:t>
            </a:r>
            <a:r>
              <a:rPr lang="en-US" dirty="0" err="1" smtClean="0"/>
              <a:t>,</a:t>
            </a:r>
            <a:r>
              <a:rPr lang="en-US" i="1" dirty="0" err="1" smtClean="0"/>
              <a:t>b</a:t>
            </a:r>
            <a:r>
              <a:rPr lang="en-US"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a:t>
            </a:r>
            <a:r>
              <a:rPr lang="en-US" b="1" i="1" dirty="0" smtClean="0">
                <a:ea typeface="Cambria Math"/>
              </a:rPr>
              <a:t> </a:t>
            </a:r>
            <a:r>
              <a:rPr lang="en-US" dirty="0" smtClean="0">
                <a:ea typeface="Cambria Math"/>
              </a:rPr>
              <a:t>and </a:t>
            </a:r>
            <a:r>
              <a:rPr lang="en-US" dirty="0" smtClean="0"/>
              <a:t>(</a:t>
            </a:r>
            <a:r>
              <a:rPr lang="en-US" i="1" dirty="0" err="1" smtClean="0"/>
              <a:t>b</a:t>
            </a:r>
            <a:r>
              <a:rPr lang="en-US" dirty="0" err="1" smtClean="0"/>
              <a:t>,</a:t>
            </a:r>
            <a:r>
              <a:rPr lang="en-US" i="1" dirty="0" err="1" smtClean="0"/>
              <a:t>c</a:t>
            </a:r>
            <a:r>
              <a:rPr lang="en-US"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a:t>
            </a:r>
            <a:r>
              <a:rPr lang="en-US" dirty="0" smtClean="0">
                <a:ea typeface="Cambria Math"/>
              </a:rPr>
              <a:t>, then </a:t>
            </a:r>
            <a:r>
              <a:rPr lang="en-US" dirty="0" smtClean="0"/>
              <a:t>(</a:t>
            </a:r>
            <a:r>
              <a:rPr lang="en-US" i="1" dirty="0" err="1" smtClean="0"/>
              <a:t>a</a:t>
            </a:r>
            <a:r>
              <a:rPr lang="en-US" dirty="0" err="1" smtClean="0"/>
              <a:t>,</a:t>
            </a:r>
            <a:r>
              <a:rPr lang="en-US" i="1" dirty="0" err="1" smtClean="0"/>
              <a:t>c</a:t>
            </a:r>
            <a:r>
              <a:rPr lang="en-US"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a:t>
            </a:r>
            <a:r>
              <a:rPr lang="en-US" dirty="0" smtClean="0">
                <a:ea typeface="Cambria Math"/>
              </a:rPr>
              <a:t>, for all </a:t>
            </a:r>
            <a:r>
              <a:rPr lang="en-US" i="1" dirty="0" err="1" smtClean="0">
                <a:ea typeface="Cambria Math"/>
              </a:rPr>
              <a:t>a</a:t>
            </a:r>
            <a:r>
              <a:rPr lang="en-US" dirty="0" err="1" smtClean="0">
                <a:ea typeface="Cambria Math"/>
              </a:rPr>
              <a:t>,</a:t>
            </a:r>
            <a:r>
              <a:rPr lang="en-US" i="1" dirty="0" err="1" smtClean="0">
                <a:ea typeface="Cambria Math"/>
              </a:rPr>
              <a:t>b</a:t>
            </a:r>
            <a:r>
              <a:rPr lang="en-US" dirty="0" err="1" smtClean="0">
                <a:ea typeface="Cambria Math"/>
              </a:rPr>
              <a:t>,</a:t>
            </a:r>
            <a:r>
              <a:rPr lang="en-US" i="1" dirty="0" err="1" smtClean="0">
                <a:ea typeface="Cambria Math"/>
              </a:rPr>
              <a:t>c</a:t>
            </a:r>
            <a:r>
              <a:rPr lang="en-US" dirty="0" smtClean="0">
                <a:ea typeface="Cambria Math"/>
              </a:rPr>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A</a:t>
            </a:r>
            <a:r>
              <a:rPr lang="en-US" dirty="0" smtClean="0">
                <a:ea typeface="Cambria Math"/>
              </a:rPr>
              <a:t>. Written symbolically, </a:t>
            </a:r>
            <a:r>
              <a:rPr lang="en-US" i="1" dirty="0" smtClean="0">
                <a:ea typeface="Cambria Math"/>
              </a:rPr>
              <a:t>R</a:t>
            </a:r>
            <a:r>
              <a:rPr lang="en-US" dirty="0" smtClean="0">
                <a:ea typeface="Cambria Math"/>
              </a:rPr>
              <a:t> is transitive if and only if </a:t>
            </a:r>
          </a:p>
          <a:p>
            <a:pPr lvl="1">
              <a:buNone/>
            </a:pPr>
            <a:r>
              <a:rPr lang="en-US" dirty="0" smtClean="0">
                <a:latin typeface="Cambria Math"/>
                <a:ea typeface="Cambria Math"/>
              </a:rPr>
              <a:t>      ∀</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smtClean="0">
                <a:ea typeface="Cambria Math"/>
              </a:rPr>
              <a:t>z</a:t>
            </a:r>
            <a:r>
              <a:rPr lang="en-US" dirty="0" smtClean="0">
                <a:latin typeface="Cambria Math"/>
                <a:ea typeface="Cambria Math"/>
              </a:rPr>
              <a:t>[(</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smtClean="0">
                <a:ea typeface="Cambria Math"/>
              </a:rPr>
              <a:t>R</a:t>
            </a:r>
            <a:r>
              <a:rPr lang="en-US" dirty="0" smtClean="0">
                <a:latin typeface="Cambria Math"/>
                <a:ea typeface="Cambria Math"/>
              </a:rPr>
              <a:t> ∧ (</a:t>
            </a:r>
            <a:r>
              <a:rPr lang="en-US" i="1" dirty="0" err="1" smtClean="0">
                <a:ea typeface="Cambria Math"/>
              </a:rPr>
              <a:t>y</a:t>
            </a:r>
            <a:r>
              <a:rPr lang="en-US" dirty="0" err="1" smtClean="0">
                <a:latin typeface="Cambria Math"/>
                <a:ea typeface="Cambria Math"/>
              </a:rPr>
              <a:t>,</a:t>
            </a:r>
            <a:r>
              <a:rPr lang="en-US" i="1" dirty="0" err="1" smtClean="0">
                <a:ea typeface="Cambria Math"/>
              </a:rPr>
              <a:t>z</a:t>
            </a:r>
            <a:r>
              <a:rPr lang="en-US" dirty="0" smtClean="0">
                <a:latin typeface="Cambria Math"/>
                <a:ea typeface="Cambria Math"/>
              </a:rPr>
              <a:t>) ∊ R ⟶ (</a:t>
            </a:r>
            <a:r>
              <a:rPr lang="en-US" i="1" dirty="0" err="1" smtClean="0">
                <a:ea typeface="Cambria Math"/>
              </a:rPr>
              <a:t>x</a:t>
            </a:r>
            <a:r>
              <a:rPr lang="en-US" dirty="0" err="1" smtClean="0">
                <a:latin typeface="Cambria Math"/>
                <a:ea typeface="Cambria Math"/>
              </a:rPr>
              <a:t>,</a:t>
            </a:r>
            <a:r>
              <a:rPr lang="en-US" i="1" dirty="0" err="1" smtClean="0">
                <a:ea typeface="Cambria Math"/>
              </a:rPr>
              <a:t>z</a:t>
            </a:r>
            <a:r>
              <a:rPr lang="en-US" dirty="0" smtClean="0">
                <a:latin typeface="Cambria Math"/>
                <a:ea typeface="Cambria Math"/>
              </a:rPr>
              <a:t>) ∊ </a:t>
            </a:r>
            <a:r>
              <a:rPr lang="en-US" i="1" dirty="0" smtClean="0">
                <a:ea typeface="Cambria Math"/>
              </a:rPr>
              <a:t>R</a:t>
            </a:r>
            <a:r>
              <a:rPr lang="en-US" dirty="0" smtClean="0">
                <a:latin typeface="Cambria Math"/>
                <a:ea typeface="Cambria Math"/>
              </a:rPr>
              <a:t> ]</a:t>
            </a:r>
            <a:endParaRPr lang="en-US" dirty="0" smtClean="0">
              <a:ea typeface="Cambria Math"/>
            </a:endParaRPr>
          </a:p>
          <a:p>
            <a:r>
              <a:rPr lang="en-US" b="1" dirty="0" smtClean="0">
                <a:ea typeface="Cambria Math"/>
              </a:rPr>
              <a:t>Example</a:t>
            </a:r>
            <a:r>
              <a:rPr lang="en-US" dirty="0" smtClean="0">
                <a:ea typeface="Cambria Math"/>
              </a:rPr>
              <a:t>: The following relations  on the integers are transitive:</a:t>
            </a:r>
          </a:p>
          <a:p>
            <a:pPr lvl="1">
              <a:buNone/>
            </a:pPr>
            <a:r>
              <a:rPr lang="en-US" i="1" dirty="0" smtClean="0"/>
              <a:t>R</a:t>
            </a:r>
            <a:r>
              <a:rPr lang="en-US" baseline="-25000" dirty="0" smtClean="0">
                <a:latin typeface="Cambria Math" pitchFamily="18" charset="0"/>
                <a:ea typeface="Cambria Math"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&gt; </a:t>
            </a:r>
            <a:r>
              <a:rPr lang="en-US" i="1" dirty="0" smtClean="0">
                <a:latin typeface="Cambria Math"/>
                <a:ea typeface="Cambria Math"/>
              </a:rPr>
              <a:t>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or</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dirty="0" smtClean="0">
                <a:latin typeface="Cambria Math"/>
                <a:ea typeface="Cambria Math"/>
              </a:rPr>
              <a:t>The following are not transitive:</a:t>
            </a:r>
          </a:p>
          <a:p>
            <a:pPr lvl="1">
              <a:buNone/>
            </a:pP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+ 1} (note that both (3,2) and (4,3) belong to </a:t>
            </a:r>
            <a:r>
              <a:rPr lang="en-US" i="1" dirty="0" smtClean="0"/>
              <a:t>R</a:t>
            </a:r>
            <a:r>
              <a:rPr lang="en-US" baseline="-25000" dirty="0" smtClean="0">
                <a:latin typeface="Cambria Math" pitchFamily="18" charset="0"/>
                <a:ea typeface="Cambria Math" pitchFamily="18" charset="0"/>
              </a:rPr>
              <a:t>5</a:t>
            </a:r>
            <a:r>
              <a:rPr lang="en-US" dirty="0" smtClean="0">
                <a:latin typeface="Cambria Math"/>
                <a:ea typeface="Cambria Math"/>
              </a:rPr>
              <a:t>, but not (3,3)),</a:t>
            </a:r>
          </a:p>
          <a:p>
            <a:pPr lvl="1">
              <a:buNone/>
            </a:pPr>
            <a:r>
              <a:rPr lang="en-US" i="1" dirty="0" smtClean="0"/>
              <a:t> R</a:t>
            </a:r>
            <a:r>
              <a:rPr lang="en-US" baseline="-25000" dirty="0" smtClean="0">
                <a:latin typeface="Cambria Math" pitchFamily="18" charset="0"/>
                <a:ea typeface="Cambria Math"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a:ea typeface="Cambria Math"/>
              </a:rPr>
              <a:t>≤ 3} (note that both (2,1) and (1,2) belong to </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 but not (2,2)).</a:t>
            </a:r>
          </a:p>
          <a:p>
            <a:pPr lvl="1">
              <a:buNone/>
            </a:pPr>
            <a:endParaRPr lang="en-US" dirty="0" smtClean="0">
              <a:latin typeface="Cambria Math"/>
              <a:ea typeface="Cambria Math"/>
            </a:endParaRPr>
          </a:p>
          <a:p>
            <a:pPr lvl="1">
              <a:buNone/>
            </a:pPr>
            <a:endParaRPr lang="en-US" dirty="0" smtClean="0"/>
          </a:p>
          <a:p>
            <a:pPr>
              <a:buNone/>
            </a:pPr>
            <a:endParaRPr lang="en-US" b="1" dirty="0" smtClean="0">
              <a:ea typeface="Cambria Math"/>
            </a:endParaRPr>
          </a:p>
        </p:txBody>
      </p:sp>
      <p:cxnSp>
        <p:nvCxnSpPr>
          <p:cNvPr id="6" name="Straight Arrow Connector 5"/>
          <p:cNvCxnSpPr/>
          <p:nvPr/>
        </p:nvCxnSpPr>
        <p:spPr>
          <a:xfrm flipH="1">
            <a:off x="3124200" y="35814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191000" y="3505200"/>
            <a:ext cx="3429000" cy="646331"/>
          </a:xfrm>
          <a:prstGeom prst="rect">
            <a:avLst/>
          </a:prstGeom>
          <a:noFill/>
          <a:ln>
            <a:solidFill>
              <a:schemeClr val="accent1"/>
            </a:solidFill>
          </a:ln>
        </p:spPr>
        <p:txBody>
          <a:bodyPr wrap="square" rtlCol="0">
            <a:spAutoFit/>
          </a:bodyPr>
          <a:lstStyle/>
          <a:p>
            <a:r>
              <a:rPr lang="en-US" dirty="0" smtClean="0"/>
              <a:t>For every integer,</a:t>
            </a:r>
            <a:r>
              <a:rPr lang="en-US" i="1" dirty="0" smtClean="0"/>
              <a:t> a</a:t>
            </a:r>
            <a:r>
              <a:rPr lang="en-US" dirty="0" smtClean="0"/>
              <a:t> </a:t>
            </a:r>
            <a:r>
              <a:rPr lang="en-US" dirty="0" smtClean="0">
                <a:latin typeface="Cambria Math"/>
                <a:ea typeface="Cambria Math"/>
              </a:rPr>
              <a:t>≤ </a:t>
            </a:r>
            <a:r>
              <a:rPr lang="en-US" i="1" dirty="0" smtClean="0">
                <a:latin typeface="Cambria Math"/>
                <a:ea typeface="Cambria Math"/>
              </a:rPr>
              <a:t>b </a:t>
            </a:r>
          </a:p>
          <a:p>
            <a:r>
              <a:rPr lang="en-US" i="1" dirty="0" smtClean="0">
                <a:latin typeface="Cambria Math"/>
                <a:ea typeface="Cambria Math"/>
              </a:rPr>
              <a:t> </a:t>
            </a:r>
            <a:r>
              <a:rPr lang="en-US" dirty="0" smtClean="0">
                <a:latin typeface="Cambria Math"/>
                <a:ea typeface="Cambria Math"/>
              </a:rPr>
              <a:t>and</a:t>
            </a:r>
            <a:r>
              <a:rPr lang="en-US" dirty="0" smtClean="0"/>
              <a:t> </a:t>
            </a:r>
            <a:r>
              <a:rPr lang="en-US" i="1" dirty="0" smtClean="0"/>
              <a:t>b</a:t>
            </a:r>
            <a:r>
              <a:rPr lang="en-US" dirty="0" smtClean="0"/>
              <a:t> </a:t>
            </a:r>
            <a:r>
              <a:rPr lang="en-US" dirty="0" smtClean="0">
                <a:latin typeface="Cambria Math"/>
                <a:ea typeface="Cambria Math"/>
              </a:rPr>
              <a:t>≤ </a:t>
            </a:r>
            <a:r>
              <a:rPr lang="en-US" i="1" dirty="0" smtClean="0">
                <a:ea typeface="Cambria Math"/>
              </a:rPr>
              <a:t>c</a:t>
            </a:r>
            <a:r>
              <a:rPr lang="en-US" i="1" dirty="0" smtClean="0">
                <a:latin typeface="Cambria Math"/>
                <a:ea typeface="Cambria Math"/>
              </a:rPr>
              <a:t>, </a:t>
            </a:r>
            <a:r>
              <a:rPr lang="en-US" smtClean="0">
                <a:latin typeface="Cambria Math"/>
                <a:ea typeface="Cambria Math"/>
              </a:rPr>
              <a:t>then </a:t>
            </a:r>
            <a:r>
              <a:rPr lang="en-US" i="1" dirty="0"/>
              <a:t>a</a:t>
            </a:r>
            <a:r>
              <a:rPr lang="en-US" smtClean="0"/>
              <a:t> </a:t>
            </a:r>
            <a:r>
              <a:rPr lang="en-US" dirty="0" smtClean="0">
                <a:latin typeface="Cambria Math"/>
                <a:ea typeface="Cambria Math"/>
              </a:rPr>
              <a:t>≤ </a:t>
            </a:r>
            <a:r>
              <a:rPr lang="en-US" i="1" dirty="0" smtClean="0">
                <a:ea typeface="Cambria Math"/>
              </a:rPr>
              <a:t>c. </a:t>
            </a:r>
            <a:r>
              <a:rPr lang="en-US" i="1" dirty="0" smtClean="0">
                <a:latin typeface="Cambria Math"/>
                <a:ea typeface="Cambria Math"/>
              </a:rPr>
              <a:t> </a:t>
            </a: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Maximal and Minimal Elements</a:t>
            </a:r>
            <a:endParaRPr lang="en-US" dirty="0"/>
          </a:p>
        </p:txBody>
      </p:sp>
      <p:sp>
        <p:nvSpPr>
          <p:cNvPr id="3" name="Content Placeholder 2"/>
          <p:cNvSpPr>
            <a:spLocks noGrp="1"/>
          </p:cNvSpPr>
          <p:nvPr>
            <p:ph idx="1"/>
          </p:nvPr>
        </p:nvSpPr>
        <p:spPr/>
        <p:txBody>
          <a:bodyPr/>
          <a:lstStyle/>
          <a:p>
            <a:r>
              <a:rPr lang="en-US" dirty="0"/>
              <a:t>Let (A, R) be a </a:t>
            </a:r>
            <a:r>
              <a:rPr lang="en-US" dirty="0" err="1"/>
              <a:t>poset</a:t>
            </a:r>
            <a:r>
              <a:rPr lang="en-US" dirty="0"/>
              <a:t>. Then a in A is </a:t>
            </a:r>
            <a:r>
              <a:rPr lang="en-US" dirty="0" smtClean="0"/>
              <a:t>a minimal </a:t>
            </a:r>
            <a:r>
              <a:rPr lang="en-US" dirty="0"/>
              <a:t>element if there does not exist an element b in </a:t>
            </a:r>
            <a:r>
              <a:rPr lang="en-US" dirty="0" smtClean="0"/>
              <a:t>A such </a:t>
            </a:r>
            <a:r>
              <a:rPr lang="en-US" dirty="0"/>
              <a:t>that </a:t>
            </a:r>
            <a:r>
              <a:rPr lang="en-US" dirty="0" err="1" smtClean="0"/>
              <a:t>bRa</a:t>
            </a:r>
            <a:endParaRPr lang="en-US" dirty="0" smtClean="0"/>
          </a:p>
          <a:p>
            <a:r>
              <a:rPr lang="en-US" dirty="0"/>
              <a:t>Note: there can be more than one minimal and </a:t>
            </a:r>
            <a:r>
              <a:rPr lang="en-US" dirty="0" smtClean="0"/>
              <a:t>maximal element </a:t>
            </a:r>
            <a:r>
              <a:rPr lang="en-US" dirty="0"/>
              <a:t>in a </a:t>
            </a:r>
            <a:r>
              <a:rPr lang="en-US" dirty="0" err="1"/>
              <a:t>poset</a:t>
            </a:r>
            <a:r>
              <a:rPr lang="en-US" dirty="0" smtClean="0"/>
              <a:t>. </a:t>
            </a:r>
          </a:p>
          <a:p>
            <a:endParaRPr lang="en-US" dirty="0"/>
          </a:p>
        </p:txBody>
      </p:sp>
    </p:spTree>
    <p:extLst>
      <p:ext uri="{BB962C8B-B14F-4D97-AF65-F5344CB8AC3E}">
        <p14:creationId xmlns:p14="http://schemas.microsoft.com/office/powerpoint/2010/main" val="130617361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Example</a:t>
            </a:r>
            <a:endParaRPr lang="en-US" dirty="0"/>
          </a:p>
        </p:txBody>
      </p:sp>
      <p:pic>
        <p:nvPicPr>
          <p:cNvPr id="4" name="Picture 3"/>
          <p:cNvPicPr>
            <a:picLocks noChangeAspect="1"/>
          </p:cNvPicPr>
          <p:nvPr/>
        </p:nvPicPr>
        <p:blipFill>
          <a:blip r:embed="rId2"/>
          <a:stretch>
            <a:fillRect/>
          </a:stretch>
        </p:blipFill>
        <p:spPr>
          <a:xfrm>
            <a:off x="609600" y="1752600"/>
            <a:ext cx="7105650" cy="4181475"/>
          </a:xfrm>
          <a:prstGeom prst="rect">
            <a:avLst/>
          </a:prstGeom>
        </p:spPr>
      </p:pic>
      <p:pic>
        <p:nvPicPr>
          <p:cNvPr id="5" name="Picture 4"/>
          <p:cNvPicPr>
            <a:picLocks noChangeAspect="1"/>
          </p:cNvPicPr>
          <p:nvPr/>
        </p:nvPicPr>
        <p:blipFill>
          <a:blip r:embed="rId3"/>
          <a:stretch>
            <a:fillRect/>
          </a:stretch>
        </p:blipFill>
        <p:spPr>
          <a:xfrm>
            <a:off x="545237" y="2667000"/>
            <a:ext cx="1895475" cy="1123950"/>
          </a:xfrm>
          <a:prstGeom prst="rect">
            <a:avLst/>
          </a:prstGeom>
        </p:spPr>
      </p:pic>
    </p:spTree>
    <p:extLst>
      <p:ext uri="{BB962C8B-B14F-4D97-AF65-F5344CB8AC3E}">
        <p14:creationId xmlns:p14="http://schemas.microsoft.com/office/powerpoint/2010/main" val="85621033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pic>
        <p:nvPicPr>
          <p:cNvPr id="4" name="Picture 3"/>
          <p:cNvPicPr>
            <a:picLocks noChangeAspect="1"/>
          </p:cNvPicPr>
          <p:nvPr/>
        </p:nvPicPr>
        <p:blipFill>
          <a:blip r:embed="rId2"/>
          <a:stretch>
            <a:fillRect/>
          </a:stretch>
        </p:blipFill>
        <p:spPr>
          <a:xfrm>
            <a:off x="0" y="2362200"/>
            <a:ext cx="8595360" cy="1850270"/>
          </a:xfrm>
          <a:prstGeom prst="rect">
            <a:avLst/>
          </a:prstGeom>
        </p:spPr>
      </p:pic>
    </p:spTree>
    <p:extLst>
      <p:ext uri="{BB962C8B-B14F-4D97-AF65-F5344CB8AC3E}">
        <p14:creationId xmlns:p14="http://schemas.microsoft.com/office/powerpoint/2010/main" val="359298558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283" y="1131094"/>
            <a:ext cx="8569203" cy="994172"/>
          </a:xfrm>
        </p:spPr>
        <p:txBody>
          <a:bodyPr>
            <a:noAutofit/>
          </a:bodyPr>
          <a:lstStyle/>
          <a:p>
            <a:r>
              <a:rPr lang="en-US" sz="2100" dirty="0"/>
              <a:t>Find the lower and upper bounds of the subsets {</a:t>
            </a:r>
            <a:r>
              <a:rPr lang="en-US" sz="2100" i="1" dirty="0"/>
              <a:t>a, b, c</a:t>
            </a:r>
            <a:r>
              <a:rPr lang="en-US" sz="2100" dirty="0"/>
              <a:t>}, {</a:t>
            </a:r>
            <a:r>
              <a:rPr lang="en-US" sz="2100" i="1" dirty="0"/>
              <a:t>j, h</a:t>
            </a:r>
            <a:r>
              <a:rPr lang="en-US" sz="2100" dirty="0"/>
              <a:t>}, and {</a:t>
            </a:r>
            <a:r>
              <a:rPr lang="en-US" sz="2100" i="1" dirty="0"/>
              <a:t>a, c, d, f </a:t>
            </a:r>
            <a:r>
              <a:rPr lang="en-US" sz="2100" dirty="0"/>
              <a:t>} in the </a:t>
            </a:r>
            <a:r>
              <a:rPr lang="en-US" sz="2100" dirty="0" err="1"/>
              <a:t>poset</a:t>
            </a:r>
            <a:r>
              <a:rPr lang="en-US" sz="2100" dirty="0"/>
              <a:t> with the </a:t>
            </a:r>
            <a:r>
              <a:rPr lang="en-US" sz="2100" dirty="0" err="1"/>
              <a:t>Hasse</a:t>
            </a:r>
            <a:r>
              <a:rPr lang="en-US" sz="2100" dirty="0"/>
              <a:t> diagram shown in Figure 2.</a:t>
            </a:r>
          </a:p>
        </p:txBody>
      </p:sp>
      <p:pic>
        <p:nvPicPr>
          <p:cNvPr id="4" name="Picture 3"/>
          <p:cNvPicPr>
            <a:picLocks noChangeAspect="1"/>
          </p:cNvPicPr>
          <p:nvPr/>
        </p:nvPicPr>
        <p:blipFill>
          <a:blip r:embed="rId2"/>
          <a:stretch>
            <a:fillRect/>
          </a:stretch>
        </p:blipFill>
        <p:spPr>
          <a:xfrm>
            <a:off x="1064694" y="2455527"/>
            <a:ext cx="1092994" cy="1393031"/>
          </a:xfrm>
          <a:prstGeom prst="rect">
            <a:avLst/>
          </a:prstGeom>
        </p:spPr>
      </p:pic>
      <p:sp>
        <p:nvSpPr>
          <p:cNvPr id="5" name="Rectangle 4"/>
          <p:cNvSpPr/>
          <p:nvPr/>
        </p:nvSpPr>
        <p:spPr>
          <a:xfrm>
            <a:off x="164856" y="4178818"/>
            <a:ext cx="8350494" cy="1027204"/>
          </a:xfrm>
          <a:prstGeom prst="rect">
            <a:avLst/>
          </a:prstGeom>
        </p:spPr>
        <p:txBody>
          <a:bodyPr wrap="square">
            <a:spAutoFit/>
          </a:bodyPr>
          <a:lstStyle/>
          <a:p>
            <a:pPr marL="214313" indent="-214313" algn="just">
              <a:lnSpc>
                <a:spcPct val="150000"/>
              </a:lnSpc>
              <a:buFont typeface="Arial" panose="020B0604020202020204" pitchFamily="34" charset="0"/>
              <a:buChar char="•"/>
            </a:pPr>
            <a:r>
              <a:rPr lang="en-US" sz="1350" dirty="0">
                <a:solidFill>
                  <a:srgbClr val="000000"/>
                </a:solidFill>
                <a:latin typeface="Times-Roman"/>
              </a:rPr>
              <a:t>The upper bounds of </a:t>
            </a:r>
            <a:r>
              <a:rPr lang="en-US" sz="1350" dirty="0">
                <a:solidFill>
                  <a:srgbClr val="000000"/>
                </a:solidFill>
                <a:latin typeface="MTSYN"/>
              </a:rPr>
              <a:t>{</a:t>
            </a:r>
            <a:r>
              <a:rPr lang="en-US" sz="1350" i="1" dirty="0">
                <a:solidFill>
                  <a:srgbClr val="000000"/>
                </a:solidFill>
                <a:latin typeface="MTMI"/>
              </a:rPr>
              <a:t>a, b, c</a:t>
            </a:r>
            <a:r>
              <a:rPr lang="en-US" sz="1350" dirty="0">
                <a:solidFill>
                  <a:srgbClr val="000000"/>
                </a:solidFill>
                <a:latin typeface="MTSYN"/>
              </a:rPr>
              <a:t>} </a:t>
            </a:r>
            <a:r>
              <a:rPr lang="en-US" sz="1350" dirty="0">
                <a:solidFill>
                  <a:srgbClr val="000000"/>
                </a:solidFill>
                <a:latin typeface="Times-Roman"/>
              </a:rPr>
              <a:t>are </a:t>
            </a:r>
            <a:r>
              <a:rPr lang="en-US" sz="1350" i="1" dirty="0">
                <a:solidFill>
                  <a:srgbClr val="000000"/>
                </a:solidFill>
                <a:latin typeface="MTMI"/>
              </a:rPr>
              <a:t>e, f, j</a:t>
            </a:r>
            <a:r>
              <a:rPr lang="en-US" sz="1350" dirty="0">
                <a:solidFill>
                  <a:srgbClr val="000000"/>
                </a:solidFill>
                <a:latin typeface="Times-Roman"/>
              </a:rPr>
              <a:t>, and </a:t>
            </a:r>
            <a:r>
              <a:rPr lang="en-US" sz="1350" i="1" dirty="0">
                <a:solidFill>
                  <a:srgbClr val="000000"/>
                </a:solidFill>
                <a:latin typeface="MTMI"/>
              </a:rPr>
              <a:t>h</a:t>
            </a:r>
            <a:r>
              <a:rPr lang="en-US" sz="1350" dirty="0">
                <a:solidFill>
                  <a:srgbClr val="000000"/>
                </a:solidFill>
                <a:latin typeface="Times-Roman"/>
              </a:rPr>
              <a:t>, and its only lower bound is </a:t>
            </a:r>
            <a:r>
              <a:rPr lang="en-US" sz="1350" i="1" dirty="0">
                <a:solidFill>
                  <a:srgbClr val="000000"/>
                </a:solidFill>
                <a:latin typeface="MTMI"/>
              </a:rPr>
              <a:t>a</a:t>
            </a:r>
            <a:r>
              <a:rPr lang="en-US" sz="1350" dirty="0">
                <a:solidFill>
                  <a:srgbClr val="000000"/>
                </a:solidFill>
                <a:latin typeface="Times-Roman"/>
              </a:rPr>
              <a:t>. </a:t>
            </a:r>
          </a:p>
          <a:p>
            <a:pPr marL="214313" indent="-214313" algn="just">
              <a:lnSpc>
                <a:spcPct val="150000"/>
              </a:lnSpc>
              <a:buFont typeface="Arial" panose="020B0604020202020204" pitchFamily="34" charset="0"/>
              <a:buChar char="•"/>
            </a:pPr>
            <a:r>
              <a:rPr lang="en-US" sz="1350" dirty="0">
                <a:solidFill>
                  <a:srgbClr val="000000"/>
                </a:solidFill>
                <a:latin typeface="Times-Roman"/>
              </a:rPr>
              <a:t>There are no upper bounds of </a:t>
            </a:r>
            <a:r>
              <a:rPr lang="en-US" sz="1350" dirty="0">
                <a:solidFill>
                  <a:srgbClr val="000000"/>
                </a:solidFill>
                <a:latin typeface="MTSYN"/>
              </a:rPr>
              <a:t>{</a:t>
            </a:r>
            <a:r>
              <a:rPr lang="en-US" sz="1350" i="1" dirty="0">
                <a:solidFill>
                  <a:srgbClr val="000000"/>
                </a:solidFill>
                <a:latin typeface="MTMI"/>
              </a:rPr>
              <a:t>j, h</a:t>
            </a:r>
            <a:r>
              <a:rPr lang="en-US" sz="1350" dirty="0">
                <a:solidFill>
                  <a:srgbClr val="000000"/>
                </a:solidFill>
                <a:latin typeface="MTSYN"/>
              </a:rPr>
              <a:t>}</a:t>
            </a:r>
            <a:r>
              <a:rPr lang="en-US" sz="1350" dirty="0">
                <a:solidFill>
                  <a:srgbClr val="000000"/>
                </a:solidFill>
                <a:latin typeface="Times-Roman"/>
              </a:rPr>
              <a:t>, and its lower bounds are </a:t>
            </a:r>
            <a:r>
              <a:rPr lang="en-US" sz="1350" i="1" dirty="0">
                <a:solidFill>
                  <a:srgbClr val="000000"/>
                </a:solidFill>
                <a:latin typeface="MTMI"/>
              </a:rPr>
              <a:t>a, b, c, d, e</a:t>
            </a:r>
            <a:r>
              <a:rPr lang="en-US" sz="1350" dirty="0">
                <a:solidFill>
                  <a:srgbClr val="000000"/>
                </a:solidFill>
                <a:latin typeface="Times-Roman"/>
              </a:rPr>
              <a:t>, and </a:t>
            </a:r>
            <a:r>
              <a:rPr lang="en-US" sz="1350" i="1" dirty="0">
                <a:solidFill>
                  <a:srgbClr val="000000"/>
                </a:solidFill>
                <a:latin typeface="MTMI"/>
              </a:rPr>
              <a:t>f </a:t>
            </a:r>
            <a:r>
              <a:rPr lang="en-US" sz="1350" dirty="0">
                <a:solidFill>
                  <a:srgbClr val="000000"/>
                </a:solidFill>
                <a:latin typeface="Times-Roman"/>
              </a:rPr>
              <a:t>. </a:t>
            </a:r>
          </a:p>
          <a:p>
            <a:pPr marL="214313" indent="-214313" algn="just">
              <a:lnSpc>
                <a:spcPct val="150000"/>
              </a:lnSpc>
              <a:buFont typeface="Arial" panose="020B0604020202020204" pitchFamily="34" charset="0"/>
              <a:buChar char="•"/>
            </a:pPr>
            <a:r>
              <a:rPr lang="en-US" sz="1350" dirty="0">
                <a:solidFill>
                  <a:srgbClr val="000000"/>
                </a:solidFill>
                <a:latin typeface="Times-Roman"/>
              </a:rPr>
              <a:t>The upper bounds of </a:t>
            </a:r>
            <a:r>
              <a:rPr lang="en-US" sz="1350" dirty="0">
                <a:solidFill>
                  <a:srgbClr val="000000"/>
                </a:solidFill>
                <a:latin typeface="MTSYN"/>
              </a:rPr>
              <a:t>{</a:t>
            </a:r>
            <a:r>
              <a:rPr lang="en-US" sz="1350" i="1" dirty="0">
                <a:solidFill>
                  <a:srgbClr val="000000"/>
                </a:solidFill>
                <a:latin typeface="MTMI"/>
              </a:rPr>
              <a:t>a, c, d, f </a:t>
            </a:r>
            <a:r>
              <a:rPr lang="en-US" sz="1350" dirty="0">
                <a:solidFill>
                  <a:srgbClr val="000000"/>
                </a:solidFill>
                <a:latin typeface="MTSYN"/>
              </a:rPr>
              <a:t>} </a:t>
            </a:r>
            <a:r>
              <a:rPr lang="en-US" sz="1350" dirty="0">
                <a:solidFill>
                  <a:srgbClr val="000000"/>
                </a:solidFill>
                <a:latin typeface="Times-Roman"/>
              </a:rPr>
              <a:t>are </a:t>
            </a:r>
            <a:r>
              <a:rPr lang="en-US" sz="1350" i="1" dirty="0">
                <a:solidFill>
                  <a:srgbClr val="000000"/>
                </a:solidFill>
                <a:latin typeface="MTMI"/>
              </a:rPr>
              <a:t>f </a:t>
            </a:r>
            <a:r>
              <a:rPr lang="en-US" sz="1350" dirty="0">
                <a:solidFill>
                  <a:srgbClr val="000000"/>
                </a:solidFill>
                <a:latin typeface="Times-Roman"/>
              </a:rPr>
              <a:t>, </a:t>
            </a:r>
            <a:r>
              <a:rPr lang="en-US" sz="1350" i="1" dirty="0">
                <a:solidFill>
                  <a:srgbClr val="000000"/>
                </a:solidFill>
                <a:latin typeface="MTMI"/>
              </a:rPr>
              <a:t>h</a:t>
            </a:r>
            <a:r>
              <a:rPr lang="en-US" sz="1350" dirty="0">
                <a:solidFill>
                  <a:srgbClr val="000000"/>
                </a:solidFill>
                <a:latin typeface="Times-Roman"/>
              </a:rPr>
              <a:t>, and </a:t>
            </a:r>
            <a:r>
              <a:rPr lang="en-US" sz="1350" i="1" dirty="0">
                <a:solidFill>
                  <a:srgbClr val="000000"/>
                </a:solidFill>
                <a:latin typeface="MTMI"/>
              </a:rPr>
              <a:t>j </a:t>
            </a:r>
            <a:r>
              <a:rPr lang="en-US" sz="1350" dirty="0">
                <a:solidFill>
                  <a:srgbClr val="000000"/>
                </a:solidFill>
                <a:latin typeface="Times-Roman"/>
              </a:rPr>
              <a:t>, and its lower bound is </a:t>
            </a:r>
            <a:r>
              <a:rPr lang="en-US" sz="1350" i="1" dirty="0">
                <a:solidFill>
                  <a:srgbClr val="000000"/>
                </a:solidFill>
                <a:latin typeface="MTMI"/>
              </a:rPr>
              <a:t>a</a:t>
            </a:r>
            <a:r>
              <a:rPr lang="en-US" sz="1350" dirty="0">
                <a:solidFill>
                  <a:srgbClr val="000000"/>
                </a:solidFill>
                <a:latin typeface="Times-Roman"/>
              </a:rPr>
              <a:t>.</a:t>
            </a:r>
            <a:endParaRPr lang="en-US" sz="1350" dirty="0"/>
          </a:p>
        </p:txBody>
      </p:sp>
    </p:spTree>
    <p:extLst>
      <p:ext uri="{BB962C8B-B14F-4D97-AF65-F5344CB8AC3E}">
        <p14:creationId xmlns:p14="http://schemas.microsoft.com/office/powerpoint/2010/main" val="169812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barn(inVertical)">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wipe(down)">
                                      <p:cBhvr>
                                        <p:cTn id="19"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8229600" cy="1143000"/>
          </a:xfrm>
        </p:spPr>
        <p:txBody>
          <a:bodyPr>
            <a:noAutofit/>
          </a:bodyPr>
          <a:lstStyle/>
          <a:p>
            <a:r>
              <a:rPr lang="en-US" sz="3200" dirty="0"/>
              <a:t>Find the greatest lower bound and the least upper bound of {</a:t>
            </a:r>
            <a:r>
              <a:rPr lang="en-US" sz="3200" i="1" dirty="0"/>
              <a:t>b, d, g</a:t>
            </a:r>
            <a:r>
              <a:rPr lang="en-US" sz="3200" dirty="0"/>
              <a:t>}, if they exist, in the </a:t>
            </a:r>
            <a:r>
              <a:rPr lang="en-US" sz="3200" dirty="0" err="1"/>
              <a:t>poset</a:t>
            </a:r>
            <a:r>
              <a:rPr lang="en-US" sz="3200" dirty="0"/>
              <a:t/>
            </a:r>
            <a:br>
              <a:rPr lang="en-US" sz="3200" dirty="0"/>
            </a:br>
            <a:r>
              <a:rPr lang="en-US" sz="3200" dirty="0"/>
              <a:t>shown in Figure 2</a:t>
            </a:r>
          </a:p>
        </p:txBody>
      </p:sp>
      <p:sp>
        <p:nvSpPr>
          <p:cNvPr id="3" name="Content Placeholder 2"/>
          <p:cNvSpPr>
            <a:spLocks noGrp="1"/>
          </p:cNvSpPr>
          <p:nvPr>
            <p:ph idx="1"/>
          </p:nvPr>
        </p:nvSpPr>
        <p:spPr>
          <a:xfrm>
            <a:off x="496764" y="2536398"/>
            <a:ext cx="8280157" cy="3263504"/>
          </a:xfrm>
        </p:spPr>
        <p:txBody>
          <a:bodyPr/>
          <a:lstStyle/>
          <a:p>
            <a:r>
              <a:rPr lang="en-US" i="1" dirty="0"/>
              <a:t>Solution: </a:t>
            </a:r>
            <a:r>
              <a:rPr lang="en-US" dirty="0"/>
              <a:t>The upper bounds of {</a:t>
            </a:r>
            <a:r>
              <a:rPr lang="en-US" i="1" dirty="0"/>
              <a:t>b, d, g</a:t>
            </a:r>
            <a:r>
              <a:rPr lang="en-US" dirty="0"/>
              <a:t>} are </a:t>
            </a:r>
            <a:r>
              <a:rPr lang="en-US" i="1" dirty="0"/>
              <a:t>g </a:t>
            </a:r>
            <a:r>
              <a:rPr lang="en-US" dirty="0"/>
              <a:t>and </a:t>
            </a:r>
            <a:r>
              <a:rPr lang="en-US" i="1" dirty="0"/>
              <a:t>h</a:t>
            </a:r>
            <a:r>
              <a:rPr lang="en-US" dirty="0"/>
              <a:t>. Because </a:t>
            </a:r>
            <a:r>
              <a:rPr lang="en-US" i="1" dirty="0"/>
              <a:t>g </a:t>
            </a:r>
            <a:r>
              <a:rPr lang="en-US" dirty="0"/>
              <a:t>≺ </a:t>
            </a:r>
            <a:r>
              <a:rPr lang="en-US" i="1" dirty="0"/>
              <a:t>h</a:t>
            </a:r>
            <a:r>
              <a:rPr lang="en-US" dirty="0"/>
              <a:t>, </a:t>
            </a:r>
            <a:r>
              <a:rPr lang="en-US" i="1" dirty="0"/>
              <a:t>g </a:t>
            </a:r>
            <a:r>
              <a:rPr lang="en-US" dirty="0"/>
              <a:t>is the least upper bound.</a:t>
            </a:r>
          </a:p>
          <a:p>
            <a:r>
              <a:rPr lang="en-US" dirty="0"/>
              <a:t>The lower bounds of {</a:t>
            </a:r>
            <a:r>
              <a:rPr lang="en-US" i="1" dirty="0"/>
              <a:t>b, d, g</a:t>
            </a:r>
            <a:r>
              <a:rPr lang="en-US" dirty="0"/>
              <a:t>} are </a:t>
            </a:r>
            <a:r>
              <a:rPr lang="en-US" i="1" dirty="0"/>
              <a:t>a </a:t>
            </a:r>
            <a:r>
              <a:rPr lang="en-US" dirty="0"/>
              <a:t>and </a:t>
            </a:r>
            <a:r>
              <a:rPr lang="en-US" i="1" dirty="0"/>
              <a:t>b</a:t>
            </a:r>
            <a:r>
              <a:rPr lang="en-US" dirty="0"/>
              <a:t>. Because </a:t>
            </a:r>
            <a:r>
              <a:rPr lang="en-US" i="1" dirty="0"/>
              <a:t>a </a:t>
            </a:r>
            <a:r>
              <a:rPr lang="en-US" dirty="0"/>
              <a:t>≺ </a:t>
            </a:r>
            <a:r>
              <a:rPr lang="en-US" i="1" dirty="0"/>
              <a:t>b</a:t>
            </a:r>
            <a:r>
              <a:rPr lang="en-US" dirty="0"/>
              <a:t>, </a:t>
            </a:r>
            <a:r>
              <a:rPr lang="en-US" i="1" dirty="0"/>
              <a:t>b </a:t>
            </a:r>
            <a:r>
              <a:rPr lang="en-US" dirty="0"/>
              <a:t>is the greatest lower bound</a:t>
            </a:r>
          </a:p>
        </p:txBody>
      </p:sp>
    </p:spTree>
    <p:extLst>
      <p:ext uri="{BB962C8B-B14F-4D97-AF65-F5344CB8AC3E}">
        <p14:creationId xmlns:p14="http://schemas.microsoft.com/office/powerpoint/2010/main" val="361062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pic>
        <p:nvPicPr>
          <p:cNvPr id="4" name="Picture 3"/>
          <p:cNvPicPr>
            <a:picLocks noChangeAspect="1"/>
          </p:cNvPicPr>
          <p:nvPr/>
        </p:nvPicPr>
        <p:blipFill>
          <a:blip r:embed="rId2"/>
          <a:stretch>
            <a:fillRect/>
          </a:stretch>
        </p:blipFill>
        <p:spPr>
          <a:xfrm>
            <a:off x="390525" y="2286000"/>
            <a:ext cx="8362950" cy="3009900"/>
          </a:xfrm>
          <a:prstGeom prst="rect">
            <a:avLst/>
          </a:prstGeom>
        </p:spPr>
      </p:pic>
    </p:spTree>
    <p:extLst>
      <p:ext uri="{BB962C8B-B14F-4D97-AF65-F5344CB8AC3E}">
        <p14:creationId xmlns:p14="http://schemas.microsoft.com/office/powerpoint/2010/main" val="113918691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100" dirty="0"/>
              <a:t>Find the greatest lower bound and the least upper bound of the sets {3</a:t>
            </a:r>
            <a:r>
              <a:rPr lang="en-US" sz="2100" i="1" dirty="0"/>
              <a:t>, </a:t>
            </a:r>
            <a:r>
              <a:rPr lang="en-US" sz="2100" dirty="0"/>
              <a:t>9</a:t>
            </a:r>
            <a:r>
              <a:rPr lang="en-US" sz="2100" i="1" dirty="0"/>
              <a:t>, </a:t>
            </a:r>
            <a:r>
              <a:rPr lang="en-US" sz="2100" dirty="0"/>
              <a:t>12} and {1</a:t>
            </a:r>
            <a:r>
              <a:rPr lang="en-US" sz="2100" i="1" dirty="0"/>
              <a:t>, </a:t>
            </a:r>
            <a:r>
              <a:rPr lang="en-US" sz="2100" dirty="0"/>
              <a:t>2</a:t>
            </a:r>
            <a:r>
              <a:rPr lang="en-US" sz="2100" i="1" dirty="0"/>
              <a:t>, </a:t>
            </a:r>
            <a:r>
              <a:rPr lang="en-US" sz="2100" dirty="0"/>
              <a:t>4</a:t>
            </a:r>
            <a:r>
              <a:rPr lang="en-US" sz="2100" i="1" dirty="0"/>
              <a:t>, </a:t>
            </a:r>
            <a:r>
              <a:rPr lang="en-US" sz="2100" dirty="0"/>
              <a:t>5</a:t>
            </a:r>
            <a:r>
              <a:rPr lang="en-US" sz="2100" i="1" dirty="0"/>
              <a:t>, </a:t>
            </a:r>
            <a:r>
              <a:rPr lang="en-US" sz="2100" dirty="0"/>
              <a:t>10}, if they exist, in the </a:t>
            </a:r>
            <a:r>
              <a:rPr lang="en-US" sz="2100" dirty="0" err="1"/>
              <a:t>poset</a:t>
            </a:r>
            <a:r>
              <a:rPr lang="en-US" sz="2100" dirty="0"/>
              <a:t> </a:t>
            </a:r>
            <a:r>
              <a:rPr lang="en-US" sz="2100" i="1" dirty="0"/>
              <a:t>(</a:t>
            </a:r>
            <a:r>
              <a:rPr lang="en-US" sz="2100" b="1" dirty="0"/>
              <a:t>Z</a:t>
            </a:r>
            <a:r>
              <a:rPr lang="en-US" sz="2100" dirty="0"/>
              <a:t>+ </a:t>
            </a:r>
            <a:r>
              <a:rPr lang="en-US" sz="2100" i="1" dirty="0"/>
              <a:t>, </a:t>
            </a:r>
            <a:r>
              <a:rPr lang="en-US" sz="2100" dirty="0"/>
              <a:t>|</a:t>
            </a:r>
            <a:r>
              <a:rPr lang="en-US" sz="2100" i="1" dirty="0"/>
              <a:t>)</a:t>
            </a:r>
            <a:r>
              <a:rPr lang="en-US" sz="2100" dirty="0"/>
              <a:t>.</a:t>
            </a:r>
          </a:p>
        </p:txBody>
      </p:sp>
      <p:sp>
        <p:nvSpPr>
          <p:cNvPr id="3" name="Content Placeholder 2"/>
          <p:cNvSpPr>
            <a:spLocks noGrp="1"/>
          </p:cNvSpPr>
          <p:nvPr>
            <p:ph idx="1"/>
          </p:nvPr>
        </p:nvSpPr>
        <p:spPr>
          <a:xfrm>
            <a:off x="312127" y="2369252"/>
            <a:ext cx="7886700" cy="3263504"/>
          </a:xfrm>
        </p:spPr>
        <p:txBody>
          <a:bodyPr>
            <a:normAutofit/>
          </a:bodyPr>
          <a:lstStyle/>
          <a:p>
            <a:r>
              <a:rPr lang="en-US" sz="1800" dirty="0"/>
              <a:t>An integer is a lower bound of {3</a:t>
            </a:r>
            <a:r>
              <a:rPr lang="en-US" sz="1800" i="1" dirty="0"/>
              <a:t>, </a:t>
            </a:r>
            <a:r>
              <a:rPr lang="en-US" sz="1800" dirty="0"/>
              <a:t>9</a:t>
            </a:r>
            <a:r>
              <a:rPr lang="en-US" sz="1800" i="1" dirty="0"/>
              <a:t>, </a:t>
            </a:r>
            <a:r>
              <a:rPr lang="en-US" sz="1800" dirty="0"/>
              <a:t>12} if 3, 9, and 12 are divisible by this integer. The only such integers are 1 and 3. Because 1 | 3, </a:t>
            </a:r>
            <a:r>
              <a:rPr lang="en-US" sz="1800" dirty="0">
                <a:solidFill>
                  <a:srgbClr val="FF0000"/>
                </a:solidFill>
              </a:rPr>
              <a:t>3 is the greatest lower </a:t>
            </a:r>
            <a:r>
              <a:rPr lang="en-US" sz="1800" dirty="0"/>
              <a:t>bound of {3</a:t>
            </a:r>
            <a:r>
              <a:rPr lang="en-US" sz="1800" i="1" dirty="0"/>
              <a:t>, </a:t>
            </a:r>
            <a:r>
              <a:rPr lang="en-US" sz="1800" dirty="0"/>
              <a:t>9</a:t>
            </a:r>
            <a:r>
              <a:rPr lang="en-US" sz="1800" i="1" dirty="0"/>
              <a:t>, </a:t>
            </a:r>
            <a:r>
              <a:rPr lang="en-US" sz="1800" dirty="0"/>
              <a:t>12}. The only lower bound for the set {1</a:t>
            </a:r>
            <a:r>
              <a:rPr lang="en-US" sz="1800" i="1" dirty="0"/>
              <a:t>, </a:t>
            </a:r>
            <a:r>
              <a:rPr lang="en-US" sz="1800" dirty="0"/>
              <a:t>2</a:t>
            </a:r>
            <a:r>
              <a:rPr lang="en-US" sz="1800" i="1" dirty="0"/>
              <a:t>, </a:t>
            </a:r>
            <a:r>
              <a:rPr lang="en-US" sz="1800" dirty="0"/>
              <a:t>4</a:t>
            </a:r>
            <a:r>
              <a:rPr lang="en-US" sz="1800" i="1" dirty="0"/>
              <a:t>, </a:t>
            </a:r>
            <a:r>
              <a:rPr lang="en-US" sz="1800" dirty="0"/>
              <a:t>5</a:t>
            </a:r>
            <a:r>
              <a:rPr lang="en-US" sz="1800" i="1" dirty="0"/>
              <a:t>, </a:t>
            </a:r>
            <a:r>
              <a:rPr lang="en-US" sz="1800" dirty="0"/>
              <a:t>10} with respect to | is the element 1. Hence, </a:t>
            </a:r>
            <a:r>
              <a:rPr lang="en-US" sz="1800" dirty="0">
                <a:solidFill>
                  <a:srgbClr val="FF0000"/>
                </a:solidFill>
              </a:rPr>
              <a:t>1 is the greatest lower bound </a:t>
            </a:r>
            <a:r>
              <a:rPr lang="en-US" sz="1800" dirty="0"/>
              <a:t>for {1</a:t>
            </a:r>
            <a:r>
              <a:rPr lang="en-US" sz="1800" i="1" dirty="0"/>
              <a:t>, </a:t>
            </a:r>
            <a:r>
              <a:rPr lang="en-US" sz="1800" dirty="0"/>
              <a:t>2</a:t>
            </a:r>
            <a:r>
              <a:rPr lang="en-US" sz="1800" i="1" dirty="0"/>
              <a:t>, </a:t>
            </a:r>
            <a:r>
              <a:rPr lang="en-US" sz="1800" dirty="0"/>
              <a:t>4</a:t>
            </a:r>
            <a:r>
              <a:rPr lang="en-US" sz="1800" i="1" dirty="0"/>
              <a:t>, </a:t>
            </a:r>
            <a:r>
              <a:rPr lang="en-US" sz="1800" dirty="0"/>
              <a:t>5</a:t>
            </a:r>
            <a:r>
              <a:rPr lang="en-US" sz="1800" i="1" dirty="0"/>
              <a:t>, </a:t>
            </a:r>
            <a:r>
              <a:rPr lang="en-US" sz="1800" dirty="0"/>
              <a:t>10}.</a:t>
            </a:r>
          </a:p>
          <a:p>
            <a:endParaRPr lang="en-US" sz="1800" dirty="0"/>
          </a:p>
          <a:p>
            <a:pPr algn="just"/>
            <a:r>
              <a:rPr lang="en-US" sz="1500" dirty="0"/>
              <a:t>An integer is an upper bound for {3</a:t>
            </a:r>
            <a:r>
              <a:rPr lang="en-US" sz="1500" i="1" dirty="0"/>
              <a:t>, </a:t>
            </a:r>
            <a:r>
              <a:rPr lang="en-US" sz="1500" dirty="0"/>
              <a:t>9</a:t>
            </a:r>
            <a:r>
              <a:rPr lang="en-US" sz="1500" i="1" dirty="0"/>
              <a:t>, </a:t>
            </a:r>
            <a:r>
              <a:rPr lang="en-US" sz="1500" dirty="0"/>
              <a:t>12} if and only if it is divisible by 3, 9, and 12. The integers with this property are those divisible by the least common multiple of 3, 9, and 12, which is 36. Hence, </a:t>
            </a:r>
            <a:r>
              <a:rPr lang="en-US" sz="1500" dirty="0">
                <a:solidFill>
                  <a:srgbClr val="FF0000"/>
                </a:solidFill>
              </a:rPr>
              <a:t>36 is the least upper bound of </a:t>
            </a:r>
            <a:r>
              <a:rPr lang="en-US" sz="1500" dirty="0"/>
              <a:t>{3</a:t>
            </a:r>
            <a:r>
              <a:rPr lang="en-US" sz="1500" i="1" dirty="0"/>
              <a:t>, </a:t>
            </a:r>
            <a:r>
              <a:rPr lang="en-US" sz="1500" dirty="0"/>
              <a:t>9</a:t>
            </a:r>
            <a:r>
              <a:rPr lang="en-US" sz="1500" i="1" dirty="0"/>
              <a:t>, </a:t>
            </a:r>
            <a:r>
              <a:rPr lang="en-US" sz="1500" dirty="0"/>
              <a:t>12}. A positive integer is an upper bound for the set {1</a:t>
            </a:r>
            <a:r>
              <a:rPr lang="en-US" sz="1500" i="1" dirty="0"/>
              <a:t>, </a:t>
            </a:r>
            <a:r>
              <a:rPr lang="en-US" sz="1500" dirty="0"/>
              <a:t>2</a:t>
            </a:r>
            <a:r>
              <a:rPr lang="en-US" sz="1500" i="1" dirty="0"/>
              <a:t>, </a:t>
            </a:r>
            <a:r>
              <a:rPr lang="en-US" sz="1500" dirty="0"/>
              <a:t>4</a:t>
            </a:r>
            <a:r>
              <a:rPr lang="en-US" sz="1500" i="1" dirty="0"/>
              <a:t>, </a:t>
            </a:r>
            <a:r>
              <a:rPr lang="en-US" sz="1500" dirty="0"/>
              <a:t>5</a:t>
            </a:r>
            <a:r>
              <a:rPr lang="en-US" sz="1500" i="1" dirty="0"/>
              <a:t>, </a:t>
            </a:r>
            <a:r>
              <a:rPr lang="en-US" sz="1500" dirty="0"/>
              <a:t>10} if and only if it is divisible by 1, 2, 4, 5, and 10. The integers with this property are those integers divisible by the least common multiple of these integers, which is 20. </a:t>
            </a:r>
            <a:r>
              <a:rPr lang="en-US" sz="1500" dirty="0">
                <a:solidFill>
                  <a:srgbClr val="FF0000"/>
                </a:solidFill>
              </a:rPr>
              <a:t>Hence, 20 is the least upper bound</a:t>
            </a:r>
            <a:r>
              <a:rPr lang="en-US" sz="1500" dirty="0"/>
              <a:t> of {1</a:t>
            </a:r>
            <a:r>
              <a:rPr lang="en-US" sz="1500" i="1" dirty="0"/>
              <a:t>, </a:t>
            </a:r>
            <a:r>
              <a:rPr lang="en-US" sz="1500" dirty="0"/>
              <a:t>2</a:t>
            </a:r>
            <a:r>
              <a:rPr lang="en-US" sz="1500" i="1" dirty="0"/>
              <a:t>, </a:t>
            </a:r>
            <a:r>
              <a:rPr lang="en-US" sz="1500" dirty="0"/>
              <a:t>4</a:t>
            </a:r>
            <a:r>
              <a:rPr lang="en-US" sz="1500" i="1" dirty="0"/>
              <a:t>, </a:t>
            </a:r>
            <a:r>
              <a:rPr lang="en-US" sz="1500" dirty="0"/>
              <a:t>5</a:t>
            </a:r>
            <a:r>
              <a:rPr lang="en-US" sz="1500" i="1" dirty="0"/>
              <a:t>, </a:t>
            </a:r>
            <a:r>
              <a:rPr lang="en-US" sz="1500" dirty="0"/>
              <a:t>10}.</a:t>
            </a:r>
            <a:endParaRPr lang="en-US" sz="1350" dirty="0"/>
          </a:p>
        </p:txBody>
      </p:sp>
    </p:spTree>
    <p:extLst>
      <p:ext uri="{BB962C8B-B14F-4D97-AF65-F5344CB8AC3E}">
        <p14:creationId xmlns:p14="http://schemas.microsoft.com/office/powerpoint/2010/main" val="62220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Lattices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Lattices – A </a:t>
                </a:r>
                <a:r>
                  <a:rPr lang="en-US" dirty="0" err="1"/>
                  <a:t>Poset</a:t>
                </a:r>
                <a:r>
                  <a:rPr lang="en-US" dirty="0"/>
                  <a:t> in which every pair of elements has both, a least upper bound and a </a:t>
                </a:r>
                <a:r>
                  <a:rPr lang="en-US" dirty="0" smtClean="0"/>
                  <a:t>greatest lower </a:t>
                </a:r>
                <a:r>
                  <a:rPr lang="en-US" dirty="0"/>
                  <a:t>bound is called a lattice.</a:t>
                </a:r>
              </a:p>
              <a:p>
                <a:r>
                  <a:rPr lang="en-US" dirty="0"/>
                  <a:t>There are two binary operations defined for lattices –</a:t>
                </a:r>
              </a:p>
              <a:p>
                <a:endParaRPr lang="en-US" dirty="0"/>
              </a:p>
              <a:p>
                <a:r>
                  <a:rPr lang="en-US" dirty="0"/>
                  <a:t>    Join – The join of two elements is their least upper bound. It is denoted by </a:t>
                </a:r>
                <a:r>
                  <a:rPr lang="en-US" dirty="0" smtClean="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a:t>
                </a:r>
                <a:endParaRPr lang="en-US" dirty="0"/>
              </a:p>
              <a:p>
                <a:r>
                  <a:rPr lang="en-US" dirty="0"/>
                  <a:t>    Meet – The meet of two elements is their greatest lower bound. It is denoted by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9" t="-1250"/>
                </a:stretch>
              </a:blipFill>
            </p:spPr>
            <p:txBody>
              <a:bodyPr/>
              <a:lstStyle/>
              <a:p>
                <a:r>
                  <a:rPr lang="en-US">
                    <a:noFill/>
                  </a:rPr>
                  <a:t> </a:t>
                </a:r>
              </a:p>
            </p:txBody>
          </p:sp>
        </mc:Fallback>
      </mc:AlternateContent>
    </p:spTree>
    <p:extLst>
      <p:ext uri="{BB962C8B-B14F-4D97-AF65-F5344CB8AC3E}">
        <p14:creationId xmlns:p14="http://schemas.microsoft.com/office/powerpoint/2010/main" val="72294364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a:t>
            </a:r>
            <a:r>
              <a:rPr lang="en-US" dirty="0" err="1"/>
              <a:t>poset</a:t>
            </a:r>
            <a:r>
              <a:rPr lang="en-US" dirty="0"/>
              <a:t> is a lattice if every pair of </a:t>
            </a:r>
            <a:r>
              <a:rPr lang="en-US" dirty="0" smtClean="0"/>
              <a:t>elements has </a:t>
            </a:r>
            <a:r>
              <a:rPr lang="en-US" dirty="0"/>
              <a:t>a </a:t>
            </a:r>
            <a:r>
              <a:rPr lang="en-US" dirty="0" err="1"/>
              <a:t>lub</a:t>
            </a:r>
            <a:r>
              <a:rPr lang="en-US" dirty="0"/>
              <a:t> and a </a:t>
            </a:r>
            <a:r>
              <a:rPr lang="en-US" dirty="0" err="1"/>
              <a:t>glb</a:t>
            </a:r>
            <a:r>
              <a:rPr lang="en-US" dirty="0"/>
              <a:t>.</a:t>
            </a:r>
            <a:endParaRPr lang="en-US" dirty="0"/>
          </a:p>
        </p:txBody>
      </p:sp>
      <p:pic>
        <p:nvPicPr>
          <p:cNvPr id="4" name="Picture 3"/>
          <p:cNvPicPr>
            <a:picLocks noChangeAspect="1"/>
          </p:cNvPicPr>
          <p:nvPr/>
        </p:nvPicPr>
        <p:blipFill>
          <a:blip r:embed="rId2"/>
          <a:stretch>
            <a:fillRect/>
          </a:stretch>
        </p:blipFill>
        <p:spPr>
          <a:xfrm>
            <a:off x="304800" y="2895600"/>
            <a:ext cx="8839200" cy="1028700"/>
          </a:xfrm>
          <a:prstGeom prst="rect">
            <a:avLst/>
          </a:prstGeom>
        </p:spPr>
      </p:pic>
      <p:pic>
        <p:nvPicPr>
          <p:cNvPr id="5" name="Picture 4"/>
          <p:cNvPicPr>
            <a:picLocks noChangeAspect="1"/>
          </p:cNvPicPr>
          <p:nvPr/>
        </p:nvPicPr>
        <p:blipFill>
          <a:blip r:embed="rId3"/>
          <a:stretch>
            <a:fillRect/>
          </a:stretch>
        </p:blipFill>
        <p:spPr>
          <a:xfrm>
            <a:off x="2667000" y="3642447"/>
            <a:ext cx="4676775" cy="2943225"/>
          </a:xfrm>
          <a:prstGeom prst="rect">
            <a:avLst/>
          </a:prstGeom>
        </p:spPr>
      </p:pic>
    </p:spTree>
    <p:extLst>
      <p:ext uri="{BB962C8B-B14F-4D97-AF65-F5344CB8AC3E}">
        <p14:creationId xmlns:p14="http://schemas.microsoft.com/office/powerpoint/2010/main" val="130848855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5800" y="990600"/>
            <a:ext cx="7406640" cy="5609939"/>
          </a:xfrm>
          <a:prstGeom prst="rect">
            <a:avLst/>
          </a:prstGeom>
        </p:spPr>
      </p:pic>
    </p:spTree>
    <p:extLst>
      <p:ext uri="{BB962C8B-B14F-4D97-AF65-F5344CB8AC3E}">
        <p14:creationId xmlns:p14="http://schemas.microsoft.com/office/powerpoint/2010/main" val="1958424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Relations</a:t>
            </a:r>
            <a:endParaRPr lang="en-US" dirty="0"/>
          </a:p>
        </p:txBody>
      </p:sp>
      <p:sp>
        <p:nvSpPr>
          <p:cNvPr id="3" name="Content Placeholder 2"/>
          <p:cNvSpPr>
            <a:spLocks noGrp="1"/>
          </p:cNvSpPr>
          <p:nvPr>
            <p:ph idx="1"/>
          </p:nvPr>
        </p:nvSpPr>
        <p:spPr/>
        <p:txBody>
          <a:bodyPr/>
          <a:lstStyle/>
          <a:p>
            <a:r>
              <a:rPr lang="en-US" dirty="0" smtClean="0"/>
              <a:t>Given two relations </a:t>
            </a:r>
            <a:r>
              <a:rPr lang="en-US" i="1" dirty="0" smtClean="0"/>
              <a:t>R</a:t>
            </a:r>
            <a:r>
              <a:rPr lang="en-US" baseline="-25000" dirty="0" smtClean="0">
                <a:latin typeface="Cambria Math" pitchFamily="18" charset="0"/>
                <a:ea typeface="Cambria Math" pitchFamily="18" charset="0"/>
              </a:rPr>
              <a:t>1</a:t>
            </a:r>
            <a:r>
              <a:rPr lang="en-US" dirty="0" smtClean="0"/>
              <a:t> and </a:t>
            </a:r>
            <a:r>
              <a:rPr lang="en-US" i="1" dirty="0" smtClean="0"/>
              <a:t>R</a:t>
            </a:r>
            <a:r>
              <a:rPr lang="en-US" baseline="-25000" dirty="0" smtClean="0">
                <a:latin typeface="Cambria Math" pitchFamily="18" charset="0"/>
                <a:ea typeface="Cambria Math" pitchFamily="18" charset="0"/>
              </a:rPr>
              <a:t>2</a:t>
            </a:r>
            <a:r>
              <a:rPr lang="en-US" dirty="0" smtClean="0"/>
              <a:t>, we can combine them using basic set operations to form new relations such as </a:t>
            </a:r>
            <a:r>
              <a:rPr lang="en-US" i="1" dirty="0" smtClean="0"/>
              <a:t>R</a:t>
            </a:r>
            <a:r>
              <a:rPr lang="en-US" baseline="-25000"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 </a:t>
            </a:r>
            <a:r>
              <a:rPr lang="en-US" i="1" dirty="0" smtClean="0"/>
              <a:t>R</a:t>
            </a:r>
            <a:r>
              <a:rPr lang="en-US" baseline="-25000"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 </a:t>
            </a:r>
            <a:r>
              <a:rPr lang="en-US" i="1" dirty="0" smtClean="0"/>
              <a:t>R</a:t>
            </a:r>
            <a:r>
              <a:rPr lang="en-US" baseline="-25000" dirty="0" smtClean="0">
                <a:latin typeface="Cambria Math" pitchFamily="18" charset="0"/>
                <a:ea typeface="Cambria Math" pitchFamily="18" charset="0"/>
              </a:rPr>
              <a:t>1</a:t>
            </a:r>
            <a:r>
              <a:rPr lang="en-US" dirty="0" smtClean="0"/>
              <a:t> </a:t>
            </a: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2</a:t>
            </a:r>
            <a:r>
              <a:rPr lang="en-US" dirty="0" smtClean="0"/>
              <a:t>, and</a:t>
            </a:r>
            <a:r>
              <a:rPr lang="en-US" i="1" dirty="0" smtClean="0"/>
              <a:t> R</a:t>
            </a:r>
            <a:r>
              <a:rPr lang="en-US" baseline="-25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smtClean="0"/>
              <a:t>R</a:t>
            </a:r>
            <a:r>
              <a:rPr lang="en-US" baseline="-25000" dirty="0" smtClean="0">
                <a:latin typeface="Cambria Math" pitchFamily="18" charset="0"/>
                <a:ea typeface="Cambria Math" pitchFamily="18" charset="0"/>
              </a:rPr>
              <a:t>1</a:t>
            </a:r>
            <a:r>
              <a:rPr lang="en-US" dirty="0" smtClean="0"/>
              <a:t>.</a:t>
            </a:r>
          </a:p>
          <a:p>
            <a:r>
              <a:rPr lang="en-US" b="1" dirty="0" smtClean="0"/>
              <a:t>Example</a:t>
            </a:r>
            <a:r>
              <a:rPr lang="en-US" dirty="0" smtClean="0"/>
              <a:t>: Let </a:t>
            </a:r>
            <a:r>
              <a:rPr lang="en-US" i="1" dirty="0" smtClean="0"/>
              <a:t>A</a:t>
            </a:r>
            <a:r>
              <a:rPr lang="en-US" dirty="0" smtClean="0"/>
              <a:t> = {</a:t>
            </a:r>
            <a:r>
              <a:rPr lang="en-US" dirty="0" smtClean="0">
                <a:latin typeface="Cambria Math" pitchFamily="18" charset="0"/>
                <a:ea typeface="Cambria Math" pitchFamily="18" charset="0"/>
              </a:rPr>
              <a:t>1,2,3</a:t>
            </a:r>
            <a:r>
              <a:rPr lang="en-US" dirty="0" smtClean="0"/>
              <a:t>}</a:t>
            </a:r>
            <a:r>
              <a:rPr lang="en-US" i="1" dirty="0" smtClean="0"/>
              <a:t> </a:t>
            </a:r>
            <a:r>
              <a:rPr lang="en-US" dirty="0" smtClean="0"/>
              <a:t>and </a:t>
            </a:r>
            <a:r>
              <a:rPr lang="en-US" i="1" dirty="0" smtClean="0"/>
              <a:t>B</a:t>
            </a:r>
            <a:r>
              <a:rPr lang="en-US" dirty="0" smtClean="0"/>
              <a:t> </a:t>
            </a:r>
            <a:r>
              <a:rPr lang="en-US" i="1" dirty="0" smtClean="0"/>
              <a:t>= </a:t>
            </a:r>
            <a:r>
              <a:rPr lang="en-US" dirty="0" smtClean="0"/>
              <a:t>{</a:t>
            </a:r>
            <a:r>
              <a:rPr lang="en-US" dirty="0" smtClean="0">
                <a:latin typeface="Cambria Math" pitchFamily="18" charset="0"/>
                <a:ea typeface="Cambria Math" pitchFamily="18" charset="0"/>
              </a:rPr>
              <a:t>1,2,3,4</a:t>
            </a:r>
            <a:r>
              <a:rPr lang="en-US" dirty="0" smtClean="0"/>
              <a:t>}. The relations </a:t>
            </a:r>
            <a:r>
              <a:rPr lang="en-US" i="1" dirty="0" smtClean="0"/>
              <a:t>R</a:t>
            </a:r>
            <a:r>
              <a:rPr lang="en-US" baseline="-25000"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1,1</a:t>
            </a:r>
            <a:r>
              <a:rPr lang="en-US" dirty="0" smtClean="0"/>
              <a:t>),(</a:t>
            </a:r>
            <a:r>
              <a:rPr lang="en-US" dirty="0" smtClean="0">
                <a:latin typeface="Cambria Math" pitchFamily="18" charset="0"/>
                <a:ea typeface="Cambria Math" pitchFamily="18" charset="0"/>
              </a:rPr>
              <a:t>2,2</a:t>
            </a:r>
            <a:r>
              <a:rPr lang="en-US" dirty="0" smtClean="0"/>
              <a:t>),(</a:t>
            </a:r>
            <a:r>
              <a:rPr lang="en-US" dirty="0" smtClean="0">
                <a:latin typeface="Cambria Math" pitchFamily="18" charset="0"/>
                <a:ea typeface="Cambria Math" pitchFamily="18" charset="0"/>
              </a:rPr>
              <a:t>3,3</a:t>
            </a:r>
            <a:r>
              <a:rPr lang="en-US" dirty="0" smtClean="0"/>
              <a:t>)} and                              </a:t>
            </a:r>
            <a:r>
              <a:rPr lang="en-US" i="1" dirty="0" smtClean="0"/>
              <a:t>R</a:t>
            </a:r>
            <a:r>
              <a:rPr lang="en-US" baseline="-25000"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1,1</a:t>
            </a:r>
            <a:r>
              <a:rPr lang="en-US" dirty="0" smtClean="0"/>
              <a:t>),(</a:t>
            </a:r>
            <a:r>
              <a:rPr lang="en-US" dirty="0" smtClean="0">
                <a:latin typeface="Cambria Math" pitchFamily="18" charset="0"/>
                <a:ea typeface="Cambria Math" pitchFamily="18" charset="0"/>
              </a:rPr>
              <a:t>1,2</a:t>
            </a:r>
            <a:r>
              <a:rPr lang="en-US" dirty="0" smtClean="0"/>
              <a:t>),(</a:t>
            </a:r>
            <a:r>
              <a:rPr lang="en-US" dirty="0" smtClean="0">
                <a:latin typeface="Cambria Math" pitchFamily="18" charset="0"/>
                <a:ea typeface="Cambria Math" pitchFamily="18" charset="0"/>
              </a:rPr>
              <a:t>1,3</a:t>
            </a:r>
            <a:r>
              <a:rPr lang="en-US" dirty="0" smtClean="0"/>
              <a:t>),(</a:t>
            </a:r>
            <a:r>
              <a:rPr lang="en-US" dirty="0" smtClean="0">
                <a:latin typeface="Cambria Math" pitchFamily="18" charset="0"/>
                <a:ea typeface="Cambria Math" pitchFamily="18" charset="0"/>
              </a:rPr>
              <a:t>1,4</a:t>
            </a:r>
            <a:r>
              <a:rPr lang="en-US" dirty="0" smtClean="0"/>
              <a:t>)} can be combined using basic set operations to form new relations:</a:t>
            </a:r>
          </a:p>
          <a:p>
            <a:endParaRPr lang="en-US" dirty="0"/>
          </a:p>
        </p:txBody>
      </p:sp>
      <p:sp>
        <p:nvSpPr>
          <p:cNvPr id="8" name="TextBox 7"/>
          <p:cNvSpPr txBox="1"/>
          <p:nvPr/>
        </p:nvSpPr>
        <p:spPr>
          <a:xfrm>
            <a:off x="990600" y="4876800"/>
            <a:ext cx="7086600" cy="523220"/>
          </a:xfrm>
          <a:prstGeom prst="rect">
            <a:avLst/>
          </a:prstGeom>
          <a:noFill/>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1</a:t>
            </a:r>
            <a:r>
              <a:rPr lang="en-US" sz="2800" dirty="0" smtClean="0"/>
              <a:t> </a:t>
            </a:r>
            <a:r>
              <a:rPr lang="en-US" sz="2800" dirty="0" smtClean="0">
                <a:latin typeface="Cambria Math"/>
                <a:ea typeface="Cambria Math"/>
              </a:rPr>
              <a:t>∪</a:t>
            </a:r>
            <a:r>
              <a:rPr lang="en-US" sz="2800" dirty="0" smtClean="0"/>
              <a:t> </a:t>
            </a:r>
            <a:r>
              <a:rPr lang="en-US" sz="2800" i="1" dirty="0" smtClean="0"/>
              <a:t>R</a:t>
            </a:r>
            <a:r>
              <a:rPr lang="en-US" sz="2800" baseline="-25000" dirty="0" smtClean="0">
                <a:latin typeface="Cambria Math" pitchFamily="18" charset="0"/>
                <a:ea typeface="Cambria Math" pitchFamily="18" charset="0"/>
              </a:rPr>
              <a:t>2 </a:t>
            </a:r>
            <a:r>
              <a:rPr lang="en-US" sz="2800" dirty="0" smtClean="0"/>
              <a:t>={(</a:t>
            </a:r>
            <a:r>
              <a:rPr lang="en-US" sz="2800" dirty="0" smtClean="0">
                <a:latin typeface="Cambria Math" pitchFamily="18" charset="0"/>
                <a:ea typeface="Cambria Math" pitchFamily="18" charset="0"/>
              </a:rPr>
              <a:t>1,1</a:t>
            </a:r>
            <a:r>
              <a:rPr lang="en-US" sz="2800" dirty="0" smtClean="0"/>
              <a:t>),(</a:t>
            </a:r>
            <a:r>
              <a:rPr lang="en-US" sz="2800" dirty="0" smtClean="0">
                <a:latin typeface="Cambria Math" pitchFamily="18" charset="0"/>
                <a:ea typeface="Cambria Math" pitchFamily="18" charset="0"/>
              </a:rPr>
              <a:t>1,2</a:t>
            </a:r>
            <a:r>
              <a:rPr lang="en-US" sz="2800" dirty="0" smtClean="0"/>
              <a:t>),(</a:t>
            </a:r>
            <a:r>
              <a:rPr lang="en-US" sz="2800" dirty="0" smtClean="0">
                <a:latin typeface="Cambria Math" pitchFamily="18" charset="0"/>
                <a:ea typeface="Cambria Math" pitchFamily="18" charset="0"/>
              </a:rPr>
              <a:t>1,3</a:t>
            </a:r>
            <a:r>
              <a:rPr lang="en-US" sz="2800" dirty="0" smtClean="0"/>
              <a:t>),(</a:t>
            </a:r>
            <a:r>
              <a:rPr lang="en-US" sz="2800" dirty="0" smtClean="0">
                <a:latin typeface="Cambria Math" pitchFamily="18" charset="0"/>
                <a:ea typeface="Cambria Math" pitchFamily="18" charset="0"/>
              </a:rPr>
              <a:t>1,4</a:t>
            </a:r>
            <a:r>
              <a:rPr lang="en-US" sz="2800" dirty="0" smtClean="0"/>
              <a:t>),(</a:t>
            </a:r>
            <a:r>
              <a:rPr lang="en-US" sz="2800" dirty="0" smtClean="0">
                <a:latin typeface="Cambria Math" pitchFamily="18" charset="0"/>
                <a:ea typeface="Cambria Math" pitchFamily="18" charset="0"/>
              </a:rPr>
              <a:t>2,2</a:t>
            </a:r>
            <a:r>
              <a:rPr lang="en-US" sz="2800" dirty="0" smtClean="0"/>
              <a:t>),(</a:t>
            </a:r>
            <a:r>
              <a:rPr lang="en-US" sz="2800" dirty="0" smtClean="0">
                <a:latin typeface="Cambria Math" pitchFamily="18" charset="0"/>
                <a:ea typeface="Cambria Math" pitchFamily="18" charset="0"/>
              </a:rPr>
              <a:t>3,3</a:t>
            </a:r>
            <a:r>
              <a:rPr lang="en-US" sz="2800" dirty="0" smtClean="0"/>
              <a:t>)} </a:t>
            </a:r>
            <a:endParaRPr lang="en-US" sz="2800" dirty="0"/>
          </a:p>
        </p:txBody>
      </p:sp>
      <p:sp>
        <p:nvSpPr>
          <p:cNvPr id="9" name="TextBox 8"/>
          <p:cNvSpPr txBox="1"/>
          <p:nvPr/>
        </p:nvSpPr>
        <p:spPr>
          <a:xfrm>
            <a:off x="1066800" y="5486400"/>
            <a:ext cx="2590800" cy="523220"/>
          </a:xfrm>
          <a:prstGeom prst="rect">
            <a:avLst/>
          </a:prstGeom>
          <a:noFill/>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1</a:t>
            </a:r>
            <a:r>
              <a:rPr lang="en-US" sz="2800" dirty="0" smtClean="0"/>
              <a:t> </a:t>
            </a:r>
            <a:r>
              <a:rPr lang="en-US" sz="2800" dirty="0" smtClean="0">
                <a:latin typeface="Cambria Math"/>
                <a:ea typeface="Cambria Math"/>
              </a:rPr>
              <a:t>∩</a:t>
            </a:r>
            <a:r>
              <a:rPr lang="en-US" sz="2800" dirty="0" smtClean="0"/>
              <a:t> </a:t>
            </a:r>
            <a:r>
              <a:rPr lang="en-US" sz="2800" i="1" dirty="0" smtClean="0"/>
              <a:t>R</a:t>
            </a:r>
            <a:r>
              <a:rPr lang="en-US" sz="2800" baseline="-25000" dirty="0" smtClean="0">
                <a:latin typeface="Cambria Math" pitchFamily="18" charset="0"/>
                <a:ea typeface="Cambria Math" pitchFamily="18" charset="0"/>
              </a:rPr>
              <a:t>2 </a:t>
            </a:r>
            <a:r>
              <a:rPr lang="en-US" sz="2800" dirty="0" smtClean="0"/>
              <a:t>={(</a:t>
            </a:r>
            <a:r>
              <a:rPr lang="en-US" sz="2800" dirty="0" smtClean="0">
                <a:latin typeface="Cambria Math" pitchFamily="18" charset="0"/>
                <a:ea typeface="Cambria Math" pitchFamily="18" charset="0"/>
              </a:rPr>
              <a:t>1,1</a:t>
            </a:r>
            <a:r>
              <a:rPr lang="en-US" sz="2800" dirty="0" smtClean="0"/>
              <a:t>)} </a:t>
            </a:r>
            <a:endParaRPr lang="en-US" sz="2800" dirty="0"/>
          </a:p>
        </p:txBody>
      </p:sp>
      <p:sp>
        <p:nvSpPr>
          <p:cNvPr id="10" name="TextBox 9"/>
          <p:cNvSpPr txBox="1"/>
          <p:nvPr/>
        </p:nvSpPr>
        <p:spPr>
          <a:xfrm>
            <a:off x="4267200" y="5486400"/>
            <a:ext cx="3733800" cy="523220"/>
          </a:xfrm>
          <a:prstGeom prst="rect">
            <a:avLst/>
          </a:prstGeom>
          <a:noFill/>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1</a:t>
            </a:r>
            <a:r>
              <a:rPr lang="en-US" sz="2800" dirty="0" smtClean="0"/>
              <a:t> </a:t>
            </a:r>
            <a:r>
              <a:rPr lang="en-US" sz="2800" dirty="0" smtClean="0">
                <a:latin typeface="Cambria Math"/>
                <a:ea typeface="Cambria Math"/>
              </a:rPr>
              <a:t>− </a:t>
            </a:r>
            <a:r>
              <a:rPr lang="en-US" sz="2800" i="1" dirty="0" smtClean="0"/>
              <a:t>R</a:t>
            </a:r>
            <a:r>
              <a:rPr lang="en-US" sz="2800" baseline="-25000" dirty="0" smtClean="0">
                <a:latin typeface="Cambria Math" pitchFamily="18" charset="0"/>
                <a:ea typeface="Cambria Math" pitchFamily="18" charset="0"/>
              </a:rPr>
              <a:t>2 </a:t>
            </a:r>
            <a:r>
              <a:rPr lang="en-US" sz="2800" dirty="0" smtClean="0"/>
              <a:t>={(</a:t>
            </a:r>
            <a:r>
              <a:rPr lang="en-US" sz="2800" dirty="0" smtClean="0">
                <a:latin typeface="Cambria Math" pitchFamily="18" charset="0"/>
                <a:ea typeface="Cambria Math" pitchFamily="18" charset="0"/>
              </a:rPr>
              <a:t>2,2</a:t>
            </a:r>
            <a:r>
              <a:rPr lang="en-US" sz="2800" dirty="0" smtClean="0"/>
              <a:t>),(</a:t>
            </a:r>
            <a:r>
              <a:rPr lang="en-US" sz="2800" dirty="0" smtClean="0">
                <a:latin typeface="Cambria Math" pitchFamily="18" charset="0"/>
                <a:ea typeface="Cambria Math" pitchFamily="18" charset="0"/>
              </a:rPr>
              <a:t>3,3</a:t>
            </a:r>
            <a:r>
              <a:rPr lang="en-US" sz="2800" dirty="0" smtClean="0"/>
              <a:t>)} </a:t>
            </a:r>
            <a:endParaRPr lang="en-US" sz="2800" dirty="0"/>
          </a:p>
        </p:txBody>
      </p:sp>
      <p:sp>
        <p:nvSpPr>
          <p:cNvPr id="11" name="TextBox 10"/>
          <p:cNvSpPr txBox="1"/>
          <p:nvPr/>
        </p:nvSpPr>
        <p:spPr>
          <a:xfrm>
            <a:off x="990600" y="6172200"/>
            <a:ext cx="6019800" cy="523220"/>
          </a:xfrm>
          <a:prstGeom prst="rect">
            <a:avLst/>
          </a:prstGeom>
          <a:noFill/>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2</a:t>
            </a:r>
            <a:r>
              <a:rPr lang="en-US" sz="2800" dirty="0" smtClean="0"/>
              <a:t> </a:t>
            </a:r>
            <a:r>
              <a:rPr lang="en-US" sz="2800" dirty="0" smtClean="0">
                <a:latin typeface="Cambria Math"/>
                <a:ea typeface="Cambria Math"/>
              </a:rPr>
              <a:t>−</a:t>
            </a:r>
            <a:r>
              <a:rPr lang="en-US" sz="2800" dirty="0" smtClean="0"/>
              <a:t> </a:t>
            </a:r>
            <a:r>
              <a:rPr lang="en-US" sz="2800" i="1" dirty="0" smtClean="0"/>
              <a:t>R</a:t>
            </a:r>
            <a:r>
              <a:rPr lang="en-US" sz="2800" baseline="-25000" dirty="0" smtClean="0">
                <a:latin typeface="Cambria Math" pitchFamily="18" charset="0"/>
                <a:ea typeface="Cambria Math" pitchFamily="18" charset="0"/>
              </a:rPr>
              <a:t>1 </a:t>
            </a:r>
            <a:r>
              <a:rPr lang="en-US" sz="2800" dirty="0" smtClean="0"/>
              <a:t>={(</a:t>
            </a:r>
            <a:r>
              <a:rPr lang="en-US" sz="2800" dirty="0" smtClean="0">
                <a:latin typeface="Cambria Math" pitchFamily="18" charset="0"/>
                <a:ea typeface="Cambria Math" pitchFamily="18" charset="0"/>
              </a:rPr>
              <a:t>1,2</a:t>
            </a:r>
            <a:r>
              <a:rPr lang="en-US" sz="2800" dirty="0" smtClean="0"/>
              <a:t>),(</a:t>
            </a:r>
            <a:r>
              <a:rPr lang="en-US" sz="2800" dirty="0" smtClean="0">
                <a:latin typeface="Cambria Math" pitchFamily="18" charset="0"/>
                <a:ea typeface="Cambria Math" pitchFamily="18" charset="0"/>
              </a:rPr>
              <a:t>1,3</a:t>
            </a:r>
            <a:r>
              <a:rPr lang="en-US" sz="2800" dirty="0" smtClean="0"/>
              <a:t>),(</a:t>
            </a:r>
            <a:r>
              <a:rPr lang="en-US" sz="2800" dirty="0" smtClean="0">
                <a:latin typeface="Cambria Math" pitchFamily="18" charset="0"/>
                <a:ea typeface="Cambria Math" pitchFamily="18" charset="0"/>
              </a:rPr>
              <a:t>1,4</a:t>
            </a:r>
            <a:r>
              <a:rPr lang="en-US" sz="2800" dirty="0" smtClean="0"/>
              <a:t>)} </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Lattices</a:t>
            </a:r>
            <a:endParaRPr lang="en-US" dirty="0">
              <a:solidFill>
                <a:srgbClr val="FF0000"/>
              </a:solidFill>
            </a:endParaRPr>
          </a:p>
        </p:txBody>
      </p:sp>
      <p:sp>
        <p:nvSpPr>
          <p:cNvPr id="3" name="Content Placeholder 2"/>
          <p:cNvSpPr>
            <a:spLocks noGrp="1"/>
          </p:cNvSpPr>
          <p:nvPr>
            <p:ph idx="1"/>
          </p:nvPr>
        </p:nvSpPr>
        <p:spPr>
          <a:xfrm>
            <a:off x="444011" y="2173715"/>
            <a:ext cx="7886700" cy="3263504"/>
          </a:xfrm>
        </p:spPr>
        <p:txBody>
          <a:bodyPr/>
          <a:lstStyle/>
          <a:p>
            <a:pPr algn="just"/>
            <a:r>
              <a:rPr lang="en-US" dirty="0"/>
              <a:t>A partially ordered set in which every pair of elements has both a least upper bound and </a:t>
            </a:r>
            <a:r>
              <a:rPr lang="en-US" dirty="0" smtClean="0"/>
              <a:t>a greatest </a:t>
            </a:r>
            <a:r>
              <a:rPr lang="en-US" dirty="0"/>
              <a:t>lower bound is called a </a:t>
            </a:r>
            <a:r>
              <a:rPr lang="en-US" b="1" dirty="0"/>
              <a:t>lattice</a:t>
            </a:r>
            <a:r>
              <a:rPr lang="en-US" dirty="0"/>
              <a:t>. Lattices have many special properties. Furthermore</a:t>
            </a:r>
            <a:r>
              <a:rPr lang="en-US" dirty="0" smtClean="0"/>
              <a:t>, lattices </a:t>
            </a:r>
            <a:r>
              <a:rPr lang="en-US" dirty="0"/>
              <a:t>are used in many different applications such as models of information flow and play </a:t>
            </a:r>
            <a:r>
              <a:rPr lang="en-US" dirty="0" smtClean="0"/>
              <a:t>an important </a:t>
            </a:r>
            <a:r>
              <a:rPr lang="en-US" dirty="0"/>
              <a:t>role in Boolean algebra.</a:t>
            </a:r>
          </a:p>
        </p:txBody>
      </p:sp>
    </p:spTree>
    <p:extLst>
      <p:ext uri="{BB962C8B-B14F-4D97-AF65-F5344CB8AC3E}">
        <p14:creationId xmlns:p14="http://schemas.microsoft.com/office/powerpoint/2010/main" val="242574448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Determine whether the </a:t>
            </a:r>
            <a:r>
              <a:rPr lang="en-US" dirty="0" err="1"/>
              <a:t>posets</a:t>
            </a:r>
            <a:r>
              <a:rPr lang="en-US" dirty="0"/>
              <a:t> represented by each of the </a:t>
            </a:r>
            <a:r>
              <a:rPr lang="en-US" dirty="0" err="1"/>
              <a:t>Hasse</a:t>
            </a:r>
            <a:r>
              <a:rPr lang="en-US" dirty="0"/>
              <a:t> diagrams in Figure </a:t>
            </a:r>
            <a:r>
              <a:rPr lang="en-US" dirty="0" smtClean="0"/>
              <a:t>3 </a:t>
            </a:r>
            <a:r>
              <a:rPr lang="en-US" dirty="0"/>
              <a:t>are lattices</a:t>
            </a:r>
          </a:p>
        </p:txBody>
      </p:sp>
      <p:sp>
        <p:nvSpPr>
          <p:cNvPr id="3" name="Content Placeholder 2"/>
          <p:cNvSpPr>
            <a:spLocks noGrp="1"/>
          </p:cNvSpPr>
          <p:nvPr>
            <p:ph idx="1"/>
          </p:nvPr>
        </p:nvSpPr>
        <p:spPr/>
        <p:txBody>
          <a:bodyPr>
            <a:normAutofit/>
          </a:bodyPr>
          <a:lstStyle/>
          <a:p>
            <a:pPr algn="just"/>
            <a:r>
              <a:rPr lang="en-US" sz="1500" i="1" dirty="0"/>
              <a:t>Solution: </a:t>
            </a:r>
            <a:r>
              <a:rPr lang="en-US" sz="1500" dirty="0"/>
              <a:t>The </a:t>
            </a:r>
            <a:r>
              <a:rPr lang="en-US" sz="1500" dirty="0" err="1"/>
              <a:t>posets</a:t>
            </a:r>
            <a:r>
              <a:rPr lang="en-US" sz="1500" dirty="0"/>
              <a:t> represented by the </a:t>
            </a:r>
            <a:r>
              <a:rPr lang="en-US" sz="1500" dirty="0" err="1"/>
              <a:t>Hasse</a:t>
            </a:r>
            <a:r>
              <a:rPr lang="en-US" sz="1500" dirty="0"/>
              <a:t> diagrams in (a) and (c) are both lattices </a:t>
            </a:r>
            <a:r>
              <a:rPr lang="en-US" sz="1500" dirty="0"/>
              <a:t>because in </a:t>
            </a:r>
            <a:r>
              <a:rPr lang="en-US" sz="1500" dirty="0"/>
              <a:t>each </a:t>
            </a:r>
            <a:r>
              <a:rPr lang="en-US" sz="1500" dirty="0" err="1"/>
              <a:t>poset</a:t>
            </a:r>
            <a:r>
              <a:rPr lang="en-US" sz="1500" dirty="0"/>
              <a:t> every pair of elements has both a </a:t>
            </a:r>
            <a:r>
              <a:rPr lang="en-US" sz="1500" dirty="0">
                <a:solidFill>
                  <a:srgbClr val="FF0000"/>
                </a:solidFill>
              </a:rPr>
              <a:t>least upper bound and a greatest lower bound</a:t>
            </a:r>
            <a:r>
              <a:rPr lang="en-US" sz="1500" dirty="0"/>
              <a:t>, as </a:t>
            </a:r>
            <a:r>
              <a:rPr lang="en-US" sz="1500" dirty="0"/>
              <a:t>the reader should verify. On the other hand, the </a:t>
            </a:r>
            <a:r>
              <a:rPr lang="en-US" sz="1500" dirty="0" err="1"/>
              <a:t>poset</a:t>
            </a:r>
            <a:r>
              <a:rPr lang="en-US" sz="1500" dirty="0"/>
              <a:t> with the </a:t>
            </a:r>
            <a:r>
              <a:rPr lang="en-US" sz="1500" dirty="0" err="1"/>
              <a:t>Hasse</a:t>
            </a:r>
            <a:r>
              <a:rPr lang="en-US" sz="1500" dirty="0"/>
              <a:t> diagram shown in (b</a:t>
            </a:r>
            <a:r>
              <a:rPr lang="en-US" sz="1500" dirty="0"/>
              <a:t>) is </a:t>
            </a:r>
            <a:r>
              <a:rPr lang="en-US" sz="1500" dirty="0"/>
              <a:t>not a lattice, because the elements </a:t>
            </a:r>
            <a:r>
              <a:rPr lang="en-US" sz="1500" i="1" dirty="0"/>
              <a:t>b </a:t>
            </a:r>
            <a:r>
              <a:rPr lang="en-US" sz="1500" dirty="0"/>
              <a:t>and </a:t>
            </a:r>
            <a:r>
              <a:rPr lang="en-US" sz="1500" i="1" dirty="0"/>
              <a:t>c </a:t>
            </a:r>
            <a:r>
              <a:rPr lang="en-US" sz="1500" dirty="0"/>
              <a:t>have no least upper bound. To see this, note </a:t>
            </a:r>
            <a:r>
              <a:rPr lang="en-US" sz="1500" dirty="0"/>
              <a:t>that each </a:t>
            </a:r>
            <a:r>
              <a:rPr lang="en-US" sz="1500" dirty="0"/>
              <a:t>of the elements </a:t>
            </a:r>
            <a:r>
              <a:rPr lang="en-US" sz="1500" i="1" dirty="0"/>
              <a:t>d</a:t>
            </a:r>
            <a:r>
              <a:rPr lang="en-US" sz="1500" dirty="0"/>
              <a:t>, </a:t>
            </a:r>
            <a:r>
              <a:rPr lang="en-US" sz="1500" i="1" dirty="0"/>
              <a:t>e</a:t>
            </a:r>
            <a:r>
              <a:rPr lang="en-US" sz="1500" dirty="0"/>
              <a:t>, and </a:t>
            </a:r>
            <a:r>
              <a:rPr lang="en-US" sz="1500" i="1" dirty="0"/>
              <a:t>f </a:t>
            </a:r>
            <a:r>
              <a:rPr lang="en-US" sz="1500" dirty="0"/>
              <a:t>is an upper bound, but none of these three elements </a:t>
            </a:r>
            <a:r>
              <a:rPr lang="en-US" sz="1500" dirty="0"/>
              <a:t>precedes the </a:t>
            </a:r>
            <a:r>
              <a:rPr lang="en-US" sz="1500" dirty="0"/>
              <a:t>other two with respect to the ordering of this </a:t>
            </a:r>
            <a:r>
              <a:rPr lang="en-US" sz="1500" dirty="0" err="1"/>
              <a:t>poset</a:t>
            </a:r>
            <a:r>
              <a:rPr lang="en-US" sz="1500" dirty="0"/>
              <a:t>.</a:t>
            </a:r>
            <a:endParaRPr lang="en-US" dirty="0"/>
          </a:p>
        </p:txBody>
      </p:sp>
      <p:pic>
        <p:nvPicPr>
          <p:cNvPr id="4" name="Picture 3"/>
          <p:cNvPicPr>
            <a:picLocks noChangeAspect="1"/>
          </p:cNvPicPr>
          <p:nvPr/>
        </p:nvPicPr>
        <p:blipFill>
          <a:blip r:embed="rId2"/>
          <a:stretch>
            <a:fillRect/>
          </a:stretch>
        </p:blipFill>
        <p:spPr>
          <a:xfrm>
            <a:off x="628650" y="3629575"/>
            <a:ext cx="2857500" cy="1471613"/>
          </a:xfrm>
          <a:prstGeom prst="rect">
            <a:avLst/>
          </a:prstGeom>
        </p:spPr>
      </p:pic>
    </p:spTree>
    <p:extLst>
      <p:ext uri="{BB962C8B-B14F-4D97-AF65-F5344CB8AC3E}">
        <p14:creationId xmlns:p14="http://schemas.microsoft.com/office/powerpoint/2010/main" val="9672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Is the </a:t>
            </a:r>
            <a:r>
              <a:rPr lang="en-US" sz="3000" dirty="0" err="1"/>
              <a:t>poset</a:t>
            </a:r>
            <a:r>
              <a:rPr lang="en-US" sz="3000" dirty="0"/>
              <a:t> </a:t>
            </a:r>
            <a:r>
              <a:rPr lang="en-US" sz="3000" i="1" dirty="0"/>
              <a:t>(</a:t>
            </a:r>
            <a:r>
              <a:rPr lang="en-US" sz="3000" b="1" dirty="0"/>
              <a:t>Z</a:t>
            </a:r>
            <a:r>
              <a:rPr lang="en-US" sz="3000" dirty="0"/>
              <a:t>+ </a:t>
            </a:r>
            <a:r>
              <a:rPr lang="en-US" sz="3000" i="1" dirty="0"/>
              <a:t>, </a:t>
            </a:r>
            <a:r>
              <a:rPr lang="en-US" sz="3000" dirty="0"/>
              <a:t>|</a:t>
            </a:r>
            <a:r>
              <a:rPr lang="en-US" sz="3000" i="1" dirty="0"/>
              <a:t>) </a:t>
            </a:r>
            <a:r>
              <a:rPr lang="en-US" sz="3000" dirty="0"/>
              <a:t>a lattice?</a:t>
            </a:r>
          </a:p>
        </p:txBody>
      </p:sp>
      <p:sp>
        <p:nvSpPr>
          <p:cNvPr id="3" name="Content Placeholder 2"/>
          <p:cNvSpPr>
            <a:spLocks noGrp="1"/>
          </p:cNvSpPr>
          <p:nvPr>
            <p:ph idx="1"/>
          </p:nvPr>
        </p:nvSpPr>
        <p:spPr>
          <a:xfrm>
            <a:off x="364881" y="2285817"/>
            <a:ext cx="7886700" cy="3263504"/>
          </a:xfrm>
        </p:spPr>
        <p:txBody>
          <a:bodyPr>
            <a:normAutofit/>
          </a:bodyPr>
          <a:lstStyle/>
          <a:p>
            <a:pPr algn="just"/>
            <a:r>
              <a:rPr lang="en-US" sz="1800" i="1" dirty="0"/>
              <a:t>Solution: </a:t>
            </a:r>
            <a:r>
              <a:rPr lang="en-US" sz="1800" dirty="0"/>
              <a:t>Let </a:t>
            </a:r>
            <a:r>
              <a:rPr lang="en-US" sz="1800" i="1" dirty="0"/>
              <a:t>a </a:t>
            </a:r>
            <a:r>
              <a:rPr lang="en-US" sz="1800" dirty="0"/>
              <a:t>and </a:t>
            </a:r>
            <a:r>
              <a:rPr lang="en-US" sz="1800" i="1" dirty="0"/>
              <a:t>b </a:t>
            </a:r>
            <a:r>
              <a:rPr lang="en-US" sz="1800" dirty="0"/>
              <a:t>be two positive integers. The least upper bound and greatest lower </a:t>
            </a:r>
            <a:r>
              <a:rPr lang="en-US" sz="1800" dirty="0"/>
              <a:t>bound of </a:t>
            </a:r>
            <a:r>
              <a:rPr lang="en-US" sz="1800" dirty="0"/>
              <a:t>these two integers are the least common multiple and the greatest common divisor of </a:t>
            </a:r>
            <a:r>
              <a:rPr lang="en-US" sz="1800" dirty="0"/>
              <a:t>these integers</a:t>
            </a:r>
            <a:r>
              <a:rPr lang="en-US" sz="1800" dirty="0"/>
              <a:t>, respectively, as the reader should verify. It follows that this </a:t>
            </a:r>
            <a:r>
              <a:rPr lang="en-US" sz="1800" dirty="0" err="1"/>
              <a:t>poset</a:t>
            </a:r>
            <a:r>
              <a:rPr lang="en-US" sz="1800" dirty="0"/>
              <a:t> is a lattice.</a:t>
            </a:r>
          </a:p>
        </p:txBody>
      </p:sp>
    </p:spTree>
    <p:extLst>
      <p:ext uri="{BB962C8B-B14F-4D97-AF65-F5344CB8AC3E}">
        <p14:creationId xmlns:p14="http://schemas.microsoft.com/office/powerpoint/2010/main" val="33163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766" y="1104717"/>
            <a:ext cx="7886700" cy="994172"/>
          </a:xfrm>
        </p:spPr>
        <p:txBody>
          <a:bodyPr>
            <a:normAutofit/>
          </a:bodyPr>
          <a:lstStyle/>
          <a:p>
            <a:r>
              <a:rPr lang="en-US" sz="2700" dirty="0"/>
              <a:t>Determine whether the </a:t>
            </a:r>
            <a:r>
              <a:rPr lang="en-US" sz="2700" dirty="0" err="1"/>
              <a:t>posets</a:t>
            </a:r>
            <a:r>
              <a:rPr lang="en-US" sz="2700" dirty="0"/>
              <a:t> </a:t>
            </a:r>
            <a:r>
              <a:rPr lang="en-US" sz="2700" i="1" dirty="0"/>
              <a:t>(</a:t>
            </a:r>
            <a:r>
              <a:rPr lang="en-US" sz="2700" dirty="0"/>
              <a:t>{1</a:t>
            </a:r>
            <a:r>
              <a:rPr lang="en-US" sz="2700" i="1" dirty="0"/>
              <a:t>, </a:t>
            </a:r>
            <a:r>
              <a:rPr lang="en-US" sz="2700" dirty="0"/>
              <a:t>2</a:t>
            </a:r>
            <a:r>
              <a:rPr lang="en-US" sz="2700" i="1" dirty="0"/>
              <a:t>, </a:t>
            </a:r>
            <a:r>
              <a:rPr lang="en-US" sz="2700" dirty="0"/>
              <a:t>3</a:t>
            </a:r>
            <a:r>
              <a:rPr lang="en-US" sz="2700" i="1" dirty="0"/>
              <a:t>, </a:t>
            </a:r>
            <a:r>
              <a:rPr lang="en-US" sz="2700" dirty="0"/>
              <a:t>4</a:t>
            </a:r>
            <a:r>
              <a:rPr lang="en-US" sz="2700" i="1" dirty="0"/>
              <a:t>, </a:t>
            </a:r>
            <a:r>
              <a:rPr lang="en-US" sz="2700" dirty="0"/>
              <a:t>5}</a:t>
            </a:r>
            <a:r>
              <a:rPr lang="en-US" sz="2700" i="1" dirty="0"/>
              <a:t>, </a:t>
            </a:r>
            <a:r>
              <a:rPr lang="en-US" sz="2700" dirty="0"/>
              <a:t>|</a:t>
            </a:r>
            <a:r>
              <a:rPr lang="en-US" sz="2700" i="1" dirty="0"/>
              <a:t>) </a:t>
            </a:r>
            <a:r>
              <a:rPr lang="en-US" sz="2700" dirty="0"/>
              <a:t>and </a:t>
            </a:r>
            <a:r>
              <a:rPr lang="en-US" sz="2700" i="1" dirty="0"/>
              <a:t>(</a:t>
            </a:r>
            <a:r>
              <a:rPr lang="en-US" sz="2700" dirty="0"/>
              <a:t>{1</a:t>
            </a:r>
            <a:r>
              <a:rPr lang="en-US" sz="2700" i="1" dirty="0"/>
              <a:t>, </a:t>
            </a:r>
            <a:r>
              <a:rPr lang="en-US" sz="2700" dirty="0"/>
              <a:t>2</a:t>
            </a:r>
            <a:r>
              <a:rPr lang="en-US" sz="2700" i="1" dirty="0"/>
              <a:t>, </a:t>
            </a:r>
            <a:r>
              <a:rPr lang="en-US" sz="2700" dirty="0"/>
              <a:t>4</a:t>
            </a:r>
            <a:r>
              <a:rPr lang="en-US" sz="2700" i="1" dirty="0"/>
              <a:t>, </a:t>
            </a:r>
            <a:r>
              <a:rPr lang="en-US" sz="2700" dirty="0"/>
              <a:t>8</a:t>
            </a:r>
            <a:r>
              <a:rPr lang="en-US" sz="2700" i="1" dirty="0"/>
              <a:t>, </a:t>
            </a:r>
            <a:r>
              <a:rPr lang="en-US" sz="2700" dirty="0"/>
              <a:t>16}</a:t>
            </a:r>
            <a:r>
              <a:rPr lang="en-US" sz="2700" i="1" dirty="0"/>
              <a:t>, </a:t>
            </a:r>
            <a:r>
              <a:rPr lang="en-US" sz="2700" dirty="0"/>
              <a:t>|</a:t>
            </a:r>
            <a:r>
              <a:rPr lang="en-US" sz="2700" i="1" dirty="0"/>
              <a:t>) </a:t>
            </a:r>
            <a:r>
              <a:rPr lang="en-US" sz="2700" dirty="0"/>
              <a:t>are lattices.</a:t>
            </a:r>
          </a:p>
        </p:txBody>
      </p:sp>
      <p:sp>
        <p:nvSpPr>
          <p:cNvPr id="3" name="Content Placeholder 2"/>
          <p:cNvSpPr>
            <a:spLocks noGrp="1"/>
          </p:cNvSpPr>
          <p:nvPr>
            <p:ph idx="1"/>
          </p:nvPr>
        </p:nvSpPr>
        <p:spPr>
          <a:xfrm>
            <a:off x="384664" y="2338570"/>
            <a:ext cx="7886700" cy="3263504"/>
          </a:xfrm>
        </p:spPr>
        <p:txBody>
          <a:bodyPr>
            <a:normAutofit/>
          </a:bodyPr>
          <a:lstStyle/>
          <a:p>
            <a:pPr algn="just"/>
            <a:r>
              <a:rPr lang="en-US" sz="1800" i="1" dirty="0"/>
              <a:t>Solution: </a:t>
            </a:r>
            <a:r>
              <a:rPr lang="en-US" sz="1800" dirty="0"/>
              <a:t>Because 2 and 3 have no upper bounds in </a:t>
            </a:r>
            <a:r>
              <a:rPr lang="en-US" sz="1800" i="1" dirty="0"/>
              <a:t>(</a:t>
            </a:r>
            <a:r>
              <a:rPr lang="en-US" sz="1800" dirty="0"/>
              <a:t>{1</a:t>
            </a:r>
            <a:r>
              <a:rPr lang="en-US" sz="1800" i="1" dirty="0"/>
              <a:t>, </a:t>
            </a:r>
            <a:r>
              <a:rPr lang="en-US" sz="1800" dirty="0"/>
              <a:t>2</a:t>
            </a:r>
            <a:r>
              <a:rPr lang="en-US" sz="1800" i="1" dirty="0"/>
              <a:t>, </a:t>
            </a:r>
            <a:r>
              <a:rPr lang="en-US" sz="1800" dirty="0"/>
              <a:t>3</a:t>
            </a:r>
            <a:r>
              <a:rPr lang="en-US" sz="1800" i="1" dirty="0"/>
              <a:t>, </a:t>
            </a:r>
            <a:r>
              <a:rPr lang="en-US" sz="1800" dirty="0"/>
              <a:t>4</a:t>
            </a:r>
            <a:r>
              <a:rPr lang="en-US" sz="1800" i="1" dirty="0"/>
              <a:t>, </a:t>
            </a:r>
            <a:r>
              <a:rPr lang="en-US" sz="1800" dirty="0"/>
              <a:t>5}</a:t>
            </a:r>
            <a:r>
              <a:rPr lang="en-US" sz="1800" i="1" dirty="0"/>
              <a:t>, </a:t>
            </a:r>
            <a:r>
              <a:rPr lang="en-US" sz="1800" dirty="0"/>
              <a:t>|</a:t>
            </a:r>
            <a:r>
              <a:rPr lang="en-US" sz="1800" i="1" dirty="0"/>
              <a:t>)</a:t>
            </a:r>
            <a:r>
              <a:rPr lang="en-US" sz="1800" dirty="0"/>
              <a:t>, they certainly do not </a:t>
            </a:r>
            <a:r>
              <a:rPr lang="en-US" sz="1800" dirty="0"/>
              <a:t>have a </a:t>
            </a:r>
            <a:r>
              <a:rPr lang="en-US" sz="1800" dirty="0"/>
              <a:t>least upper bound. Hence, the first </a:t>
            </a:r>
            <a:r>
              <a:rPr lang="en-US" sz="1800" dirty="0" err="1"/>
              <a:t>poset</a:t>
            </a:r>
            <a:r>
              <a:rPr lang="en-US" sz="1800" dirty="0"/>
              <a:t> is not a lattice</a:t>
            </a:r>
            <a:r>
              <a:rPr lang="en-US" sz="1800" dirty="0"/>
              <a:t>. </a:t>
            </a:r>
          </a:p>
          <a:p>
            <a:pPr algn="just"/>
            <a:r>
              <a:rPr lang="en-US" sz="1800" dirty="0"/>
              <a:t>Every </a:t>
            </a:r>
            <a:r>
              <a:rPr lang="en-US" sz="1800" dirty="0"/>
              <a:t>two elements of the second </a:t>
            </a:r>
            <a:r>
              <a:rPr lang="en-US" sz="1800" dirty="0" err="1"/>
              <a:t>poset</a:t>
            </a:r>
            <a:r>
              <a:rPr lang="en-US" sz="1800" dirty="0"/>
              <a:t> have both a least upper bound and a greatest </a:t>
            </a:r>
            <a:r>
              <a:rPr lang="en-US" sz="1800" dirty="0"/>
              <a:t>lower bound</a:t>
            </a:r>
            <a:r>
              <a:rPr lang="en-US" sz="1800" dirty="0"/>
              <a:t>. The least upper bound of two elements in this </a:t>
            </a:r>
            <a:r>
              <a:rPr lang="en-US" sz="1800" dirty="0" err="1"/>
              <a:t>poset</a:t>
            </a:r>
            <a:r>
              <a:rPr lang="en-US" sz="1800" dirty="0"/>
              <a:t> is the larger of the elements and </a:t>
            </a:r>
            <a:r>
              <a:rPr lang="en-US" sz="1800" dirty="0"/>
              <a:t>the greatest </a:t>
            </a:r>
            <a:r>
              <a:rPr lang="en-US" sz="1800" dirty="0"/>
              <a:t>lower bound of two elements is the smaller of the elements, as the reader should verify</a:t>
            </a:r>
            <a:r>
              <a:rPr lang="en-US" sz="1800" dirty="0"/>
              <a:t>. Hence</a:t>
            </a:r>
            <a:r>
              <a:rPr lang="en-US" sz="1800" dirty="0"/>
              <a:t>, this second </a:t>
            </a:r>
            <a:r>
              <a:rPr lang="en-US" sz="1800" dirty="0" err="1"/>
              <a:t>poset</a:t>
            </a:r>
            <a:r>
              <a:rPr lang="en-US" sz="1800" dirty="0"/>
              <a:t> is a lattice</a:t>
            </a:r>
          </a:p>
        </p:txBody>
      </p:sp>
    </p:spTree>
    <p:extLst>
      <p:ext uri="{BB962C8B-B14F-4D97-AF65-F5344CB8AC3E}">
        <p14:creationId xmlns:p14="http://schemas.microsoft.com/office/powerpoint/2010/main" val="261289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Determine whether </a:t>
            </a:r>
            <a:r>
              <a:rPr lang="en-US" i="1" dirty="0"/>
              <a:t>(P (S),</a:t>
            </a:r>
            <a:r>
              <a:rPr lang="en-US" dirty="0"/>
              <a:t>⊆</a:t>
            </a:r>
            <a:r>
              <a:rPr lang="en-US" i="1" dirty="0"/>
              <a:t>) </a:t>
            </a:r>
            <a:r>
              <a:rPr lang="en-US" dirty="0"/>
              <a:t>is a lattice where </a:t>
            </a:r>
            <a:r>
              <a:rPr lang="en-US" i="1" dirty="0"/>
              <a:t>S </a:t>
            </a:r>
            <a:r>
              <a:rPr lang="en-US" dirty="0"/>
              <a:t>is a set.</a:t>
            </a:r>
          </a:p>
        </p:txBody>
      </p:sp>
      <p:sp>
        <p:nvSpPr>
          <p:cNvPr id="3" name="Content Placeholder 2"/>
          <p:cNvSpPr>
            <a:spLocks noGrp="1"/>
          </p:cNvSpPr>
          <p:nvPr>
            <p:ph idx="1"/>
          </p:nvPr>
        </p:nvSpPr>
        <p:spPr>
          <a:xfrm>
            <a:off x="430823" y="2338570"/>
            <a:ext cx="7886700" cy="3263504"/>
          </a:xfrm>
        </p:spPr>
        <p:txBody>
          <a:bodyPr/>
          <a:lstStyle/>
          <a:p>
            <a:pPr algn="just"/>
            <a:r>
              <a:rPr lang="en-US" i="1" dirty="0"/>
              <a:t>Solution: </a:t>
            </a:r>
            <a:r>
              <a:rPr lang="en-US" dirty="0"/>
              <a:t>Let </a:t>
            </a:r>
            <a:r>
              <a:rPr lang="en-US" i="1" dirty="0"/>
              <a:t>A </a:t>
            </a:r>
            <a:r>
              <a:rPr lang="en-US" dirty="0"/>
              <a:t>and </a:t>
            </a:r>
            <a:r>
              <a:rPr lang="en-US" i="1" dirty="0"/>
              <a:t>B </a:t>
            </a:r>
            <a:r>
              <a:rPr lang="en-US" dirty="0"/>
              <a:t>be two subsets of </a:t>
            </a:r>
            <a:r>
              <a:rPr lang="en-US" i="1" dirty="0"/>
              <a:t>S</a:t>
            </a:r>
            <a:r>
              <a:rPr lang="en-US" dirty="0"/>
              <a:t>. The least upper bound and the greatest lower </a:t>
            </a:r>
            <a:r>
              <a:rPr lang="en-US" dirty="0" smtClean="0"/>
              <a:t>bound of </a:t>
            </a:r>
            <a:r>
              <a:rPr lang="en-US" i="1" dirty="0"/>
              <a:t>A </a:t>
            </a:r>
            <a:r>
              <a:rPr lang="en-US" dirty="0"/>
              <a:t>and </a:t>
            </a:r>
            <a:r>
              <a:rPr lang="en-US" i="1" dirty="0"/>
              <a:t>B </a:t>
            </a:r>
            <a:r>
              <a:rPr lang="en-US" dirty="0"/>
              <a:t>are </a:t>
            </a:r>
            <a:r>
              <a:rPr lang="en-US" i="1" dirty="0"/>
              <a:t>A </a:t>
            </a:r>
            <a:r>
              <a:rPr lang="en-US" dirty="0"/>
              <a:t>∪ </a:t>
            </a:r>
            <a:r>
              <a:rPr lang="en-US" i="1" dirty="0"/>
              <a:t>B </a:t>
            </a:r>
            <a:r>
              <a:rPr lang="en-US" dirty="0"/>
              <a:t>and </a:t>
            </a:r>
            <a:r>
              <a:rPr lang="en-US" i="1" dirty="0"/>
              <a:t>A </a:t>
            </a:r>
            <a:r>
              <a:rPr lang="en-US" dirty="0"/>
              <a:t>∩ </a:t>
            </a:r>
            <a:r>
              <a:rPr lang="en-US" i="1" dirty="0"/>
              <a:t>B</a:t>
            </a:r>
            <a:r>
              <a:rPr lang="en-US" dirty="0"/>
              <a:t>, respectively, as the reader can show. Hence, </a:t>
            </a:r>
            <a:r>
              <a:rPr lang="en-US" i="1" dirty="0"/>
              <a:t>(P (S),</a:t>
            </a:r>
            <a:r>
              <a:rPr lang="en-US" dirty="0"/>
              <a:t>⊆</a:t>
            </a:r>
            <a:r>
              <a:rPr lang="en-US" i="1" dirty="0"/>
              <a:t>) </a:t>
            </a:r>
            <a:r>
              <a:rPr lang="en-US" dirty="0"/>
              <a:t>is </a:t>
            </a:r>
            <a:r>
              <a:rPr lang="en-US" dirty="0" smtClean="0"/>
              <a:t>a lattice</a:t>
            </a:r>
            <a:r>
              <a:rPr lang="en-US" dirty="0"/>
              <a:t>.</a:t>
            </a:r>
          </a:p>
        </p:txBody>
      </p:sp>
    </p:spTree>
    <p:extLst>
      <p:ext uri="{BB962C8B-B14F-4D97-AF65-F5344CB8AC3E}">
        <p14:creationId xmlns:p14="http://schemas.microsoft.com/office/powerpoint/2010/main" val="946576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Suppose</a:t>
            </a:r>
          </a:p>
          <a:p>
            <a:pPr lvl="1"/>
            <a:r>
              <a:rPr lang="en-US" i="1" dirty="0" smtClean="0"/>
              <a:t>R</a:t>
            </a:r>
            <a:r>
              <a:rPr lang="en-US" baseline="-25000" dirty="0" smtClean="0">
                <a:latin typeface="Cambria Math" pitchFamily="18" charset="0"/>
                <a:ea typeface="Cambria Math" pitchFamily="18" charset="0"/>
              </a:rPr>
              <a:t>1</a:t>
            </a:r>
            <a:r>
              <a:rPr lang="en-US" dirty="0" smtClean="0"/>
              <a:t> is a relation from a set </a:t>
            </a:r>
            <a:r>
              <a:rPr lang="en-US" i="1" dirty="0" smtClean="0"/>
              <a:t>A</a:t>
            </a:r>
            <a:r>
              <a:rPr lang="en-US" dirty="0" smtClean="0"/>
              <a:t> to a set </a:t>
            </a:r>
            <a:r>
              <a:rPr lang="en-US" i="1" dirty="0" smtClean="0"/>
              <a:t>B</a:t>
            </a:r>
            <a:r>
              <a:rPr lang="en-US" dirty="0" smtClean="0"/>
              <a:t>.</a:t>
            </a:r>
          </a:p>
          <a:p>
            <a:pPr lvl="1"/>
            <a:r>
              <a:rPr lang="en-US" i="1" dirty="0" smtClean="0"/>
              <a:t>R</a:t>
            </a:r>
            <a:r>
              <a:rPr lang="en-US" baseline="-25000" dirty="0" smtClean="0">
                <a:latin typeface="Cambria Math" pitchFamily="18" charset="0"/>
                <a:ea typeface="Cambria Math" pitchFamily="18" charset="0"/>
              </a:rPr>
              <a:t>2</a:t>
            </a:r>
            <a:r>
              <a:rPr lang="en-US" dirty="0" smtClean="0"/>
              <a:t> is a relation from </a:t>
            </a:r>
            <a:r>
              <a:rPr lang="en-US" i="1" dirty="0" smtClean="0"/>
              <a:t>B</a:t>
            </a:r>
            <a:r>
              <a:rPr lang="en-US" dirty="0" smtClean="0"/>
              <a:t> to a set </a:t>
            </a:r>
            <a:r>
              <a:rPr lang="en-US" i="1" dirty="0" smtClean="0"/>
              <a:t>C</a:t>
            </a:r>
            <a:r>
              <a:rPr lang="en-US" dirty="0" smtClean="0"/>
              <a:t>.</a:t>
            </a:r>
          </a:p>
          <a:p>
            <a:pPr>
              <a:buNone/>
            </a:pPr>
            <a:r>
              <a:rPr lang="en-US" dirty="0" smtClean="0"/>
              <a:t>   Then the </a:t>
            </a:r>
            <a:r>
              <a:rPr lang="en-US" i="1" dirty="0" smtClean="0"/>
              <a:t>composition</a:t>
            </a:r>
            <a:r>
              <a:rPr lang="en-US" dirty="0" smtClean="0"/>
              <a:t> (or </a:t>
            </a:r>
            <a:r>
              <a:rPr lang="en-US" i="1" dirty="0" smtClean="0"/>
              <a:t>composite</a:t>
            </a:r>
            <a:r>
              <a:rPr lang="en-US" dirty="0" smtClean="0"/>
              <a:t>) of </a:t>
            </a:r>
            <a:r>
              <a:rPr lang="en-US" i="1" dirty="0" smtClean="0"/>
              <a:t>R</a:t>
            </a:r>
            <a:r>
              <a:rPr lang="en-US" baseline="-25000" dirty="0" smtClean="0">
                <a:latin typeface="Cambria Math" pitchFamily="18" charset="0"/>
                <a:ea typeface="Cambria Math" pitchFamily="18" charset="0"/>
              </a:rPr>
              <a:t>2</a:t>
            </a:r>
            <a:r>
              <a:rPr lang="en-US" b="1" baseline="-25000" dirty="0" smtClean="0"/>
              <a:t>  </a:t>
            </a:r>
            <a:r>
              <a:rPr lang="en-US" dirty="0" smtClean="0"/>
              <a:t>with</a:t>
            </a:r>
            <a:r>
              <a:rPr lang="en-US" b="1" baseline="-25000" dirty="0" smtClean="0"/>
              <a:t> </a:t>
            </a:r>
            <a:r>
              <a:rPr lang="en-US" i="1" dirty="0" smtClean="0"/>
              <a:t>R</a:t>
            </a:r>
            <a:r>
              <a:rPr lang="en-US" baseline="-25000" dirty="0" smtClean="0">
                <a:latin typeface="Cambria Math" pitchFamily="18" charset="0"/>
                <a:ea typeface="Cambria Math" pitchFamily="18" charset="0"/>
              </a:rPr>
              <a:t>1</a:t>
            </a:r>
            <a:r>
              <a:rPr lang="en-US" dirty="0" smtClean="0"/>
              <a:t>,</a:t>
            </a:r>
            <a:r>
              <a:rPr lang="en-US" b="1" dirty="0" smtClean="0"/>
              <a:t> </a:t>
            </a:r>
            <a:r>
              <a:rPr lang="en-US" dirty="0" smtClean="0"/>
              <a:t>is a relation from </a:t>
            </a:r>
            <a:r>
              <a:rPr lang="en-US" i="1" dirty="0" smtClean="0"/>
              <a:t>A</a:t>
            </a:r>
            <a:r>
              <a:rPr lang="en-US" dirty="0" smtClean="0"/>
              <a:t> to </a:t>
            </a:r>
            <a:r>
              <a:rPr lang="en-US" i="1" dirty="0" smtClean="0"/>
              <a:t>C</a:t>
            </a:r>
            <a:r>
              <a:rPr lang="en-US" dirty="0" smtClean="0"/>
              <a:t> where</a:t>
            </a:r>
          </a:p>
          <a:p>
            <a:pPr lvl="1"/>
            <a:r>
              <a:rPr lang="en-US" dirty="0" smtClean="0"/>
              <a:t>if (</a:t>
            </a:r>
            <a:r>
              <a:rPr lang="en-US" i="1" dirty="0" err="1" smtClean="0"/>
              <a:t>x,y</a:t>
            </a:r>
            <a:r>
              <a:rPr lang="en-US" dirty="0" smtClean="0"/>
              <a:t>)</a:t>
            </a:r>
            <a:r>
              <a:rPr lang="en-US" i="1" dirty="0" smtClean="0"/>
              <a:t> </a:t>
            </a:r>
            <a:r>
              <a:rPr lang="en-US" dirty="0" smtClean="0"/>
              <a:t>is a member of </a:t>
            </a:r>
            <a:r>
              <a:rPr lang="en-US" i="1" dirty="0" smtClean="0"/>
              <a:t>R</a:t>
            </a:r>
            <a:r>
              <a:rPr lang="en-US" baseline="-25000" dirty="0" smtClean="0">
                <a:latin typeface="Cambria Math" pitchFamily="18" charset="0"/>
                <a:ea typeface="Cambria Math" pitchFamily="18" charset="0"/>
              </a:rPr>
              <a:t>1</a:t>
            </a:r>
            <a:r>
              <a:rPr lang="en-US" b="1" dirty="0" smtClean="0"/>
              <a:t>  </a:t>
            </a:r>
            <a:r>
              <a:rPr lang="en-US" dirty="0" smtClean="0"/>
              <a:t>and</a:t>
            </a:r>
            <a:r>
              <a:rPr lang="en-US" b="1" dirty="0" smtClean="0"/>
              <a:t> </a:t>
            </a:r>
            <a:r>
              <a:rPr lang="en-US" dirty="0" smtClean="0"/>
              <a:t>(</a:t>
            </a:r>
            <a:r>
              <a:rPr lang="en-US" i="1" dirty="0" err="1" smtClean="0"/>
              <a:t>y,z</a:t>
            </a:r>
            <a:r>
              <a:rPr lang="en-US" dirty="0" smtClean="0"/>
              <a:t>)</a:t>
            </a:r>
            <a:r>
              <a:rPr lang="en-US" i="1" dirty="0" smtClean="0"/>
              <a:t>  </a:t>
            </a:r>
            <a:r>
              <a:rPr lang="en-US" dirty="0" smtClean="0"/>
              <a:t>is a member of </a:t>
            </a:r>
            <a:r>
              <a:rPr lang="en-US" i="1" dirty="0" smtClean="0"/>
              <a:t>R</a:t>
            </a:r>
            <a:r>
              <a:rPr lang="en-US" baseline="-25000" dirty="0" smtClean="0">
                <a:latin typeface="Cambria Math" pitchFamily="18" charset="0"/>
                <a:ea typeface="Cambria Math" pitchFamily="18" charset="0"/>
              </a:rPr>
              <a:t>2</a:t>
            </a:r>
            <a:r>
              <a:rPr lang="en-US" b="1" dirty="0" smtClean="0"/>
              <a:t>,</a:t>
            </a:r>
            <a:r>
              <a:rPr lang="en-US" dirty="0" smtClean="0"/>
              <a:t> then (</a:t>
            </a:r>
            <a:r>
              <a:rPr lang="en-US" i="1" dirty="0" err="1" smtClean="0"/>
              <a:t>x,z</a:t>
            </a:r>
            <a:r>
              <a:rPr lang="en-US" dirty="0" smtClean="0"/>
              <a:t>)</a:t>
            </a:r>
            <a:r>
              <a:rPr lang="en-US" i="1" dirty="0" smtClean="0"/>
              <a:t> </a:t>
            </a:r>
            <a:r>
              <a:rPr lang="en-US" dirty="0" smtClean="0"/>
              <a:t>is a member of </a:t>
            </a:r>
            <a:r>
              <a:rPr lang="en-US" i="1" dirty="0" smtClean="0"/>
              <a:t>R</a:t>
            </a:r>
            <a:r>
              <a:rPr lang="en-US" baseline="-25000" dirty="0" smtClean="0">
                <a:latin typeface="Cambria Math" pitchFamily="18" charset="0"/>
                <a:ea typeface="Cambria Math" pitchFamily="18" charset="0"/>
              </a:rPr>
              <a:t>2</a:t>
            </a:r>
            <a:r>
              <a:rPr lang="en-US" b="1" dirty="0" smtClean="0">
                <a:latin typeface="Cambria Math"/>
                <a:ea typeface="Cambria Math"/>
              </a:rPr>
              <a:t>∘</a:t>
            </a:r>
            <a:r>
              <a:rPr lang="en-US" dirty="0" smtClean="0"/>
              <a:t> </a:t>
            </a:r>
            <a:r>
              <a:rPr lang="en-US" i="1" dirty="0" smtClean="0"/>
              <a:t>R</a:t>
            </a:r>
            <a:r>
              <a:rPr lang="en-US" baseline="-25000" dirty="0" smtClean="0">
                <a:latin typeface="Cambria Math" pitchFamily="18" charset="0"/>
                <a:ea typeface="Cambria Math" pitchFamily="18" charset="0"/>
              </a:rPr>
              <a:t>1</a:t>
            </a:r>
            <a:r>
              <a:rPr lang="en-US" dirty="0" smtClean="0"/>
              <a:t>.</a:t>
            </a:r>
            <a:endParaRPr lang="en-US" i="1" dirty="0" smtClean="0"/>
          </a:p>
          <a:p>
            <a:pPr lvl="1"/>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fontScale="90000"/>
          </a:bodyPr>
          <a:lstStyle/>
          <a:p>
            <a:r>
              <a:rPr lang="en-US" dirty="0" smtClean="0"/>
              <a:t>Representing the  Composition of a Relation</a:t>
            </a:r>
            <a:endParaRPr lang="en-US" dirty="0"/>
          </a:p>
        </p:txBody>
      </p:sp>
      <p:sp>
        <p:nvSpPr>
          <p:cNvPr id="4" name="Oval 3"/>
          <p:cNvSpPr/>
          <p:nvPr/>
        </p:nvSpPr>
        <p:spPr>
          <a:xfrm>
            <a:off x="2209800" y="2209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209800" y="3124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209800" y="4191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71600" y="2133600"/>
            <a:ext cx="381000" cy="523220"/>
          </a:xfrm>
          <a:prstGeom prst="rect">
            <a:avLst/>
          </a:prstGeom>
          <a:noFill/>
        </p:spPr>
        <p:txBody>
          <a:bodyPr wrap="square" rtlCol="0">
            <a:spAutoFit/>
          </a:bodyPr>
          <a:lstStyle/>
          <a:p>
            <a:r>
              <a:rPr lang="en-US" sz="2800" i="1" dirty="0" smtClean="0"/>
              <a:t>a</a:t>
            </a:r>
            <a:endParaRPr lang="en-US" sz="2800" i="1" dirty="0"/>
          </a:p>
        </p:txBody>
      </p:sp>
      <p:sp>
        <p:nvSpPr>
          <p:cNvPr id="10" name="Oval 9"/>
          <p:cNvSpPr/>
          <p:nvPr/>
        </p:nvSpPr>
        <p:spPr>
          <a:xfrm>
            <a:off x="4495800" y="205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572000" y="2895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5720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648200" y="4724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05600" y="1676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705600" y="251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705600" y="3352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705600" y="4724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447800" y="3048000"/>
            <a:ext cx="381000" cy="523220"/>
          </a:xfrm>
          <a:prstGeom prst="rect">
            <a:avLst/>
          </a:prstGeom>
          <a:noFill/>
        </p:spPr>
        <p:txBody>
          <a:bodyPr wrap="square" rtlCol="0">
            <a:spAutoFit/>
          </a:bodyPr>
          <a:lstStyle/>
          <a:p>
            <a:r>
              <a:rPr lang="en-US" sz="2800" i="1" dirty="0" smtClean="0"/>
              <a:t>b</a:t>
            </a:r>
            <a:endParaRPr lang="en-US" sz="2800" i="1" dirty="0"/>
          </a:p>
        </p:txBody>
      </p:sp>
      <p:sp>
        <p:nvSpPr>
          <p:cNvPr id="19" name="TextBox 18"/>
          <p:cNvSpPr txBox="1"/>
          <p:nvPr/>
        </p:nvSpPr>
        <p:spPr>
          <a:xfrm>
            <a:off x="1524000" y="4114800"/>
            <a:ext cx="381000" cy="523220"/>
          </a:xfrm>
          <a:prstGeom prst="rect">
            <a:avLst/>
          </a:prstGeom>
          <a:noFill/>
        </p:spPr>
        <p:txBody>
          <a:bodyPr wrap="square" rtlCol="0">
            <a:spAutoFit/>
          </a:bodyPr>
          <a:lstStyle/>
          <a:p>
            <a:r>
              <a:rPr lang="en-US" sz="2800" i="1" dirty="0" smtClean="0"/>
              <a:t>c</a:t>
            </a:r>
            <a:endParaRPr lang="en-US" sz="2800" i="1" dirty="0"/>
          </a:p>
        </p:txBody>
      </p:sp>
      <p:sp>
        <p:nvSpPr>
          <p:cNvPr id="20" name="TextBox 19"/>
          <p:cNvSpPr txBox="1"/>
          <p:nvPr/>
        </p:nvSpPr>
        <p:spPr>
          <a:xfrm>
            <a:off x="7467600" y="1676400"/>
            <a:ext cx="381000" cy="523220"/>
          </a:xfrm>
          <a:prstGeom prst="rect">
            <a:avLst/>
          </a:prstGeom>
          <a:noFill/>
        </p:spPr>
        <p:txBody>
          <a:bodyPr wrap="square" rtlCol="0">
            <a:spAutoFit/>
          </a:bodyPr>
          <a:lstStyle/>
          <a:p>
            <a:r>
              <a:rPr lang="en-US" sz="2800" i="1" dirty="0" smtClean="0"/>
              <a:t>w</a:t>
            </a:r>
            <a:endParaRPr lang="en-US" sz="2800" i="1" dirty="0"/>
          </a:p>
        </p:txBody>
      </p:sp>
      <p:sp>
        <p:nvSpPr>
          <p:cNvPr id="21" name="TextBox 20"/>
          <p:cNvSpPr txBox="1"/>
          <p:nvPr/>
        </p:nvSpPr>
        <p:spPr>
          <a:xfrm>
            <a:off x="7543800" y="2514600"/>
            <a:ext cx="381000" cy="523220"/>
          </a:xfrm>
          <a:prstGeom prst="rect">
            <a:avLst/>
          </a:prstGeom>
          <a:noFill/>
        </p:spPr>
        <p:txBody>
          <a:bodyPr wrap="square" rtlCol="0">
            <a:spAutoFit/>
          </a:bodyPr>
          <a:lstStyle/>
          <a:p>
            <a:r>
              <a:rPr lang="en-US" sz="2800" i="1" dirty="0" smtClean="0"/>
              <a:t>x</a:t>
            </a:r>
            <a:endParaRPr lang="en-US" sz="2800" i="1" dirty="0"/>
          </a:p>
        </p:txBody>
      </p:sp>
      <p:sp>
        <p:nvSpPr>
          <p:cNvPr id="22" name="TextBox 21"/>
          <p:cNvSpPr txBox="1"/>
          <p:nvPr/>
        </p:nvSpPr>
        <p:spPr>
          <a:xfrm>
            <a:off x="7543800" y="3276600"/>
            <a:ext cx="381000" cy="523220"/>
          </a:xfrm>
          <a:prstGeom prst="rect">
            <a:avLst/>
          </a:prstGeom>
          <a:noFill/>
        </p:spPr>
        <p:txBody>
          <a:bodyPr wrap="square" rtlCol="0">
            <a:spAutoFit/>
          </a:bodyPr>
          <a:lstStyle/>
          <a:p>
            <a:r>
              <a:rPr lang="en-US" sz="2800" i="1" dirty="0" smtClean="0"/>
              <a:t>y</a:t>
            </a:r>
            <a:endParaRPr lang="en-US" sz="2800" i="1" dirty="0"/>
          </a:p>
        </p:txBody>
      </p:sp>
      <p:sp>
        <p:nvSpPr>
          <p:cNvPr id="23" name="TextBox 22"/>
          <p:cNvSpPr txBox="1"/>
          <p:nvPr/>
        </p:nvSpPr>
        <p:spPr>
          <a:xfrm>
            <a:off x="7543800" y="4648200"/>
            <a:ext cx="381000" cy="523220"/>
          </a:xfrm>
          <a:prstGeom prst="rect">
            <a:avLst/>
          </a:prstGeom>
          <a:noFill/>
        </p:spPr>
        <p:txBody>
          <a:bodyPr wrap="square" rtlCol="0">
            <a:spAutoFit/>
          </a:bodyPr>
          <a:lstStyle/>
          <a:p>
            <a:r>
              <a:rPr lang="en-US" sz="2800" i="1" dirty="0" smtClean="0"/>
              <a:t>z</a:t>
            </a:r>
            <a:endParaRPr lang="en-US" sz="2800" i="1" dirty="0"/>
          </a:p>
        </p:txBody>
      </p:sp>
      <p:sp>
        <p:nvSpPr>
          <p:cNvPr id="24" name="TextBox 23"/>
          <p:cNvSpPr txBox="1"/>
          <p:nvPr/>
        </p:nvSpPr>
        <p:spPr>
          <a:xfrm>
            <a:off x="3048000" y="1600200"/>
            <a:ext cx="762000" cy="523220"/>
          </a:xfrm>
          <a:prstGeom prst="rect">
            <a:avLst/>
          </a:prstGeom>
          <a:noFill/>
          <a:ln>
            <a:solidFill>
              <a:srgbClr val="FF0000"/>
            </a:solidFill>
          </a:ln>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1</a:t>
            </a:r>
            <a:endParaRPr lang="en-US" sz="2800" baseline="-25000" dirty="0">
              <a:latin typeface="Cambria Math" pitchFamily="18" charset="0"/>
              <a:ea typeface="Cambria Math" pitchFamily="18" charset="0"/>
            </a:endParaRPr>
          </a:p>
        </p:txBody>
      </p:sp>
      <p:sp>
        <p:nvSpPr>
          <p:cNvPr id="25" name="TextBox 24"/>
          <p:cNvSpPr txBox="1"/>
          <p:nvPr/>
        </p:nvSpPr>
        <p:spPr>
          <a:xfrm>
            <a:off x="5486400" y="1600200"/>
            <a:ext cx="762000" cy="523220"/>
          </a:xfrm>
          <a:prstGeom prst="rect">
            <a:avLst/>
          </a:prstGeom>
          <a:noFill/>
          <a:ln>
            <a:solidFill>
              <a:srgbClr val="FFC000"/>
            </a:solidFill>
          </a:ln>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2</a:t>
            </a:r>
            <a:endParaRPr lang="en-US" sz="2800" baseline="-25000" dirty="0">
              <a:latin typeface="Cambria Math" pitchFamily="18" charset="0"/>
              <a:ea typeface="Cambria Math" pitchFamily="18" charset="0"/>
            </a:endParaRPr>
          </a:p>
        </p:txBody>
      </p:sp>
      <p:cxnSp>
        <p:nvCxnSpPr>
          <p:cNvPr id="27" name="Straight Arrow Connector 26"/>
          <p:cNvCxnSpPr/>
          <p:nvPr/>
        </p:nvCxnSpPr>
        <p:spPr>
          <a:xfrm flipV="1">
            <a:off x="2743200" y="2438400"/>
            <a:ext cx="1676400" cy="914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6200000" flipH="1">
            <a:off x="2628900" y="2705100"/>
            <a:ext cx="2057400" cy="1981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5105400" y="2057400"/>
            <a:ext cx="1371600" cy="990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029200" y="2286000"/>
            <a:ext cx="1600200" cy="457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H="1">
            <a:off x="4724400" y="2819400"/>
            <a:ext cx="2209800" cy="1600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981200" y="5638800"/>
            <a:ext cx="4724400" cy="584775"/>
          </a:xfrm>
          <a:prstGeom prst="rect">
            <a:avLst/>
          </a:prstGeom>
          <a:noFill/>
        </p:spPr>
        <p:txBody>
          <a:bodyPr wrap="square" rtlCol="0">
            <a:spAutoFit/>
          </a:bodyPr>
          <a:lstStyle/>
          <a:p>
            <a:r>
              <a:rPr lang="en-US" b="1" dirty="0" smtClean="0"/>
              <a:t> </a:t>
            </a:r>
            <a:r>
              <a:rPr lang="en-US" sz="3200" i="1" dirty="0" smtClean="0"/>
              <a:t>R</a:t>
            </a:r>
            <a:r>
              <a:rPr lang="en-US" sz="3200" baseline="-25000" dirty="0" smtClean="0">
                <a:latin typeface="Cambria Math" pitchFamily="18" charset="0"/>
                <a:ea typeface="Cambria Math" pitchFamily="18" charset="0"/>
              </a:rPr>
              <a:t>1</a:t>
            </a:r>
            <a:r>
              <a:rPr lang="en-US" sz="3200" b="1" dirty="0" smtClean="0">
                <a:latin typeface="Cambria Math"/>
                <a:ea typeface="Cambria Math"/>
              </a:rPr>
              <a:t>∘</a:t>
            </a:r>
            <a:r>
              <a:rPr lang="en-US" sz="3200" dirty="0" smtClean="0"/>
              <a:t> </a:t>
            </a:r>
            <a:r>
              <a:rPr lang="en-US" sz="3200" i="1" dirty="0" smtClean="0"/>
              <a:t>R</a:t>
            </a:r>
            <a:r>
              <a:rPr lang="en-US" sz="3200" baseline="-25000" dirty="0" smtClean="0">
                <a:latin typeface="Cambria Math" pitchFamily="18" charset="0"/>
                <a:ea typeface="Cambria Math" pitchFamily="18" charset="0"/>
              </a:rPr>
              <a:t>2</a:t>
            </a:r>
            <a:r>
              <a:rPr lang="en-US" sz="3200" b="1" baseline="-25000" dirty="0" smtClean="0"/>
              <a:t>  </a:t>
            </a:r>
            <a:r>
              <a:rPr lang="en-US" sz="3200" b="1" dirty="0" smtClean="0"/>
              <a:t>= </a:t>
            </a:r>
            <a:r>
              <a:rPr lang="en-US" sz="3200" dirty="0" smtClean="0"/>
              <a:t>{(</a:t>
            </a:r>
            <a:r>
              <a:rPr lang="en-US" sz="3200" i="1" dirty="0" err="1" smtClean="0"/>
              <a:t>b</a:t>
            </a:r>
            <a:r>
              <a:rPr lang="en-US" sz="3200" dirty="0" err="1" smtClean="0"/>
              <a:t>,</a:t>
            </a:r>
            <a:r>
              <a:rPr lang="en-US" sz="3200" i="1" dirty="0" err="1" smtClean="0"/>
              <a:t>D</a:t>
            </a:r>
            <a:r>
              <a:rPr lang="en-US" sz="3200" dirty="0" smtClean="0"/>
              <a:t>),(</a:t>
            </a:r>
            <a:r>
              <a:rPr lang="en-US" sz="3200" i="1" dirty="0" err="1" smtClean="0"/>
              <a:t>b</a:t>
            </a:r>
            <a:r>
              <a:rPr lang="en-US" sz="3200" dirty="0" err="1" smtClean="0"/>
              <a:t>,</a:t>
            </a:r>
            <a:r>
              <a:rPr lang="en-US" sz="3200" i="1" dirty="0" err="1" smtClean="0"/>
              <a:t>B</a:t>
            </a:r>
            <a:r>
              <a:rPr lang="en-US" sz="3200" dirty="0" smtClean="0"/>
              <a:t>)}</a:t>
            </a:r>
            <a:endParaRPr lang="en-US" sz="3200" dirty="0"/>
          </a:p>
        </p:txBody>
      </p:sp>
      <p:sp>
        <p:nvSpPr>
          <p:cNvPr id="34" name="Right Brace 33"/>
          <p:cNvSpPr/>
          <p:nvPr/>
        </p:nvSpPr>
        <p:spPr>
          <a:xfrm>
            <a:off x="5105400" y="1676400"/>
            <a:ext cx="609600" cy="3733800"/>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Left Brace 35"/>
          <p:cNvSpPr/>
          <p:nvPr/>
        </p:nvSpPr>
        <p:spPr>
          <a:xfrm>
            <a:off x="914400" y="1600200"/>
            <a:ext cx="533400" cy="3810000"/>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Right Brace 36"/>
          <p:cNvSpPr/>
          <p:nvPr/>
        </p:nvSpPr>
        <p:spPr>
          <a:xfrm>
            <a:off x="8229600" y="1752600"/>
            <a:ext cx="609600" cy="3657600"/>
          </a:xfrm>
          <a:prstGeom prst="rightBrace">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Left Brace 38"/>
          <p:cNvSpPr/>
          <p:nvPr/>
        </p:nvSpPr>
        <p:spPr>
          <a:xfrm>
            <a:off x="3733800" y="1676400"/>
            <a:ext cx="609600" cy="3733800"/>
          </a:xfrm>
          <a:prstGeom prst="leftBrace">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4114800" y="2819400"/>
            <a:ext cx="381000" cy="523220"/>
          </a:xfrm>
          <a:prstGeom prst="rect">
            <a:avLst/>
          </a:prstGeom>
          <a:noFill/>
        </p:spPr>
        <p:txBody>
          <a:bodyPr wrap="square" rtlCol="0">
            <a:spAutoFit/>
          </a:bodyPr>
          <a:lstStyle/>
          <a:p>
            <a:r>
              <a:rPr lang="en-US" sz="2800" i="1" dirty="0" smtClean="0"/>
              <a:t>n</a:t>
            </a:r>
            <a:endParaRPr lang="en-US" sz="2800" i="1" dirty="0"/>
          </a:p>
        </p:txBody>
      </p:sp>
      <p:sp>
        <p:nvSpPr>
          <p:cNvPr id="41" name="TextBox 40"/>
          <p:cNvSpPr txBox="1"/>
          <p:nvPr/>
        </p:nvSpPr>
        <p:spPr>
          <a:xfrm>
            <a:off x="4114800" y="1752600"/>
            <a:ext cx="381000" cy="523220"/>
          </a:xfrm>
          <a:prstGeom prst="rect">
            <a:avLst/>
          </a:prstGeom>
          <a:noFill/>
        </p:spPr>
        <p:txBody>
          <a:bodyPr wrap="square" rtlCol="0">
            <a:spAutoFit/>
          </a:bodyPr>
          <a:lstStyle/>
          <a:p>
            <a:r>
              <a:rPr lang="en-US" sz="2800" i="1" dirty="0" smtClean="0"/>
              <a:t>m</a:t>
            </a:r>
            <a:endParaRPr lang="en-US" sz="2800" i="1" dirty="0"/>
          </a:p>
        </p:txBody>
      </p:sp>
      <p:sp>
        <p:nvSpPr>
          <p:cNvPr id="42" name="TextBox 41"/>
          <p:cNvSpPr txBox="1"/>
          <p:nvPr/>
        </p:nvSpPr>
        <p:spPr>
          <a:xfrm>
            <a:off x="4114800" y="3581400"/>
            <a:ext cx="381000" cy="523220"/>
          </a:xfrm>
          <a:prstGeom prst="rect">
            <a:avLst/>
          </a:prstGeom>
          <a:noFill/>
        </p:spPr>
        <p:txBody>
          <a:bodyPr wrap="square" rtlCol="0">
            <a:spAutoFit/>
          </a:bodyPr>
          <a:lstStyle/>
          <a:p>
            <a:r>
              <a:rPr lang="en-US" sz="2800" i="1" dirty="0" smtClean="0"/>
              <a:t>o</a:t>
            </a:r>
            <a:endParaRPr lang="en-US" sz="2800" i="1" dirty="0"/>
          </a:p>
        </p:txBody>
      </p:sp>
      <p:sp>
        <p:nvSpPr>
          <p:cNvPr id="43" name="TextBox 42"/>
          <p:cNvSpPr txBox="1"/>
          <p:nvPr/>
        </p:nvSpPr>
        <p:spPr>
          <a:xfrm>
            <a:off x="4191000" y="4648200"/>
            <a:ext cx="381000" cy="523220"/>
          </a:xfrm>
          <a:prstGeom prst="rect">
            <a:avLst/>
          </a:prstGeom>
          <a:noFill/>
        </p:spPr>
        <p:txBody>
          <a:bodyPr wrap="square" rtlCol="0">
            <a:spAutoFit/>
          </a:bodyPr>
          <a:lstStyle/>
          <a:p>
            <a:r>
              <a:rPr lang="en-US" sz="2800" i="1" dirty="0" smtClean="0"/>
              <a:t>p</a:t>
            </a:r>
            <a:endParaRPr lang="en-US" sz="2800" i="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Powers of a Relation</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Definition:</a:t>
            </a:r>
            <a:r>
              <a:rPr lang="en-US" dirty="0" smtClean="0"/>
              <a:t>  Let </a:t>
            </a:r>
            <a:r>
              <a:rPr lang="en-US" i="1" dirty="0" smtClean="0"/>
              <a:t>R</a:t>
            </a:r>
            <a:r>
              <a:rPr lang="en-US" dirty="0" smtClean="0"/>
              <a:t> be a binary relation on </a:t>
            </a:r>
            <a:r>
              <a:rPr lang="en-US" i="1" dirty="0" smtClean="0"/>
              <a:t>A</a:t>
            </a:r>
            <a:r>
              <a:rPr lang="en-US" dirty="0" smtClean="0"/>
              <a:t>. Then the powers </a:t>
            </a:r>
            <a:r>
              <a:rPr lang="en-US" i="1" dirty="0" err="1" smtClean="0"/>
              <a:t>R</a:t>
            </a:r>
            <a:r>
              <a:rPr lang="en-US" i="1" baseline="30000" dirty="0" err="1" smtClean="0"/>
              <a:t>n</a:t>
            </a:r>
            <a:r>
              <a:rPr lang="en-US" dirty="0" smtClean="0"/>
              <a:t> of the relation </a:t>
            </a:r>
            <a:r>
              <a:rPr lang="en-US" i="1" dirty="0" smtClean="0"/>
              <a:t>R</a:t>
            </a:r>
            <a:r>
              <a:rPr lang="en-US" dirty="0" smtClean="0"/>
              <a:t> can be defined inductively by:</a:t>
            </a:r>
          </a:p>
          <a:p>
            <a:pPr lvl="1"/>
            <a:r>
              <a:rPr lang="en-US" dirty="0" smtClean="0"/>
              <a:t>Basis Step: </a:t>
            </a:r>
            <a:r>
              <a:rPr lang="en-US" i="1" dirty="0" smtClean="0"/>
              <a:t>R</a:t>
            </a:r>
            <a:r>
              <a:rPr lang="en-US" baseline="30000" dirty="0" smtClean="0">
                <a:latin typeface="Cambria Math" pitchFamily="18" charset="0"/>
                <a:ea typeface="Cambria Math" pitchFamily="18" charset="0"/>
              </a:rPr>
              <a:t>1</a:t>
            </a:r>
            <a:r>
              <a:rPr lang="en-US" dirty="0" smtClean="0"/>
              <a:t> = </a:t>
            </a:r>
            <a:r>
              <a:rPr lang="en-US" i="1" dirty="0" smtClean="0"/>
              <a:t>R</a:t>
            </a:r>
          </a:p>
          <a:p>
            <a:pPr lvl="1"/>
            <a:r>
              <a:rPr lang="en-US" dirty="0" smtClean="0"/>
              <a:t>Inductive Step:  </a:t>
            </a:r>
            <a:r>
              <a:rPr lang="en-US" i="1" dirty="0" smtClean="0"/>
              <a:t>R</a:t>
            </a:r>
            <a:r>
              <a:rPr lang="en-US" i="1" baseline="30000" dirty="0" smtClean="0"/>
              <a:t>n</a:t>
            </a:r>
            <a:r>
              <a:rPr lang="en-US" baseline="30000" dirty="0" smtClean="0"/>
              <a:t>+</a:t>
            </a:r>
            <a:r>
              <a:rPr lang="en-US" baseline="30000" dirty="0" smtClean="0">
                <a:latin typeface="Cambria Math" pitchFamily="18" charset="0"/>
                <a:ea typeface="Cambria Math" pitchFamily="18" charset="0"/>
              </a:rPr>
              <a:t>1</a:t>
            </a:r>
            <a:r>
              <a:rPr lang="en-US" dirty="0" smtClean="0"/>
              <a:t> = </a:t>
            </a:r>
            <a:r>
              <a:rPr lang="en-US" i="1" dirty="0" err="1" smtClean="0"/>
              <a:t>R</a:t>
            </a:r>
            <a:r>
              <a:rPr lang="en-US" i="1" baseline="30000" dirty="0" err="1" smtClean="0"/>
              <a:t>n</a:t>
            </a:r>
            <a:r>
              <a:rPr lang="en-US" b="1" baseline="30000" dirty="0" smtClean="0"/>
              <a:t> </a:t>
            </a:r>
            <a:r>
              <a:rPr lang="en-US" b="1" dirty="0" smtClean="0">
                <a:latin typeface="Cambria Math"/>
                <a:ea typeface="Cambria Math"/>
              </a:rPr>
              <a:t>∘</a:t>
            </a:r>
            <a:r>
              <a:rPr lang="en-US" dirty="0" smtClean="0"/>
              <a:t> </a:t>
            </a:r>
            <a:r>
              <a:rPr lang="en-US" i="1" dirty="0" smtClean="0"/>
              <a:t>R</a:t>
            </a:r>
          </a:p>
          <a:p>
            <a:pPr lvl="1">
              <a:buNone/>
            </a:pPr>
            <a:r>
              <a:rPr lang="en-US" dirty="0" smtClean="0"/>
              <a:t>(</a:t>
            </a:r>
            <a:r>
              <a:rPr lang="en-US" i="1" dirty="0" smtClean="0"/>
              <a:t>see the slides for Section </a:t>
            </a:r>
            <a:r>
              <a:rPr lang="en-US" dirty="0" smtClean="0">
                <a:latin typeface="Cambria Math" pitchFamily="18" charset="0"/>
                <a:ea typeface="Cambria Math" pitchFamily="18" charset="0"/>
              </a:rPr>
              <a:t>9.3</a:t>
            </a:r>
            <a:r>
              <a:rPr lang="en-US" i="1" dirty="0" smtClean="0"/>
              <a:t> for further insights</a:t>
            </a:r>
            <a:r>
              <a:rPr lang="en-US" dirty="0" smtClean="0"/>
              <a:t>)</a:t>
            </a:r>
            <a:endParaRPr lang="en-US" i="1" dirty="0" smtClean="0"/>
          </a:p>
          <a:p>
            <a:pPr>
              <a:buNone/>
            </a:pPr>
            <a:r>
              <a:rPr lang="en-US" dirty="0" smtClean="0"/>
              <a:t>   The powers of a transitive relation are subsets of the </a:t>
            </a:r>
          </a:p>
          <a:p>
            <a:pPr>
              <a:buNone/>
            </a:pPr>
            <a:r>
              <a:rPr lang="en-US" dirty="0" smtClean="0"/>
              <a:t>    relation. This is established by the following theorem:</a:t>
            </a:r>
          </a:p>
          <a:p>
            <a:pPr>
              <a:buNone/>
            </a:pPr>
            <a:r>
              <a:rPr lang="en-US" b="1" dirty="0" smtClean="0"/>
              <a:t>    Theorem </a:t>
            </a:r>
            <a:r>
              <a:rPr lang="en-US" b="1" dirty="0" smtClean="0">
                <a:latin typeface="Cambria Math" pitchFamily="18" charset="0"/>
                <a:ea typeface="Cambria Math" pitchFamily="18" charset="0"/>
              </a:rPr>
              <a:t>1</a:t>
            </a:r>
            <a:r>
              <a:rPr lang="en-US" b="1" dirty="0" smtClean="0"/>
              <a:t>: </a:t>
            </a:r>
            <a:r>
              <a:rPr lang="en-US" dirty="0" smtClean="0"/>
              <a:t>The relation </a:t>
            </a:r>
            <a:r>
              <a:rPr lang="en-US" i="1" dirty="0" smtClean="0"/>
              <a:t>R</a:t>
            </a:r>
            <a:r>
              <a:rPr lang="en-US" dirty="0" smtClean="0"/>
              <a:t> on a set </a:t>
            </a:r>
            <a:r>
              <a:rPr lang="en-US" i="1" dirty="0" smtClean="0"/>
              <a:t>A</a:t>
            </a:r>
            <a:r>
              <a:rPr lang="en-US" dirty="0" smtClean="0"/>
              <a:t> is transitive </a:t>
            </a:r>
            <a:r>
              <a:rPr lang="en-US" dirty="0" err="1" smtClean="0"/>
              <a:t>iff</a:t>
            </a:r>
            <a:r>
              <a:rPr lang="en-US" dirty="0" smtClean="0"/>
              <a:t>                 </a:t>
            </a:r>
            <a:r>
              <a:rPr lang="en-US" i="1" dirty="0" err="1" smtClean="0"/>
              <a:t>R</a:t>
            </a:r>
            <a:r>
              <a:rPr lang="en-US" i="1" baseline="30000" dirty="0" err="1" smtClean="0"/>
              <a:t>n</a:t>
            </a:r>
            <a:r>
              <a:rPr lang="en-US" dirty="0" smtClean="0"/>
              <a:t> </a:t>
            </a:r>
            <a:r>
              <a:rPr lang="en-US" dirty="0" smtClean="0">
                <a:latin typeface="Cambria Math"/>
                <a:ea typeface="Cambria Math"/>
              </a:rPr>
              <a:t>⊆</a:t>
            </a:r>
            <a:r>
              <a:rPr lang="en-US" dirty="0" smtClean="0"/>
              <a:t> </a:t>
            </a:r>
            <a:r>
              <a:rPr lang="en-US" i="1" dirty="0" smtClean="0"/>
              <a:t>R</a:t>
            </a:r>
            <a:r>
              <a:rPr lang="en-US" dirty="0" smtClean="0"/>
              <a:t> for </a:t>
            </a:r>
            <a:r>
              <a:rPr lang="en-US" i="1" dirty="0" smtClean="0"/>
              <a:t>n = </a:t>
            </a:r>
            <a:r>
              <a:rPr lang="en-US" dirty="0" smtClean="0">
                <a:latin typeface="Cambria Math" pitchFamily="18" charset="0"/>
                <a:ea typeface="Cambria Math" pitchFamily="18" charset="0"/>
              </a:rPr>
              <a:t>1,2,3 </a:t>
            </a:r>
            <a:r>
              <a:rPr lang="en-US" i="1" dirty="0" smtClean="0"/>
              <a:t>….</a:t>
            </a:r>
          </a:p>
          <a:p>
            <a:pPr>
              <a:buNone/>
            </a:pPr>
            <a:r>
              <a:rPr lang="en-US" i="1" dirty="0" smtClean="0"/>
              <a:t>   </a:t>
            </a:r>
            <a:r>
              <a:rPr lang="en-US" dirty="0" smtClean="0"/>
              <a:t>(</a:t>
            </a:r>
            <a:r>
              <a:rPr lang="en-US" i="1" dirty="0" smtClean="0"/>
              <a:t>see the text for a proof via mathematical induction</a:t>
            </a:r>
            <a:r>
              <a:rPr lang="en-US" dirty="0"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smtClean="0">
                <a:ea typeface="ＭＳ Ｐゴシック" panose="020B0600070205080204" pitchFamily="34" charset="-128"/>
              </a:rPr>
              <a:t>Representing Relations</a:t>
            </a:r>
          </a:p>
        </p:txBody>
      </p:sp>
      <p:sp>
        <p:nvSpPr>
          <p:cNvPr id="40963" name="Content Placeholder 2"/>
          <p:cNvSpPr>
            <a:spLocks noGrp="1"/>
          </p:cNvSpPr>
          <p:nvPr>
            <p:ph idx="1"/>
          </p:nvPr>
        </p:nvSpPr>
        <p:spPr/>
        <p:txBody>
          <a:bodyPr/>
          <a:lstStyle/>
          <a:p>
            <a:r>
              <a:rPr lang="en-US" altLang="en-US" smtClean="0">
                <a:ea typeface="ＭＳ Ｐゴシック" panose="020B0600070205080204" pitchFamily="34" charset="-128"/>
              </a:rPr>
              <a:t>We have seen one way to </a:t>
            </a:r>
            <a:r>
              <a:rPr lang="en-US" altLang="en-US" u="sng" smtClean="0">
                <a:ea typeface="ＭＳ Ｐゴシック" panose="020B0600070205080204" pitchFamily="34" charset="-128"/>
              </a:rPr>
              <a:t>graphically</a:t>
            </a:r>
            <a:r>
              <a:rPr lang="en-US" altLang="en-US" smtClean="0">
                <a:ea typeface="ＭＳ Ｐゴシック" panose="020B0600070205080204" pitchFamily="34" charset="-128"/>
              </a:rPr>
              <a:t> represent a function/relation between </a:t>
            </a:r>
            <a:r>
              <a:rPr lang="en-US" altLang="en-US" u="sng" smtClean="0">
                <a:ea typeface="ＭＳ Ｐゴシック" panose="020B0600070205080204" pitchFamily="34" charset="-128"/>
              </a:rPr>
              <a:t>two</a:t>
            </a:r>
            <a:r>
              <a:rPr lang="en-US" altLang="en-US" smtClean="0">
                <a:ea typeface="ＭＳ Ｐゴシック" panose="020B0600070205080204" pitchFamily="34" charset="-128"/>
              </a:rPr>
              <a:t> (different) sets: Specifically as a directed graph with arrows between nodes that are related</a:t>
            </a:r>
          </a:p>
          <a:p>
            <a:r>
              <a:rPr lang="en-US" altLang="en-US" smtClean="0">
                <a:ea typeface="ＭＳ Ｐゴシック" panose="020B0600070205080204" pitchFamily="34" charset="-128"/>
              </a:rPr>
              <a:t>We will look at two alternative ways to represent relations</a:t>
            </a:r>
          </a:p>
          <a:p>
            <a:pPr lvl="1"/>
            <a:r>
              <a:rPr lang="en-US" altLang="en-US" smtClean="0">
                <a:ea typeface="ＭＳ Ｐゴシック" panose="020B0600070205080204" pitchFamily="34" charset="-128"/>
              </a:rPr>
              <a:t>0-1 matrices (bit matrices)</a:t>
            </a:r>
          </a:p>
          <a:p>
            <a:pPr lvl="1"/>
            <a:r>
              <a:rPr lang="en-US" altLang="en-US" smtClean="0">
                <a:ea typeface="ＭＳ Ｐゴシック" panose="020B0600070205080204" pitchFamily="34" charset="-128"/>
              </a:rPr>
              <a:t>Directed graphs</a:t>
            </a:r>
          </a:p>
        </p:txBody>
      </p:sp>
    </p:spTree>
    <p:extLst>
      <p:ext uri="{BB962C8B-B14F-4D97-AF65-F5344CB8AC3E}">
        <p14:creationId xmlns:p14="http://schemas.microsoft.com/office/powerpoint/2010/main" val="1268935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mtClean="0">
                <a:ea typeface="ＭＳ Ｐゴシック" panose="020B0600070205080204" pitchFamily="34" charset="-128"/>
              </a:rPr>
              <a:t>0-1 Matrices (1)</a:t>
            </a:r>
          </a:p>
        </p:txBody>
      </p:sp>
      <p:sp>
        <p:nvSpPr>
          <p:cNvPr id="41987" name="Content Placeholder 2"/>
          <p:cNvSpPr>
            <a:spLocks noGrp="1"/>
          </p:cNvSpPr>
          <p:nvPr>
            <p:ph idx="1"/>
          </p:nvPr>
        </p:nvSpPr>
        <p:spPr/>
        <p:txBody>
          <a:bodyPr/>
          <a:lstStyle/>
          <a:p>
            <a:r>
              <a:rPr lang="en-US" altLang="en-US" sz="2800" dirty="0" smtClean="0">
                <a:ea typeface="ＭＳ Ｐゴシック" panose="020B0600070205080204" pitchFamily="34" charset="-128"/>
              </a:rPr>
              <a:t>A 0-1 matrix is a matrix whose entries are 0 or 1</a:t>
            </a:r>
          </a:p>
          <a:p>
            <a:pPr marL="342900" lvl="1" indent="-342900">
              <a:buFont typeface="Arial" panose="020B0604020202020204" pitchFamily="34" charset="0"/>
              <a:buChar char="•"/>
            </a:pPr>
            <a:r>
              <a:rPr lang="en-US" altLang="en-US" dirty="0" smtClean="0">
                <a:ea typeface="ＭＳ Ｐゴシック" panose="020B0600070205080204" pitchFamily="34" charset="-128"/>
              </a:rPr>
              <a:t>Let </a:t>
            </a:r>
            <a:r>
              <a:rPr lang="en-US" altLang="en-US" i="1" dirty="0" smtClean="0">
                <a:ea typeface="ＭＳ Ｐゴシック" panose="020B0600070205080204" pitchFamily="34" charset="-128"/>
              </a:rPr>
              <a:t>R</a:t>
            </a:r>
            <a:r>
              <a:rPr lang="en-US" altLang="en-US" dirty="0" smtClean="0">
                <a:ea typeface="ＭＳ Ｐゴシック" panose="020B0600070205080204" pitchFamily="34" charset="-128"/>
              </a:rPr>
              <a:t> be a relation from  A={a</a:t>
            </a:r>
            <a:r>
              <a:rPr lang="en-US" altLang="en-US" baseline="-25000" dirty="0" smtClean="0">
                <a:ea typeface="ＭＳ Ｐゴシック" panose="020B0600070205080204" pitchFamily="34" charset="-128"/>
              </a:rPr>
              <a:t>1</a:t>
            </a:r>
            <a:r>
              <a:rPr lang="en-US" altLang="en-US" dirty="0" smtClean="0">
                <a:ea typeface="ＭＳ Ｐゴシック" panose="020B0600070205080204" pitchFamily="34" charset="-128"/>
              </a:rPr>
              <a:t>,a</a:t>
            </a:r>
            <a:r>
              <a:rPr lang="en-US" altLang="en-US" baseline="-25000" dirty="0" smtClean="0">
                <a:ea typeface="ＭＳ Ｐゴシック" panose="020B0600070205080204" pitchFamily="34" charset="-128"/>
              </a:rPr>
              <a:t>2</a:t>
            </a:r>
            <a:r>
              <a:rPr lang="en-US" altLang="en-US" dirty="0" smtClean="0">
                <a:ea typeface="ＭＳ Ｐゴシック" panose="020B0600070205080204" pitchFamily="34" charset="-128"/>
              </a:rPr>
              <a:t>,…,a</a:t>
            </a:r>
            <a:r>
              <a:rPr lang="en-US" altLang="en-US" baseline="-25000" dirty="0" smtClean="0">
                <a:ea typeface="ＭＳ Ｐゴシック" panose="020B0600070205080204" pitchFamily="34" charset="-128"/>
              </a:rPr>
              <a:t>n</a:t>
            </a:r>
            <a:r>
              <a:rPr lang="en-US" altLang="en-US" dirty="0" smtClean="0">
                <a:ea typeface="ＭＳ Ｐゴシック" panose="020B0600070205080204" pitchFamily="34" charset="-128"/>
              </a:rPr>
              <a:t>} and B={b</a:t>
            </a:r>
            <a:r>
              <a:rPr lang="en-US" altLang="en-US" baseline="-25000" dirty="0" smtClean="0">
                <a:ea typeface="ＭＳ Ｐゴシック" panose="020B0600070205080204" pitchFamily="34" charset="-128"/>
              </a:rPr>
              <a:t>1</a:t>
            </a:r>
            <a:r>
              <a:rPr lang="en-US" altLang="en-US" dirty="0" smtClean="0">
                <a:ea typeface="ＭＳ Ｐゴシック" panose="020B0600070205080204" pitchFamily="34" charset="-128"/>
              </a:rPr>
              <a:t>,b</a:t>
            </a:r>
            <a:r>
              <a:rPr lang="en-US" altLang="en-US" baseline="-25000" dirty="0" smtClean="0">
                <a:ea typeface="ＭＳ Ｐゴシック" panose="020B0600070205080204" pitchFamily="34" charset="-128"/>
              </a:rPr>
              <a:t>2</a:t>
            </a:r>
            <a:r>
              <a:rPr lang="en-US" altLang="en-US" dirty="0" smtClean="0">
                <a:ea typeface="ＭＳ Ｐゴシック" panose="020B0600070205080204" pitchFamily="34" charset="-128"/>
              </a:rPr>
              <a:t>,…,</a:t>
            </a:r>
            <a:r>
              <a:rPr lang="en-US" altLang="en-US" dirty="0" err="1" smtClean="0">
                <a:ea typeface="ＭＳ Ｐゴシック" panose="020B0600070205080204" pitchFamily="34" charset="-128"/>
              </a:rPr>
              <a:t>b</a:t>
            </a:r>
            <a:r>
              <a:rPr lang="en-US" altLang="en-US" baseline="-25000" dirty="0" err="1" smtClean="0">
                <a:ea typeface="ＭＳ Ｐゴシック" panose="020B0600070205080204" pitchFamily="34" charset="-128"/>
              </a:rPr>
              <a:t>n</a:t>
            </a:r>
            <a:r>
              <a:rPr lang="en-US" altLang="en-US" dirty="0" smtClean="0">
                <a:ea typeface="ＭＳ Ｐゴシック" panose="020B0600070205080204" pitchFamily="34" charset="-128"/>
              </a:rPr>
              <a:t>}</a:t>
            </a:r>
          </a:p>
          <a:p>
            <a:r>
              <a:rPr lang="en-US" altLang="en-US" sz="2800" dirty="0" smtClean="0">
                <a:ea typeface="ＭＳ Ｐゴシック" panose="020B0600070205080204" pitchFamily="34" charset="-128"/>
              </a:rPr>
              <a:t>Let’s impose an ordering on the elements in each set. Although this ordering is arbitrary, it is important that it remain consistent. That is, once we fix an ordering, we have to stick to it.</a:t>
            </a:r>
          </a:p>
          <a:p>
            <a:r>
              <a:rPr lang="en-US" altLang="en-US" sz="2800" dirty="0" smtClean="0">
                <a:ea typeface="ＭＳ Ｐゴシック" panose="020B0600070205080204" pitchFamily="34" charset="-128"/>
              </a:rPr>
              <a:t>When A=B, </a:t>
            </a:r>
            <a:r>
              <a:rPr lang="en-US" altLang="en-US" sz="2800" i="1" dirty="0" smtClean="0">
                <a:ea typeface="ＭＳ Ｐゴシック" panose="020B0600070205080204" pitchFamily="34" charset="-128"/>
              </a:rPr>
              <a:t>R</a:t>
            </a:r>
            <a:r>
              <a:rPr lang="en-US" altLang="en-US" sz="2800" dirty="0" smtClean="0">
                <a:ea typeface="ＭＳ Ｐゴシック" panose="020B0600070205080204" pitchFamily="34" charset="-128"/>
              </a:rPr>
              <a:t> is a relation on A and we choose the same ordering in the two dimensions of the matrix</a:t>
            </a:r>
          </a:p>
        </p:txBody>
      </p:sp>
    </p:spTree>
    <p:extLst>
      <p:ext uri="{BB962C8B-B14F-4D97-AF65-F5344CB8AC3E}">
        <p14:creationId xmlns:p14="http://schemas.microsoft.com/office/powerpoint/2010/main" val="672201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ea typeface="ＭＳ Ｐゴシック" panose="020B0600070205080204" pitchFamily="34" charset="-128"/>
              </a:rPr>
              <a:t>0-1 Matrix (2)</a:t>
            </a:r>
          </a:p>
        </p:txBody>
      </p:sp>
      <p:sp>
        <p:nvSpPr>
          <p:cNvPr id="43011" name="Content Placeholder 2"/>
          <p:cNvSpPr>
            <a:spLocks noGrp="1"/>
          </p:cNvSpPr>
          <p:nvPr>
            <p:ph idx="1"/>
          </p:nvPr>
        </p:nvSpPr>
        <p:spPr/>
        <p:txBody>
          <a:bodyPr>
            <a:noAutofit/>
          </a:bodyPr>
          <a:lstStyle/>
          <a:p>
            <a:r>
              <a:rPr lang="en-US" altLang="en-US" sz="2800" dirty="0" smtClean="0">
                <a:ea typeface="ＭＳ Ｐゴシック" panose="020B0600070205080204" pitchFamily="34" charset="-128"/>
              </a:rPr>
              <a:t>The relation </a:t>
            </a:r>
            <a:r>
              <a:rPr lang="en-US" altLang="en-US" sz="2800" i="1" dirty="0" smtClean="0">
                <a:ea typeface="ＭＳ Ｐゴシック" panose="020B0600070205080204" pitchFamily="34" charset="-128"/>
              </a:rPr>
              <a:t>R</a:t>
            </a:r>
            <a:r>
              <a:rPr lang="en-US" altLang="en-US" sz="2800" dirty="0" smtClean="0">
                <a:ea typeface="ＭＳ Ｐゴシック" panose="020B0600070205080204" pitchFamily="34" charset="-128"/>
              </a:rPr>
              <a:t> can be represented by a (</a:t>
            </a:r>
            <a:r>
              <a:rPr lang="en-US" altLang="en-US" sz="2800" dirty="0" err="1" smtClean="0">
                <a:ea typeface="ＭＳ Ｐゴシック" panose="020B0600070205080204" pitchFamily="34" charset="-128"/>
              </a:rPr>
              <a:t>n</a:t>
            </a:r>
            <a:r>
              <a:rPr lang="en-US" altLang="en-US" sz="2800" dirty="0" err="1" smtClean="0">
                <a:ea typeface="ＭＳ Ｐゴシック" panose="020B0600070205080204" pitchFamily="34" charset="-128"/>
                <a:sym typeface="Symbol" panose="05050102010706020507" pitchFamily="18" charset="2"/>
              </a:rPr>
              <a:t>m</a:t>
            </a:r>
            <a:r>
              <a:rPr lang="en-US" altLang="en-US" sz="2800" dirty="0" smtClean="0">
                <a:ea typeface="ＭＳ Ｐゴシック" panose="020B0600070205080204" pitchFamily="34" charset="-128"/>
                <a:sym typeface="Symbol" panose="05050102010706020507" pitchFamily="18" charset="2"/>
              </a:rPr>
              <a:t>) sized 0-1 matrix M</a:t>
            </a:r>
            <a:r>
              <a:rPr lang="en-US" altLang="en-US" sz="2800" i="1" baseline="-25000" dirty="0" smtClean="0">
                <a:ea typeface="ＭＳ Ｐゴシック" panose="020B0600070205080204" pitchFamily="34" charset="-128"/>
                <a:sym typeface="Symbol" panose="05050102010706020507" pitchFamily="18" charset="2"/>
              </a:rPr>
              <a:t>R</a:t>
            </a:r>
            <a:r>
              <a:rPr lang="en-US" altLang="en-US" sz="2800" dirty="0" smtClean="0">
                <a:ea typeface="ＭＳ Ｐゴシック" panose="020B0600070205080204" pitchFamily="34" charset="-128"/>
                <a:sym typeface="Symbol" panose="05050102010706020507" pitchFamily="18" charset="2"/>
              </a:rPr>
              <a:t>=[</a:t>
            </a:r>
            <a:r>
              <a:rPr lang="en-US" altLang="en-US" sz="2800" dirty="0" err="1" smtClean="0">
                <a:ea typeface="ＭＳ Ｐゴシック" panose="020B0600070205080204" pitchFamily="34" charset="-128"/>
                <a:sym typeface="Symbol" panose="05050102010706020507" pitchFamily="18" charset="2"/>
              </a:rPr>
              <a:t>m</a:t>
            </a:r>
            <a:r>
              <a:rPr lang="en-US" altLang="en-US" sz="2800" baseline="-25000" dirty="0" err="1" smtClean="0">
                <a:ea typeface="ＭＳ Ｐゴシック" panose="020B0600070205080204" pitchFamily="34" charset="-128"/>
                <a:sym typeface="Symbol" panose="05050102010706020507" pitchFamily="18" charset="2"/>
              </a:rPr>
              <a:t>i,j</a:t>
            </a:r>
            <a:r>
              <a:rPr lang="en-US" altLang="en-US" sz="2800" dirty="0" smtClean="0">
                <a:ea typeface="ＭＳ Ｐゴシック" panose="020B0600070205080204" pitchFamily="34" charset="-128"/>
                <a:sym typeface="Symbol" panose="05050102010706020507" pitchFamily="18" charset="2"/>
              </a:rPr>
              <a:t>] as follows</a:t>
            </a:r>
          </a:p>
          <a:p>
            <a:endParaRPr lang="en-US" altLang="en-US" sz="2800" dirty="0" smtClean="0">
              <a:ea typeface="ＭＳ Ｐゴシック" panose="020B0600070205080204" pitchFamily="34" charset="-128"/>
              <a:sym typeface="Symbol" panose="05050102010706020507" pitchFamily="18" charset="2"/>
            </a:endParaRPr>
          </a:p>
          <a:p>
            <a:endParaRPr lang="en-US" altLang="en-US" sz="2800" dirty="0" smtClean="0">
              <a:ea typeface="ＭＳ Ｐゴシック" panose="020B0600070205080204" pitchFamily="34" charset="-128"/>
              <a:sym typeface="Symbol" panose="05050102010706020507" pitchFamily="18" charset="2"/>
            </a:endParaRPr>
          </a:p>
          <a:p>
            <a:endParaRPr lang="en-US" altLang="en-US" sz="2800" dirty="0" smtClean="0">
              <a:ea typeface="ＭＳ Ｐゴシック" panose="020B0600070205080204" pitchFamily="34" charset="-128"/>
              <a:sym typeface="Symbol" panose="05050102010706020507" pitchFamily="18" charset="2"/>
            </a:endParaRPr>
          </a:p>
          <a:p>
            <a:endParaRPr lang="en-US" altLang="en-US" sz="2800" dirty="0" smtClean="0">
              <a:ea typeface="ＭＳ Ｐゴシック" panose="020B0600070205080204" pitchFamily="34" charset="-128"/>
              <a:sym typeface="Symbol" panose="05050102010706020507" pitchFamily="18" charset="2"/>
            </a:endParaRPr>
          </a:p>
          <a:p>
            <a:r>
              <a:rPr lang="en-US" altLang="en-US" sz="2800" dirty="0" smtClean="0">
                <a:ea typeface="ＭＳ Ｐゴシック" panose="020B0600070205080204" pitchFamily="34" charset="-128"/>
                <a:sym typeface="Symbol" panose="05050102010706020507" pitchFamily="18" charset="2"/>
              </a:rPr>
              <a:t>Intuitively, the (</a:t>
            </a:r>
            <a:r>
              <a:rPr lang="en-US" altLang="en-US" sz="2800" dirty="0" err="1" smtClean="0">
                <a:ea typeface="ＭＳ Ｐゴシック" panose="020B0600070205080204" pitchFamily="34" charset="-128"/>
                <a:sym typeface="Symbol" panose="05050102010706020507" pitchFamily="18" charset="2"/>
              </a:rPr>
              <a:t>i,j</a:t>
            </a:r>
            <a:r>
              <a:rPr lang="en-US" altLang="en-US" sz="2800" dirty="0" smtClean="0">
                <a:ea typeface="ＭＳ Ｐゴシック" panose="020B0600070205080204" pitchFamily="34" charset="-128"/>
                <a:sym typeface="Symbol" panose="05050102010706020507" pitchFamily="18" charset="2"/>
              </a:rPr>
              <a:t>)-</a:t>
            </a:r>
            <a:r>
              <a:rPr lang="en-US" altLang="en-US" sz="2800" dirty="0" err="1" smtClean="0">
                <a:ea typeface="ＭＳ Ｐゴシック" panose="020B0600070205080204" pitchFamily="34" charset="-128"/>
                <a:sym typeface="Symbol" panose="05050102010706020507" pitchFamily="18" charset="2"/>
              </a:rPr>
              <a:t>th</a:t>
            </a:r>
            <a:r>
              <a:rPr lang="en-US" altLang="en-US" sz="2800" dirty="0" smtClean="0">
                <a:ea typeface="ＭＳ Ｐゴシック" panose="020B0600070205080204" pitchFamily="34" charset="-128"/>
                <a:sym typeface="Symbol" panose="05050102010706020507" pitchFamily="18" charset="2"/>
              </a:rPr>
              <a:t> entry if 1 if and only if </a:t>
            </a:r>
            <a:r>
              <a:rPr lang="en-US" altLang="en-US" sz="2800" dirty="0" err="1" smtClean="0">
                <a:ea typeface="ＭＳ Ｐゴシック" panose="020B0600070205080204" pitchFamily="34" charset="-128"/>
                <a:sym typeface="Symbol" panose="05050102010706020507" pitchFamily="18" charset="2"/>
              </a:rPr>
              <a:t>a</a:t>
            </a:r>
            <a:r>
              <a:rPr lang="en-US" altLang="en-US" sz="2800" baseline="-25000" dirty="0" err="1" smtClean="0">
                <a:ea typeface="ＭＳ Ｐゴシック" panose="020B0600070205080204" pitchFamily="34" charset="-128"/>
                <a:sym typeface="Symbol" panose="05050102010706020507" pitchFamily="18" charset="2"/>
              </a:rPr>
              <a:t>i</a:t>
            </a:r>
            <a:r>
              <a:rPr lang="en-US" altLang="en-US" sz="2800" dirty="0" err="1" smtClean="0">
                <a:ea typeface="ＭＳ Ｐゴシック" panose="020B0600070205080204" pitchFamily="34" charset="-128"/>
                <a:sym typeface="Symbol" panose="05050102010706020507" pitchFamily="18" charset="2"/>
              </a:rPr>
              <a:t>A</a:t>
            </a:r>
            <a:r>
              <a:rPr lang="en-US" altLang="en-US" sz="2800" dirty="0" smtClean="0">
                <a:ea typeface="ＭＳ Ｐゴシック" panose="020B0600070205080204" pitchFamily="34" charset="-128"/>
                <a:sym typeface="Symbol" panose="05050102010706020507" pitchFamily="18" charset="2"/>
              </a:rPr>
              <a:t> is related to </a:t>
            </a:r>
            <a:r>
              <a:rPr lang="en-US" altLang="en-US" sz="2800" dirty="0" err="1" smtClean="0">
                <a:ea typeface="ＭＳ Ｐゴシック" panose="020B0600070205080204" pitchFamily="34" charset="-128"/>
                <a:sym typeface="Symbol" panose="05050102010706020507" pitchFamily="18" charset="2"/>
              </a:rPr>
              <a:t>b</a:t>
            </a:r>
            <a:r>
              <a:rPr lang="en-US" altLang="en-US" sz="2800" baseline="-25000" dirty="0" err="1" smtClean="0">
                <a:ea typeface="ＭＳ Ｐゴシック" panose="020B0600070205080204" pitchFamily="34" charset="-128"/>
                <a:sym typeface="Symbol" panose="05050102010706020507" pitchFamily="18" charset="2"/>
              </a:rPr>
              <a:t>i</a:t>
            </a:r>
            <a:r>
              <a:rPr lang="en-US" altLang="en-US" sz="2800" dirty="0" err="1" smtClean="0">
                <a:ea typeface="ＭＳ Ｐゴシック" panose="020B0600070205080204" pitchFamily="34" charset="-128"/>
                <a:sym typeface="Symbol" panose="05050102010706020507" pitchFamily="18" charset="2"/>
              </a:rPr>
              <a:t>B</a:t>
            </a:r>
            <a:endParaRPr lang="en-US" altLang="en-US" sz="2800" dirty="0" smtClean="0">
              <a:ea typeface="ＭＳ Ｐゴシック" panose="020B0600070205080204" pitchFamily="34" charset="-128"/>
              <a:sym typeface="Symbol" panose="05050102010706020507" pitchFamily="18" charset="2"/>
            </a:endParaRPr>
          </a:p>
          <a:p>
            <a:endParaRPr lang="en-US" altLang="en-US" sz="2800" dirty="0" smtClean="0">
              <a:ea typeface="ＭＳ Ｐゴシック" panose="020B0600070205080204" pitchFamily="34" charset="-128"/>
              <a:sym typeface="Symbol" panose="05050102010706020507" pitchFamily="18" charset="2"/>
            </a:endParaRPr>
          </a:p>
          <a:p>
            <a:pPr>
              <a:buFont typeface="Arial" panose="020B0604020202020204" pitchFamily="34" charset="0"/>
              <a:buNone/>
            </a:pPr>
            <a:r>
              <a:rPr lang="en-US" altLang="en-US" sz="2800" dirty="0" smtClean="0">
                <a:ea typeface="ＭＳ Ｐゴシック" panose="020B0600070205080204" pitchFamily="34" charset="-128"/>
                <a:sym typeface="Symbol" panose="05050102010706020507" pitchFamily="18" charset="2"/>
              </a:rPr>
              <a:t>                                   </a:t>
            </a:r>
            <a:endParaRPr lang="en-US" altLang="en-US" sz="2800" i="1" dirty="0" smtClean="0">
              <a:ea typeface="ＭＳ Ｐゴシック" panose="020B0600070205080204" pitchFamily="34" charset="-128"/>
              <a:sym typeface="Symbol" panose="05050102010706020507" pitchFamily="18" charset="2"/>
            </a:endParaRPr>
          </a:p>
          <a:p>
            <a:pPr>
              <a:buFont typeface="Arial" panose="020B0604020202020204" pitchFamily="34" charset="0"/>
              <a:buNone/>
            </a:pPr>
            <a:r>
              <a:rPr lang="en-US" altLang="en-US" sz="2800" dirty="0" smtClean="0">
                <a:ea typeface="ＭＳ Ｐゴシック" panose="020B0600070205080204" pitchFamily="34" charset="-128"/>
                <a:sym typeface="Symbol" panose="05050102010706020507" pitchFamily="18" charset="2"/>
              </a:rPr>
              <a:t>			</a:t>
            </a:r>
            <a:endParaRPr lang="en-US" altLang="en-US" sz="2800" dirty="0" smtClean="0">
              <a:ea typeface="ＭＳ Ｐゴシック" panose="020B0600070205080204" pitchFamily="34" charset="-128"/>
            </a:endParaRPr>
          </a:p>
        </p:txBody>
      </p:sp>
      <p:graphicFrame>
        <p:nvGraphicFramePr>
          <p:cNvPr id="4" name="Table 3"/>
          <p:cNvGraphicFramePr>
            <a:graphicFrameLocks noGrp="1"/>
          </p:cNvGraphicFramePr>
          <p:nvPr/>
        </p:nvGraphicFramePr>
        <p:xfrm>
          <a:off x="2209800" y="2895600"/>
          <a:ext cx="6096000" cy="1554480"/>
        </p:xfrm>
        <a:graphic>
          <a:graphicData uri="http://schemas.openxmlformats.org/drawingml/2006/table">
            <a:tbl>
              <a:tblPr/>
              <a:tblGrid>
                <a:gridCol w="914400">
                  <a:extLst>
                    <a:ext uri="{9D8B030D-6E8A-4147-A177-3AD203B41FA5}">
                      <a16:colId xmlns:a16="http://schemas.microsoft.com/office/drawing/2014/main" val="1811270361"/>
                    </a:ext>
                  </a:extLst>
                </a:gridCol>
                <a:gridCol w="533400">
                  <a:extLst>
                    <a:ext uri="{9D8B030D-6E8A-4147-A177-3AD203B41FA5}">
                      <a16:colId xmlns:a16="http://schemas.microsoft.com/office/drawing/2014/main" val="805830384"/>
                    </a:ext>
                  </a:extLst>
                </a:gridCol>
                <a:gridCol w="4648200">
                  <a:extLst>
                    <a:ext uri="{9D8B030D-6E8A-4147-A177-3AD203B41FA5}">
                      <a16:colId xmlns:a16="http://schemas.microsoft.com/office/drawing/2014/main" val="378268871"/>
                    </a:ext>
                  </a:extLst>
                </a:gridCol>
              </a:tblGrid>
              <a:tr h="371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rowSpan="3">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0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sym typeface="Symbol" panose="05050102010706020507" pitchFamily="18" charset="2"/>
                        </a:rPr>
                        <a:t>1 if (a</a:t>
                      </a:r>
                      <a:r>
                        <a:rPr kumimoji="0" lang="en-US" altLang="en-US" sz="2800" b="0" i="0" u="none" strike="noStrike" cap="none" normalizeH="0" baseline="-25000" smtClean="0">
                          <a:ln>
                            <a:noFill/>
                          </a:ln>
                          <a:solidFill>
                            <a:schemeClr val="tx1"/>
                          </a:solidFill>
                          <a:effectLst/>
                          <a:latin typeface="Calibri" panose="020F0502020204030204" pitchFamily="34" charset="0"/>
                          <a:cs typeface="Arial" panose="020B0604020202020204" pitchFamily="34" charset="0"/>
                          <a:sym typeface="Symbol" panose="05050102010706020507" pitchFamily="18" charset="2"/>
                        </a:rPr>
                        <a:t>i</a:t>
                      </a:r>
                      <a:r>
                        <a:rPr kumimoji="0" lang="en-US" altLang="en-US" sz="2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sym typeface="Symbol" panose="05050102010706020507" pitchFamily="18" charset="2"/>
                        </a:rPr>
                        <a:t>,b</a:t>
                      </a:r>
                      <a:r>
                        <a:rPr kumimoji="0" lang="en-US" altLang="en-US" sz="2800" b="0" i="0" u="none" strike="noStrike" cap="none" normalizeH="0" baseline="-25000" smtClean="0">
                          <a:ln>
                            <a:noFill/>
                          </a:ln>
                          <a:solidFill>
                            <a:schemeClr val="tx1"/>
                          </a:solidFill>
                          <a:effectLst/>
                          <a:latin typeface="Calibri" panose="020F0502020204030204" pitchFamily="34" charset="0"/>
                          <a:cs typeface="Arial" panose="020B0604020202020204" pitchFamily="34" charset="0"/>
                          <a:sym typeface="Symbol" panose="05050102010706020507" pitchFamily="18" charset="2"/>
                        </a:rPr>
                        <a:t>i</a:t>
                      </a:r>
                      <a:r>
                        <a:rPr kumimoji="0" lang="en-US" altLang="en-US" sz="2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sym typeface="Symbol" panose="05050102010706020507" pitchFamily="18" charset="2"/>
                        </a:rPr>
                        <a:t>)  </a:t>
                      </a:r>
                      <a:r>
                        <a:rPr kumimoji="0" lang="en-US" altLang="en-US" sz="2800" b="0" i="1" u="none" strike="noStrike" cap="none" normalizeH="0" baseline="0" smtClean="0">
                          <a:ln>
                            <a:noFill/>
                          </a:ln>
                          <a:solidFill>
                            <a:schemeClr val="tx1"/>
                          </a:solidFill>
                          <a:effectLst/>
                          <a:latin typeface="Calibri" panose="020F0502020204030204" pitchFamily="34" charset="0"/>
                          <a:cs typeface="Arial" panose="020B0604020202020204" pitchFamily="34" charset="0"/>
                          <a:sym typeface="Symbol" panose="05050102010706020507" pitchFamily="18" charset="2"/>
                        </a:rPr>
                        <a:t>R</a:t>
                      </a:r>
                      <a:endParaRPr kumimoji="0" lang="en-US" altLang="en-US" sz="2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72849665"/>
                  </a:ext>
                </a:extLst>
              </a:tr>
              <a:tr h="371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sym typeface="Symbol" panose="05050102010706020507" pitchFamily="18" charset="2"/>
                        </a:rPr>
                        <a:t>m</a:t>
                      </a:r>
                      <a:r>
                        <a:rPr kumimoji="0" lang="en-US" altLang="en-US" sz="2800" b="0" i="0" u="none" strike="noStrike" cap="none" normalizeH="0" baseline="-25000" smtClean="0">
                          <a:ln>
                            <a:noFill/>
                          </a:ln>
                          <a:solidFill>
                            <a:schemeClr val="tx1"/>
                          </a:solidFill>
                          <a:effectLst/>
                          <a:latin typeface="Calibri" panose="020F0502020204030204" pitchFamily="34" charset="0"/>
                          <a:cs typeface="Arial" panose="020B0604020202020204" pitchFamily="34" charset="0"/>
                          <a:sym typeface="Symbol" panose="05050102010706020507" pitchFamily="18" charset="2"/>
                        </a:rPr>
                        <a:t>i,j</a:t>
                      </a:r>
                      <a:r>
                        <a:rPr kumimoji="0" lang="en-US" altLang="en-US" sz="2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sym typeface="Symbol" panose="05050102010706020507" pitchFamily="18" charset="2"/>
                        </a:rPr>
                        <a:t> =</a:t>
                      </a:r>
                      <a:endParaRPr kumimoji="0" lang="en-US" altLang="en-US" sz="2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endParaRPr>
                    </a:p>
                  </a:txBody>
                  <a:tcP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6538161"/>
                  </a:ext>
                </a:extLst>
              </a:tr>
              <a:tr h="371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sym typeface="Symbol" panose="05050102010706020507" pitchFamily="18" charset="2"/>
                        </a:rPr>
                        <a:t>0 if (a</a:t>
                      </a:r>
                      <a:r>
                        <a:rPr kumimoji="0" lang="en-US" altLang="en-US" sz="2800" b="0" i="0" u="none" strike="noStrike" cap="none" normalizeH="0" baseline="-25000" smtClean="0">
                          <a:ln>
                            <a:noFill/>
                          </a:ln>
                          <a:solidFill>
                            <a:schemeClr val="tx1"/>
                          </a:solidFill>
                          <a:effectLst/>
                          <a:latin typeface="Calibri" panose="020F0502020204030204" pitchFamily="34" charset="0"/>
                          <a:cs typeface="Arial" panose="020B0604020202020204" pitchFamily="34" charset="0"/>
                          <a:sym typeface="Symbol" panose="05050102010706020507" pitchFamily="18" charset="2"/>
                        </a:rPr>
                        <a:t>i</a:t>
                      </a:r>
                      <a:r>
                        <a:rPr kumimoji="0" lang="en-US" altLang="en-US" sz="2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sym typeface="Symbol" panose="05050102010706020507" pitchFamily="18" charset="2"/>
                        </a:rPr>
                        <a:t>,b</a:t>
                      </a:r>
                      <a:r>
                        <a:rPr kumimoji="0" lang="en-US" altLang="en-US" sz="2800" b="0" i="0" u="none" strike="noStrike" cap="none" normalizeH="0" baseline="-25000" smtClean="0">
                          <a:ln>
                            <a:noFill/>
                          </a:ln>
                          <a:solidFill>
                            <a:schemeClr val="tx1"/>
                          </a:solidFill>
                          <a:effectLst/>
                          <a:latin typeface="Calibri" panose="020F0502020204030204" pitchFamily="34" charset="0"/>
                          <a:cs typeface="Arial" panose="020B0604020202020204" pitchFamily="34" charset="0"/>
                          <a:sym typeface="Symbol" panose="05050102010706020507" pitchFamily="18" charset="2"/>
                        </a:rPr>
                        <a:t>i</a:t>
                      </a:r>
                      <a:r>
                        <a:rPr kumimoji="0" lang="en-US" altLang="en-US" sz="2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sym typeface="Symbol" panose="05050102010706020507" pitchFamily="18" charset="2"/>
                        </a:rPr>
                        <a:t>)  </a:t>
                      </a:r>
                      <a:r>
                        <a:rPr kumimoji="0" lang="en-US" altLang="en-US" sz="2800" b="0" i="1" u="none" strike="noStrike" cap="none" normalizeH="0" baseline="0" smtClean="0">
                          <a:ln>
                            <a:noFill/>
                          </a:ln>
                          <a:solidFill>
                            <a:schemeClr val="tx1"/>
                          </a:solidFill>
                          <a:effectLst/>
                          <a:latin typeface="Calibri" panose="020F0502020204030204" pitchFamily="34" charset="0"/>
                          <a:cs typeface="Arial" panose="020B0604020202020204" pitchFamily="34" charset="0"/>
                          <a:sym typeface="Symbol" panose="05050102010706020507" pitchFamily="18" charset="2"/>
                        </a:rPr>
                        <a:t>R</a:t>
                      </a:r>
                      <a:endParaRPr kumimoji="0" lang="en-US" altLang="en-US" sz="2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endParaRPr>
                    </a:p>
                  </a:txBody>
                  <a:tcP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90068011"/>
                  </a:ext>
                </a:extLst>
              </a:tr>
            </a:tbl>
          </a:graphicData>
        </a:graphic>
      </p:graphicFrame>
      <p:sp>
        <p:nvSpPr>
          <p:cNvPr id="6" name="Left Brace 5"/>
          <p:cNvSpPr/>
          <p:nvPr/>
        </p:nvSpPr>
        <p:spPr>
          <a:xfrm>
            <a:off x="3200400" y="2819400"/>
            <a:ext cx="457200" cy="18288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extLst>
      <p:ext uri="{BB962C8B-B14F-4D97-AF65-F5344CB8AC3E}">
        <p14:creationId xmlns:p14="http://schemas.microsoft.com/office/powerpoint/2010/main" val="815484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Relations and Their Properties</a:t>
            </a:r>
          </a:p>
          <a:p>
            <a:r>
              <a:rPr lang="en-US" i="1" dirty="0" smtClean="0"/>
              <a:t>n</a:t>
            </a:r>
            <a:r>
              <a:rPr lang="en-US" dirty="0" smtClean="0"/>
              <a:t>-</a:t>
            </a:r>
            <a:r>
              <a:rPr lang="en-US" dirty="0" err="1" smtClean="0"/>
              <a:t>ary</a:t>
            </a:r>
            <a:r>
              <a:rPr lang="en-US" dirty="0" smtClean="0"/>
              <a:t> Relations and Their Applications (</a:t>
            </a:r>
            <a:r>
              <a:rPr lang="en-US" i="1" dirty="0" smtClean="0"/>
              <a:t>not currently included in overheads</a:t>
            </a:r>
            <a:r>
              <a:rPr lang="en-US" dirty="0" smtClean="0"/>
              <a:t>)</a:t>
            </a:r>
          </a:p>
          <a:p>
            <a:r>
              <a:rPr lang="en-US" dirty="0" smtClean="0"/>
              <a:t>Representing Relations</a:t>
            </a:r>
          </a:p>
          <a:p>
            <a:r>
              <a:rPr lang="en-US" dirty="0" smtClean="0"/>
              <a:t>Closures of Relations (</a:t>
            </a:r>
            <a:r>
              <a:rPr lang="en-US" i="1" dirty="0" smtClean="0"/>
              <a:t>not currently included in  overheads</a:t>
            </a:r>
            <a:r>
              <a:rPr lang="en-US" dirty="0" smtClean="0"/>
              <a:t>)</a:t>
            </a:r>
          </a:p>
          <a:p>
            <a:r>
              <a:rPr lang="en-US" dirty="0" smtClean="0"/>
              <a:t>Equivalence Relations</a:t>
            </a:r>
          </a:p>
          <a:p>
            <a:r>
              <a:rPr lang="en-US" dirty="0" smtClean="0"/>
              <a:t>Partial Orderings</a:t>
            </a:r>
          </a:p>
          <a:p>
            <a:pPr lvl="1">
              <a:buNone/>
            </a:pPr>
            <a:endParaRPr lang="en-US" dirty="0" smtClean="0"/>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a:xfrm>
            <a:off x="457200" y="2133600"/>
            <a:ext cx="8229600" cy="5181600"/>
          </a:xfrm>
        </p:spPr>
        <p:txBody>
          <a:bodyPr>
            <a:normAutofit lnSpcReduction="10000"/>
          </a:bodyPr>
          <a:lstStyle/>
          <a:p>
            <a:r>
              <a:rPr lang="en-US" sz="2400" dirty="0">
                <a:latin typeface="Comic Sans MS" panose="030F0702030302020204" pitchFamily="66" charset="0"/>
              </a:rPr>
              <a:t>Suppose that </a:t>
            </a:r>
            <a:r>
              <a:rPr lang="en-US" sz="2400" i="1" dirty="0">
                <a:latin typeface="Comic Sans MS" panose="030F0702030302020204" pitchFamily="66" charset="0"/>
              </a:rPr>
              <a:t>A </a:t>
            </a:r>
            <a:r>
              <a:rPr lang="en-US" sz="2400" dirty="0">
                <a:latin typeface="Comic Sans MS" panose="030F0702030302020204" pitchFamily="66" charset="0"/>
              </a:rPr>
              <a:t>= {1</a:t>
            </a:r>
            <a:r>
              <a:rPr lang="en-US" sz="2400" i="1" dirty="0">
                <a:latin typeface="Comic Sans MS" panose="030F0702030302020204" pitchFamily="66" charset="0"/>
              </a:rPr>
              <a:t>, </a:t>
            </a:r>
            <a:r>
              <a:rPr lang="en-US" sz="2400" dirty="0">
                <a:latin typeface="Comic Sans MS" panose="030F0702030302020204" pitchFamily="66" charset="0"/>
              </a:rPr>
              <a:t>2</a:t>
            </a:r>
            <a:r>
              <a:rPr lang="en-US" sz="2400" i="1" dirty="0">
                <a:latin typeface="Comic Sans MS" panose="030F0702030302020204" pitchFamily="66" charset="0"/>
              </a:rPr>
              <a:t>, </a:t>
            </a:r>
            <a:r>
              <a:rPr lang="en-US" sz="2400" dirty="0">
                <a:latin typeface="Comic Sans MS" panose="030F0702030302020204" pitchFamily="66" charset="0"/>
              </a:rPr>
              <a:t>3} and </a:t>
            </a:r>
            <a:r>
              <a:rPr lang="en-US" sz="2400" i="1" dirty="0">
                <a:latin typeface="Comic Sans MS" panose="030F0702030302020204" pitchFamily="66" charset="0"/>
              </a:rPr>
              <a:t>B </a:t>
            </a:r>
            <a:r>
              <a:rPr lang="en-US" sz="2400" dirty="0">
                <a:latin typeface="Comic Sans MS" panose="030F0702030302020204" pitchFamily="66" charset="0"/>
              </a:rPr>
              <a:t>= {1</a:t>
            </a:r>
            <a:r>
              <a:rPr lang="en-US" sz="2400" i="1" dirty="0">
                <a:latin typeface="Comic Sans MS" panose="030F0702030302020204" pitchFamily="66" charset="0"/>
              </a:rPr>
              <a:t>, </a:t>
            </a:r>
            <a:r>
              <a:rPr lang="en-US" sz="2400" dirty="0">
                <a:latin typeface="Comic Sans MS" panose="030F0702030302020204" pitchFamily="66" charset="0"/>
              </a:rPr>
              <a:t>2}. Let </a:t>
            </a:r>
            <a:r>
              <a:rPr lang="en-US" sz="2400" i="1" dirty="0">
                <a:latin typeface="Comic Sans MS" panose="030F0702030302020204" pitchFamily="66" charset="0"/>
              </a:rPr>
              <a:t>R </a:t>
            </a:r>
            <a:r>
              <a:rPr lang="en-US" sz="2400" dirty="0">
                <a:latin typeface="Comic Sans MS" panose="030F0702030302020204" pitchFamily="66" charset="0"/>
              </a:rPr>
              <a:t>be the relation from </a:t>
            </a:r>
            <a:r>
              <a:rPr lang="en-US" sz="2400" i="1" dirty="0">
                <a:latin typeface="Comic Sans MS" panose="030F0702030302020204" pitchFamily="66" charset="0"/>
              </a:rPr>
              <a:t>A </a:t>
            </a:r>
            <a:r>
              <a:rPr lang="en-US" sz="2400" dirty="0">
                <a:latin typeface="Comic Sans MS" panose="030F0702030302020204" pitchFamily="66" charset="0"/>
              </a:rPr>
              <a:t>to </a:t>
            </a:r>
            <a:r>
              <a:rPr lang="en-US" sz="2400" i="1" dirty="0">
                <a:latin typeface="Comic Sans MS" panose="030F0702030302020204" pitchFamily="66" charset="0"/>
              </a:rPr>
              <a:t>B </a:t>
            </a:r>
            <a:r>
              <a:rPr lang="en-US" sz="2400" dirty="0">
                <a:latin typeface="Comic Sans MS" panose="030F0702030302020204" pitchFamily="66" charset="0"/>
              </a:rPr>
              <a:t>containing </a:t>
            </a:r>
            <a:r>
              <a:rPr lang="en-US" sz="2400" i="1" dirty="0">
                <a:latin typeface="Comic Sans MS" panose="030F0702030302020204" pitchFamily="66" charset="0"/>
              </a:rPr>
              <a:t>(a, b</a:t>
            </a:r>
            <a:r>
              <a:rPr lang="en-US" sz="2400" i="1" dirty="0" smtClean="0">
                <a:latin typeface="Comic Sans MS" panose="030F0702030302020204" pitchFamily="66" charset="0"/>
              </a:rPr>
              <a:t>) </a:t>
            </a:r>
            <a:r>
              <a:rPr lang="en-US" sz="2400" dirty="0" smtClean="0">
                <a:latin typeface="Comic Sans MS" panose="030F0702030302020204" pitchFamily="66" charset="0"/>
              </a:rPr>
              <a:t>if </a:t>
            </a:r>
            <a:r>
              <a:rPr lang="en-US" sz="2400" i="1" dirty="0">
                <a:latin typeface="Comic Sans MS" panose="030F0702030302020204" pitchFamily="66" charset="0"/>
              </a:rPr>
              <a:t>a </a:t>
            </a:r>
            <a:r>
              <a:rPr lang="en-US" sz="2400" dirty="0">
                <a:latin typeface="Comic Sans MS" panose="030F0702030302020204" pitchFamily="66" charset="0"/>
              </a:rPr>
              <a:t>∈ </a:t>
            </a:r>
            <a:r>
              <a:rPr lang="en-US" sz="2400" i="1" dirty="0">
                <a:latin typeface="Comic Sans MS" panose="030F0702030302020204" pitchFamily="66" charset="0"/>
              </a:rPr>
              <a:t>A</a:t>
            </a:r>
            <a:r>
              <a:rPr lang="en-US" sz="2400" dirty="0">
                <a:latin typeface="Comic Sans MS" panose="030F0702030302020204" pitchFamily="66" charset="0"/>
              </a:rPr>
              <a:t>, </a:t>
            </a:r>
            <a:r>
              <a:rPr lang="en-US" sz="2400" i="1" dirty="0">
                <a:latin typeface="Comic Sans MS" panose="030F0702030302020204" pitchFamily="66" charset="0"/>
              </a:rPr>
              <a:t>b </a:t>
            </a:r>
            <a:r>
              <a:rPr lang="en-US" sz="2400" dirty="0">
                <a:latin typeface="Comic Sans MS" panose="030F0702030302020204" pitchFamily="66" charset="0"/>
              </a:rPr>
              <a:t>∈ </a:t>
            </a:r>
            <a:r>
              <a:rPr lang="en-US" sz="2400" i="1" dirty="0">
                <a:latin typeface="Comic Sans MS" panose="030F0702030302020204" pitchFamily="66" charset="0"/>
              </a:rPr>
              <a:t>B</a:t>
            </a:r>
            <a:r>
              <a:rPr lang="en-US" sz="2400" dirty="0">
                <a:latin typeface="Comic Sans MS" panose="030F0702030302020204" pitchFamily="66" charset="0"/>
              </a:rPr>
              <a:t>, and </a:t>
            </a:r>
            <a:r>
              <a:rPr lang="en-US" sz="2400" i="1" dirty="0">
                <a:latin typeface="Comic Sans MS" panose="030F0702030302020204" pitchFamily="66" charset="0"/>
              </a:rPr>
              <a:t>a &gt; b</a:t>
            </a:r>
            <a:r>
              <a:rPr lang="en-US" sz="2400" dirty="0">
                <a:latin typeface="Comic Sans MS" panose="030F0702030302020204" pitchFamily="66" charset="0"/>
              </a:rPr>
              <a:t>. What is the matrix representing </a:t>
            </a:r>
            <a:r>
              <a:rPr lang="en-US" sz="2400" i="1" dirty="0">
                <a:latin typeface="Comic Sans MS" panose="030F0702030302020204" pitchFamily="66" charset="0"/>
              </a:rPr>
              <a:t>R </a:t>
            </a:r>
            <a:r>
              <a:rPr lang="en-US" sz="2400" dirty="0">
                <a:latin typeface="Comic Sans MS" panose="030F0702030302020204" pitchFamily="66" charset="0"/>
              </a:rPr>
              <a:t>if </a:t>
            </a:r>
            <a:r>
              <a:rPr lang="en-US" sz="2400" i="1" dirty="0">
                <a:latin typeface="Comic Sans MS" panose="030F0702030302020204" pitchFamily="66" charset="0"/>
              </a:rPr>
              <a:t>a</a:t>
            </a:r>
            <a:r>
              <a:rPr lang="en-US" sz="2400" dirty="0">
                <a:latin typeface="Comic Sans MS" panose="030F0702030302020204" pitchFamily="66" charset="0"/>
              </a:rPr>
              <a:t>1 = 1, </a:t>
            </a:r>
            <a:r>
              <a:rPr lang="en-US" sz="2400" i="1" dirty="0">
                <a:latin typeface="Comic Sans MS" panose="030F0702030302020204" pitchFamily="66" charset="0"/>
              </a:rPr>
              <a:t>a</a:t>
            </a:r>
            <a:r>
              <a:rPr lang="en-US" sz="2400" dirty="0">
                <a:latin typeface="Comic Sans MS" panose="030F0702030302020204" pitchFamily="66" charset="0"/>
              </a:rPr>
              <a:t>2 = 2, and </a:t>
            </a:r>
            <a:r>
              <a:rPr lang="en-US" sz="2400" i="1" dirty="0">
                <a:latin typeface="Comic Sans MS" panose="030F0702030302020204" pitchFamily="66" charset="0"/>
              </a:rPr>
              <a:t>a</a:t>
            </a:r>
            <a:r>
              <a:rPr lang="en-US" sz="2400" dirty="0">
                <a:latin typeface="Comic Sans MS" panose="030F0702030302020204" pitchFamily="66" charset="0"/>
              </a:rPr>
              <a:t>3 = 3</a:t>
            </a:r>
            <a:r>
              <a:rPr lang="en-US" sz="2400" dirty="0" smtClean="0">
                <a:latin typeface="Comic Sans MS" panose="030F0702030302020204" pitchFamily="66" charset="0"/>
              </a:rPr>
              <a:t>, and </a:t>
            </a:r>
            <a:r>
              <a:rPr lang="en-US" sz="2400" i="1" dirty="0">
                <a:latin typeface="Comic Sans MS" panose="030F0702030302020204" pitchFamily="66" charset="0"/>
              </a:rPr>
              <a:t>b</a:t>
            </a:r>
            <a:r>
              <a:rPr lang="en-US" sz="2400" dirty="0">
                <a:latin typeface="Comic Sans MS" panose="030F0702030302020204" pitchFamily="66" charset="0"/>
              </a:rPr>
              <a:t>1 = 1 and </a:t>
            </a:r>
            <a:r>
              <a:rPr lang="en-US" sz="2400" i="1" dirty="0">
                <a:latin typeface="Comic Sans MS" panose="030F0702030302020204" pitchFamily="66" charset="0"/>
              </a:rPr>
              <a:t>b</a:t>
            </a:r>
            <a:r>
              <a:rPr lang="en-US" sz="2400" dirty="0">
                <a:latin typeface="Comic Sans MS" panose="030F0702030302020204" pitchFamily="66" charset="0"/>
              </a:rPr>
              <a:t>2 = 2? </a:t>
            </a:r>
            <a:endParaRPr lang="en-US" sz="2400" dirty="0" smtClean="0">
              <a:latin typeface="Comic Sans MS" panose="030F0702030302020204" pitchFamily="66" charset="0"/>
            </a:endParaRPr>
          </a:p>
          <a:p>
            <a:endParaRPr lang="en-US" sz="2400" dirty="0">
              <a:latin typeface="Comic Sans MS" panose="030F0702030302020204" pitchFamily="66" charset="0"/>
            </a:endParaRPr>
          </a:p>
          <a:p>
            <a:r>
              <a:rPr lang="en-US" sz="2400" dirty="0">
                <a:latin typeface="Comic Sans MS" panose="030F0702030302020204" pitchFamily="66" charset="0"/>
              </a:rPr>
              <a:t>Because </a:t>
            </a:r>
            <a:r>
              <a:rPr lang="en-US" sz="2400" i="1" dirty="0">
                <a:latin typeface="Comic Sans MS" panose="030F0702030302020204" pitchFamily="66" charset="0"/>
              </a:rPr>
              <a:t>R </a:t>
            </a:r>
            <a:r>
              <a:rPr lang="en-US" sz="2400" dirty="0">
                <a:latin typeface="Comic Sans MS" panose="030F0702030302020204" pitchFamily="66" charset="0"/>
              </a:rPr>
              <a:t>= {</a:t>
            </a:r>
            <a:r>
              <a:rPr lang="en-US" sz="2400" i="1" dirty="0">
                <a:latin typeface="Comic Sans MS" panose="030F0702030302020204" pitchFamily="66" charset="0"/>
              </a:rPr>
              <a:t>(</a:t>
            </a:r>
            <a:r>
              <a:rPr lang="en-US" sz="2400" dirty="0">
                <a:latin typeface="Comic Sans MS" panose="030F0702030302020204" pitchFamily="66" charset="0"/>
              </a:rPr>
              <a:t>2</a:t>
            </a:r>
            <a:r>
              <a:rPr lang="en-US" sz="2400" i="1" dirty="0">
                <a:latin typeface="Comic Sans MS" panose="030F0702030302020204" pitchFamily="66" charset="0"/>
              </a:rPr>
              <a:t>, </a:t>
            </a:r>
            <a:r>
              <a:rPr lang="en-US" sz="2400" dirty="0">
                <a:latin typeface="Comic Sans MS" panose="030F0702030302020204" pitchFamily="66" charset="0"/>
              </a:rPr>
              <a:t>1</a:t>
            </a:r>
            <a:r>
              <a:rPr lang="en-US" sz="2400" i="1" dirty="0">
                <a:latin typeface="Comic Sans MS" panose="030F0702030302020204" pitchFamily="66" charset="0"/>
              </a:rPr>
              <a:t>), (</a:t>
            </a:r>
            <a:r>
              <a:rPr lang="en-US" sz="2400" dirty="0">
                <a:latin typeface="Comic Sans MS" panose="030F0702030302020204" pitchFamily="66" charset="0"/>
              </a:rPr>
              <a:t>3</a:t>
            </a:r>
            <a:r>
              <a:rPr lang="en-US" sz="2400" i="1" dirty="0">
                <a:latin typeface="Comic Sans MS" panose="030F0702030302020204" pitchFamily="66" charset="0"/>
              </a:rPr>
              <a:t>, </a:t>
            </a:r>
            <a:r>
              <a:rPr lang="en-US" sz="2400" dirty="0">
                <a:latin typeface="Comic Sans MS" panose="030F0702030302020204" pitchFamily="66" charset="0"/>
              </a:rPr>
              <a:t>1</a:t>
            </a:r>
            <a:r>
              <a:rPr lang="en-US" sz="2400" i="1" dirty="0">
                <a:latin typeface="Comic Sans MS" panose="030F0702030302020204" pitchFamily="66" charset="0"/>
              </a:rPr>
              <a:t>), (</a:t>
            </a:r>
            <a:r>
              <a:rPr lang="en-US" sz="2400" dirty="0">
                <a:latin typeface="Comic Sans MS" panose="030F0702030302020204" pitchFamily="66" charset="0"/>
              </a:rPr>
              <a:t>3</a:t>
            </a:r>
            <a:r>
              <a:rPr lang="en-US" sz="2400" i="1" dirty="0">
                <a:latin typeface="Comic Sans MS" panose="030F0702030302020204" pitchFamily="66" charset="0"/>
              </a:rPr>
              <a:t>, </a:t>
            </a:r>
            <a:r>
              <a:rPr lang="en-US" sz="2400" dirty="0">
                <a:latin typeface="Comic Sans MS" panose="030F0702030302020204" pitchFamily="66" charset="0"/>
              </a:rPr>
              <a:t>2</a:t>
            </a:r>
            <a:r>
              <a:rPr lang="en-US" sz="2400" i="1" dirty="0">
                <a:latin typeface="Comic Sans MS" panose="030F0702030302020204" pitchFamily="66" charset="0"/>
              </a:rPr>
              <a:t>)</a:t>
            </a:r>
            <a:r>
              <a:rPr lang="en-US" sz="2400" dirty="0">
                <a:latin typeface="Comic Sans MS" panose="030F0702030302020204" pitchFamily="66" charset="0"/>
              </a:rPr>
              <a:t>}, the matrix for </a:t>
            </a:r>
            <a:r>
              <a:rPr lang="en-US" sz="2400" i="1" dirty="0">
                <a:latin typeface="Comic Sans MS" panose="030F0702030302020204" pitchFamily="66" charset="0"/>
              </a:rPr>
              <a:t>R </a:t>
            </a:r>
            <a:r>
              <a:rPr lang="en-US" sz="2400" dirty="0">
                <a:latin typeface="Comic Sans MS" panose="030F0702030302020204" pitchFamily="66" charset="0"/>
              </a:rPr>
              <a:t>is</a:t>
            </a:r>
            <a:r>
              <a:rPr lang="en-US" sz="1800" dirty="0">
                <a:latin typeface="Comic Sans MS" panose="030F0702030302020204" pitchFamily="66" charset="0"/>
              </a:rPr>
              <a:t> </a:t>
            </a:r>
            <a:endParaRPr lang="en-US" sz="1800" dirty="0" smtClean="0">
              <a:latin typeface="Comic Sans MS" panose="030F0702030302020204" pitchFamily="66" charset="0"/>
            </a:endParaRPr>
          </a:p>
          <a:p>
            <a:endParaRPr lang="en-US" sz="1800" dirty="0">
              <a:latin typeface="Comic Sans MS" panose="030F0702030302020204" pitchFamily="66" charset="0"/>
            </a:endParaRPr>
          </a:p>
          <a:p>
            <a:r>
              <a:rPr lang="en-US" sz="1800" dirty="0">
                <a:latin typeface="Comic Sans MS" panose="030F0702030302020204" pitchFamily="66" charset="0"/>
              </a:rPr>
              <a:t/>
            </a:r>
            <a:br>
              <a:rPr lang="en-US" sz="1800" dirty="0">
                <a:latin typeface="Comic Sans MS" panose="030F0702030302020204" pitchFamily="66" charset="0"/>
              </a:rPr>
            </a:br>
            <a:endParaRPr lang="en-US" sz="1800" dirty="0" smtClean="0">
              <a:latin typeface="Comic Sans MS" panose="030F0702030302020204" pitchFamily="66" charset="0"/>
            </a:endParaRPr>
          </a:p>
          <a:p>
            <a:endParaRPr lang="en-US" sz="1800" dirty="0" smtClean="0">
              <a:latin typeface="Comic Sans MS" panose="030F0702030302020204" pitchFamily="66" charset="0"/>
            </a:endParaRPr>
          </a:p>
          <a:p>
            <a:r>
              <a:rPr lang="en-US" sz="2400" dirty="0">
                <a:latin typeface="Comic Sans MS" panose="030F0702030302020204" pitchFamily="66" charset="0"/>
              </a:rPr>
              <a:t>The 1s in </a:t>
            </a:r>
            <a:r>
              <a:rPr lang="en-US" sz="2400" b="1" dirty="0">
                <a:latin typeface="Comic Sans MS" panose="030F0702030302020204" pitchFamily="66" charset="0"/>
              </a:rPr>
              <a:t>M</a:t>
            </a:r>
            <a:r>
              <a:rPr lang="en-US" sz="2400" i="1" baseline="-25000" dirty="0">
                <a:latin typeface="Comic Sans MS" panose="030F0702030302020204" pitchFamily="66" charset="0"/>
              </a:rPr>
              <a:t>R</a:t>
            </a:r>
            <a:r>
              <a:rPr lang="en-US" sz="2400" i="1" dirty="0">
                <a:latin typeface="Comic Sans MS" panose="030F0702030302020204" pitchFamily="66" charset="0"/>
              </a:rPr>
              <a:t> </a:t>
            </a:r>
            <a:r>
              <a:rPr lang="en-US" sz="2400" dirty="0">
                <a:latin typeface="Comic Sans MS" panose="030F0702030302020204" pitchFamily="66" charset="0"/>
              </a:rPr>
              <a:t>show that the pairs </a:t>
            </a:r>
            <a:r>
              <a:rPr lang="en-US" sz="2400" i="1" dirty="0">
                <a:latin typeface="Comic Sans MS" panose="030F0702030302020204" pitchFamily="66" charset="0"/>
              </a:rPr>
              <a:t>(</a:t>
            </a:r>
            <a:r>
              <a:rPr lang="en-US" sz="2400" dirty="0">
                <a:latin typeface="Comic Sans MS" panose="030F0702030302020204" pitchFamily="66" charset="0"/>
              </a:rPr>
              <a:t>2</a:t>
            </a:r>
            <a:r>
              <a:rPr lang="en-US" sz="2400" i="1" dirty="0">
                <a:latin typeface="Comic Sans MS" panose="030F0702030302020204" pitchFamily="66" charset="0"/>
              </a:rPr>
              <a:t>, </a:t>
            </a:r>
            <a:r>
              <a:rPr lang="en-US" sz="2400" dirty="0">
                <a:latin typeface="Comic Sans MS" panose="030F0702030302020204" pitchFamily="66" charset="0"/>
              </a:rPr>
              <a:t>1</a:t>
            </a:r>
            <a:r>
              <a:rPr lang="en-US" sz="2400" i="1" dirty="0">
                <a:latin typeface="Comic Sans MS" panose="030F0702030302020204" pitchFamily="66" charset="0"/>
              </a:rPr>
              <a:t>)</a:t>
            </a:r>
            <a:r>
              <a:rPr lang="en-US" sz="2400" dirty="0">
                <a:latin typeface="Comic Sans MS" panose="030F0702030302020204" pitchFamily="66" charset="0"/>
              </a:rPr>
              <a:t>, </a:t>
            </a:r>
            <a:r>
              <a:rPr lang="en-US" sz="2400" i="1" dirty="0">
                <a:latin typeface="Comic Sans MS" panose="030F0702030302020204" pitchFamily="66" charset="0"/>
              </a:rPr>
              <a:t>(</a:t>
            </a:r>
            <a:r>
              <a:rPr lang="en-US" sz="2400" dirty="0">
                <a:latin typeface="Comic Sans MS" panose="030F0702030302020204" pitchFamily="66" charset="0"/>
              </a:rPr>
              <a:t>3</a:t>
            </a:r>
            <a:r>
              <a:rPr lang="en-US" sz="2400" i="1" dirty="0">
                <a:latin typeface="Comic Sans MS" panose="030F0702030302020204" pitchFamily="66" charset="0"/>
              </a:rPr>
              <a:t>, </a:t>
            </a:r>
            <a:r>
              <a:rPr lang="en-US" sz="2400" dirty="0">
                <a:latin typeface="Comic Sans MS" panose="030F0702030302020204" pitchFamily="66" charset="0"/>
              </a:rPr>
              <a:t>1</a:t>
            </a:r>
            <a:r>
              <a:rPr lang="en-US" sz="2400" i="1" dirty="0">
                <a:latin typeface="Comic Sans MS" panose="030F0702030302020204" pitchFamily="66" charset="0"/>
              </a:rPr>
              <a:t>)</a:t>
            </a:r>
            <a:r>
              <a:rPr lang="en-US" sz="2400" dirty="0">
                <a:latin typeface="Comic Sans MS" panose="030F0702030302020204" pitchFamily="66" charset="0"/>
              </a:rPr>
              <a:t>, and </a:t>
            </a:r>
            <a:r>
              <a:rPr lang="en-US" sz="2400" i="1" dirty="0">
                <a:latin typeface="Comic Sans MS" panose="030F0702030302020204" pitchFamily="66" charset="0"/>
              </a:rPr>
              <a:t>(</a:t>
            </a:r>
            <a:r>
              <a:rPr lang="en-US" sz="2400" dirty="0">
                <a:latin typeface="Comic Sans MS" panose="030F0702030302020204" pitchFamily="66" charset="0"/>
              </a:rPr>
              <a:t>3</a:t>
            </a:r>
            <a:r>
              <a:rPr lang="en-US" sz="2400" i="1" dirty="0">
                <a:latin typeface="Comic Sans MS" panose="030F0702030302020204" pitchFamily="66" charset="0"/>
              </a:rPr>
              <a:t>, </a:t>
            </a:r>
            <a:r>
              <a:rPr lang="en-US" sz="2400" dirty="0">
                <a:latin typeface="Comic Sans MS" panose="030F0702030302020204" pitchFamily="66" charset="0"/>
              </a:rPr>
              <a:t>2</a:t>
            </a:r>
            <a:r>
              <a:rPr lang="en-US" sz="2400" i="1" dirty="0">
                <a:latin typeface="Comic Sans MS" panose="030F0702030302020204" pitchFamily="66" charset="0"/>
              </a:rPr>
              <a:t>) </a:t>
            </a:r>
            <a:r>
              <a:rPr lang="en-US" sz="2400" dirty="0">
                <a:latin typeface="Comic Sans MS" panose="030F0702030302020204" pitchFamily="66" charset="0"/>
              </a:rPr>
              <a:t>belong to </a:t>
            </a:r>
            <a:r>
              <a:rPr lang="en-US" sz="2400" i="1" dirty="0">
                <a:latin typeface="Comic Sans MS" panose="030F0702030302020204" pitchFamily="66" charset="0"/>
              </a:rPr>
              <a:t>R</a:t>
            </a:r>
            <a:r>
              <a:rPr lang="en-US" sz="2400" dirty="0">
                <a:latin typeface="Comic Sans MS" panose="030F0702030302020204" pitchFamily="66" charset="0"/>
              </a:rPr>
              <a:t>. The 0s show that </a:t>
            </a:r>
            <a:r>
              <a:rPr lang="en-US" sz="2400" dirty="0" smtClean="0">
                <a:latin typeface="Comic Sans MS" panose="030F0702030302020204" pitchFamily="66" charset="0"/>
              </a:rPr>
              <a:t>no other </a:t>
            </a:r>
            <a:r>
              <a:rPr lang="en-US" sz="2400" dirty="0">
                <a:latin typeface="Comic Sans MS" panose="030F0702030302020204" pitchFamily="66" charset="0"/>
              </a:rPr>
              <a:t>pairs belong to </a:t>
            </a:r>
            <a:r>
              <a:rPr lang="en-US" sz="2400" i="1" dirty="0">
                <a:latin typeface="Comic Sans MS" panose="030F0702030302020204" pitchFamily="66" charset="0"/>
              </a:rPr>
              <a:t>R</a:t>
            </a:r>
            <a:r>
              <a:rPr lang="en-US" sz="1800" dirty="0">
                <a:latin typeface="Comic Sans MS" panose="030F0702030302020204" pitchFamily="66" charset="0"/>
              </a:rPr>
              <a:t> </a:t>
            </a:r>
            <a:br>
              <a:rPr lang="en-US" sz="1800" dirty="0">
                <a:latin typeface="Comic Sans MS" panose="030F0702030302020204" pitchFamily="66" charset="0"/>
              </a:rPr>
            </a:br>
            <a:r>
              <a:rPr lang="en-US" sz="2400" dirty="0">
                <a:latin typeface="Comic Sans MS" panose="030F0702030302020204" pitchFamily="66" charset="0"/>
              </a:rPr>
              <a:t/>
            </a:r>
            <a:br>
              <a:rPr lang="en-US" sz="2400" dirty="0">
                <a:latin typeface="Comic Sans MS" panose="030F0702030302020204" pitchFamily="66" charset="0"/>
              </a:rPr>
            </a:br>
            <a:endParaRPr lang="en-US" sz="2400" dirty="0">
              <a:latin typeface="Comic Sans MS" panose="030F0702030302020204" pitchFamily="66" charset="0"/>
            </a:endParaRPr>
          </a:p>
        </p:txBody>
      </p:sp>
      <p:pic>
        <p:nvPicPr>
          <p:cNvPr id="4" name="Picture 3"/>
          <p:cNvPicPr>
            <a:picLocks noChangeAspect="1"/>
          </p:cNvPicPr>
          <p:nvPr/>
        </p:nvPicPr>
        <p:blipFill>
          <a:blip r:embed="rId2"/>
          <a:stretch>
            <a:fillRect/>
          </a:stretch>
        </p:blipFill>
        <p:spPr>
          <a:xfrm>
            <a:off x="2438400" y="4419600"/>
            <a:ext cx="1743075" cy="1047750"/>
          </a:xfrm>
          <a:prstGeom prst="rect">
            <a:avLst/>
          </a:prstGeom>
        </p:spPr>
      </p:pic>
    </p:spTree>
    <p:extLst>
      <p:ext uri="{BB962C8B-B14F-4D97-AF65-F5344CB8AC3E}">
        <p14:creationId xmlns:p14="http://schemas.microsoft.com/office/powerpoint/2010/main" val="368132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barn(inVertical)">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noAutofit/>
          </a:bodyPr>
          <a:lstStyle/>
          <a:p>
            <a:r>
              <a:rPr lang="en-US" sz="2800" dirty="0" smtClean="0"/>
              <a:t>Let </a:t>
            </a:r>
            <a:r>
              <a:rPr lang="en-US" sz="2800" i="1" dirty="0" smtClean="0"/>
              <a:t>A </a:t>
            </a:r>
            <a:r>
              <a:rPr lang="en-US" sz="2800" dirty="0" smtClean="0"/>
              <a:t>= {</a:t>
            </a:r>
            <a:r>
              <a:rPr lang="en-US" sz="2800" i="1" dirty="0" smtClean="0"/>
              <a:t>a</a:t>
            </a:r>
            <a:r>
              <a:rPr lang="en-US" sz="2800" dirty="0" smtClean="0"/>
              <a:t>1</a:t>
            </a:r>
            <a:r>
              <a:rPr lang="en-US" sz="2800" i="1" dirty="0" smtClean="0"/>
              <a:t>, a</a:t>
            </a:r>
            <a:r>
              <a:rPr lang="en-US" sz="2800" dirty="0" smtClean="0"/>
              <a:t>2</a:t>
            </a:r>
            <a:r>
              <a:rPr lang="en-US" sz="2800" i="1" dirty="0" smtClean="0"/>
              <a:t>, a</a:t>
            </a:r>
            <a:r>
              <a:rPr lang="en-US" sz="2800" dirty="0" smtClean="0"/>
              <a:t>3} and </a:t>
            </a:r>
            <a:r>
              <a:rPr lang="en-US" sz="2800" i="1" dirty="0" smtClean="0"/>
              <a:t>B </a:t>
            </a:r>
            <a:r>
              <a:rPr lang="en-US" sz="2800" dirty="0" smtClean="0"/>
              <a:t>= {</a:t>
            </a:r>
            <a:r>
              <a:rPr lang="en-US" sz="2800" i="1" dirty="0" smtClean="0"/>
              <a:t>b</a:t>
            </a:r>
            <a:r>
              <a:rPr lang="en-US" sz="2800" dirty="0" smtClean="0"/>
              <a:t>1</a:t>
            </a:r>
            <a:r>
              <a:rPr lang="en-US" sz="2800" i="1" dirty="0" smtClean="0"/>
              <a:t>, b</a:t>
            </a:r>
            <a:r>
              <a:rPr lang="en-US" sz="2800" dirty="0" smtClean="0"/>
              <a:t>2</a:t>
            </a:r>
            <a:r>
              <a:rPr lang="en-US" sz="2800" i="1" dirty="0" smtClean="0"/>
              <a:t>, b</a:t>
            </a:r>
            <a:r>
              <a:rPr lang="en-US" sz="2800" dirty="0" smtClean="0"/>
              <a:t>3</a:t>
            </a:r>
            <a:r>
              <a:rPr lang="en-US" sz="2800" i="1" dirty="0" smtClean="0"/>
              <a:t>, b</a:t>
            </a:r>
            <a:r>
              <a:rPr lang="en-US" sz="2800" dirty="0" smtClean="0"/>
              <a:t>4</a:t>
            </a:r>
            <a:r>
              <a:rPr lang="en-US" sz="2800" i="1" dirty="0" smtClean="0"/>
              <a:t>, b</a:t>
            </a:r>
            <a:r>
              <a:rPr lang="en-US" sz="2800" dirty="0" smtClean="0"/>
              <a:t>5}. Which ordered pairs are in the relation </a:t>
            </a:r>
            <a:r>
              <a:rPr lang="en-US" sz="2800" i="1" dirty="0" smtClean="0"/>
              <a:t>R</a:t>
            </a:r>
            <a:br>
              <a:rPr lang="en-US" sz="2800" i="1" dirty="0" smtClean="0"/>
            </a:br>
            <a:r>
              <a:rPr lang="en-US" sz="2800" dirty="0" smtClean="0"/>
              <a:t>represented by the matrix </a:t>
            </a:r>
          </a:p>
          <a:p>
            <a:endParaRPr lang="en-US" sz="2800" dirty="0"/>
          </a:p>
          <a:p>
            <a:endParaRPr lang="en-US" sz="2800" dirty="0" smtClean="0"/>
          </a:p>
          <a:p>
            <a:endParaRPr lang="en-US" sz="2800" dirty="0" smtClean="0"/>
          </a:p>
          <a:p>
            <a:r>
              <a:rPr lang="en-US" sz="2800" dirty="0"/>
              <a:t>Because </a:t>
            </a:r>
            <a:r>
              <a:rPr lang="en-US" sz="2800" i="1" dirty="0"/>
              <a:t>R </a:t>
            </a:r>
            <a:r>
              <a:rPr lang="en-US" sz="2800" dirty="0"/>
              <a:t>consists of those ordered pairs </a:t>
            </a:r>
            <a:r>
              <a:rPr lang="en-US" sz="2800" i="1" dirty="0"/>
              <a:t>(</a:t>
            </a:r>
            <a:r>
              <a:rPr lang="en-US" sz="2800" i="1" dirty="0" err="1"/>
              <a:t>a</a:t>
            </a:r>
            <a:r>
              <a:rPr lang="en-US" sz="2800" i="1" baseline="-25000" dirty="0" err="1"/>
              <a:t>i</a:t>
            </a:r>
            <a:r>
              <a:rPr lang="en-US" sz="2800" i="1" dirty="0"/>
              <a:t>, </a:t>
            </a:r>
            <a:r>
              <a:rPr lang="en-US" sz="2800" i="1" dirty="0" err="1"/>
              <a:t>b</a:t>
            </a:r>
            <a:r>
              <a:rPr lang="en-US" sz="2800" i="1" baseline="-25000" dirty="0" err="1"/>
              <a:t>j</a:t>
            </a:r>
            <a:r>
              <a:rPr lang="en-US" sz="2800" i="1" dirty="0"/>
              <a:t>) </a:t>
            </a:r>
            <a:r>
              <a:rPr lang="en-US" sz="2800" dirty="0"/>
              <a:t>with </a:t>
            </a:r>
            <a:r>
              <a:rPr lang="en-US" sz="2800" i="1" dirty="0" err="1"/>
              <a:t>m</a:t>
            </a:r>
            <a:r>
              <a:rPr lang="en-US" sz="2800" i="1" baseline="-25000" dirty="0" err="1"/>
              <a:t>ij</a:t>
            </a:r>
            <a:r>
              <a:rPr lang="en-US" sz="2800" i="1" dirty="0"/>
              <a:t> </a:t>
            </a:r>
            <a:r>
              <a:rPr lang="en-US" sz="2800" dirty="0"/>
              <a:t>= 1, it follows that</a:t>
            </a:r>
            <a:br>
              <a:rPr lang="en-US" sz="2800" dirty="0"/>
            </a:br>
            <a:r>
              <a:rPr lang="en-US" sz="2800" i="1" dirty="0"/>
              <a:t>R </a:t>
            </a:r>
            <a:r>
              <a:rPr lang="en-US" sz="2800" dirty="0"/>
              <a:t>= {</a:t>
            </a:r>
            <a:r>
              <a:rPr lang="en-US" sz="2800" i="1" dirty="0"/>
              <a:t>(a</a:t>
            </a:r>
            <a:r>
              <a:rPr lang="en-US" sz="2800" dirty="0"/>
              <a:t>1</a:t>
            </a:r>
            <a:r>
              <a:rPr lang="en-US" sz="2800" i="1" dirty="0"/>
              <a:t>, b</a:t>
            </a:r>
            <a:r>
              <a:rPr lang="en-US" sz="2800" dirty="0"/>
              <a:t>2</a:t>
            </a:r>
            <a:r>
              <a:rPr lang="en-US" sz="2800" i="1" dirty="0"/>
              <a:t>), (a</a:t>
            </a:r>
            <a:r>
              <a:rPr lang="en-US" sz="2800" dirty="0"/>
              <a:t>2</a:t>
            </a:r>
            <a:r>
              <a:rPr lang="en-US" sz="2800" i="1" dirty="0"/>
              <a:t>, b</a:t>
            </a:r>
            <a:r>
              <a:rPr lang="en-US" sz="2800" dirty="0"/>
              <a:t>1</a:t>
            </a:r>
            <a:r>
              <a:rPr lang="en-US" sz="2800" i="1" dirty="0"/>
              <a:t>), (a</a:t>
            </a:r>
            <a:r>
              <a:rPr lang="en-US" sz="2800" dirty="0"/>
              <a:t>2</a:t>
            </a:r>
            <a:r>
              <a:rPr lang="en-US" sz="2800" i="1" dirty="0"/>
              <a:t>, b</a:t>
            </a:r>
            <a:r>
              <a:rPr lang="en-US" sz="2800" dirty="0"/>
              <a:t>3</a:t>
            </a:r>
            <a:r>
              <a:rPr lang="en-US" sz="2800" i="1" dirty="0"/>
              <a:t>), (a</a:t>
            </a:r>
            <a:r>
              <a:rPr lang="en-US" sz="2800" dirty="0"/>
              <a:t>2</a:t>
            </a:r>
            <a:r>
              <a:rPr lang="en-US" sz="2800" i="1" dirty="0"/>
              <a:t>, b</a:t>
            </a:r>
            <a:r>
              <a:rPr lang="en-US" sz="2800" dirty="0"/>
              <a:t>4</a:t>
            </a:r>
            <a:r>
              <a:rPr lang="en-US" sz="2800" i="1" dirty="0"/>
              <a:t>), (a</a:t>
            </a:r>
            <a:r>
              <a:rPr lang="en-US" sz="2800" dirty="0"/>
              <a:t>3</a:t>
            </a:r>
            <a:r>
              <a:rPr lang="en-US" sz="2800" i="1" dirty="0"/>
              <a:t>, b</a:t>
            </a:r>
            <a:r>
              <a:rPr lang="en-US" sz="2800" dirty="0"/>
              <a:t>1</a:t>
            </a:r>
            <a:r>
              <a:rPr lang="en-US" sz="2800" i="1" dirty="0"/>
              <a:t>), (a</a:t>
            </a:r>
            <a:r>
              <a:rPr lang="en-US" sz="2800" dirty="0"/>
              <a:t>3</a:t>
            </a:r>
            <a:r>
              <a:rPr lang="en-US" sz="2800" i="1" dirty="0"/>
              <a:t>, b</a:t>
            </a:r>
            <a:r>
              <a:rPr lang="en-US" sz="2800" dirty="0"/>
              <a:t>3</a:t>
            </a:r>
            <a:r>
              <a:rPr lang="en-US" sz="2800" i="1" dirty="0"/>
              <a:t>), (a</a:t>
            </a:r>
            <a:r>
              <a:rPr lang="en-US" sz="2800" dirty="0"/>
              <a:t>3</a:t>
            </a:r>
            <a:r>
              <a:rPr lang="en-US" sz="2800" i="1" dirty="0"/>
              <a:t>, b</a:t>
            </a:r>
            <a:r>
              <a:rPr lang="en-US" sz="2800" dirty="0"/>
              <a:t>5</a:t>
            </a:r>
            <a:r>
              <a:rPr lang="en-US" sz="2800" i="1" dirty="0"/>
              <a:t>)</a:t>
            </a:r>
            <a:r>
              <a:rPr lang="en-US" sz="2800" dirty="0"/>
              <a:t>}</a:t>
            </a:r>
            <a:r>
              <a:rPr lang="en-US" sz="2800" i="1" dirty="0"/>
              <a:t>.</a:t>
            </a:r>
            <a:r>
              <a:rPr lang="en-US" sz="2800" dirty="0"/>
              <a:t> </a:t>
            </a:r>
            <a:br>
              <a:rPr lang="en-US" sz="2800" dirty="0"/>
            </a:br>
            <a:r>
              <a:rPr lang="en-US" sz="2800" dirty="0"/>
              <a:t/>
            </a:r>
            <a:br>
              <a:rPr lang="en-US" sz="2800" dirty="0"/>
            </a:br>
            <a:endParaRPr lang="en-US" sz="2800" dirty="0"/>
          </a:p>
        </p:txBody>
      </p:sp>
      <p:pic>
        <p:nvPicPr>
          <p:cNvPr id="4" name="Picture 3"/>
          <p:cNvPicPr>
            <a:picLocks noChangeAspect="1"/>
          </p:cNvPicPr>
          <p:nvPr/>
        </p:nvPicPr>
        <p:blipFill>
          <a:blip r:embed="rId2"/>
          <a:stretch>
            <a:fillRect/>
          </a:stretch>
        </p:blipFill>
        <p:spPr>
          <a:xfrm>
            <a:off x="2590800" y="3429000"/>
            <a:ext cx="2600325" cy="1066800"/>
          </a:xfrm>
          <a:prstGeom prst="rect">
            <a:avLst/>
          </a:prstGeom>
        </p:spPr>
      </p:pic>
    </p:spTree>
    <p:extLst>
      <p:ext uri="{BB962C8B-B14F-4D97-AF65-F5344CB8AC3E}">
        <p14:creationId xmlns:p14="http://schemas.microsoft.com/office/powerpoint/2010/main" val="196740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229600" cy="4525963"/>
          </a:xfrm>
        </p:spPr>
        <p:txBody>
          <a:bodyPr>
            <a:noAutofit/>
          </a:bodyPr>
          <a:lstStyle/>
          <a:p>
            <a:r>
              <a:rPr lang="en-US" sz="2800" dirty="0"/>
              <a:t>The matrix of a relation on a set, which is a square matrix, can be used to determine </a:t>
            </a:r>
            <a:r>
              <a:rPr lang="en-US" sz="2800" dirty="0" smtClean="0"/>
              <a:t>whether the relation </a:t>
            </a:r>
            <a:r>
              <a:rPr lang="en-US" sz="2800" dirty="0"/>
              <a:t>has certain properties. </a:t>
            </a:r>
            <a:endParaRPr lang="en-US" sz="2800" dirty="0" smtClean="0"/>
          </a:p>
          <a:p>
            <a:r>
              <a:rPr lang="en-US" sz="2800" dirty="0" smtClean="0"/>
              <a:t>Recall </a:t>
            </a:r>
            <a:r>
              <a:rPr lang="en-US" sz="2800" dirty="0"/>
              <a:t>that </a:t>
            </a:r>
            <a:r>
              <a:rPr lang="en-US" sz="2800" dirty="0" smtClean="0"/>
              <a:t>are relation </a:t>
            </a:r>
            <a:r>
              <a:rPr lang="en-US" sz="2800" i="1" dirty="0"/>
              <a:t>R </a:t>
            </a:r>
            <a:r>
              <a:rPr lang="en-US" sz="2800" dirty="0"/>
              <a:t>on </a:t>
            </a:r>
            <a:r>
              <a:rPr lang="en-US" sz="2800" i="1" dirty="0"/>
              <a:t>A </a:t>
            </a:r>
            <a:r>
              <a:rPr lang="en-US" sz="2800" dirty="0" smtClean="0"/>
              <a:t>is reflexive </a:t>
            </a:r>
            <a:r>
              <a:rPr lang="en-US" sz="2800" dirty="0"/>
              <a:t>if </a:t>
            </a:r>
            <a:r>
              <a:rPr lang="en-US" sz="2800" i="1" dirty="0"/>
              <a:t>(a, a) </a:t>
            </a:r>
            <a:r>
              <a:rPr lang="en-US" sz="2800" dirty="0"/>
              <a:t>∈ </a:t>
            </a:r>
            <a:r>
              <a:rPr lang="en-US" sz="2800" i="1" dirty="0"/>
              <a:t>R </a:t>
            </a:r>
            <a:r>
              <a:rPr lang="en-US" sz="2800" dirty="0" smtClean="0"/>
              <a:t>whenever </a:t>
            </a:r>
            <a:r>
              <a:rPr lang="en-US" sz="2800" i="1" dirty="0" smtClean="0"/>
              <a:t>a </a:t>
            </a:r>
            <a:r>
              <a:rPr lang="en-US" sz="2800" dirty="0"/>
              <a:t>∈ </a:t>
            </a:r>
            <a:r>
              <a:rPr lang="en-US" sz="2800" i="1" dirty="0"/>
              <a:t>A</a:t>
            </a:r>
            <a:r>
              <a:rPr lang="en-US" sz="2800" dirty="0"/>
              <a:t>. Thus, </a:t>
            </a:r>
            <a:r>
              <a:rPr lang="en-US" sz="2800" i="1" dirty="0"/>
              <a:t>R </a:t>
            </a:r>
            <a:r>
              <a:rPr lang="en-US" sz="2800" dirty="0"/>
              <a:t>is reflexive if and only if </a:t>
            </a:r>
            <a:r>
              <a:rPr lang="en-US" sz="2800" i="1" dirty="0"/>
              <a:t>(</a:t>
            </a:r>
            <a:r>
              <a:rPr lang="en-US" sz="2800" i="1" dirty="0" err="1"/>
              <a:t>a</a:t>
            </a:r>
            <a:r>
              <a:rPr lang="en-US" sz="2800" i="1" baseline="-25000" dirty="0" err="1"/>
              <a:t>i</a:t>
            </a:r>
            <a:r>
              <a:rPr lang="en-US" sz="2800" i="1" dirty="0"/>
              <a:t>, </a:t>
            </a:r>
            <a:r>
              <a:rPr lang="en-US" sz="2800" i="1" dirty="0" err="1"/>
              <a:t>a</a:t>
            </a:r>
            <a:r>
              <a:rPr lang="en-US" sz="2800" i="1" baseline="-25000" dirty="0" err="1"/>
              <a:t>i</a:t>
            </a:r>
            <a:r>
              <a:rPr lang="en-US" sz="2800" i="1" dirty="0"/>
              <a:t>) </a:t>
            </a:r>
            <a:r>
              <a:rPr lang="en-US" sz="2800" dirty="0"/>
              <a:t>∈ </a:t>
            </a:r>
            <a:r>
              <a:rPr lang="en-US" sz="2800" i="1" dirty="0"/>
              <a:t>R </a:t>
            </a:r>
            <a:r>
              <a:rPr lang="en-US" sz="2800" dirty="0"/>
              <a:t>for </a:t>
            </a:r>
            <a:r>
              <a:rPr lang="en-US" sz="2800" i="1" dirty="0" err="1"/>
              <a:t>i</a:t>
            </a:r>
            <a:r>
              <a:rPr lang="en-US" sz="2800" i="1" dirty="0"/>
              <a:t> </a:t>
            </a:r>
            <a:r>
              <a:rPr lang="en-US" sz="2800" dirty="0"/>
              <a:t>= 1</a:t>
            </a:r>
            <a:r>
              <a:rPr lang="en-US" sz="2800" i="1" dirty="0"/>
              <a:t>, </a:t>
            </a:r>
            <a:r>
              <a:rPr lang="en-US" sz="2800" dirty="0"/>
              <a:t>2</a:t>
            </a:r>
            <a:r>
              <a:rPr lang="en-US" sz="2800" i="1" dirty="0"/>
              <a:t>, . . . , n</a:t>
            </a:r>
            <a:r>
              <a:rPr lang="en-US" sz="2800" dirty="0"/>
              <a:t>. Hence, </a:t>
            </a:r>
            <a:r>
              <a:rPr lang="en-US" sz="2800" i="1" dirty="0"/>
              <a:t>R </a:t>
            </a:r>
            <a:r>
              <a:rPr lang="en-US" sz="2800" dirty="0"/>
              <a:t>is </a:t>
            </a:r>
            <a:r>
              <a:rPr lang="en-US" sz="2800" dirty="0" smtClean="0"/>
              <a:t>reflexive if </a:t>
            </a:r>
            <a:r>
              <a:rPr lang="en-US" sz="2800" dirty="0"/>
              <a:t>and only if </a:t>
            </a:r>
            <a:r>
              <a:rPr lang="en-US" sz="2800" i="1" dirty="0"/>
              <a:t>m</a:t>
            </a:r>
            <a:r>
              <a:rPr lang="en-US" sz="2800" i="1" baseline="-25000" dirty="0"/>
              <a:t>ii</a:t>
            </a:r>
            <a:r>
              <a:rPr lang="en-US" sz="2800" i="1" dirty="0"/>
              <a:t> </a:t>
            </a:r>
            <a:r>
              <a:rPr lang="en-US" sz="2800" dirty="0"/>
              <a:t>= 1, for </a:t>
            </a:r>
            <a:r>
              <a:rPr lang="en-US" sz="2800" i="1" dirty="0" err="1"/>
              <a:t>i</a:t>
            </a:r>
            <a:r>
              <a:rPr lang="en-US" sz="2800" i="1" dirty="0"/>
              <a:t> </a:t>
            </a:r>
            <a:r>
              <a:rPr lang="en-US" sz="2800" dirty="0"/>
              <a:t>= 1</a:t>
            </a:r>
            <a:r>
              <a:rPr lang="en-US" sz="2800" i="1" dirty="0"/>
              <a:t>, </a:t>
            </a:r>
            <a:r>
              <a:rPr lang="en-US" sz="2800" dirty="0"/>
              <a:t>2</a:t>
            </a:r>
            <a:r>
              <a:rPr lang="en-US" sz="2800" i="1" dirty="0"/>
              <a:t>, . . . , n</a:t>
            </a:r>
            <a:r>
              <a:rPr lang="en-US" sz="2800" dirty="0"/>
              <a:t>. </a:t>
            </a:r>
            <a:endParaRPr lang="en-US" sz="2800" dirty="0" smtClean="0"/>
          </a:p>
          <a:p>
            <a:r>
              <a:rPr lang="en-US" sz="2800" dirty="0" smtClean="0"/>
              <a:t>In </a:t>
            </a:r>
            <a:r>
              <a:rPr lang="en-US" sz="2800" dirty="0"/>
              <a:t>other words, </a:t>
            </a:r>
            <a:r>
              <a:rPr lang="en-US" sz="2800" i="1" dirty="0"/>
              <a:t>R </a:t>
            </a:r>
            <a:r>
              <a:rPr lang="en-US" sz="2800" dirty="0"/>
              <a:t>is reflexive if all the elements </a:t>
            </a:r>
            <a:r>
              <a:rPr lang="en-US" sz="2800" dirty="0" smtClean="0"/>
              <a:t>on the </a:t>
            </a:r>
            <a:r>
              <a:rPr lang="en-US" sz="2800" dirty="0"/>
              <a:t>main diagonal of </a:t>
            </a:r>
            <a:r>
              <a:rPr lang="en-US" sz="2800" b="1" dirty="0"/>
              <a:t>M</a:t>
            </a:r>
            <a:r>
              <a:rPr lang="en-US" sz="2800" i="1" baseline="-25000" dirty="0"/>
              <a:t>R</a:t>
            </a:r>
            <a:r>
              <a:rPr lang="en-US" sz="2800" i="1" dirty="0"/>
              <a:t> </a:t>
            </a:r>
            <a:r>
              <a:rPr lang="en-US" sz="2800" dirty="0"/>
              <a:t>are equal to 1, as shown in Figure 1. Note that the elements off </a:t>
            </a:r>
            <a:r>
              <a:rPr lang="en-US" sz="2800" dirty="0" smtClean="0"/>
              <a:t>the main </a:t>
            </a:r>
            <a:r>
              <a:rPr lang="en-US" sz="2800" dirty="0"/>
              <a:t>diagonal can be either 0 or 1. </a:t>
            </a:r>
            <a:br>
              <a:rPr lang="en-US" sz="2800" dirty="0"/>
            </a:br>
            <a:endParaRPr lang="en-US" sz="2800" dirty="0"/>
          </a:p>
        </p:txBody>
      </p:sp>
    </p:spTree>
    <p:extLst>
      <p:ext uri="{BB962C8B-B14F-4D97-AF65-F5344CB8AC3E}">
        <p14:creationId xmlns:p14="http://schemas.microsoft.com/office/powerpoint/2010/main" val="316876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a:t>
            </a:r>
            <a:endParaRPr lang="en-US" dirty="0"/>
          </a:p>
        </p:txBody>
      </p:sp>
      <p:sp>
        <p:nvSpPr>
          <p:cNvPr id="3" name="Content Placeholder 2"/>
          <p:cNvSpPr>
            <a:spLocks noGrp="1"/>
          </p:cNvSpPr>
          <p:nvPr>
            <p:ph idx="1"/>
          </p:nvPr>
        </p:nvSpPr>
        <p:spPr>
          <a:xfrm>
            <a:off x="0" y="2244507"/>
            <a:ext cx="8229600" cy="4525963"/>
          </a:xfrm>
        </p:spPr>
        <p:txBody>
          <a:bodyPr/>
          <a:lstStyle/>
          <a:p>
            <a:r>
              <a:rPr lang="en-US" b="1" dirty="0"/>
              <a:t>The</a:t>
            </a:r>
            <a:br>
              <a:rPr lang="en-US" b="1" dirty="0"/>
            </a:br>
            <a:r>
              <a:rPr lang="en-US" b="1" dirty="0"/>
              <a:t>Zero–One Matrix</a:t>
            </a:r>
            <a:br>
              <a:rPr lang="en-US" b="1" dirty="0"/>
            </a:br>
            <a:r>
              <a:rPr lang="en-US" b="1" dirty="0"/>
              <a:t>for a Reflexive</a:t>
            </a:r>
            <a:br>
              <a:rPr lang="en-US" b="1" dirty="0"/>
            </a:br>
            <a:r>
              <a:rPr lang="en-US" b="1" dirty="0"/>
              <a:t>Relation. (Off</a:t>
            </a:r>
            <a:br>
              <a:rPr lang="en-US" b="1" dirty="0"/>
            </a:br>
            <a:r>
              <a:rPr lang="en-US" b="1" dirty="0"/>
              <a:t>Diagonal Elements Can</a:t>
            </a:r>
            <a:br>
              <a:rPr lang="en-US" b="1" dirty="0"/>
            </a:br>
            <a:r>
              <a:rPr lang="en-US" b="1" dirty="0"/>
              <a:t>Be 0 or 1.)</a:t>
            </a:r>
            <a:r>
              <a:rPr lang="en-US" dirty="0"/>
              <a:t> </a:t>
            </a:r>
            <a:endParaRPr lang="en-US" dirty="0" smtClean="0"/>
          </a:p>
          <a:p>
            <a:pPr marL="0" indent="0">
              <a:buNone/>
            </a:pP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3067916" y="2438400"/>
            <a:ext cx="1819275" cy="1504950"/>
          </a:xfrm>
          <a:prstGeom prst="rect">
            <a:avLst/>
          </a:prstGeom>
        </p:spPr>
      </p:pic>
      <p:sp>
        <p:nvSpPr>
          <p:cNvPr id="5" name="Rectangle 4"/>
          <p:cNvSpPr/>
          <p:nvPr/>
        </p:nvSpPr>
        <p:spPr>
          <a:xfrm>
            <a:off x="4953000" y="4724400"/>
            <a:ext cx="4572000" cy="1200329"/>
          </a:xfrm>
          <a:prstGeom prst="rect">
            <a:avLst/>
          </a:prstGeom>
        </p:spPr>
        <p:txBody>
          <a:bodyPr>
            <a:spAutoFit/>
          </a:bodyPr>
          <a:lstStyle/>
          <a:p>
            <a:r>
              <a:rPr lang="en-US" b="1">
                <a:solidFill>
                  <a:srgbClr val="000000"/>
                </a:solidFill>
                <a:latin typeface="Times-Bold"/>
              </a:rPr>
              <a:t>The Zero–One Matrices for</a:t>
            </a:r>
            <a:br>
              <a:rPr lang="en-US" b="1">
                <a:solidFill>
                  <a:srgbClr val="000000"/>
                </a:solidFill>
                <a:latin typeface="Times-Bold"/>
              </a:rPr>
            </a:br>
            <a:r>
              <a:rPr lang="en-US" b="1">
                <a:solidFill>
                  <a:srgbClr val="000000"/>
                </a:solidFill>
                <a:latin typeface="Times-Bold"/>
              </a:rPr>
              <a:t>Symmetric and Antisymmetric Relations.</a:t>
            </a:r>
            <a:r>
              <a:rPr lang="en-US"/>
              <a:t> </a:t>
            </a:r>
            <a:br>
              <a:rPr lang="en-US"/>
            </a:br>
            <a:endParaRPr lang="en-US"/>
          </a:p>
        </p:txBody>
      </p:sp>
      <p:pic>
        <p:nvPicPr>
          <p:cNvPr id="6" name="Picture 5"/>
          <p:cNvPicPr>
            <a:picLocks noChangeAspect="1"/>
          </p:cNvPicPr>
          <p:nvPr/>
        </p:nvPicPr>
        <p:blipFill rotWithShape="1">
          <a:blip r:embed="rId3"/>
          <a:srcRect r="16451"/>
          <a:stretch/>
        </p:blipFill>
        <p:spPr>
          <a:xfrm>
            <a:off x="5506749" y="2840614"/>
            <a:ext cx="3342409" cy="1666875"/>
          </a:xfrm>
          <a:prstGeom prst="rect">
            <a:avLst/>
          </a:prstGeom>
        </p:spPr>
      </p:pic>
    </p:spTree>
    <p:extLst>
      <p:ext uri="{BB962C8B-B14F-4D97-AF65-F5344CB8AC3E}">
        <p14:creationId xmlns:p14="http://schemas.microsoft.com/office/powerpoint/2010/main" val="39661575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389120"/>
          </a:xfrm>
        </p:spPr>
        <p:txBody>
          <a:bodyPr>
            <a:noAutofit/>
          </a:bodyPr>
          <a:lstStyle/>
          <a:p>
            <a:r>
              <a:rPr lang="en-US" sz="2400" dirty="0"/>
              <a:t>The relation </a:t>
            </a:r>
            <a:r>
              <a:rPr lang="en-US" sz="2400" i="1" dirty="0"/>
              <a:t>R </a:t>
            </a:r>
            <a:r>
              <a:rPr lang="en-US" sz="2400" dirty="0"/>
              <a:t>is symmetric if </a:t>
            </a:r>
            <a:r>
              <a:rPr lang="en-US" sz="2400" i="1" dirty="0"/>
              <a:t>(a, b) </a:t>
            </a:r>
            <a:r>
              <a:rPr lang="en-US" sz="2400" dirty="0"/>
              <a:t>∈ </a:t>
            </a:r>
            <a:r>
              <a:rPr lang="en-US" sz="2400" i="1" dirty="0"/>
              <a:t>R </a:t>
            </a:r>
            <a:r>
              <a:rPr lang="en-US" sz="2400" dirty="0"/>
              <a:t>implies that </a:t>
            </a:r>
            <a:r>
              <a:rPr lang="en-US" sz="2400" i="1" dirty="0"/>
              <a:t>(b, a) </a:t>
            </a:r>
            <a:r>
              <a:rPr lang="en-US" sz="2400" dirty="0"/>
              <a:t>∈ </a:t>
            </a:r>
            <a:r>
              <a:rPr lang="en-US" sz="2400" i="1" dirty="0"/>
              <a:t>R</a:t>
            </a:r>
            <a:r>
              <a:rPr lang="en-US" sz="2400" dirty="0"/>
              <a:t>. Consequently, </a:t>
            </a:r>
            <a:r>
              <a:rPr lang="en-US" sz="2400" dirty="0" smtClean="0"/>
              <a:t>the relation </a:t>
            </a:r>
            <a:r>
              <a:rPr lang="en-US" sz="2400" i="1" dirty="0"/>
              <a:t>R </a:t>
            </a:r>
            <a:r>
              <a:rPr lang="en-US" sz="2400" dirty="0"/>
              <a:t>on the set </a:t>
            </a:r>
            <a:r>
              <a:rPr lang="en-US" sz="2400" i="1" dirty="0"/>
              <a:t>A </a:t>
            </a:r>
            <a:r>
              <a:rPr lang="en-US" sz="2400" dirty="0"/>
              <a:t>= {</a:t>
            </a:r>
            <a:r>
              <a:rPr lang="en-US" sz="2400" i="1" dirty="0"/>
              <a:t>a</a:t>
            </a:r>
            <a:r>
              <a:rPr lang="en-US" sz="2400" baseline="-25000" dirty="0"/>
              <a:t>1</a:t>
            </a:r>
            <a:r>
              <a:rPr lang="en-US" sz="2400" i="1" dirty="0"/>
              <a:t>, a</a:t>
            </a:r>
            <a:r>
              <a:rPr lang="en-US" sz="2400" baseline="-25000" dirty="0"/>
              <a:t>2</a:t>
            </a:r>
            <a:r>
              <a:rPr lang="en-US" sz="2400" i="1" dirty="0"/>
              <a:t>, . . . , a</a:t>
            </a:r>
            <a:r>
              <a:rPr lang="en-US" sz="2400" i="1" baseline="-25000" dirty="0"/>
              <a:t>n</a:t>
            </a:r>
            <a:r>
              <a:rPr lang="en-US" sz="2400" dirty="0"/>
              <a:t>} is symmetric if and only if </a:t>
            </a:r>
            <a:r>
              <a:rPr lang="en-US" sz="2400" i="1" dirty="0"/>
              <a:t>(</a:t>
            </a:r>
            <a:r>
              <a:rPr lang="en-US" sz="2400" i="1" dirty="0" err="1"/>
              <a:t>a</a:t>
            </a:r>
            <a:r>
              <a:rPr lang="en-US" sz="2400" i="1" baseline="-25000" dirty="0" err="1"/>
              <a:t>j</a:t>
            </a:r>
            <a:r>
              <a:rPr lang="en-US" sz="2400" i="1" dirty="0"/>
              <a:t>, </a:t>
            </a:r>
            <a:r>
              <a:rPr lang="en-US" sz="2400" i="1" dirty="0" err="1"/>
              <a:t>a</a:t>
            </a:r>
            <a:r>
              <a:rPr lang="en-US" sz="2400" i="1" baseline="-25000" dirty="0" err="1"/>
              <a:t>i</a:t>
            </a:r>
            <a:r>
              <a:rPr lang="en-US" sz="2400" i="1" dirty="0"/>
              <a:t>) </a:t>
            </a:r>
            <a:r>
              <a:rPr lang="en-US" sz="2400" dirty="0"/>
              <a:t>∈ </a:t>
            </a:r>
            <a:r>
              <a:rPr lang="en-US" sz="2400" i="1" dirty="0"/>
              <a:t>R </a:t>
            </a:r>
            <a:r>
              <a:rPr lang="en-US" sz="2400" dirty="0" smtClean="0"/>
              <a:t>whenever </a:t>
            </a:r>
            <a:r>
              <a:rPr lang="en-US" sz="2400" i="1" dirty="0" smtClean="0"/>
              <a:t>(</a:t>
            </a:r>
            <a:r>
              <a:rPr lang="en-US" sz="2400" i="1" dirty="0" err="1"/>
              <a:t>a</a:t>
            </a:r>
            <a:r>
              <a:rPr lang="en-US" sz="2400" i="1" baseline="-25000" dirty="0" err="1"/>
              <a:t>i</a:t>
            </a:r>
            <a:r>
              <a:rPr lang="en-US" sz="2400" i="1" dirty="0"/>
              <a:t>, </a:t>
            </a:r>
            <a:r>
              <a:rPr lang="en-US" sz="2400" i="1" dirty="0" err="1"/>
              <a:t>a</a:t>
            </a:r>
            <a:r>
              <a:rPr lang="en-US" sz="2400" i="1" baseline="-25000" dirty="0" err="1"/>
              <a:t>j</a:t>
            </a:r>
            <a:r>
              <a:rPr lang="en-US" sz="2400" i="1" dirty="0"/>
              <a:t>) </a:t>
            </a:r>
            <a:r>
              <a:rPr lang="en-US" sz="2400" dirty="0"/>
              <a:t>∈ </a:t>
            </a:r>
            <a:r>
              <a:rPr lang="en-US" sz="2400" i="1" dirty="0"/>
              <a:t>R</a:t>
            </a:r>
            <a:r>
              <a:rPr lang="en-US" sz="2400" dirty="0"/>
              <a:t>. </a:t>
            </a:r>
            <a:endParaRPr lang="en-US" sz="2400" dirty="0" smtClean="0"/>
          </a:p>
          <a:p>
            <a:r>
              <a:rPr lang="en-US" sz="2400" dirty="0"/>
              <a:t>In terms of the entries of </a:t>
            </a:r>
            <a:r>
              <a:rPr lang="en-US" sz="2400" b="1" dirty="0"/>
              <a:t>M</a:t>
            </a:r>
            <a:r>
              <a:rPr lang="en-US" sz="2400" i="1" baseline="-25000" dirty="0"/>
              <a:t>R</a:t>
            </a:r>
            <a:r>
              <a:rPr lang="en-US" sz="2400" dirty="0"/>
              <a:t>, </a:t>
            </a:r>
            <a:r>
              <a:rPr lang="en-US" sz="2400" i="1" dirty="0"/>
              <a:t>R </a:t>
            </a:r>
            <a:r>
              <a:rPr lang="en-US" sz="2400" dirty="0"/>
              <a:t>is symmetric if and only if </a:t>
            </a:r>
            <a:r>
              <a:rPr lang="en-US" sz="2400" i="1" dirty="0" err="1"/>
              <a:t>m</a:t>
            </a:r>
            <a:r>
              <a:rPr lang="en-US" sz="2400" i="1" baseline="-25000" dirty="0" err="1"/>
              <a:t>ji</a:t>
            </a:r>
            <a:r>
              <a:rPr lang="en-US" sz="2400" i="1" dirty="0"/>
              <a:t> </a:t>
            </a:r>
            <a:r>
              <a:rPr lang="en-US" sz="2400" dirty="0"/>
              <a:t>= 1 </a:t>
            </a:r>
            <a:r>
              <a:rPr lang="en-US" sz="2400" dirty="0" smtClean="0"/>
              <a:t>whenever </a:t>
            </a:r>
            <a:r>
              <a:rPr lang="en-US" sz="2400" i="1" dirty="0" err="1" smtClean="0"/>
              <a:t>m</a:t>
            </a:r>
            <a:r>
              <a:rPr lang="en-US" sz="2400" i="1" baseline="-25000" dirty="0" err="1" smtClean="0"/>
              <a:t>ij</a:t>
            </a:r>
            <a:r>
              <a:rPr lang="en-US" sz="2400" i="1" dirty="0" smtClean="0"/>
              <a:t> </a:t>
            </a:r>
            <a:r>
              <a:rPr lang="en-US" sz="2400" dirty="0"/>
              <a:t>= 1. This also means </a:t>
            </a:r>
            <a:r>
              <a:rPr lang="en-US" sz="2400" i="1" dirty="0" err="1"/>
              <a:t>m</a:t>
            </a:r>
            <a:r>
              <a:rPr lang="en-US" sz="2400" i="1" baseline="-25000" dirty="0" err="1"/>
              <a:t>ji</a:t>
            </a:r>
            <a:r>
              <a:rPr lang="en-US" sz="2400" i="1" dirty="0"/>
              <a:t> </a:t>
            </a:r>
            <a:r>
              <a:rPr lang="en-US" sz="2400" dirty="0"/>
              <a:t>= 0 whenever </a:t>
            </a:r>
            <a:r>
              <a:rPr lang="en-US" sz="2400" i="1" dirty="0" err="1"/>
              <a:t>m</a:t>
            </a:r>
            <a:r>
              <a:rPr lang="en-US" sz="2400" i="1" baseline="-25000" dirty="0" err="1"/>
              <a:t>ij</a:t>
            </a:r>
            <a:r>
              <a:rPr lang="en-US" sz="2400" i="1" dirty="0"/>
              <a:t> </a:t>
            </a:r>
            <a:r>
              <a:rPr lang="en-US" sz="2400" dirty="0"/>
              <a:t>= 0. Consequently, </a:t>
            </a:r>
            <a:r>
              <a:rPr lang="en-US" sz="2400" i="1" dirty="0"/>
              <a:t>R </a:t>
            </a:r>
            <a:r>
              <a:rPr lang="en-US" sz="2400" dirty="0"/>
              <a:t>is symmetric if and</a:t>
            </a:r>
            <a:br>
              <a:rPr lang="en-US" sz="2400" dirty="0"/>
            </a:br>
            <a:r>
              <a:rPr lang="en-US" sz="2400" dirty="0"/>
              <a:t>only if </a:t>
            </a:r>
            <a:r>
              <a:rPr lang="en-US" sz="2400" i="1" dirty="0" err="1"/>
              <a:t>m</a:t>
            </a:r>
            <a:r>
              <a:rPr lang="en-US" sz="2400" i="1" baseline="-25000" dirty="0" err="1"/>
              <a:t>ij</a:t>
            </a:r>
            <a:r>
              <a:rPr lang="en-US" sz="2400" i="1" dirty="0"/>
              <a:t> </a:t>
            </a:r>
            <a:r>
              <a:rPr lang="en-US" sz="2400" dirty="0"/>
              <a:t>= </a:t>
            </a:r>
            <a:r>
              <a:rPr lang="en-US" sz="2400" i="1" dirty="0" err="1"/>
              <a:t>m</a:t>
            </a:r>
            <a:r>
              <a:rPr lang="en-US" sz="2400" i="1" baseline="-25000" dirty="0" err="1"/>
              <a:t>ji</a:t>
            </a:r>
            <a:r>
              <a:rPr lang="en-US" sz="2400" dirty="0"/>
              <a:t>, for all pairs of integers </a:t>
            </a:r>
            <a:r>
              <a:rPr lang="en-US" sz="2400" i="1" dirty="0" err="1"/>
              <a:t>i</a:t>
            </a:r>
            <a:r>
              <a:rPr lang="en-US" sz="2400" i="1" dirty="0"/>
              <a:t> </a:t>
            </a:r>
            <a:r>
              <a:rPr lang="en-US" sz="2400" dirty="0"/>
              <a:t>and </a:t>
            </a:r>
            <a:r>
              <a:rPr lang="en-US" sz="2400" i="1" dirty="0"/>
              <a:t>j </a:t>
            </a:r>
            <a:r>
              <a:rPr lang="en-US" sz="2400" dirty="0"/>
              <a:t>with </a:t>
            </a:r>
            <a:r>
              <a:rPr lang="en-US" sz="2400" i="1" dirty="0" err="1"/>
              <a:t>i</a:t>
            </a:r>
            <a:r>
              <a:rPr lang="en-US" sz="2400" i="1" dirty="0"/>
              <a:t> </a:t>
            </a:r>
            <a:r>
              <a:rPr lang="en-US" sz="2400" dirty="0"/>
              <a:t>= 1</a:t>
            </a:r>
            <a:r>
              <a:rPr lang="en-US" sz="2400" i="1" dirty="0"/>
              <a:t>, </a:t>
            </a:r>
            <a:r>
              <a:rPr lang="en-US" sz="2400" dirty="0"/>
              <a:t>2</a:t>
            </a:r>
            <a:r>
              <a:rPr lang="en-US" sz="2400" i="1" dirty="0"/>
              <a:t>, . . . , n </a:t>
            </a:r>
            <a:r>
              <a:rPr lang="en-US" sz="2400" dirty="0"/>
              <a:t>and </a:t>
            </a:r>
            <a:r>
              <a:rPr lang="en-US" sz="2400" i="1" dirty="0"/>
              <a:t>j </a:t>
            </a:r>
            <a:r>
              <a:rPr lang="en-US" sz="2400" dirty="0"/>
              <a:t>= 1</a:t>
            </a:r>
            <a:r>
              <a:rPr lang="en-US" sz="2400" i="1" dirty="0"/>
              <a:t>, </a:t>
            </a:r>
            <a:r>
              <a:rPr lang="en-US" sz="2400" dirty="0"/>
              <a:t>2</a:t>
            </a:r>
            <a:r>
              <a:rPr lang="en-US" sz="2400" i="1" dirty="0"/>
              <a:t>, . . . , n</a:t>
            </a:r>
            <a:r>
              <a:rPr lang="en-US" sz="2400" dirty="0"/>
              <a:t>. </a:t>
            </a:r>
            <a:endParaRPr lang="en-US" sz="2400" dirty="0" smtClean="0"/>
          </a:p>
          <a:p>
            <a:r>
              <a:rPr lang="en-US" sz="2400" dirty="0"/>
              <a:t>Recalling the definition of the transpose of a matrix </a:t>
            </a:r>
            <a:r>
              <a:rPr lang="en-US" sz="2400" dirty="0" smtClean="0"/>
              <a:t> </a:t>
            </a:r>
            <a:r>
              <a:rPr lang="en-US" sz="2400" dirty="0"/>
              <a:t>we see that </a:t>
            </a:r>
            <a:r>
              <a:rPr lang="en-US" sz="2400" i="1" dirty="0"/>
              <a:t>R </a:t>
            </a:r>
            <a:r>
              <a:rPr lang="en-US" sz="2400" dirty="0"/>
              <a:t>is </a:t>
            </a:r>
            <a:r>
              <a:rPr lang="en-US" sz="2400" dirty="0" smtClean="0"/>
              <a:t>symmetric if </a:t>
            </a:r>
            <a:r>
              <a:rPr lang="en-US" sz="2400" dirty="0"/>
              <a:t>and only if </a:t>
            </a:r>
            <a:endParaRPr lang="en-US" sz="2400" dirty="0" smtClean="0"/>
          </a:p>
          <a:p>
            <a:endParaRPr lang="en-US" sz="2400" dirty="0" smtClean="0"/>
          </a:p>
          <a:p>
            <a:r>
              <a:rPr lang="en-US" dirty="0"/>
              <a:t>that is, if </a:t>
            </a:r>
            <a:r>
              <a:rPr lang="en-US" b="1" dirty="0"/>
              <a:t>M</a:t>
            </a:r>
            <a:r>
              <a:rPr lang="en-US" i="1" baseline="-25000" dirty="0"/>
              <a:t>R</a:t>
            </a:r>
            <a:r>
              <a:rPr lang="en-US" i="1" dirty="0"/>
              <a:t> </a:t>
            </a:r>
            <a:r>
              <a:rPr lang="en-US" dirty="0"/>
              <a:t>is a symmetric matrix. The form of the matrix for a symmetric relation is illustrated</a:t>
            </a:r>
            <a:br>
              <a:rPr lang="en-US" dirty="0"/>
            </a:br>
            <a:r>
              <a:rPr lang="en-US" dirty="0"/>
              <a:t>in Figure </a:t>
            </a:r>
            <a:r>
              <a:rPr lang="en-US" dirty="0" smtClean="0"/>
              <a:t>2 (a)</a:t>
            </a:r>
            <a:r>
              <a:rPr lang="en-US" sz="2400" dirty="0" smtClean="0"/>
              <a:t> </a:t>
            </a: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2400" dirty="0"/>
          </a:p>
        </p:txBody>
      </p:sp>
      <p:pic>
        <p:nvPicPr>
          <p:cNvPr id="4" name="Picture 3"/>
          <p:cNvPicPr>
            <a:picLocks noChangeAspect="1"/>
          </p:cNvPicPr>
          <p:nvPr/>
        </p:nvPicPr>
        <p:blipFill>
          <a:blip r:embed="rId2"/>
          <a:stretch>
            <a:fillRect/>
          </a:stretch>
        </p:blipFill>
        <p:spPr>
          <a:xfrm>
            <a:off x="3429000" y="5257800"/>
            <a:ext cx="1323975" cy="438150"/>
          </a:xfrm>
          <a:prstGeom prst="rect">
            <a:avLst/>
          </a:prstGeom>
        </p:spPr>
      </p:pic>
    </p:spTree>
    <p:extLst>
      <p:ext uri="{BB962C8B-B14F-4D97-AF65-F5344CB8AC3E}">
        <p14:creationId xmlns:p14="http://schemas.microsoft.com/office/powerpoint/2010/main" val="184618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arn(inVertical)">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relation </a:t>
            </a:r>
            <a:r>
              <a:rPr lang="en-US" i="1" dirty="0"/>
              <a:t>R </a:t>
            </a:r>
            <a:r>
              <a:rPr lang="en-US" dirty="0"/>
              <a:t>is antisymmetric if and only if </a:t>
            </a:r>
            <a:r>
              <a:rPr lang="en-US" i="1" dirty="0"/>
              <a:t>(a, b) </a:t>
            </a:r>
            <a:r>
              <a:rPr lang="en-US" dirty="0"/>
              <a:t>∈ </a:t>
            </a:r>
            <a:r>
              <a:rPr lang="en-US" i="1" dirty="0"/>
              <a:t>R </a:t>
            </a:r>
            <a:r>
              <a:rPr lang="en-US" dirty="0"/>
              <a:t>and </a:t>
            </a:r>
            <a:r>
              <a:rPr lang="en-US" i="1" dirty="0"/>
              <a:t>(b, a) </a:t>
            </a:r>
            <a:r>
              <a:rPr lang="en-US" dirty="0"/>
              <a:t>∈ </a:t>
            </a:r>
            <a:r>
              <a:rPr lang="en-US" i="1" dirty="0"/>
              <a:t>R </a:t>
            </a:r>
            <a:r>
              <a:rPr lang="en-US" dirty="0"/>
              <a:t>imply that </a:t>
            </a:r>
            <a:r>
              <a:rPr lang="en-US" i="1" dirty="0"/>
              <a:t>a </a:t>
            </a:r>
            <a:r>
              <a:rPr lang="en-US" dirty="0"/>
              <a:t>= </a:t>
            </a:r>
            <a:r>
              <a:rPr lang="en-US" i="1" dirty="0"/>
              <a:t>b</a:t>
            </a:r>
            <a:r>
              <a:rPr lang="en-US" dirty="0" smtClean="0"/>
              <a:t>.</a:t>
            </a:r>
          </a:p>
          <a:p>
            <a:r>
              <a:rPr lang="en-US" dirty="0" smtClean="0"/>
              <a:t>Consequently</a:t>
            </a:r>
            <a:r>
              <a:rPr lang="en-US" dirty="0"/>
              <a:t>, the matrix of an antisymmetric relation has the property that if </a:t>
            </a:r>
            <a:r>
              <a:rPr lang="en-US" i="1" dirty="0" err="1"/>
              <a:t>m</a:t>
            </a:r>
            <a:r>
              <a:rPr lang="en-US" i="1" baseline="-25000" dirty="0" err="1"/>
              <a:t>ij</a:t>
            </a:r>
            <a:r>
              <a:rPr lang="en-US" i="1" dirty="0"/>
              <a:t> </a:t>
            </a:r>
            <a:r>
              <a:rPr lang="en-US" dirty="0"/>
              <a:t>= 1 with</a:t>
            </a:r>
            <a:br>
              <a:rPr lang="en-US" dirty="0"/>
            </a:br>
            <a:r>
              <a:rPr lang="en-US" i="1" dirty="0" err="1"/>
              <a:t>i</a:t>
            </a:r>
            <a:r>
              <a:rPr lang="en-US" i="1" dirty="0"/>
              <a:t> </a:t>
            </a:r>
            <a:r>
              <a:rPr lang="en-US" dirty="0" smtClean="0"/>
              <a:t>≠ </a:t>
            </a:r>
            <a:r>
              <a:rPr lang="en-US" i="1" dirty="0" smtClean="0"/>
              <a:t>j</a:t>
            </a:r>
            <a:r>
              <a:rPr lang="en-US" dirty="0"/>
              <a:t>, then </a:t>
            </a:r>
            <a:r>
              <a:rPr lang="en-US" i="1" dirty="0" err="1"/>
              <a:t>m</a:t>
            </a:r>
            <a:r>
              <a:rPr lang="en-US" i="1" baseline="-25000" dirty="0" err="1"/>
              <a:t>ji</a:t>
            </a:r>
            <a:r>
              <a:rPr lang="en-US" i="1" dirty="0"/>
              <a:t> </a:t>
            </a:r>
            <a:r>
              <a:rPr lang="en-US" dirty="0"/>
              <a:t>= 0. Or, in other words, either </a:t>
            </a:r>
            <a:r>
              <a:rPr lang="en-US" i="1" dirty="0" err="1"/>
              <a:t>m</a:t>
            </a:r>
            <a:r>
              <a:rPr lang="en-US" i="1" baseline="-25000" dirty="0" err="1"/>
              <a:t>ij</a:t>
            </a:r>
            <a:r>
              <a:rPr lang="en-US" i="1" dirty="0"/>
              <a:t> </a:t>
            </a:r>
            <a:r>
              <a:rPr lang="en-US" dirty="0"/>
              <a:t>= 0 or </a:t>
            </a:r>
            <a:r>
              <a:rPr lang="en-US" i="1" dirty="0" err="1"/>
              <a:t>m</a:t>
            </a:r>
            <a:r>
              <a:rPr lang="en-US" i="1" baseline="-25000" dirty="0" err="1"/>
              <a:t>ji</a:t>
            </a:r>
            <a:r>
              <a:rPr lang="en-US" i="1" dirty="0"/>
              <a:t> </a:t>
            </a:r>
            <a:r>
              <a:rPr lang="en-US" dirty="0"/>
              <a:t>= 0 when </a:t>
            </a:r>
            <a:r>
              <a:rPr lang="en-US" i="1" dirty="0" err="1" smtClean="0"/>
              <a:t>i</a:t>
            </a:r>
            <a:r>
              <a:rPr lang="en-US" i="1" dirty="0" smtClean="0"/>
              <a:t> </a:t>
            </a:r>
            <a:r>
              <a:rPr lang="en-US" dirty="0"/>
              <a:t>≠</a:t>
            </a:r>
            <a:r>
              <a:rPr lang="en-US" i="1" dirty="0" smtClean="0"/>
              <a:t> j</a:t>
            </a:r>
            <a:r>
              <a:rPr lang="en-US" dirty="0"/>
              <a:t>. </a:t>
            </a:r>
            <a:endParaRPr lang="en-US" dirty="0" smtClean="0"/>
          </a:p>
          <a:p>
            <a:r>
              <a:rPr lang="en-US" dirty="0" smtClean="0"/>
              <a:t>The </a:t>
            </a:r>
            <a:r>
              <a:rPr lang="en-US" dirty="0"/>
              <a:t>form </a:t>
            </a:r>
            <a:r>
              <a:rPr lang="en-US" dirty="0" smtClean="0"/>
              <a:t>of the </a:t>
            </a:r>
            <a:r>
              <a:rPr lang="en-US" dirty="0"/>
              <a:t>matrix for an antisymmetric relation is illustrated in Figure 2(b). </a:t>
            </a:r>
            <a:br>
              <a:rPr lang="en-US" dirty="0"/>
            </a:br>
            <a:endParaRPr lang="en-US" dirty="0"/>
          </a:p>
        </p:txBody>
      </p:sp>
    </p:spTree>
    <p:extLst>
      <p:ext uri="{BB962C8B-B14F-4D97-AF65-F5344CB8AC3E}">
        <p14:creationId xmlns:p14="http://schemas.microsoft.com/office/powerpoint/2010/main" val="195296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smtClean="0">
                <a:ea typeface="ＭＳ Ｐゴシック" panose="020B0600070205080204" pitchFamily="34" charset="-128"/>
              </a:rPr>
              <a:t>0-1 Matrix (3)</a:t>
            </a:r>
          </a:p>
        </p:txBody>
      </p:sp>
      <p:sp>
        <p:nvSpPr>
          <p:cNvPr id="44035" name="Content Placeholder 2"/>
          <p:cNvSpPr>
            <a:spLocks noGrp="1"/>
          </p:cNvSpPr>
          <p:nvPr>
            <p:ph idx="1"/>
          </p:nvPr>
        </p:nvSpPr>
        <p:spPr/>
        <p:txBody>
          <a:bodyPr>
            <a:normAutofit fontScale="92500"/>
          </a:bodyPr>
          <a:lstStyle/>
          <a:p>
            <a:r>
              <a:rPr lang="en-US" altLang="en-US" sz="2800" dirty="0" smtClean="0">
                <a:ea typeface="ＭＳ Ｐゴシック" panose="020B0600070205080204" pitchFamily="34" charset="-128"/>
              </a:rPr>
              <a:t>An important note: the choice of row-major or column-major form is important. </a:t>
            </a:r>
          </a:p>
          <a:p>
            <a:pPr lvl="1"/>
            <a:r>
              <a:rPr lang="en-US" altLang="en-US" sz="2400" dirty="0" smtClean="0">
                <a:ea typeface="ＭＳ Ｐゴシック" panose="020B0600070205080204" pitchFamily="34" charset="-128"/>
              </a:rPr>
              <a:t>The (</a:t>
            </a:r>
            <a:r>
              <a:rPr lang="en-US" altLang="en-US" sz="2400" i="1" dirty="0" err="1" smtClean="0">
                <a:latin typeface="Consolas" panose="020B0609020204030204" pitchFamily="49" charset="0"/>
                <a:ea typeface="ＭＳ Ｐゴシック" panose="020B0600070205080204" pitchFamily="34" charset="-128"/>
              </a:rPr>
              <a:t>i,j</a:t>
            </a:r>
            <a:r>
              <a:rPr lang="en-US" altLang="en-US" sz="2400" dirty="0" smtClean="0">
                <a:ea typeface="ＭＳ Ｐゴシック" panose="020B0600070205080204" pitchFamily="34" charset="-128"/>
              </a:rPr>
              <a:t>)</a:t>
            </a:r>
            <a:r>
              <a:rPr lang="en-US" altLang="en-US" sz="2400" baseline="30000" dirty="0" err="1" smtClean="0">
                <a:ea typeface="ＭＳ Ｐゴシック" panose="020B0600070205080204" pitchFamily="34" charset="-128"/>
              </a:rPr>
              <a:t>th</a:t>
            </a:r>
            <a:r>
              <a:rPr lang="en-US" altLang="en-US" sz="2400" dirty="0" smtClean="0">
                <a:ea typeface="ＭＳ Ｐゴシック" panose="020B0600070205080204" pitchFamily="34" charset="-128"/>
              </a:rPr>
              <a:t> entry  refers to the </a:t>
            </a:r>
            <a:r>
              <a:rPr lang="en-US" altLang="en-US" sz="2400" i="1" dirty="0" err="1" smtClean="0">
                <a:latin typeface="Consolas" panose="020B0609020204030204" pitchFamily="49" charset="0"/>
                <a:ea typeface="ＭＳ Ｐゴシック" panose="020B0600070205080204" pitchFamily="34" charset="-128"/>
              </a:rPr>
              <a:t>i</a:t>
            </a:r>
            <a:r>
              <a:rPr lang="en-US" altLang="en-US" sz="2400" dirty="0" err="1" smtClean="0">
                <a:ea typeface="ＭＳ Ｐゴシック" panose="020B0600070205080204" pitchFamily="34" charset="-128"/>
              </a:rPr>
              <a:t>-th</a:t>
            </a:r>
            <a:r>
              <a:rPr lang="en-US" altLang="en-US" sz="2400" dirty="0" smtClean="0">
                <a:ea typeface="ＭＳ Ｐゴシック" panose="020B0600070205080204" pitchFamily="34" charset="-128"/>
              </a:rPr>
              <a:t> </a:t>
            </a:r>
            <a:r>
              <a:rPr lang="en-US" altLang="en-US" sz="2400" u="sng" dirty="0" smtClean="0">
                <a:ea typeface="ＭＳ Ｐゴシック" panose="020B0600070205080204" pitchFamily="34" charset="-128"/>
              </a:rPr>
              <a:t>row</a:t>
            </a:r>
            <a:r>
              <a:rPr lang="en-US" altLang="en-US" sz="2400" dirty="0" smtClean="0">
                <a:ea typeface="ＭＳ Ｐゴシック" panose="020B0600070205080204" pitchFamily="34" charset="-128"/>
              </a:rPr>
              <a:t> &amp;the </a:t>
            </a:r>
            <a:r>
              <a:rPr lang="en-US" altLang="en-US" sz="2400" i="1" dirty="0" smtClean="0">
                <a:latin typeface="Consolas" panose="020B0609020204030204" pitchFamily="49" charset="0"/>
                <a:ea typeface="ＭＳ Ｐゴシック" panose="020B0600070205080204" pitchFamily="34" charset="-128"/>
              </a:rPr>
              <a:t>j</a:t>
            </a:r>
            <a:r>
              <a:rPr lang="en-US" altLang="en-US" sz="2400" dirty="0" smtClean="0">
                <a:ea typeface="ＭＳ Ｐゴシック" panose="020B0600070205080204" pitchFamily="34" charset="-128"/>
              </a:rPr>
              <a:t>-</a:t>
            </a:r>
            <a:r>
              <a:rPr lang="en-US" altLang="en-US" sz="2400" dirty="0" err="1" smtClean="0">
                <a:ea typeface="ＭＳ Ｐゴシック" panose="020B0600070205080204" pitchFamily="34" charset="-128"/>
              </a:rPr>
              <a:t>th</a:t>
            </a:r>
            <a:r>
              <a:rPr lang="en-US" altLang="en-US" sz="2400" dirty="0" smtClean="0">
                <a:ea typeface="ＭＳ Ｐゴシック" panose="020B0600070205080204" pitchFamily="34" charset="-128"/>
              </a:rPr>
              <a:t> </a:t>
            </a:r>
            <a:r>
              <a:rPr lang="en-US" altLang="en-US" sz="2400" u="sng" dirty="0" smtClean="0">
                <a:ea typeface="ＭＳ Ｐゴシック" panose="020B0600070205080204" pitchFamily="34" charset="-128"/>
              </a:rPr>
              <a:t>column</a:t>
            </a:r>
            <a:r>
              <a:rPr lang="en-US" altLang="en-US" sz="2400" dirty="0" smtClean="0">
                <a:ea typeface="ＭＳ Ｐゴシック" panose="020B0600070205080204" pitchFamily="34" charset="-128"/>
              </a:rPr>
              <a:t>.  </a:t>
            </a:r>
          </a:p>
          <a:p>
            <a:pPr lvl="1"/>
            <a:r>
              <a:rPr lang="en-US" altLang="en-US" sz="2400" dirty="0" smtClean="0">
                <a:ea typeface="ＭＳ Ｐゴシック" panose="020B0600070205080204" pitchFamily="34" charset="-128"/>
              </a:rPr>
              <a:t>The size, (</a:t>
            </a:r>
            <a:r>
              <a:rPr lang="en-US" altLang="en-US" sz="2400" i="1" dirty="0" err="1" smtClean="0">
                <a:latin typeface="Consolas" panose="020B0609020204030204" pitchFamily="49" charset="0"/>
                <a:ea typeface="ＭＳ Ｐゴシック" panose="020B0600070205080204" pitchFamily="34" charset="-128"/>
              </a:rPr>
              <a:t>n</a:t>
            </a:r>
            <a:r>
              <a:rPr lang="en-US" altLang="en-US" sz="2400" dirty="0" err="1" smtClean="0">
                <a:ea typeface="ＭＳ Ｐゴシック" panose="020B0600070205080204" pitchFamily="34" charset="-128"/>
                <a:sym typeface="Symbol" panose="05050102010706020507" pitchFamily="18" charset="2"/>
              </a:rPr>
              <a:t></a:t>
            </a:r>
            <a:r>
              <a:rPr lang="en-US" altLang="en-US" sz="2400" i="1" dirty="0" err="1" smtClean="0">
                <a:latin typeface="Consolas" panose="020B0609020204030204" pitchFamily="49" charset="0"/>
                <a:ea typeface="ＭＳ Ｐゴシック" panose="020B0600070205080204" pitchFamily="34" charset="-128"/>
              </a:rPr>
              <a:t>m</a:t>
            </a:r>
            <a:r>
              <a:rPr lang="en-US" altLang="en-US" sz="2400" dirty="0" smtClean="0">
                <a:ea typeface="ＭＳ Ｐゴシック" panose="020B0600070205080204" pitchFamily="34" charset="-128"/>
              </a:rPr>
              <a:t>), refers to the fact that M</a:t>
            </a:r>
            <a:r>
              <a:rPr lang="en-US" altLang="en-US" sz="2400" i="1" baseline="-25000" dirty="0" smtClean="0">
                <a:ea typeface="ＭＳ Ｐゴシック" panose="020B0600070205080204" pitchFamily="34" charset="-128"/>
              </a:rPr>
              <a:t>R</a:t>
            </a:r>
            <a:r>
              <a:rPr lang="en-US" altLang="en-US" sz="2400" dirty="0" smtClean="0">
                <a:ea typeface="ＭＳ Ｐゴシック" panose="020B0600070205080204" pitchFamily="34" charset="-128"/>
              </a:rPr>
              <a:t> has </a:t>
            </a:r>
            <a:r>
              <a:rPr lang="en-US" altLang="en-US" sz="2400" i="1" dirty="0" smtClean="0">
                <a:latin typeface="Consolas" panose="020B0609020204030204" pitchFamily="49" charset="0"/>
                <a:ea typeface="ＭＳ Ｐゴシック" panose="020B0600070205080204" pitchFamily="34" charset="-128"/>
              </a:rPr>
              <a:t>n</a:t>
            </a:r>
            <a:r>
              <a:rPr lang="en-US" altLang="en-US" sz="2400" dirty="0" smtClean="0">
                <a:ea typeface="ＭＳ Ｐゴシック" panose="020B0600070205080204" pitchFamily="34" charset="-128"/>
              </a:rPr>
              <a:t> rows and </a:t>
            </a:r>
            <a:r>
              <a:rPr lang="en-US" altLang="en-US" sz="2400" i="1" dirty="0" smtClean="0">
                <a:latin typeface="Consolas" panose="020B0609020204030204" pitchFamily="49" charset="0"/>
                <a:ea typeface="ＭＳ Ｐゴシック" panose="020B0600070205080204" pitchFamily="34" charset="-128"/>
              </a:rPr>
              <a:t>m</a:t>
            </a:r>
            <a:r>
              <a:rPr lang="en-US" altLang="en-US" sz="2400" dirty="0" smtClean="0">
                <a:ea typeface="ＭＳ Ｐゴシック" panose="020B0600070205080204" pitchFamily="34" charset="-128"/>
              </a:rPr>
              <a:t> columns</a:t>
            </a:r>
          </a:p>
          <a:p>
            <a:r>
              <a:rPr lang="en-US" altLang="en-US" sz="2800" dirty="0" smtClean="0">
                <a:ea typeface="ＭＳ Ｐゴシック" panose="020B0600070205080204" pitchFamily="34" charset="-128"/>
              </a:rPr>
              <a:t>Though the choice is arbitrary, switching between row-major and column-major is a </a:t>
            </a:r>
            <a:r>
              <a:rPr lang="en-US" altLang="en-US" sz="2800" u="sng" dirty="0" smtClean="0">
                <a:ea typeface="ＭＳ Ｐゴシック" panose="020B0600070205080204" pitchFamily="34" charset="-128"/>
              </a:rPr>
              <a:t>bad</a:t>
            </a:r>
            <a:r>
              <a:rPr lang="en-US" altLang="en-US" sz="2800" dirty="0" smtClean="0">
                <a:ea typeface="ＭＳ Ｐゴシック" panose="020B0600070205080204" pitchFamily="34" charset="-128"/>
              </a:rPr>
              <a:t> idea, because when A</a:t>
            </a:r>
            <a:r>
              <a:rPr lang="en-US" altLang="en-US" sz="2800" dirty="0" smtClean="0">
                <a:ea typeface="ＭＳ Ｐゴシック" panose="020B0600070205080204" pitchFamily="34" charset="-128"/>
                <a:sym typeface="Symbol" panose="05050102010706020507" pitchFamily="18" charset="2"/>
              </a:rPr>
              <a:t></a:t>
            </a:r>
            <a:r>
              <a:rPr lang="en-US" altLang="en-US" sz="2800" dirty="0" smtClean="0">
                <a:ea typeface="ＭＳ Ｐゴシック" panose="020B0600070205080204" pitchFamily="34" charset="-128"/>
              </a:rPr>
              <a:t>B, the Cartesian Product A</a:t>
            </a:r>
            <a:r>
              <a:rPr lang="en-US" altLang="en-US" sz="2800" dirty="0" smtClean="0">
                <a:ea typeface="ＭＳ Ｐゴシック" panose="020B0600070205080204" pitchFamily="34" charset="-128"/>
                <a:sym typeface="Symbol" panose="05050102010706020507" pitchFamily="18" charset="2"/>
              </a:rPr>
              <a:t></a:t>
            </a:r>
            <a:r>
              <a:rPr lang="en-US" altLang="en-US" sz="2800" dirty="0" smtClean="0">
                <a:ea typeface="ＭＳ Ｐゴシック" panose="020B0600070205080204" pitchFamily="34" charset="-128"/>
              </a:rPr>
              <a:t>B </a:t>
            </a:r>
            <a:r>
              <a:rPr lang="en-US" altLang="en-US" sz="2800" dirty="0" smtClean="0">
                <a:ea typeface="ＭＳ Ｐゴシック" panose="020B0600070205080204" pitchFamily="34" charset="-128"/>
                <a:sym typeface="Symbol" panose="05050102010706020507" pitchFamily="18" charset="2"/>
              </a:rPr>
              <a:t> </a:t>
            </a:r>
            <a:r>
              <a:rPr lang="en-US" altLang="en-US" sz="2800" dirty="0" smtClean="0">
                <a:ea typeface="ＭＳ Ｐゴシック" panose="020B0600070205080204" pitchFamily="34" charset="-128"/>
              </a:rPr>
              <a:t>B</a:t>
            </a:r>
            <a:r>
              <a:rPr lang="en-US" altLang="en-US" sz="2800" dirty="0" smtClean="0">
                <a:ea typeface="ＭＳ Ｐゴシック" panose="020B0600070205080204" pitchFamily="34" charset="-128"/>
                <a:sym typeface="Symbol" panose="05050102010706020507" pitchFamily="18" charset="2"/>
              </a:rPr>
              <a:t></a:t>
            </a:r>
            <a:r>
              <a:rPr lang="en-US" altLang="en-US" sz="2800" dirty="0" smtClean="0">
                <a:ea typeface="ＭＳ Ｐゴシック" panose="020B0600070205080204" pitchFamily="34" charset="-128"/>
              </a:rPr>
              <a:t>A</a:t>
            </a:r>
          </a:p>
          <a:p>
            <a:r>
              <a:rPr lang="en-US" altLang="en-US" sz="2800" dirty="0" smtClean="0">
                <a:ea typeface="ＭＳ Ｐゴシック" panose="020B0600070205080204" pitchFamily="34" charset="-128"/>
              </a:rPr>
              <a:t>In matrix terms, the transpose, (M</a:t>
            </a:r>
            <a:r>
              <a:rPr lang="en-US" altLang="en-US" sz="2800" i="1" baseline="-25000" dirty="0" smtClean="0">
                <a:ea typeface="ＭＳ Ｐゴシック" panose="020B0600070205080204" pitchFamily="34" charset="-128"/>
              </a:rPr>
              <a:t>R</a:t>
            </a:r>
            <a:r>
              <a:rPr lang="en-US" altLang="en-US" sz="2800" dirty="0" smtClean="0">
                <a:ea typeface="ＭＳ Ｐゴシック" panose="020B0600070205080204" pitchFamily="34" charset="-128"/>
              </a:rPr>
              <a:t>)</a:t>
            </a:r>
            <a:r>
              <a:rPr lang="en-US" altLang="en-US" sz="2800" baseline="30000" dirty="0" smtClean="0">
                <a:ea typeface="ＭＳ Ｐゴシック" panose="020B0600070205080204" pitchFamily="34" charset="-128"/>
              </a:rPr>
              <a:t>T</a:t>
            </a:r>
            <a:r>
              <a:rPr lang="en-US" altLang="en-US" sz="2800" dirty="0" smtClean="0">
                <a:ea typeface="ＭＳ Ｐゴシック" panose="020B0600070205080204" pitchFamily="34" charset="-128"/>
              </a:rPr>
              <a:t> does not give the same relation.  This point is uncertain for A=B.</a:t>
            </a:r>
          </a:p>
        </p:txBody>
      </p:sp>
    </p:spTree>
    <p:extLst>
      <p:ext uri="{BB962C8B-B14F-4D97-AF65-F5344CB8AC3E}">
        <p14:creationId xmlns:p14="http://schemas.microsoft.com/office/powerpoint/2010/main" val="187255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wipe(down)">
                                      <p:cBhvr>
                                        <p:cTn id="7" dur="500"/>
                                        <p:tgtEl>
                                          <p:spTgt spid="4403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4035">
                                            <p:txEl>
                                              <p:pRg st="1" end="1"/>
                                            </p:txEl>
                                          </p:spTgt>
                                        </p:tgtEl>
                                        <p:attrNameLst>
                                          <p:attrName>style.visibility</p:attrName>
                                        </p:attrNameLst>
                                      </p:cBhvr>
                                      <p:to>
                                        <p:strVal val="visible"/>
                                      </p:to>
                                    </p:set>
                                    <p:animEffect transition="in" filter="wipe(down)">
                                      <p:cBhvr>
                                        <p:cTn id="10" dur="500"/>
                                        <p:tgtEl>
                                          <p:spTgt spid="44035">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4035">
                                            <p:txEl>
                                              <p:pRg st="2" end="2"/>
                                            </p:txEl>
                                          </p:spTgt>
                                        </p:tgtEl>
                                        <p:attrNameLst>
                                          <p:attrName>style.visibility</p:attrName>
                                        </p:attrNameLst>
                                      </p:cBhvr>
                                      <p:to>
                                        <p:strVal val="visible"/>
                                      </p:to>
                                    </p:set>
                                    <p:animEffect transition="in" filter="wipe(down)">
                                      <p:cBhvr>
                                        <p:cTn id="13" dur="500"/>
                                        <p:tgtEl>
                                          <p:spTgt spid="440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44035">
                                            <p:txEl>
                                              <p:pRg st="3" end="3"/>
                                            </p:txEl>
                                          </p:spTgt>
                                        </p:tgtEl>
                                        <p:attrNameLst>
                                          <p:attrName>style.visibility</p:attrName>
                                        </p:attrNameLst>
                                      </p:cBhvr>
                                      <p:to>
                                        <p:strVal val="visible"/>
                                      </p:to>
                                    </p:set>
                                    <p:animEffect transition="in" filter="circle(in)">
                                      <p:cBhvr>
                                        <p:cTn id="18" dur="2000"/>
                                        <p:tgtEl>
                                          <p:spTgt spid="4403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44035">
                                            <p:txEl>
                                              <p:pRg st="4" end="4"/>
                                            </p:txEl>
                                          </p:spTgt>
                                        </p:tgtEl>
                                        <p:attrNameLst>
                                          <p:attrName>style.visibility</p:attrName>
                                        </p:attrNameLst>
                                      </p:cBhvr>
                                      <p:to>
                                        <p:strVal val="visible"/>
                                      </p:to>
                                    </p:set>
                                    <p:animEffect transition="in" filter="wheel(1)">
                                      <p:cBhvr>
                                        <p:cTn id="23" dur="2000"/>
                                        <p:tgtEl>
                                          <p:spTgt spid="440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smtClean="0">
                <a:ea typeface="ＭＳ Ｐゴシック" panose="020B0600070205080204" pitchFamily="34" charset="-128"/>
              </a:rPr>
              <a:t>0-1 Matrix (4)</a:t>
            </a:r>
          </a:p>
        </p:txBody>
      </p:sp>
      <p:graphicFrame>
        <p:nvGraphicFramePr>
          <p:cNvPr id="4" name="Content Placeholder 3"/>
          <p:cNvGraphicFramePr>
            <a:graphicFrameLocks noGrp="1"/>
          </p:cNvGraphicFramePr>
          <p:nvPr>
            <p:ph idx="1"/>
          </p:nvPr>
        </p:nvGraphicFramePr>
        <p:xfrm>
          <a:off x="2667000" y="1673225"/>
          <a:ext cx="3230881" cy="2632395"/>
        </p:xfrm>
        <a:graphic>
          <a:graphicData uri="http://schemas.openxmlformats.org/drawingml/2006/table">
            <a:tbl>
              <a:tblPr/>
              <a:tblGrid>
                <a:gridCol w="403225">
                  <a:extLst>
                    <a:ext uri="{9D8B030D-6E8A-4147-A177-3AD203B41FA5}">
                      <a16:colId xmlns:a16="http://schemas.microsoft.com/office/drawing/2014/main" val="840637017"/>
                    </a:ext>
                  </a:extLst>
                </a:gridCol>
                <a:gridCol w="404813">
                  <a:extLst>
                    <a:ext uri="{9D8B030D-6E8A-4147-A177-3AD203B41FA5}">
                      <a16:colId xmlns:a16="http://schemas.microsoft.com/office/drawing/2014/main" val="1129459816"/>
                    </a:ext>
                  </a:extLst>
                </a:gridCol>
                <a:gridCol w="208280">
                  <a:extLst>
                    <a:ext uri="{9D8B030D-6E8A-4147-A177-3AD203B41FA5}">
                      <a16:colId xmlns:a16="http://schemas.microsoft.com/office/drawing/2014/main" val="729952503"/>
                    </a:ext>
                  </a:extLst>
                </a:gridCol>
                <a:gridCol w="431800">
                  <a:extLst>
                    <a:ext uri="{9D8B030D-6E8A-4147-A177-3AD203B41FA5}">
                      <a16:colId xmlns:a16="http://schemas.microsoft.com/office/drawing/2014/main" val="2461055729"/>
                    </a:ext>
                  </a:extLst>
                </a:gridCol>
                <a:gridCol w="457200">
                  <a:extLst>
                    <a:ext uri="{9D8B030D-6E8A-4147-A177-3AD203B41FA5}">
                      <a16:colId xmlns:a16="http://schemas.microsoft.com/office/drawing/2014/main" val="1848328652"/>
                    </a:ext>
                  </a:extLst>
                </a:gridCol>
                <a:gridCol w="517525">
                  <a:extLst>
                    <a:ext uri="{9D8B030D-6E8A-4147-A177-3AD203B41FA5}">
                      <a16:colId xmlns:a16="http://schemas.microsoft.com/office/drawing/2014/main" val="2654245349"/>
                    </a:ext>
                  </a:extLst>
                </a:gridCol>
                <a:gridCol w="404813">
                  <a:extLst>
                    <a:ext uri="{9D8B030D-6E8A-4147-A177-3AD203B41FA5}">
                      <a16:colId xmlns:a16="http://schemas.microsoft.com/office/drawing/2014/main" val="2952211655"/>
                    </a:ext>
                  </a:extLst>
                </a:gridCol>
                <a:gridCol w="403225">
                  <a:extLst>
                    <a:ext uri="{9D8B030D-6E8A-4147-A177-3AD203B41FA5}">
                      <a16:colId xmlns:a16="http://schemas.microsoft.com/office/drawing/2014/main" val="313322394"/>
                    </a:ext>
                  </a:extLst>
                </a:gridCol>
              </a:tblGrid>
              <a:tr h="636588">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smtClean="0">
                        <a:ln>
                          <a:noFill/>
                        </a:ln>
                        <a:solidFill>
                          <a:srgbClr val="FFFFFF"/>
                        </a:solidFill>
                        <a:effectLst/>
                        <a:latin typeface="Calibri" panose="020F0502020204030204" pitchFamily="34" charset="0"/>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smtClean="0">
                        <a:ln>
                          <a:noFill/>
                        </a:ln>
                        <a:solidFill>
                          <a:srgbClr val="FFFFFF"/>
                        </a:solidFill>
                        <a:effectLst/>
                        <a:latin typeface="Calibri" panose="020F0502020204030204" pitchFamily="34" charset="0"/>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gridSpan="6">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B</a:t>
                      </a:r>
                      <a:endParaRPr kumimoji="0" lang="en-US" altLang="en-US" sz="1400" b="0" i="0" u="none" strike="noStrike" cap="none" normalizeH="0" baseline="0" smtClean="0">
                        <a:ln>
                          <a:noFill/>
                        </a:ln>
                        <a:solidFill>
                          <a:schemeClr val="tx1"/>
                        </a:solidFill>
                        <a:effectLst/>
                        <a:latin typeface="Calibri" panose="020F0502020204030204" pitchFamily="34" charset="0"/>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80836824"/>
                  </a:ext>
                </a:extLst>
              </a:tr>
              <a:tr h="3984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b</a:t>
                      </a:r>
                      <a:r>
                        <a:rPr kumimoji="0" lang="en-US" altLang="en-US" sz="1800" b="0" i="0" u="none" strike="noStrike" cap="none" normalizeH="0" baseline="-25000" smtClean="0">
                          <a:ln>
                            <a:noFill/>
                          </a:ln>
                          <a:solidFill>
                            <a:srgbClr val="000000"/>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b</a:t>
                      </a:r>
                      <a:r>
                        <a:rPr kumimoji="0" lang="en-US" altLang="en-US" sz="1800" b="0" i="0" u="none" strike="noStrike" cap="none" normalizeH="0" baseline="-25000" smtClean="0">
                          <a:ln>
                            <a:noFill/>
                          </a:ln>
                          <a:solidFill>
                            <a:srgbClr val="000000"/>
                          </a:solidFill>
                          <a:effectLst/>
                          <a:latin typeface="Calibri" panose="020F0502020204030204" pitchFamily="34" charset="0"/>
                          <a:cs typeface="Arial" panose="020B0604020202020204"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b</a:t>
                      </a:r>
                      <a:r>
                        <a:rPr kumimoji="0" lang="en-US" altLang="en-US" sz="1800" b="0" i="0" u="none" strike="noStrike" cap="none" normalizeH="0" baseline="-25000" smtClean="0">
                          <a:ln>
                            <a:noFill/>
                          </a:ln>
                          <a:solidFill>
                            <a:srgbClr val="000000"/>
                          </a:solidFill>
                          <a:effectLst/>
                          <a:latin typeface="Calibri" panose="020F0502020204030204" pitchFamily="34" charset="0"/>
                          <a:cs typeface="Arial" panose="020B0604020202020204"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b</a:t>
                      </a:r>
                      <a:r>
                        <a:rPr kumimoji="0" lang="en-US" altLang="en-US" sz="1800" b="0" i="0" u="none" strike="noStrike" cap="none" normalizeH="0" baseline="-25000" smtClean="0">
                          <a:ln>
                            <a:noFill/>
                          </a:ln>
                          <a:solidFill>
                            <a:srgbClr val="000000"/>
                          </a:solidFill>
                          <a:effectLst/>
                          <a:latin typeface="Calibri" panose="020F0502020204030204" pitchFamily="34" charset="0"/>
                          <a:cs typeface="Arial" panose="020B0604020202020204" pitchFamily="34"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28262713"/>
                  </a:ext>
                </a:extLst>
              </a:tr>
              <a:tr h="398463">
                <a:tc rowSpan="4">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A</a:t>
                      </a:r>
                      <a:endParaRPr kumimoji="0" lang="en-US" altLang="en-US" sz="14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a</a:t>
                      </a:r>
                      <a:r>
                        <a:rPr kumimoji="0" lang="en-US" altLang="en-US" sz="1800" b="0" i="0" u="none" strike="noStrike" cap="none" normalizeH="0" baseline="-25000" smtClean="0">
                          <a:ln>
                            <a:noFill/>
                          </a:ln>
                          <a:solidFill>
                            <a:srgbClr val="000000"/>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rowSpan="4">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7200974"/>
                  </a:ext>
                </a:extLst>
              </a:tr>
              <a:tr h="398463">
                <a:tc vMerge="1">
                  <a:txBody>
                    <a:bodyPr/>
                    <a:lstStyle/>
                    <a:p>
                      <a:endParaRPr lang="en-US"/>
                    </a:p>
                  </a:txBody>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a</a:t>
                      </a:r>
                      <a:r>
                        <a:rPr kumimoji="0" lang="en-US" altLang="en-US" sz="1800" b="0" i="0" u="none" strike="noStrike" cap="none" normalizeH="0" baseline="-25000" smtClean="0">
                          <a:ln>
                            <a:noFill/>
                          </a:ln>
                          <a:solidFill>
                            <a:srgbClr val="000000"/>
                          </a:solidFill>
                          <a:effectLst/>
                          <a:latin typeface="Calibri" panose="020F0502020204030204" pitchFamily="34" charset="0"/>
                          <a:cs typeface="Arial" panose="020B0604020202020204"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72422411"/>
                  </a:ext>
                </a:extLst>
              </a:tr>
              <a:tr h="398463">
                <a:tc vMerge="1">
                  <a:txBody>
                    <a:bodyPr/>
                    <a:lstStyle/>
                    <a:p>
                      <a:endParaRPr lang="en-US"/>
                    </a:p>
                  </a:txBody>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a</a:t>
                      </a:r>
                      <a:r>
                        <a:rPr kumimoji="0" lang="en-US" altLang="en-US" sz="1800" b="0" i="0" u="none" strike="noStrike" cap="none" normalizeH="0" baseline="-25000" smtClean="0">
                          <a:ln>
                            <a:noFill/>
                          </a:ln>
                          <a:solidFill>
                            <a:srgbClr val="000000"/>
                          </a:solidFill>
                          <a:effectLst/>
                          <a:latin typeface="Calibri" panose="020F0502020204030204" pitchFamily="34" charset="0"/>
                          <a:cs typeface="Arial" panose="020B0604020202020204"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7719400"/>
                  </a:ext>
                </a:extLst>
              </a:tr>
              <a:tr h="398463">
                <a:tc vMerge="1">
                  <a:txBody>
                    <a:bodyPr/>
                    <a:lstStyle/>
                    <a:p>
                      <a:endParaRPr lang="en-US"/>
                    </a:p>
                  </a:txBody>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a</a:t>
                      </a:r>
                      <a:r>
                        <a:rPr kumimoji="0" lang="en-US" altLang="en-US" sz="1800" b="0" i="0" u="none" strike="noStrike" cap="none" normalizeH="0" baseline="-25000" smtClean="0">
                          <a:ln>
                            <a:noFill/>
                          </a:ln>
                          <a:solidFill>
                            <a:srgbClr val="000000"/>
                          </a:solidFill>
                          <a:effectLst/>
                          <a:latin typeface="Calibri" panose="020F0502020204030204" pitchFamily="34" charset="0"/>
                          <a:cs typeface="Arial" panose="020B0604020202020204" pitchFamily="34"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50684193"/>
                  </a:ext>
                </a:extLst>
              </a:tr>
            </a:tbl>
          </a:graphicData>
        </a:graphic>
      </p:graphicFrame>
      <p:sp>
        <p:nvSpPr>
          <p:cNvPr id="7" name="Left Brace 6"/>
          <p:cNvSpPr/>
          <p:nvPr/>
        </p:nvSpPr>
        <p:spPr>
          <a:xfrm rot="5400000">
            <a:off x="4495800" y="1447800"/>
            <a:ext cx="228600" cy="17526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b="1" dirty="0"/>
          </a:p>
        </p:txBody>
      </p:sp>
      <p:sp>
        <p:nvSpPr>
          <p:cNvPr id="8" name="Left Brace 7"/>
          <p:cNvSpPr/>
          <p:nvPr/>
        </p:nvSpPr>
        <p:spPr>
          <a:xfrm>
            <a:off x="2971800" y="2667000"/>
            <a:ext cx="228600" cy="16002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 name="Left Bracket 8"/>
          <p:cNvSpPr/>
          <p:nvPr/>
        </p:nvSpPr>
        <p:spPr>
          <a:xfrm>
            <a:off x="3581400" y="2743200"/>
            <a:ext cx="76200" cy="1524000"/>
          </a:xfrm>
          <a:prstGeom prst="leftBracket">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Left Bracket 10"/>
          <p:cNvSpPr/>
          <p:nvPr/>
        </p:nvSpPr>
        <p:spPr>
          <a:xfrm rot="10800000">
            <a:off x="5562600" y="2667000"/>
            <a:ext cx="76200" cy="1524000"/>
          </a:xfrm>
          <a:prstGeom prst="leftBracket">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extLst>
      <p:ext uri="{BB962C8B-B14F-4D97-AF65-F5344CB8AC3E}">
        <p14:creationId xmlns:p14="http://schemas.microsoft.com/office/powerpoint/2010/main" val="18940901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Suppose that the relation </a:t>
            </a:r>
            <a:r>
              <a:rPr lang="en-US" i="1" dirty="0"/>
              <a:t>R </a:t>
            </a:r>
            <a:r>
              <a:rPr lang="en-US" dirty="0"/>
              <a:t>on a set is represented by the matrix</a:t>
            </a:r>
            <a:br>
              <a:rPr lang="en-US" dirty="0"/>
            </a:br>
            <a:endParaRPr lang="en-US" dirty="0" smtClean="0"/>
          </a:p>
          <a:p>
            <a:endParaRPr lang="en-US" i="1" dirty="0"/>
          </a:p>
          <a:p>
            <a:r>
              <a:rPr lang="en-US" dirty="0" smtClean="0"/>
              <a:t>Is </a:t>
            </a:r>
            <a:r>
              <a:rPr lang="en-US" i="1" dirty="0"/>
              <a:t>R </a:t>
            </a:r>
            <a:r>
              <a:rPr lang="en-US" dirty="0"/>
              <a:t>reflexive, symmetric, and/or antisymmetric? </a:t>
            </a:r>
            <a:br>
              <a:rPr lang="en-US" dirty="0"/>
            </a:br>
            <a:endParaRPr lang="en-US" dirty="0" smtClean="0"/>
          </a:p>
          <a:p>
            <a:pPr marL="0" indent="0">
              <a:buNone/>
            </a:pPr>
            <a:r>
              <a:rPr lang="en-US" sz="2400" dirty="0" smtClean="0"/>
              <a:t>Because </a:t>
            </a:r>
            <a:r>
              <a:rPr lang="en-US" sz="2400" dirty="0"/>
              <a:t>all the diagonal elements of </a:t>
            </a:r>
            <a:r>
              <a:rPr lang="en-US" sz="2400" dirty="0" smtClean="0"/>
              <a:t>this matrix </a:t>
            </a:r>
            <a:r>
              <a:rPr lang="en-US" sz="2400" dirty="0"/>
              <a:t>are equal to 1, </a:t>
            </a:r>
            <a:r>
              <a:rPr lang="en-US" sz="2400" i="1" dirty="0"/>
              <a:t>R </a:t>
            </a:r>
            <a:r>
              <a:rPr lang="en-US" sz="2400" dirty="0"/>
              <a:t>is reflexive. Moreover</a:t>
            </a:r>
            <a:r>
              <a:rPr lang="en-US" sz="2400" dirty="0" smtClean="0"/>
              <a:t>, because </a:t>
            </a:r>
            <a:r>
              <a:rPr lang="en-US" sz="2400" b="1" dirty="0"/>
              <a:t>M</a:t>
            </a:r>
            <a:r>
              <a:rPr lang="en-US" sz="2400" i="1" baseline="-25000" dirty="0"/>
              <a:t>R</a:t>
            </a:r>
            <a:r>
              <a:rPr lang="en-US" sz="2400" i="1" dirty="0"/>
              <a:t> </a:t>
            </a:r>
            <a:r>
              <a:rPr lang="en-US" sz="2400" dirty="0"/>
              <a:t>is symmetric, it follows that </a:t>
            </a:r>
            <a:r>
              <a:rPr lang="en-US" sz="2400" i="1" dirty="0"/>
              <a:t>R </a:t>
            </a:r>
            <a:r>
              <a:rPr lang="en-US" sz="2400" dirty="0"/>
              <a:t>is symmetric. It is also easy to see that </a:t>
            </a:r>
            <a:r>
              <a:rPr lang="en-US" sz="2400" i="1" dirty="0"/>
              <a:t>R </a:t>
            </a:r>
            <a:r>
              <a:rPr lang="en-US" sz="2400" dirty="0"/>
              <a:t>is </a:t>
            </a:r>
            <a:r>
              <a:rPr lang="en-US" sz="2400" dirty="0" smtClean="0"/>
              <a:t>not antisymmetric</a:t>
            </a:r>
            <a:r>
              <a:rPr lang="en-US" sz="2400" dirty="0"/>
              <a:t>. </a:t>
            </a:r>
            <a:br>
              <a:rPr lang="en-US" sz="2400" dirty="0"/>
            </a:br>
            <a:endParaRPr lang="en-US" dirty="0"/>
          </a:p>
        </p:txBody>
      </p:sp>
      <p:pic>
        <p:nvPicPr>
          <p:cNvPr id="4" name="Picture 3"/>
          <p:cNvPicPr>
            <a:picLocks noChangeAspect="1"/>
          </p:cNvPicPr>
          <p:nvPr/>
        </p:nvPicPr>
        <p:blipFill>
          <a:blip r:embed="rId2"/>
          <a:stretch>
            <a:fillRect/>
          </a:stretch>
        </p:blipFill>
        <p:spPr>
          <a:xfrm>
            <a:off x="1981200" y="2667000"/>
            <a:ext cx="2057400" cy="942975"/>
          </a:xfrm>
          <a:prstGeom prst="rect">
            <a:avLst/>
          </a:prstGeom>
        </p:spPr>
      </p:pic>
    </p:spTree>
    <p:extLst>
      <p:ext uri="{BB962C8B-B14F-4D97-AF65-F5344CB8AC3E}">
        <p14:creationId xmlns:p14="http://schemas.microsoft.com/office/powerpoint/2010/main" val="291937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229600" cy="4389120"/>
          </a:xfrm>
        </p:spPr>
        <p:txBody>
          <a:bodyPr>
            <a:noAutofit/>
          </a:bodyPr>
          <a:lstStyle/>
          <a:p>
            <a:pPr algn="just"/>
            <a:r>
              <a:rPr lang="en-US" sz="2400" dirty="0"/>
              <a:t>The Boolean operations join and meet </a:t>
            </a:r>
            <a:r>
              <a:rPr lang="en-US" sz="2400" dirty="0" smtClean="0"/>
              <a:t>can </a:t>
            </a:r>
            <a:r>
              <a:rPr lang="en-US" sz="2400" dirty="0"/>
              <a:t>be used to find </a:t>
            </a:r>
            <a:r>
              <a:rPr lang="en-US" sz="2400" dirty="0" smtClean="0"/>
              <a:t>the matrices </a:t>
            </a:r>
            <a:r>
              <a:rPr lang="en-US" sz="2400" dirty="0"/>
              <a:t>representing the union and the intersection of two relations. Suppose that </a:t>
            </a:r>
            <a:r>
              <a:rPr lang="en-US" sz="2400" i="1" dirty="0"/>
              <a:t>R</a:t>
            </a:r>
            <a:r>
              <a:rPr lang="en-US" sz="2400" dirty="0"/>
              <a:t>1 and </a:t>
            </a:r>
            <a:r>
              <a:rPr lang="en-US" sz="2400" i="1" dirty="0" smtClean="0"/>
              <a:t>R</a:t>
            </a:r>
            <a:r>
              <a:rPr lang="en-US" sz="2400" dirty="0" smtClean="0"/>
              <a:t>2 are </a:t>
            </a:r>
            <a:r>
              <a:rPr lang="en-US" sz="2400" dirty="0"/>
              <a:t>relations on a set </a:t>
            </a:r>
            <a:r>
              <a:rPr lang="en-US" sz="2400" i="1" dirty="0"/>
              <a:t>A </a:t>
            </a:r>
            <a:r>
              <a:rPr lang="en-US" sz="2400" dirty="0"/>
              <a:t>represented by the matrices </a:t>
            </a:r>
            <a:r>
              <a:rPr lang="en-US" sz="2400" b="1" dirty="0"/>
              <a:t>M</a:t>
            </a:r>
            <a:r>
              <a:rPr lang="en-US" sz="2400" i="1" baseline="-25000" dirty="0"/>
              <a:t>R</a:t>
            </a:r>
            <a:r>
              <a:rPr lang="en-US" sz="2400" baseline="-25000" dirty="0"/>
              <a:t>1</a:t>
            </a:r>
            <a:r>
              <a:rPr lang="en-US" sz="2400" dirty="0"/>
              <a:t> and </a:t>
            </a:r>
            <a:r>
              <a:rPr lang="en-US" sz="2400" b="1" dirty="0"/>
              <a:t>M</a:t>
            </a:r>
            <a:r>
              <a:rPr lang="en-US" sz="2400" i="1" baseline="-25000" dirty="0"/>
              <a:t>R</a:t>
            </a:r>
            <a:r>
              <a:rPr lang="en-US" sz="2400" baseline="-25000" dirty="0"/>
              <a:t>2</a:t>
            </a:r>
            <a:r>
              <a:rPr lang="en-US" sz="2400" dirty="0"/>
              <a:t>, respectively. </a:t>
            </a:r>
            <a:endParaRPr lang="en-US" sz="2400" dirty="0" smtClean="0"/>
          </a:p>
          <a:p>
            <a:pPr algn="just"/>
            <a:endParaRPr lang="en-US" sz="2400" dirty="0" smtClean="0"/>
          </a:p>
          <a:p>
            <a:pPr algn="just"/>
            <a:r>
              <a:rPr lang="en-US" sz="2400" dirty="0" smtClean="0"/>
              <a:t>The </a:t>
            </a:r>
            <a:r>
              <a:rPr lang="en-US" sz="2400" dirty="0"/>
              <a:t>matrix </a:t>
            </a:r>
            <a:r>
              <a:rPr lang="en-US" sz="2400" dirty="0" smtClean="0"/>
              <a:t>representing </a:t>
            </a:r>
            <a:r>
              <a:rPr lang="en-US" sz="2400" dirty="0"/>
              <a:t>the union of these relations has a 1 in the positions where either </a:t>
            </a:r>
            <a:r>
              <a:rPr lang="en-US" sz="2400" b="1" dirty="0"/>
              <a:t>M</a:t>
            </a:r>
            <a:r>
              <a:rPr lang="en-US" sz="2400" i="1" baseline="-25000" dirty="0"/>
              <a:t>R</a:t>
            </a:r>
            <a:r>
              <a:rPr lang="en-US" sz="2400" baseline="-25000" dirty="0"/>
              <a:t>1</a:t>
            </a:r>
            <a:r>
              <a:rPr lang="en-US" sz="2400" dirty="0"/>
              <a:t> or </a:t>
            </a:r>
            <a:r>
              <a:rPr lang="en-US" sz="2400" b="1" dirty="0"/>
              <a:t>M</a:t>
            </a:r>
            <a:r>
              <a:rPr lang="en-US" sz="2400" i="1" baseline="-25000" dirty="0"/>
              <a:t>R</a:t>
            </a:r>
            <a:r>
              <a:rPr lang="en-US" sz="2400" baseline="-25000" dirty="0"/>
              <a:t>2</a:t>
            </a:r>
            <a:r>
              <a:rPr lang="en-US" sz="2400" dirty="0"/>
              <a:t> </a:t>
            </a:r>
            <a:r>
              <a:rPr lang="en-US" sz="2400" dirty="0" smtClean="0"/>
              <a:t>has a </a:t>
            </a:r>
            <a:r>
              <a:rPr lang="en-US" sz="2400" dirty="0"/>
              <a:t>1. The matrix representing the intersection of these relations has a 1 in the positions </a:t>
            </a:r>
            <a:r>
              <a:rPr lang="en-US" sz="2400" dirty="0" smtClean="0"/>
              <a:t>where both </a:t>
            </a:r>
            <a:r>
              <a:rPr lang="en-US" sz="2400" b="1" dirty="0"/>
              <a:t>M</a:t>
            </a:r>
            <a:r>
              <a:rPr lang="en-US" sz="2400" i="1" dirty="0"/>
              <a:t>R</a:t>
            </a:r>
            <a:r>
              <a:rPr lang="en-US" sz="2400" dirty="0"/>
              <a:t>1 and </a:t>
            </a:r>
            <a:r>
              <a:rPr lang="en-US" sz="2400" b="1" dirty="0"/>
              <a:t>M</a:t>
            </a:r>
            <a:r>
              <a:rPr lang="en-US" sz="2400" i="1" dirty="0"/>
              <a:t>R</a:t>
            </a:r>
            <a:r>
              <a:rPr lang="en-US" sz="2400" dirty="0"/>
              <a:t>2 have a 1. Thus, the matrices representing the union and </a:t>
            </a:r>
            <a:r>
              <a:rPr lang="en-US" sz="2400" dirty="0" smtClean="0"/>
              <a:t>intersection </a:t>
            </a:r>
            <a:r>
              <a:rPr lang="en-US" sz="2400" dirty="0"/>
              <a:t>of </a:t>
            </a:r>
            <a:r>
              <a:rPr lang="en-US" sz="2400" dirty="0" smtClean="0"/>
              <a:t>these relations are</a:t>
            </a:r>
          </a:p>
          <a:p>
            <a:pPr marL="0" indent="0" algn="just">
              <a:buNone/>
            </a:pPr>
            <a:r>
              <a:rPr lang="en-US" sz="2400" dirty="0" smtClean="0"/>
              <a:t> </a:t>
            </a:r>
            <a:r>
              <a:rPr lang="en-US" sz="2400" dirty="0"/>
              <a:t/>
            </a:r>
            <a:br>
              <a:rPr lang="en-US" sz="2400" dirty="0"/>
            </a:br>
            <a:r>
              <a:rPr lang="en-US" sz="2400" dirty="0"/>
              <a:t/>
            </a:r>
            <a:br>
              <a:rPr lang="en-US" sz="2400" dirty="0"/>
            </a:br>
            <a:endParaRPr lang="en-US" sz="2400" dirty="0"/>
          </a:p>
        </p:txBody>
      </p:sp>
      <p:pic>
        <p:nvPicPr>
          <p:cNvPr id="4" name="Picture 3"/>
          <p:cNvPicPr>
            <a:picLocks noChangeAspect="1"/>
          </p:cNvPicPr>
          <p:nvPr/>
        </p:nvPicPr>
        <p:blipFill>
          <a:blip r:embed="rId2"/>
          <a:stretch>
            <a:fillRect/>
          </a:stretch>
        </p:blipFill>
        <p:spPr>
          <a:xfrm>
            <a:off x="1295400" y="5334000"/>
            <a:ext cx="5438775" cy="704850"/>
          </a:xfrm>
          <a:prstGeom prst="rect">
            <a:avLst/>
          </a:prstGeom>
        </p:spPr>
      </p:pic>
    </p:spTree>
    <p:extLst>
      <p:ext uri="{BB962C8B-B14F-4D97-AF65-F5344CB8AC3E}">
        <p14:creationId xmlns:p14="http://schemas.microsoft.com/office/powerpoint/2010/main" val="268030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Relations and Their Properties</a:t>
            </a:r>
            <a:endParaRPr lang="en-US" dirty="0"/>
          </a:p>
        </p:txBody>
      </p:sp>
      <p:sp>
        <p:nvSpPr>
          <p:cNvPr id="3" name="Subtitle 2"/>
          <p:cNvSpPr>
            <a:spLocks noGrp="1"/>
          </p:cNvSpPr>
          <p:nvPr>
            <p:ph type="subTitle" idx="1"/>
          </p:nvPr>
        </p:nvSpPr>
        <p:spPr/>
        <p:txBody>
          <a:bodyPr/>
          <a:lstStyle/>
          <a:p>
            <a:r>
              <a:rPr lang="en-US" dirty="0" smtClean="0"/>
              <a:t>Section 9.1</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fontScale="90000"/>
          </a:bodyPr>
          <a:lstStyle/>
          <a:p>
            <a:r>
              <a:rPr lang="en-US" altLang="en-US" smtClean="0">
                <a:ea typeface="ＭＳ Ｐゴシック" panose="020B0600070205080204" pitchFamily="34" charset="-128"/>
              </a:rPr>
              <a:t>Matrix Representation: Example</a:t>
            </a:r>
          </a:p>
        </p:txBody>
      </p:sp>
      <p:sp>
        <p:nvSpPr>
          <p:cNvPr id="46083" name="Content Placeholder 2"/>
          <p:cNvSpPr>
            <a:spLocks noGrp="1"/>
          </p:cNvSpPr>
          <p:nvPr>
            <p:ph idx="1"/>
          </p:nvPr>
        </p:nvSpPr>
        <p:spPr/>
        <p:txBody>
          <a:bodyPr/>
          <a:lstStyle/>
          <a:p>
            <a:r>
              <a:rPr lang="en-US" altLang="en-US" smtClean="0">
                <a:ea typeface="ＭＳ Ｐゴシック" panose="020B0600070205080204" pitchFamily="34" charset="-128"/>
              </a:rPr>
              <a:t>Consider again the example</a:t>
            </a:r>
          </a:p>
          <a:p>
            <a:pPr lvl="1"/>
            <a:r>
              <a:rPr lang="en-US" altLang="en-US" smtClean="0">
                <a:ea typeface="ＭＳ Ｐゴシック" panose="020B0600070205080204" pitchFamily="34" charset="-128"/>
              </a:rPr>
              <a:t>A={a</a:t>
            </a:r>
            <a:r>
              <a:rPr lang="en-US" altLang="en-US" baseline="-25000" smtClean="0">
                <a:ea typeface="ＭＳ Ｐゴシック" panose="020B0600070205080204" pitchFamily="34" charset="-128"/>
              </a:rPr>
              <a:t>1</a:t>
            </a:r>
            <a:r>
              <a:rPr lang="en-US" altLang="en-US" smtClean="0">
                <a:ea typeface="ＭＳ Ｐゴシック" panose="020B0600070205080204" pitchFamily="34" charset="-128"/>
              </a:rPr>
              <a:t>,a</a:t>
            </a:r>
            <a:r>
              <a:rPr lang="en-US" altLang="en-US" baseline="-25000" smtClean="0">
                <a:ea typeface="ＭＳ Ｐゴシック" panose="020B0600070205080204" pitchFamily="34" charset="-128"/>
              </a:rPr>
              <a:t>2</a:t>
            </a:r>
            <a:r>
              <a:rPr lang="en-US" altLang="en-US" smtClean="0">
                <a:ea typeface="ＭＳ Ｐゴシック" panose="020B0600070205080204" pitchFamily="34" charset="-128"/>
              </a:rPr>
              <a:t>,a</a:t>
            </a:r>
            <a:r>
              <a:rPr lang="en-US" altLang="en-US" baseline="-25000" smtClean="0">
                <a:ea typeface="ＭＳ Ｐゴシック" panose="020B0600070205080204" pitchFamily="34" charset="-128"/>
              </a:rPr>
              <a:t>3</a:t>
            </a:r>
            <a:r>
              <a:rPr lang="en-US" altLang="en-US" smtClean="0">
                <a:ea typeface="ＭＳ Ｐゴシック" panose="020B0600070205080204" pitchFamily="34" charset="-128"/>
              </a:rPr>
              <a:t>,a</a:t>
            </a:r>
            <a:r>
              <a:rPr lang="en-US" altLang="en-US" baseline="-25000" smtClean="0">
                <a:ea typeface="ＭＳ Ｐゴシック" panose="020B0600070205080204" pitchFamily="34" charset="-128"/>
              </a:rPr>
              <a:t>4</a:t>
            </a:r>
            <a:r>
              <a:rPr lang="en-US" altLang="en-US" smtClean="0">
                <a:ea typeface="ＭＳ Ｐゴシック" panose="020B0600070205080204" pitchFamily="34" charset="-128"/>
              </a:rPr>
              <a:t>,a</a:t>
            </a:r>
            <a:r>
              <a:rPr lang="en-US" altLang="en-US" baseline="-25000" smtClean="0">
                <a:ea typeface="ＭＳ Ｐゴシック" panose="020B0600070205080204" pitchFamily="34" charset="-128"/>
              </a:rPr>
              <a:t>5</a:t>
            </a:r>
            <a:r>
              <a:rPr lang="en-US" altLang="en-US" smtClean="0">
                <a:ea typeface="ＭＳ Ｐゴシック" panose="020B0600070205080204" pitchFamily="34" charset="-128"/>
              </a:rPr>
              <a:t>} and B={b</a:t>
            </a:r>
            <a:r>
              <a:rPr lang="en-US" altLang="en-US" baseline="-25000" smtClean="0">
                <a:ea typeface="ＭＳ Ｐゴシック" panose="020B0600070205080204" pitchFamily="34" charset="-128"/>
              </a:rPr>
              <a:t>1</a:t>
            </a:r>
            <a:r>
              <a:rPr lang="en-US" altLang="en-US" smtClean="0">
                <a:ea typeface="ＭＳ Ｐゴシック" panose="020B0600070205080204" pitchFamily="34" charset="-128"/>
              </a:rPr>
              <a:t>,b</a:t>
            </a:r>
            <a:r>
              <a:rPr lang="en-US" altLang="en-US" baseline="-25000" smtClean="0">
                <a:ea typeface="ＭＳ Ｐゴシック" panose="020B0600070205080204" pitchFamily="34" charset="-128"/>
              </a:rPr>
              <a:t>2</a:t>
            </a:r>
            <a:r>
              <a:rPr lang="en-US" altLang="en-US" smtClean="0">
                <a:ea typeface="ＭＳ Ｐゴシック" panose="020B0600070205080204" pitchFamily="34" charset="-128"/>
              </a:rPr>
              <a:t>,b</a:t>
            </a:r>
            <a:r>
              <a:rPr lang="en-US" altLang="en-US" baseline="-25000" smtClean="0">
                <a:ea typeface="ＭＳ Ｐゴシック" panose="020B0600070205080204" pitchFamily="34" charset="-128"/>
              </a:rPr>
              <a:t>3</a:t>
            </a:r>
            <a:r>
              <a:rPr lang="en-US" altLang="en-US" smtClean="0">
                <a:ea typeface="ＭＳ Ｐゴシック" panose="020B0600070205080204" pitchFamily="34" charset="-128"/>
              </a:rPr>
              <a:t>}</a:t>
            </a:r>
          </a:p>
          <a:p>
            <a:pPr lvl="1"/>
            <a:r>
              <a:rPr lang="en-US" altLang="en-US" smtClean="0">
                <a:ea typeface="ＭＳ Ｐゴシック" panose="020B0600070205080204" pitchFamily="34" charset="-128"/>
              </a:rPr>
              <a:t>Let </a:t>
            </a:r>
            <a:r>
              <a:rPr lang="en-US" altLang="en-US" i="1" smtClean="0">
                <a:ea typeface="ＭＳ Ｐゴシック" panose="020B0600070205080204" pitchFamily="34" charset="-128"/>
              </a:rPr>
              <a:t>R</a:t>
            </a:r>
            <a:r>
              <a:rPr lang="en-US" altLang="en-US" smtClean="0">
                <a:ea typeface="ＭＳ Ｐゴシック" panose="020B0600070205080204" pitchFamily="34" charset="-128"/>
              </a:rPr>
              <a:t> be a relation from A to B as follows:</a:t>
            </a:r>
          </a:p>
          <a:p>
            <a:pPr lvl="1">
              <a:buFont typeface="Arial" panose="020B0604020202020204" pitchFamily="34" charset="0"/>
              <a:buNone/>
            </a:pPr>
            <a:r>
              <a:rPr lang="en-US" altLang="en-US" i="1" smtClean="0">
                <a:ea typeface="ＭＳ Ｐゴシック" panose="020B0600070205080204" pitchFamily="34" charset="-128"/>
              </a:rPr>
              <a:t>R</a:t>
            </a:r>
            <a:r>
              <a:rPr lang="en-US" altLang="en-US" smtClean="0">
                <a:ea typeface="ＭＳ Ｐゴシック" panose="020B0600070205080204" pitchFamily="34" charset="-128"/>
              </a:rPr>
              <a:t>={(a</a:t>
            </a:r>
            <a:r>
              <a:rPr lang="en-US" altLang="en-US" baseline="-25000" smtClean="0">
                <a:ea typeface="ＭＳ Ｐゴシック" panose="020B0600070205080204" pitchFamily="34" charset="-128"/>
              </a:rPr>
              <a:t>1</a:t>
            </a:r>
            <a:r>
              <a:rPr lang="en-US" altLang="en-US" smtClean="0">
                <a:ea typeface="ＭＳ Ｐゴシック" panose="020B0600070205080204" pitchFamily="34" charset="-128"/>
              </a:rPr>
              <a:t>,b</a:t>
            </a:r>
            <a:r>
              <a:rPr lang="en-US" altLang="en-US" baseline="-25000" smtClean="0">
                <a:ea typeface="ＭＳ Ｐゴシック" panose="020B0600070205080204" pitchFamily="34" charset="-128"/>
              </a:rPr>
              <a:t>1</a:t>
            </a:r>
            <a:r>
              <a:rPr lang="en-US" altLang="en-US" smtClean="0">
                <a:ea typeface="ＭＳ Ｐゴシック" panose="020B0600070205080204" pitchFamily="34" charset="-128"/>
              </a:rPr>
              <a:t>),(a</a:t>
            </a:r>
            <a:r>
              <a:rPr lang="en-US" altLang="en-US" baseline="-25000" smtClean="0">
                <a:ea typeface="ＭＳ Ｐゴシック" panose="020B0600070205080204" pitchFamily="34" charset="-128"/>
              </a:rPr>
              <a:t>1</a:t>
            </a:r>
            <a:r>
              <a:rPr lang="en-US" altLang="en-US" smtClean="0">
                <a:ea typeface="ＭＳ Ｐゴシック" panose="020B0600070205080204" pitchFamily="34" charset="-128"/>
              </a:rPr>
              <a:t>,b</a:t>
            </a:r>
            <a:r>
              <a:rPr lang="en-US" altLang="en-US" baseline="-25000" smtClean="0">
                <a:ea typeface="ＭＳ Ｐゴシック" panose="020B0600070205080204" pitchFamily="34" charset="-128"/>
              </a:rPr>
              <a:t>2</a:t>
            </a:r>
            <a:r>
              <a:rPr lang="en-US" altLang="en-US" smtClean="0">
                <a:ea typeface="ＭＳ Ｐゴシック" panose="020B0600070205080204" pitchFamily="34" charset="-128"/>
              </a:rPr>
              <a:t>),(a</a:t>
            </a:r>
            <a:r>
              <a:rPr lang="en-US" altLang="en-US" baseline="-25000" smtClean="0">
                <a:ea typeface="ＭＳ Ｐゴシック" panose="020B0600070205080204" pitchFamily="34" charset="-128"/>
              </a:rPr>
              <a:t>1</a:t>
            </a:r>
            <a:r>
              <a:rPr lang="en-US" altLang="en-US" smtClean="0">
                <a:ea typeface="ＭＳ Ｐゴシック" panose="020B0600070205080204" pitchFamily="34" charset="-128"/>
              </a:rPr>
              <a:t>,b</a:t>
            </a:r>
            <a:r>
              <a:rPr lang="en-US" altLang="en-US" baseline="-25000" smtClean="0">
                <a:ea typeface="ＭＳ Ｐゴシック" panose="020B0600070205080204" pitchFamily="34" charset="-128"/>
              </a:rPr>
              <a:t>3</a:t>
            </a:r>
            <a:r>
              <a:rPr lang="en-US" altLang="en-US" smtClean="0">
                <a:ea typeface="ＭＳ Ｐゴシック" panose="020B0600070205080204" pitchFamily="34" charset="-128"/>
              </a:rPr>
              <a:t>),(a</a:t>
            </a:r>
            <a:r>
              <a:rPr lang="en-US" altLang="en-US" baseline="-25000" smtClean="0">
                <a:ea typeface="ＭＳ Ｐゴシック" panose="020B0600070205080204" pitchFamily="34" charset="-128"/>
              </a:rPr>
              <a:t>3</a:t>
            </a:r>
            <a:r>
              <a:rPr lang="en-US" altLang="en-US" smtClean="0">
                <a:ea typeface="ＭＳ Ｐゴシック" panose="020B0600070205080204" pitchFamily="34" charset="-128"/>
              </a:rPr>
              <a:t>,b</a:t>
            </a:r>
            <a:r>
              <a:rPr lang="en-US" altLang="en-US" baseline="-25000" smtClean="0">
                <a:ea typeface="ＭＳ Ｐゴシック" panose="020B0600070205080204" pitchFamily="34" charset="-128"/>
              </a:rPr>
              <a:t>1</a:t>
            </a:r>
            <a:r>
              <a:rPr lang="en-US" altLang="en-US" smtClean="0">
                <a:ea typeface="ＭＳ Ｐゴシック" panose="020B0600070205080204" pitchFamily="34" charset="-128"/>
              </a:rPr>
              <a:t>),(a</a:t>
            </a:r>
            <a:r>
              <a:rPr lang="en-US" altLang="en-US" baseline="-25000" smtClean="0">
                <a:ea typeface="ＭＳ Ｐゴシック" panose="020B0600070205080204" pitchFamily="34" charset="-128"/>
              </a:rPr>
              <a:t>3</a:t>
            </a:r>
            <a:r>
              <a:rPr lang="en-US" altLang="en-US" smtClean="0">
                <a:ea typeface="ＭＳ Ｐゴシック" panose="020B0600070205080204" pitchFamily="34" charset="-128"/>
              </a:rPr>
              <a:t>,b</a:t>
            </a:r>
            <a:r>
              <a:rPr lang="en-US" altLang="en-US" baseline="-25000" smtClean="0">
                <a:ea typeface="ＭＳ Ｐゴシック" panose="020B0600070205080204" pitchFamily="34" charset="-128"/>
              </a:rPr>
              <a:t>2</a:t>
            </a:r>
            <a:r>
              <a:rPr lang="en-US" altLang="en-US" smtClean="0">
                <a:ea typeface="ＭＳ Ｐゴシック" panose="020B0600070205080204" pitchFamily="34" charset="-128"/>
              </a:rPr>
              <a:t>),(a</a:t>
            </a:r>
            <a:r>
              <a:rPr lang="en-US" altLang="en-US" baseline="-25000" smtClean="0">
                <a:ea typeface="ＭＳ Ｐゴシック" panose="020B0600070205080204" pitchFamily="34" charset="-128"/>
              </a:rPr>
              <a:t>3</a:t>
            </a:r>
            <a:r>
              <a:rPr lang="en-US" altLang="en-US" smtClean="0">
                <a:ea typeface="ＭＳ Ｐゴシック" panose="020B0600070205080204" pitchFamily="34" charset="-128"/>
              </a:rPr>
              <a:t>,b</a:t>
            </a:r>
            <a:r>
              <a:rPr lang="en-US" altLang="en-US" baseline="-25000" smtClean="0">
                <a:ea typeface="ＭＳ Ｐゴシック" panose="020B0600070205080204" pitchFamily="34" charset="-128"/>
              </a:rPr>
              <a:t>3</a:t>
            </a:r>
            <a:r>
              <a:rPr lang="en-US" altLang="en-US" smtClean="0">
                <a:ea typeface="ＭＳ Ｐゴシック" panose="020B0600070205080204" pitchFamily="34" charset="-128"/>
              </a:rPr>
              <a:t>),(a</a:t>
            </a:r>
            <a:r>
              <a:rPr lang="en-US" altLang="en-US" baseline="-25000" smtClean="0">
                <a:ea typeface="ＭＳ Ｐゴシック" panose="020B0600070205080204" pitchFamily="34" charset="-128"/>
              </a:rPr>
              <a:t>5</a:t>
            </a:r>
            <a:r>
              <a:rPr lang="en-US" altLang="en-US" smtClean="0">
                <a:ea typeface="ＭＳ Ｐゴシック" panose="020B0600070205080204" pitchFamily="34" charset="-128"/>
              </a:rPr>
              <a:t>,b</a:t>
            </a:r>
            <a:r>
              <a:rPr lang="en-US" altLang="en-US" baseline="-25000" smtClean="0">
                <a:ea typeface="ＭＳ Ｐゴシック" panose="020B0600070205080204" pitchFamily="34" charset="-128"/>
              </a:rPr>
              <a:t>1</a:t>
            </a:r>
            <a:r>
              <a:rPr lang="en-US" altLang="en-US" smtClean="0">
                <a:ea typeface="ＭＳ Ｐゴシック" panose="020B0600070205080204" pitchFamily="34" charset="-128"/>
              </a:rPr>
              <a:t>)}</a:t>
            </a:r>
          </a:p>
          <a:p>
            <a:r>
              <a:rPr lang="en-US" altLang="en-US" smtClean="0">
                <a:ea typeface="ＭＳ Ｐゴシック" panose="020B0600070205080204" pitchFamily="34" charset="-128"/>
              </a:rPr>
              <a:t>Give M</a:t>
            </a:r>
            <a:r>
              <a:rPr lang="en-US" altLang="en-US" i="1" baseline="-25000" smtClean="0">
                <a:ea typeface="ＭＳ Ｐゴシック" panose="020B0600070205080204" pitchFamily="34" charset="-128"/>
              </a:rPr>
              <a:t>R</a:t>
            </a:r>
          </a:p>
          <a:p>
            <a:pPr lvl="1"/>
            <a:r>
              <a:rPr lang="en-US" altLang="en-US" smtClean="0">
                <a:ea typeface="ＭＳ Ｐゴシック" panose="020B0600070205080204" pitchFamily="34" charset="-128"/>
              </a:rPr>
              <a:t>What is the size of the matrix? </a:t>
            </a:r>
          </a:p>
        </p:txBody>
      </p:sp>
    </p:spTree>
    <p:extLst>
      <p:ext uri="{BB962C8B-B14F-4D97-AF65-F5344CB8AC3E}">
        <p14:creationId xmlns:p14="http://schemas.microsoft.com/office/powerpoint/2010/main" val="9197876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r>
              <a:rPr lang="en-US" dirty="0"/>
              <a:t>Suppose that the relations R1 and R2 on a set A are represented by the </a:t>
            </a:r>
            <a:r>
              <a:rPr lang="en-US" dirty="0" smtClean="0"/>
              <a:t>matrices</a:t>
            </a:r>
          </a:p>
          <a:p>
            <a:endParaRPr lang="en-US" dirty="0"/>
          </a:p>
          <a:p>
            <a:endParaRPr lang="en-US" dirty="0" smtClean="0"/>
          </a:p>
          <a:p>
            <a:r>
              <a:rPr lang="en-US" dirty="0">
                <a:solidFill>
                  <a:srgbClr val="242021"/>
                </a:solidFill>
                <a:latin typeface="Times-Roman"/>
              </a:rPr>
              <a:t>What are the matrices representing </a:t>
            </a:r>
            <a:r>
              <a:rPr lang="en-US" i="1" dirty="0">
                <a:solidFill>
                  <a:srgbClr val="242021"/>
                </a:solidFill>
                <a:latin typeface="MTMI"/>
              </a:rPr>
              <a:t>R</a:t>
            </a:r>
            <a:r>
              <a:rPr lang="en-US" sz="1800" dirty="0">
                <a:solidFill>
                  <a:srgbClr val="242021"/>
                </a:solidFill>
                <a:latin typeface="Times-Roman"/>
              </a:rPr>
              <a:t>1 </a:t>
            </a:r>
            <a:r>
              <a:rPr lang="en-US" dirty="0">
                <a:solidFill>
                  <a:srgbClr val="242021"/>
                </a:solidFill>
                <a:latin typeface="MTSYN"/>
              </a:rPr>
              <a:t>∪ </a:t>
            </a:r>
            <a:r>
              <a:rPr lang="en-US" i="1" dirty="0">
                <a:solidFill>
                  <a:srgbClr val="242021"/>
                </a:solidFill>
                <a:latin typeface="MTMI"/>
              </a:rPr>
              <a:t>R</a:t>
            </a:r>
            <a:r>
              <a:rPr lang="en-US" sz="1800" dirty="0">
                <a:solidFill>
                  <a:srgbClr val="242021"/>
                </a:solidFill>
                <a:latin typeface="Times-Roman"/>
              </a:rPr>
              <a:t>2 </a:t>
            </a:r>
            <a:r>
              <a:rPr lang="en-US" dirty="0">
                <a:solidFill>
                  <a:srgbClr val="242021"/>
                </a:solidFill>
                <a:latin typeface="Times-Roman"/>
              </a:rPr>
              <a:t>and </a:t>
            </a:r>
            <a:r>
              <a:rPr lang="en-US" i="1" dirty="0">
                <a:solidFill>
                  <a:srgbClr val="242021"/>
                </a:solidFill>
                <a:latin typeface="MTMI"/>
              </a:rPr>
              <a:t>R</a:t>
            </a:r>
            <a:r>
              <a:rPr lang="en-US" sz="1800" dirty="0">
                <a:solidFill>
                  <a:srgbClr val="242021"/>
                </a:solidFill>
                <a:latin typeface="Times-Roman"/>
              </a:rPr>
              <a:t>1 </a:t>
            </a:r>
            <a:r>
              <a:rPr lang="en-US" dirty="0">
                <a:solidFill>
                  <a:srgbClr val="242021"/>
                </a:solidFill>
                <a:latin typeface="MTSYN"/>
              </a:rPr>
              <a:t>∩ </a:t>
            </a:r>
            <a:r>
              <a:rPr lang="en-US" i="1" dirty="0">
                <a:solidFill>
                  <a:srgbClr val="242021"/>
                </a:solidFill>
                <a:latin typeface="MTMI"/>
              </a:rPr>
              <a:t>R</a:t>
            </a:r>
            <a:r>
              <a:rPr lang="en-US" sz="1800" dirty="0">
                <a:solidFill>
                  <a:srgbClr val="242021"/>
                </a:solidFill>
                <a:latin typeface="Times-Roman"/>
              </a:rPr>
              <a:t>2</a:t>
            </a:r>
            <a:r>
              <a:rPr lang="en-US" dirty="0">
                <a:solidFill>
                  <a:srgbClr val="242021"/>
                </a:solidFill>
                <a:latin typeface="Times-Roman"/>
              </a:rPr>
              <a:t>?</a:t>
            </a:r>
            <a:r>
              <a:rPr lang="en-US" dirty="0"/>
              <a:t> </a:t>
            </a:r>
            <a:br>
              <a:rPr lang="en-US" dirty="0"/>
            </a:br>
            <a:endParaRPr lang="en-US" dirty="0"/>
          </a:p>
        </p:txBody>
      </p:sp>
      <p:pic>
        <p:nvPicPr>
          <p:cNvPr id="7" name="Picture 6"/>
          <p:cNvPicPr>
            <a:picLocks noChangeAspect="1"/>
          </p:cNvPicPr>
          <p:nvPr/>
        </p:nvPicPr>
        <p:blipFill>
          <a:blip r:embed="rId2"/>
          <a:stretch>
            <a:fillRect/>
          </a:stretch>
        </p:blipFill>
        <p:spPr>
          <a:xfrm>
            <a:off x="1828800" y="2895600"/>
            <a:ext cx="4895850" cy="971550"/>
          </a:xfrm>
          <a:prstGeom prst="rect">
            <a:avLst/>
          </a:prstGeom>
        </p:spPr>
      </p:pic>
    </p:spTree>
    <p:extLst>
      <p:ext uri="{BB962C8B-B14F-4D97-AF65-F5344CB8AC3E}">
        <p14:creationId xmlns:p14="http://schemas.microsoft.com/office/powerpoint/2010/main" val="25901897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981200" y="2209800"/>
            <a:ext cx="4067175" cy="2524125"/>
          </a:xfrm>
          <a:prstGeom prst="rect">
            <a:avLst/>
          </a:prstGeom>
        </p:spPr>
      </p:pic>
    </p:spTree>
    <p:extLst>
      <p:ext uri="{BB962C8B-B14F-4D97-AF65-F5344CB8AC3E}">
        <p14:creationId xmlns:p14="http://schemas.microsoft.com/office/powerpoint/2010/main" val="39083529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229600" cy="4389120"/>
          </a:xfrm>
        </p:spPr>
        <p:txBody>
          <a:bodyPr>
            <a:noAutofit/>
          </a:bodyPr>
          <a:lstStyle/>
          <a:p>
            <a:r>
              <a:rPr lang="en-US" sz="2000" dirty="0"/>
              <a:t>We now turn our attention to determining the matrix for the composite of relations. </a:t>
            </a:r>
            <a:r>
              <a:rPr lang="en-US" sz="2000" dirty="0" smtClean="0"/>
              <a:t>This matrix </a:t>
            </a:r>
            <a:r>
              <a:rPr lang="en-US" sz="2000" dirty="0"/>
              <a:t>can be found using the Boolean product of the matrices </a:t>
            </a:r>
            <a:r>
              <a:rPr lang="en-US" sz="2000" dirty="0" smtClean="0"/>
              <a:t>for these </a:t>
            </a:r>
            <a:r>
              <a:rPr lang="en-US" sz="2000" dirty="0"/>
              <a:t>relations. In particular, suppose that </a:t>
            </a:r>
            <a:r>
              <a:rPr lang="en-US" sz="2000" i="1" dirty="0"/>
              <a:t>R </a:t>
            </a:r>
            <a:r>
              <a:rPr lang="en-US" sz="2000" dirty="0"/>
              <a:t>is a relation from </a:t>
            </a:r>
            <a:r>
              <a:rPr lang="en-US" sz="2000" i="1" dirty="0"/>
              <a:t>A </a:t>
            </a:r>
            <a:r>
              <a:rPr lang="en-US" sz="2000" dirty="0"/>
              <a:t>to </a:t>
            </a:r>
            <a:r>
              <a:rPr lang="en-US" sz="2000" i="1" dirty="0"/>
              <a:t>B </a:t>
            </a:r>
            <a:r>
              <a:rPr lang="en-US" sz="2000" dirty="0"/>
              <a:t>and </a:t>
            </a:r>
            <a:r>
              <a:rPr lang="en-US" sz="2000" i="1" dirty="0"/>
              <a:t>S </a:t>
            </a:r>
            <a:r>
              <a:rPr lang="en-US" sz="2000" dirty="0"/>
              <a:t>is a </a:t>
            </a:r>
            <a:r>
              <a:rPr lang="en-US" sz="2000" dirty="0" smtClean="0"/>
              <a:t>relation from </a:t>
            </a:r>
            <a:r>
              <a:rPr lang="en-US" sz="2000" i="1" dirty="0"/>
              <a:t>B </a:t>
            </a:r>
            <a:r>
              <a:rPr lang="en-US" sz="2000" dirty="0"/>
              <a:t>to </a:t>
            </a:r>
            <a:r>
              <a:rPr lang="en-US" sz="2000" i="1" dirty="0"/>
              <a:t>C</a:t>
            </a:r>
            <a:r>
              <a:rPr lang="en-US" sz="2000" dirty="0"/>
              <a:t>. Suppose that </a:t>
            </a:r>
            <a:r>
              <a:rPr lang="en-US" sz="2000" i="1" dirty="0"/>
              <a:t>A</a:t>
            </a:r>
            <a:r>
              <a:rPr lang="en-US" sz="2000" dirty="0"/>
              <a:t>, </a:t>
            </a:r>
            <a:r>
              <a:rPr lang="en-US" sz="2000" i="1" dirty="0"/>
              <a:t>B</a:t>
            </a:r>
            <a:r>
              <a:rPr lang="en-US" sz="2000" dirty="0"/>
              <a:t>, and </a:t>
            </a:r>
            <a:r>
              <a:rPr lang="en-US" sz="2000" i="1" dirty="0"/>
              <a:t>C </a:t>
            </a:r>
            <a:r>
              <a:rPr lang="en-US" sz="2000" dirty="0"/>
              <a:t>have </a:t>
            </a:r>
            <a:r>
              <a:rPr lang="en-US" sz="2000" i="1" dirty="0"/>
              <a:t>m</a:t>
            </a:r>
            <a:r>
              <a:rPr lang="en-US" sz="2000" dirty="0"/>
              <a:t>, </a:t>
            </a:r>
            <a:r>
              <a:rPr lang="en-US" sz="2000" i="1" dirty="0"/>
              <a:t>n</a:t>
            </a:r>
            <a:r>
              <a:rPr lang="en-US" sz="2000" dirty="0"/>
              <a:t>, and </a:t>
            </a:r>
            <a:r>
              <a:rPr lang="en-US" sz="2000" i="1" dirty="0"/>
              <a:t>p </a:t>
            </a:r>
            <a:r>
              <a:rPr lang="en-US" sz="2000" dirty="0"/>
              <a:t>elements, respectively. </a:t>
            </a:r>
            <a:endParaRPr lang="en-US" sz="2000" dirty="0" smtClean="0"/>
          </a:p>
          <a:p>
            <a:r>
              <a:rPr lang="en-US" sz="2400" dirty="0"/>
              <a:t>Let the zero</a:t>
            </a:r>
            <a:r>
              <a:rPr lang="en-US" sz="2400" dirty="0" smtClean="0"/>
              <a:t>– one </a:t>
            </a:r>
            <a:r>
              <a:rPr lang="en-US" sz="2400" dirty="0"/>
              <a:t>matrices for </a:t>
            </a:r>
            <a:r>
              <a:rPr lang="en-US" sz="2400" i="1" dirty="0"/>
              <a:t>S </a:t>
            </a:r>
            <a:r>
              <a:rPr lang="en-US" sz="2400" dirty="0"/>
              <a:t>◦</a:t>
            </a:r>
            <a:r>
              <a:rPr lang="en-US" sz="2400" i="1" dirty="0"/>
              <a:t>R</a:t>
            </a:r>
            <a:r>
              <a:rPr lang="en-US" sz="2400" dirty="0"/>
              <a:t>, </a:t>
            </a:r>
            <a:r>
              <a:rPr lang="en-US" sz="2400" i="1" dirty="0"/>
              <a:t>R</a:t>
            </a:r>
            <a:r>
              <a:rPr lang="en-US" sz="2400" dirty="0"/>
              <a:t>, and </a:t>
            </a:r>
            <a:r>
              <a:rPr lang="en-US" sz="2400" i="1" dirty="0"/>
              <a:t>S </a:t>
            </a:r>
            <a:r>
              <a:rPr lang="en-US" sz="2400" dirty="0"/>
              <a:t>be </a:t>
            </a:r>
            <a:r>
              <a:rPr lang="en-US" sz="2400" b="1" dirty="0"/>
              <a:t>M</a:t>
            </a:r>
            <a:r>
              <a:rPr lang="en-US" sz="2400" i="1" baseline="-25000" dirty="0"/>
              <a:t>S </a:t>
            </a:r>
            <a:r>
              <a:rPr lang="en-US" sz="2400" baseline="-25000" dirty="0"/>
              <a:t>◦</a:t>
            </a:r>
            <a:r>
              <a:rPr lang="en-US" sz="2400" i="1" baseline="-25000" dirty="0"/>
              <a:t>R</a:t>
            </a:r>
            <a:r>
              <a:rPr lang="en-US" sz="2400" i="1" dirty="0"/>
              <a:t> </a:t>
            </a:r>
            <a:r>
              <a:rPr lang="en-US" sz="2400" dirty="0"/>
              <a:t>= [</a:t>
            </a:r>
            <a:r>
              <a:rPr lang="en-US" sz="2400" i="1" dirty="0" err="1"/>
              <a:t>t</a:t>
            </a:r>
            <a:r>
              <a:rPr lang="en-US" sz="2400" i="1" baseline="-25000" dirty="0" err="1"/>
              <a:t>ij</a:t>
            </a:r>
            <a:r>
              <a:rPr lang="en-US" sz="2400" dirty="0"/>
              <a:t>], </a:t>
            </a:r>
            <a:r>
              <a:rPr lang="en-US" sz="2400" b="1" dirty="0"/>
              <a:t>M</a:t>
            </a:r>
            <a:r>
              <a:rPr lang="en-US" sz="2400" i="1" baseline="-25000" dirty="0"/>
              <a:t>R</a:t>
            </a:r>
            <a:r>
              <a:rPr lang="en-US" sz="2400" i="1" dirty="0"/>
              <a:t> </a:t>
            </a:r>
            <a:r>
              <a:rPr lang="en-US" sz="2400" dirty="0"/>
              <a:t>= [</a:t>
            </a:r>
            <a:r>
              <a:rPr lang="en-US" sz="2400" i="1" dirty="0" err="1"/>
              <a:t>r</a:t>
            </a:r>
            <a:r>
              <a:rPr lang="en-US" sz="2400" i="1" baseline="-25000" dirty="0" err="1"/>
              <a:t>ij</a:t>
            </a:r>
            <a:r>
              <a:rPr lang="en-US" sz="2400" dirty="0"/>
              <a:t>], and </a:t>
            </a:r>
            <a:r>
              <a:rPr lang="en-US" sz="2400" b="1" dirty="0"/>
              <a:t>M</a:t>
            </a:r>
            <a:r>
              <a:rPr lang="en-US" sz="2400" i="1" baseline="-25000" dirty="0"/>
              <a:t>S</a:t>
            </a:r>
            <a:r>
              <a:rPr lang="en-US" sz="2400" i="1" dirty="0"/>
              <a:t> </a:t>
            </a:r>
            <a:r>
              <a:rPr lang="en-US" sz="2400" dirty="0"/>
              <a:t>= [</a:t>
            </a:r>
            <a:r>
              <a:rPr lang="en-US" sz="2400" i="1" dirty="0" err="1"/>
              <a:t>s</a:t>
            </a:r>
            <a:r>
              <a:rPr lang="en-US" sz="2400" i="1" baseline="-25000" dirty="0" err="1"/>
              <a:t>ij</a:t>
            </a:r>
            <a:r>
              <a:rPr lang="en-US" sz="2400" dirty="0"/>
              <a:t>], respectively</a:t>
            </a:r>
            <a:br>
              <a:rPr lang="en-US" sz="2400" dirty="0"/>
            </a:br>
            <a:r>
              <a:rPr lang="en-US" sz="2400" dirty="0"/>
              <a:t>(these matrices have sizes </a:t>
            </a:r>
            <a:r>
              <a:rPr lang="en-US" sz="2400" i="1" dirty="0"/>
              <a:t>m </a:t>
            </a:r>
            <a:r>
              <a:rPr lang="en-US" sz="2400" dirty="0"/>
              <a:t>× </a:t>
            </a:r>
            <a:r>
              <a:rPr lang="en-US" sz="2400" i="1" dirty="0"/>
              <a:t>p</a:t>
            </a:r>
            <a:r>
              <a:rPr lang="en-US" sz="2400" dirty="0"/>
              <a:t>, </a:t>
            </a:r>
            <a:r>
              <a:rPr lang="en-US" sz="2400" i="1" dirty="0"/>
              <a:t>m </a:t>
            </a:r>
            <a:r>
              <a:rPr lang="en-US" sz="2400" dirty="0"/>
              <a:t>× </a:t>
            </a:r>
            <a:r>
              <a:rPr lang="en-US" sz="2400" i="1" dirty="0"/>
              <a:t>n</a:t>
            </a:r>
            <a:r>
              <a:rPr lang="en-US" sz="2400" dirty="0"/>
              <a:t>, and </a:t>
            </a:r>
            <a:r>
              <a:rPr lang="en-US" sz="2400" i="1" dirty="0"/>
              <a:t>n </a:t>
            </a:r>
            <a:r>
              <a:rPr lang="en-US" sz="2400" dirty="0"/>
              <a:t>× </a:t>
            </a:r>
            <a:r>
              <a:rPr lang="en-US" sz="2400" i="1" dirty="0"/>
              <a:t>p</a:t>
            </a:r>
            <a:r>
              <a:rPr lang="en-US" sz="2400" dirty="0"/>
              <a:t>, respectively). </a:t>
            </a:r>
            <a:endParaRPr lang="en-US" sz="2400" dirty="0" smtClean="0"/>
          </a:p>
          <a:p>
            <a:r>
              <a:rPr lang="en-US" sz="2400" dirty="0"/>
              <a:t>The ordered pair </a:t>
            </a:r>
            <a:r>
              <a:rPr lang="en-US" sz="2400" i="1" dirty="0"/>
              <a:t>(</a:t>
            </a:r>
            <a:r>
              <a:rPr lang="en-US" sz="2400" i="1" dirty="0" err="1"/>
              <a:t>a</a:t>
            </a:r>
            <a:r>
              <a:rPr lang="en-US" sz="2400" i="1" baseline="-25000" dirty="0" err="1"/>
              <a:t>i</a:t>
            </a:r>
            <a:r>
              <a:rPr lang="en-US" sz="2400" i="1" dirty="0"/>
              <a:t>, </a:t>
            </a:r>
            <a:r>
              <a:rPr lang="en-US" sz="2400" i="1" dirty="0" err="1"/>
              <a:t>c</a:t>
            </a:r>
            <a:r>
              <a:rPr lang="en-US" sz="2400" i="1" baseline="-25000" dirty="0" err="1"/>
              <a:t>j</a:t>
            </a:r>
            <a:r>
              <a:rPr lang="en-US" sz="2400" i="1" dirty="0" smtClean="0"/>
              <a:t>) </a:t>
            </a:r>
            <a:r>
              <a:rPr lang="en-US" sz="2400" dirty="0" smtClean="0"/>
              <a:t>belongs </a:t>
            </a:r>
            <a:r>
              <a:rPr lang="en-US" sz="2400" dirty="0"/>
              <a:t>to </a:t>
            </a:r>
            <a:r>
              <a:rPr lang="en-US" sz="2400" i="1" dirty="0"/>
              <a:t>S </a:t>
            </a:r>
            <a:r>
              <a:rPr lang="en-US" sz="2400" dirty="0"/>
              <a:t>◦</a:t>
            </a:r>
            <a:r>
              <a:rPr lang="en-US" sz="2400" i="1" dirty="0"/>
              <a:t>R </a:t>
            </a:r>
            <a:r>
              <a:rPr lang="en-US" sz="2400" dirty="0"/>
              <a:t>if and only if there is an element </a:t>
            </a:r>
            <a:r>
              <a:rPr lang="en-US" sz="2400" i="1" dirty="0" err="1"/>
              <a:t>b</a:t>
            </a:r>
            <a:r>
              <a:rPr lang="en-US" sz="2400" i="1" baseline="-25000" dirty="0" err="1"/>
              <a:t>k</a:t>
            </a:r>
            <a:r>
              <a:rPr lang="en-US" sz="2400" i="1" dirty="0"/>
              <a:t> </a:t>
            </a:r>
            <a:r>
              <a:rPr lang="en-US" sz="2400" dirty="0"/>
              <a:t>such that </a:t>
            </a:r>
            <a:r>
              <a:rPr lang="en-US" sz="2400" i="1" dirty="0"/>
              <a:t>(</a:t>
            </a:r>
            <a:r>
              <a:rPr lang="en-US" sz="2400" i="1" dirty="0" err="1"/>
              <a:t>a</a:t>
            </a:r>
            <a:r>
              <a:rPr lang="en-US" sz="2400" i="1" baseline="-25000" dirty="0" err="1"/>
              <a:t>i</a:t>
            </a:r>
            <a:r>
              <a:rPr lang="en-US" sz="2400" i="1" dirty="0"/>
              <a:t>, </a:t>
            </a:r>
            <a:r>
              <a:rPr lang="en-US" sz="2400" i="1" dirty="0" err="1"/>
              <a:t>b</a:t>
            </a:r>
            <a:r>
              <a:rPr lang="en-US" sz="2400" i="1" baseline="-25000" dirty="0" err="1"/>
              <a:t>k</a:t>
            </a:r>
            <a:r>
              <a:rPr lang="en-US" sz="2400" i="1" dirty="0"/>
              <a:t>) </a:t>
            </a:r>
            <a:r>
              <a:rPr lang="en-US" sz="2400" dirty="0"/>
              <a:t>belongs to </a:t>
            </a:r>
            <a:r>
              <a:rPr lang="en-US" sz="2400" i="1" dirty="0"/>
              <a:t>R </a:t>
            </a:r>
            <a:r>
              <a:rPr lang="en-US" sz="2400" dirty="0"/>
              <a:t>and </a:t>
            </a:r>
            <a:r>
              <a:rPr lang="en-US" sz="2400" i="1" dirty="0"/>
              <a:t>(</a:t>
            </a:r>
            <a:r>
              <a:rPr lang="en-US" sz="2400" i="1" dirty="0" err="1"/>
              <a:t>b</a:t>
            </a:r>
            <a:r>
              <a:rPr lang="en-US" sz="2400" i="1" baseline="-25000" dirty="0" err="1"/>
              <a:t>k</a:t>
            </a:r>
            <a:r>
              <a:rPr lang="en-US" sz="2400" i="1" dirty="0"/>
              <a:t>, </a:t>
            </a:r>
            <a:r>
              <a:rPr lang="en-US" sz="2400" i="1" dirty="0" err="1"/>
              <a:t>c</a:t>
            </a:r>
            <a:r>
              <a:rPr lang="en-US" sz="2400" i="1" baseline="-25000" dirty="0" err="1"/>
              <a:t>j</a:t>
            </a:r>
            <a:r>
              <a:rPr lang="en-US" sz="2400" i="1" dirty="0"/>
              <a:t>)</a:t>
            </a:r>
            <a:br>
              <a:rPr lang="en-US" sz="2400" i="1" dirty="0"/>
            </a:br>
            <a:r>
              <a:rPr lang="en-US" sz="2400" dirty="0"/>
              <a:t>belongs to </a:t>
            </a:r>
            <a:r>
              <a:rPr lang="en-US" sz="2400" i="1" dirty="0"/>
              <a:t>S</a:t>
            </a:r>
            <a:r>
              <a:rPr lang="en-US" sz="2400" dirty="0"/>
              <a:t>. It follows that </a:t>
            </a:r>
            <a:r>
              <a:rPr lang="en-US" sz="2400" i="1" dirty="0" err="1"/>
              <a:t>t</a:t>
            </a:r>
            <a:r>
              <a:rPr lang="en-US" sz="2400" i="1" baseline="-25000" dirty="0" err="1"/>
              <a:t>ij</a:t>
            </a:r>
            <a:r>
              <a:rPr lang="en-US" sz="2400" i="1" dirty="0"/>
              <a:t> </a:t>
            </a:r>
            <a:r>
              <a:rPr lang="en-US" sz="2400" dirty="0"/>
              <a:t>= 1 if and only if </a:t>
            </a:r>
            <a:r>
              <a:rPr lang="en-US" sz="2400" i="1" dirty="0" err="1"/>
              <a:t>r</a:t>
            </a:r>
            <a:r>
              <a:rPr lang="en-US" sz="2400" i="1" baseline="-25000" dirty="0" err="1"/>
              <a:t>ik</a:t>
            </a:r>
            <a:r>
              <a:rPr lang="en-US" sz="2400" i="1" dirty="0"/>
              <a:t> </a:t>
            </a:r>
            <a:r>
              <a:rPr lang="en-US" sz="2400" dirty="0"/>
              <a:t>= </a:t>
            </a:r>
            <a:r>
              <a:rPr lang="en-US" sz="2400" i="1" dirty="0" err="1"/>
              <a:t>s</a:t>
            </a:r>
            <a:r>
              <a:rPr lang="en-US" sz="2400" i="1" baseline="-25000" dirty="0" err="1"/>
              <a:t>kj</a:t>
            </a:r>
            <a:r>
              <a:rPr lang="en-US" sz="2400" i="1" dirty="0"/>
              <a:t> </a:t>
            </a:r>
            <a:r>
              <a:rPr lang="en-US" sz="2400" dirty="0"/>
              <a:t>= 1 for some </a:t>
            </a:r>
            <a:r>
              <a:rPr lang="en-US" sz="2400" i="1" dirty="0"/>
              <a:t>k</a:t>
            </a:r>
            <a:r>
              <a:rPr lang="en-US" sz="2400" dirty="0"/>
              <a:t>. From the </a:t>
            </a:r>
            <a:r>
              <a:rPr lang="en-US" sz="2400" dirty="0" smtClean="0"/>
              <a:t>definition of </a:t>
            </a:r>
            <a:r>
              <a:rPr lang="en-US" sz="2400" dirty="0"/>
              <a:t>the Boolean product, this means that</a:t>
            </a:r>
            <a:r>
              <a:rPr lang="en-US" sz="2000" dirty="0"/>
              <a:t> </a:t>
            </a:r>
            <a:br>
              <a:rPr lang="en-US" sz="2000" dirty="0"/>
            </a:br>
            <a:r>
              <a:rPr lang="en-US" sz="2000" dirty="0"/>
              <a:t/>
            </a:r>
            <a:br>
              <a:rPr lang="en-US" sz="2000" dirty="0"/>
            </a:br>
            <a:r>
              <a:rPr lang="en-US" sz="2000" dirty="0"/>
              <a:t/>
            </a:r>
            <a:br>
              <a:rPr lang="en-US" sz="2000" dirty="0"/>
            </a:br>
            <a:endParaRPr lang="en-US" sz="2000" dirty="0"/>
          </a:p>
        </p:txBody>
      </p:sp>
      <p:pic>
        <p:nvPicPr>
          <p:cNvPr id="4" name="Picture 3"/>
          <p:cNvPicPr>
            <a:picLocks noChangeAspect="1"/>
          </p:cNvPicPr>
          <p:nvPr/>
        </p:nvPicPr>
        <p:blipFill>
          <a:blip r:embed="rId2"/>
          <a:stretch>
            <a:fillRect/>
          </a:stretch>
        </p:blipFill>
        <p:spPr>
          <a:xfrm>
            <a:off x="2667000" y="5867400"/>
            <a:ext cx="1924050" cy="485775"/>
          </a:xfrm>
          <a:prstGeom prst="rect">
            <a:avLst/>
          </a:prstGeom>
        </p:spPr>
      </p:pic>
    </p:spTree>
    <p:extLst>
      <p:ext uri="{BB962C8B-B14F-4D97-AF65-F5344CB8AC3E}">
        <p14:creationId xmlns:p14="http://schemas.microsoft.com/office/powerpoint/2010/main" val="266326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1600200"/>
            <a:ext cx="8448675" cy="1533525"/>
          </a:xfrm>
          <a:prstGeom prst="rect">
            <a:avLst/>
          </a:prstGeom>
        </p:spPr>
      </p:pic>
      <p:pic>
        <p:nvPicPr>
          <p:cNvPr id="5" name="Picture 4"/>
          <p:cNvPicPr>
            <a:picLocks noChangeAspect="1"/>
          </p:cNvPicPr>
          <p:nvPr/>
        </p:nvPicPr>
        <p:blipFill>
          <a:blip r:embed="rId3"/>
          <a:stretch>
            <a:fillRect/>
          </a:stretch>
        </p:blipFill>
        <p:spPr>
          <a:xfrm>
            <a:off x="381000" y="3316287"/>
            <a:ext cx="3829050" cy="1514475"/>
          </a:xfrm>
          <a:prstGeom prst="rect">
            <a:avLst/>
          </a:prstGeom>
        </p:spPr>
      </p:pic>
      <p:pic>
        <p:nvPicPr>
          <p:cNvPr id="6" name="Picture 5"/>
          <p:cNvPicPr>
            <a:picLocks noChangeAspect="1"/>
          </p:cNvPicPr>
          <p:nvPr/>
        </p:nvPicPr>
        <p:blipFill>
          <a:blip r:embed="rId4"/>
          <a:stretch>
            <a:fillRect/>
          </a:stretch>
        </p:blipFill>
        <p:spPr>
          <a:xfrm>
            <a:off x="628650" y="4798435"/>
            <a:ext cx="7886700" cy="1133475"/>
          </a:xfrm>
          <a:prstGeom prst="rect">
            <a:avLst/>
          </a:prstGeom>
        </p:spPr>
      </p:pic>
      <p:sp>
        <p:nvSpPr>
          <p:cNvPr id="7" name="Title 1"/>
          <p:cNvSpPr>
            <a:spLocks noGrp="1"/>
          </p:cNvSpPr>
          <p:nvPr>
            <p:ph type="title"/>
          </p:nvPr>
        </p:nvSpPr>
        <p:spPr>
          <a:xfrm>
            <a:off x="424873" y="492125"/>
            <a:ext cx="8229600" cy="1143000"/>
          </a:xfrm>
        </p:spPr>
        <p:txBody>
          <a:bodyPr/>
          <a:lstStyle/>
          <a:p>
            <a:r>
              <a:rPr lang="en-US" dirty="0" smtClean="0"/>
              <a:t>Example</a:t>
            </a:r>
            <a:endParaRPr lang="en-US" dirty="0"/>
          </a:p>
        </p:txBody>
      </p:sp>
    </p:spTree>
    <p:extLst>
      <p:ext uri="{BB962C8B-B14F-4D97-AF65-F5344CB8AC3E}">
        <p14:creationId xmlns:p14="http://schemas.microsoft.com/office/powerpoint/2010/main" val="372783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Picture 3"/>
          <p:cNvPicPr>
            <a:picLocks noChangeAspect="1"/>
          </p:cNvPicPr>
          <p:nvPr/>
        </p:nvPicPr>
        <p:blipFill>
          <a:blip r:embed="rId2"/>
          <a:stretch>
            <a:fillRect/>
          </a:stretch>
        </p:blipFill>
        <p:spPr>
          <a:xfrm>
            <a:off x="685800" y="1905000"/>
            <a:ext cx="7467600" cy="1400175"/>
          </a:xfrm>
          <a:prstGeom prst="rect">
            <a:avLst/>
          </a:prstGeom>
        </p:spPr>
      </p:pic>
      <p:pic>
        <p:nvPicPr>
          <p:cNvPr id="5" name="Picture 4"/>
          <p:cNvPicPr>
            <a:picLocks noChangeAspect="1"/>
          </p:cNvPicPr>
          <p:nvPr/>
        </p:nvPicPr>
        <p:blipFill>
          <a:blip r:embed="rId3"/>
          <a:stretch>
            <a:fillRect/>
          </a:stretch>
        </p:blipFill>
        <p:spPr>
          <a:xfrm>
            <a:off x="838200" y="3581400"/>
            <a:ext cx="3381375" cy="1647825"/>
          </a:xfrm>
          <a:prstGeom prst="rect">
            <a:avLst/>
          </a:prstGeom>
        </p:spPr>
      </p:pic>
    </p:spTree>
    <p:extLst>
      <p:ext uri="{BB962C8B-B14F-4D97-AF65-F5344CB8AC3E}">
        <p14:creationId xmlns:p14="http://schemas.microsoft.com/office/powerpoint/2010/main" val="126407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z="4000" smtClean="0">
                <a:ea typeface="ＭＳ Ｐゴシック" panose="020B0600070205080204" pitchFamily="34" charset="-128"/>
              </a:rPr>
              <a:t>Using the Matrix Representation (1)</a:t>
            </a:r>
            <a:endParaRPr lang="en-US" altLang="en-US" smtClean="0">
              <a:ea typeface="ＭＳ Ｐゴシック" panose="020B0600070205080204" pitchFamily="34" charset="-128"/>
            </a:endParaRPr>
          </a:p>
        </p:txBody>
      </p:sp>
      <p:sp>
        <p:nvSpPr>
          <p:cNvPr id="47107" name="Content Placeholder 2"/>
          <p:cNvSpPr>
            <a:spLocks noGrp="1"/>
          </p:cNvSpPr>
          <p:nvPr>
            <p:ph idx="1"/>
          </p:nvPr>
        </p:nvSpPr>
        <p:spPr/>
        <p:txBody>
          <a:bodyPr/>
          <a:lstStyle/>
          <a:p>
            <a:r>
              <a:rPr lang="en-US" altLang="en-US" sz="2800" smtClean="0">
                <a:ea typeface="ＭＳ Ｐゴシック" panose="020B0600070205080204" pitchFamily="34" charset="-128"/>
              </a:rPr>
              <a:t>A 0-1 matrix representation makes it very easy to check whether or not a relation is</a:t>
            </a:r>
          </a:p>
          <a:p>
            <a:pPr lvl="1"/>
            <a:r>
              <a:rPr lang="en-US" altLang="en-US" sz="2400" smtClean="0">
                <a:ea typeface="ＭＳ Ｐゴシック" panose="020B0600070205080204" pitchFamily="34" charset="-128"/>
              </a:rPr>
              <a:t>Reflexive</a:t>
            </a:r>
          </a:p>
          <a:p>
            <a:pPr lvl="1"/>
            <a:r>
              <a:rPr lang="en-US" altLang="en-US" sz="2400" smtClean="0">
                <a:ea typeface="ＭＳ Ｐゴシック" panose="020B0600070205080204" pitchFamily="34" charset="-128"/>
              </a:rPr>
              <a:t>Symmetric</a:t>
            </a:r>
          </a:p>
          <a:p>
            <a:pPr lvl="1"/>
            <a:r>
              <a:rPr lang="en-US" altLang="en-US" sz="2400" smtClean="0">
                <a:ea typeface="ＭＳ Ｐゴシック" panose="020B0600070205080204" pitchFamily="34" charset="-128"/>
              </a:rPr>
              <a:t>Antisymmetric</a:t>
            </a:r>
          </a:p>
          <a:p>
            <a:r>
              <a:rPr lang="en-US" altLang="en-US" sz="2800" b="1" smtClean="0">
                <a:ea typeface="ＭＳ Ｐゴシック" panose="020B0600070205080204" pitchFamily="34" charset="-128"/>
              </a:rPr>
              <a:t>Reflexivity</a:t>
            </a:r>
            <a:endParaRPr lang="en-US" altLang="en-US" sz="2800" smtClean="0">
              <a:ea typeface="ＭＳ Ｐゴシック" panose="020B0600070205080204" pitchFamily="34" charset="-128"/>
            </a:endParaRPr>
          </a:p>
          <a:p>
            <a:pPr lvl="1"/>
            <a:r>
              <a:rPr lang="en-US" altLang="en-US" sz="2400" smtClean="0">
                <a:ea typeface="ＭＳ Ｐゴシック" panose="020B0600070205080204" pitchFamily="34" charset="-128"/>
              </a:rPr>
              <a:t>For </a:t>
            </a:r>
            <a:r>
              <a:rPr lang="en-US" altLang="en-US" sz="2400" i="1" smtClean="0">
                <a:ea typeface="ＭＳ Ｐゴシック" panose="020B0600070205080204" pitchFamily="34" charset="-128"/>
              </a:rPr>
              <a:t>R</a:t>
            </a:r>
            <a:r>
              <a:rPr lang="en-US" altLang="en-US" sz="2400" smtClean="0">
                <a:ea typeface="ＭＳ Ｐゴシック" panose="020B0600070205080204" pitchFamily="34" charset="-128"/>
              </a:rPr>
              <a:t> to be reflexive, </a:t>
            </a:r>
            <a:r>
              <a:rPr lang="en-US" altLang="en-US" sz="2400" smtClean="0">
                <a:ea typeface="ＭＳ Ｐゴシック" panose="020B0600070205080204" pitchFamily="34" charset="-128"/>
                <a:sym typeface="Symbol" panose="05050102010706020507" pitchFamily="18" charset="2"/>
              </a:rPr>
              <a:t>a (a,a)</a:t>
            </a:r>
            <a:r>
              <a:rPr lang="en-US" altLang="en-US" sz="2400" i="1" smtClean="0">
                <a:ea typeface="ＭＳ Ｐゴシック" panose="020B0600070205080204" pitchFamily="34" charset="-128"/>
                <a:sym typeface="Symbol" panose="05050102010706020507" pitchFamily="18" charset="2"/>
              </a:rPr>
              <a:t>R</a:t>
            </a:r>
          </a:p>
          <a:p>
            <a:pPr lvl="1"/>
            <a:r>
              <a:rPr lang="en-US" altLang="en-US" sz="2400" smtClean="0">
                <a:ea typeface="ＭＳ Ｐゴシック" panose="020B0600070205080204" pitchFamily="34" charset="-128"/>
                <a:sym typeface="Symbol" panose="05050102010706020507" pitchFamily="18" charset="2"/>
              </a:rPr>
              <a:t>In M</a:t>
            </a:r>
            <a:r>
              <a:rPr lang="en-US" altLang="en-US" sz="2400" i="1" baseline="-25000" smtClean="0">
                <a:ea typeface="ＭＳ Ｐゴシック" panose="020B0600070205080204" pitchFamily="34" charset="-128"/>
                <a:sym typeface="Symbol" panose="05050102010706020507" pitchFamily="18" charset="2"/>
              </a:rPr>
              <a:t>R</a:t>
            </a:r>
            <a:r>
              <a:rPr lang="en-US" altLang="en-US" sz="2400" smtClean="0">
                <a:ea typeface="ＭＳ Ｐゴシック" panose="020B0600070205080204" pitchFamily="34" charset="-128"/>
                <a:sym typeface="Symbol" panose="05050102010706020507" pitchFamily="18" charset="2"/>
              </a:rPr>
              <a:t>, </a:t>
            </a:r>
            <a:r>
              <a:rPr lang="en-US" altLang="en-US" sz="2400" i="1" smtClean="0">
                <a:ea typeface="ＭＳ Ｐゴシック" panose="020B0600070205080204" pitchFamily="34" charset="-128"/>
                <a:sym typeface="Symbol" panose="05050102010706020507" pitchFamily="18" charset="2"/>
              </a:rPr>
              <a:t>R</a:t>
            </a:r>
            <a:r>
              <a:rPr lang="en-US" altLang="en-US" sz="2400" smtClean="0">
                <a:ea typeface="ＭＳ Ｐゴシック" panose="020B0600070205080204" pitchFamily="34" charset="-128"/>
                <a:sym typeface="Symbol" panose="05050102010706020507" pitchFamily="18" charset="2"/>
              </a:rPr>
              <a:t> is reflexive iff m</a:t>
            </a:r>
            <a:r>
              <a:rPr lang="en-US" altLang="en-US" sz="2400" i="1" baseline="-25000" smtClean="0">
                <a:latin typeface="Consolas" panose="020B0609020204030204" pitchFamily="49" charset="0"/>
                <a:ea typeface="ＭＳ Ｐゴシック" panose="020B0600070205080204" pitchFamily="34" charset="-128"/>
                <a:sym typeface="Symbol" panose="05050102010706020507" pitchFamily="18" charset="2"/>
              </a:rPr>
              <a:t>i,i</a:t>
            </a:r>
            <a:r>
              <a:rPr lang="en-US" altLang="en-US" sz="2400" smtClean="0">
                <a:ea typeface="ＭＳ Ｐゴシック" panose="020B0600070205080204" pitchFamily="34" charset="-128"/>
                <a:sym typeface="Symbol" panose="05050102010706020507" pitchFamily="18" charset="2"/>
              </a:rPr>
              <a:t>=1 for i=1,2,…,n</a:t>
            </a:r>
          </a:p>
          <a:p>
            <a:pPr lvl="1"/>
            <a:r>
              <a:rPr lang="en-US" altLang="en-US" sz="2400" smtClean="0">
                <a:ea typeface="ＭＳ Ｐゴシック" panose="020B0600070205080204" pitchFamily="34" charset="-128"/>
                <a:sym typeface="Symbol" panose="05050102010706020507" pitchFamily="18" charset="2"/>
              </a:rPr>
              <a:t>We check only the diagonal</a:t>
            </a:r>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6759786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z="4000" smtClean="0">
                <a:ea typeface="ＭＳ Ｐゴシック" panose="020B0600070205080204" pitchFamily="34" charset="-128"/>
              </a:rPr>
              <a:t>Using the Matrix Representation (2)</a:t>
            </a:r>
            <a:endParaRPr lang="en-US" altLang="en-US" smtClean="0">
              <a:ea typeface="ＭＳ Ｐゴシック" panose="020B0600070205080204" pitchFamily="34" charset="-128"/>
            </a:endParaRPr>
          </a:p>
        </p:txBody>
      </p:sp>
      <p:sp>
        <p:nvSpPr>
          <p:cNvPr id="48131" name="Content Placeholder 2"/>
          <p:cNvSpPr>
            <a:spLocks noGrp="1"/>
          </p:cNvSpPr>
          <p:nvPr>
            <p:ph idx="1"/>
          </p:nvPr>
        </p:nvSpPr>
        <p:spPr/>
        <p:txBody>
          <a:bodyPr>
            <a:normAutofit lnSpcReduction="10000"/>
          </a:bodyPr>
          <a:lstStyle/>
          <a:p>
            <a:r>
              <a:rPr lang="en-US" altLang="en-US" sz="2800" b="1" smtClean="0">
                <a:ea typeface="ＭＳ Ｐゴシック" panose="020B0600070205080204" pitchFamily="34" charset="-128"/>
              </a:rPr>
              <a:t>Symmetry</a:t>
            </a:r>
          </a:p>
          <a:p>
            <a:pPr lvl="1"/>
            <a:r>
              <a:rPr lang="en-US" altLang="en-US" sz="2400" i="1" smtClean="0">
                <a:ea typeface="ＭＳ Ｐゴシック" panose="020B0600070205080204" pitchFamily="34" charset="-128"/>
              </a:rPr>
              <a:t>R</a:t>
            </a:r>
            <a:r>
              <a:rPr lang="en-US" altLang="en-US" sz="2400" smtClean="0">
                <a:ea typeface="ＭＳ Ｐゴシック" panose="020B0600070205080204" pitchFamily="34" charset="-128"/>
              </a:rPr>
              <a:t> is symmetric iff for all pairs (a,b) a</a:t>
            </a:r>
            <a:r>
              <a:rPr lang="en-US" altLang="en-US" sz="2400" i="1" smtClean="0">
                <a:ea typeface="ＭＳ Ｐゴシック" panose="020B0600070205080204" pitchFamily="34" charset="-128"/>
              </a:rPr>
              <a:t>R</a:t>
            </a:r>
            <a:r>
              <a:rPr lang="en-US" altLang="en-US" sz="2400" smtClean="0">
                <a:ea typeface="ＭＳ Ｐゴシック" panose="020B0600070205080204" pitchFamily="34" charset="-128"/>
              </a:rPr>
              <a:t>b</a:t>
            </a:r>
            <a:r>
              <a:rPr lang="en-US" altLang="en-US" sz="2400" smtClean="0">
                <a:ea typeface="ＭＳ Ｐゴシック" panose="020B0600070205080204" pitchFamily="34" charset="-128"/>
                <a:sym typeface="Symbol" panose="05050102010706020507" pitchFamily="18" charset="2"/>
              </a:rPr>
              <a:t></a:t>
            </a:r>
            <a:r>
              <a:rPr lang="en-US" altLang="en-US" sz="2400" smtClean="0">
                <a:ea typeface="ＭＳ Ｐゴシック" panose="020B0600070205080204" pitchFamily="34" charset="-128"/>
              </a:rPr>
              <a:t>b</a:t>
            </a:r>
            <a:r>
              <a:rPr lang="en-US" altLang="en-US" sz="2400" i="1" smtClean="0">
                <a:ea typeface="ＭＳ Ｐゴシック" panose="020B0600070205080204" pitchFamily="34" charset="-128"/>
              </a:rPr>
              <a:t>R</a:t>
            </a:r>
            <a:r>
              <a:rPr lang="en-US" altLang="en-US" sz="2400" smtClean="0">
                <a:ea typeface="ＭＳ Ｐゴシック" panose="020B0600070205080204" pitchFamily="34" charset="-128"/>
              </a:rPr>
              <a:t>a</a:t>
            </a:r>
          </a:p>
          <a:p>
            <a:pPr lvl="1"/>
            <a:r>
              <a:rPr lang="en-US" altLang="en-US" sz="2400" smtClean="0">
                <a:ea typeface="ＭＳ Ｐゴシック" panose="020B0600070205080204" pitchFamily="34" charset="-128"/>
              </a:rPr>
              <a:t>In M</a:t>
            </a:r>
            <a:r>
              <a:rPr lang="en-US" altLang="en-US" sz="2400" i="1" baseline="-25000" smtClean="0">
                <a:ea typeface="ＭＳ Ｐゴシック" panose="020B0600070205080204" pitchFamily="34" charset="-128"/>
              </a:rPr>
              <a:t>R</a:t>
            </a:r>
            <a:r>
              <a:rPr lang="en-US" altLang="en-US" sz="2400" smtClean="0">
                <a:ea typeface="ＭＳ Ｐゴシック" panose="020B0600070205080204" pitchFamily="34" charset="-128"/>
              </a:rPr>
              <a:t>,   this is equivalent to m</a:t>
            </a:r>
            <a:r>
              <a:rPr lang="en-US" altLang="en-US" sz="2400" baseline="-25000" smtClean="0">
                <a:ea typeface="ＭＳ Ｐゴシック" panose="020B0600070205080204" pitchFamily="34" charset="-128"/>
              </a:rPr>
              <a:t>i,j</a:t>
            </a:r>
            <a:r>
              <a:rPr lang="en-US" altLang="en-US" sz="2400" smtClean="0">
                <a:ea typeface="ＭＳ Ｐゴシック" panose="020B0600070205080204" pitchFamily="34" charset="-128"/>
              </a:rPr>
              <a:t>=m</a:t>
            </a:r>
            <a:r>
              <a:rPr lang="en-US" altLang="en-US" sz="2400" baseline="-25000" smtClean="0">
                <a:ea typeface="ＭＳ Ｐゴシック" panose="020B0600070205080204" pitchFamily="34" charset="-128"/>
              </a:rPr>
              <a:t>j,i </a:t>
            </a:r>
            <a:r>
              <a:rPr lang="en-US" altLang="en-US" sz="2400" smtClean="0">
                <a:ea typeface="ＭＳ Ｐゴシック" panose="020B0600070205080204" pitchFamily="34" charset="-128"/>
              </a:rPr>
              <a:t>for every pair i,j=1,2,…,n</a:t>
            </a:r>
          </a:p>
          <a:p>
            <a:pPr lvl="1"/>
            <a:r>
              <a:rPr lang="en-US" altLang="en-US" sz="2400" smtClean="0">
                <a:ea typeface="ＭＳ Ｐゴシック" panose="020B0600070205080204" pitchFamily="34" charset="-128"/>
              </a:rPr>
              <a:t>We check that M</a:t>
            </a:r>
            <a:r>
              <a:rPr lang="en-US" altLang="en-US" sz="2400" i="1" baseline="-25000" smtClean="0">
                <a:ea typeface="ＭＳ Ｐゴシック" panose="020B0600070205080204" pitchFamily="34" charset="-128"/>
              </a:rPr>
              <a:t>R</a:t>
            </a:r>
            <a:r>
              <a:rPr lang="en-US" altLang="en-US" sz="2400" smtClean="0">
                <a:ea typeface="ＭＳ Ｐゴシック" panose="020B0600070205080204" pitchFamily="34" charset="-128"/>
              </a:rPr>
              <a:t>=(M</a:t>
            </a:r>
            <a:r>
              <a:rPr lang="en-US" altLang="en-US" sz="2400" i="1" baseline="-25000" smtClean="0">
                <a:ea typeface="ＭＳ Ｐゴシック" panose="020B0600070205080204" pitchFamily="34" charset="-128"/>
              </a:rPr>
              <a:t>R</a:t>
            </a:r>
            <a:r>
              <a:rPr lang="en-US" altLang="en-US" sz="2400" smtClean="0">
                <a:ea typeface="ＭＳ Ｐゴシック" panose="020B0600070205080204" pitchFamily="34" charset="-128"/>
              </a:rPr>
              <a:t>)</a:t>
            </a:r>
            <a:r>
              <a:rPr lang="en-US" altLang="en-US" sz="2400" baseline="30000" smtClean="0">
                <a:ea typeface="ＭＳ Ｐゴシック" panose="020B0600070205080204" pitchFamily="34" charset="-128"/>
              </a:rPr>
              <a:t>T</a:t>
            </a:r>
          </a:p>
          <a:p>
            <a:r>
              <a:rPr lang="en-US" altLang="en-US" sz="2800" b="1" smtClean="0">
                <a:ea typeface="ＭＳ Ｐゴシック" panose="020B0600070205080204" pitchFamily="34" charset="-128"/>
              </a:rPr>
              <a:t>Antisymmetry</a:t>
            </a:r>
          </a:p>
          <a:p>
            <a:pPr lvl="1"/>
            <a:r>
              <a:rPr lang="en-US" altLang="en-US" sz="2400" i="1" smtClean="0">
                <a:ea typeface="ＭＳ Ｐゴシック" panose="020B0600070205080204" pitchFamily="34" charset="-128"/>
              </a:rPr>
              <a:t>R</a:t>
            </a:r>
            <a:r>
              <a:rPr lang="en-US" altLang="en-US" sz="2400" smtClean="0">
                <a:ea typeface="ＭＳ Ｐゴシック" panose="020B0600070205080204" pitchFamily="34" charset="-128"/>
              </a:rPr>
              <a:t> is antisymmetric if m</a:t>
            </a:r>
            <a:r>
              <a:rPr lang="en-US" altLang="en-US" sz="2400" baseline="-25000" smtClean="0">
                <a:ea typeface="ＭＳ Ｐゴシック" panose="020B0600070205080204" pitchFamily="34" charset="-128"/>
              </a:rPr>
              <a:t>i,j</a:t>
            </a:r>
            <a:r>
              <a:rPr lang="en-US" altLang="en-US" sz="2400" smtClean="0">
                <a:ea typeface="ＭＳ Ｐゴシック" panose="020B0600070205080204" pitchFamily="34" charset="-128"/>
              </a:rPr>
              <a:t>=1 with i</a:t>
            </a:r>
            <a:r>
              <a:rPr lang="en-US" altLang="en-US" sz="2400" smtClean="0">
                <a:ea typeface="ＭＳ Ｐゴシック" panose="020B0600070205080204" pitchFamily="34" charset="-128"/>
                <a:sym typeface="Symbol" panose="05050102010706020507" pitchFamily="18" charset="2"/>
              </a:rPr>
              <a:t></a:t>
            </a:r>
            <a:r>
              <a:rPr lang="en-US" altLang="en-US" sz="2400" smtClean="0">
                <a:ea typeface="ＭＳ Ｐゴシック" panose="020B0600070205080204" pitchFamily="34" charset="-128"/>
              </a:rPr>
              <a:t>j, then m</a:t>
            </a:r>
            <a:r>
              <a:rPr lang="en-US" altLang="en-US" sz="2400" baseline="-25000" smtClean="0">
                <a:ea typeface="ＭＳ Ｐゴシック" panose="020B0600070205080204" pitchFamily="34" charset="-128"/>
              </a:rPr>
              <a:t>j,i</a:t>
            </a:r>
            <a:r>
              <a:rPr lang="en-US" altLang="en-US" sz="2400" smtClean="0">
                <a:ea typeface="ＭＳ Ｐゴシック" panose="020B0600070205080204" pitchFamily="34" charset="-128"/>
              </a:rPr>
              <a:t>=0 </a:t>
            </a:r>
          </a:p>
          <a:p>
            <a:pPr lvl="1"/>
            <a:r>
              <a:rPr lang="en-US" altLang="en-US" sz="2400" smtClean="0">
                <a:ea typeface="ＭＳ Ｐゴシック" panose="020B0600070205080204" pitchFamily="34" charset="-128"/>
              </a:rPr>
              <a:t>Thus, </a:t>
            </a:r>
            <a:r>
              <a:rPr lang="en-US" altLang="en-US" sz="2400" smtClean="0">
                <a:ea typeface="ＭＳ Ｐゴシック" panose="020B0600070205080204" pitchFamily="34" charset="-128"/>
                <a:sym typeface="Symbol" panose="05050102010706020507" pitchFamily="18" charset="2"/>
              </a:rPr>
              <a:t></a:t>
            </a:r>
            <a:r>
              <a:rPr lang="en-US" altLang="en-US" sz="2400" smtClean="0">
                <a:ea typeface="ＭＳ Ｐゴシック" panose="020B0600070205080204" pitchFamily="34" charset="-128"/>
              </a:rPr>
              <a:t>i,j=1,2,…, n, i</a:t>
            </a:r>
            <a:r>
              <a:rPr lang="en-US" altLang="en-US" sz="2400" smtClean="0">
                <a:ea typeface="ＭＳ Ｐゴシック" panose="020B0600070205080204" pitchFamily="34" charset="-128"/>
                <a:sym typeface="Symbol" panose="05050102010706020507" pitchFamily="18" charset="2"/>
              </a:rPr>
              <a:t></a:t>
            </a:r>
            <a:r>
              <a:rPr lang="en-US" altLang="en-US" sz="2400" smtClean="0">
                <a:ea typeface="ＭＳ Ｐゴシック" panose="020B0600070205080204" pitchFamily="34" charset="-128"/>
              </a:rPr>
              <a:t>j (m</a:t>
            </a:r>
            <a:r>
              <a:rPr lang="en-US" altLang="en-US" sz="2400" baseline="-25000" smtClean="0">
                <a:ea typeface="ＭＳ Ｐゴシック" panose="020B0600070205080204" pitchFamily="34" charset="-128"/>
              </a:rPr>
              <a:t>i,j</a:t>
            </a:r>
            <a:r>
              <a:rPr lang="en-US" altLang="en-US" sz="2400" smtClean="0">
                <a:ea typeface="ＭＳ Ｐゴシック" panose="020B0600070205080204" pitchFamily="34" charset="-128"/>
              </a:rPr>
              <a:t>=0) </a:t>
            </a:r>
            <a:r>
              <a:rPr lang="en-US" altLang="en-US" sz="2400" smtClean="0">
                <a:ea typeface="ＭＳ Ｐゴシック" panose="020B0600070205080204" pitchFamily="34" charset="-128"/>
                <a:sym typeface="Symbol" panose="05050102010706020507" pitchFamily="18" charset="2"/>
              </a:rPr>
              <a:t> (</a:t>
            </a:r>
            <a:r>
              <a:rPr lang="en-US" altLang="en-US" sz="2400" smtClean="0">
                <a:ea typeface="ＭＳ Ｐゴシック" panose="020B0600070205080204" pitchFamily="34" charset="-128"/>
              </a:rPr>
              <a:t>m</a:t>
            </a:r>
            <a:r>
              <a:rPr lang="en-US" altLang="en-US" sz="2400" baseline="-25000" smtClean="0">
                <a:ea typeface="ＭＳ Ｐゴシック" panose="020B0600070205080204" pitchFamily="34" charset="-128"/>
              </a:rPr>
              <a:t>j,i</a:t>
            </a:r>
            <a:r>
              <a:rPr lang="en-US" altLang="en-US" sz="2400" smtClean="0">
                <a:ea typeface="ＭＳ Ｐゴシック" panose="020B0600070205080204" pitchFamily="34" charset="-128"/>
              </a:rPr>
              <a:t>=0)</a:t>
            </a:r>
          </a:p>
          <a:p>
            <a:pPr lvl="1"/>
            <a:r>
              <a:rPr lang="en-US" altLang="en-US" sz="2400" smtClean="0">
                <a:ea typeface="ＭＳ Ｐゴシック" panose="020B0600070205080204" pitchFamily="34" charset="-128"/>
              </a:rPr>
              <a:t>A simpler logical equivalence is</a:t>
            </a:r>
          </a:p>
          <a:p>
            <a:pPr lvl="1" algn="ctr">
              <a:buFont typeface="Arial" panose="020B0604020202020204" pitchFamily="34" charset="0"/>
              <a:buNone/>
            </a:pPr>
            <a:r>
              <a:rPr lang="en-US" altLang="en-US" sz="2400" smtClean="0">
                <a:ea typeface="ＭＳ Ｐゴシック" panose="020B0600070205080204" pitchFamily="34" charset="-128"/>
                <a:sym typeface="Symbol" panose="05050102010706020507" pitchFamily="18" charset="2"/>
              </a:rPr>
              <a:t></a:t>
            </a:r>
            <a:r>
              <a:rPr lang="en-US" altLang="en-US" sz="2400" smtClean="0">
                <a:ea typeface="ＭＳ Ｐゴシック" panose="020B0600070205080204" pitchFamily="34" charset="-128"/>
              </a:rPr>
              <a:t>i,j=1,2,…, n, i</a:t>
            </a:r>
            <a:r>
              <a:rPr lang="en-US" altLang="en-US" sz="2400" smtClean="0">
                <a:ea typeface="ＭＳ Ｐゴシック" panose="020B0600070205080204" pitchFamily="34" charset="-128"/>
                <a:sym typeface="Symbol" panose="05050102010706020507" pitchFamily="18" charset="2"/>
              </a:rPr>
              <a:t></a:t>
            </a:r>
            <a:r>
              <a:rPr lang="en-US" altLang="en-US" sz="2400" smtClean="0">
                <a:ea typeface="ＭＳ Ｐゴシック" panose="020B0600070205080204" pitchFamily="34" charset="-128"/>
              </a:rPr>
              <a:t>j </a:t>
            </a:r>
            <a:r>
              <a:rPr lang="en-US" altLang="en-US" sz="2400" smtClean="0">
                <a:ea typeface="ＭＳ Ｐゴシック" panose="020B0600070205080204" pitchFamily="34" charset="-128"/>
                <a:sym typeface="Symbol" panose="05050102010706020507" pitchFamily="18" charset="2"/>
              </a:rPr>
              <a:t>(</a:t>
            </a:r>
            <a:r>
              <a:rPr lang="en-US" altLang="en-US" sz="2400" smtClean="0">
                <a:ea typeface="ＭＳ Ｐゴシック" panose="020B0600070205080204" pitchFamily="34" charset="-128"/>
              </a:rPr>
              <a:t>(m</a:t>
            </a:r>
            <a:r>
              <a:rPr lang="en-US" altLang="en-US" sz="2400" baseline="-25000" smtClean="0">
                <a:ea typeface="ＭＳ Ｐゴシック" panose="020B0600070205080204" pitchFamily="34" charset="-128"/>
              </a:rPr>
              <a:t>i,j</a:t>
            </a:r>
            <a:r>
              <a:rPr lang="en-US" altLang="en-US" sz="2400" smtClean="0">
                <a:ea typeface="ＭＳ Ｐゴシック" panose="020B0600070205080204" pitchFamily="34" charset="-128"/>
              </a:rPr>
              <a:t>=1) </a:t>
            </a:r>
            <a:r>
              <a:rPr lang="en-US" altLang="en-US" sz="2400" smtClean="0">
                <a:ea typeface="ＭＳ Ｐゴシック" panose="020B0600070205080204" pitchFamily="34" charset="-128"/>
                <a:sym typeface="Symbol" panose="05050102010706020507" pitchFamily="18" charset="2"/>
              </a:rPr>
              <a:t> (</a:t>
            </a:r>
            <a:r>
              <a:rPr lang="en-US" altLang="en-US" sz="2400" smtClean="0">
                <a:ea typeface="ＭＳ Ｐゴシック" panose="020B0600070205080204" pitchFamily="34" charset="-128"/>
              </a:rPr>
              <a:t>m</a:t>
            </a:r>
            <a:r>
              <a:rPr lang="en-US" altLang="en-US" sz="2400" baseline="-25000" smtClean="0">
                <a:ea typeface="ＭＳ Ｐゴシック" panose="020B0600070205080204" pitchFamily="34" charset="-128"/>
              </a:rPr>
              <a:t>j,i</a:t>
            </a:r>
            <a:r>
              <a:rPr lang="en-US" altLang="en-US" sz="2400" smtClean="0">
                <a:ea typeface="ＭＳ Ｐゴシック" panose="020B0600070205080204" pitchFamily="34" charset="-128"/>
              </a:rPr>
              <a:t>=1))</a:t>
            </a:r>
            <a:endParaRPr lang="en-US" altLang="en-US" sz="2400" baseline="-25000" smtClean="0">
              <a:ea typeface="ＭＳ Ｐゴシック" panose="020B0600070205080204" pitchFamily="34" charset="-128"/>
            </a:endParaRPr>
          </a:p>
        </p:txBody>
      </p:sp>
    </p:spTree>
    <p:extLst>
      <p:ext uri="{BB962C8B-B14F-4D97-AF65-F5344CB8AC3E}">
        <p14:creationId xmlns:p14="http://schemas.microsoft.com/office/powerpoint/2010/main" val="10337843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45655" y="398463"/>
            <a:ext cx="8229600" cy="1143000"/>
          </a:xfrm>
        </p:spPr>
        <p:txBody>
          <a:bodyPr>
            <a:normAutofit fontScale="90000"/>
          </a:bodyPr>
          <a:lstStyle/>
          <a:p>
            <a:r>
              <a:rPr lang="en-US" altLang="en-US" dirty="0" smtClean="0">
                <a:ea typeface="ＭＳ Ｐゴシック" panose="020B0600070205080204" pitchFamily="34" charset="-128"/>
              </a:rPr>
              <a:t>Matrix Representation: Example</a:t>
            </a:r>
          </a:p>
        </p:txBody>
      </p:sp>
      <p:sp>
        <p:nvSpPr>
          <p:cNvPr id="49155" name="Content Placeholder 2"/>
          <p:cNvSpPr>
            <a:spLocks noGrp="1"/>
          </p:cNvSpPr>
          <p:nvPr>
            <p:ph idx="1"/>
          </p:nvPr>
        </p:nvSpPr>
        <p:spPr>
          <a:xfrm>
            <a:off x="457200" y="1600200"/>
            <a:ext cx="8229600" cy="762000"/>
          </a:xfrm>
        </p:spPr>
        <p:txBody>
          <a:bodyPr/>
          <a:lstStyle/>
          <a:p>
            <a:r>
              <a:rPr lang="en-US" altLang="en-US" smtClean="0">
                <a:ea typeface="ＭＳ Ｐゴシック" panose="020B0600070205080204" pitchFamily="34" charset="-128"/>
              </a:rPr>
              <a:t>Is </a:t>
            </a:r>
            <a:r>
              <a:rPr lang="en-US" altLang="en-US" i="1" smtClean="0">
                <a:ea typeface="ＭＳ Ｐゴシック" panose="020B0600070205080204" pitchFamily="34" charset="-128"/>
              </a:rPr>
              <a:t>R</a:t>
            </a:r>
            <a:r>
              <a:rPr lang="en-US" altLang="en-US" smtClean="0">
                <a:ea typeface="ＭＳ Ｐゴシック" panose="020B0600070205080204" pitchFamily="34" charset="-128"/>
              </a:rPr>
              <a:t> reflexive? Symmetric? Antisymmetric?</a:t>
            </a:r>
          </a:p>
        </p:txBody>
      </p:sp>
      <p:sp>
        <p:nvSpPr>
          <p:cNvPr id="4" name="Content Placeholder 2"/>
          <p:cNvSpPr txBox="1">
            <a:spLocks/>
          </p:cNvSpPr>
          <p:nvPr/>
        </p:nvSpPr>
        <p:spPr bwMode="auto">
          <a:xfrm>
            <a:off x="457200" y="4038600"/>
            <a:ext cx="8229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spcBef>
                <a:spcPct val="20000"/>
              </a:spcBef>
              <a:buFont typeface="Arial" panose="020B0604020202020204" pitchFamily="34" charset="0"/>
              <a:buChar char="•"/>
            </a:pPr>
            <a:r>
              <a:rPr lang="en-US" altLang="en-US" sz="3200">
                <a:latin typeface="Calibri" panose="020F0502020204030204" pitchFamily="34" charset="0"/>
              </a:rPr>
              <a:t>Clearly </a:t>
            </a:r>
            <a:r>
              <a:rPr lang="en-US" altLang="en-US" sz="3200" i="1">
                <a:latin typeface="Calibri" panose="020F0502020204030204" pitchFamily="34" charset="0"/>
              </a:rPr>
              <a:t>R</a:t>
            </a:r>
            <a:r>
              <a:rPr lang="en-US" altLang="en-US" sz="3200">
                <a:latin typeface="Calibri" panose="020F0502020204030204" pitchFamily="34" charset="0"/>
              </a:rPr>
              <a:t> is not reflexive: m</a:t>
            </a:r>
            <a:r>
              <a:rPr lang="en-US" altLang="en-US" sz="3200" baseline="-25000">
                <a:latin typeface="Calibri" panose="020F0502020204030204" pitchFamily="34" charset="0"/>
              </a:rPr>
              <a:t>2,2</a:t>
            </a:r>
            <a:r>
              <a:rPr lang="en-US" altLang="en-US" sz="3200">
                <a:latin typeface="Calibri" panose="020F0502020204030204" pitchFamily="34" charset="0"/>
              </a:rPr>
              <a:t>=0</a:t>
            </a:r>
          </a:p>
          <a:p>
            <a:pPr>
              <a:spcBef>
                <a:spcPct val="20000"/>
              </a:spcBef>
              <a:buFont typeface="Arial" panose="020B0604020202020204" pitchFamily="34" charset="0"/>
              <a:buChar char="•"/>
            </a:pPr>
            <a:r>
              <a:rPr lang="en-US" altLang="en-US" sz="3200">
                <a:latin typeface="Calibri" panose="020F0502020204030204" pitchFamily="34" charset="0"/>
              </a:rPr>
              <a:t>It is not symmetric because m</a:t>
            </a:r>
            <a:r>
              <a:rPr lang="en-US" altLang="en-US" sz="3200" baseline="-25000">
                <a:latin typeface="Calibri" panose="020F0502020204030204" pitchFamily="34" charset="0"/>
              </a:rPr>
              <a:t>2,1</a:t>
            </a:r>
            <a:r>
              <a:rPr lang="en-US" altLang="en-US" sz="3200">
                <a:latin typeface="Calibri" panose="020F0502020204030204" pitchFamily="34" charset="0"/>
              </a:rPr>
              <a:t>=1, m</a:t>
            </a:r>
            <a:r>
              <a:rPr lang="en-US" altLang="en-US" sz="3200" baseline="-25000">
                <a:latin typeface="Calibri" panose="020F0502020204030204" pitchFamily="34" charset="0"/>
              </a:rPr>
              <a:t>1,2</a:t>
            </a:r>
            <a:r>
              <a:rPr lang="en-US" altLang="en-US" sz="3200">
                <a:latin typeface="Calibri" panose="020F0502020204030204" pitchFamily="34" charset="0"/>
              </a:rPr>
              <a:t>=0</a:t>
            </a:r>
          </a:p>
          <a:p>
            <a:pPr>
              <a:spcBef>
                <a:spcPct val="20000"/>
              </a:spcBef>
              <a:buFont typeface="Arial" panose="020B0604020202020204" pitchFamily="34" charset="0"/>
              <a:buChar char="•"/>
            </a:pPr>
            <a:r>
              <a:rPr lang="en-US" altLang="en-US" sz="3200">
                <a:latin typeface="Calibri" panose="020F0502020204030204" pitchFamily="34" charset="0"/>
              </a:rPr>
              <a:t>It is however antisymmetric</a:t>
            </a:r>
          </a:p>
        </p:txBody>
      </p:sp>
      <p:graphicFrame>
        <p:nvGraphicFramePr>
          <p:cNvPr id="5" name="Content Placeholder 3"/>
          <p:cNvGraphicFramePr>
            <a:graphicFrameLocks noGrp="1"/>
          </p:cNvGraphicFramePr>
          <p:nvPr/>
        </p:nvGraphicFramePr>
        <p:xfrm>
          <a:off x="2743200" y="2379663"/>
          <a:ext cx="3124200" cy="1353186"/>
        </p:xfrm>
        <a:graphic>
          <a:graphicData uri="http://schemas.openxmlformats.org/drawingml/2006/table">
            <a:tbl>
              <a:tblPr/>
              <a:tblGrid>
                <a:gridCol w="1028700">
                  <a:extLst>
                    <a:ext uri="{9D8B030D-6E8A-4147-A177-3AD203B41FA5}">
                      <a16:colId xmlns:a16="http://schemas.microsoft.com/office/drawing/2014/main" val="2960696451"/>
                    </a:ext>
                  </a:extLst>
                </a:gridCol>
                <a:gridCol w="625475">
                  <a:extLst>
                    <a:ext uri="{9D8B030D-6E8A-4147-A177-3AD203B41FA5}">
                      <a16:colId xmlns:a16="http://schemas.microsoft.com/office/drawing/2014/main" val="2290444974"/>
                    </a:ext>
                  </a:extLst>
                </a:gridCol>
                <a:gridCol w="735013">
                  <a:extLst>
                    <a:ext uri="{9D8B030D-6E8A-4147-A177-3AD203B41FA5}">
                      <a16:colId xmlns:a16="http://schemas.microsoft.com/office/drawing/2014/main" val="1239068107"/>
                    </a:ext>
                  </a:extLst>
                </a:gridCol>
                <a:gridCol w="735012">
                  <a:extLst>
                    <a:ext uri="{9D8B030D-6E8A-4147-A177-3AD203B41FA5}">
                      <a16:colId xmlns:a16="http://schemas.microsoft.com/office/drawing/2014/main" val="2632995075"/>
                    </a:ext>
                  </a:extLst>
                </a:gridCol>
              </a:tblGrid>
              <a:tr h="493713">
                <a:tc rowSpan="3">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600" b="1"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M</a:t>
                      </a:r>
                      <a:r>
                        <a:rPr kumimoji="0" lang="en-US" altLang="en-US" sz="3600" b="1" i="1" u="none" strike="noStrike" cap="none" normalizeH="0" baseline="-25000" smtClean="0">
                          <a:ln>
                            <a:noFill/>
                          </a:ln>
                          <a:solidFill>
                            <a:schemeClr val="tx1"/>
                          </a:solidFill>
                          <a:effectLst/>
                          <a:latin typeface="Calibri" panose="020F0502020204030204" pitchFamily="34" charset="0"/>
                          <a:cs typeface="Arial" panose="020B0604020202020204" pitchFamily="34" charset="0"/>
                        </a:rPr>
                        <a:t>R</a:t>
                      </a:r>
                      <a:r>
                        <a:rPr kumimoji="0" lang="en-US" altLang="en-US" sz="3600" b="1"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a:t>
                      </a:r>
                      <a:endParaRPr kumimoji="0" lang="en-US" altLang="en-US" sz="1400" b="1" i="0" u="none" strike="noStrike" cap="none" normalizeH="0" baseline="30000" smtClean="0">
                        <a:ln>
                          <a:noFill/>
                        </a:ln>
                        <a:solidFill>
                          <a:schemeClr val="tx1"/>
                        </a:solidFill>
                        <a:effectLst/>
                        <a:latin typeface="Calibri" panose="020F0502020204030204" pitchFamily="34" charset="0"/>
                        <a:cs typeface="Arial" panose="020B0604020202020204"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94924840"/>
                  </a:ext>
                </a:extLst>
              </a:tr>
              <a:tr h="493713">
                <a:tc vMerge="1">
                  <a:txBody>
                    <a:bodyPr/>
                    <a:lstStyle/>
                    <a:p>
                      <a:endParaRPr lang="en-US"/>
                    </a:p>
                  </a:txBody>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67462490"/>
                  </a:ext>
                </a:extLst>
              </a:tr>
              <a:tr h="306388">
                <a:tc vMerge="1">
                  <a:txBody>
                    <a:bodyPr/>
                    <a:lstStyle/>
                    <a:p>
                      <a:endParaRPr lang="en-US"/>
                    </a:p>
                  </a:txBody>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0</a:t>
                      </a:r>
                    </a:p>
                  </a:txBody>
                  <a:tcP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75972334"/>
                  </a:ext>
                </a:extLst>
              </a:tr>
            </a:tbl>
          </a:graphicData>
        </a:graphic>
      </p:graphicFrame>
      <p:sp>
        <p:nvSpPr>
          <p:cNvPr id="6" name="Double Bracket 5"/>
          <p:cNvSpPr/>
          <p:nvPr/>
        </p:nvSpPr>
        <p:spPr>
          <a:xfrm>
            <a:off x="3810000" y="2362200"/>
            <a:ext cx="2057400" cy="14478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extLst>
      <p:ext uri="{BB962C8B-B14F-4D97-AF65-F5344CB8AC3E}">
        <p14:creationId xmlns:p14="http://schemas.microsoft.com/office/powerpoint/2010/main" val="5848573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sz="3200" smtClean="0">
                <a:ea typeface="ＭＳ Ｐゴシック" panose="020B0600070205080204" pitchFamily="34" charset="-128"/>
              </a:rPr>
              <a:t>Matrix Representation: Combining Relations</a:t>
            </a:r>
          </a:p>
        </p:txBody>
      </p:sp>
      <p:sp>
        <p:nvSpPr>
          <p:cNvPr id="50179" name="Content Placeholder 2"/>
          <p:cNvSpPr>
            <a:spLocks noGrp="1"/>
          </p:cNvSpPr>
          <p:nvPr>
            <p:ph idx="1"/>
          </p:nvPr>
        </p:nvSpPr>
        <p:spPr/>
        <p:txBody>
          <a:bodyPr>
            <a:normAutofit fontScale="92500"/>
          </a:bodyPr>
          <a:lstStyle/>
          <a:p>
            <a:r>
              <a:rPr lang="en-US" altLang="en-US" sz="2400" smtClean="0">
                <a:ea typeface="ＭＳ Ｐゴシック" panose="020B0600070205080204" pitchFamily="34" charset="-128"/>
              </a:rPr>
              <a:t>Combining relations is also simple: union and intersection of relations are nothing more than entry-wise Boolean opertions</a:t>
            </a:r>
          </a:p>
          <a:p>
            <a:r>
              <a:rPr lang="en-US" altLang="en-US" sz="2400" b="1" smtClean="0">
                <a:ea typeface="ＭＳ Ｐゴシック" panose="020B0600070205080204" pitchFamily="34" charset="-128"/>
              </a:rPr>
              <a:t>Union</a:t>
            </a:r>
            <a:r>
              <a:rPr lang="en-US" altLang="en-US" sz="2400" smtClean="0">
                <a:ea typeface="ＭＳ Ｐゴシック" panose="020B0600070205080204" pitchFamily="34" charset="-128"/>
              </a:rPr>
              <a:t>: An entry in the matrix of the union of two relations </a:t>
            </a:r>
            <a:r>
              <a:rPr lang="en-US" altLang="en-US" sz="2400" i="1" smtClean="0">
                <a:ea typeface="ＭＳ Ｐゴシック" panose="020B0600070205080204" pitchFamily="34" charset="-128"/>
              </a:rPr>
              <a:t>R</a:t>
            </a:r>
            <a:r>
              <a:rPr lang="en-US" altLang="en-US" sz="2400" baseline="-25000" smtClean="0">
                <a:ea typeface="ＭＳ Ｐゴシック" panose="020B0600070205080204" pitchFamily="34" charset="-128"/>
              </a:rPr>
              <a:t>1</a:t>
            </a:r>
            <a:r>
              <a:rPr lang="en-US" altLang="en-US" sz="2400" smtClean="0">
                <a:ea typeface="ＭＳ Ｐゴシック" panose="020B0600070205080204" pitchFamily="34" charset="-128"/>
                <a:sym typeface="Symbol" panose="05050102010706020507" pitchFamily="18" charset="2"/>
              </a:rPr>
              <a:t></a:t>
            </a:r>
            <a:r>
              <a:rPr lang="en-US" altLang="en-US" sz="2400" i="1" smtClean="0">
                <a:ea typeface="ＭＳ Ｐゴシック" panose="020B0600070205080204" pitchFamily="34" charset="-128"/>
              </a:rPr>
              <a:t>R</a:t>
            </a:r>
            <a:r>
              <a:rPr lang="en-US" altLang="en-US" sz="2400" baseline="-25000" smtClean="0">
                <a:ea typeface="ＭＳ Ｐゴシック" panose="020B0600070205080204" pitchFamily="34" charset="-128"/>
              </a:rPr>
              <a:t>2</a:t>
            </a:r>
            <a:r>
              <a:rPr lang="en-US" altLang="en-US" sz="2400" smtClean="0">
                <a:ea typeface="ＭＳ Ｐゴシック" panose="020B0600070205080204" pitchFamily="34" charset="-128"/>
              </a:rPr>
              <a:t> is 1 </a:t>
            </a:r>
            <a:r>
              <a:rPr lang="en-US" altLang="en-US" sz="2400" i="1" smtClean="0">
                <a:ea typeface="ＭＳ Ｐゴシック" panose="020B0600070205080204" pitchFamily="34" charset="-128"/>
              </a:rPr>
              <a:t>iff</a:t>
            </a:r>
            <a:r>
              <a:rPr lang="en-US" altLang="en-US" sz="2400" u="sng" smtClean="0">
                <a:ea typeface="ＭＳ Ｐゴシック" panose="020B0600070205080204" pitchFamily="34" charset="-128"/>
              </a:rPr>
              <a:t> at least one</a:t>
            </a:r>
            <a:r>
              <a:rPr lang="en-US" altLang="en-US" sz="2400" smtClean="0">
                <a:ea typeface="ＭＳ Ｐゴシック" panose="020B0600070205080204" pitchFamily="34" charset="-128"/>
              </a:rPr>
              <a:t> of the corresponding entries in </a:t>
            </a:r>
            <a:r>
              <a:rPr lang="en-US" altLang="en-US" sz="2400" i="1" smtClean="0">
                <a:ea typeface="ＭＳ Ｐゴシック" panose="020B0600070205080204" pitchFamily="34" charset="-128"/>
              </a:rPr>
              <a:t>R</a:t>
            </a:r>
            <a:r>
              <a:rPr lang="en-US" altLang="en-US" sz="2400" baseline="-25000" smtClean="0">
                <a:ea typeface="ＭＳ Ｐゴシック" panose="020B0600070205080204" pitchFamily="34" charset="-128"/>
              </a:rPr>
              <a:t>1</a:t>
            </a:r>
            <a:r>
              <a:rPr lang="en-US" altLang="en-US" sz="2400" smtClean="0">
                <a:ea typeface="ＭＳ Ｐゴシック" panose="020B0600070205080204" pitchFamily="34" charset="-128"/>
              </a:rPr>
              <a:t> or </a:t>
            </a:r>
            <a:r>
              <a:rPr lang="en-US" altLang="en-US" sz="2400" i="1" smtClean="0">
                <a:ea typeface="ＭＳ Ｐゴシック" panose="020B0600070205080204" pitchFamily="34" charset="-128"/>
              </a:rPr>
              <a:t>R</a:t>
            </a:r>
            <a:r>
              <a:rPr lang="en-US" altLang="en-US" sz="2400" baseline="-25000" smtClean="0">
                <a:ea typeface="ＭＳ Ｐゴシック" panose="020B0600070205080204" pitchFamily="34" charset="-128"/>
              </a:rPr>
              <a:t>2</a:t>
            </a:r>
            <a:r>
              <a:rPr lang="en-US" altLang="en-US" sz="2400" smtClean="0">
                <a:ea typeface="ＭＳ Ｐゴシック" panose="020B0600070205080204" pitchFamily="34" charset="-128"/>
              </a:rPr>
              <a:t> is 1.  Thus</a:t>
            </a:r>
          </a:p>
          <a:p>
            <a:pPr algn="ctr">
              <a:buFont typeface="Arial" panose="020B0604020202020204" pitchFamily="34" charset="0"/>
              <a:buNone/>
            </a:pPr>
            <a:r>
              <a:rPr lang="en-US" altLang="en-US" sz="2400" smtClean="0">
                <a:ea typeface="ＭＳ Ｐゴシック" panose="020B0600070205080204" pitchFamily="34" charset="-128"/>
              </a:rPr>
              <a:t>M</a:t>
            </a:r>
            <a:r>
              <a:rPr lang="en-US" altLang="en-US" sz="2400" i="1" baseline="-25000" smtClean="0">
                <a:ea typeface="ＭＳ Ｐゴシック" panose="020B0600070205080204" pitchFamily="34" charset="-128"/>
              </a:rPr>
              <a:t>R</a:t>
            </a:r>
            <a:r>
              <a:rPr lang="en-US" altLang="en-US" sz="2400" baseline="-25000" smtClean="0">
                <a:ea typeface="ＭＳ Ｐゴシック" panose="020B0600070205080204" pitchFamily="34" charset="-128"/>
              </a:rPr>
              <a:t>1</a:t>
            </a:r>
            <a:r>
              <a:rPr lang="en-US" altLang="en-US" sz="2400" baseline="-25000" smtClean="0">
                <a:ea typeface="ＭＳ Ｐゴシック" panose="020B0600070205080204" pitchFamily="34" charset="-128"/>
                <a:sym typeface="Symbol" panose="05050102010706020507" pitchFamily="18" charset="2"/>
              </a:rPr>
              <a:t></a:t>
            </a:r>
            <a:r>
              <a:rPr lang="en-US" altLang="en-US" sz="2400" i="1" baseline="-25000" smtClean="0">
                <a:ea typeface="ＭＳ Ｐゴシック" panose="020B0600070205080204" pitchFamily="34" charset="-128"/>
              </a:rPr>
              <a:t>R</a:t>
            </a:r>
            <a:r>
              <a:rPr lang="en-US" altLang="en-US" sz="2400" baseline="-25000" smtClean="0">
                <a:ea typeface="ＭＳ Ｐゴシック" panose="020B0600070205080204" pitchFamily="34" charset="-128"/>
              </a:rPr>
              <a:t>2</a:t>
            </a:r>
            <a:r>
              <a:rPr lang="en-US" altLang="en-US" sz="2400" smtClean="0">
                <a:ea typeface="ＭＳ Ｐゴシック" panose="020B0600070205080204" pitchFamily="34" charset="-128"/>
              </a:rPr>
              <a:t> = M</a:t>
            </a:r>
            <a:r>
              <a:rPr lang="en-US" altLang="en-US" sz="2400" i="1" baseline="-25000" smtClean="0">
                <a:ea typeface="ＭＳ Ｐゴシック" panose="020B0600070205080204" pitchFamily="34" charset="-128"/>
              </a:rPr>
              <a:t>R</a:t>
            </a:r>
            <a:r>
              <a:rPr lang="en-US" altLang="en-US" sz="2400" baseline="-25000" smtClean="0">
                <a:ea typeface="ＭＳ Ｐゴシック" panose="020B0600070205080204" pitchFamily="34" charset="-128"/>
              </a:rPr>
              <a:t>1</a:t>
            </a:r>
            <a:r>
              <a:rPr lang="en-US" altLang="en-US" sz="2400" smtClean="0">
                <a:ea typeface="ＭＳ Ｐゴシック" panose="020B0600070205080204" pitchFamily="34" charset="-128"/>
                <a:sym typeface="Symbol" panose="05050102010706020507" pitchFamily="18" charset="2"/>
              </a:rPr>
              <a:t> </a:t>
            </a:r>
            <a:r>
              <a:rPr lang="en-US" altLang="en-US" sz="2400" smtClean="0">
                <a:ea typeface="ＭＳ Ｐゴシック" panose="020B0600070205080204" pitchFamily="34" charset="-128"/>
              </a:rPr>
              <a:t>M</a:t>
            </a:r>
            <a:r>
              <a:rPr lang="en-US" altLang="en-US" sz="2400" i="1" baseline="-25000" smtClean="0">
                <a:ea typeface="ＭＳ Ｐゴシック" panose="020B0600070205080204" pitchFamily="34" charset="-128"/>
              </a:rPr>
              <a:t>R</a:t>
            </a:r>
            <a:r>
              <a:rPr lang="en-US" altLang="en-US" sz="2400" baseline="-25000" smtClean="0">
                <a:ea typeface="ＭＳ Ｐゴシック" panose="020B0600070205080204" pitchFamily="34" charset="-128"/>
              </a:rPr>
              <a:t>2</a:t>
            </a:r>
          </a:p>
          <a:p>
            <a:r>
              <a:rPr lang="en-US" altLang="en-US" sz="2400" b="1" smtClean="0">
                <a:ea typeface="ＭＳ Ｐゴシック" panose="020B0600070205080204" pitchFamily="34" charset="-128"/>
              </a:rPr>
              <a:t>Intersection</a:t>
            </a:r>
            <a:r>
              <a:rPr lang="en-US" altLang="en-US" sz="2400" smtClean="0">
                <a:ea typeface="ＭＳ Ｐゴシック" panose="020B0600070205080204" pitchFamily="34" charset="-128"/>
              </a:rPr>
              <a:t>: An entry in the matrix of the intersection of two relations </a:t>
            </a:r>
            <a:r>
              <a:rPr lang="en-US" altLang="en-US" sz="2400" i="1" smtClean="0">
                <a:ea typeface="ＭＳ Ｐゴシック" panose="020B0600070205080204" pitchFamily="34" charset="-128"/>
              </a:rPr>
              <a:t>R</a:t>
            </a:r>
            <a:r>
              <a:rPr lang="en-US" altLang="en-US" sz="2400" baseline="-25000" smtClean="0">
                <a:ea typeface="ＭＳ Ｐゴシック" panose="020B0600070205080204" pitchFamily="34" charset="-128"/>
              </a:rPr>
              <a:t>1</a:t>
            </a:r>
            <a:r>
              <a:rPr lang="en-US" altLang="en-US" sz="2400" smtClean="0">
                <a:ea typeface="ＭＳ Ｐゴシック" panose="020B0600070205080204" pitchFamily="34" charset="-128"/>
                <a:sym typeface="Symbol" panose="05050102010706020507" pitchFamily="18" charset="2"/>
              </a:rPr>
              <a:t></a:t>
            </a:r>
            <a:r>
              <a:rPr lang="en-US" altLang="en-US" sz="2400" i="1" smtClean="0">
                <a:ea typeface="ＭＳ Ｐゴシック" panose="020B0600070205080204" pitchFamily="34" charset="-128"/>
              </a:rPr>
              <a:t>R</a:t>
            </a:r>
            <a:r>
              <a:rPr lang="en-US" altLang="en-US" sz="2400" baseline="-25000" smtClean="0">
                <a:ea typeface="ＭＳ Ｐゴシック" panose="020B0600070205080204" pitchFamily="34" charset="-128"/>
              </a:rPr>
              <a:t>2</a:t>
            </a:r>
            <a:r>
              <a:rPr lang="en-US" altLang="en-US" sz="2400" smtClean="0">
                <a:ea typeface="ＭＳ Ｐゴシック" panose="020B0600070205080204" pitchFamily="34" charset="-128"/>
              </a:rPr>
              <a:t> is 1 </a:t>
            </a:r>
            <a:r>
              <a:rPr lang="en-US" altLang="en-US" sz="2400" i="1" smtClean="0">
                <a:ea typeface="ＭＳ Ｐゴシック" panose="020B0600070205080204" pitchFamily="34" charset="-128"/>
              </a:rPr>
              <a:t>iff</a:t>
            </a:r>
            <a:r>
              <a:rPr lang="en-US" altLang="en-US" sz="2400" smtClean="0">
                <a:ea typeface="ＭＳ Ｐゴシック" panose="020B0600070205080204" pitchFamily="34" charset="-128"/>
              </a:rPr>
              <a:t> </a:t>
            </a:r>
            <a:r>
              <a:rPr lang="en-US" altLang="en-US" sz="2400" u="sng" smtClean="0">
                <a:ea typeface="ＭＳ Ｐゴシック" panose="020B0600070205080204" pitchFamily="34" charset="-128"/>
              </a:rPr>
              <a:t>both</a:t>
            </a:r>
            <a:r>
              <a:rPr lang="en-US" altLang="en-US" sz="2400" smtClean="0">
                <a:ea typeface="ＭＳ Ｐゴシック" panose="020B0600070205080204" pitchFamily="34" charset="-128"/>
              </a:rPr>
              <a:t> of the corresponding entries in </a:t>
            </a:r>
            <a:r>
              <a:rPr lang="en-US" altLang="en-US" sz="2400" i="1" smtClean="0">
                <a:ea typeface="ＭＳ Ｐゴシック" panose="020B0600070205080204" pitchFamily="34" charset="-128"/>
              </a:rPr>
              <a:t>R</a:t>
            </a:r>
            <a:r>
              <a:rPr lang="en-US" altLang="en-US" sz="2400" baseline="-25000" smtClean="0">
                <a:ea typeface="ＭＳ Ｐゴシック" panose="020B0600070205080204" pitchFamily="34" charset="-128"/>
              </a:rPr>
              <a:t>1</a:t>
            </a:r>
            <a:r>
              <a:rPr lang="en-US" altLang="en-US" sz="2400" smtClean="0">
                <a:ea typeface="ＭＳ Ｐゴシック" panose="020B0600070205080204" pitchFamily="34" charset="-128"/>
              </a:rPr>
              <a:t> and </a:t>
            </a:r>
            <a:r>
              <a:rPr lang="en-US" altLang="en-US" sz="2400" i="1" smtClean="0">
                <a:ea typeface="ＭＳ Ｐゴシック" panose="020B0600070205080204" pitchFamily="34" charset="-128"/>
              </a:rPr>
              <a:t>R</a:t>
            </a:r>
            <a:r>
              <a:rPr lang="en-US" altLang="en-US" sz="2400" baseline="-25000" smtClean="0">
                <a:ea typeface="ＭＳ Ｐゴシック" panose="020B0600070205080204" pitchFamily="34" charset="-128"/>
              </a:rPr>
              <a:t>2</a:t>
            </a:r>
            <a:r>
              <a:rPr lang="en-US" altLang="en-US" sz="2400" smtClean="0">
                <a:ea typeface="ＭＳ Ｐゴシック" panose="020B0600070205080204" pitchFamily="34" charset="-128"/>
              </a:rPr>
              <a:t> are 1. Thus</a:t>
            </a:r>
          </a:p>
          <a:p>
            <a:pPr algn="ctr">
              <a:buFont typeface="Arial" panose="020B0604020202020204" pitchFamily="34" charset="0"/>
              <a:buNone/>
            </a:pPr>
            <a:r>
              <a:rPr lang="en-US" altLang="en-US" sz="2400" smtClean="0">
                <a:ea typeface="ＭＳ Ｐゴシック" panose="020B0600070205080204" pitchFamily="34" charset="-128"/>
              </a:rPr>
              <a:t>M</a:t>
            </a:r>
            <a:r>
              <a:rPr lang="en-US" altLang="en-US" sz="2400" i="1" baseline="-25000" smtClean="0">
                <a:ea typeface="ＭＳ Ｐゴシック" panose="020B0600070205080204" pitchFamily="34" charset="-128"/>
              </a:rPr>
              <a:t>R</a:t>
            </a:r>
            <a:r>
              <a:rPr lang="en-US" altLang="en-US" sz="2400" baseline="-25000" smtClean="0">
                <a:ea typeface="ＭＳ Ｐゴシック" panose="020B0600070205080204" pitchFamily="34" charset="-128"/>
              </a:rPr>
              <a:t>1</a:t>
            </a:r>
            <a:r>
              <a:rPr lang="en-US" altLang="en-US" sz="2400" baseline="-25000" smtClean="0">
                <a:ea typeface="ＭＳ Ｐゴシック" panose="020B0600070205080204" pitchFamily="34" charset="-128"/>
                <a:sym typeface="Symbol" panose="05050102010706020507" pitchFamily="18" charset="2"/>
              </a:rPr>
              <a:t></a:t>
            </a:r>
            <a:r>
              <a:rPr lang="en-US" altLang="en-US" sz="2400" i="1" baseline="-25000" smtClean="0">
                <a:ea typeface="ＭＳ Ｐゴシック" panose="020B0600070205080204" pitchFamily="34" charset="-128"/>
              </a:rPr>
              <a:t>R</a:t>
            </a:r>
            <a:r>
              <a:rPr lang="en-US" altLang="en-US" sz="2400" baseline="-25000" smtClean="0">
                <a:ea typeface="ＭＳ Ｐゴシック" panose="020B0600070205080204" pitchFamily="34" charset="-128"/>
              </a:rPr>
              <a:t>2</a:t>
            </a:r>
            <a:r>
              <a:rPr lang="en-US" altLang="en-US" sz="2400" smtClean="0">
                <a:ea typeface="ＭＳ Ｐゴシック" panose="020B0600070205080204" pitchFamily="34" charset="-128"/>
              </a:rPr>
              <a:t> = M</a:t>
            </a:r>
            <a:r>
              <a:rPr lang="en-US" altLang="en-US" sz="2400" i="1" baseline="-25000" smtClean="0">
                <a:ea typeface="ＭＳ Ｐゴシック" panose="020B0600070205080204" pitchFamily="34" charset="-128"/>
              </a:rPr>
              <a:t>R</a:t>
            </a:r>
            <a:r>
              <a:rPr lang="en-US" altLang="en-US" sz="2400" baseline="-25000" smtClean="0">
                <a:ea typeface="ＭＳ Ｐゴシック" panose="020B0600070205080204" pitchFamily="34" charset="-128"/>
              </a:rPr>
              <a:t>1</a:t>
            </a:r>
            <a:r>
              <a:rPr lang="en-US" altLang="en-US" sz="2400" smtClean="0">
                <a:ea typeface="ＭＳ Ｐゴシック" panose="020B0600070205080204" pitchFamily="34" charset="-128"/>
                <a:sym typeface="Symbol" panose="05050102010706020507" pitchFamily="18" charset="2"/>
              </a:rPr>
              <a:t>  </a:t>
            </a:r>
            <a:r>
              <a:rPr lang="en-US" altLang="en-US" sz="2400" smtClean="0">
                <a:ea typeface="ＭＳ Ｐゴシック" panose="020B0600070205080204" pitchFamily="34" charset="-128"/>
              </a:rPr>
              <a:t>M</a:t>
            </a:r>
            <a:r>
              <a:rPr lang="en-US" altLang="en-US" sz="2400" i="1" baseline="-25000" smtClean="0">
                <a:ea typeface="ＭＳ Ｐゴシック" panose="020B0600070205080204" pitchFamily="34" charset="-128"/>
              </a:rPr>
              <a:t>R</a:t>
            </a:r>
            <a:r>
              <a:rPr lang="en-US" altLang="en-US" sz="2400" baseline="-25000" smtClean="0">
                <a:ea typeface="ＭＳ Ｐゴシック" panose="020B0600070205080204" pitchFamily="34" charset="-128"/>
              </a:rPr>
              <a:t>2</a:t>
            </a:r>
          </a:p>
          <a:p>
            <a:r>
              <a:rPr lang="en-US" altLang="en-US" sz="2400" smtClean="0">
                <a:ea typeface="ＭＳ Ｐゴシック" panose="020B0600070205080204" pitchFamily="34" charset="-128"/>
              </a:rPr>
              <a:t>Count the number of operations</a:t>
            </a:r>
            <a:r>
              <a:rPr lang="en-US" altLang="en-US" sz="2800" smtClean="0">
                <a:ea typeface="ＭＳ Ｐゴシック" panose="020B0600070205080204" pitchFamily="34" charset="-128"/>
              </a:rPr>
              <a:t> </a:t>
            </a:r>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3652798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Relations and Functions</a:t>
            </a:r>
          </a:p>
          <a:p>
            <a:r>
              <a:rPr lang="en-US" dirty="0" smtClean="0"/>
              <a:t>Properties of Relations</a:t>
            </a:r>
          </a:p>
          <a:p>
            <a:pPr lvl="1"/>
            <a:r>
              <a:rPr lang="en-US" dirty="0" smtClean="0"/>
              <a:t>Reflexive Relations</a:t>
            </a:r>
          </a:p>
          <a:p>
            <a:pPr lvl="1"/>
            <a:r>
              <a:rPr lang="en-US" dirty="0" smtClean="0"/>
              <a:t>Symmetric and </a:t>
            </a:r>
            <a:r>
              <a:rPr lang="en-US" dirty="0" err="1" smtClean="0"/>
              <a:t>Antisymmetric</a:t>
            </a:r>
            <a:r>
              <a:rPr lang="en-US" dirty="0" smtClean="0"/>
              <a:t> Relations</a:t>
            </a:r>
          </a:p>
          <a:p>
            <a:pPr lvl="1"/>
            <a:r>
              <a:rPr lang="en-US" dirty="0" smtClean="0"/>
              <a:t>Transitive Relations</a:t>
            </a:r>
          </a:p>
          <a:p>
            <a:r>
              <a:rPr lang="en-US" dirty="0" smtClean="0"/>
              <a:t>Combining Relations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4400" y="1143000"/>
            <a:ext cx="7210425" cy="5191125"/>
          </a:xfrm>
          <a:prstGeom prst="rect">
            <a:avLst/>
          </a:prstGeom>
        </p:spPr>
      </p:pic>
    </p:spTree>
    <p:extLst>
      <p:ext uri="{BB962C8B-B14F-4D97-AF65-F5344CB8AC3E}">
        <p14:creationId xmlns:p14="http://schemas.microsoft.com/office/powerpoint/2010/main" val="14374361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47964" y="427413"/>
            <a:ext cx="8229600" cy="1143000"/>
          </a:xfrm>
        </p:spPr>
        <p:txBody>
          <a:bodyPr/>
          <a:lstStyle/>
          <a:p>
            <a:r>
              <a:rPr lang="en-US" altLang="en-US" dirty="0" smtClean="0">
                <a:ea typeface="ＭＳ Ｐゴシック" panose="020B0600070205080204" pitchFamily="34" charset="-128"/>
              </a:rPr>
              <a:t>Combining Relations: Example</a:t>
            </a:r>
          </a:p>
        </p:txBody>
      </p:sp>
      <p:sp>
        <p:nvSpPr>
          <p:cNvPr id="51203" name="Content Placeholder 2"/>
          <p:cNvSpPr>
            <a:spLocks noGrp="1"/>
          </p:cNvSpPr>
          <p:nvPr>
            <p:ph idx="1"/>
          </p:nvPr>
        </p:nvSpPr>
        <p:spPr/>
        <p:txBody>
          <a:bodyPr/>
          <a:lstStyle/>
          <a:p>
            <a:r>
              <a:rPr lang="en-US" altLang="en-US" dirty="0" smtClean="0">
                <a:ea typeface="ＭＳ Ｐゴシック" panose="020B0600070205080204" pitchFamily="34" charset="-128"/>
              </a:rPr>
              <a:t>What is M</a:t>
            </a:r>
            <a:r>
              <a:rPr lang="en-US" altLang="en-US" i="1" baseline="-25000" dirty="0" smtClean="0">
                <a:ea typeface="ＭＳ Ｐゴシック" panose="020B0600070205080204" pitchFamily="34" charset="-128"/>
              </a:rPr>
              <a:t>R</a:t>
            </a:r>
            <a:r>
              <a:rPr lang="en-US" altLang="en-US" baseline="-25000" dirty="0" smtClean="0">
                <a:ea typeface="ＭＳ Ｐゴシック" panose="020B0600070205080204" pitchFamily="34" charset="-128"/>
              </a:rPr>
              <a:t>1</a:t>
            </a:r>
            <a:r>
              <a:rPr lang="en-US" altLang="en-US" baseline="-25000" dirty="0" smtClean="0">
                <a:ea typeface="ＭＳ Ｐゴシック" panose="020B0600070205080204" pitchFamily="34" charset="-128"/>
                <a:sym typeface="Symbol" panose="05050102010706020507" pitchFamily="18" charset="2"/>
              </a:rPr>
              <a:t></a:t>
            </a:r>
            <a:r>
              <a:rPr lang="en-US" altLang="en-US" i="1" baseline="-25000" dirty="0" smtClean="0">
                <a:ea typeface="ＭＳ Ｐゴシック" panose="020B0600070205080204" pitchFamily="34" charset="-128"/>
              </a:rPr>
              <a:t>R</a:t>
            </a:r>
            <a:r>
              <a:rPr lang="en-US" altLang="en-US" baseline="-25000" dirty="0" smtClean="0">
                <a:ea typeface="ＭＳ Ｐゴシック" panose="020B0600070205080204" pitchFamily="34" charset="-128"/>
              </a:rPr>
              <a:t>2 </a:t>
            </a:r>
            <a:r>
              <a:rPr lang="en-US" altLang="en-US" dirty="0" smtClean="0">
                <a:ea typeface="ＭＳ Ｐゴシック" panose="020B0600070205080204" pitchFamily="34" charset="-128"/>
              </a:rPr>
              <a:t>and M</a:t>
            </a:r>
            <a:r>
              <a:rPr lang="en-US" altLang="en-US" i="1" baseline="-25000" dirty="0" smtClean="0">
                <a:ea typeface="ＭＳ Ｐゴシック" panose="020B0600070205080204" pitchFamily="34" charset="-128"/>
              </a:rPr>
              <a:t>R</a:t>
            </a:r>
            <a:r>
              <a:rPr lang="en-US" altLang="en-US" baseline="-25000" dirty="0" smtClean="0">
                <a:ea typeface="ＭＳ Ｐゴシック" panose="020B0600070205080204" pitchFamily="34" charset="-128"/>
              </a:rPr>
              <a:t>1</a:t>
            </a:r>
            <a:r>
              <a:rPr lang="en-US" altLang="en-US" baseline="-25000" dirty="0" smtClean="0">
                <a:ea typeface="ＭＳ Ｐゴシック" panose="020B0600070205080204" pitchFamily="34" charset="-128"/>
                <a:sym typeface="Symbol" panose="05050102010706020507" pitchFamily="18" charset="2"/>
              </a:rPr>
              <a:t></a:t>
            </a:r>
            <a:r>
              <a:rPr lang="en-US" altLang="en-US" i="1" baseline="-25000" dirty="0" smtClean="0">
                <a:ea typeface="ＭＳ Ｐゴシック" panose="020B0600070205080204" pitchFamily="34" charset="-128"/>
              </a:rPr>
              <a:t>R</a:t>
            </a:r>
            <a:r>
              <a:rPr lang="en-US" altLang="en-US" baseline="-25000" dirty="0" smtClean="0">
                <a:ea typeface="ＭＳ Ｐゴシック" panose="020B0600070205080204" pitchFamily="34" charset="-128"/>
              </a:rPr>
              <a:t>2</a:t>
            </a:r>
            <a:r>
              <a:rPr lang="en-US" altLang="en-US" dirty="0" smtClean="0">
                <a:ea typeface="ＭＳ Ｐゴシック" panose="020B0600070205080204" pitchFamily="34" charset="-128"/>
              </a:rPr>
              <a:t>?</a:t>
            </a: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r>
              <a:rPr lang="en-US" altLang="en-US" sz="2400" dirty="0" smtClean="0">
                <a:ea typeface="ＭＳ Ｐゴシック" panose="020B0600070205080204" pitchFamily="34" charset="-128"/>
              </a:rPr>
              <a:t>How does combining the relations change their properties?</a:t>
            </a:r>
          </a:p>
        </p:txBody>
      </p:sp>
      <p:graphicFrame>
        <p:nvGraphicFramePr>
          <p:cNvPr id="4" name="Content Placeholder 3"/>
          <p:cNvGraphicFramePr>
            <a:graphicFrameLocks noGrp="1"/>
          </p:cNvGraphicFramePr>
          <p:nvPr/>
        </p:nvGraphicFramePr>
        <p:xfrm>
          <a:off x="990600" y="2379663"/>
          <a:ext cx="3429000" cy="1353186"/>
        </p:xfrm>
        <a:graphic>
          <a:graphicData uri="http://schemas.openxmlformats.org/drawingml/2006/table">
            <a:tbl>
              <a:tblPr/>
              <a:tblGrid>
                <a:gridCol w="1239838">
                  <a:extLst>
                    <a:ext uri="{9D8B030D-6E8A-4147-A177-3AD203B41FA5}">
                      <a16:colId xmlns:a16="http://schemas.microsoft.com/office/drawing/2014/main" val="1908096037"/>
                    </a:ext>
                  </a:extLst>
                </a:gridCol>
                <a:gridCol w="576262">
                  <a:extLst>
                    <a:ext uri="{9D8B030D-6E8A-4147-A177-3AD203B41FA5}">
                      <a16:colId xmlns:a16="http://schemas.microsoft.com/office/drawing/2014/main" val="1455782450"/>
                    </a:ext>
                  </a:extLst>
                </a:gridCol>
                <a:gridCol w="592138">
                  <a:extLst>
                    <a:ext uri="{9D8B030D-6E8A-4147-A177-3AD203B41FA5}">
                      <a16:colId xmlns:a16="http://schemas.microsoft.com/office/drawing/2014/main" val="3593912995"/>
                    </a:ext>
                  </a:extLst>
                </a:gridCol>
                <a:gridCol w="1020762">
                  <a:extLst>
                    <a:ext uri="{9D8B030D-6E8A-4147-A177-3AD203B41FA5}">
                      <a16:colId xmlns:a16="http://schemas.microsoft.com/office/drawing/2014/main" val="285400989"/>
                    </a:ext>
                  </a:extLst>
                </a:gridCol>
              </a:tblGrid>
              <a:tr h="493713">
                <a:tc rowSpan="3">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600" b="1"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M</a:t>
                      </a:r>
                      <a:r>
                        <a:rPr kumimoji="0" lang="en-US" altLang="en-US" sz="3600" b="1" i="1" u="none" strike="noStrike" cap="none" normalizeH="0" baseline="-25000" smtClean="0">
                          <a:ln>
                            <a:noFill/>
                          </a:ln>
                          <a:solidFill>
                            <a:schemeClr val="tx1"/>
                          </a:solidFill>
                          <a:effectLst/>
                          <a:latin typeface="Calibri" panose="020F0502020204030204" pitchFamily="34" charset="0"/>
                          <a:cs typeface="Arial" panose="020B0604020202020204" pitchFamily="34" charset="0"/>
                        </a:rPr>
                        <a:t>R1 </a:t>
                      </a:r>
                      <a:r>
                        <a:rPr kumimoji="0" lang="en-US" altLang="en-US" sz="3600" b="1"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a:t>
                      </a:r>
                      <a:endParaRPr kumimoji="0" lang="en-US" altLang="en-US" sz="1400" b="1" i="0" u="none" strike="noStrike" cap="none" normalizeH="0" baseline="30000" smtClean="0">
                        <a:ln>
                          <a:noFill/>
                        </a:ln>
                        <a:solidFill>
                          <a:schemeClr val="tx1"/>
                        </a:solidFill>
                        <a:effectLst/>
                        <a:latin typeface="Calibri" panose="020F0502020204030204" pitchFamily="34" charset="0"/>
                        <a:cs typeface="Arial" panose="020B0604020202020204"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8399189"/>
                  </a:ext>
                </a:extLst>
              </a:tr>
              <a:tr h="493713">
                <a:tc vMerge="1">
                  <a:txBody>
                    <a:bodyPr/>
                    <a:lstStyle/>
                    <a:p>
                      <a:endParaRPr lang="en-US"/>
                    </a:p>
                  </a:txBody>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0</a:t>
                      </a:r>
                    </a:p>
                  </a:txBody>
                  <a:tcP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39203922"/>
                  </a:ext>
                </a:extLst>
              </a:tr>
              <a:tr h="306388">
                <a:tc vMerge="1">
                  <a:txBody>
                    <a:bodyPr/>
                    <a:lstStyle/>
                    <a:p>
                      <a:endParaRPr lang="en-US"/>
                    </a:p>
                  </a:txBody>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9440484"/>
                  </a:ext>
                </a:extLst>
              </a:tr>
            </a:tbl>
          </a:graphicData>
        </a:graphic>
      </p:graphicFrame>
      <p:sp>
        <p:nvSpPr>
          <p:cNvPr id="5" name="Double Bracket 4"/>
          <p:cNvSpPr/>
          <p:nvPr/>
        </p:nvSpPr>
        <p:spPr>
          <a:xfrm>
            <a:off x="2209800" y="2362200"/>
            <a:ext cx="2057400" cy="14478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aphicFrame>
        <p:nvGraphicFramePr>
          <p:cNvPr id="6" name="Content Placeholder 3"/>
          <p:cNvGraphicFramePr>
            <a:graphicFrameLocks noGrp="1"/>
          </p:cNvGraphicFramePr>
          <p:nvPr/>
        </p:nvGraphicFramePr>
        <p:xfrm>
          <a:off x="4876800" y="2379663"/>
          <a:ext cx="3429000" cy="1353186"/>
        </p:xfrm>
        <a:graphic>
          <a:graphicData uri="http://schemas.openxmlformats.org/drawingml/2006/table">
            <a:tbl>
              <a:tblPr/>
              <a:tblGrid>
                <a:gridCol w="1239838">
                  <a:extLst>
                    <a:ext uri="{9D8B030D-6E8A-4147-A177-3AD203B41FA5}">
                      <a16:colId xmlns:a16="http://schemas.microsoft.com/office/drawing/2014/main" val="3028433587"/>
                    </a:ext>
                  </a:extLst>
                </a:gridCol>
                <a:gridCol w="576262">
                  <a:extLst>
                    <a:ext uri="{9D8B030D-6E8A-4147-A177-3AD203B41FA5}">
                      <a16:colId xmlns:a16="http://schemas.microsoft.com/office/drawing/2014/main" val="761191960"/>
                    </a:ext>
                  </a:extLst>
                </a:gridCol>
                <a:gridCol w="592138">
                  <a:extLst>
                    <a:ext uri="{9D8B030D-6E8A-4147-A177-3AD203B41FA5}">
                      <a16:colId xmlns:a16="http://schemas.microsoft.com/office/drawing/2014/main" val="3568059069"/>
                    </a:ext>
                  </a:extLst>
                </a:gridCol>
                <a:gridCol w="1020762">
                  <a:extLst>
                    <a:ext uri="{9D8B030D-6E8A-4147-A177-3AD203B41FA5}">
                      <a16:colId xmlns:a16="http://schemas.microsoft.com/office/drawing/2014/main" val="1602534928"/>
                    </a:ext>
                  </a:extLst>
                </a:gridCol>
              </a:tblGrid>
              <a:tr h="493713">
                <a:tc rowSpan="3">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600" b="1"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M</a:t>
                      </a:r>
                      <a:r>
                        <a:rPr kumimoji="0" lang="en-US" altLang="en-US" sz="3600" b="1" i="1" u="none" strike="noStrike" cap="none" normalizeH="0" baseline="-25000" smtClean="0">
                          <a:ln>
                            <a:noFill/>
                          </a:ln>
                          <a:solidFill>
                            <a:schemeClr val="tx1"/>
                          </a:solidFill>
                          <a:effectLst/>
                          <a:latin typeface="Calibri" panose="020F0502020204030204" pitchFamily="34" charset="0"/>
                          <a:cs typeface="Arial" panose="020B0604020202020204" pitchFamily="34" charset="0"/>
                        </a:rPr>
                        <a:t>R2 </a:t>
                      </a:r>
                      <a:r>
                        <a:rPr kumimoji="0" lang="en-US" altLang="en-US" sz="3600" b="1"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a:t>
                      </a:r>
                      <a:endParaRPr kumimoji="0" lang="en-US" altLang="en-US" sz="1400" b="1" i="0" u="none" strike="noStrike" cap="none" normalizeH="0" baseline="30000" smtClean="0">
                        <a:ln>
                          <a:noFill/>
                        </a:ln>
                        <a:solidFill>
                          <a:schemeClr val="tx1"/>
                        </a:solidFill>
                        <a:effectLst/>
                        <a:latin typeface="Calibri" panose="020F0502020204030204" pitchFamily="34" charset="0"/>
                        <a:cs typeface="Arial" panose="020B0604020202020204"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80072218"/>
                  </a:ext>
                </a:extLst>
              </a:tr>
              <a:tr h="493713">
                <a:tc vMerge="1">
                  <a:txBody>
                    <a:bodyPr/>
                    <a:lstStyle/>
                    <a:p>
                      <a:endParaRPr lang="en-US"/>
                    </a:p>
                  </a:txBody>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514953"/>
                  </a:ext>
                </a:extLst>
              </a:tr>
              <a:tr h="306388">
                <a:tc vMerge="1">
                  <a:txBody>
                    <a:bodyPr/>
                    <a:lstStyle/>
                    <a:p>
                      <a:endParaRPr lang="en-US"/>
                    </a:p>
                  </a:txBody>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0</a:t>
                      </a:r>
                    </a:p>
                  </a:txBody>
                  <a:tcP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02404724"/>
                  </a:ext>
                </a:extLst>
              </a:tr>
            </a:tbl>
          </a:graphicData>
        </a:graphic>
      </p:graphicFrame>
      <p:sp>
        <p:nvSpPr>
          <p:cNvPr id="7" name="Double Bracket 6"/>
          <p:cNvSpPr/>
          <p:nvPr/>
        </p:nvSpPr>
        <p:spPr>
          <a:xfrm>
            <a:off x="6096000" y="2362200"/>
            <a:ext cx="2057400" cy="14478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aphicFrame>
        <p:nvGraphicFramePr>
          <p:cNvPr id="8" name="Content Placeholder 3"/>
          <p:cNvGraphicFramePr>
            <a:graphicFrameLocks noGrp="1"/>
          </p:cNvGraphicFramePr>
          <p:nvPr/>
        </p:nvGraphicFramePr>
        <p:xfrm>
          <a:off x="457200" y="4056063"/>
          <a:ext cx="3962400" cy="1353186"/>
        </p:xfrm>
        <a:graphic>
          <a:graphicData uri="http://schemas.openxmlformats.org/drawingml/2006/table">
            <a:tbl>
              <a:tblPr/>
              <a:tblGrid>
                <a:gridCol w="2209800">
                  <a:extLst>
                    <a:ext uri="{9D8B030D-6E8A-4147-A177-3AD203B41FA5}">
                      <a16:colId xmlns:a16="http://schemas.microsoft.com/office/drawing/2014/main" val="123862669"/>
                    </a:ext>
                  </a:extLst>
                </a:gridCol>
                <a:gridCol w="533400">
                  <a:extLst>
                    <a:ext uri="{9D8B030D-6E8A-4147-A177-3AD203B41FA5}">
                      <a16:colId xmlns:a16="http://schemas.microsoft.com/office/drawing/2014/main" val="2328349437"/>
                    </a:ext>
                  </a:extLst>
                </a:gridCol>
                <a:gridCol w="609600">
                  <a:extLst>
                    <a:ext uri="{9D8B030D-6E8A-4147-A177-3AD203B41FA5}">
                      <a16:colId xmlns:a16="http://schemas.microsoft.com/office/drawing/2014/main" val="574042079"/>
                    </a:ext>
                  </a:extLst>
                </a:gridCol>
                <a:gridCol w="609600">
                  <a:extLst>
                    <a:ext uri="{9D8B030D-6E8A-4147-A177-3AD203B41FA5}">
                      <a16:colId xmlns:a16="http://schemas.microsoft.com/office/drawing/2014/main" val="1610208397"/>
                    </a:ext>
                  </a:extLst>
                </a:gridCol>
              </a:tblGrid>
              <a:tr h="493713">
                <a:tc rowSpan="3">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600" b="1" i="0" u="none" strike="noStrike" cap="none" normalizeH="0" baseline="0" dirty="0" smtClean="0">
                          <a:ln>
                            <a:noFill/>
                          </a:ln>
                          <a:solidFill>
                            <a:schemeClr val="tx1"/>
                          </a:solidFill>
                          <a:effectLst/>
                          <a:latin typeface="Calibri" panose="020F0502020204030204" pitchFamily="34" charset="0"/>
                          <a:cs typeface="Arial" panose="020B0604020202020204" pitchFamily="34" charset="0"/>
                        </a:rPr>
                        <a:t>M</a:t>
                      </a:r>
                      <a:r>
                        <a:rPr kumimoji="0" lang="en-US" altLang="en-US" sz="3600" b="1" i="1" u="none" strike="noStrike" cap="none" normalizeH="0" baseline="-25000" dirty="0" smtClean="0">
                          <a:ln>
                            <a:noFill/>
                          </a:ln>
                          <a:solidFill>
                            <a:schemeClr val="tx1"/>
                          </a:solidFill>
                          <a:effectLst/>
                          <a:latin typeface="Calibri" panose="020F0502020204030204" pitchFamily="34" charset="0"/>
                          <a:cs typeface="Arial" panose="020B0604020202020204" pitchFamily="34" charset="0"/>
                        </a:rPr>
                        <a:t>R</a:t>
                      </a:r>
                      <a:r>
                        <a:rPr kumimoji="0" lang="en-US" altLang="en-US" sz="3600" b="1" i="0" u="none" strike="noStrike" cap="none" normalizeH="0" baseline="-25000" dirty="0" smtClean="0">
                          <a:ln>
                            <a:noFill/>
                          </a:ln>
                          <a:solidFill>
                            <a:schemeClr val="tx1"/>
                          </a:solidFill>
                          <a:effectLst/>
                          <a:latin typeface="Calibri" panose="020F0502020204030204" pitchFamily="34" charset="0"/>
                          <a:cs typeface="Arial" panose="020B0604020202020204" pitchFamily="34" charset="0"/>
                        </a:rPr>
                        <a:t>1</a:t>
                      </a:r>
                      <a:r>
                        <a:rPr kumimoji="0" lang="en-US" altLang="en-US" sz="3600" b="1" i="0" u="none" strike="noStrike" cap="none" normalizeH="0" baseline="-25000" dirty="0" smtClean="0">
                          <a:ln>
                            <a:noFill/>
                          </a:ln>
                          <a:solidFill>
                            <a:schemeClr val="tx1"/>
                          </a:solidFill>
                          <a:effectLst/>
                          <a:latin typeface="Calibri" panose="020F0502020204030204" pitchFamily="34" charset="0"/>
                          <a:cs typeface="Arial" panose="020B0604020202020204" pitchFamily="34" charset="0"/>
                          <a:sym typeface="Symbol" panose="05050102010706020507" pitchFamily="18" charset="2"/>
                        </a:rPr>
                        <a:t></a:t>
                      </a:r>
                      <a:r>
                        <a:rPr kumimoji="0" lang="en-US" altLang="en-US" sz="3600" b="1" i="1" u="none" strike="noStrike" cap="none" normalizeH="0" baseline="-25000" dirty="0" smtClean="0">
                          <a:ln>
                            <a:noFill/>
                          </a:ln>
                          <a:solidFill>
                            <a:schemeClr val="tx1"/>
                          </a:solidFill>
                          <a:effectLst/>
                          <a:latin typeface="Calibri" panose="020F0502020204030204" pitchFamily="34" charset="0"/>
                          <a:cs typeface="Arial" panose="020B0604020202020204" pitchFamily="34" charset="0"/>
                        </a:rPr>
                        <a:t>R</a:t>
                      </a:r>
                      <a:r>
                        <a:rPr kumimoji="0" lang="en-US" altLang="en-US" sz="3600" b="1" i="0" u="none" strike="noStrike" cap="none" normalizeH="0" baseline="-25000" dirty="0" smtClean="0">
                          <a:ln>
                            <a:noFill/>
                          </a:ln>
                          <a:solidFill>
                            <a:schemeClr val="tx1"/>
                          </a:solidFill>
                          <a:effectLst/>
                          <a:latin typeface="Calibri" panose="020F0502020204030204" pitchFamily="34" charset="0"/>
                          <a:cs typeface="Arial" panose="020B0604020202020204" pitchFamily="34" charset="0"/>
                        </a:rPr>
                        <a:t>2</a:t>
                      </a:r>
                      <a:r>
                        <a:rPr kumimoji="0" lang="en-US" altLang="en-US" sz="3600" b="1" i="0" u="none" strike="noStrike" cap="none" normalizeH="0" baseline="0" dirty="0" smtClean="0">
                          <a:ln>
                            <a:noFill/>
                          </a:ln>
                          <a:solidFill>
                            <a:schemeClr val="tx1"/>
                          </a:solidFill>
                          <a:effectLst/>
                          <a:latin typeface="Calibri" panose="020F0502020204030204" pitchFamily="34" charset="0"/>
                          <a:cs typeface="Arial" panose="020B0604020202020204" pitchFamily="34" charset="0"/>
                        </a:rPr>
                        <a:t>=</a:t>
                      </a:r>
                      <a:endParaRPr kumimoji="0" lang="en-US" altLang="en-US" sz="1400" b="1" i="0" u="none" strike="noStrike" cap="none" normalizeH="0" baseline="30000" dirty="0" smtClean="0">
                        <a:ln>
                          <a:noFill/>
                        </a:ln>
                        <a:solidFill>
                          <a:schemeClr val="tx1"/>
                        </a:solidFill>
                        <a:effectLst/>
                        <a:latin typeface="Calibri" panose="020F0502020204030204" pitchFamily="34" charset="0"/>
                        <a:cs typeface="Arial" panose="020B0604020202020204"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90399404"/>
                  </a:ext>
                </a:extLst>
              </a:tr>
              <a:tr h="493713">
                <a:tc vMerge="1">
                  <a:txBody>
                    <a:bodyPr/>
                    <a:lstStyle/>
                    <a:p>
                      <a:endParaRPr lang="en-US"/>
                    </a:p>
                  </a:txBody>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7936843"/>
                  </a:ext>
                </a:extLst>
              </a:tr>
              <a:tr h="306388">
                <a:tc vMerge="1">
                  <a:txBody>
                    <a:bodyPr/>
                    <a:lstStyle/>
                    <a:p>
                      <a:endParaRPr lang="en-US"/>
                    </a:p>
                  </a:txBody>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40970902"/>
                  </a:ext>
                </a:extLst>
              </a:tr>
            </a:tbl>
          </a:graphicData>
        </a:graphic>
      </p:graphicFrame>
      <p:sp>
        <p:nvSpPr>
          <p:cNvPr id="9" name="Double Bracket 8"/>
          <p:cNvSpPr/>
          <p:nvPr/>
        </p:nvSpPr>
        <p:spPr>
          <a:xfrm>
            <a:off x="2362200" y="4038600"/>
            <a:ext cx="2057400" cy="14478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aphicFrame>
        <p:nvGraphicFramePr>
          <p:cNvPr id="10" name="Content Placeholder 3"/>
          <p:cNvGraphicFramePr>
            <a:graphicFrameLocks noGrp="1"/>
          </p:cNvGraphicFramePr>
          <p:nvPr/>
        </p:nvGraphicFramePr>
        <p:xfrm>
          <a:off x="4724400" y="4056063"/>
          <a:ext cx="3962400" cy="1353186"/>
        </p:xfrm>
        <a:graphic>
          <a:graphicData uri="http://schemas.openxmlformats.org/drawingml/2006/table">
            <a:tbl>
              <a:tblPr/>
              <a:tblGrid>
                <a:gridCol w="2209800">
                  <a:extLst>
                    <a:ext uri="{9D8B030D-6E8A-4147-A177-3AD203B41FA5}">
                      <a16:colId xmlns:a16="http://schemas.microsoft.com/office/drawing/2014/main" val="1368027519"/>
                    </a:ext>
                  </a:extLst>
                </a:gridCol>
                <a:gridCol w="533400">
                  <a:extLst>
                    <a:ext uri="{9D8B030D-6E8A-4147-A177-3AD203B41FA5}">
                      <a16:colId xmlns:a16="http://schemas.microsoft.com/office/drawing/2014/main" val="1478488891"/>
                    </a:ext>
                  </a:extLst>
                </a:gridCol>
                <a:gridCol w="609600">
                  <a:extLst>
                    <a:ext uri="{9D8B030D-6E8A-4147-A177-3AD203B41FA5}">
                      <a16:colId xmlns:a16="http://schemas.microsoft.com/office/drawing/2014/main" val="3673798379"/>
                    </a:ext>
                  </a:extLst>
                </a:gridCol>
                <a:gridCol w="609600">
                  <a:extLst>
                    <a:ext uri="{9D8B030D-6E8A-4147-A177-3AD203B41FA5}">
                      <a16:colId xmlns:a16="http://schemas.microsoft.com/office/drawing/2014/main" val="1929110520"/>
                    </a:ext>
                  </a:extLst>
                </a:gridCol>
              </a:tblGrid>
              <a:tr h="493713">
                <a:tc rowSpan="3">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600" b="1"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M</a:t>
                      </a:r>
                      <a:r>
                        <a:rPr kumimoji="0" lang="en-US" altLang="en-US" sz="3600" b="1" i="1" u="none" strike="noStrike" cap="none" normalizeH="0" baseline="-25000" smtClean="0">
                          <a:ln>
                            <a:noFill/>
                          </a:ln>
                          <a:solidFill>
                            <a:schemeClr val="tx1"/>
                          </a:solidFill>
                          <a:effectLst/>
                          <a:latin typeface="Calibri" panose="020F0502020204030204" pitchFamily="34" charset="0"/>
                          <a:cs typeface="Arial" panose="020B0604020202020204" pitchFamily="34" charset="0"/>
                        </a:rPr>
                        <a:t>R</a:t>
                      </a:r>
                      <a:r>
                        <a:rPr kumimoji="0" lang="en-US" altLang="en-US" sz="3600" b="1" i="0" u="none" strike="noStrike" cap="none" normalizeH="0" baseline="-25000" smtClean="0">
                          <a:ln>
                            <a:noFill/>
                          </a:ln>
                          <a:solidFill>
                            <a:schemeClr val="tx1"/>
                          </a:solidFill>
                          <a:effectLst/>
                          <a:latin typeface="Calibri" panose="020F0502020204030204" pitchFamily="34" charset="0"/>
                          <a:cs typeface="Arial" panose="020B0604020202020204" pitchFamily="34" charset="0"/>
                        </a:rPr>
                        <a:t>1</a:t>
                      </a:r>
                      <a:r>
                        <a:rPr kumimoji="0" lang="en-US" altLang="en-US" sz="3600" b="1" i="0" u="none" strike="noStrike" cap="none" normalizeH="0" baseline="-25000" smtClean="0">
                          <a:ln>
                            <a:noFill/>
                          </a:ln>
                          <a:solidFill>
                            <a:schemeClr val="tx1"/>
                          </a:solidFill>
                          <a:effectLst/>
                          <a:latin typeface="Calibri" panose="020F0502020204030204" pitchFamily="34" charset="0"/>
                          <a:cs typeface="Arial" panose="020B0604020202020204" pitchFamily="34" charset="0"/>
                          <a:sym typeface="Symbol" panose="05050102010706020507" pitchFamily="18" charset="2"/>
                        </a:rPr>
                        <a:t></a:t>
                      </a:r>
                      <a:r>
                        <a:rPr kumimoji="0" lang="en-US" altLang="en-US" sz="3600" b="1" i="1" u="none" strike="noStrike" cap="none" normalizeH="0" baseline="-25000" smtClean="0">
                          <a:ln>
                            <a:noFill/>
                          </a:ln>
                          <a:solidFill>
                            <a:schemeClr val="tx1"/>
                          </a:solidFill>
                          <a:effectLst/>
                          <a:latin typeface="Calibri" panose="020F0502020204030204" pitchFamily="34" charset="0"/>
                          <a:cs typeface="Arial" panose="020B0604020202020204" pitchFamily="34" charset="0"/>
                        </a:rPr>
                        <a:t>R</a:t>
                      </a:r>
                      <a:r>
                        <a:rPr kumimoji="0" lang="en-US" altLang="en-US" sz="3600" b="1" i="0" u="none" strike="noStrike" cap="none" normalizeH="0" baseline="-25000" smtClean="0">
                          <a:ln>
                            <a:noFill/>
                          </a:ln>
                          <a:solidFill>
                            <a:schemeClr val="tx1"/>
                          </a:solidFill>
                          <a:effectLst/>
                          <a:latin typeface="Calibri" panose="020F0502020204030204" pitchFamily="34" charset="0"/>
                          <a:cs typeface="Arial" panose="020B0604020202020204" pitchFamily="34" charset="0"/>
                        </a:rPr>
                        <a:t>2</a:t>
                      </a:r>
                      <a:r>
                        <a:rPr kumimoji="0" lang="en-US" altLang="en-US" sz="3600" b="1"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a:t>
                      </a:r>
                      <a:endParaRPr kumimoji="0" lang="en-US" altLang="en-US" sz="1400" b="1" i="0" u="none" strike="noStrike" cap="none" normalizeH="0" baseline="30000" smtClean="0">
                        <a:ln>
                          <a:noFill/>
                        </a:ln>
                        <a:solidFill>
                          <a:schemeClr val="tx1"/>
                        </a:solidFill>
                        <a:effectLst/>
                        <a:latin typeface="Calibri" panose="020F0502020204030204" pitchFamily="34" charset="0"/>
                        <a:cs typeface="Arial" panose="020B0604020202020204"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360806"/>
                  </a:ext>
                </a:extLst>
              </a:tr>
              <a:tr h="493713">
                <a:tc vMerge="1">
                  <a:txBody>
                    <a:bodyPr/>
                    <a:lstStyle/>
                    <a:p>
                      <a:endParaRPr lang="en-US"/>
                    </a:p>
                  </a:txBody>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0</a:t>
                      </a:r>
                    </a:p>
                  </a:txBody>
                  <a:tcP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0024072"/>
                  </a:ext>
                </a:extLst>
              </a:tr>
              <a:tr h="306388">
                <a:tc vMerge="1">
                  <a:txBody>
                    <a:bodyPr/>
                    <a:lstStyle/>
                    <a:p>
                      <a:endParaRPr lang="en-US"/>
                    </a:p>
                  </a:txBody>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0</a:t>
                      </a:r>
                    </a:p>
                  </a:txBody>
                  <a:tcP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5885600"/>
                  </a:ext>
                </a:extLst>
              </a:tr>
            </a:tbl>
          </a:graphicData>
        </a:graphic>
      </p:graphicFrame>
      <p:sp>
        <p:nvSpPr>
          <p:cNvPr id="11" name="Double Bracket 10"/>
          <p:cNvSpPr/>
          <p:nvPr/>
        </p:nvSpPr>
        <p:spPr>
          <a:xfrm>
            <a:off x="6629400" y="4038600"/>
            <a:ext cx="2057400" cy="1447800"/>
          </a:xfrm>
          <a:prstGeom prst="bracketPair">
            <a:avLst/>
          </a:prstGeom>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2" name="Double Bracket 11"/>
          <p:cNvSpPr/>
          <p:nvPr/>
        </p:nvSpPr>
        <p:spPr>
          <a:xfrm>
            <a:off x="6629400" y="4038600"/>
            <a:ext cx="2057400" cy="14478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extLst>
      <p:ext uri="{BB962C8B-B14F-4D97-AF65-F5344CB8AC3E}">
        <p14:creationId xmlns:p14="http://schemas.microsoft.com/office/powerpoint/2010/main" val="2473252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smtClean="0">
                <a:ea typeface="ＭＳ Ｐゴシック" panose="020B0600070205080204" pitchFamily="34" charset="-128"/>
              </a:rPr>
              <a:t>Composing Relations: Example</a:t>
            </a:r>
          </a:p>
        </p:txBody>
      </p:sp>
      <p:sp>
        <p:nvSpPr>
          <p:cNvPr id="52227" name="Content Placeholder 2"/>
          <p:cNvSpPr>
            <a:spLocks noGrp="1"/>
          </p:cNvSpPr>
          <p:nvPr>
            <p:ph idx="1"/>
          </p:nvPr>
        </p:nvSpPr>
        <p:spPr/>
        <p:txBody>
          <a:bodyPr/>
          <a:lstStyle/>
          <a:p>
            <a:r>
              <a:rPr lang="en-US" altLang="en-US" sz="2800" dirty="0" smtClean="0">
                <a:ea typeface="ＭＳ Ｐゴシック" panose="020B0600070205080204" pitchFamily="34" charset="-128"/>
              </a:rPr>
              <a:t>0-1 matrices are also useful for composing matrices.  If you have not seen matrix product before, read Section 3.8</a:t>
            </a:r>
          </a:p>
          <a:p>
            <a:endParaRPr lang="en-US" altLang="en-US" sz="2800" dirty="0" smtClean="0">
              <a:ea typeface="ＭＳ Ｐゴシック" panose="020B0600070205080204" pitchFamily="34" charset="-128"/>
            </a:endParaRPr>
          </a:p>
        </p:txBody>
      </p:sp>
      <p:graphicFrame>
        <p:nvGraphicFramePr>
          <p:cNvPr id="4" name="Content Placeholder 3"/>
          <p:cNvGraphicFramePr>
            <a:graphicFrameLocks noGrp="1"/>
          </p:cNvGraphicFramePr>
          <p:nvPr/>
        </p:nvGraphicFramePr>
        <p:xfrm>
          <a:off x="990600" y="2913063"/>
          <a:ext cx="3429000" cy="1353186"/>
        </p:xfrm>
        <a:graphic>
          <a:graphicData uri="http://schemas.openxmlformats.org/drawingml/2006/table">
            <a:tbl>
              <a:tblPr/>
              <a:tblGrid>
                <a:gridCol w="1239838">
                  <a:extLst>
                    <a:ext uri="{9D8B030D-6E8A-4147-A177-3AD203B41FA5}">
                      <a16:colId xmlns:a16="http://schemas.microsoft.com/office/drawing/2014/main" val="862393860"/>
                    </a:ext>
                  </a:extLst>
                </a:gridCol>
                <a:gridCol w="576262">
                  <a:extLst>
                    <a:ext uri="{9D8B030D-6E8A-4147-A177-3AD203B41FA5}">
                      <a16:colId xmlns:a16="http://schemas.microsoft.com/office/drawing/2014/main" val="3774336353"/>
                    </a:ext>
                  </a:extLst>
                </a:gridCol>
                <a:gridCol w="592138">
                  <a:extLst>
                    <a:ext uri="{9D8B030D-6E8A-4147-A177-3AD203B41FA5}">
                      <a16:colId xmlns:a16="http://schemas.microsoft.com/office/drawing/2014/main" val="4085922099"/>
                    </a:ext>
                  </a:extLst>
                </a:gridCol>
                <a:gridCol w="1020762">
                  <a:extLst>
                    <a:ext uri="{9D8B030D-6E8A-4147-A177-3AD203B41FA5}">
                      <a16:colId xmlns:a16="http://schemas.microsoft.com/office/drawing/2014/main" val="3065629613"/>
                    </a:ext>
                  </a:extLst>
                </a:gridCol>
              </a:tblGrid>
              <a:tr h="493713">
                <a:tc rowSpan="3">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600" b="1"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M</a:t>
                      </a:r>
                      <a:r>
                        <a:rPr kumimoji="0" lang="en-US" altLang="en-US" sz="3600" b="1" i="1" u="none" strike="noStrike" cap="none" normalizeH="0" baseline="-25000" smtClean="0">
                          <a:ln>
                            <a:noFill/>
                          </a:ln>
                          <a:solidFill>
                            <a:schemeClr val="tx1"/>
                          </a:solidFill>
                          <a:effectLst/>
                          <a:latin typeface="Calibri" panose="020F0502020204030204" pitchFamily="34" charset="0"/>
                          <a:cs typeface="Arial" panose="020B0604020202020204" pitchFamily="34" charset="0"/>
                        </a:rPr>
                        <a:t>R1 </a:t>
                      </a:r>
                      <a:r>
                        <a:rPr kumimoji="0" lang="en-US" altLang="en-US" sz="3600" b="1"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a:t>
                      </a:r>
                      <a:endParaRPr kumimoji="0" lang="en-US" altLang="en-US" sz="1400" b="1" i="0" u="none" strike="noStrike" cap="none" normalizeH="0" baseline="30000" smtClean="0">
                        <a:ln>
                          <a:noFill/>
                        </a:ln>
                        <a:solidFill>
                          <a:schemeClr val="tx1"/>
                        </a:solidFill>
                        <a:effectLst/>
                        <a:latin typeface="Calibri" panose="020F0502020204030204" pitchFamily="34" charset="0"/>
                        <a:cs typeface="Arial" panose="020B0604020202020204"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80908747"/>
                  </a:ext>
                </a:extLst>
              </a:tr>
              <a:tr h="493713">
                <a:tc vMerge="1">
                  <a:txBody>
                    <a:bodyPr/>
                    <a:lstStyle/>
                    <a:p>
                      <a:endParaRPr lang="en-US"/>
                    </a:p>
                  </a:txBody>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0</a:t>
                      </a:r>
                    </a:p>
                  </a:txBody>
                  <a:tcP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19419456"/>
                  </a:ext>
                </a:extLst>
              </a:tr>
              <a:tr h="306388">
                <a:tc vMerge="1">
                  <a:txBody>
                    <a:bodyPr/>
                    <a:lstStyle/>
                    <a:p>
                      <a:endParaRPr lang="en-US"/>
                    </a:p>
                  </a:txBody>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97417269"/>
                  </a:ext>
                </a:extLst>
              </a:tr>
            </a:tbl>
          </a:graphicData>
        </a:graphic>
      </p:graphicFrame>
      <p:sp>
        <p:nvSpPr>
          <p:cNvPr id="5" name="Double Bracket 4"/>
          <p:cNvSpPr/>
          <p:nvPr/>
        </p:nvSpPr>
        <p:spPr>
          <a:xfrm>
            <a:off x="2209800" y="2895600"/>
            <a:ext cx="2057400" cy="14478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aphicFrame>
        <p:nvGraphicFramePr>
          <p:cNvPr id="6" name="Content Placeholder 3"/>
          <p:cNvGraphicFramePr>
            <a:graphicFrameLocks noGrp="1"/>
          </p:cNvGraphicFramePr>
          <p:nvPr/>
        </p:nvGraphicFramePr>
        <p:xfrm>
          <a:off x="4876800" y="2913063"/>
          <a:ext cx="3429000" cy="1353186"/>
        </p:xfrm>
        <a:graphic>
          <a:graphicData uri="http://schemas.openxmlformats.org/drawingml/2006/table">
            <a:tbl>
              <a:tblPr/>
              <a:tblGrid>
                <a:gridCol w="1239838">
                  <a:extLst>
                    <a:ext uri="{9D8B030D-6E8A-4147-A177-3AD203B41FA5}">
                      <a16:colId xmlns:a16="http://schemas.microsoft.com/office/drawing/2014/main" val="965673064"/>
                    </a:ext>
                  </a:extLst>
                </a:gridCol>
                <a:gridCol w="576262">
                  <a:extLst>
                    <a:ext uri="{9D8B030D-6E8A-4147-A177-3AD203B41FA5}">
                      <a16:colId xmlns:a16="http://schemas.microsoft.com/office/drawing/2014/main" val="1726892056"/>
                    </a:ext>
                  </a:extLst>
                </a:gridCol>
                <a:gridCol w="592138">
                  <a:extLst>
                    <a:ext uri="{9D8B030D-6E8A-4147-A177-3AD203B41FA5}">
                      <a16:colId xmlns:a16="http://schemas.microsoft.com/office/drawing/2014/main" val="4139389624"/>
                    </a:ext>
                  </a:extLst>
                </a:gridCol>
                <a:gridCol w="1020762">
                  <a:extLst>
                    <a:ext uri="{9D8B030D-6E8A-4147-A177-3AD203B41FA5}">
                      <a16:colId xmlns:a16="http://schemas.microsoft.com/office/drawing/2014/main" val="1611591917"/>
                    </a:ext>
                  </a:extLst>
                </a:gridCol>
              </a:tblGrid>
              <a:tr h="493713">
                <a:tc rowSpan="3">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600" b="1" i="0" u="none" strike="noStrike" cap="none" normalizeH="0" baseline="0" dirty="0" smtClean="0">
                          <a:ln>
                            <a:noFill/>
                          </a:ln>
                          <a:solidFill>
                            <a:schemeClr val="tx1"/>
                          </a:solidFill>
                          <a:effectLst/>
                          <a:latin typeface="Calibri" panose="020F0502020204030204" pitchFamily="34" charset="0"/>
                          <a:cs typeface="Arial" panose="020B0604020202020204" pitchFamily="34" charset="0"/>
                        </a:rPr>
                        <a:t>M</a:t>
                      </a:r>
                      <a:r>
                        <a:rPr kumimoji="0" lang="en-US" altLang="en-US" sz="3600" b="1" i="1" u="none" strike="noStrike" cap="none" normalizeH="0" baseline="-25000" dirty="0" smtClean="0">
                          <a:ln>
                            <a:noFill/>
                          </a:ln>
                          <a:solidFill>
                            <a:schemeClr val="tx1"/>
                          </a:solidFill>
                          <a:effectLst/>
                          <a:latin typeface="Calibri" panose="020F0502020204030204" pitchFamily="34" charset="0"/>
                          <a:cs typeface="Arial" panose="020B0604020202020204" pitchFamily="34" charset="0"/>
                        </a:rPr>
                        <a:t>R2 </a:t>
                      </a:r>
                      <a:r>
                        <a:rPr kumimoji="0" lang="en-US" altLang="en-US" sz="3600" b="1" i="0" u="none" strike="noStrike" cap="none" normalizeH="0" baseline="0" dirty="0" smtClean="0">
                          <a:ln>
                            <a:noFill/>
                          </a:ln>
                          <a:solidFill>
                            <a:schemeClr val="tx1"/>
                          </a:solidFill>
                          <a:effectLst/>
                          <a:latin typeface="Calibri" panose="020F0502020204030204" pitchFamily="34" charset="0"/>
                          <a:cs typeface="Arial" panose="020B0604020202020204" pitchFamily="34" charset="0"/>
                        </a:rPr>
                        <a:t>=</a:t>
                      </a:r>
                      <a:endParaRPr kumimoji="0" lang="en-US" altLang="en-US" sz="1400" b="1" i="0" u="none" strike="noStrike" cap="none" normalizeH="0" baseline="30000" dirty="0" smtClean="0">
                        <a:ln>
                          <a:noFill/>
                        </a:ln>
                        <a:solidFill>
                          <a:schemeClr val="tx1"/>
                        </a:solidFill>
                        <a:effectLst/>
                        <a:latin typeface="Calibri" panose="020F0502020204030204" pitchFamily="34" charset="0"/>
                        <a:cs typeface="Arial" panose="020B0604020202020204"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cs typeface="Arial" panose="020B0604020202020204"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72789313"/>
                  </a:ext>
                </a:extLst>
              </a:tr>
              <a:tr h="493713">
                <a:tc vMerge="1">
                  <a:txBody>
                    <a:bodyPr/>
                    <a:lstStyle/>
                    <a:p>
                      <a:endParaRPr lang="en-US"/>
                    </a:p>
                  </a:txBody>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8716345"/>
                  </a:ext>
                </a:extLst>
              </a:tr>
              <a:tr h="306388">
                <a:tc vMerge="1">
                  <a:txBody>
                    <a:bodyPr/>
                    <a:lstStyle/>
                    <a:p>
                      <a:endParaRPr lang="en-US"/>
                    </a:p>
                  </a:txBody>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0</a:t>
                      </a:r>
                    </a:p>
                  </a:txBody>
                  <a:tcP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6074094"/>
                  </a:ext>
                </a:extLst>
              </a:tr>
            </a:tbl>
          </a:graphicData>
        </a:graphic>
      </p:graphicFrame>
      <p:sp>
        <p:nvSpPr>
          <p:cNvPr id="7" name="Double Bracket 6"/>
          <p:cNvSpPr/>
          <p:nvPr/>
        </p:nvSpPr>
        <p:spPr>
          <a:xfrm>
            <a:off x="6096000" y="2895600"/>
            <a:ext cx="2057400" cy="14478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aphicFrame>
        <p:nvGraphicFramePr>
          <p:cNvPr id="12" name="Content Placeholder 3"/>
          <p:cNvGraphicFramePr>
            <a:graphicFrameLocks noGrp="1"/>
          </p:cNvGraphicFramePr>
          <p:nvPr/>
        </p:nvGraphicFramePr>
        <p:xfrm>
          <a:off x="838200" y="4665663"/>
          <a:ext cx="6934200" cy="1353186"/>
        </p:xfrm>
        <a:graphic>
          <a:graphicData uri="http://schemas.openxmlformats.org/drawingml/2006/table">
            <a:tbl>
              <a:tblPr/>
              <a:tblGrid>
                <a:gridCol w="3581400">
                  <a:extLst>
                    <a:ext uri="{9D8B030D-6E8A-4147-A177-3AD203B41FA5}">
                      <a16:colId xmlns:a16="http://schemas.microsoft.com/office/drawing/2014/main" val="3417830849"/>
                    </a:ext>
                  </a:extLst>
                </a:gridCol>
                <a:gridCol w="1219200">
                  <a:extLst>
                    <a:ext uri="{9D8B030D-6E8A-4147-A177-3AD203B41FA5}">
                      <a16:colId xmlns:a16="http://schemas.microsoft.com/office/drawing/2014/main" val="1705804196"/>
                    </a:ext>
                  </a:extLst>
                </a:gridCol>
                <a:gridCol w="1066800">
                  <a:extLst>
                    <a:ext uri="{9D8B030D-6E8A-4147-A177-3AD203B41FA5}">
                      <a16:colId xmlns:a16="http://schemas.microsoft.com/office/drawing/2014/main" val="431829191"/>
                    </a:ext>
                  </a:extLst>
                </a:gridCol>
                <a:gridCol w="1066800">
                  <a:extLst>
                    <a:ext uri="{9D8B030D-6E8A-4147-A177-3AD203B41FA5}">
                      <a16:colId xmlns:a16="http://schemas.microsoft.com/office/drawing/2014/main" val="677760518"/>
                    </a:ext>
                  </a:extLst>
                </a:gridCol>
              </a:tblGrid>
              <a:tr h="493713">
                <a:tc rowSpan="3">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600" b="1"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M</a:t>
                      </a:r>
                      <a:r>
                        <a:rPr kumimoji="0" lang="en-US" altLang="en-US" sz="3600" b="1" i="0" u="none" strike="noStrike" cap="none" normalizeH="0" baseline="-25000" smtClean="0">
                          <a:ln>
                            <a:noFill/>
                          </a:ln>
                          <a:solidFill>
                            <a:schemeClr val="tx1"/>
                          </a:solidFill>
                          <a:effectLst/>
                          <a:latin typeface="Calibri" panose="020F0502020204030204" pitchFamily="34" charset="0"/>
                          <a:cs typeface="Arial" panose="020B0604020202020204" pitchFamily="34" charset="0"/>
                        </a:rPr>
                        <a:t>R</a:t>
                      </a:r>
                      <a:r>
                        <a:rPr kumimoji="0" lang="en-US" altLang="en-US" sz="3600" b="1" i="0" u="none" strike="noStrike" cap="none" normalizeH="0" baseline="-25000" smtClean="0">
                          <a:ln>
                            <a:noFill/>
                          </a:ln>
                          <a:solidFill>
                            <a:srgbClr val="FF0000"/>
                          </a:solidFill>
                          <a:effectLst/>
                          <a:latin typeface="Calibri" panose="020F0502020204030204" pitchFamily="34" charset="0"/>
                          <a:cs typeface="Arial" panose="020B0604020202020204" pitchFamily="34" charset="0"/>
                        </a:rPr>
                        <a:t>2</a:t>
                      </a:r>
                      <a:r>
                        <a:rPr kumimoji="0" lang="en-US" altLang="en-US" sz="3600" b="0" i="0" u="none" strike="noStrike" cap="none" normalizeH="0" baseline="-25000" smtClean="0">
                          <a:ln>
                            <a:noFill/>
                          </a:ln>
                          <a:solidFill>
                            <a:schemeClr val="tx1"/>
                          </a:solidFill>
                          <a:effectLst/>
                          <a:latin typeface="Calibri" panose="020F0502020204030204" pitchFamily="34" charset="0"/>
                          <a:cs typeface="Arial" panose="020B0604020202020204" pitchFamily="34" charset="0"/>
                          <a:sym typeface="Symbol" panose="05050102010706020507" pitchFamily="18" charset="2"/>
                        </a:rPr>
                        <a:t> </a:t>
                      </a:r>
                      <a:r>
                        <a:rPr kumimoji="0" lang="en-US" altLang="en-US" sz="3600" b="1" i="0" u="none" strike="noStrike" cap="none" normalizeH="0" baseline="-25000" smtClean="0">
                          <a:ln>
                            <a:noFill/>
                          </a:ln>
                          <a:solidFill>
                            <a:schemeClr val="tx1"/>
                          </a:solidFill>
                          <a:effectLst/>
                          <a:latin typeface="Calibri" panose="020F0502020204030204" pitchFamily="34" charset="0"/>
                          <a:cs typeface="Arial" panose="020B0604020202020204" pitchFamily="34" charset="0"/>
                        </a:rPr>
                        <a:t>R</a:t>
                      </a:r>
                      <a:r>
                        <a:rPr kumimoji="0" lang="en-US" altLang="en-US" sz="3600" b="1" i="0" u="none" strike="noStrike" cap="none" normalizeH="0" baseline="-25000" smtClean="0">
                          <a:ln>
                            <a:noFill/>
                          </a:ln>
                          <a:solidFill>
                            <a:srgbClr val="FF0000"/>
                          </a:solidFill>
                          <a:effectLst/>
                          <a:latin typeface="Calibri" panose="020F0502020204030204" pitchFamily="34" charset="0"/>
                          <a:cs typeface="Arial" panose="020B0604020202020204" pitchFamily="34" charset="0"/>
                        </a:rPr>
                        <a:t>1</a:t>
                      </a:r>
                      <a:r>
                        <a:rPr kumimoji="0" lang="en-US" altLang="en-US" sz="3600" b="1"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=M</a:t>
                      </a:r>
                      <a:r>
                        <a:rPr kumimoji="0" lang="en-US" altLang="en-US" sz="3600" b="1" i="1" u="none" strike="noStrike" cap="none" normalizeH="0" baseline="-25000" smtClean="0">
                          <a:ln>
                            <a:noFill/>
                          </a:ln>
                          <a:solidFill>
                            <a:schemeClr val="tx1"/>
                          </a:solidFill>
                          <a:effectLst/>
                          <a:latin typeface="Calibri" panose="020F0502020204030204" pitchFamily="34" charset="0"/>
                          <a:cs typeface="Arial" panose="020B0604020202020204" pitchFamily="34" charset="0"/>
                        </a:rPr>
                        <a:t>R</a:t>
                      </a:r>
                      <a:r>
                        <a:rPr kumimoji="0" lang="en-US" altLang="en-US" sz="3600" b="1" i="0" u="none" strike="noStrike" cap="none" normalizeH="0" baseline="-25000" smtClean="0">
                          <a:ln>
                            <a:noFill/>
                          </a:ln>
                          <a:solidFill>
                            <a:srgbClr val="FF0000"/>
                          </a:solidFill>
                          <a:effectLst/>
                          <a:latin typeface="Calibri" panose="020F0502020204030204" pitchFamily="34" charset="0"/>
                          <a:cs typeface="Arial" panose="020B0604020202020204" pitchFamily="34" charset="0"/>
                        </a:rPr>
                        <a:t>1</a:t>
                      </a:r>
                      <a:r>
                        <a:rPr kumimoji="0" lang="en-US" altLang="en-US" sz="3600" b="0" i="0" u="none" strike="noStrike" cap="none" normalizeH="0" baseline="30000" smtClean="0">
                          <a:ln>
                            <a:noFill/>
                          </a:ln>
                          <a:solidFill>
                            <a:schemeClr val="tx1"/>
                          </a:solidFill>
                          <a:effectLst/>
                          <a:latin typeface="Calibri" panose="020F0502020204030204" pitchFamily="34" charset="0"/>
                          <a:cs typeface="Arial" panose="020B0604020202020204" pitchFamily="34" charset="0"/>
                          <a:sym typeface="Symbol" panose="05050102010706020507" pitchFamily="18" charset="2"/>
                        </a:rPr>
                        <a:t>. </a:t>
                      </a:r>
                      <a:r>
                        <a:rPr kumimoji="0" lang="en-US" altLang="en-US" sz="3600" b="1"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M</a:t>
                      </a:r>
                      <a:r>
                        <a:rPr kumimoji="0" lang="en-US" altLang="en-US" sz="3600" b="1" i="1" u="none" strike="noStrike" cap="none" normalizeH="0" baseline="-25000" smtClean="0">
                          <a:ln>
                            <a:noFill/>
                          </a:ln>
                          <a:solidFill>
                            <a:schemeClr val="tx1"/>
                          </a:solidFill>
                          <a:effectLst/>
                          <a:latin typeface="Calibri" panose="020F0502020204030204" pitchFamily="34" charset="0"/>
                          <a:cs typeface="Arial" panose="020B0604020202020204" pitchFamily="34" charset="0"/>
                        </a:rPr>
                        <a:t>R</a:t>
                      </a:r>
                      <a:r>
                        <a:rPr kumimoji="0" lang="en-US" altLang="en-US" sz="3600" b="1" i="0" u="none" strike="noStrike" cap="none" normalizeH="0" baseline="-25000" smtClean="0">
                          <a:ln>
                            <a:noFill/>
                          </a:ln>
                          <a:solidFill>
                            <a:srgbClr val="FF0000"/>
                          </a:solidFill>
                          <a:effectLst/>
                          <a:latin typeface="Calibri" panose="020F0502020204030204" pitchFamily="34" charset="0"/>
                          <a:cs typeface="Arial" panose="020B0604020202020204" pitchFamily="34" charset="0"/>
                        </a:rPr>
                        <a:t>2</a:t>
                      </a:r>
                      <a:r>
                        <a:rPr kumimoji="0" lang="en-US" altLang="en-US" sz="3600" b="1"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a:t>
                      </a:r>
                      <a:endParaRPr kumimoji="0" lang="en-US" altLang="en-US" sz="1400" b="1" i="0" u="none" strike="noStrike" cap="none" normalizeH="0" baseline="30000" smtClean="0">
                        <a:ln>
                          <a:noFill/>
                        </a:ln>
                        <a:solidFill>
                          <a:schemeClr val="tx1"/>
                        </a:solidFill>
                        <a:effectLst/>
                        <a:latin typeface="Calibri" panose="020F0502020204030204" pitchFamily="34" charset="0"/>
                        <a:cs typeface="Arial" panose="020B0604020202020204"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5079430"/>
                  </a:ext>
                </a:extLst>
              </a:tr>
              <a:tr h="493713">
                <a:tc vMerge="1">
                  <a:txBody>
                    <a:bodyPr/>
                    <a:lstStyle/>
                    <a:p>
                      <a:endParaRPr lang="en-US"/>
                    </a:p>
                  </a:txBody>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57780390"/>
                  </a:ext>
                </a:extLst>
              </a:tr>
              <a:tr h="306388">
                <a:tc vMerge="1">
                  <a:txBody>
                    <a:bodyPr/>
                    <a:lstStyle/>
                    <a:p>
                      <a:endParaRPr lang="en-US"/>
                    </a:p>
                  </a:txBody>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77024618"/>
                  </a:ext>
                </a:extLst>
              </a:tr>
            </a:tbl>
          </a:graphicData>
        </a:graphic>
      </p:graphicFrame>
      <p:sp>
        <p:nvSpPr>
          <p:cNvPr id="13" name="Double Bracket 12"/>
          <p:cNvSpPr/>
          <p:nvPr/>
        </p:nvSpPr>
        <p:spPr>
          <a:xfrm>
            <a:off x="4495800" y="4648200"/>
            <a:ext cx="2895600" cy="14478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extLst>
      <p:ext uri="{BB962C8B-B14F-4D97-AF65-F5344CB8AC3E}">
        <p14:creationId xmlns:p14="http://schemas.microsoft.com/office/powerpoint/2010/main" val="3876648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smtClean="0">
                <a:ea typeface="ＭＳ Ｐゴシック" panose="020B0600070205080204" pitchFamily="34" charset="-128"/>
              </a:rPr>
              <a:t>Composite Relations: </a:t>
            </a:r>
            <a:r>
              <a:rPr lang="en-US" altLang="en-US" i="1" smtClean="0">
                <a:ea typeface="ＭＳ Ｐゴシック" panose="020B0600070205080204" pitchFamily="34" charset="-128"/>
              </a:rPr>
              <a:t>R</a:t>
            </a:r>
            <a:r>
              <a:rPr lang="en-US" altLang="en-US" baseline="30000" smtClean="0">
                <a:ea typeface="ＭＳ Ｐゴシック" panose="020B0600070205080204" pitchFamily="34" charset="-128"/>
              </a:rPr>
              <a:t>n</a:t>
            </a:r>
          </a:p>
        </p:txBody>
      </p:sp>
      <p:sp>
        <p:nvSpPr>
          <p:cNvPr id="53251" name="Content Placeholder 2"/>
          <p:cNvSpPr>
            <a:spLocks noGrp="1"/>
          </p:cNvSpPr>
          <p:nvPr>
            <p:ph idx="1"/>
          </p:nvPr>
        </p:nvSpPr>
        <p:spPr/>
        <p:txBody>
          <a:bodyPr/>
          <a:lstStyle/>
          <a:p>
            <a:r>
              <a:rPr lang="en-US" altLang="en-US" sz="2400" smtClean="0">
                <a:ea typeface="ＭＳ Ｐゴシック" panose="020B0600070205080204" pitchFamily="34" charset="-128"/>
              </a:rPr>
              <a:t>Remember that recursively composing a relation </a:t>
            </a:r>
            <a:r>
              <a:rPr lang="en-US" altLang="en-US" sz="2400" i="1" smtClean="0">
                <a:ea typeface="ＭＳ Ｐゴシック" panose="020B0600070205080204" pitchFamily="34" charset="-128"/>
              </a:rPr>
              <a:t>R</a:t>
            </a:r>
            <a:r>
              <a:rPr lang="en-US" altLang="en-US" sz="2400" i="1" baseline="30000" smtClean="0">
                <a:ea typeface="ＭＳ Ｐゴシック" panose="020B0600070205080204" pitchFamily="34" charset="-128"/>
              </a:rPr>
              <a:t>n</a:t>
            </a:r>
            <a:r>
              <a:rPr lang="en-US" altLang="en-US" sz="2400" smtClean="0">
                <a:ea typeface="ＭＳ Ｐゴシック" panose="020B0600070205080204" pitchFamily="34" charset="-128"/>
              </a:rPr>
              <a:t> </a:t>
            </a:r>
            <a:r>
              <a:rPr lang="en-US" altLang="en-US" sz="2400" smtClean="0">
                <a:ea typeface="ＭＳ Ｐゴシック" panose="020B0600070205080204" pitchFamily="34" charset="-128"/>
                <a:sym typeface="Symbol" panose="05050102010706020507" pitchFamily="18" charset="2"/>
              </a:rPr>
              <a:t> </a:t>
            </a:r>
            <a:r>
              <a:rPr lang="en-US" altLang="en-US" sz="2400" i="1" smtClean="0">
                <a:ea typeface="ＭＳ Ｐゴシック" panose="020B0600070205080204" pitchFamily="34" charset="-128"/>
              </a:rPr>
              <a:t>R</a:t>
            </a:r>
            <a:r>
              <a:rPr lang="en-US" altLang="en-US" sz="2400" smtClean="0">
                <a:ea typeface="ＭＳ Ｐゴシック" panose="020B0600070205080204" pitchFamily="34" charset="-128"/>
              </a:rPr>
              <a:t> for </a:t>
            </a:r>
            <a:r>
              <a:rPr lang="en-US" altLang="en-US" sz="2400" i="1" smtClean="0">
                <a:ea typeface="ＭＳ Ｐゴシック" panose="020B0600070205080204" pitchFamily="34" charset="-128"/>
              </a:rPr>
              <a:t>n</a:t>
            </a:r>
            <a:r>
              <a:rPr lang="en-US" altLang="en-US" sz="2400" smtClean="0">
                <a:ea typeface="ＭＳ Ｐゴシック" panose="020B0600070205080204" pitchFamily="34" charset="-128"/>
              </a:rPr>
              <a:t>=1,2,3,… gives a nice characterization of transitivity</a:t>
            </a:r>
          </a:p>
          <a:p>
            <a:r>
              <a:rPr lang="en-US" altLang="en-US" sz="2400" b="1" smtClean="0">
                <a:ea typeface="ＭＳ Ｐゴシック" panose="020B0600070205080204" pitchFamily="34" charset="-128"/>
              </a:rPr>
              <a:t>Theorem</a:t>
            </a:r>
            <a:r>
              <a:rPr lang="en-US" altLang="en-US" sz="2400" smtClean="0">
                <a:ea typeface="ＭＳ Ｐゴシック" panose="020B0600070205080204" pitchFamily="34" charset="-128"/>
              </a:rPr>
              <a:t>: A relation </a:t>
            </a:r>
            <a:r>
              <a:rPr lang="en-US" altLang="en-US" sz="2400" i="1" smtClean="0">
                <a:ea typeface="ＭＳ Ｐゴシック" panose="020B0600070205080204" pitchFamily="34" charset="-128"/>
              </a:rPr>
              <a:t>R</a:t>
            </a:r>
            <a:r>
              <a:rPr lang="en-US" altLang="en-US" sz="2400" smtClean="0">
                <a:ea typeface="ＭＳ Ｐゴシック" panose="020B0600070205080204" pitchFamily="34" charset="-128"/>
              </a:rPr>
              <a:t> is transitive if and only if </a:t>
            </a:r>
            <a:r>
              <a:rPr lang="en-US" altLang="en-US" sz="2400" i="1" smtClean="0">
                <a:ea typeface="ＭＳ Ｐゴシック" panose="020B0600070205080204" pitchFamily="34" charset="-128"/>
              </a:rPr>
              <a:t>R</a:t>
            </a:r>
            <a:r>
              <a:rPr lang="en-US" altLang="en-US" sz="2400" i="1" baseline="30000" smtClean="0">
                <a:ea typeface="ＭＳ Ｐゴシック" panose="020B0600070205080204" pitchFamily="34" charset="-128"/>
              </a:rPr>
              <a:t>n</a:t>
            </a:r>
            <a:r>
              <a:rPr lang="en-US" altLang="en-US" sz="2400" smtClean="0">
                <a:ea typeface="ＭＳ Ｐゴシック" panose="020B0600070205080204" pitchFamily="34" charset="-128"/>
              </a:rPr>
              <a:t> </a:t>
            </a:r>
            <a:r>
              <a:rPr lang="en-US" altLang="en-US" sz="2400" smtClean="0">
                <a:ea typeface="ＭＳ Ｐゴシック" panose="020B0600070205080204" pitchFamily="34" charset="-128"/>
                <a:sym typeface="Symbol" panose="05050102010706020507" pitchFamily="18" charset="2"/>
              </a:rPr>
              <a:t> </a:t>
            </a:r>
            <a:r>
              <a:rPr lang="en-US" altLang="en-US" sz="2400" i="1" smtClean="0">
                <a:ea typeface="ＭＳ Ｐゴシック" panose="020B0600070205080204" pitchFamily="34" charset="-128"/>
              </a:rPr>
              <a:t>R</a:t>
            </a:r>
            <a:r>
              <a:rPr lang="en-US" altLang="en-US" sz="2400" smtClean="0">
                <a:ea typeface="ＭＳ Ｐゴシック" panose="020B0600070205080204" pitchFamily="34" charset="-128"/>
              </a:rPr>
              <a:t> for </a:t>
            </a:r>
            <a:r>
              <a:rPr lang="en-US" altLang="en-US" sz="2400" i="1" smtClean="0">
                <a:ea typeface="ＭＳ Ｐゴシック" panose="020B0600070205080204" pitchFamily="34" charset="-128"/>
              </a:rPr>
              <a:t>n</a:t>
            </a:r>
            <a:r>
              <a:rPr lang="en-US" altLang="en-US" sz="2400" smtClean="0">
                <a:ea typeface="ＭＳ Ｐゴシック" panose="020B0600070205080204" pitchFamily="34" charset="-128"/>
              </a:rPr>
              <a:t>=1,2,3,…</a:t>
            </a:r>
          </a:p>
          <a:p>
            <a:r>
              <a:rPr lang="en-US" altLang="en-US" sz="2400" smtClean="0">
                <a:ea typeface="ＭＳ Ｐゴシック" panose="020B0600070205080204" pitchFamily="34" charset="-128"/>
              </a:rPr>
              <a:t>We will use </a:t>
            </a:r>
          </a:p>
          <a:p>
            <a:pPr lvl="1"/>
            <a:r>
              <a:rPr lang="en-US" altLang="en-US" sz="2000" smtClean="0">
                <a:ea typeface="ＭＳ Ｐゴシック" panose="020B0600070205080204" pitchFamily="34" charset="-128"/>
              </a:rPr>
              <a:t>this idea and </a:t>
            </a:r>
          </a:p>
          <a:p>
            <a:pPr lvl="1"/>
            <a:r>
              <a:rPr lang="en-US" altLang="en-US" sz="2000" smtClean="0">
                <a:ea typeface="ＭＳ Ｐゴシック" panose="020B0600070205080204" pitchFamily="34" charset="-128"/>
              </a:rPr>
              <a:t>the composition by matrix multiplication </a:t>
            </a:r>
          </a:p>
          <a:p>
            <a:pPr>
              <a:buFont typeface="Arial" panose="020B0604020202020204" pitchFamily="34" charset="0"/>
              <a:buNone/>
            </a:pPr>
            <a:r>
              <a:rPr lang="en-US" altLang="en-US" sz="2400" smtClean="0">
                <a:ea typeface="ＭＳ Ｐゴシック" panose="020B0600070205080204" pitchFamily="34" charset="-128"/>
              </a:rPr>
              <a:t>	to build the Warshall (a.k.a. Roy-Warshall) algorithm, which computed the </a:t>
            </a:r>
            <a:r>
              <a:rPr lang="en-US" altLang="en-US" sz="2400" u="sng" smtClean="0">
                <a:ea typeface="ＭＳ Ｐゴシック" panose="020B0600070205080204" pitchFamily="34" charset="-128"/>
              </a:rPr>
              <a:t>transitive closure</a:t>
            </a:r>
            <a:r>
              <a:rPr lang="en-US" altLang="en-US" sz="2400" smtClean="0">
                <a:ea typeface="ＭＳ Ｐゴシック" panose="020B0600070205080204" pitchFamily="34" charset="-128"/>
              </a:rPr>
              <a:t> (discussed in the next section)</a:t>
            </a:r>
          </a:p>
        </p:txBody>
      </p:sp>
    </p:spTree>
    <p:extLst>
      <p:ext uri="{BB962C8B-B14F-4D97-AF65-F5344CB8AC3E}">
        <p14:creationId xmlns:p14="http://schemas.microsoft.com/office/powerpoint/2010/main" val="11960799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8229600" cy="1143000"/>
          </a:xfrm>
        </p:spPr>
        <p:txBody>
          <a:bodyPr/>
          <a:lstStyle/>
          <a:p>
            <a:r>
              <a:rPr lang="en-US" dirty="0" smtClean="0"/>
              <a:t>Example</a:t>
            </a:r>
            <a:endParaRPr lang="en-US" dirty="0"/>
          </a:p>
        </p:txBody>
      </p:sp>
      <p:sp>
        <p:nvSpPr>
          <p:cNvPr id="3" name="Content Placeholder 2"/>
          <p:cNvSpPr>
            <a:spLocks noGrp="1"/>
          </p:cNvSpPr>
          <p:nvPr>
            <p:ph idx="1"/>
          </p:nvPr>
        </p:nvSpPr>
        <p:spPr>
          <a:xfrm>
            <a:off x="228600" y="1371600"/>
            <a:ext cx="8839200" cy="5334000"/>
          </a:xfrm>
        </p:spPr>
        <p:txBody>
          <a:bodyPr>
            <a:noAutofit/>
          </a:bodyPr>
          <a:lstStyle/>
          <a:p>
            <a:r>
              <a:rPr lang="en-US" sz="2400" dirty="0"/>
              <a:t>Let </a:t>
            </a:r>
            <a:r>
              <a:rPr lang="en-US" sz="2400" i="1" dirty="0"/>
              <a:t>A </a:t>
            </a:r>
            <a:r>
              <a:rPr lang="en-US" sz="2400" dirty="0"/>
              <a:t>= {1</a:t>
            </a:r>
            <a:r>
              <a:rPr lang="en-US" sz="2400" i="1" dirty="0"/>
              <a:t>, </a:t>
            </a:r>
            <a:r>
              <a:rPr lang="en-US" sz="2400" dirty="0"/>
              <a:t>2</a:t>
            </a:r>
            <a:r>
              <a:rPr lang="en-US" sz="2400" i="1" dirty="0"/>
              <a:t>, </a:t>
            </a:r>
            <a:r>
              <a:rPr lang="en-US" sz="2400" dirty="0"/>
              <a:t>3} and </a:t>
            </a:r>
            <a:r>
              <a:rPr lang="en-US" sz="2400" i="1" dirty="0"/>
              <a:t>B </a:t>
            </a:r>
            <a:r>
              <a:rPr lang="en-US" sz="2400" dirty="0"/>
              <a:t>= {1</a:t>
            </a:r>
            <a:r>
              <a:rPr lang="en-US" sz="2400" i="1" dirty="0"/>
              <a:t>, </a:t>
            </a:r>
            <a:r>
              <a:rPr lang="en-US" sz="2400" dirty="0"/>
              <a:t>2</a:t>
            </a:r>
            <a:r>
              <a:rPr lang="en-US" sz="2400" i="1" dirty="0"/>
              <a:t>, </a:t>
            </a:r>
            <a:r>
              <a:rPr lang="en-US" sz="2400" dirty="0"/>
              <a:t>3</a:t>
            </a:r>
            <a:r>
              <a:rPr lang="en-US" sz="2400" i="1" dirty="0"/>
              <a:t>, </a:t>
            </a:r>
            <a:r>
              <a:rPr lang="en-US" sz="2400" dirty="0"/>
              <a:t>4}. The relations </a:t>
            </a:r>
            <a:r>
              <a:rPr lang="en-US" sz="2400" i="1" dirty="0"/>
              <a:t>R</a:t>
            </a:r>
            <a:r>
              <a:rPr lang="en-US" sz="2400" dirty="0"/>
              <a:t>1 = {</a:t>
            </a:r>
            <a:r>
              <a:rPr lang="en-US" sz="2400" i="1" dirty="0"/>
              <a:t>(</a:t>
            </a:r>
            <a:r>
              <a:rPr lang="en-US" sz="2400" dirty="0"/>
              <a:t>1</a:t>
            </a:r>
            <a:r>
              <a:rPr lang="en-US" sz="2400" i="1" dirty="0"/>
              <a:t>, </a:t>
            </a:r>
            <a:r>
              <a:rPr lang="en-US" sz="2400" dirty="0"/>
              <a:t>1</a:t>
            </a:r>
            <a:r>
              <a:rPr lang="en-US" sz="2400" i="1" dirty="0"/>
              <a:t>)</a:t>
            </a:r>
            <a:r>
              <a:rPr lang="en-US" sz="2400" dirty="0"/>
              <a:t>, </a:t>
            </a:r>
            <a:r>
              <a:rPr lang="en-US" sz="2400" i="1" dirty="0"/>
              <a:t>(</a:t>
            </a:r>
            <a:r>
              <a:rPr lang="en-US" sz="2400" dirty="0"/>
              <a:t>2</a:t>
            </a:r>
            <a:r>
              <a:rPr lang="en-US" sz="2400" i="1" dirty="0"/>
              <a:t>, </a:t>
            </a:r>
            <a:r>
              <a:rPr lang="en-US" sz="2400" dirty="0"/>
              <a:t>2</a:t>
            </a:r>
            <a:r>
              <a:rPr lang="en-US" sz="2400" i="1" dirty="0"/>
              <a:t>)</a:t>
            </a:r>
            <a:r>
              <a:rPr lang="en-US" sz="2400" dirty="0"/>
              <a:t>, </a:t>
            </a:r>
            <a:r>
              <a:rPr lang="en-US" sz="2400" i="1" dirty="0"/>
              <a:t>(</a:t>
            </a:r>
            <a:r>
              <a:rPr lang="en-US" sz="2400" dirty="0"/>
              <a:t>3</a:t>
            </a:r>
            <a:r>
              <a:rPr lang="en-US" sz="2400" i="1" dirty="0"/>
              <a:t>, </a:t>
            </a:r>
            <a:r>
              <a:rPr lang="en-US" sz="2400" dirty="0"/>
              <a:t>3</a:t>
            </a:r>
            <a:r>
              <a:rPr lang="en-US" sz="2400" i="1" dirty="0"/>
              <a:t>)</a:t>
            </a:r>
            <a:r>
              <a:rPr lang="en-US" sz="2400" dirty="0"/>
              <a:t>} and</a:t>
            </a:r>
            <a:br>
              <a:rPr lang="en-US" sz="2400" dirty="0"/>
            </a:br>
            <a:r>
              <a:rPr lang="en-US" sz="2400" i="1" dirty="0"/>
              <a:t>R</a:t>
            </a:r>
            <a:r>
              <a:rPr lang="en-US" sz="2400" dirty="0"/>
              <a:t>2 = {</a:t>
            </a:r>
            <a:r>
              <a:rPr lang="en-US" sz="2400" i="1" dirty="0"/>
              <a:t>(</a:t>
            </a:r>
            <a:r>
              <a:rPr lang="en-US" sz="2400" dirty="0"/>
              <a:t>1</a:t>
            </a:r>
            <a:r>
              <a:rPr lang="en-US" sz="2400" i="1" dirty="0"/>
              <a:t>, </a:t>
            </a:r>
            <a:r>
              <a:rPr lang="en-US" sz="2400" dirty="0"/>
              <a:t>1</a:t>
            </a:r>
            <a:r>
              <a:rPr lang="en-US" sz="2400" i="1" dirty="0"/>
              <a:t>)</a:t>
            </a:r>
            <a:r>
              <a:rPr lang="en-US" sz="2400" dirty="0"/>
              <a:t>, </a:t>
            </a:r>
            <a:r>
              <a:rPr lang="en-US" sz="2400" i="1" dirty="0"/>
              <a:t>(</a:t>
            </a:r>
            <a:r>
              <a:rPr lang="en-US" sz="2400" dirty="0"/>
              <a:t>1</a:t>
            </a:r>
            <a:r>
              <a:rPr lang="en-US" sz="2400" i="1" dirty="0"/>
              <a:t>, </a:t>
            </a:r>
            <a:r>
              <a:rPr lang="en-US" sz="2400" dirty="0"/>
              <a:t>2</a:t>
            </a:r>
            <a:r>
              <a:rPr lang="en-US" sz="2400" i="1" dirty="0"/>
              <a:t>)</a:t>
            </a:r>
            <a:r>
              <a:rPr lang="en-US" sz="2400" dirty="0"/>
              <a:t>, </a:t>
            </a:r>
            <a:r>
              <a:rPr lang="en-US" sz="2400" i="1" dirty="0"/>
              <a:t>(</a:t>
            </a:r>
            <a:r>
              <a:rPr lang="en-US" sz="2400" dirty="0"/>
              <a:t>1</a:t>
            </a:r>
            <a:r>
              <a:rPr lang="en-US" sz="2400" i="1" dirty="0"/>
              <a:t>, </a:t>
            </a:r>
            <a:r>
              <a:rPr lang="en-US" sz="2400" dirty="0"/>
              <a:t>3</a:t>
            </a:r>
            <a:r>
              <a:rPr lang="en-US" sz="2400" i="1" dirty="0"/>
              <a:t>)</a:t>
            </a:r>
            <a:r>
              <a:rPr lang="en-US" sz="2400" dirty="0"/>
              <a:t>, </a:t>
            </a:r>
            <a:r>
              <a:rPr lang="en-US" sz="2400" i="1" dirty="0"/>
              <a:t>(</a:t>
            </a:r>
            <a:r>
              <a:rPr lang="en-US" sz="2400" dirty="0"/>
              <a:t>1</a:t>
            </a:r>
            <a:r>
              <a:rPr lang="en-US" sz="2400" i="1" dirty="0"/>
              <a:t>, </a:t>
            </a:r>
            <a:r>
              <a:rPr lang="en-US" sz="2400" dirty="0"/>
              <a:t>4</a:t>
            </a:r>
            <a:r>
              <a:rPr lang="en-US" sz="2400" i="1" dirty="0"/>
              <a:t>)</a:t>
            </a:r>
            <a:r>
              <a:rPr lang="en-US" sz="2400" dirty="0"/>
              <a:t>} can be combined to obtain </a:t>
            </a:r>
            <a:br>
              <a:rPr lang="en-US" sz="2400" dirty="0"/>
            </a:br>
            <a:r>
              <a:rPr lang="en-US" sz="2400" i="1" dirty="0"/>
              <a:t>R</a:t>
            </a:r>
            <a:r>
              <a:rPr lang="en-US" sz="2400" dirty="0"/>
              <a:t>1 ∪ </a:t>
            </a:r>
            <a:r>
              <a:rPr lang="en-US" sz="2400" i="1" dirty="0"/>
              <a:t>R</a:t>
            </a:r>
            <a:r>
              <a:rPr lang="en-US" sz="2400" dirty="0"/>
              <a:t>2 = </a:t>
            </a:r>
            <a:endParaRPr lang="en-US" sz="2400" dirty="0" smtClean="0"/>
          </a:p>
          <a:p>
            <a:r>
              <a:rPr lang="en-US" sz="2400" dirty="0"/>
              <a:t>{</a:t>
            </a:r>
            <a:r>
              <a:rPr lang="en-US" sz="2400" i="1" dirty="0"/>
              <a:t>(</a:t>
            </a:r>
            <a:r>
              <a:rPr lang="en-US" sz="2400" dirty="0"/>
              <a:t>1</a:t>
            </a:r>
            <a:r>
              <a:rPr lang="en-US" sz="2400" i="1" dirty="0"/>
              <a:t>, </a:t>
            </a:r>
            <a:r>
              <a:rPr lang="en-US" sz="2400" dirty="0"/>
              <a:t>1</a:t>
            </a:r>
            <a:r>
              <a:rPr lang="en-US" sz="2400" i="1" dirty="0"/>
              <a:t>), (</a:t>
            </a:r>
            <a:r>
              <a:rPr lang="en-US" sz="2400" dirty="0"/>
              <a:t>1</a:t>
            </a:r>
            <a:r>
              <a:rPr lang="en-US" sz="2400" i="1" dirty="0"/>
              <a:t>, </a:t>
            </a:r>
            <a:r>
              <a:rPr lang="en-US" sz="2400" dirty="0"/>
              <a:t>2</a:t>
            </a:r>
            <a:r>
              <a:rPr lang="en-US" sz="2400" i="1" dirty="0"/>
              <a:t>), (</a:t>
            </a:r>
            <a:r>
              <a:rPr lang="en-US" sz="2400" dirty="0"/>
              <a:t>1</a:t>
            </a:r>
            <a:r>
              <a:rPr lang="en-US" sz="2400" i="1" dirty="0"/>
              <a:t>, </a:t>
            </a:r>
            <a:r>
              <a:rPr lang="en-US" sz="2400" dirty="0"/>
              <a:t>3</a:t>
            </a:r>
            <a:r>
              <a:rPr lang="en-US" sz="2400" i="1" dirty="0"/>
              <a:t>), (</a:t>
            </a:r>
            <a:r>
              <a:rPr lang="en-US" sz="2400" dirty="0"/>
              <a:t>1</a:t>
            </a:r>
            <a:r>
              <a:rPr lang="en-US" sz="2400" i="1" dirty="0"/>
              <a:t>, </a:t>
            </a:r>
            <a:r>
              <a:rPr lang="en-US" sz="2400" dirty="0"/>
              <a:t>4</a:t>
            </a:r>
            <a:r>
              <a:rPr lang="en-US" sz="2400" i="1" dirty="0"/>
              <a:t>), (</a:t>
            </a:r>
            <a:r>
              <a:rPr lang="en-US" sz="2400" dirty="0"/>
              <a:t>2</a:t>
            </a:r>
            <a:r>
              <a:rPr lang="en-US" sz="2400" i="1" dirty="0"/>
              <a:t>, </a:t>
            </a:r>
            <a:r>
              <a:rPr lang="en-US" sz="2400" dirty="0"/>
              <a:t>2</a:t>
            </a:r>
            <a:r>
              <a:rPr lang="en-US" sz="2400" i="1" dirty="0"/>
              <a:t>), (</a:t>
            </a:r>
            <a:r>
              <a:rPr lang="en-US" sz="2400" dirty="0"/>
              <a:t>3</a:t>
            </a:r>
            <a:r>
              <a:rPr lang="en-US" sz="2400" i="1" dirty="0"/>
              <a:t>, </a:t>
            </a:r>
            <a:r>
              <a:rPr lang="en-US" sz="2400" dirty="0"/>
              <a:t>3</a:t>
            </a:r>
            <a:r>
              <a:rPr lang="en-US" sz="2400" i="1" dirty="0"/>
              <a:t>)</a:t>
            </a:r>
            <a:r>
              <a:rPr lang="en-US" sz="2400" dirty="0"/>
              <a:t>} </a:t>
            </a:r>
            <a:br>
              <a:rPr lang="en-US" sz="2400" dirty="0"/>
            </a:br>
            <a:r>
              <a:rPr lang="en-US" sz="2400" i="1" dirty="0" smtClean="0"/>
              <a:t>R</a:t>
            </a:r>
            <a:r>
              <a:rPr lang="en-US" sz="2400" dirty="0" smtClean="0"/>
              <a:t>1 </a:t>
            </a:r>
            <a:r>
              <a:rPr lang="en-US" sz="2400" dirty="0"/>
              <a:t>∩ </a:t>
            </a:r>
            <a:r>
              <a:rPr lang="en-US" sz="2400" i="1" dirty="0"/>
              <a:t>R</a:t>
            </a:r>
            <a:r>
              <a:rPr lang="en-US" sz="2400" dirty="0"/>
              <a:t>2 = </a:t>
            </a:r>
            <a:endParaRPr lang="en-US" sz="2400" dirty="0" smtClean="0"/>
          </a:p>
          <a:p>
            <a:r>
              <a:rPr lang="en-US" sz="2400" dirty="0"/>
              <a:t>{</a:t>
            </a:r>
            <a:r>
              <a:rPr lang="en-US" sz="2400" i="1" dirty="0"/>
              <a:t>(</a:t>
            </a:r>
            <a:r>
              <a:rPr lang="en-US" sz="2400" dirty="0"/>
              <a:t>1</a:t>
            </a:r>
            <a:r>
              <a:rPr lang="en-US" sz="2400" i="1" dirty="0"/>
              <a:t>, </a:t>
            </a:r>
            <a:r>
              <a:rPr lang="en-US" sz="2400" dirty="0"/>
              <a:t>1</a:t>
            </a:r>
            <a:r>
              <a:rPr lang="en-US" sz="2400" i="1" dirty="0"/>
              <a:t>)</a:t>
            </a:r>
            <a:r>
              <a:rPr lang="en-US" sz="2400" dirty="0"/>
              <a:t>}</a:t>
            </a:r>
            <a:r>
              <a:rPr lang="en-US" sz="2400" i="1" dirty="0"/>
              <a:t>,</a:t>
            </a:r>
            <a:r>
              <a:rPr lang="en-US" sz="2400" dirty="0"/>
              <a:t> </a:t>
            </a:r>
            <a:br>
              <a:rPr lang="en-US" sz="2400" dirty="0"/>
            </a:br>
            <a:r>
              <a:rPr lang="en-US" sz="2400" i="1" dirty="0" smtClean="0"/>
              <a:t>R</a:t>
            </a:r>
            <a:r>
              <a:rPr lang="en-US" sz="2400" dirty="0" smtClean="0"/>
              <a:t>1 </a:t>
            </a:r>
            <a:r>
              <a:rPr lang="en-US" sz="2400" dirty="0"/>
              <a:t>- </a:t>
            </a:r>
            <a:r>
              <a:rPr lang="en-US" sz="2400" i="1" dirty="0"/>
              <a:t>R</a:t>
            </a:r>
            <a:r>
              <a:rPr lang="en-US" sz="2400" dirty="0"/>
              <a:t>2 = </a:t>
            </a:r>
            <a:endParaRPr lang="en-US" sz="2400" dirty="0" smtClean="0"/>
          </a:p>
          <a:p>
            <a:r>
              <a:rPr lang="en-US" sz="2400" dirty="0"/>
              <a:t>{</a:t>
            </a:r>
            <a:r>
              <a:rPr lang="en-US" sz="2400" i="1" dirty="0"/>
              <a:t>(</a:t>
            </a:r>
            <a:r>
              <a:rPr lang="en-US" sz="2400" dirty="0"/>
              <a:t>2</a:t>
            </a:r>
            <a:r>
              <a:rPr lang="en-US" sz="2400" i="1" dirty="0"/>
              <a:t>, </a:t>
            </a:r>
            <a:r>
              <a:rPr lang="en-US" sz="2400" dirty="0"/>
              <a:t>2</a:t>
            </a:r>
            <a:r>
              <a:rPr lang="en-US" sz="2400" i="1" dirty="0"/>
              <a:t>), (</a:t>
            </a:r>
            <a:r>
              <a:rPr lang="en-US" sz="2400" dirty="0"/>
              <a:t>3</a:t>
            </a:r>
            <a:r>
              <a:rPr lang="en-US" sz="2400" i="1" dirty="0"/>
              <a:t>, </a:t>
            </a:r>
            <a:r>
              <a:rPr lang="en-US" sz="2400" dirty="0"/>
              <a:t>3</a:t>
            </a:r>
            <a:r>
              <a:rPr lang="en-US" sz="2400" i="1" dirty="0"/>
              <a:t>)</a:t>
            </a:r>
            <a:r>
              <a:rPr lang="en-US" sz="2400" dirty="0"/>
              <a:t>}</a:t>
            </a:r>
            <a:r>
              <a:rPr lang="en-US" sz="2400" i="1" dirty="0"/>
              <a:t>,</a:t>
            </a:r>
            <a:r>
              <a:rPr lang="en-US" sz="2400" dirty="0"/>
              <a:t> </a:t>
            </a:r>
            <a:br>
              <a:rPr lang="en-US" sz="2400" dirty="0"/>
            </a:br>
            <a:r>
              <a:rPr lang="en-US" sz="2400" dirty="0"/>
              <a:t/>
            </a:r>
            <a:br>
              <a:rPr lang="en-US" sz="2400" dirty="0"/>
            </a:br>
            <a:r>
              <a:rPr lang="en-US" sz="2400" i="1" dirty="0"/>
              <a:t>R</a:t>
            </a:r>
            <a:r>
              <a:rPr lang="en-US" sz="2400" dirty="0"/>
              <a:t>2 - </a:t>
            </a:r>
            <a:r>
              <a:rPr lang="en-US" sz="2400" i="1" dirty="0"/>
              <a:t>R</a:t>
            </a:r>
            <a:r>
              <a:rPr lang="en-US" sz="2400" dirty="0"/>
              <a:t>1 = </a:t>
            </a:r>
            <a:endParaRPr lang="en-US" sz="2400" dirty="0" smtClean="0"/>
          </a:p>
          <a:p>
            <a:r>
              <a:rPr lang="en-US" sz="2400" dirty="0"/>
              <a:t>{</a:t>
            </a:r>
            <a:r>
              <a:rPr lang="en-US" sz="2400" i="1" dirty="0"/>
              <a:t>(</a:t>
            </a:r>
            <a:r>
              <a:rPr lang="en-US" sz="2400" dirty="0"/>
              <a:t>1</a:t>
            </a:r>
            <a:r>
              <a:rPr lang="en-US" sz="2400" i="1" dirty="0"/>
              <a:t>, </a:t>
            </a:r>
            <a:r>
              <a:rPr lang="en-US" sz="2400" dirty="0"/>
              <a:t>2</a:t>
            </a:r>
            <a:r>
              <a:rPr lang="en-US" sz="2400" i="1" dirty="0"/>
              <a:t>), (</a:t>
            </a:r>
            <a:r>
              <a:rPr lang="en-US" sz="2400" dirty="0"/>
              <a:t>1</a:t>
            </a:r>
            <a:r>
              <a:rPr lang="en-US" sz="2400" i="1" dirty="0"/>
              <a:t>, </a:t>
            </a:r>
            <a:r>
              <a:rPr lang="en-US" sz="2400" dirty="0"/>
              <a:t>3</a:t>
            </a:r>
            <a:r>
              <a:rPr lang="en-US" sz="2400" i="1" dirty="0"/>
              <a:t>), (</a:t>
            </a:r>
            <a:r>
              <a:rPr lang="en-US" sz="2400" dirty="0"/>
              <a:t>1</a:t>
            </a:r>
            <a:r>
              <a:rPr lang="en-US" sz="2400" i="1" dirty="0"/>
              <a:t>, </a:t>
            </a:r>
            <a:r>
              <a:rPr lang="en-US" sz="2400" dirty="0"/>
              <a:t>4</a:t>
            </a:r>
            <a:r>
              <a:rPr lang="en-US" sz="2400" i="1" dirty="0"/>
              <a:t>)</a:t>
            </a:r>
            <a:r>
              <a:rPr lang="en-US" sz="2400" dirty="0"/>
              <a:t>}</a:t>
            </a:r>
            <a:r>
              <a:rPr lang="en-US" sz="2400" i="1" dirty="0"/>
              <a:t>.</a:t>
            </a:r>
            <a:r>
              <a:rPr lang="en-US" sz="2400" dirty="0"/>
              <a:t> </a:t>
            </a:r>
            <a:br>
              <a:rPr lang="en-US" sz="2400" dirty="0"/>
            </a:br>
            <a:r>
              <a:rPr lang="en-US" sz="2400" dirty="0"/>
              <a:t/>
            </a:r>
            <a:br>
              <a:rPr lang="en-US" sz="2400" dirty="0"/>
            </a:br>
            <a:endParaRPr lang="en-US" sz="2400" dirty="0"/>
          </a:p>
        </p:txBody>
      </p:sp>
    </p:spTree>
    <p:extLst>
      <p:ext uri="{BB962C8B-B14F-4D97-AF65-F5344CB8AC3E}">
        <p14:creationId xmlns:p14="http://schemas.microsoft.com/office/powerpoint/2010/main" val="77919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dirty="0" smtClean="0"/>
              <a:t>Example </a:t>
            </a:r>
            <a:endParaRPr lang="en-US" dirty="0"/>
          </a:p>
        </p:txBody>
      </p:sp>
      <p:sp>
        <p:nvSpPr>
          <p:cNvPr id="3" name="Content Placeholder 2"/>
          <p:cNvSpPr>
            <a:spLocks noGrp="1"/>
          </p:cNvSpPr>
          <p:nvPr>
            <p:ph idx="1"/>
          </p:nvPr>
        </p:nvSpPr>
        <p:spPr>
          <a:xfrm>
            <a:off x="293255" y="1163782"/>
            <a:ext cx="8229600" cy="4389120"/>
          </a:xfrm>
        </p:spPr>
        <p:txBody>
          <a:bodyPr>
            <a:noAutofit/>
          </a:bodyPr>
          <a:lstStyle/>
          <a:p>
            <a:r>
              <a:rPr lang="en-US" sz="2400" dirty="0"/>
              <a:t>Let </a:t>
            </a:r>
            <a:r>
              <a:rPr lang="en-US" sz="2400" i="1" dirty="0"/>
              <a:t>A </a:t>
            </a:r>
            <a:r>
              <a:rPr lang="en-US" sz="2400" dirty="0"/>
              <a:t>and </a:t>
            </a:r>
            <a:r>
              <a:rPr lang="en-US" sz="2400" i="1" dirty="0"/>
              <a:t>B </a:t>
            </a:r>
            <a:r>
              <a:rPr lang="en-US" sz="2400" dirty="0"/>
              <a:t>be the set of all students and the set of all courses at a school, respectively</a:t>
            </a:r>
            <a:r>
              <a:rPr lang="en-US" sz="2400" dirty="0" smtClean="0"/>
              <a:t>. Suppose </a:t>
            </a:r>
            <a:r>
              <a:rPr lang="en-US" sz="2400" dirty="0"/>
              <a:t>that </a:t>
            </a:r>
            <a:r>
              <a:rPr lang="en-US" sz="2400" i="1" dirty="0"/>
              <a:t>R</a:t>
            </a:r>
            <a:r>
              <a:rPr lang="en-US" sz="2400" dirty="0"/>
              <a:t>1 consists of all ordered pairs </a:t>
            </a:r>
            <a:r>
              <a:rPr lang="en-US" sz="2400" i="1" dirty="0"/>
              <a:t>(a, b)</a:t>
            </a:r>
            <a:r>
              <a:rPr lang="en-US" sz="2400" dirty="0"/>
              <a:t>, where </a:t>
            </a:r>
            <a:r>
              <a:rPr lang="en-US" sz="2400" i="1" dirty="0"/>
              <a:t>a </a:t>
            </a:r>
            <a:r>
              <a:rPr lang="en-US" sz="2400" dirty="0"/>
              <a:t>is a student who has taken course </a:t>
            </a:r>
            <a:r>
              <a:rPr lang="en-US" sz="2400" i="1" dirty="0"/>
              <a:t>b</a:t>
            </a:r>
            <a:r>
              <a:rPr lang="en-US" sz="2400" dirty="0" smtClean="0"/>
              <a:t>, and </a:t>
            </a:r>
            <a:r>
              <a:rPr lang="en-US" sz="2400" i="1" dirty="0"/>
              <a:t>R</a:t>
            </a:r>
            <a:r>
              <a:rPr lang="en-US" sz="2400" dirty="0"/>
              <a:t>2 consists of all ordered pairs </a:t>
            </a:r>
            <a:r>
              <a:rPr lang="en-US" sz="2400" i="1" dirty="0"/>
              <a:t>(a, b)</a:t>
            </a:r>
            <a:r>
              <a:rPr lang="en-US" sz="2400" dirty="0"/>
              <a:t>, where </a:t>
            </a:r>
            <a:r>
              <a:rPr lang="en-US" sz="2400" i="1" dirty="0"/>
              <a:t>a </a:t>
            </a:r>
            <a:r>
              <a:rPr lang="en-US" sz="2400" dirty="0"/>
              <a:t>is a student who requires course </a:t>
            </a:r>
            <a:r>
              <a:rPr lang="en-US" sz="2400" i="1" dirty="0"/>
              <a:t>b </a:t>
            </a:r>
            <a:r>
              <a:rPr lang="en-US" sz="2400" dirty="0"/>
              <a:t>to graduate.</a:t>
            </a:r>
            <a:br>
              <a:rPr lang="en-US" sz="2400" dirty="0"/>
            </a:br>
            <a:r>
              <a:rPr lang="en-US" sz="2400" dirty="0"/>
              <a:t>What are the relations </a:t>
            </a:r>
            <a:r>
              <a:rPr lang="en-US" sz="2400" i="1" dirty="0"/>
              <a:t>R</a:t>
            </a:r>
            <a:r>
              <a:rPr lang="en-US" sz="2400" dirty="0"/>
              <a:t>1 ∪ </a:t>
            </a:r>
            <a:r>
              <a:rPr lang="en-US" sz="2400" i="1" dirty="0"/>
              <a:t>R</a:t>
            </a:r>
            <a:r>
              <a:rPr lang="en-US" sz="2400" dirty="0"/>
              <a:t>2, </a:t>
            </a:r>
            <a:r>
              <a:rPr lang="en-US" sz="2400" i="1" dirty="0"/>
              <a:t>R</a:t>
            </a:r>
            <a:r>
              <a:rPr lang="en-US" sz="2400" dirty="0"/>
              <a:t>1 ∩ </a:t>
            </a:r>
            <a:r>
              <a:rPr lang="en-US" sz="2400" i="1" dirty="0"/>
              <a:t>R</a:t>
            </a:r>
            <a:r>
              <a:rPr lang="en-US" sz="2400" dirty="0"/>
              <a:t>2, </a:t>
            </a:r>
            <a:r>
              <a:rPr lang="en-US" sz="2400" i="1" dirty="0"/>
              <a:t>R</a:t>
            </a:r>
            <a:r>
              <a:rPr lang="en-US" sz="2400" dirty="0"/>
              <a:t>1 ⊕ </a:t>
            </a:r>
            <a:r>
              <a:rPr lang="en-US" sz="2400" i="1" dirty="0"/>
              <a:t>R</a:t>
            </a:r>
            <a:r>
              <a:rPr lang="en-US" sz="2400" dirty="0"/>
              <a:t>2, </a:t>
            </a:r>
            <a:r>
              <a:rPr lang="en-US" sz="2400" i="1" dirty="0"/>
              <a:t>R</a:t>
            </a:r>
            <a:r>
              <a:rPr lang="en-US" sz="2400" dirty="0"/>
              <a:t>1 - </a:t>
            </a:r>
            <a:r>
              <a:rPr lang="en-US" sz="2400" i="1" dirty="0"/>
              <a:t>R</a:t>
            </a:r>
            <a:r>
              <a:rPr lang="en-US" sz="2400" dirty="0"/>
              <a:t>2, and </a:t>
            </a:r>
            <a:r>
              <a:rPr lang="en-US" sz="2400" i="1" dirty="0"/>
              <a:t>R</a:t>
            </a:r>
            <a:r>
              <a:rPr lang="en-US" sz="2400" dirty="0"/>
              <a:t>2 - </a:t>
            </a:r>
            <a:r>
              <a:rPr lang="en-US" sz="2400" i="1" dirty="0"/>
              <a:t>R</a:t>
            </a:r>
            <a:r>
              <a:rPr lang="en-US" sz="2400" dirty="0"/>
              <a:t>1? </a:t>
            </a:r>
            <a:endParaRPr lang="en-US" sz="2400" dirty="0" smtClean="0"/>
          </a:p>
          <a:p>
            <a:r>
              <a:rPr lang="en-US" sz="2800" dirty="0"/>
              <a:t>The relation </a:t>
            </a:r>
            <a:r>
              <a:rPr lang="en-US" sz="2800" i="1" dirty="0"/>
              <a:t>R</a:t>
            </a:r>
            <a:r>
              <a:rPr lang="en-US" sz="2800" dirty="0"/>
              <a:t>1 ∪ </a:t>
            </a:r>
            <a:r>
              <a:rPr lang="en-US" sz="2800" i="1" dirty="0"/>
              <a:t>R</a:t>
            </a:r>
            <a:r>
              <a:rPr lang="en-US" sz="2800" dirty="0"/>
              <a:t>2 consists of all ordered pairs </a:t>
            </a:r>
            <a:r>
              <a:rPr lang="en-US" sz="2800" i="1" dirty="0"/>
              <a:t>(a, b)</a:t>
            </a:r>
            <a:r>
              <a:rPr lang="en-US" sz="2800" dirty="0"/>
              <a:t>, where </a:t>
            </a:r>
            <a:r>
              <a:rPr lang="en-US" sz="2800" i="1" dirty="0"/>
              <a:t>a </a:t>
            </a:r>
            <a:r>
              <a:rPr lang="en-US" sz="2800" dirty="0"/>
              <a:t>is a student </a:t>
            </a:r>
            <a:r>
              <a:rPr lang="en-US" sz="2800" dirty="0" smtClean="0"/>
              <a:t>who either </a:t>
            </a:r>
            <a:r>
              <a:rPr lang="en-US" sz="2800" dirty="0"/>
              <a:t>has taken course </a:t>
            </a:r>
            <a:r>
              <a:rPr lang="en-US" sz="2800" i="1" dirty="0"/>
              <a:t>b </a:t>
            </a:r>
            <a:r>
              <a:rPr lang="en-US" sz="2800" dirty="0"/>
              <a:t>or needs course </a:t>
            </a:r>
            <a:r>
              <a:rPr lang="en-US" sz="2800" i="1" dirty="0"/>
              <a:t>b </a:t>
            </a:r>
            <a:r>
              <a:rPr lang="en-US" sz="2800" dirty="0"/>
              <a:t>to graduate, </a:t>
            </a:r>
            <a:endParaRPr lang="en-US" sz="2800" dirty="0" smtClean="0"/>
          </a:p>
          <a:p>
            <a:r>
              <a:rPr lang="en-US" sz="2800" i="1" dirty="0" smtClean="0"/>
              <a:t>R</a:t>
            </a:r>
            <a:r>
              <a:rPr lang="en-US" sz="2800" dirty="0" smtClean="0"/>
              <a:t>1 </a:t>
            </a:r>
            <a:r>
              <a:rPr lang="en-US" sz="2800" dirty="0"/>
              <a:t>∩ </a:t>
            </a:r>
            <a:r>
              <a:rPr lang="en-US" sz="2800" i="1" dirty="0"/>
              <a:t>R</a:t>
            </a:r>
            <a:r>
              <a:rPr lang="en-US" sz="2800" dirty="0"/>
              <a:t>2 is the set of all ordered</a:t>
            </a:r>
            <a:br>
              <a:rPr lang="en-US" sz="2800" dirty="0"/>
            </a:br>
            <a:r>
              <a:rPr lang="en-US" sz="2800" dirty="0"/>
              <a:t>pairs </a:t>
            </a:r>
            <a:r>
              <a:rPr lang="en-US" sz="2800" i="1" dirty="0"/>
              <a:t>(a, b)</a:t>
            </a:r>
            <a:r>
              <a:rPr lang="en-US" sz="2800" dirty="0"/>
              <a:t>, where </a:t>
            </a:r>
            <a:r>
              <a:rPr lang="en-US" sz="2800" i="1" dirty="0"/>
              <a:t>a </a:t>
            </a:r>
            <a:r>
              <a:rPr lang="en-US" sz="2800" dirty="0"/>
              <a:t>is a student who has taken course </a:t>
            </a:r>
            <a:r>
              <a:rPr lang="en-US" sz="2800" i="1" dirty="0"/>
              <a:t>b </a:t>
            </a:r>
            <a:r>
              <a:rPr lang="en-US" sz="2800" dirty="0"/>
              <a:t>and needs this course to graduate.</a:t>
            </a:r>
            <a:r>
              <a:rPr lang="en-US" sz="2400" dirty="0"/>
              <a:t> </a:t>
            </a:r>
            <a:br>
              <a:rPr lang="en-US" sz="2400" dirty="0"/>
            </a:br>
            <a:r>
              <a:rPr lang="en-US" sz="2400" dirty="0"/>
              <a:t/>
            </a:r>
            <a:br>
              <a:rPr lang="en-US" sz="2400" dirty="0"/>
            </a:br>
            <a:endParaRPr lang="en-US" sz="2400" dirty="0"/>
          </a:p>
        </p:txBody>
      </p:sp>
    </p:spTree>
    <p:extLst>
      <p:ext uri="{BB962C8B-B14F-4D97-AF65-F5344CB8AC3E}">
        <p14:creationId xmlns:p14="http://schemas.microsoft.com/office/powerpoint/2010/main" val="310790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229600" cy="4389120"/>
          </a:xfrm>
        </p:spPr>
        <p:txBody>
          <a:bodyPr>
            <a:noAutofit/>
          </a:bodyPr>
          <a:lstStyle/>
          <a:p>
            <a:r>
              <a:rPr lang="en-US" sz="2800" dirty="0"/>
              <a:t>Also, </a:t>
            </a:r>
            <a:r>
              <a:rPr lang="en-US" sz="2800" i="1" dirty="0"/>
              <a:t>R</a:t>
            </a:r>
            <a:r>
              <a:rPr lang="en-US" sz="2800" dirty="0"/>
              <a:t>1 ⊕ </a:t>
            </a:r>
            <a:r>
              <a:rPr lang="en-US" sz="2800" i="1" dirty="0"/>
              <a:t>R</a:t>
            </a:r>
            <a:r>
              <a:rPr lang="en-US" sz="2800" dirty="0"/>
              <a:t>2 consists of all ordered pairs </a:t>
            </a:r>
            <a:r>
              <a:rPr lang="en-US" sz="2800" i="1" dirty="0"/>
              <a:t>(a, b)</a:t>
            </a:r>
            <a:r>
              <a:rPr lang="en-US" sz="2800" dirty="0"/>
              <a:t>, where student </a:t>
            </a:r>
            <a:r>
              <a:rPr lang="en-US" sz="2800" i="1" dirty="0"/>
              <a:t>a </a:t>
            </a:r>
            <a:r>
              <a:rPr lang="en-US" sz="2800" dirty="0"/>
              <a:t>has taken course </a:t>
            </a:r>
            <a:r>
              <a:rPr lang="en-US" sz="2800" i="1" dirty="0"/>
              <a:t>b </a:t>
            </a:r>
            <a:r>
              <a:rPr lang="en-US" sz="2800" dirty="0"/>
              <a:t>but </a:t>
            </a:r>
            <a:r>
              <a:rPr lang="en-US" sz="2800" dirty="0" smtClean="0"/>
              <a:t>does not </a:t>
            </a:r>
            <a:r>
              <a:rPr lang="en-US" sz="2800" dirty="0"/>
              <a:t>need it to graduate or needs course </a:t>
            </a:r>
            <a:r>
              <a:rPr lang="en-US" sz="2800" i="1" dirty="0"/>
              <a:t>b </a:t>
            </a:r>
            <a:r>
              <a:rPr lang="en-US" sz="2800" dirty="0"/>
              <a:t>to graduate but has not taken </a:t>
            </a:r>
            <a:r>
              <a:rPr lang="en-US" sz="2800" dirty="0" smtClean="0"/>
              <a:t>it.</a:t>
            </a:r>
          </a:p>
          <a:p>
            <a:r>
              <a:rPr lang="en-US" sz="2800" i="1" dirty="0"/>
              <a:t>R</a:t>
            </a:r>
            <a:r>
              <a:rPr lang="en-US" sz="2800" dirty="0"/>
              <a:t>1 - </a:t>
            </a:r>
            <a:r>
              <a:rPr lang="en-US" sz="2800" i="1" dirty="0"/>
              <a:t>R</a:t>
            </a:r>
            <a:r>
              <a:rPr lang="en-US" sz="2800" dirty="0"/>
              <a:t>2 is the set </a:t>
            </a:r>
            <a:r>
              <a:rPr lang="en-US" sz="2800" dirty="0" smtClean="0"/>
              <a:t>of ordered </a:t>
            </a:r>
            <a:r>
              <a:rPr lang="en-US" sz="2800" dirty="0"/>
              <a:t>pairs </a:t>
            </a:r>
            <a:r>
              <a:rPr lang="en-US" sz="2800" i="1" dirty="0"/>
              <a:t>(a, b)</a:t>
            </a:r>
            <a:r>
              <a:rPr lang="en-US" sz="2800" dirty="0"/>
              <a:t>, where </a:t>
            </a:r>
            <a:r>
              <a:rPr lang="en-US" sz="2800" i="1" dirty="0"/>
              <a:t>a </a:t>
            </a:r>
            <a:r>
              <a:rPr lang="en-US" sz="2800" dirty="0"/>
              <a:t>has taken course </a:t>
            </a:r>
            <a:r>
              <a:rPr lang="en-US" sz="2800" i="1" dirty="0"/>
              <a:t>b </a:t>
            </a:r>
            <a:r>
              <a:rPr lang="en-US" sz="2800" dirty="0"/>
              <a:t>but does not need it to graduate; that is, </a:t>
            </a:r>
            <a:r>
              <a:rPr lang="en-US" sz="2800" i="1" dirty="0"/>
              <a:t>b </a:t>
            </a:r>
            <a:r>
              <a:rPr lang="en-US" sz="2800" dirty="0" smtClean="0"/>
              <a:t>is an </a:t>
            </a:r>
            <a:r>
              <a:rPr lang="en-US" sz="2800" dirty="0"/>
              <a:t>elective course that </a:t>
            </a:r>
            <a:r>
              <a:rPr lang="en-US" sz="2800" i="1" dirty="0"/>
              <a:t>a </a:t>
            </a:r>
            <a:r>
              <a:rPr lang="en-US" sz="2800" dirty="0"/>
              <a:t>has taken. </a:t>
            </a:r>
            <a:endParaRPr lang="en-US" sz="2800" dirty="0" smtClean="0"/>
          </a:p>
          <a:p>
            <a:r>
              <a:rPr lang="en-US" sz="2800" i="1" dirty="0"/>
              <a:t>R</a:t>
            </a:r>
            <a:r>
              <a:rPr lang="en-US" sz="2800" dirty="0"/>
              <a:t>2 - </a:t>
            </a:r>
            <a:r>
              <a:rPr lang="en-US" sz="2800" i="1" dirty="0"/>
              <a:t>R</a:t>
            </a:r>
            <a:r>
              <a:rPr lang="en-US" sz="2800" dirty="0"/>
              <a:t>1 is the set of all ordered pairs </a:t>
            </a:r>
            <a:r>
              <a:rPr lang="en-US" sz="2800" i="1" dirty="0"/>
              <a:t>(a, b)</a:t>
            </a:r>
            <a:r>
              <a:rPr lang="en-US" sz="2800" dirty="0"/>
              <a:t>, where </a:t>
            </a:r>
            <a:r>
              <a:rPr lang="en-US" sz="2800" i="1" dirty="0"/>
              <a:t>b </a:t>
            </a:r>
            <a:r>
              <a:rPr lang="en-US" sz="2800" dirty="0"/>
              <a:t>is </a:t>
            </a:r>
            <a:r>
              <a:rPr lang="en-US" sz="2800" dirty="0" smtClean="0"/>
              <a:t>a course </a:t>
            </a:r>
            <a:r>
              <a:rPr lang="en-US" sz="2800" dirty="0"/>
              <a:t>that </a:t>
            </a:r>
            <a:r>
              <a:rPr lang="en-US" sz="2800" i="1" dirty="0"/>
              <a:t>a </a:t>
            </a:r>
            <a:r>
              <a:rPr lang="en-US" sz="2800" dirty="0"/>
              <a:t>needs to graduate but has not taken. </a:t>
            </a:r>
            <a:br>
              <a:rPr lang="en-US" sz="2800" dirty="0"/>
            </a:br>
            <a:r>
              <a:rPr lang="en-US" sz="2800" dirty="0"/>
              <a:t/>
            </a:r>
            <a:br>
              <a:rPr lang="en-US" sz="2800" dirty="0"/>
            </a:br>
            <a:r>
              <a:rPr lang="en-US" sz="2800" dirty="0"/>
              <a:t> </a:t>
            </a:r>
            <a:br>
              <a:rPr lang="en-US" sz="2800" dirty="0"/>
            </a:br>
            <a:endParaRPr lang="en-US" sz="2800" dirty="0"/>
          </a:p>
        </p:txBody>
      </p:sp>
    </p:spTree>
    <p:extLst>
      <p:ext uri="{BB962C8B-B14F-4D97-AF65-F5344CB8AC3E}">
        <p14:creationId xmlns:p14="http://schemas.microsoft.com/office/powerpoint/2010/main" val="28601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normAutofit fontScale="90000"/>
          </a:bodyPr>
          <a:lstStyle/>
          <a:p>
            <a:r>
              <a:rPr lang="en-US" altLang="en-US" smtClean="0">
                <a:ea typeface="ＭＳ Ｐゴシック" panose="020B0600070205080204" pitchFamily="34" charset="-128"/>
              </a:rPr>
              <a:t>Directed Graphs Representation (1)</a:t>
            </a:r>
            <a:endParaRPr lang="en-US" altLang="en-US" sz="5400" smtClean="0">
              <a:ea typeface="ＭＳ Ｐゴシック" panose="020B0600070205080204" pitchFamily="34" charset="-128"/>
            </a:endParaRPr>
          </a:p>
        </p:txBody>
      </p:sp>
      <p:sp>
        <p:nvSpPr>
          <p:cNvPr id="54275" name="Content Placeholder 2"/>
          <p:cNvSpPr>
            <a:spLocks noGrp="1"/>
          </p:cNvSpPr>
          <p:nvPr>
            <p:ph idx="1"/>
          </p:nvPr>
        </p:nvSpPr>
        <p:spPr/>
        <p:txBody>
          <a:bodyPr>
            <a:normAutofit/>
          </a:bodyPr>
          <a:lstStyle/>
          <a:p>
            <a:r>
              <a:rPr lang="en-US" altLang="en-US" sz="2800" dirty="0" smtClean="0">
                <a:ea typeface="ＭＳ Ｐゴシック" panose="020B0600070205080204" pitchFamily="34" charset="-128"/>
              </a:rPr>
              <a:t>We briefly introduce them here to use them to represent relations</a:t>
            </a:r>
          </a:p>
          <a:p>
            <a:r>
              <a:rPr lang="en-US" altLang="en-US" sz="2800" dirty="0" smtClean="0">
                <a:ea typeface="ＭＳ Ｐゴシック" panose="020B0600070205080204" pitchFamily="34" charset="-128"/>
              </a:rPr>
              <a:t>We have already seen directed graphs to represent functions and relations (between two sets).  Those are special graphs, called </a:t>
            </a:r>
            <a:r>
              <a:rPr lang="en-US" altLang="en-US" sz="2800" u="sng" dirty="0" smtClean="0">
                <a:ea typeface="ＭＳ Ｐゴシック" panose="020B0600070205080204" pitchFamily="34" charset="-128"/>
              </a:rPr>
              <a:t>bipartite</a:t>
            </a:r>
            <a:r>
              <a:rPr lang="en-US" altLang="en-US" sz="2800" dirty="0" smtClean="0">
                <a:ea typeface="ＭＳ Ｐゴシック" panose="020B0600070205080204" pitchFamily="34" charset="-128"/>
              </a:rPr>
              <a:t> directed graphs</a:t>
            </a:r>
          </a:p>
          <a:p>
            <a:r>
              <a:rPr lang="en-US" altLang="en-US" sz="2800" dirty="0" smtClean="0">
                <a:ea typeface="ＭＳ Ｐゴシック" panose="020B0600070205080204" pitchFamily="34" charset="-128"/>
              </a:rPr>
              <a:t>For a relation on a set A, it makes more sense to use a </a:t>
            </a:r>
            <a:r>
              <a:rPr lang="en-US" altLang="en-US" sz="2800" u="sng" dirty="0" smtClean="0">
                <a:ea typeface="ＭＳ Ｐゴシック" panose="020B0600070205080204" pitchFamily="34" charset="-128"/>
              </a:rPr>
              <a:t>general</a:t>
            </a:r>
            <a:r>
              <a:rPr lang="en-US" altLang="en-US" sz="2800" dirty="0" smtClean="0">
                <a:ea typeface="ＭＳ Ｐゴシック" panose="020B0600070205080204" pitchFamily="34" charset="-128"/>
              </a:rPr>
              <a:t> directed graph rather than having two copies of the same set A</a:t>
            </a:r>
          </a:p>
        </p:txBody>
      </p:sp>
    </p:spTree>
    <p:extLst>
      <p:ext uri="{BB962C8B-B14F-4D97-AF65-F5344CB8AC3E}">
        <p14:creationId xmlns:p14="http://schemas.microsoft.com/office/powerpoint/2010/main" val="18448557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r>
              <a:rPr lang="en-US" dirty="0"/>
              <a:t>A </a:t>
            </a:r>
            <a:r>
              <a:rPr lang="en-US" i="1" dirty="0"/>
              <a:t>directed graph</a:t>
            </a:r>
            <a:r>
              <a:rPr lang="en-US" dirty="0"/>
              <a:t>, or </a:t>
            </a:r>
            <a:r>
              <a:rPr lang="en-US" i="1" dirty="0"/>
              <a:t>digraph</a:t>
            </a:r>
            <a:r>
              <a:rPr lang="en-US" dirty="0"/>
              <a:t>, consists of a set </a:t>
            </a:r>
            <a:r>
              <a:rPr lang="en-US" i="1" dirty="0"/>
              <a:t>V </a:t>
            </a:r>
            <a:r>
              <a:rPr lang="en-US" dirty="0"/>
              <a:t>of </a:t>
            </a:r>
            <a:r>
              <a:rPr lang="en-US" i="1" dirty="0"/>
              <a:t>vertices </a:t>
            </a:r>
            <a:r>
              <a:rPr lang="en-US" dirty="0"/>
              <a:t>(or </a:t>
            </a:r>
            <a:r>
              <a:rPr lang="en-US" i="1" dirty="0"/>
              <a:t>nodes</a:t>
            </a:r>
            <a:r>
              <a:rPr lang="en-US" dirty="0"/>
              <a:t>) together with a </a:t>
            </a:r>
            <a:r>
              <a:rPr lang="en-US" dirty="0" smtClean="0"/>
              <a:t>set </a:t>
            </a:r>
            <a:r>
              <a:rPr lang="en-US" i="1" dirty="0" smtClean="0"/>
              <a:t>E </a:t>
            </a:r>
            <a:r>
              <a:rPr lang="en-US" dirty="0"/>
              <a:t>of ordered pairs of elements of </a:t>
            </a:r>
            <a:r>
              <a:rPr lang="en-US" i="1" dirty="0"/>
              <a:t>V </a:t>
            </a:r>
            <a:r>
              <a:rPr lang="en-US" dirty="0"/>
              <a:t>called </a:t>
            </a:r>
            <a:r>
              <a:rPr lang="en-US" i="1" dirty="0"/>
              <a:t>edges </a:t>
            </a:r>
            <a:r>
              <a:rPr lang="en-US" dirty="0"/>
              <a:t>(or </a:t>
            </a:r>
            <a:r>
              <a:rPr lang="en-US" i="1" dirty="0"/>
              <a:t>arcs</a:t>
            </a:r>
            <a:r>
              <a:rPr lang="en-US" dirty="0"/>
              <a:t>). The vertex </a:t>
            </a:r>
            <a:r>
              <a:rPr lang="en-US" i="1" dirty="0"/>
              <a:t>a </a:t>
            </a:r>
            <a:r>
              <a:rPr lang="en-US" dirty="0"/>
              <a:t>is called the </a:t>
            </a:r>
            <a:r>
              <a:rPr lang="en-US" i="1" dirty="0" smtClean="0"/>
              <a:t>initial vertex </a:t>
            </a:r>
            <a:r>
              <a:rPr lang="en-US" dirty="0"/>
              <a:t>of the edge </a:t>
            </a:r>
            <a:r>
              <a:rPr lang="en-US" i="1" dirty="0"/>
              <a:t>(a, b)</a:t>
            </a:r>
            <a:r>
              <a:rPr lang="en-US" dirty="0"/>
              <a:t>, and the vertex </a:t>
            </a:r>
            <a:r>
              <a:rPr lang="en-US" i="1" dirty="0"/>
              <a:t>b </a:t>
            </a:r>
            <a:r>
              <a:rPr lang="en-US" dirty="0"/>
              <a:t>is called the </a:t>
            </a:r>
            <a:r>
              <a:rPr lang="en-US" i="1" dirty="0"/>
              <a:t>terminal vertex </a:t>
            </a:r>
            <a:r>
              <a:rPr lang="en-US" dirty="0"/>
              <a:t>of this edge. </a:t>
            </a:r>
            <a:br>
              <a:rPr lang="en-US" dirty="0"/>
            </a:br>
            <a:endParaRPr lang="en-US" dirty="0"/>
          </a:p>
        </p:txBody>
      </p:sp>
    </p:spTree>
    <p:extLst>
      <p:ext uri="{BB962C8B-B14F-4D97-AF65-F5344CB8AC3E}">
        <p14:creationId xmlns:p14="http://schemas.microsoft.com/office/powerpoint/2010/main" val="35760310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smtClean="0">
                <a:ea typeface="ＭＳ Ｐゴシック" panose="020B0600070205080204" pitchFamily="34" charset="-128"/>
              </a:rPr>
              <a:t>Definition: Directed Graphs (2)</a:t>
            </a:r>
            <a:endParaRPr lang="en-US" altLang="en-US" sz="5400" smtClean="0">
              <a:ea typeface="ＭＳ Ｐゴシック" panose="020B0600070205080204" pitchFamily="34" charset="-128"/>
            </a:endParaRPr>
          </a:p>
        </p:txBody>
      </p:sp>
      <p:sp>
        <p:nvSpPr>
          <p:cNvPr id="55299" name="Content Placeholder 2"/>
          <p:cNvSpPr>
            <a:spLocks noGrp="1"/>
          </p:cNvSpPr>
          <p:nvPr>
            <p:ph idx="1"/>
          </p:nvPr>
        </p:nvSpPr>
        <p:spPr/>
        <p:txBody>
          <a:bodyPr/>
          <a:lstStyle/>
          <a:p>
            <a:r>
              <a:rPr lang="en-US" altLang="en-US" sz="2800" b="1" dirty="0" smtClean="0">
                <a:ea typeface="ＭＳ Ｐゴシック" panose="020B0600070205080204" pitchFamily="34" charset="-128"/>
              </a:rPr>
              <a:t>Definition</a:t>
            </a:r>
            <a:r>
              <a:rPr lang="en-US" altLang="en-US" sz="2800" dirty="0" smtClean="0">
                <a:ea typeface="ＭＳ Ｐゴシック" panose="020B0600070205080204" pitchFamily="34" charset="-128"/>
              </a:rPr>
              <a:t>: A </a:t>
            </a:r>
            <a:r>
              <a:rPr lang="en-US" altLang="en-US" sz="2800" i="1" dirty="0" smtClean="0">
                <a:ea typeface="ＭＳ Ｐゴシック" panose="020B0600070205080204" pitchFamily="34" charset="-128"/>
              </a:rPr>
              <a:t>G</a:t>
            </a:r>
            <a:r>
              <a:rPr lang="en-US" altLang="en-US" sz="2800" dirty="0" smtClean="0">
                <a:ea typeface="ＭＳ Ｐゴシック" panose="020B0600070205080204" pitchFamily="34" charset="-128"/>
              </a:rPr>
              <a:t> </a:t>
            </a:r>
            <a:r>
              <a:rPr lang="en-US" altLang="en-US" sz="2800" u="sng" dirty="0" smtClean="0">
                <a:ea typeface="ＭＳ Ｐゴシック" panose="020B0600070205080204" pitchFamily="34" charset="-128"/>
              </a:rPr>
              <a:t>graph</a:t>
            </a:r>
            <a:r>
              <a:rPr lang="en-US" altLang="en-US" sz="2800" dirty="0" smtClean="0">
                <a:ea typeface="ＭＳ Ｐゴシック" panose="020B0600070205080204" pitchFamily="34" charset="-128"/>
              </a:rPr>
              <a:t> consists of</a:t>
            </a:r>
          </a:p>
          <a:p>
            <a:pPr lvl="1"/>
            <a:r>
              <a:rPr lang="en-US" altLang="en-US" sz="2400" dirty="0" smtClean="0">
                <a:ea typeface="ＭＳ Ｐゴシック" panose="020B0600070205080204" pitchFamily="34" charset="-128"/>
              </a:rPr>
              <a:t>A set </a:t>
            </a:r>
            <a:r>
              <a:rPr lang="en-US" altLang="en-US" sz="2400" i="1" dirty="0" smtClean="0">
                <a:ea typeface="ＭＳ Ｐゴシック" panose="020B0600070205080204" pitchFamily="34" charset="-128"/>
              </a:rPr>
              <a:t>V</a:t>
            </a:r>
            <a:r>
              <a:rPr lang="en-US" altLang="en-US" sz="2400" dirty="0" smtClean="0">
                <a:ea typeface="ＭＳ Ｐゴシック" panose="020B0600070205080204" pitchFamily="34" charset="-128"/>
              </a:rPr>
              <a:t> of vertices (or nodes), and</a:t>
            </a:r>
          </a:p>
          <a:p>
            <a:pPr lvl="1"/>
            <a:r>
              <a:rPr lang="en-US" altLang="en-US" sz="2400" dirty="0" smtClean="0">
                <a:ea typeface="ＭＳ Ｐゴシック" panose="020B0600070205080204" pitchFamily="34" charset="-128"/>
              </a:rPr>
              <a:t>A set </a:t>
            </a:r>
            <a:r>
              <a:rPr lang="en-US" altLang="en-US" sz="2400" i="1" dirty="0" smtClean="0">
                <a:ea typeface="ＭＳ Ｐゴシック" panose="020B0600070205080204" pitchFamily="34" charset="-128"/>
              </a:rPr>
              <a:t>E</a:t>
            </a:r>
            <a:r>
              <a:rPr lang="en-US" altLang="en-US" sz="2400" dirty="0" smtClean="0">
                <a:ea typeface="ＭＳ Ｐゴシック" panose="020B0600070205080204" pitchFamily="34" charset="-128"/>
              </a:rPr>
              <a:t> of edges (or arcs)</a:t>
            </a:r>
          </a:p>
          <a:p>
            <a:pPr lvl="1"/>
            <a:r>
              <a:rPr lang="en-US" altLang="en-US" sz="2400" dirty="0" smtClean="0">
                <a:ea typeface="ＭＳ Ｐゴシック" panose="020B0600070205080204" pitchFamily="34" charset="-128"/>
              </a:rPr>
              <a:t>We note: </a:t>
            </a:r>
            <a:r>
              <a:rPr lang="en-US" altLang="en-US" sz="2400" i="1" dirty="0" smtClean="0">
                <a:ea typeface="ＭＳ Ｐゴシック" panose="020B0600070205080204" pitchFamily="34" charset="-128"/>
              </a:rPr>
              <a:t>G</a:t>
            </a:r>
            <a:r>
              <a:rPr lang="en-US" altLang="en-US" sz="2400" dirty="0" smtClean="0">
                <a:ea typeface="ＭＳ Ｐゴシック" panose="020B0600070205080204" pitchFamily="34" charset="-128"/>
              </a:rPr>
              <a:t>=(</a:t>
            </a:r>
            <a:r>
              <a:rPr lang="en-US" altLang="en-US" sz="2400" i="1" dirty="0" smtClean="0">
                <a:ea typeface="ＭＳ Ｐゴシック" panose="020B0600070205080204" pitchFamily="34" charset="-128"/>
              </a:rPr>
              <a:t>V</a:t>
            </a:r>
            <a:r>
              <a:rPr lang="en-US" altLang="en-US" sz="2400" dirty="0" smtClean="0">
                <a:ea typeface="ＭＳ Ｐゴシック" panose="020B0600070205080204" pitchFamily="34" charset="-128"/>
              </a:rPr>
              <a:t>,</a:t>
            </a:r>
            <a:r>
              <a:rPr lang="en-US" altLang="en-US" sz="2400" i="1" dirty="0" smtClean="0">
                <a:ea typeface="ＭＳ Ｐゴシック" panose="020B0600070205080204" pitchFamily="34" charset="-128"/>
              </a:rPr>
              <a:t>E</a:t>
            </a:r>
            <a:r>
              <a:rPr lang="en-US" altLang="en-US" sz="2400" dirty="0" smtClean="0">
                <a:ea typeface="ＭＳ Ｐゴシック" panose="020B0600070205080204" pitchFamily="34" charset="-128"/>
              </a:rPr>
              <a:t>)</a:t>
            </a:r>
          </a:p>
          <a:p>
            <a:r>
              <a:rPr lang="en-US" altLang="en-US" sz="2800" b="1" dirty="0" smtClean="0">
                <a:ea typeface="ＭＳ Ｐゴシック" panose="020B0600070205080204" pitchFamily="34" charset="-128"/>
              </a:rPr>
              <a:t>Definition</a:t>
            </a:r>
            <a:r>
              <a:rPr lang="en-US" altLang="en-US" sz="2800" dirty="0" smtClean="0">
                <a:ea typeface="ＭＳ Ｐゴシック" panose="020B0600070205080204" pitchFamily="34" charset="-128"/>
              </a:rPr>
              <a:t>: A </a:t>
            </a:r>
            <a:r>
              <a:rPr lang="en-US" altLang="en-US" sz="2800" u="sng" dirty="0" smtClean="0">
                <a:ea typeface="ＭＳ Ｐゴシック" panose="020B0600070205080204" pitchFamily="34" charset="-128"/>
              </a:rPr>
              <a:t>directed</a:t>
            </a:r>
            <a:r>
              <a:rPr lang="en-US" altLang="en-US" sz="2800" dirty="0" smtClean="0">
                <a:ea typeface="ＭＳ Ｐゴシック" panose="020B0600070205080204" pitchFamily="34" charset="-128"/>
              </a:rPr>
              <a:t> </a:t>
            </a:r>
            <a:r>
              <a:rPr lang="en-US" altLang="en-US" sz="2800" i="1" dirty="0" smtClean="0">
                <a:ea typeface="ＭＳ Ｐゴシック" panose="020B0600070205080204" pitchFamily="34" charset="-128"/>
              </a:rPr>
              <a:t>G</a:t>
            </a:r>
            <a:r>
              <a:rPr lang="en-US" altLang="en-US" sz="2800" dirty="0" smtClean="0">
                <a:ea typeface="ＭＳ Ｐゴシック" panose="020B0600070205080204" pitchFamily="34" charset="-128"/>
              </a:rPr>
              <a:t> graph (digraph) consists of</a:t>
            </a:r>
          </a:p>
          <a:p>
            <a:pPr lvl="1"/>
            <a:r>
              <a:rPr lang="en-US" altLang="en-US" sz="2400" dirty="0" smtClean="0">
                <a:ea typeface="ＭＳ Ｐゴシック" panose="020B0600070205080204" pitchFamily="34" charset="-128"/>
              </a:rPr>
              <a:t>A set </a:t>
            </a:r>
            <a:r>
              <a:rPr lang="en-US" altLang="en-US" sz="2400" i="1" dirty="0" smtClean="0">
                <a:ea typeface="ＭＳ Ｐゴシック" panose="020B0600070205080204" pitchFamily="34" charset="-128"/>
              </a:rPr>
              <a:t>V</a:t>
            </a:r>
            <a:r>
              <a:rPr lang="en-US" altLang="en-US" sz="2400" dirty="0" smtClean="0">
                <a:ea typeface="ＭＳ Ｐゴシック" panose="020B0600070205080204" pitchFamily="34" charset="-128"/>
              </a:rPr>
              <a:t> of vertices (or nodes), and</a:t>
            </a:r>
          </a:p>
          <a:p>
            <a:pPr lvl="1"/>
            <a:r>
              <a:rPr lang="en-US" altLang="en-US" sz="2400" dirty="0" smtClean="0">
                <a:ea typeface="ＭＳ Ｐゴシック" panose="020B0600070205080204" pitchFamily="34" charset="-128"/>
              </a:rPr>
              <a:t>A set </a:t>
            </a:r>
            <a:r>
              <a:rPr lang="en-US" altLang="en-US" sz="2400" i="1" dirty="0" smtClean="0">
                <a:ea typeface="ＭＳ Ｐゴシック" panose="020B0600070205080204" pitchFamily="34" charset="-128"/>
              </a:rPr>
              <a:t>E</a:t>
            </a:r>
            <a:r>
              <a:rPr lang="en-US" altLang="en-US" sz="2400" dirty="0" smtClean="0">
                <a:ea typeface="ＭＳ Ｐゴシック" panose="020B0600070205080204" pitchFamily="34" charset="-128"/>
              </a:rPr>
              <a:t> of edges of </a:t>
            </a:r>
            <a:r>
              <a:rPr lang="en-US" altLang="en-US" sz="2400" u="sng" dirty="0" smtClean="0">
                <a:ea typeface="ＭＳ Ｐゴシック" panose="020B0600070205080204" pitchFamily="34" charset="-128"/>
              </a:rPr>
              <a:t>ordered pairs</a:t>
            </a:r>
            <a:r>
              <a:rPr lang="en-US" altLang="en-US" sz="2400" dirty="0" smtClean="0">
                <a:ea typeface="ＭＳ Ｐゴシック" panose="020B0600070205080204" pitchFamily="34" charset="-128"/>
              </a:rPr>
              <a:t> of elements of V (of vertices)</a:t>
            </a:r>
          </a:p>
          <a:p>
            <a:pPr lvl="1">
              <a:buFont typeface="Arial" panose="020B0604020202020204" pitchFamily="34" charset="0"/>
              <a:buNone/>
            </a:pPr>
            <a:endParaRPr lang="en-US" altLang="en-US" sz="2400" dirty="0" smtClean="0">
              <a:ea typeface="ＭＳ Ｐゴシック" panose="020B0600070205080204" pitchFamily="34" charset="-128"/>
            </a:endParaRPr>
          </a:p>
        </p:txBody>
      </p:sp>
    </p:spTree>
    <p:extLst>
      <p:ext uri="{BB962C8B-B14F-4D97-AF65-F5344CB8AC3E}">
        <p14:creationId xmlns:p14="http://schemas.microsoft.com/office/powerpoint/2010/main" val="910141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Relations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 </a:t>
            </a:r>
            <a:r>
              <a:rPr lang="en-US" i="1" dirty="0" smtClean="0"/>
              <a:t>binary relation R</a:t>
            </a:r>
            <a:r>
              <a:rPr lang="en-US" dirty="0" smtClean="0"/>
              <a:t> from a set </a:t>
            </a:r>
            <a:r>
              <a:rPr lang="en-US" i="1" dirty="0" smtClean="0"/>
              <a:t>A</a:t>
            </a:r>
            <a:r>
              <a:rPr lang="en-US" dirty="0" smtClean="0"/>
              <a:t> to a set </a:t>
            </a:r>
            <a:r>
              <a:rPr lang="en-US" i="1" dirty="0" smtClean="0"/>
              <a:t>B</a:t>
            </a:r>
            <a:r>
              <a:rPr lang="en-US" dirty="0" smtClean="0"/>
              <a:t> is a subset </a:t>
            </a:r>
            <a:r>
              <a:rPr lang="en-US" i="1" dirty="0" smtClean="0"/>
              <a:t>R </a:t>
            </a:r>
            <a:r>
              <a:rPr lang="en-US" dirty="0" smtClean="0">
                <a:latin typeface="Cambria Math"/>
                <a:ea typeface="Cambria Math"/>
              </a:rPr>
              <a:t>⊆</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p>
          <a:p>
            <a:pPr>
              <a:buNone/>
            </a:pPr>
            <a:r>
              <a:rPr lang="en-US" b="1" dirty="0" smtClean="0">
                <a:ea typeface="Cambria Math"/>
              </a:rPr>
              <a:t>    Example</a:t>
            </a:r>
            <a:r>
              <a:rPr lang="en-US" dirty="0" smtClean="0">
                <a:ea typeface="Cambria Math"/>
              </a:rPr>
              <a:t>:</a:t>
            </a:r>
          </a:p>
          <a:p>
            <a:pPr lvl="1"/>
            <a:r>
              <a:rPr lang="en-US" dirty="0" smtClean="0">
                <a:ea typeface="Cambria Math"/>
              </a:rPr>
              <a:t>Let </a:t>
            </a:r>
            <a:r>
              <a:rPr lang="en-US" i="1" dirty="0" smtClean="0">
                <a:ea typeface="Cambria Math"/>
              </a:rPr>
              <a:t>A = </a:t>
            </a:r>
            <a:r>
              <a:rPr lang="en-US" dirty="0" smtClean="0">
                <a:ea typeface="Cambria Math"/>
              </a:rPr>
              <a:t>{</a:t>
            </a:r>
            <a:r>
              <a:rPr lang="en-US" dirty="0" smtClean="0">
                <a:latin typeface="Cambria Math" pitchFamily="18" charset="0"/>
                <a:ea typeface="Cambria Math" pitchFamily="18" charset="0"/>
              </a:rPr>
              <a:t>0</a:t>
            </a:r>
            <a:r>
              <a:rPr lang="en-US" dirty="0" smtClean="0">
                <a:ea typeface="Cambria Math"/>
              </a:rPr>
              <a:t>,</a:t>
            </a:r>
            <a:r>
              <a:rPr lang="en-US" dirty="0" smtClean="0">
                <a:latin typeface="Cambria Math" pitchFamily="18" charset="0"/>
                <a:ea typeface="Cambria Math" pitchFamily="18" charset="0"/>
              </a:rPr>
              <a:t>1,2</a:t>
            </a:r>
            <a:r>
              <a:rPr lang="en-US" dirty="0" smtClean="0">
                <a:ea typeface="Cambria Math"/>
              </a:rPr>
              <a:t>}</a:t>
            </a:r>
            <a:r>
              <a:rPr lang="en-US" i="1" dirty="0" smtClean="0">
                <a:ea typeface="Cambria Math"/>
              </a:rPr>
              <a:t> </a:t>
            </a:r>
            <a:r>
              <a:rPr lang="en-US" dirty="0" smtClean="0">
                <a:ea typeface="Cambria Math"/>
              </a:rPr>
              <a:t>and</a:t>
            </a:r>
            <a:r>
              <a:rPr lang="en-US" i="1" dirty="0" smtClean="0">
                <a:ea typeface="Cambria Math"/>
              </a:rPr>
              <a:t> B = </a:t>
            </a:r>
            <a:r>
              <a:rPr lang="en-US" dirty="0" smtClean="0">
                <a:ea typeface="Cambria Math"/>
              </a:rPr>
              <a:t>{</a:t>
            </a:r>
            <a:r>
              <a:rPr lang="en-US" i="1" dirty="0" err="1" smtClean="0">
                <a:ea typeface="Cambria Math"/>
              </a:rPr>
              <a:t>a,b</a:t>
            </a:r>
            <a:r>
              <a:rPr lang="en-US" dirty="0" smtClean="0">
                <a:ea typeface="Cambria Math"/>
              </a:rPr>
              <a:t>} </a:t>
            </a:r>
          </a:p>
          <a:p>
            <a:pPr lvl="1"/>
            <a:r>
              <a:rPr lang="en-US" dirty="0" smtClean="0">
                <a:ea typeface="Cambria Math"/>
              </a:rPr>
              <a:t>{(</a:t>
            </a:r>
            <a:r>
              <a:rPr lang="en-US" dirty="0" smtClean="0">
                <a:latin typeface="Cambria Math" pitchFamily="18" charset="0"/>
                <a:ea typeface="Cambria Math" pitchFamily="18" charset="0"/>
              </a:rPr>
              <a:t>0, </a:t>
            </a:r>
            <a:r>
              <a:rPr lang="en-US" i="1" dirty="0" smtClean="0">
                <a:ea typeface="Cambria Math"/>
              </a:rPr>
              <a:t>a</a:t>
            </a:r>
            <a:r>
              <a:rPr lang="en-US" dirty="0" smtClean="0">
                <a:ea typeface="Cambria Math"/>
              </a:rPr>
              <a:t>)</a:t>
            </a:r>
            <a:r>
              <a:rPr lang="en-US" i="1" dirty="0" smtClean="0">
                <a:ea typeface="Cambria Math"/>
              </a:rPr>
              <a:t>, </a:t>
            </a:r>
            <a:r>
              <a:rPr lang="en-US" dirty="0" smtClean="0">
                <a:ea typeface="Cambria Math"/>
              </a:rPr>
              <a:t>(</a:t>
            </a:r>
            <a:r>
              <a:rPr lang="en-US" dirty="0" smtClean="0">
                <a:latin typeface="Cambria Math" pitchFamily="18" charset="0"/>
                <a:ea typeface="Cambria Math" pitchFamily="18" charset="0"/>
              </a:rPr>
              <a:t>0, </a:t>
            </a:r>
            <a:r>
              <a:rPr lang="en-US" i="1" dirty="0" smtClean="0">
                <a:ea typeface="Cambria Math"/>
              </a:rPr>
              <a:t>b</a:t>
            </a:r>
            <a:r>
              <a:rPr lang="en-US" dirty="0" smtClean="0">
                <a:ea typeface="Cambria Math"/>
              </a:rPr>
              <a:t>)</a:t>
            </a:r>
            <a:r>
              <a:rPr lang="en-US" i="1" dirty="0" smtClean="0">
                <a:ea typeface="Cambria Math"/>
              </a:rPr>
              <a:t>, </a:t>
            </a:r>
            <a:r>
              <a:rPr lang="en-US" dirty="0" smtClean="0">
                <a:ea typeface="Cambria Math"/>
              </a:rPr>
              <a:t>(</a:t>
            </a:r>
            <a:r>
              <a:rPr lang="en-US" dirty="0" smtClean="0">
                <a:latin typeface="Cambria Math" pitchFamily="18" charset="0"/>
                <a:ea typeface="Cambria Math" pitchFamily="18" charset="0"/>
              </a:rPr>
              <a:t>1,</a:t>
            </a:r>
            <a:r>
              <a:rPr lang="en-US" i="1" dirty="0" smtClean="0">
                <a:ea typeface="Cambria Math"/>
              </a:rPr>
              <a:t>a</a:t>
            </a:r>
            <a:r>
              <a:rPr lang="en-US" dirty="0" smtClean="0">
                <a:ea typeface="Cambria Math"/>
              </a:rPr>
              <a:t>) </a:t>
            </a:r>
            <a:r>
              <a:rPr lang="en-US" i="1" dirty="0" smtClean="0">
                <a:ea typeface="Cambria Math"/>
              </a:rPr>
              <a:t>, </a:t>
            </a:r>
            <a:r>
              <a:rPr lang="en-US" dirty="0" smtClean="0">
                <a:ea typeface="Cambria Math"/>
              </a:rPr>
              <a:t>(</a:t>
            </a:r>
            <a:r>
              <a:rPr lang="en-US" dirty="0" smtClean="0">
                <a:latin typeface="Cambria Math" pitchFamily="18" charset="0"/>
                <a:ea typeface="Cambria Math" pitchFamily="18" charset="0"/>
              </a:rPr>
              <a:t>2, </a:t>
            </a:r>
            <a:r>
              <a:rPr lang="en-US" i="1" dirty="0" smtClean="0">
                <a:ea typeface="Cambria Math"/>
              </a:rPr>
              <a:t>b</a:t>
            </a:r>
            <a:r>
              <a:rPr lang="en-US" dirty="0" smtClean="0">
                <a:ea typeface="Cambria Math"/>
              </a:rPr>
              <a:t>)} is a relation from </a:t>
            </a:r>
            <a:r>
              <a:rPr lang="en-US" i="1" dirty="0" smtClean="0">
                <a:ea typeface="Cambria Math"/>
              </a:rPr>
              <a:t>A</a:t>
            </a:r>
            <a:r>
              <a:rPr lang="en-US" dirty="0" smtClean="0">
                <a:ea typeface="Cambria Math"/>
              </a:rPr>
              <a:t> to </a:t>
            </a:r>
            <a:r>
              <a:rPr lang="en-US" i="1" dirty="0" smtClean="0">
                <a:ea typeface="Cambria Math"/>
              </a:rPr>
              <a:t>B</a:t>
            </a:r>
            <a:r>
              <a:rPr lang="en-US" dirty="0" smtClean="0">
                <a:ea typeface="Cambria Math"/>
              </a:rPr>
              <a:t>. </a:t>
            </a:r>
          </a:p>
          <a:p>
            <a:pPr lvl="1"/>
            <a:r>
              <a:rPr lang="en-US" dirty="0" smtClean="0">
                <a:ea typeface="Cambria Math"/>
              </a:rPr>
              <a:t>We can represent relations from a set </a:t>
            </a:r>
            <a:r>
              <a:rPr lang="en-US" i="1" dirty="0" smtClean="0">
                <a:ea typeface="Cambria Math"/>
              </a:rPr>
              <a:t>A</a:t>
            </a:r>
            <a:r>
              <a:rPr lang="en-US" dirty="0" smtClean="0">
                <a:ea typeface="Cambria Math"/>
              </a:rPr>
              <a:t> to a set </a:t>
            </a:r>
            <a:r>
              <a:rPr lang="en-US" i="1" dirty="0" smtClean="0">
                <a:ea typeface="Cambria Math"/>
              </a:rPr>
              <a:t>B</a:t>
            </a:r>
            <a:r>
              <a:rPr lang="en-US" dirty="0" smtClean="0">
                <a:ea typeface="Cambria Math"/>
              </a:rPr>
              <a:t> graphically or using a table:</a:t>
            </a:r>
          </a:p>
          <a:p>
            <a:endParaRPr lang="en-US" dirty="0">
              <a:latin typeface="+mj-lt"/>
            </a:endParaRPr>
          </a:p>
        </p:txBody>
      </p:sp>
      <p:pic>
        <p:nvPicPr>
          <p:cNvPr id="4" name="Picture 3" descr="0801.jpg"/>
          <p:cNvPicPr>
            <a:picLocks noChangeAspect="1"/>
          </p:cNvPicPr>
          <p:nvPr/>
        </p:nvPicPr>
        <p:blipFill>
          <a:blip r:embed="rId2" cstate="print"/>
          <a:stretch>
            <a:fillRect/>
          </a:stretch>
        </p:blipFill>
        <p:spPr>
          <a:xfrm>
            <a:off x="1676400" y="5105400"/>
            <a:ext cx="2394204" cy="1338834"/>
          </a:xfrm>
          <a:prstGeom prst="rect">
            <a:avLst/>
          </a:prstGeom>
        </p:spPr>
      </p:pic>
      <p:sp>
        <p:nvSpPr>
          <p:cNvPr id="5" name="TextBox 4"/>
          <p:cNvSpPr txBox="1"/>
          <p:nvPr/>
        </p:nvSpPr>
        <p:spPr>
          <a:xfrm>
            <a:off x="4648200" y="5105400"/>
            <a:ext cx="3886200" cy="1200329"/>
          </a:xfrm>
          <a:prstGeom prst="rect">
            <a:avLst/>
          </a:prstGeom>
          <a:noFill/>
          <a:ln>
            <a:solidFill>
              <a:schemeClr val="accent1"/>
            </a:solidFill>
          </a:ln>
        </p:spPr>
        <p:txBody>
          <a:bodyPr wrap="square" rtlCol="0">
            <a:spAutoFit/>
          </a:bodyPr>
          <a:lstStyle/>
          <a:p>
            <a:r>
              <a:rPr lang="en-US" dirty="0" smtClean="0"/>
              <a:t>Relations are more general than functions. A function is a relation where exactly one element of </a:t>
            </a:r>
            <a:r>
              <a:rPr lang="en-US" i="1" dirty="0" smtClean="0"/>
              <a:t>B</a:t>
            </a:r>
            <a:r>
              <a:rPr lang="en-US" dirty="0" smtClean="0"/>
              <a:t> is related to each element of </a:t>
            </a:r>
            <a:r>
              <a:rPr lang="en-US" i="1" dirty="0" smtClean="0"/>
              <a:t>A.</a:t>
            </a: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normAutofit fontScale="90000"/>
          </a:bodyPr>
          <a:lstStyle/>
          <a:p>
            <a:r>
              <a:rPr lang="en-US" altLang="en-US" smtClean="0">
                <a:ea typeface="ＭＳ Ｐゴシック" panose="020B0600070205080204" pitchFamily="34" charset="-128"/>
              </a:rPr>
              <a:t>Directed Graphs Representation (2)</a:t>
            </a:r>
          </a:p>
        </p:txBody>
      </p:sp>
      <p:sp>
        <p:nvSpPr>
          <p:cNvPr id="56323" name="Content Placeholder 2"/>
          <p:cNvSpPr>
            <a:spLocks noGrp="1"/>
          </p:cNvSpPr>
          <p:nvPr>
            <p:ph idx="1"/>
          </p:nvPr>
        </p:nvSpPr>
        <p:spPr/>
        <p:txBody>
          <a:bodyPr/>
          <a:lstStyle/>
          <a:p>
            <a:r>
              <a:rPr lang="en-US" altLang="en-US" b="1" dirty="0" smtClean="0">
                <a:ea typeface="ＭＳ Ｐゴシック" panose="020B0600070205080204" pitchFamily="34" charset="-128"/>
              </a:rPr>
              <a:t>Example</a:t>
            </a:r>
            <a:r>
              <a:rPr lang="en-US" altLang="en-US" dirty="0" smtClean="0">
                <a:ea typeface="ＭＳ Ｐゴシック" panose="020B0600070205080204" pitchFamily="34" charset="-128"/>
              </a:rPr>
              <a:t>: </a:t>
            </a:r>
          </a:p>
          <a:p>
            <a:pPr lvl="1"/>
            <a:r>
              <a:rPr lang="en-US" altLang="en-US" dirty="0" smtClean="0">
                <a:ea typeface="ＭＳ Ｐゴシック" panose="020B0600070205080204" pitchFamily="34" charset="-128"/>
              </a:rPr>
              <a:t>Let A=</a:t>
            </a:r>
            <a:r>
              <a:rPr lang="en-US" altLang="en-US" sz="2000" dirty="0" smtClean="0">
                <a:ea typeface="ＭＳ Ｐゴシック" panose="020B0600070205080204" pitchFamily="34" charset="-128"/>
              </a:rPr>
              <a:t> </a:t>
            </a:r>
            <a:r>
              <a:rPr lang="en-US" altLang="en-US" dirty="0" smtClean="0">
                <a:ea typeface="ＭＳ Ｐゴシック" panose="020B0600070205080204" pitchFamily="34" charset="-128"/>
              </a:rPr>
              <a:t>{a</a:t>
            </a:r>
            <a:r>
              <a:rPr lang="en-US" altLang="en-US" baseline="-25000" dirty="0" smtClean="0">
                <a:ea typeface="ＭＳ Ｐゴシック" panose="020B0600070205080204" pitchFamily="34" charset="-128"/>
              </a:rPr>
              <a:t>1</a:t>
            </a:r>
            <a:r>
              <a:rPr lang="en-US" altLang="en-US" dirty="0" smtClean="0">
                <a:ea typeface="ＭＳ Ｐゴシック" panose="020B0600070205080204" pitchFamily="34" charset="-128"/>
              </a:rPr>
              <a:t>,a</a:t>
            </a:r>
            <a:r>
              <a:rPr lang="en-US" altLang="en-US" baseline="-25000" dirty="0" smtClean="0">
                <a:ea typeface="ＭＳ Ｐゴシック" panose="020B0600070205080204" pitchFamily="34" charset="-128"/>
              </a:rPr>
              <a:t>2</a:t>
            </a:r>
            <a:r>
              <a:rPr lang="en-US" altLang="en-US" dirty="0" smtClean="0">
                <a:ea typeface="ＭＳ Ｐゴシック" panose="020B0600070205080204" pitchFamily="34" charset="-128"/>
              </a:rPr>
              <a:t>,a</a:t>
            </a:r>
            <a:r>
              <a:rPr lang="en-US" altLang="en-US" baseline="-25000" dirty="0" smtClean="0">
                <a:ea typeface="ＭＳ Ｐゴシック" panose="020B0600070205080204" pitchFamily="34" charset="-128"/>
              </a:rPr>
              <a:t>3</a:t>
            </a:r>
            <a:r>
              <a:rPr lang="en-US" altLang="en-US" dirty="0" smtClean="0">
                <a:ea typeface="ＭＳ Ｐゴシック" panose="020B0600070205080204" pitchFamily="34" charset="-128"/>
              </a:rPr>
              <a:t>,a</a:t>
            </a:r>
            <a:r>
              <a:rPr lang="en-US" altLang="en-US" baseline="-25000" dirty="0" smtClean="0">
                <a:ea typeface="ＭＳ Ｐゴシック" panose="020B0600070205080204" pitchFamily="34" charset="-128"/>
              </a:rPr>
              <a:t>4</a:t>
            </a:r>
            <a:r>
              <a:rPr lang="en-US" altLang="en-US" dirty="0" smtClean="0">
                <a:ea typeface="ＭＳ Ｐゴシック" panose="020B0600070205080204" pitchFamily="34" charset="-128"/>
              </a:rPr>
              <a:t>}</a:t>
            </a:r>
          </a:p>
          <a:p>
            <a:pPr lvl="1"/>
            <a:r>
              <a:rPr lang="en-US" altLang="en-US" dirty="0" smtClean="0">
                <a:ea typeface="ＭＳ Ｐゴシック" panose="020B0600070205080204" pitchFamily="34" charset="-128"/>
              </a:rPr>
              <a:t>Let </a:t>
            </a:r>
            <a:r>
              <a:rPr lang="en-US" altLang="en-US" i="1" dirty="0" smtClean="0">
                <a:ea typeface="ＭＳ Ｐゴシック" panose="020B0600070205080204" pitchFamily="34" charset="-128"/>
              </a:rPr>
              <a:t>R</a:t>
            </a:r>
            <a:r>
              <a:rPr lang="en-US" altLang="en-US" dirty="0" smtClean="0">
                <a:ea typeface="ＭＳ Ｐゴシック" panose="020B0600070205080204" pitchFamily="34" charset="-128"/>
              </a:rPr>
              <a:t> be a relation on A defined as follows</a:t>
            </a:r>
          </a:p>
          <a:p>
            <a:pPr lvl="1" algn="ctr">
              <a:buFont typeface="Arial" panose="020B0604020202020204" pitchFamily="34" charset="0"/>
              <a:buNone/>
            </a:pPr>
            <a:r>
              <a:rPr lang="en-US" altLang="en-US" i="1" dirty="0" smtClean="0">
                <a:ea typeface="ＭＳ Ｐゴシック" panose="020B0600070205080204" pitchFamily="34" charset="-128"/>
              </a:rPr>
              <a:t>R</a:t>
            </a:r>
            <a:r>
              <a:rPr lang="en-US" altLang="en-US" dirty="0" smtClean="0">
                <a:ea typeface="ＭＳ Ｐゴシック" panose="020B0600070205080204" pitchFamily="34" charset="-128"/>
              </a:rPr>
              <a:t>={(a</a:t>
            </a:r>
            <a:r>
              <a:rPr lang="en-US" altLang="en-US" baseline="-25000" dirty="0" smtClean="0">
                <a:ea typeface="ＭＳ Ｐゴシック" panose="020B0600070205080204" pitchFamily="34" charset="-128"/>
              </a:rPr>
              <a:t>1</a:t>
            </a:r>
            <a:r>
              <a:rPr lang="en-US" altLang="en-US" dirty="0" smtClean="0">
                <a:ea typeface="ＭＳ Ｐゴシック" panose="020B0600070205080204" pitchFamily="34" charset="-128"/>
              </a:rPr>
              <a:t>,a</a:t>
            </a:r>
            <a:r>
              <a:rPr lang="en-US" altLang="en-US" baseline="-25000" dirty="0" smtClean="0">
                <a:ea typeface="ＭＳ Ｐゴシック" panose="020B0600070205080204" pitchFamily="34" charset="-128"/>
              </a:rPr>
              <a:t>2</a:t>
            </a:r>
            <a:r>
              <a:rPr lang="en-US" altLang="en-US" dirty="0" smtClean="0">
                <a:ea typeface="ＭＳ Ｐゴシック" panose="020B0600070205080204" pitchFamily="34" charset="-128"/>
              </a:rPr>
              <a:t>),(a</a:t>
            </a:r>
            <a:r>
              <a:rPr lang="en-US" altLang="en-US" baseline="-25000" dirty="0" smtClean="0">
                <a:ea typeface="ＭＳ Ｐゴシック" panose="020B0600070205080204" pitchFamily="34" charset="-128"/>
              </a:rPr>
              <a:t>1</a:t>
            </a:r>
            <a:r>
              <a:rPr lang="en-US" altLang="en-US" dirty="0" smtClean="0">
                <a:ea typeface="ＭＳ Ｐゴシック" panose="020B0600070205080204" pitchFamily="34" charset="-128"/>
              </a:rPr>
              <a:t>,a</a:t>
            </a:r>
            <a:r>
              <a:rPr lang="en-US" altLang="en-US" baseline="-25000" dirty="0" smtClean="0">
                <a:ea typeface="ＭＳ Ｐゴシック" panose="020B0600070205080204" pitchFamily="34" charset="-128"/>
              </a:rPr>
              <a:t>3</a:t>
            </a:r>
            <a:r>
              <a:rPr lang="en-US" altLang="en-US" dirty="0" smtClean="0">
                <a:ea typeface="ＭＳ Ｐゴシック" panose="020B0600070205080204" pitchFamily="34" charset="-128"/>
              </a:rPr>
              <a:t>),(a</a:t>
            </a:r>
            <a:r>
              <a:rPr lang="en-US" altLang="en-US" baseline="-25000" dirty="0" smtClean="0">
                <a:ea typeface="ＭＳ Ｐゴシック" panose="020B0600070205080204" pitchFamily="34" charset="-128"/>
              </a:rPr>
              <a:t>1</a:t>
            </a:r>
            <a:r>
              <a:rPr lang="en-US" altLang="en-US" dirty="0" smtClean="0">
                <a:ea typeface="ＭＳ Ｐゴシック" panose="020B0600070205080204" pitchFamily="34" charset="-128"/>
              </a:rPr>
              <a:t>,a</a:t>
            </a:r>
            <a:r>
              <a:rPr lang="en-US" altLang="en-US" baseline="-25000" dirty="0" smtClean="0">
                <a:ea typeface="ＭＳ Ｐゴシック" panose="020B0600070205080204" pitchFamily="34" charset="-128"/>
              </a:rPr>
              <a:t>4</a:t>
            </a:r>
            <a:r>
              <a:rPr lang="en-US" altLang="en-US" dirty="0" smtClean="0">
                <a:ea typeface="ＭＳ Ｐゴシック" panose="020B0600070205080204" pitchFamily="34" charset="-128"/>
              </a:rPr>
              <a:t>),(a</a:t>
            </a:r>
            <a:r>
              <a:rPr lang="en-US" altLang="en-US" baseline="-25000" dirty="0" smtClean="0">
                <a:ea typeface="ＭＳ Ｐゴシック" panose="020B0600070205080204" pitchFamily="34" charset="-128"/>
              </a:rPr>
              <a:t>2</a:t>
            </a:r>
            <a:r>
              <a:rPr lang="en-US" altLang="en-US" dirty="0" smtClean="0">
                <a:ea typeface="ＭＳ Ｐゴシック" panose="020B0600070205080204" pitchFamily="34" charset="-128"/>
              </a:rPr>
              <a:t>,a</a:t>
            </a:r>
            <a:r>
              <a:rPr lang="en-US" altLang="en-US" baseline="-25000" dirty="0" smtClean="0">
                <a:ea typeface="ＭＳ Ｐゴシック" panose="020B0600070205080204" pitchFamily="34" charset="-128"/>
              </a:rPr>
              <a:t>3</a:t>
            </a:r>
            <a:r>
              <a:rPr lang="en-US" altLang="en-US" dirty="0" smtClean="0">
                <a:ea typeface="ＭＳ Ｐゴシック" panose="020B0600070205080204" pitchFamily="34" charset="-128"/>
              </a:rPr>
              <a:t>),(a</a:t>
            </a:r>
            <a:r>
              <a:rPr lang="en-US" altLang="en-US" baseline="-25000" dirty="0" smtClean="0">
                <a:ea typeface="ＭＳ Ｐゴシック" panose="020B0600070205080204" pitchFamily="34" charset="-128"/>
              </a:rPr>
              <a:t>2</a:t>
            </a:r>
            <a:r>
              <a:rPr lang="en-US" altLang="en-US" dirty="0" smtClean="0">
                <a:ea typeface="ＭＳ Ｐゴシック" panose="020B0600070205080204" pitchFamily="34" charset="-128"/>
              </a:rPr>
              <a:t>,a</a:t>
            </a:r>
            <a:r>
              <a:rPr lang="en-US" altLang="en-US" baseline="-25000" dirty="0" smtClean="0">
                <a:ea typeface="ＭＳ Ｐゴシック" panose="020B0600070205080204" pitchFamily="34" charset="-128"/>
              </a:rPr>
              <a:t>4</a:t>
            </a:r>
            <a:r>
              <a:rPr lang="en-US" altLang="en-US" dirty="0" smtClean="0">
                <a:ea typeface="ＭＳ Ｐゴシック" panose="020B0600070205080204" pitchFamily="34" charset="-128"/>
              </a:rPr>
              <a:t>),(a</a:t>
            </a:r>
            <a:r>
              <a:rPr lang="en-US" altLang="en-US" baseline="-25000" dirty="0" smtClean="0">
                <a:ea typeface="ＭＳ Ｐゴシック" panose="020B0600070205080204" pitchFamily="34" charset="-128"/>
              </a:rPr>
              <a:t>3</a:t>
            </a:r>
            <a:r>
              <a:rPr lang="en-US" altLang="en-US" dirty="0" smtClean="0">
                <a:ea typeface="ＭＳ Ｐゴシック" panose="020B0600070205080204" pitchFamily="34" charset="-128"/>
              </a:rPr>
              <a:t>,a</a:t>
            </a:r>
            <a:r>
              <a:rPr lang="en-US" altLang="en-US" baseline="-25000" dirty="0" smtClean="0">
                <a:ea typeface="ＭＳ Ｐゴシック" panose="020B0600070205080204" pitchFamily="34" charset="-128"/>
              </a:rPr>
              <a:t>1</a:t>
            </a:r>
            <a:r>
              <a:rPr lang="en-US" altLang="en-US" dirty="0" smtClean="0">
                <a:ea typeface="ＭＳ Ｐゴシック" panose="020B0600070205080204" pitchFamily="34" charset="-128"/>
              </a:rPr>
              <a:t>),(a</a:t>
            </a:r>
            <a:r>
              <a:rPr lang="en-US" altLang="en-US" baseline="-25000" dirty="0" smtClean="0">
                <a:ea typeface="ＭＳ Ｐゴシック" panose="020B0600070205080204" pitchFamily="34" charset="-128"/>
              </a:rPr>
              <a:t>3</a:t>
            </a:r>
            <a:r>
              <a:rPr lang="en-US" altLang="en-US" dirty="0" smtClean="0">
                <a:ea typeface="ＭＳ Ｐゴシック" panose="020B0600070205080204" pitchFamily="34" charset="-128"/>
              </a:rPr>
              <a:t>,a</a:t>
            </a:r>
            <a:r>
              <a:rPr lang="en-US" altLang="en-US" baseline="-25000" dirty="0" smtClean="0">
                <a:ea typeface="ＭＳ Ｐゴシック" panose="020B0600070205080204" pitchFamily="34" charset="-128"/>
              </a:rPr>
              <a:t>4</a:t>
            </a:r>
            <a:r>
              <a:rPr lang="en-US" altLang="en-US" dirty="0" smtClean="0">
                <a:ea typeface="ＭＳ Ｐゴシック" panose="020B0600070205080204" pitchFamily="34" charset="-128"/>
              </a:rPr>
              <a:t>), (a</a:t>
            </a:r>
            <a:r>
              <a:rPr lang="en-US" altLang="en-US" baseline="-25000" dirty="0" smtClean="0">
                <a:ea typeface="ＭＳ Ｐゴシック" panose="020B0600070205080204" pitchFamily="34" charset="-128"/>
              </a:rPr>
              <a:t>4</a:t>
            </a:r>
            <a:r>
              <a:rPr lang="en-US" altLang="en-US" dirty="0" smtClean="0">
                <a:ea typeface="ＭＳ Ｐゴシック" panose="020B0600070205080204" pitchFamily="34" charset="-128"/>
              </a:rPr>
              <a:t>,a</a:t>
            </a:r>
            <a:r>
              <a:rPr lang="en-US" altLang="en-US" baseline="-25000" dirty="0" smtClean="0">
                <a:ea typeface="ＭＳ Ｐゴシック" panose="020B0600070205080204" pitchFamily="34" charset="-128"/>
              </a:rPr>
              <a:t>3</a:t>
            </a:r>
            <a:r>
              <a:rPr lang="en-US" altLang="en-US" dirty="0" smtClean="0">
                <a:ea typeface="ＭＳ Ｐゴシック" panose="020B0600070205080204" pitchFamily="34" charset="-128"/>
              </a:rPr>
              <a:t>),(a</a:t>
            </a:r>
            <a:r>
              <a:rPr lang="en-US" altLang="en-US" baseline="-25000" dirty="0" smtClean="0">
                <a:ea typeface="ＭＳ Ｐゴシック" panose="020B0600070205080204" pitchFamily="34" charset="-128"/>
              </a:rPr>
              <a:t>4</a:t>
            </a:r>
            <a:r>
              <a:rPr lang="en-US" altLang="en-US" dirty="0" smtClean="0">
                <a:ea typeface="ＭＳ Ｐゴシック" panose="020B0600070205080204" pitchFamily="34" charset="-128"/>
              </a:rPr>
              <a:t>,a</a:t>
            </a:r>
            <a:r>
              <a:rPr lang="en-US" altLang="en-US" baseline="-25000" dirty="0" smtClean="0">
                <a:ea typeface="ＭＳ Ｐゴシック" panose="020B0600070205080204" pitchFamily="34" charset="-128"/>
              </a:rPr>
              <a:t>4</a:t>
            </a:r>
            <a:r>
              <a:rPr lang="en-US" altLang="en-US" dirty="0" smtClean="0">
                <a:ea typeface="ＭＳ Ｐゴシック" panose="020B0600070205080204" pitchFamily="34" charset="-128"/>
              </a:rPr>
              <a:t>)}</a:t>
            </a:r>
          </a:p>
          <a:p>
            <a:r>
              <a:rPr lang="en-US" altLang="en-US" dirty="0" smtClean="0">
                <a:ea typeface="ＭＳ Ｐゴシック" panose="020B0600070205080204" pitchFamily="34" charset="-128"/>
              </a:rPr>
              <a:t>Draw the digraph representing this relation</a:t>
            </a:r>
          </a:p>
        </p:txBody>
      </p:sp>
    </p:spTree>
    <p:extLst>
      <p:ext uri="{BB962C8B-B14F-4D97-AF65-F5344CB8AC3E}">
        <p14:creationId xmlns:p14="http://schemas.microsoft.com/office/powerpoint/2010/main" val="33722293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directed graph with vertices </a:t>
            </a:r>
            <a:r>
              <a:rPr lang="en-US" i="1" dirty="0"/>
              <a:t>a</a:t>
            </a:r>
            <a:r>
              <a:rPr lang="en-US" dirty="0"/>
              <a:t>, </a:t>
            </a:r>
            <a:r>
              <a:rPr lang="en-US" i="1" dirty="0"/>
              <a:t>b</a:t>
            </a:r>
            <a:r>
              <a:rPr lang="en-US" dirty="0"/>
              <a:t>, </a:t>
            </a:r>
            <a:r>
              <a:rPr lang="en-US" i="1" dirty="0"/>
              <a:t>c</a:t>
            </a:r>
            <a:r>
              <a:rPr lang="en-US" dirty="0"/>
              <a:t>, and </a:t>
            </a:r>
            <a:r>
              <a:rPr lang="en-US" i="1" dirty="0"/>
              <a:t>d</a:t>
            </a:r>
            <a:r>
              <a:rPr lang="en-US" dirty="0"/>
              <a:t>, and edges </a:t>
            </a:r>
            <a:r>
              <a:rPr lang="en-US" i="1" dirty="0"/>
              <a:t>(a, b)</a:t>
            </a:r>
            <a:r>
              <a:rPr lang="en-US" dirty="0"/>
              <a:t>, </a:t>
            </a:r>
            <a:r>
              <a:rPr lang="en-US" i="1" dirty="0"/>
              <a:t>(a, d)</a:t>
            </a:r>
            <a:r>
              <a:rPr lang="en-US" dirty="0"/>
              <a:t>, </a:t>
            </a:r>
            <a:r>
              <a:rPr lang="en-US" i="1" dirty="0"/>
              <a:t>(b, b)</a:t>
            </a:r>
            <a:r>
              <a:rPr lang="en-US" dirty="0"/>
              <a:t>, </a:t>
            </a:r>
            <a:r>
              <a:rPr lang="en-US" i="1" dirty="0"/>
              <a:t>(b, d)</a:t>
            </a:r>
            <a:r>
              <a:rPr lang="en-US" dirty="0"/>
              <a:t>, </a:t>
            </a:r>
            <a:r>
              <a:rPr lang="en-US" i="1" dirty="0"/>
              <a:t>(c, a)</a:t>
            </a:r>
            <a:r>
              <a:rPr lang="en-US" dirty="0"/>
              <a:t>,</a:t>
            </a:r>
            <a:br>
              <a:rPr lang="en-US" dirty="0"/>
            </a:br>
            <a:r>
              <a:rPr lang="en-US" i="1" dirty="0"/>
              <a:t>(c, b)</a:t>
            </a:r>
            <a:r>
              <a:rPr lang="en-US" dirty="0"/>
              <a:t>, and </a:t>
            </a:r>
            <a:r>
              <a:rPr lang="en-US" i="1" dirty="0"/>
              <a:t>(d, b</a:t>
            </a:r>
            <a:r>
              <a:rPr lang="en-US" i="1" dirty="0" smtClean="0"/>
              <a:t>):</a:t>
            </a:r>
          </a:p>
          <a:p>
            <a:endParaRPr lang="en-US" i="1" dirty="0"/>
          </a:p>
          <a:p>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2514600" y="3505200"/>
            <a:ext cx="1895475" cy="1905000"/>
          </a:xfrm>
          <a:prstGeom prst="rect">
            <a:avLst/>
          </a:prstGeom>
        </p:spPr>
      </p:pic>
    </p:spTree>
    <p:extLst>
      <p:ext uri="{BB962C8B-B14F-4D97-AF65-F5344CB8AC3E}">
        <p14:creationId xmlns:p14="http://schemas.microsoft.com/office/powerpoint/2010/main" val="27750945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directed graph of the relation</a:t>
            </a:r>
            <a:br>
              <a:rPr lang="en-US" dirty="0"/>
            </a:br>
            <a:r>
              <a:rPr lang="en-US" i="1" dirty="0"/>
              <a:t>R </a:t>
            </a:r>
            <a:r>
              <a:rPr lang="en-US" dirty="0"/>
              <a:t>= {</a:t>
            </a:r>
            <a:r>
              <a:rPr lang="en-US" i="1" dirty="0"/>
              <a:t>(</a:t>
            </a:r>
            <a:r>
              <a:rPr lang="en-US" dirty="0"/>
              <a:t>1</a:t>
            </a:r>
            <a:r>
              <a:rPr lang="en-US" i="1" dirty="0"/>
              <a:t>, </a:t>
            </a:r>
            <a:r>
              <a:rPr lang="en-US" dirty="0"/>
              <a:t>1</a:t>
            </a:r>
            <a:r>
              <a:rPr lang="en-US" i="1" dirty="0"/>
              <a:t>), (</a:t>
            </a:r>
            <a:r>
              <a:rPr lang="en-US" dirty="0"/>
              <a:t>1</a:t>
            </a:r>
            <a:r>
              <a:rPr lang="en-US" i="1" dirty="0"/>
              <a:t>, </a:t>
            </a:r>
            <a:r>
              <a:rPr lang="en-US" dirty="0"/>
              <a:t>3</a:t>
            </a:r>
            <a:r>
              <a:rPr lang="en-US" i="1" dirty="0"/>
              <a:t>), (</a:t>
            </a:r>
            <a:r>
              <a:rPr lang="en-US" dirty="0"/>
              <a:t>2</a:t>
            </a:r>
            <a:r>
              <a:rPr lang="en-US" i="1" dirty="0"/>
              <a:t>, </a:t>
            </a:r>
            <a:r>
              <a:rPr lang="en-US" dirty="0"/>
              <a:t>1</a:t>
            </a:r>
            <a:r>
              <a:rPr lang="en-US" i="1" dirty="0"/>
              <a:t>), (</a:t>
            </a:r>
            <a:r>
              <a:rPr lang="en-US" dirty="0"/>
              <a:t>2</a:t>
            </a:r>
            <a:r>
              <a:rPr lang="en-US" i="1" dirty="0"/>
              <a:t>, </a:t>
            </a:r>
            <a:r>
              <a:rPr lang="en-US" dirty="0"/>
              <a:t>3</a:t>
            </a:r>
            <a:r>
              <a:rPr lang="en-US" i="1" dirty="0"/>
              <a:t>), (</a:t>
            </a:r>
            <a:r>
              <a:rPr lang="en-US" dirty="0"/>
              <a:t>2</a:t>
            </a:r>
            <a:r>
              <a:rPr lang="en-US" i="1" dirty="0"/>
              <a:t>, </a:t>
            </a:r>
            <a:r>
              <a:rPr lang="en-US" dirty="0"/>
              <a:t>4</a:t>
            </a:r>
            <a:r>
              <a:rPr lang="en-US" i="1" dirty="0"/>
              <a:t>), (</a:t>
            </a:r>
            <a:r>
              <a:rPr lang="en-US" dirty="0"/>
              <a:t>3</a:t>
            </a:r>
            <a:r>
              <a:rPr lang="en-US" i="1" dirty="0"/>
              <a:t>, </a:t>
            </a:r>
            <a:r>
              <a:rPr lang="en-US" dirty="0"/>
              <a:t>1</a:t>
            </a:r>
            <a:r>
              <a:rPr lang="en-US" i="1" dirty="0"/>
              <a:t>), (</a:t>
            </a:r>
            <a:r>
              <a:rPr lang="en-US" dirty="0"/>
              <a:t>3</a:t>
            </a:r>
            <a:r>
              <a:rPr lang="en-US" i="1" dirty="0"/>
              <a:t>, </a:t>
            </a:r>
            <a:r>
              <a:rPr lang="en-US" dirty="0"/>
              <a:t>2</a:t>
            </a:r>
            <a:r>
              <a:rPr lang="en-US" i="1" dirty="0"/>
              <a:t>), (</a:t>
            </a:r>
            <a:r>
              <a:rPr lang="en-US" dirty="0"/>
              <a:t>4</a:t>
            </a:r>
            <a:r>
              <a:rPr lang="en-US" i="1" dirty="0"/>
              <a:t>, </a:t>
            </a:r>
            <a:r>
              <a:rPr lang="en-US" dirty="0"/>
              <a:t>1</a:t>
            </a:r>
            <a:r>
              <a:rPr lang="en-US" i="1" dirty="0"/>
              <a:t>)</a:t>
            </a:r>
            <a:r>
              <a:rPr lang="en-US" dirty="0"/>
              <a:t>}</a:t>
            </a:r>
            <a:br>
              <a:rPr lang="en-US" dirty="0"/>
            </a:br>
            <a:r>
              <a:rPr lang="en-US" dirty="0"/>
              <a:t>on the set {1</a:t>
            </a:r>
            <a:r>
              <a:rPr lang="en-US" i="1" dirty="0"/>
              <a:t>, </a:t>
            </a:r>
            <a:r>
              <a:rPr lang="en-US" dirty="0"/>
              <a:t>2</a:t>
            </a:r>
            <a:r>
              <a:rPr lang="en-US" i="1" dirty="0"/>
              <a:t>, </a:t>
            </a:r>
            <a:r>
              <a:rPr lang="en-US" dirty="0"/>
              <a:t>3</a:t>
            </a:r>
            <a:r>
              <a:rPr lang="en-US" i="1" dirty="0"/>
              <a:t>, </a:t>
            </a:r>
            <a:r>
              <a:rPr lang="en-US" dirty="0" smtClean="0"/>
              <a:t>4} </a:t>
            </a:r>
            <a:endParaRPr lang="en-US" dirty="0"/>
          </a:p>
          <a:p>
            <a:endParaRPr lang="en-US" dirty="0" smtClean="0"/>
          </a:p>
          <a:p>
            <a:r>
              <a:rPr lang="en-US" dirty="0" smtClean="0"/>
              <a:t> </a:t>
            </a: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1905000" y="3352800"/>
            <a:ext cx="2419350" cy="2076450"/>
          </a:xfrm>
          <a:prstGeom prst="rect">
            <a:avLst/>
          </a:prstGeom>
        </p:spPr>
      </p:pic>
    </p:spTree>
    <p:extLst>
      <p:ext uri="{BB962C8B-B14F-4D97-AF65-F5344CB8AC3E}">
        <p14:creationId xmlns:p14="http://schemas.microsoft.com/office/powerpoint/2010/main" val="36846429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935480"/>
            <a:ext cx="8229600" cy="4922520"/>
          </a:xfrm>
        </p:spPr>
        <p:txBody>
          <a:bodyPr>
            <a:normAutofit fontScale="85000" lnSpcReduction="20000"/>
          </a:bodyPr>
          <a:lstStyle/>
          <a:p>
            <a:r>
              <a:rPr lang="en-US" dirty="0"/>
              <a:t>What are the ordered pairs in the relation </a:t>
            </a:r>
            <a:r>
              <a:rPr lang="en-US" i="1" dirty="0"/>
              <a:t>R </a:t>
            </a:r>
            <a:r>
              <a:rPr lang="en-US" dirty="0"/>
              <a:t>represented by the directed graph shown in </a:t>
            </a:r>
            <a:r>
              <a:rPr lang="en-US" dirty="0" smtClean="0"/>
              <a:t>Figure? </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a:t>The ordered pairs </a:t>
            </a:r>
            <a:r>
              <a:rPr lang="en-US" i="1" dirty="0"/>
              <a:t>(x, y) </a:t>
            </a:r>
            <a:r>
              <a:rPr lang="en-US" dirty="0"/>
              <a:t>in the relation are</a:t>
            </a:r>
            <a:br>
              <a:rPr lang="en-US" dirty="0"/>
            </a:br>
            <a:r>
              <a:rPr lang="en-US" i="1" dirty="0"/>
              <a:t>R </a:t>
            </a:r>
            <a:r>
              <a:rPr lang="en-US" dirty="0"/>
              <a:t>= {</a:t>
            </a:r>
            <a:r>
              <a:rPr lang="en-US" i="1" dirty="0"/>
              <a:t>(</a:t>
            </a:r>
            <a:r>
              <a:rPr lang="en-US" dirty="0"/>
              <a:t>1</a:t>
            </a:r>
            <a:r>
              <a:rPr lang="en-US" i="1" dirty="0"/>
              <a:t>, </a:t>
            </a:r>
            <a:r>
              <a:rPr lang="en-US" dirty="0"/>
              <a:t>3</a:t>
            </a:r>
            <a:r>
              <a:rPr lang="en-US" i="1" dirty="0"/>
              <a:t>), (</a:t>
            </a:r>
            <a:r>
              <a:rPr lang="en-US" dirty="0"/>
              <a:t>1</a:t>
            </a:r>
            <a:r>
              <a:rPr lang="en-US" i="1" dirty="0"/>
              <a:t>, </a:t>
            </a:r>
            <a:r>
              <a:rPr lang="en-US" dirty="0"/>
              <a:t>4</a:t>
            </a:r>
            <a:r>
              <a:rPr lang="en-US" i="1" dirty="0"/>
              <a:t>), (</a:t>
            </a:r>
            <a:r>
              <a:rPr lang="en-US" dirty="0"/>
              <a:t>2</a:t>
            </a:r>
            <a:r>
              <a:rPr lang="en-US" i="1" dirty="0"/>
              <a:t>, </a:t>
            </a:r>
            <a:r>
              <a:rPr lang="en-US" dirty="0"/>
              <a:t>1</a:t>
            </a:r>
            <a:r>
              <a:rPr lang="en-US" i="1" dirty="0"/>
              <a:t>), (</a:t>
            </a:r>
            <a:r>
              <a:rPr lang="en-US" dirty="0"/>
              <a:t>2</a:t>
            </a:r>
            <a:r>
              <a:rPr lang="en-US" i="1" dirty="0"/>
              <a:t>, </a:t>
            </a:r>
            <a:r>
              <a:rPr lang="en-US" dirty="0"/>
              <a:t>2</a:t>
            </a:r>
            <a:r>
              <a:rPr lang="en-US" i="1" dirty="0"/>
              <a:t>), (</a:t>
            </a:r>
            <a:r>
              <a:rPr lang="en-US" dirty="0"/>
              <a:t>2</a:t>
            </a:r>
            <a:r>
              <a:rPr lang="en-US" i="1" dirty="0"/>
              <a:t>, </a:t>
            </a:r>
            <a:r>
              <a:rPr lang="en-US" dirty="0"/>
              <a:t>3</a:t>
            </a:r>
            <a:r>
              <a:rPr lang="en-US" i="1" dirty="0"/>
              <a:t>), (</a:t>
            </a:r>
            <a:r>
              <a:rPr lang="en-US" dirty="0"/>
              <a:t>3</a:t>
            </a:r>
            <a:r>
              <a:rPr lang="en-US" i="1" dirty="0"/>
              <a:t>, </a:t>
            </a:r>
            <a:r>
              <a:rPr lang="en-US" dirty="0"/>
              <a:t>1</a:t>
            </a:r>
            <a:r>
              <a:rPr lang="en-US" i="1" dirty="0"/>
              <a:t>), (</a:t>
            </a:r>
            <a:r>
              <a:rPr lang="en-US" dirty="0"/>
              <a:t>3</a:t>
            </a:r>
            <a:r>
              <a:rPr lang="en-US" i="1" dirty="0"/>
              <a:t>, </a:t>
            </a:r>
            <a:r>
              <a:rPr lang="en-US" dirty="0"/>
              <a:t>3</a:t>
            </a:r>
            <a:r>
              <a:rPr lang="en-US" i="1" dirty="0"/>
              <a:t>), (</a:t>
            </a:r>
            <a:r>
              <a:rPr lang="en-US" dirty="0"/>
              <a:t>4</a:t>
            </a:r>
            <a:r>
              <a:rPr lang="en-US" i="1" dirty="0"/>
              <a:t>, </a:t>
            </a:r>
            <a:r>
              <a:rPr lang="en-US" dirty="0"/>
              <a:t>1</a:t>
            </a:r>
            <a:r>
              <a:rPr lang="en-US" i="1" dirty="0"/>
              <a:t>), (</a:t>
            </a:r>
            <a:r>
              <a:rPr lang="en-US" dirty="0"/>
              <a:t>4</a:t>
            </a:r>
            <a:r>
              <a:rPr lang="en-US" i="1" dirty="0"/>
              <a:t>, </a:t>
            </a:r>
            <a:r>
              <a:rPr lang="en-US" dirty="0"/>
              <a:t>3</a:t>
            </a:r>
            <a:r>
              <a:rPr lang="en-US" i="1" dirty="0"/>
              <a:t>)</a:t>
            </a:r>
            <a:r>
              <a:rPr lang="en-US" dirty="0"/>
              <a:t>}</a:t>
            </a:r>
            <a:r>
              <a:rPr lang="en-US" i="1" dirty="0"/>
              <a:t>.</a:t>
            </a:r>
            <a:br>
              <a:rPr lang="en-US" i="1" dirty="0"/>
            </a:br>
            <a:r>
              <a:rPr lang="en-US" dirty="0"/>
              <a:t>Each of these pairs corresponds to an edge of the directed graph, with </a:t>
            </a:r>
            <a:r>
              <a:rPr lang="en-US" i="1" dirty="0"/>
              <a:t>(</a:t>
            </a:r>
            <a:r>
              <a:rPr lang="en-US" dirty="0"/>
              <a:t>2</a:t>
            </a:r>
            <a:r>
              <a:rPr lang="en-US" i="1" dirty="0"/>
              <a:t>, </a:t>
            </a:r>
            <a:r>
              <a:rPr lang="en-US" dirty="0"/>
              <a:t>2</a:t>
            </a:r>
            <a:r>
              <a:rPr lang="en-US" i="1" dirty="0"/>
              <a:t>) </a:t>
            </a:r>
            <a:r>
              <a:rPr lang="en-US" dirty="0"/>
              <a:t>and </a:t>
            </a:r>
            <a:r>
              <a:rPr lang="en-US" i="1" dirty="0"/>
              <a:t>(</a:t>
            </a:r>
            <a:r>
              <a:rPr lang="en-US" dirty="0"/>
              <a:t>3</a:t>
            </a:r>
            <a:r>
              <a:rPr lang="en-US" i="1" dirty="0"/>
              <a:t>, </a:t>
            </a:r>
            <a:r>
              <a:rPr lang="en-US" dirty="0"/>
              <a:t>3</a:t>
            </a:r>
            <a:r>
              <a:rPr lang="en-US" i="1" dirty="0"/>
              <a:t>) </a:t>
            </a:r>
            <a:r>
              <a:rPr lang="en-US" dirty="0"/>
              <a:t>corresponding to loops. </a:t>
            </a:r>
            <a:br>
              <a:rPr lang="en-US" dirty="0"/>
            </a:b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2895600" y="2895600"/>
            <a:ext cx="2133600" cy="1943100"/>
          </a:xfrm>
          <a:prstGeom prst="rect">
            <a:avLst/>
          </a:prstGeom>
        </p:spPr>
      </p:pic>
    </p:spTree>
    <p:extLst>
      <p:ext uri="{BB962C8B-B14F-4D97-AF65-F5344CB8AC3E}">
        <p14:creationId xmlns:p14="http://schemas.microsoft.com/office/powerpoint/2010/main" val="392012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sz="3600" smtClean="0">
                <a:ea typeface="ＭＳ Ｐゴシック" panose="020B0600070205080204" pitchFamily="34" charset="-128"/>
              </a:rPr>
              <a:t>Using the Digraphs Representation (1)</a:t>
            </a:r>
            <a:endParaRPr lang="en-US" altLang="en-US" smtClean="0">
              <a:ea typeface="ＭＳ Ｐゴシック" panose="020B0600070205080204" pitchFamily="34" charset="-128"/>
            </a:endParaRPr>
          </a:p>
        </p:txBody>
      </p:sp>
      <p:sp>
        <p:nvSpPr>
          <p:cNvPr id="57347" name="Content Placeholder 2"/>
          <p:cNvSpPr>
            <a:spLocks noGrp="1"/>
          </p:cNvSpPr>
          <p:nvPr>
            <p:ph idx="1"/>
          </p:nvPr>
        </p:nvSpPr>
        <p:spPr/>
        <p:txBody>
          <a:bodyPr/>
          <a:lstStyle/>
          <a:p>
            <a:r>
              <a:rPr lang="en-US" altLang="en-US" smtClean="0">
                <a:ea typeface="ＭＳ Ｐゴシック" panose="020B0600070205080204" pitchFamily="34" charset="-128"/>
              </a:rPr>
              <a:t>A directed graph offers some </a:t>
            </a:r>
            <a:r>
              <a:rPr lang="en-US" altLang="en-US" u="sng" smtClean="0">
                <a:ea typeface="ＭＳ Ｐゴシック" panose="020B0600070205080204" pitchFamily="34" charset="-128"/>
              </a:rPr>
              <a:t>insight</a:t>
            </a:r>
            <a:r>
              <a:rPr lang="en-US" altLang="en-US" smtClean="0">
                <a:ea typeface="ＭＳ Ｐゴシック" panose="020B0600070205080204" pitchFamily="34" charset="-128"/>
              </a:rPr>
              <a:t> into the properties of a relation</a:t>
            </a:r>
          </a:p>
          <a:p>
            <a:r>
              <a:rPr lang="en-US" altLang="en-US" b="1" smtClean="0">
                <a:ea typeface="ＭＳ Ｐゴシック" panose="020B0600070205080204" pitchFamily="34" charset="-128"/>
              </a:rPr>
              <a:t>Reflexivity</a:t>
            </a:r>
            <a:r>
              <a:rPr lang="en-US" altLang="en-US" smtClean="0">
                <a:ea typeface="ＭＳ Ｐゴシック" panose="020B0600070205080204" pitchFamily="34" charset="-128"/>
              </a:rPr>
              <a:t>: In a digraph, the represented  relation is reflexive </a:t>
            </a:r>
            <a:r>
              <a:rPr lang="en-US" altLang="en-US" i="1" smtClean="0">
                <a:ea typeface="ＭＳ Ｐゴシック" panose="020B0600070205080204" pitchFamily="34" charset="-128"/>
              </a:rPr>
              <a:t>iff</a:t>
            </a:r>
            <a:r>
              <a:rPr lang="en-US" altLang="en-US" smtClean="0">
                <a:ea typeface="ＭＳ Ｐゴシック" panose="020B0600070205080204" pitchFamily="34" charset="-128"/>
              </a:rPr>
              <a:t> every vertex has a self loop</a:t>
            </a:r>
          </a:p>
          <a:p>
            <a:r>
              <a:rPr lang="en-US" altLang="en-US" b="1" smtClean="0">
                <a:ea typeface="ＭＳ Ｐゴシック" panose="020B0600070205080204" pitchFamily="34" charset="-128"/>
              </a:rPr>
              <a:t>Symmetry</a:t>
            </a:r>
            <a:r>
              <a:rPr lang="en-US" altLang="en-US" smtClean="0">
                <a:ea typeface="ＭＳ Ｐゴシック" panose="020B0600070205080204" pitchFamily="34" charset="-128"/>
              </a:rPr>
              <a:t>: In a digraph, the represented relation is symmetric </a:t>
            </a:r>
            <a:r>
              <a:rPr lang="en-US" altLang="en-US" i="1" smtClean="0">
                <a:ea typeface="ＭＳ Ｐゴシック" panose="020B0600070205080204" pitchFamily="34" charset="-128"/>
              </a:rPr>
              <a:t>iff</a:t>
            </a:r>
            <a:r>
              <a:rPr lang="en-US" altLang="en-US" smtClean="0">
                <a:ea typeface="ＭＳ Ｐゴシック" panose="020B0600070205080204" pitchFamily="34" charset="-128"/>
              </a:rPr>
              <a:t> for every directed edge from a vertex x to a vertex y there is also an edge from y to x</a:t>
            </a:r>
          </a:p>
        </p:txBody>
      </p:sp>
    </p:spTree>
    <p:extLst>
      <p:ext uri="{BB962C8B-B14F-4D97-AF65-F5344CB8AC3E}">
        <p14:creationId xmlns:p14="http://schemas.microsoft.com/office/powerpoint/2010/main" val="8699637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sz="4000" smtClean="0">
                <a:ea typeface="ＭＳ Ｐゴシック" panose="020B0600070205080204" pitchFamily="34" charset="-128"/>
              </a:rPr>
              <a:t>Using the Digraphs Representation (2)</a:t>
            </a:r>
            <a:endParaRPr lang="en-US" altLang="en-US" smtClean="0">
              <a:ea typeface="ＭＳ Ｐゴシック" panose="020B0600070205080204" pitchFamily="34" charset="-128"/>
            </a:endParaRPr>
          </a:p>
        </p:txBody>
      </p:sp>
      <p:sp>
        <p:nvSpPr>
          <p:cNvPr id="58371" name="Content Placeholder 2"/>
          <p:cNvSpPr>
            <a:spLocks noGrp="1"/>
          </p:cNvSpPr>
          <p:nvPr>
            <p:ph idx="1"/>
          </p:nvPr>
        </p:nvSpPr>
        <p:spPr/>
        <p:txBody>
          <a:bodyPr/>
          <a:lstStyle/>
          <a:p>
            <a:r>
              <a:rPr lang="en-US" altLang="en-US" b="1" smtClean="0">
                <a:ea typeface="ＭＳ Ｐゴシック" panose="020B0600070205080204" pitchFamily="34" charset="-128"/>
              </a:rPr>
              <a:t>Antisymmetry</a:t>
            </a:r>
            <a:r>
              <a:rPr lang="en-US" altLang="en-US" smtClean="0">
                <a:ea typeface="ＭＳ Ｐゴシック" panose="020B0600070205080204" pitchFamily="34" charset="-128"/>
              </a:rPr>
              <a:t>: A represented relation is antisymmetric </a:t>
            </a:r>
            <a:r>
              <a:rPr lang="en-US" altLang="en-US" i="1" smtClean="0">
                <a:ea typeface="ＭＳ Ｐゴシック" panose="020B0600070205080204" pitchFamily="34" charset="-128"/>
              </a:rPr>
              <a:t>iff</a:t>
            </a:r>
            <a:r>
              <a:rPr lang="en-US" altLang="en-US" smtClean="0">
                <a:ea typeface="ＭＳ Ｐゴシック" panose="020B0600070205080204" pitchFamily="34" charset="-128"/>
              </a:rPr>
              <a:t> there is never a back edge for any directed edges between two </a:t>
            </a:r>
            <a:r>
              <a:rPr lang="en-US" altLang="en-US" u="sng" smtClean="0">
                <a:ea typeface="ＭＳ Ｐゴシック" panose="020B0600070205080204" pitchFamily="34" charset="-128"/>
              </a:rPr>
              <a:t>distinct</a:t>
            </a:r>
            <a:r>
              <a:rPr lang="en-US" altLang="en-US" smtClean="0">
                <a:ea typeface="ＭＳ Ｐゴシック" panose="020B0600070205080204" pitchFamily="34" charset="-128"/>
              </a:rPr>
              <a:t> vertices </a:t>
            </a:r>
          </a:p>
          <a:p>
            <a:r>
              <a:rPr lang="en-US" altLang="en-US" b="1" smtClean="0">
                <a:ea typeface="ＭＳ Ｐゴシック" panose="020B0600070205080204" pitchFamily="34" charset="-128"/>
              </a:rPr>
              <a:t>Transitivity</a:t>
            </a:r>
            <a:r>
              <a:rPr lang="en-US" altLang="en-US" smtClean="0">
                <a:ea typeface="ＭＳ Ｐゴシック" panose="020B0600070205080204" pitchFamily="34" charset="-128"/>
              </a:rPr>
              <a:t>:  A digraph is transitive if for every pair of directed edges (x,y) and (y,z) there is also a directed edge (x,z) </a:t>
            </a:r>
          </a:p>
          <a:p>
            <a:pPr lvl="1">
              <a:buFont typeface="Arial" panose="020B0604020202020204" pitchFamily="34" charset="0"/>
              <a:buNone/>
            </a:pPr>
            <a:r>
              <a:rPr lang="en-US" altLang="en-US" smtClean="0">
                <a:ea typeface="ＭＳ Ｐゴシック" panose="020B0600070205080204" pitchFamily="34" charset="-128"/>
                <a:sym typeface="Symbol" panose="05050102010706020507" pitchFamily="18" charset="2"/>
              </a:rPr>
              <a:t> </a:t>
            </a:r>
            <a:r>
              <a:rPr lang="en-US" altLang="en-US" smtClean="0">
                <a:ea typeface="ＭＳ Ｐゴシック" panose="020B0600070205080204" pitchFamily="34" charset="-128"/>
              </a:rPr>
              <a:t>This may be harder to visually verify in more complex graphs</a:t>
            </a:r>
          </a:p>
        </p:txBody>
      </p:sp>
    </p:spTree>
    <p:extLst>
      <p:ext uri="{BB962C8B-B14F-4D97-AF65-F5344CB8AC3E}">
        <p14:creationId xmlns:p14="http://schemas.microsoft.com/office/powerpoint/2010/main" val="15449321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Determine whether the relations for the directed graphs shown in Figure </a:t>
            </a:r>
            <a:r>
              <a:rPr lang="en-US" dirty="0" smtClean="0"/>
              <a:t> </a:t>
            </a:r>
            <a:r>
              <a:rPr lang="en-US" dirty="0"/>
              <a:t>are reflexive, symmetric, antisymmetric, and/or transitive </a:t>
            </a:r>
            <a:br>
              <a:rPr lang="en-US" dirty="0"/>
            </a:br>
            <a:endParaRPr lang="en-US" dirty="0"/>
          </a:p>
        </p:txBody>
      </p:sp>
      <p:pic>
        <p:nvPicPr>
          <p:cNvPr id="4" name="Picture 3"/>
          <p:cNvPicPr>
            <a:picLocks noChangeAspect="1"/>
          </p:cNvPicPr>
          <p:nvPr/>
        </p:nvPicPr>
        <p:blipFill>
          <a:blip r:embed="rId2"/>
          <a:stretch>
            <a:fillRect/>
          </a:stretch>
        </p:blipFill>
        <p:spPr>
          <a:xfrm>
            <a:off x="1828800" y="3352800"/>
            <a:ext cx="4686300" cy="2295525"/>
          </a:xfrm>
          <a:prstGeom prst="rect">
            <a:avLst/>
          </a:prstGeom>
        </p:spPr>
      </p:pic>
    </p:spTree>
    <p:extLst>
      <p:ext uri="{BB962C8B-B14F-4D97-AF65-F5344CB8AC3E}">
        <p14:creationId xmlns:p14="http://schemas.microsoft.com/office/powerpoint/2010/main" val="33952465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229600" cy="4389120"/>
          </a:xfrm>
        </p:spPr>
        <p:txBody>
          <a:bodyPr>
            <a:noAutofit/>
          </a:bodyPr>
          <a:lstStyle/>
          <a:p>
            <a:r>
              <a:rPr lang="en-US" sz="2300" dirty="0"/>
              <a:t>Because there are loops at every vertex of the directed graph of </a:t>
            </a:r>
            <a:r>
              <a:rPr lang="en-US" sz="2300" i="1" dirty="0"/>
              <a:t>R</a:t>
            </a:r>
            <a:r>
              <a:rPr lang="en-US" sz="2300" dirty="0"/>
              <a:t>, it is </a:t>
            </a:r>
            <a:r>
              <a:rPr lang="en-US" sz="2300" dirty="0">
                <a:solidFill>
                  <a:srgbClr val="FF0000"/>
                </a:solidFill>
              </a:rPr>
              <a:t>reflexive</a:t>
            </a:r>
            <a:r>
              <a:rPr lang="en-US" sz="2300" dirty="0"/>
              <a:t>. </a:t>
            </a:r>
            <a:endParaRPr lang="en-US" sz="2300" dirty="0" smtClean="0"/>
          </a:p>
          <a:p>
            <a:r>
              <a:rPr lang="en-US" sz="2300" i="1" dirty="0" smtClean="0"/>
              <a:t>R </a:t>
            </a:r>
            <a:r>
              <a:rPr lang="en-US" sz="2300" dirty="0" smtClean="0"/>
              <a:t>is </a:t>
            </a:r>
            <a:r>
              <a:rPr lang="en-US" sz="2300" dirty="0" smtClean="0">
                <a:solidFill>
                  <a:srgbClr val="FF0000"/>
                </a:solidFill>
              </a:rPr>
              <a:t>neither </a:t>
            </a:r>
            <a:r>
              <a:rPr lang="en-US" sz="2300" dirty="0">
                <a:solidFill>
                  <a:srgbClr val="FF0000"/>
                </a:solidFill>
              </a:rPr>
              <a:t>symmetric </a:t>
            </a:r>
            <a:r>
              <a:rPr lang="en-US" sz="2300" dirty="0"/>
              <a:t>nor </a:t>
            </a:r>
            <a:r>
              <a:rPr lang="en-US" sz="2300" dirty="0">
                <a:solidFill>
                  <a:srgbClr val="FF0000"/>
                </a:solidFill>
              </a:rPr>
              <a:t>antisymmetric</a:t>
            </a:r>
            <a:r>
              <a:rPr lang="en-US" sz="2300" dirty="0"/>
              <a:t> because there is an edge from </a:t>
            </a:r>
            <a:r>
              <a:rPr lang="en-US" sz="2300" i="1" dirty="0"/>
              <a:t>a </a:t>
            </a:r>
            <a:r>
              <a:rPr lang="en-US" sz="2300" dirty="0"/>
              <a:t>to </a:t>
            </a:r>
            <a:r>
              <a:rPr lang="en-US" sz="2300" i="1" dirty="0"/>
              <a:t>b </a:t>
            </a:r>
            <a:r>
              <a:rPr lang="en-US" sz="2300" dirty="0"/>
              <a:t>but not one from </a:t>
            </a:r>
            <a:r>
              <a:rPr lang="en-US" sz="2300" i="1" dirty="0"/>
              <a:t>b </a:t>
            </a:r>
            <a:r>
              <a:rPr lang="en-US" sz="2300" dirty="0" smtClean="0"/>
              <a:t>to </a:t>
            </a:r>
            <a:r>
              <a:rPr lang="en-US" sz="2300" i="1" dirty="0" smtClean="0"/>
              <a:t>a</a:t>
            </a:r>
            <a:r>
              <a:rPr lang="en-US" sz="2300" dirty="0"/>
              <a:t>, but there are edges in both directions connecting </a:t>
            </a:r>
            <a:r>
              <a:rPr lang="en-US" sz="2300" i="1" dirty="0"/>
              <a:t>b </a:t>
            </a:r>
            <a:r>
              <a:rPr lang="en-US" sz="2300" dirty="0"/>
              <a:t>and </a:t>
            </a:r>
            <a:r>
              <a:rPr lang="en-US" sz="2300" i="1" dirty="0"/>
              <a:t>c</a:t>
            </a:r>
            <a:r>
              <a:rPr lang="en-US" sz="2300" dirty="0"/>
              <a:t>. </a:t>
            </a:r>
            <a:endParaRPr lang="en-US" sz="2300" dirty="0" smtClean="0"/>
          </a:p>
          <a:p>
            <a:r>
              <a:rPr lang="en-US" sz="2300" dirty="0" smtClean="0"/>
              <a:t>Finally</a:t>
            </a:r>
            <a:r>
              <a:rPr lang="en-US" sz="2300" dirty="0"/>
              <a:t>, </a:t>
            </a:r>
            <a:r>
              <a:rPr lang="en-US" sz="2300" i="1" dirty="0"/>
              <a:t>R </a:t>
            </a:r>
            <a:r>
              <a:rPr lang="en-US" sz="2300" dirty="0"/>
              <a:t>is </a:t>
            </a:r>
            <a:r>
              <a:rPr lang="en-US" sz="2300" dirty="0">
                <a:solidFill>
                  <a:srgbClr val="FF0000"/>
                </a:solidFill>
              </a:rPr>
              <a:t>not transitive </a:t>
            </a:r>
            <a:r>
              <a:rPr lang="en-US" sz="2300" dirty="0" smtClean="0"/>
              <a:t>because there </a:t>
            </a:r>
            <a:r>
              <a:rPr lang="en-US" sz="2300" dirty="0"/>
              <a:t>is an edge from </a:t>
            </a:r>
            <a:r>
              <a:rPr lang="en-US" sz="2300" i="1" dirty="0"/>
              <a:t>a </a:t>
            </a:r>
            <a:r>
              <a:rPr lang="en-US" sz="2300" dirty="0"/>
              <a:t>to </a:t>
            </a:r>
            <a:r>
              <a:rPr lang="en-US" sz="2300" i="1" dirty="0"/>
              <a:t>b </a:t>
            </a:r>
            <a:r>
              <a:rPr lang="en-US" sz="2300" dirty="0"/>
              <a:t>and an edge from </a:t>
            </a:r>
            <a:r>
              <a:rPr lang="en-US" sz="2300" i="1" dirty="0"/>
              <a:t>b </a:t>
            </a:r>
            <a:r>
              <a:rPr lang="en-US" sz="2300" dirty="0"/>
              <a:t>to </a:t>
            </a:r>
            <a:r>
              <a:rPr lang="en-US" sz="2300" i="1" dirty="0"/>
              <a:t>c</a:t>
            </a:r>
            <a:r>
              <a:rPr lang="en-US" sz="2300" dirty="0"/>
              <a:t>, but no edge from </a:t>
            </a:r>
            <a:r>
              <a:rPr lang="en-US" sz="2300" i="1" dirty="0"/>
              <a:t>a </a:t>
            </a:r>
            <a:r>
              <a:rPr lang="en-US" sz="2300" dirty="0"/>
              <a:t>to </a:t>
            </a:r>
            <a:r>
              <a:rPr lang="en-US" sz="2300" i="1" dirty="0"/>
              <a:t>c</a:t>
            </a:r>
            <a:r>
              <a:rPr lang="en-US" sz="2300" dirty="0" smtClean="0"/>
              <a:t>.</a:t>
            </a:r>
          </a:p>
          <a:p>
            <a:r>
              <a:rPr lang="en-US" sz="2300" dirty="0"/>
              <a:t>Because loops are not present at all the vertices of the directed graph of </a:t>
            </a:r>
            <a:r>
              <a:rPr lang="en-US" sz="2300" i="1" dirty="0"/>
              <a:t>S</a:t>
            </a:r>
            <a:r>
              <a:rPr lang="en-US" sz="2300" dirty="0"/>
              <a:t>, this relation is </a:t>
            </a:r>
            <a:r>
              <a:rPr lang="en-US" sz="2300" dirty="0" smtClean="0">
                <a:solidFill>
                  <a:srgbClr val="FF0000"/>
                </a:solidFill>
              </a:rPr>
              <a:t>not reflexive</a:t>
            </a:r>
            <a:r>
              <a:rPr lang="en-US" sz="2300" dirty="0">
                <a:solidFill>
                  <a:srgbClr val="FF0000"/>
                </a:solidFill>
              </a:rPr>
              <a:t>. </a:t>
            </a:r>
            <a:endParaRPr lang="en-US" sz="2300" dirty="0" smtClean="0">
              <a:solidFill>
                <a:srgbClr val="FF0000"/>
              </a:solidFill>
            </a:endParaRPr>
          </a:p>
          <a:p>
            <a:r>
              <a:rPr lang="en-US" sz="2300" dirty="0" smtClean="0"/>
              <a:t>It </a:t>
            </a:r>
            <a:r>
              <a:rPr lang="en-US" sz="2300" dirty="0"/>
              <a:t>is </a:t>
            </a:r>
            <a:r>
              <a:rPr lang="en-US" sz="2300" dirty="0">
                <a:solidFill>
                  <a:srgbClr val="FF0000"/>
                </a:solidFill>
              </a:rPr>
              <a:t>symmetric and not antisymmetric</a:t>
            </a:r>
            <a:r>
              <a:rPr lang="en-US" sz="2300" dirty="0"/>
              <a:t>, because every edge between distinct </a:t>
            </a:r>
            <a:r>
              <a:rPr lang="en-US" sz="2300" dirty="0" smtClean="0"/>
              <a:t>vertices is </a:t>
            </a:r>
            <a:r>
              <a:rPr lang="en-US" sz="2300" dirty="0"/>
              <a:t>accompanied by an edge in the opposite direction. </a:t>
            </a:r>
            <a:endParaRPr lang="en-US" sz="2300" dirty="0" smtClean="0"/>
          </a:p>
          <a:p>
            <a:r>
              <a:rPr lang="en-US" sz="2300" dirty="0" smtClean="0"/>
              <a:t>It </a:t>
            </a:r>
            <a:r>
              <a:rPr lang="en-US" sz="2300" dirty="0"/>
              <a:t>is also not hard to see from the </a:t>
            </a:r>
            <a:r>
              <a:rPr lang="en-US" sz="2300" dirty="0" smtClean="0"/>
              <a:t>directed graph </a:t>
            </a:r>
            <a:r>
              <a:rPr lang="en-US" sz="2300" dirty="0"/>
              <a:t>that </a:t>
            </a:r>
            <a:r>
              <a:rPr lang="en-US" sz="2300" i="1" dirty="0">
                <a:solidFill>
                  <a:srgbClr val="FF0000"/>
                </a:solidFill>
              </a:rPr>
              <a:t>S </a:t>
            </a:r>
            <a:r>
              <a:rPr lang="en-US" sz="2300" dirty="0">
                <a:solidFill>
                  <a:srgbClr val="FF0000"/>
                </a:solidFill>
              </a:rPr>
              <a:t>is not transitive</a:t>
            </a:r>
            <a:r>
              <a:rPr lang="en-US" sz="2300" dirty="0"/>
              <a:t>, because </a:t>
            </a:r>
            <a:r>
              <a:rPr lang="en-US" sz="2300" i="1" dirty="0"/>
              <a:t>(c, a) </a:t>
            </a:r>
            <a:r>
              <a:rPr lang="en-US" sz="2300" dirty="0"/>
              <a:t>and </a:t>
            </a:r>
            <a:r>
              <a:rPr lang="en-US" sz="2300" i="1" dirty="0"/>
              <a:t>(a, b) </a:t>
            </a:r>
            <a:r>
              <a:rPr lang="en-US" sz="2300" dirty="0"/>
              <a:t>belong to </a:t>
            </a:r>
            <a:r>
              <a:rPr lang="en-US" sz="2300" i="1" dirty="0"/>
              <a:t>S</a:t>
            </a:r>
            <a:r>
              <a:rPr lang="en-US" sz="2300" dirty="0"/>
              <a:t>, but </a:t>
            </a:r>
            <a:r>
              <a:rPr lang="en-US" sz="2300" i="1" dirty="0"/>
              <a:t>(c, b) </a:t>
            </a:r>
            <a:r>
              <a:rPr lang="en-US" sz="2300" dirty="0"/>
              <a:t>does not </a:t>
            </a:r>
            <a:r>
              <a:rPr lang="en-US" sz="2300" dirty="0" smtClean="0"/>
              <a:t>belong to </a:t>
            </a:r>
            <a:r>
              <a:rPr lang="en-US" sz="2300" i="1" dirty="0"/>
              <a:t>S</a:t>
            </a:r>
            <a:r>
              <a:rPr lang="en-US" sz="2300" dirty="0"/>
              <a:t>. </a:t>
            </a:r>
            <a:br>
              <a:rPr lang="en-US" sz="2300" dirty="0"/>
            </a:br>
            <a:endParaRPr lang="en-US" sz="2300" dirty="0" smtClean="0"/>
          </a:p>
          <a:p>
            <a:r>
              <a:rPr lang="en-US" sz="2300" dirty="0" smtClean="0"/>
              <a:t> </a:t>
            </a:r>
            <a:r>
              <a:rPr lang="en-US" sz="2300" dirty="0"/>
              <a:t/>
            </a:r>
            <a:br>
              <a:rPr lang="en-US" sz="2300" dirty="0"/>
            </a:br>
            <a:endParaRPr lang="en-US" sz="2300" dirty="0"/>
          </a:p>
        </p:txBody>
      </p:sp>
    </p:spTree>
    <p:extLst>
      <p:ext uri="{BB962C8B-B14F-4D97-AF65-F5344CB8AC3E}">
        <p14:creationId xmlns:p14="http://schemas.microsoft.com/office/powerpoint/2010/main" val="425004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450273" y="304800"/>
            <a:ext cx="8229600" cy="1143000"/>
          </a:xfrm>
        </p:spPr>
        <p:txBody>
          <a:bodyPr/>
          <a:lstStyle/>
          <a:p>
            <a:r>
              <a:rPr lang="en-US" altLang="en-US" dirty="0" smtClean="0">
                <a:ea typeface="ＭＳ Ｐゴシック" panose="020B0600070205080204" pitchFamily="34" charset="-128"/>
              </a:rPr>
              <a:t>Closures: Definitions</a:t>
            </a:r>
          </a:p>
        </p:txBody>
      </p:sp>
      <p:sp>
        <p:nvSpPr>
          <p:cNvPr id="60419" name="Content Placeholder 2"/>
          <p:cNvSpPr>
            <a:spLocks noGrp="1"/>
          </p:cNvSpPr>
          <p:nvPr>
            <p:ph idx="1"/>
          </p:nvPr>
        </p:nvSpPr>
        <p:spPr>
          <a:xfrm>
            <a:off x="457200" y="1600200"/>
            <a:ext cx="8458200" cy="4525963"/>
          </a:xfrm>
        </p:spPr>
        <p:txBody>
          <a:bodyPr>
            <a:normAutofit fontScale="92500" lnSpcReduction="10000"/>
          </a:bodyPr>
          <a:lstStyle/>
          <a:p>
            <a:r>
              <a:rPr lang="en-US" altLang="en-US" sz="2800" smtClean="0">
                <a:ea typeface="ＭＳ Ｐゴシック" panose="020B0600070205080204" pitchFamily="34" charset="-128"/>
              </a:rPr>
              <a:t>If a given relation </a:t>
            </a:r>
            <a:r>
              <a:rPr lang="en-US" altLang="en-US" sz="2800" i="1" smtClean="0">
                <a:ea typeface="ＭＳ Ｐゴシック" panose="020B0600070205080204" pitchFamily="34" charset="-128"/>
              </a:rPr>
              <a:t>R</a:t>
            </a:r>
            <a:r>
              <a:rPr lang="en-US" altLang="en-US" sz="2800" smtClean="0">
                <a:ea typeface="ＭＳ Ｐゴシック" panose="020B0600070205080204" pitchFamily="34" charset="-128"/>
              </a:rPr>
              <a:t> </a:t>
            </a:r>
          </a:p>
          <a:p>
            <a:pPr lvl="1"/>
            <a:r>
              <a:rPr lang="en-US" altLang="en-US" sz="2400" smtClean="0">
                <a:ea typeface="ＭＳ Ｐゴシック" panose="020B0600070205080204" pitchFamily="34" charset="-128"/>
              </a:rPr>
              <a:t>is not reflexive (or symmetric, antisymmetric, transitive)</a:t>
            </a:r>
          </a:p>
          <a:p>
            <a:pPr lvl="1"/>
            <a:r>
              <a:rPr lang="en-US" altLang="en-US" sz="2400" smtClean="0">
                <a:ea typeface="ＭＳ Ｐゴシック" panose="020B0600070205080204" pitchFamily="34" charset="-128"/>
              </a:rPr>
              <a:t>How can we transform it into a relation </a:t>
            </a:r>
            <a:r>
              <a:rPr lang="en-US" altLang="en-US" sz="2400" i="1" smtClean="0">
                <a:ea typeface="ＭＳ Ｐゴシック" panose="020B0600070205080204" pitchFamily="34" charset="-128"/>
              </a:rPr>
              <a:t>R</a:t>
            </a:r>
            <a:r>
              <a:rPr lang="en-US" altLang="en-US" sz="2400" smtClean="0">
                <a:ea typeface="ＭＳ Ｐゴシック" panose="020B0600070205080204" pitchFamily="34" charset="-128"/>
              </a:rPr>
              <a:t>’ that is?</a:t>
            </a:r>
          </a:p>
          <a:p>
            <a:r>
              <a:rPr lang="en-US" altLang="en-US" sz="2800" b="1" smtClean="0">
                <a:ea typeface="ＭＳ Ｐゴシック" panose="020B0600070205080204" pitchFamily="34" charset="-128"/>
              </a:rPr>
              <a:t>Example</a:t>
            </a:r>
            <a:r>
              <a:rPr lang="en-US" altLang="en-US" sz="2800" smtClean="0">
                <a:ea typeface="ＭＳ Ｐゴシック" panose="020B0600070205080204" pitchFamily="34" charset="-128"/>
              </a:rPr>
              <a:t>: Let </a:t>
            </a:r>
            <a:r>
              <a:rPr lang="en-US" altLang="en-US" sz="2800" i="1" smtClean="0">
                <a:ea typeface="ＭＳ Ｐゴシック" panose="020B0600070205080204" pitchFamily="34" charset="-128"/>
              </a:rPr>
              <a:t>R</a:t>
            </a:r>
            <a:r>
              <a:rPr lang="en-US" altLang="en-US" sz="2800" smtClean="0">
                <a:ea typeface="ＭＳ Ｐゴシック" panose="020B0600070205080204" pitchFamily="34" charset="-128"/>
              </a:rPr>
              <a:t>={(1,2),(2,1),(2,2),(3,1),(3,3)}</a:t>
            </a:r>
          </a:p>
          <a:p>
            <a:pPr lvl="1"/>
            <a:r>
              <a:rPr lang="en-US" altLang="en-US" sz="2400" smtClean="0">
                <a:ea typeface="ＭＳ Ｐゴシック" panose="020B0600070205080204" pitchFamily="34" charset="-128"/>
              </a:rPr>
              <a:t>How can we </a:t>
            </a:r>
            <a:r>
              <a:rPr lang="en-US" altLang="en-US" sz="2400" u="sng" smtClean="0">
                <a:ea typeface="ＭＳ Ｐゴシック" panose="020B0600070205080204" pitchFamily="34" charset="-128"/>
              </a:rPr>
              <a:t>make</a:t>
            </a:r>
            <a:r>
              <a:rPr lang="en-US" altLang="en-US" sz="2400" smtClean="0">
                <a:ea typeface="ＭＳ Ｐゴシック" panose="020B0600070205080204" pitchFamily="34" charset="-128"/>
              </a:rPr>
              <a:t> it reflexive?</a:t>
            </a:r>
          </a:p>
          <a:p>
            <a:pPr lvl="1"/>
            <a:r>
              <a:rPr lang="en-US" altLang="en-US" sz="2400" smtClean="0">
                <a:ea typeface="ＭＳ Ｐゴシック" panose="020B0600070205080204" pitchFamily="34" charset="-128"/>
              </a:rPr>
              <a:t>In general we would like to change the relation </a:t>
            </a:r>
            <a:r>
              <a:rPr lang="en-US" altLang="en-US" sz="2400" u="sng" smtClean="0">
                <a:ea typeface="ＭＳ Ｐゴシック" panose="020B0600070205080204" pitchFamily="34" charset="-128"/>
              </a:rPr>
              <a:t>as little as possible</a:t>
            </a:r>
          </a:p>
          <a:p>
            <a:pPr lvl="1"/>
            <a:r>
              <a:rPr lang="en-US" altLang="en-US" sz="2400" smtClean="0">
                <a:ea typeface="ＭＳ Ｐゴシック" panose="020B0600070205080204" pitchFamily="34" charset="-128"/>
              </a:rPr>
              <a:t>To make </a:t>
            </a:r>
            <a:r>
              <a:rPr lang="en-US" altLang="en-US" sz="2400" i="1" smtClean="0">
                <a:ea typeface="ＭＳ Ｐゴシック" panose="020B0600070205080204" pitchFamily="34" charset="-128"/>
              </a:rPr>
              <a:t>R</a:t>
            </a:r>
            <a:r>
              <a:rPr lang="en-US" altLang="en-US" sz="2400" smtClean="0">
                <a:ea typeface="ＭＳ Ｐゴシック" panose="020B0600070205080204" pitchFamily="34" charset="-128"/>
              </a:rPr>
              <a:t> reflexive, we simply add (1,1) to the set</a:t>
            </a:r>
          </a:p>
          <a:p>
            <a:r>
              <a:rPr lang="en-US" altLang="en-US" sz="2800" b="1" u="sng" smtClean="0">
                <a:solidFill>
                  <a:srgbClr val="FF0000"/>
                </a:solidFill>
                <a:ea typeface="ＭＳ Ｐゴシック" panose="020B0600070205080204" pitchFamily="34" charset="-128"/>
              </a:rPr>
              <a:t>Inducing a property on a relation is called its closure.  </a:t>
            </a:r>
          </a:p>
          <a:p>
            <a:r>
              <a:rPr lang="en-US" altLang="en-US" sz="2800" smtClean="0">
                <a:ea typeface="ＭＳ Ｐゴシック" panose="020B0600070205080204" pitchFamily="34" charset="-128"/>
              </a:rPr>
              <a:t>Above, </a:t>
            </a:r>
            <a:r>
              <a:rPr lang="en-US" altLang="en-US" sz="2800" i="1" smtClean="0">
                <a:ea typeface="ＭＳ Ｐゴシック" panose="020B0600070205080204" pitchFamily="34" charset="-128"/>
              </a:rPr>
              <a:t>R</a:t>
            </a:r>
            <a:r>
              <a:rPr lang="en-US" altLang="en-US" sz="2800" smtClean="0">
                <a:ea typeface="ＭＳ Ｐゴシック" panose="020B0600070205080204" pitchFamily="34" charset="-128"/>
              </a:rPr>
              <a:t>’=</a:t>
            </a:r>
            <a:r>
              <a:rPr lang="en-US" altLang="en-US" sz="2800" i="1" smtClean="0">
                <a:ea typeface="ＭＳ Ｐゴシック" panose="020B0600070205080204" pitchFamily="34" charset="-128"/>
              </a:rPr>
              <a:t>R</a:t>
            </a:r>
            <a:r>
              <a:rPr lang="en-US" altLang="en-US" sz="2800" smtClean="0">
                <a:ea typeface="ＭＳ Ｐゴシック" panose="020B0600070205080204" pitchFamily="34" charset="-128"/>
              </a:rPr>
              <a:t> </a:t>
            </a:r>
            <a:r>
              <a:rPr lang="en-US" altLang="en-US" sz="2800" smtClean="0">
                <a:ea typeface="ＭＳ Ｐゴシック" panose="020B0600070205080204" pitchFamily="34" charset="-128"/>
                <a:sym typeface="Symbol" panose="05050102010706020507" pitchFamily="18" charset="2"/>
              </a:rPr>
              <a:t></a:t>
            </a:r>
            <a:r>
              <a:rPr lang="en-US" altLang="en-US" sz="2800" smtClean="0">
                <a:ea typeface="ＭＳ Ｐゴシック" panose="020B0600070205080204" pitchFamily="34" charset="-128"/>
              </a:rPr>
              <a:t>{(1,1)} is called the </a:t>
            </a:r>
            <a:r>
              <a:rPr lang="en-US" altLang="en-US" sz="2800" u="sng" smtClean="0">
                <a:ea typeface="ＭＳ Ｐゴシック" panose="020B0600070205080204" pitchFamily="34" charset="-128"/>
              </a:rPr>
              <a:t>reflexive closure</a:t>
            </a:r>
          </a:p>
        </p:txBody>
      </p:sp>
    </p:spTree>
    <p:extLst>
      <p:ext uri="{BB962C8B-B14F-4D97-AF65-F5344CB8AC3E}">
        <p14:creationId xmlns:p14="http://schemas.microsoft.com/office/powerpoint/2010/main" val="34611847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smtClean="0">
                <a:ea typeface="ＭＳ Ｐゴシック" panose="020B0600070205080204" pitchFamily="34" charset="-128"/>
              </a:rPr>
              <a:t>Reflexive Closure</a:t>
            </a:r>
          </a:p>
        </p:txBody>
      </p:sp>
      <p:sp>
        <p:nvSpPr>
          <p:cNvPr id="61443" name="Content Placeholder 2"/>
          <p:cNvSpPr>
            <a:spLocks noGrp="1"/>
          </p:cNvSpPr>
          <p:nvPr>
            <p:ph idx="1"/>
          </p:nvPr>
        </p:nvSpPr>
        <p:spPr/>
        <p:txBody>
          <a:bodyPr/>
          <a:lstStyle/>
          <a:p>
            <a:r>
              <a:rPr lang="en-US" altLang="en-US" dirty="0" smtClean="0">
                <a:ea typeface="ＭＳ Ｐゴシック" panose="020B0600070205080204" pitchFamily="34" charset="-128"/>
              </a:rPr>
              <a:t>In general, the </a:t>
            </a:r>
            <a:r>
              <a:rPr lang="en-US" altLang="en-US" u="sng" dirty="0" smtClean="0">
                <a:ea typeface="ＭＳ Ｐゴシック" panose="020B0600070205080204" pitchFamily="34" charset="-128"/>
              </a:rPr>
              <a:t>reflexive closure</a:t>
            </a:r>
            <a:r>
              <a:rPr lang="en-US" altLang="en-US" dirty="0" smtClean="0">
                <a:ea typeface="ＭＳ Ｐゴシック" panose="020B0600070205080204" pitchFamily="34" charset="-128"/>
              </a:rPr>
              <a:t> of a relation R on A is R</a:t>
            </a:r>
            <a:r>
              <a:rPr lang="en-US" altLang="en-US" dirty="0" smtClean="0">
                <a:ea typeface="ＭＳ Ｐゴシック" panose="020B0600070205080204" pitchFamily="34" charset="-128"/>
                <a:sym typeface="Symbol" panose="05050102010706020507" pitchFamily="18" charset="2"/>
              </a:rPr>
              <a:t>  where ={ (</a:t>
            </a:r>
            <a:r>
              <a:rPr lang="en-US" altLang="en-US" dirty="0" err="1" smtClean="0">
                <a:ea typeface="ＭＳ Ｐゴシック" panose="020B0600070205080204" pitchFamily="34" charset="-128"/>
                <a:sym typeface="Symbol" panose="05050102010706020507" pitchFamily="18" charset="2"/>
              </a:rPr>
              <a:t>a,a</a:t>
            </a:r>
            <a:r>
              <a:rPr lang="en-US" altLang="en-US" dirty="0" smtClean="0">
                <a:ea typeface="ＭＳ Ｐゴシック" panose="020B0600070205080204" pitchFamily="34" charset="-128"/>
                <a:sym typeface="Symbol" panose="05050102010706020507" pitchFamily="18" charset="2"/>
              </a:rPr>
              <a:t>) | </a:t>
            </a:r>
            <a:r>
              <a:rPr lang="en-US" altLang="en-US" dirty="0" err="1" smtClean="0">
                <a:ea typeface="ＭＳ Ｐゴシック" panose="020B0600070205080204" pitchFamily="34" charset="-128"/>
                <a:sym typeface="Symbol" panose="05050102010706020507" pitchFamily="18" charset="2"/>
              </a:rPr>
              <a:t>aA</a:t>
            </a:r>
            <a:r>
              <a:rPr lang="en-US" altLang="en-US" dirty="0" smtClean="0">
                <a:ea typeface="ＭＳ Ｐゴシック" panose="020B0600070205080204" pitchFamily="34" charset="-128"/>
                <a:sym typeface="Symbol" panose="05050102010706020507" pitchFamily="18" charset="2"/>
              </a:rPr>
              <a:t>}</a:t>
            </a:r>
          </a:p>
          <a:p>
            <a:r>
              <a:rPr lang="en-US" altLang="en-US" dirty="0" smtClean="0">
                <a:ea typeface="ＭＳ Ｐゴシック" panose="020B0600070205080204" pitchFamily="34" charset="-128"/>
                <a:sym typeface="Symbol" panose="05050102010706020507" pitchFamily="18" charset="2"/>
              </a:rPr>
              <a:t> is the </a:t>
            </a:r>
            <a:r>
              <a:rPr lang="en-US" altLang="en-US" u="sng" dirty="0" smtClean="0">
                <a:ea typeface="ＭＳ Ｐゴシック" panose="020B0600070205080204" pitchFamily="34" charset="-128"/>
                <a:sym typeface="Symbol" panose="05050102010706020507" pitchFamily="18" charset="2"/>
              </a:rPr>
              <a:t>diagonal relation</a:t>
            </a:r>
            <a:r>
              <a:rPr lang="en-US" altLang="en-US" dirty="0" smtClean="0">
                <a:ea typeface="ＭＳ Ｐゴシック" panose="020B0600070205080204" pitchFamily="34" charset="-128"/>
                <a:sym typeface="Symbol" panose="05050102010706020507" pitchFamily="18" charset="2"/>
              </a:rPr>
              <a:t> on A</a:t>
            </a:r>
          </a:p>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2954531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Relation on a Set</a:t>
            </a:r>
            <a:endParaRPr lang="en-US" dirty="0"/>
          </a:p>
        </p:txBody>
      </p:sp>
      <p:sp>
        <p:nvSpPr>
          <p:cNvPr id="3" name="Content Placeholder 2"/>
          <p:cNvSpPr>
            <a:spLocks noGrp="1"/>
          </p:cNvSpPr>
          <p:nvPr>
            <p:ph idx="1"/>
          </p:nvPr>
        </p:nvSpPr>
        <p:spPr>
          <a:xfrm>
            <a:off x="609600" y="2133600"/>
            <a:ext cx="8229600" cy="4389120"/>
          </a:xfrm>
        </p:spPr>
        <p:txBody>
          <a:bodyPr>
            <a:normAutofit/>
          </a:bodyPr>
          <a:lstStyle/>
          <a:p>
            <a:pPr>
              <a:buNone/>
            </a:pPr>
            <a:r>
              <a:rPr lang="en-US" b="1" dirty="0" smtClean="0"/>
              <a:t>   Definition:</a:t>
            </a:r>
            <a:r>
              <a:rPr lang="en-US" dirty="0" smtClean="0"/>
              <a:t> A binary relation </a:t>
            </a:r>
            <a:r>
              <a:rPr lang="en-US" i="1" dirty="0" smtClean="0"/>
              <a:t>R</a:t>
            </a:r>
            <a:r>
              <a:rPr lang="en-US" dirty="0" smtClean="0"/>
              <a:t> </a:t>
            </a:r>
            <a:r>
              <a:rPr lang="en-US" i="1" dirty="0" smtClean="0"/>
              <a:t>on a set A</a:t>
            </a:r>
            <a:r>
              <a:rPr lang="en-US" dirty="0" smtClean="0"/>
              <a:t> is a subset of </a:t>
            </a:r>
            <a:r>
              <a:rPr lang="en-US" i="1" dirty="0" smtClean="0"/>
              <a:t>A </a:t>
            </a:r>
            <a:r>
              <a:rPr lang="en-US" dirty="0" smtClean="0">
                <a:latin typeface="Cambria Math"/>
                <a:ea typeface="Cambria Math"/>
              </a:rPr>
              <a:t>×</a:t>
            </a:r>
            <a:r>
              <a:rPr lang="en-US" i="1" dirty="0" smtClean="0"/>
              <a:t> A </a:t>
            </a:r>
            <a:r>
              <a:rPr lang="en-US" dirty="0" smtClean="0"/>
              <a:t>or a relation from </a:t>
            </a:r>
            <a:r>
              <a:rPr lang="en-US" i="1" dirty="0" smtClean="0"/>
              <a:t>A</a:t>
            </a:r>
            <a:r>
              <a:rPr lang="en-US" dirty="0" smtClean="0"/>
              <a:t> to </a:t>
            </a:r>
            <a:r>
              <a:rPr lang="en-US" i="1" dirty="0" smtClean="0"/>
              <a:t>A</a:t>
            </a:r>
            <a:r>
              <a:rPr lang="en-US" dirty="0" smtClean="0"/>
              <a:t>.</a:t>
            </a:r>
          </a:p>
          <a:p>
            <a:pPr>
              <a:buNone/>
            </a:pPr>
            <a:r>
              <a:rPr lang="en-US" b="1" dirty="0" smtClean="0"/>
              <a:t>   Example</a:t>
            </a:r>
            <a:r>
              <a:rPr lang="en-US" dirty="0" smtClean="0"/>
              <a:t>:</a:t>
            </a:r>
          </a:p>
          <a:p>
            <a:pPr lvl="1"/>
            <a:r>
              <a:rPr lang="en-US" dirty="0" smtClean="0"/>
              <a:t>Suppose that </a:t>
            </a:r>
            <a:r>
              <a:rPr lang="en-US" i="1" dirty="0" smtClean="0"/>
              <a:t>   A = </a:t>
            </a:r>
            <a:r>
              <a:rPr lang="en-US" dirty="0" smtClean="0"/>
              <a:t>{</a:t>
            </a:r>
            <a:r>
              <a:rPr lang="en-US" i="1" dirty="0" err="1" smtClean="0"/>
              <a:t>a,b,c</a:t>
            </a:r>
            <a:r>
              <a:rPr lang="en-US" dirty="0" smtClean="0"/>
              <a:t>}. Then</a:t>
            </a:r>
            <a:r>
              <a:rPr lang="en-US" i="1" dirty="0" smtClean="0"/>
              <a:t> R = </a:t>
            </a:r>
            <a:r>
              <a:rPr lang="en-US" dirty="0" smtClean="0"/>
              <a:t>{(</a:t>
            </a:r>
            <a:r>
              <a:rPr lang="en-US" i="1" dirty="0" err="1" smtClean="0"/>
              <a:t>a,a</a:t>
            </a:r>
            <a:r>
              <a:rPr lang="en-US" dirty="0" smtClean="0"/>
              <a:t>)</a:t>
            </a:r>
            <a:r>
              <a:rPr lang="en-US" i="1" dirty="0" smtClean="0"/>
              <a:t>,</a:t>
            </a:r>
            <a:r>
              <a:rPr lang="en-US" dirty="0" smtClean="0"/>
              <a:t>(</a:t>
            </a:r>
            <a:r>
              <a:rPr lang="en-US" i="1" dirty="0" err="1" smtClean="0"/>
              <a:t>a,b</a:t>
            </a:r>
            <a:r>
              <a:rPr lang="en-US" dirty="0" smtClean="0"/>
              <a:t>)</a:t>
            </a:r>
            <a:r>
              <a:rPr lang="en-US" i="1" dirty="0" smtClean="0"/>
              <a:t>, </a:t>
            </a:r>
            <a:r>
              <a:rPr lang="en-US" dirty="0" smtClean="0"/>
              <a:t>(</a:t>
            </a:r>
            <a:r>
              <a:rPr lang="en-US" i="1" dirty="0" err="1" smtClean="0"/>
              <a:t>a,c</a:t>
            </a:r>
            <a:r>
              <a:rPr lang="en-US" dirty="0" smtClean="0"/>
              <a:t>)} is a relation on </a:t>
            </a:r>
            <a:r>
              <a:rPr lang="en-US" i="1" dirty="0" smtClean="0"/>
              <a:t>A</a:t>
            </a:r>
            <a:r>
              <a:rPr lang="en-US" dirty="0" smtClean="0"/>
              <a:t>. </a:t>
            </a:r>
          </a:p>
          <a:p>
            <a:pPr lvl="1"/>
            <a:r>
              <a:rPr lang="en-US" dirty="0" smtClean="0"/>
              <a:t>Let  </a:t>
            </a:r>
            <a:r>
              <a:rPr lang="en-US" i="1" dirty="0" smtClean="0"/>
              <a:t>A = </a:t>
            </a:r>
            <a:r>
              <a:rPr lang="en-US" dirty="0" smtClean="0"/>
              <a:t>{</a:t>
            </a:r>
            <a:r>
              <a:rPr lang="en-US" dirty="0" smtClean="0">
                <a:latin typeface="Cambria Math" pitchFamily="18" charset="0"/>
                <a:ea typeface="Cambria Math" pitchFamily="18" charset="0"/>
              </a:rPr>
              <a:t>1, 2, 3, 4</a:t>
            </a:r>
            <a:r>
              <a:rPr lang="en-US" dirty="0" smtClean="0"/>
              <a:t>}. The ordered pairs in the relation                  R </a:t>
            </a:r>
            <a:r>
              <a:rPr lang="en-US" baseline="-25000" dirty="0" smtClean="0">
                <a:latin typeface="Cambria Math" pitchFamily="18" charset="0"/>
                <a:ea typeface="Cambria Math" pitchFamily="18" charset="0"/>
              </a:rPr>
              <a:t>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divides </a:t>
            </a:r>
            <a:r>
              <a:rPr lang="en-US" i="1" dirty="0" smtClean="0">
                <a:latin typeface="Cambria Math"/>
                <a:ea typeface="Cambria Math"/>
              </a:rPr>
              <a:t>b</a:t>
            </a:r>
            <a:r>
              <a:rPr lang="en-US" dirty="0" smtClean="0">
                <a:latin typeface="Cambria Math"/>
                <a:ea typeface="Cambria Math"/>
              </a:rPr>
              <a:t>} are</a:t>
            </a:r>
          </a:p>
          <a:p>
            <a:pPr lvl="1">
              <a:buNone/>
            </a:pPr>
            <a:r>
              <a:rPr lang="en-US" dirty="0" smtClean="0">
                <a:latin typeface="Cambria Math"/>
                <a:ea typeface="Cambria Math"/>
              </a:rPr>
              <a:t>     (1,1), (1, 2), (1,3), (1, 4), (2, 2), (2, 4), (3, 3), and  (4, 4).</a:t>
            </a:r>
            <a:endParaRPr lang="en-US" i="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smtClean="0">
                <a:ea typeface="ＭＳ Ｐゴシック" panose="020B0600070205080204" pitchFamily="34" charset="-128"/>
              </a:rPr>
              <a:t>Symmetric Closure</a:t>
            </a:r>
          </a:p>
        </p:txBody>
      </p:sp>
      <p:sp>
        <p:nvSpPr>
          <p:cNvPr id="62467" name="Content Placeholder 2"/>
          <p:cNvSpPr>
            <a:spLocks noGrp="1"/>
          </p:cNvSpPr>
          <p:nvPr>
            <p:ph idx="1"/>
          </p:nvPr>
        </p:nvSpPr>
        <p:spPr/>
        <p:txBody>
          <a:bodyPr/>
          <a:lstStyle/>
          <a:p>
            <a:r>
              <a:rPr lang="en-US" altLang="en-US" dirty="0" smtClean="0">
                <a:ea typeface="ＭＳ Ｐゴシック" panose="020B0600070205080204" pitchFamily="34" charset="-128"/>
              </a:rPr>
              <a:t>Similarly, we can create the </a:t>
            </a:r>
            <a:r>
              <a:rPr lang="en-US" altLang="en-US" u="sng" dirty="0" smtClean="0">
                <a:ea typeface="ＭＳ Ｐゴシック" panose="020B0600070205080204" pitchFamily="34" charset="-128"/>
              </a:rPr>
              <a:t>symmetric closure</a:t>
            </a:r>
            <a:r>
              <a:rPr lang="en-US" altLang="en-US" dirty="0" smtClean="0">
                <a:ea typeface="ＭＳ Ｐゴシック" panose="020B0600070205080204" pitchFamily="34" charset="-128"/>
              </a:rPr>
              <a:t> using the inverse of the relation R.  </a:t>
            </a:r>
          </a:p>
          <a:p>
            <a:r>
              <a:rPr lang="en-US" altLang="en-US" dirty="0" smtClean="0">
                <a:ea typeface="ＭＳ Ｐゴシック" panose="020B0600070205080204" pitchFamily="34" charset="-128"/>
              </a:rPr>
              <a:t>The symmetric closer is, R</a:t>
            </a:r>
            <a:r>
              <a:rPr lang="en-US" altLang="en-US" dirty="0" smtClean="0">
                <a:ea typeface="ＭＳ Ｐゴシック" panose="020B0600070205080204" pitchFamily="34" charset="-128"/>
                <a:sym typeface="Symbol" panose="05050102010706020507" pitchFamily="18" charset="2"/>
              </a:rPr>
              <a:t></a:t>
            </a:r>
            <a:r>
              <a:rPr lang="en-US" altLang="en-US" dirty="0" smtClean="0">
                <a:ea typeface="ＭＳ Ｐゴシック" panose="020B0600070205080204" pitchFamily="34" charset="-128"/>
              </a:rPr>
              <a:t>R’ where </a:t>
            </a:r>
          </a:p>
          <a:p>
            <a:pPr algn="ctr">
              <a:buFont typeface="Arial" panose="020B0604020202020204" pitchFamily="34" charset="0"/>
              <a:buNone/>
            </a:pPr>
            <a:r>
              <a:rPr lang="en-US" altLang="en-US" dirty="0" smtClean="0">
                <a:ea typeface="ＭＳ Ｐゴシック" panose="020B0600070205080204" pitchFamily="34" charset="-128"/>
              </a:rPr>
              <a:t>R’={ (</a:t>
            </a:r>
            <a:r>
              <a:rPr lang="en-US" altLang="en-US" dirty="0" err="1" smtClean="0">
                <a:ea typeface="ＭＳ Ｐゴシック" panose="020B0600070205080204" pitchFamily="34" charset="-128"/>
              </a:rPr>
              <a:t>b,a</a:t>
            </a:r>
            <a:r>
              <a:rPr lang="en-US" altLang="en-US" dirty="0" smtClean="0">
                <a:ea typeface="ＭＳ Ｐゴシック" panose="020B0600070205080204" pitchFamily="34" charset="-128"/>
              </a:rPr>
              <a:t>) | </a:t>
            </a:r>
            <a:r>
              <a:rPr lang="en-US" altLang="en-US" dirty="0" smtClean="0">
                <a:ea typeface="ＭＳ Ｐゴシック" panose="020B0600070205080204" pitchFamily="34" charset="-128"/>
                <a:sym typeface="Symbol" panose="05050102010706020507" pitchFamily="18" charset="2"/>
              </a:rPr>
              <a:t>(</a:t>
            </a:r>
            <a:r>
              <a:rPr lang="en-US" altLang="en-US" dirty="0" err="1" smtClean="0">
                <a:ea typeface="ＭＳ Ｐゴシック" panose="020B0600070205080204" pitchFamily="34" charset="-128"/>
                <a:sym typeface="Symbol" panose="05050102010706020507" pitchFamily="18" charset="2"/>
              </a:rPr>
              <a:t>a,b</a:t>
            </a:r>
            <a:r>
              <a:rPr lang="en-US" altLang="en-US" dirty="0" smtClean="0">
                <a:ea typeface="ＭＳ Ｐゴシック" panose="020B0600070205080204" pitchFamily="34" charset="-128"/>
                <a:sym typeface="Symbol" panose="05050102010706020507" pitchFamily="18" charset="2"/>
              </a:rPr>
              <a:t>)R }</a:t>
            </a:r>
          </a:p>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30425747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Paths in Directed Graphs</a:t>
            </a:r>
            <a:r>
              <a:rPr lang="en-US" dirty="0"/>
              <a:t> </a:t>
            </a:r>
            <a:br>
              <a:rPr lang="en-US" dirty="0"/>
            </a:br>
            <a:endParaRPr lang="en-US" dirty="0"/>
          </a:p>
        </p:txBody>
      </p:sp>
      <p:sp>
        <p:nvSpPr>
          <p:cNvPr id="3" name="Content Placeholder 2"/>
          <p:cNvSpPr>
            <a:spLocks noGrp="1"/>
          </p:cNvSpPr>
          <p:nvPr>
            <p:ph idx="1"/>
          </p:nvPr>
        </p:nvSpPr>
        <p:spPr>
          <a:xfrm>
            <a:off x="114300" y="1300988"/>
            <a:ext cx="8915400" cy="4389120"/>
          </a:xfrm>
        </p:spPr>
        <p:txBody>
          <a:bodyPr>
            <a:noAutofit/>
          </a:bodyPr>
          <a:lstStyle/>
          <a:p>
            <a:r>
              <a:rPr lang="en-US" sz="2400" dirty="0"/>
              <a:t>A path from a to b in the directed graph G is a sequence of edges (x</a:t>
            </a:r>
            <a:r>
              <a:rPr lang="en-US" sz="2400" baseline="-25000" dirty="0"/>
              <a:t>0</a:t>
            </a:r>
            <a:r>
              <a:rPr lang="en-US" sz="2400" dirty="0"/>
              <a:t>, x</a:t>
            </a:r>
            <a:r>
              <a:rPr lang="en-US" sz="2400" baseline="-25000" dirty="0"/>
              <a:t>1</a:t>
            </a:r>
            <a:r>
              <a:rPr lang="en-US" sz="2400" dirty="0"/>
              <a:t>), (x</a:t>
            </a:r>
            <a:r>
              <a:rPr lang="en-US" sz="2400" baseline="-25000" dirty="0"/>
              <a:t>1</a:t>
            </a:r>
            <a:r>
              <a:rPr lang="en-US" sz="2400" dirty="0"/>
              <a:t>, x</a:t>
            </a:r>
            <a:r>
              <a:rPr lang="en-US" sz="2400" baseline="-25000" dirty="0"/>
              <a:t>2</a:t>
            </a:r>
            <a:r>
              <a:rPr lang="en-US" sz="2400" dirty="0" smtClean="0"/>
              <a:t>), (</a:t>
            </a:r>
            <a:r>
              <a:rPr lang="en-US" sz="2400" dirty="0"/>
              <a:t>x</a:t>
            </a:r>
            <a:r>
              <a:rPr lang="en-US" sz="2400" baseline="-25000" dirty="0"/>
              <a:t>2</a:t>
            </a:r>
            <a:r>
              <a:rPr lang="en-US" sz="2400" dirty="0"/>
              <a:t>, x</a:t>
            </a:r>
            <a:r>
              <a:rPr lang="en-US" sz="2400" baseline="-25000" dirty="0"/>
              <a:t>3</a:t>
            </a:r>
            <a:r>
              <a:rPr lang="en-US" sz="2400" dirty="0"/>
              <a:t>), . . . , (x</a:t>
            </a:r>
            <a:r>
              <a:rPr lang="en-US" sz="2400" baseline="-25000" dirty="0"/>
              <a:t>n−1</a:t>
            </a:r>
            <a:r>
              <a:rPr lang="en-US" sz="2400" dirty="0"/>
              <a:t>, </a:t>
            </a:r>
            <a:r>
              <a:rPr lang="en-US" sz="2400" dirty="0" err="1"/>
              <a:t>x</a:t>
            </a:r>
            <a:r>
              <a:rPr lang="en-US" sz="2400" baseline="-25000" dirty="0" err="1"/>
              <a:t>n</a:t>
            </a:r>
            <a:r>
              <a:rPr lang="en-US" sz="2400" dirty="0"/>
              <a:t>) in G, where n is a nonnegative integer, and x</a:t>
            </a:r>
            <a:r>
              <a:rPr lang="en-US" sz="2400" baseline="-25000" dirty="0"/>
              <a:t>0</a:t>
            </a:r>
            <a:r>
              <a:rPr lang="en-US" sz="2400" dirty="0"/>
              <a:t> = a and </a:t>
            </a:r>
            <a:r>
              <a:rPr lang="en-US" sz="2400" dirty="0" err="1"/>
              <a:t>x</a:t>
            </a:r>
            <a:r>
              <a:rPr lang="en-US" sz="2400" baseline="-25000" dirty="0" err="1"/>
              <a:t>n</a:t>
            </a:r>
            <a:r>
              <a:rPr lang="en-US" sz="2400" dirty="0"/>
              <a:t> = b,</a:t>
            </a:r>
          </a:p>
          <a:p>
            <a:r>
              <a:rPr lang="en-US" sz="2400" dirty="0"/>
              <a:t>that is, a sequence of edges where the terminal vertex of an edge is the same as the </a:t>
            </a:r>
            <a:r>
              <a:rPr lang="en-US" sz="2400" dirty="0" smtClean="0"/>
              <a:t>initial vertex </a:t>
            </a:r>
            <a:r>
              <a:rPr lang="en-US" sz="2400" dirty="0"/>
              <a:t>in the next edge in the path. This path is denoted by x</a:t>
            </a:r>
            <a:r>
              <a:rPr lang="en-US" sz="2400" baseline="-25000" dirty="0"/>
              <a:t>0</a:t>
            </a:r>
            <a:r>
              <a:rPr lang="en-US" sz="2400" dirty="0"/>
              <a:t>, x</a:t>
            </a:r>
            <a:r>
              <a:rPr lang="en-US" sz="2400" baseline="-25000" dirty="0"/>
              <a:t>1</a:t>
            </a:r>
            <a:r>
              <a:rPr lang="en-US" sz="2400" dirty="0"/>
              <a:t>, x</a:t>
            </a:r>
            <a:r>
              <a:rPr lang="en-US" sz="2400" baseline="-25000" dirty="0"/>
              <a:t>2</a:t>
            </a:r>
            <a:r>
              <a:rPr lang="en-US" sz="2400" dirty="0"/>
              <a:t>, . . . , x</a:t>
            </a:r>
            <a:r>
              <a:rPr lang="en-US" sz="2400" baseline="-25000" dirty="0"/>
              <a:t>n−1</a:t>
            </a:r>
            <a:r>
              <a:rPr lang="en-US" sz="2400" dirty="0"/>
              <a:t>, </a:t>
            </a:r>
            <a:r>
              <a:rPr lang="en-US" sz="2400" dirty="0" err="1"/>
              <a:t>x</a:t>
            </a:r>
            <a:r>
              <a:rPr lang="en-US" sz="2400" baseline="-25000" dirty="0" err="1"/>
              <a:t>n</a:t>
            </a:r>
            <a:r>
              <a:rPr lang="en-US" sz="2400" dirty="0"/>
              <a:t> and </a:t>
            </a:r>
            <a:r>
              <a:rPr lang="en-US" sz="2400" dirty="0" smtClean="0"/>
              <a:t>has length </a:t>
            </a:r>
            <a:r>
              <a:rPr lang="en-US" sz="2400" dirty="0"/>
              <a:t>n. We view the empty set of edges as a path of length zero from a to a. </a:t>
            </a:r>
            <a:endParaRPr lang="en-US" sz="2400" dirty="0" smtClean="0"/>
          </a:p>
          <a:p>
            <a:r>
              <a:rPr lang="en-US" sz="2400" dirty="0" smtClean="0"/>
              <a:t>A </a:t>
            </a:r>
            <a:r>
              <a:rPr lang="en-US" sz="2400" dirty="0"/>
              <a:t>path </a:t>
            </a:r>
            <a:r>
              <a:rPr lang="en-US" sz="2400" dirty="0" smtClean="0"/>
              <a:t>of length </a:t>
            </a:r>
            <a:r>
              <a:rPr lang="en-US" sz="2400" dirty="0"/>
              <a:t>n ≥ 1 that begins and ends at the same vertex is called a circuit or cycle</a:t>
            </a:r>
            <a:r>
              <a:rPr lang="en-US" sz="2400" dirty="0" smtClean="0"/>
              <a:t>.</a:t>
            </a:r>
          </a:p>
          <a:p>
            <a:r>
              <a:rPr lang="en-US" sz="2000" dirty="0">
                <a:solidFill>
                  <a:srgbClr val="FF0000"/>
                </a:solidFill>
              </a:rPr>
              <a:t>A path in a directed graph can pass through a vertex more than once. Moreover, an edge </a:t>
            </a:r>
            <a:r>
              <a:rPr lang="en-US" sz="2000" dirty="0" smtClean="0">
                <a:solidFill>
                  <a:srgbClr val="FF0000"/>
                </a:solidFill>
              </a:rPr>
              <a:t>in a </a:t>
            </a:r>
            <a:r>
              <a:rPr lang="en-US" sz="2000" dirty="0">
                <a:solidFill>
                  <a:srgbClr val="FF0000"/>
                </a:solidFill>
              </a:rPr>
              <a:t>directed graph can occur more than once in a path. </a:t>
            </a:r>
            <a:endParaRPr lang="en-US" sz="2000" dirty="0" smtClean="0">
              <a:solidFill>
                <a:srgbClr val="FF0000"/>
              </a:solidFill>
            </a:endParaRPr>
          </a:p>
          <a:p>
            <a:r>
              <a:rPr lang="en-US" dirty="0">
                <a:solidFill>
                  <a:schemeClr val="accent2">
                    <a:lumMod val="75000"/>
                  </a:schemeClr>
                </a:solidFill>
              </a:rPr>
              <a:t>A path in a directed graph is obtained by traversing along edges (in the same direction </a:t>
            </a:r>
            <a:r>
              <a:rPr lang="en-US" dirty="0" smtClean="0">
                <a:solidFill>
                  <a:schemeClr val="accent2">
                    <a:lumMod val="75000"/>
                  </a:schemeClr>
                </a:solidFill>
              </a:rPr>
              <a:t>as indicated </a:t>
            </a:r>
            <a:r>
              <a:rPr lang="en-US" dirty="0">
                <a:solidFill>
                  <a:schemeClr val="accent2">
                    <a:lumMod val="75000"/>
                  </a:schemeClr>
                </a:solidFill>
              </a:rPr>
              <a:t>by the arrow on the edge)</a:t>
            </a:r>
            <a:r>
              <a:rPr lang="en-US" sz="2000" dirty="0">
                <a:solidFill>
                  <a:schemeClr val="accent2">
                    <a:lumMod val="75000"/>
                  </a:schemeClr>
                </a:solidFill>
              </a:rPr>
              <a:t> </a:t>
            </a:r>
            <a:br>
              <a:rPr lang="en-US" sz="2000" dirty="0">
                <a:solidFill>
                  <a:schemeClr val="accent2">
                    <a:lumMod val="75000"/>
                  </a:schemeClr>
                </a:solidFill>
              </a:rPr>
            </a:br>
            <a:r>
              <a:rPr lang="en-US" sz="2000" dirty="0">
                <a:solidFill>
                  <a:srgbClr val="FF0000"/>
                </a:solidFill>
              </a:rPr>
              <a:t/>
            </a:r>
            <a:br>
              <a:rPr lang="en-US" sz="2000" dirty="0">
                <a:solidFill>
                  <a:srgbClr val="FF0000"/>
                </a:solidFill>
              </a:rPr>
            </a:br>
            <a:endParaRPr lang="en-US" sz="2000" dirty="0">
              <a:solidFill>
                <a:srgbClr val="FF0000"/>
              </a:solidFill>
            </a:endParaRPr>
          </a:p>
        </p:txBody>
      </p:sp>
    </p:spTree>
    <p:extLst>
      <p:ext uri="{BB962C8B-B14F-4D97-AF65-F5344CB8AC3E}">
        <p14:creationId xmlns:p14="http://schemas.microsoft.com/office/powerpoint/2010/main" val="68044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1000"/>
                                        <p:tgtEl>
                                          <p:spTgt spid="3">
                                            <p:txEl>
                                              <p:pRg st="4" end="4"/>
                                            </p:txEl>
                                          </p:spTgt>
                                        </p:tgtEl>
                                      </p:cBhvr>
                                    </p:animEffect>
                                    <p:anim calcmode="lin" valueType="num">
                                      <p:cBhvr>
                                        <p:cTn id="1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Which of the following are paths in the directed graph shown in Figure 1: </a:t>
            </a:r>
            <a:r>
              <a:rPr lang="en-US" i="1" dirty="0"/>
              <a:t>a, b, e, d</a:t>
            </a:r>
            <a:r>
              <a:rPr lang="en-US" dirty="0"/>
              <a:t>; </a:t>
            </a:r>
            <a:r>
              <a:rPr lang="en-US" i="1" dirty="0"/>
              <a:t>a, e, c, d, b</a:t>
            </a:r>
            <a:r>
              <a:rPr lang="en-US" dirty="0"/>
              <a:t>;</a:t>
            </a:r>
            <a:br>
              <a:rPr lang="en-US" dirty="0"/>
            </a:br>
            <a:r>
              <a:rPr lang="en-US" i="1" dirty="0"/>
              <a:t>b, a, c, b, a, a, b</a:t>
            </a:r>
            <a:r>
              <a:rPr lang="en-US" dirty="0"/>
              <a:t>; </a:t>
            </a:r>
            <a:r>
              <a:rPr lang="en-US" i="1" dirty="0"/>
              <a:t>d, c</a:t>
            </a:r>
            <a:r>
              <a:rPr lang="en-US" dirty="0"/>
              <a:t>; </a:t>
            </a:r>
            <a:r>
              <a:rPr lang="en-US" i="1" dirty="0"/>
              <a:t>c, b, a</a:t>
            </a:r>
            <a:r>
              <a:rPr lang="en-US" dirty="0"/>
              <a:t>; </a:t>
            </a:r>
            <a:r>
              <a:rPr lang="en-US" i="1" dirty="0"/>
              <a:t>e, b, a, b, a, b, e</a:t>
            </a:r>
            <a:r>
              <a:rPr lang="en-US" dirty="0"/>
              <a:t>? What are the lengths of those that are paths?</a:t>
            </a:r>
            <a:br>
              <a:rPr lang="en-US" dirty="0"/>
            </a:br>
            <a:r>
              <a:rPr lang="en-US" dirty="0"/>
              <a:t>Which of the paths in this list are circuits? </a:t>
            </a:r>
            <a:br>
              <a:rPr lang="en-US" dirty="0"/>
            </a:br>
            <a:endParaRPr lang="en-US" dirty="0"/>
          </a:p>
        </p:txBody>
      </p:sp>
      <p:pic>
        <p:nvPicPr>
          <p:cNvPr id="4" name="Picture 3"/>
          <p:cNvPicPr>
            <a:picLocks noChangeAspect="1"/>
          </p:cNvPicPr>
          <p:nvPr/>
        </p:nvPicPr>
        <p:blipFill>
          <a:blip r:embed="rId2"/>
          <a:stretch>
            <a:fillRect/>
          </a:stretch>
        </p:blipFill>
        <p:spPr>
          <a:xfrm>
            <a:off x="2133600" y="4130040"/>
            <a:ext cx="3324225" cy="2095500"/>
          </a:xfrm>
          <a:prstGeom prst="rect">
            <a:avLst/>
          </a:prstGeom>
        </p:spPr>
      </p:pic>
    </p:spTree>
    <p:extLst>
      <p:ext uri="{BB962C8B-B14F-4D97-AF65-F5344CB8AC3E}">
        <p14:creationId xmlns:p14="http://schemas.microsoft.com/office/powerpoint/2010/main" val="39754125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839200" cy="4389120"/>
          </a:xfrm>
        </p:spPr>
        <p:txBody>
          <a:bodyPr>
            <a:noAutofit/>
          </a:bodyPr>
          <a:lstStyle/>
          <a:p>
            <a:r>
              <a:rPr lang="en-US" sz="2800" dirty="0"/>
              <a:t>Because each of </a:t>
            </a:r>
            <a:r>
              <a:rPr lang="en-US" sz="2800" i="1" dirty="0"/>
              <a:t>(a, b)</a:t>
            </a:r>
            <a:r>
              <a:rPr lang="en-US" sz="2800" dirty="0"/>
              <a:t>, </a:t>
            </a:r>
            <a:r>
              <a:rPr lang="en-US" sz="2800" i="1" dirty="0"/>
              <a:t>(b, e)</a:t>
            </a:r>
            <a:r>
              <a:rPr lang="en-US" sz="2800" dirty="0"/>
              <a:t>, and </a:t>
            </a:r>
            <a:r>
              <a:rPr lang="en-US" sz="2800" i="1" dirty="0"/>
              <a:t>(e, d) </a:t>
            </a:r>
            <a:r>
              <a:rPr lang="en-US" sz="2800" dirty="0"/>
              <a:t>is an edge, </a:t>
            </a:r>
            <a:r>
              <a:rPr lang="en-US" sz="2800" i="1" dirty="0"/>
              <a:t>a, b, e, d </a:t>
            </a:r>
            <a:r>
              <a:rPr lang="en-US" sz="2800" dirty="0"/>
              <a:t>is a path of length three</a:t>
            </a:r>
            <a:r>
              <a:rPr lang="en-US" sz="2800" dirty="0" smtClean="0"/>
              <a:t>. Because </a:t>
            </a:r>
            <a:r>
              <a:rPr lang="en-US" sz="2800" i="1" dirty="0"/>
              <a:t>(c, d) </a:t>
            </a:r>
            <a:r>
              <a:rPr lang="en-US" sz="2800" dirty="0"/>
              <a:t>is not an edge, </a:t>
            </a:r>
            <a:r>
              <a:rPr lang="en-US" sz="2800" i="1" dirty="0"/>
              <a:t>a, e, c, d, b </a:t>
            </a:r>
            <a:r>
              <a:rPr lang="en-US" sz="2800" dirty="0"/>
              <a:t>is not a path. Also, </a:t>
            </a:r>
            <a:r>
              <a:rPr lang="en-US" sz="2800" i="1" dirty="0"/>
              <a:t>b, a, c, b, a, a, b </a:t>
            </a:r>
            <a:r>
              <a:rPr lang="en-US" sz="2800" dirty="0"/>
              <a:t>is a path </a:t>
            </a:r>
            <a:r>
              <a:rPr lang="en-US" sz="2800" dirty="0" smtClean="0"/>
              <a:t>of length </a:t>
            </a:r>
            <a:r>
              <a:rPr lang="en-US" sz="2800" dirty="0"/>
              <a:t>six because </a:t>
            </a:r>
            <a:r>
              <a:rPr lang="en-US" sz="2800" i="1" dirty="0"/>
              <a:t>(b, a)</a:t>
            </a:r>
            <a:r>
              <a:rPr lang="en-US" sz="2800" dirty="0"/>
              <a:t>, </a:t>
            </a:r>
            <a:r>
              <a:rPr lang="en-US" sz="2800" i="1" dirty="0"/>
              <a:t>(a, c)</a:t>
            </a:r>
            <a:r>
              <a:rPr lang="en-US" sz="2800" dirty="0"/>
              <a:t>, </a:t>
            </a:r>
            <a:r>
              <a:rPr lang="en-US" sz="2800" i="1" dirty="0"/>
              <a:t>(c, b)</a:t>
            </a:r>
            <a:r>
              <a:rPr lang="en-US" sz="2800" dirty="0"/>
              <a:t>, </a:t>
            </a:r>
            <a:r>
              <a:rPr lang="en-US" sz="2800" i="1" dirty="0"/>
              <a:t>(b, a)</a:t>
            </a:r>
            <a:r>
              <a:rPr lang="en-US" sz="2800" dirty="0"/>
              <a:t>, </a:t>
            </a:r>
            <a:r>
              <a:rPr lang="en-US" sz="2800" i="1" dirty="0"/>
              <a:t>(a, a)</a:t>
            </a:r>
            <a:r>
              <a:rPr lang="en-US" sz="2800" dirty="0"/>
              <a:t>, and </a:t>
            </a:r>
            <a:r>
              <a:rPr lang="en-US" sz="2800" i="1" dirty="0"/>
              <a:t>(a, b) </a:t>
            </a:r>
            <a:r>
              <a:rPr lang="en-US" sz="2800" dirty="0"/>
              <a:t>are all edges. </a:t>
            </a:r>
            <a:endParaRPr lang="en-US" sz="2800" dirty="0" smtClean="0"/>
          </a:p>
          <a:p>
            <a:r>
              <a:rPr lang="en-US" sz="2800" dirty="0" smtClean="0"/>
              <a:t>We </a:t>
            </a:r>
            <a:r>
              <a:rPr lang="en-US" sz="2800" dirty="0"/>
              <a:t>see that </a:t>
            </a:r>
            <a:r>
              <a:rPr lang="en-US" sz="2800" i="1" dirty="0"/>
              <a:t>d, </a:t>
            </a:r>
            <a:r>
              <a:rPr lang="en-US" sz="2800" i="1" dirty="0" smtClean="0"/>
              <a:t>c </a:t>
            </a:r>
            <a:r>
              <a:rPr lang="en-US" sz="2800" dirty="0" smtClean="0"/>
              <a:t>is </a:t>
            </a:r>
            <a:r>
              <a:rPr lang="en-US" sz="2800" dirty="0"/>
              <a:t>a path of length one, because </a:t>
            </a:r>
            <a:r>
              <a:rPr lang="en-US" sz="2800" i="1" dirty="0"/>
              <a:t>(d, c) </a:t>
            </a:r>
            <a:r>
              <a:rPr lang="en-US" sz="2800" dirty="0"/>
              <a:t>is an edge. Also </a:t>
            </a:r>
            <a:r>
              <a:rPr lang="en-US" sz="2800" i="1" dirty="0"/>
              <a:t>c, b, a </a:t>
            </a:r>
            <a:r>
              <a:rPr lang="en-US" sz="2800" dirty="0"/>
              <a:t>is a path of length two, </a:t>
            </a:r>
            <a:r>
              <a:rPr lang="en-US" sz="2800" dirty="0" smtClean="0"/>
              <a:t>because </a:t>
            </a:r>
            <a:r>
              <a:rPr lang="en-US" sz="2800" i="1" dirty="0" smtClean="0"/>
              <a:t>(</a:t>
            </a:r>
            <a:r>
              <a:rPr lang="en-US" sz="2800" i="1" dirty="0"/>
              <a:t>c, b) </a:t>
            </a:r>
            <a:r>
              <a:rPr lang="en-US" sz="2800" dirty="0"/>
              <a:t>and </a:t>
            </a:r>
            <a:r>
              <a:rPr lang="en-US" sz="2800" i="1" dirty="0"/>
              <a:t>(b, a) </a:t>
            </a:r>
            <a:r>
              <a:rPr lang="en-US" sz="2800" dirty="0"/>
              <a:t>are edges. All of </a:t>
            </a:r>
            <a:r>
              <a:rPr lang="en-US" sz="2800" i="1" dirty="0"/>
              <a:t>(e, b)</a:t>
            </a:r>
            <a:r>
              <a:rPr lang="en-US" sz="2800" dirty="0"/>
              <a:t>, </a:t>
            </a:r>
            <a:r>
              <a:rPr lang="en-US" sz="2800" i="1" dirty="0"/>
              <a:t>(b, a)</a:t>
            </a:r>
            <a:r>
              <a:rPr lang="en-US" sz="2800" dirty="0"/>
              <a:t>, </a:t>
            </a:r>
            <a:r>
              <a:rPr lang="en-US" sz="2800" i="1" dirty="0"/>
              <a:t>(a, b)</a:t>
            </a:r>
            <a:r>
              <a:rPr lang="en-US" sz="2800" dirty="0"/>
              <a:t>, </a:t>
            </a:r>
            <a:r>
              <a:rPr lang="en-US" sz="2800" i="1" dirty="0"/>
              <a:t>(b, a)</a:t>
            </a:r>
            <a:r>
              <a:rPr lang="en-US" sz="2800" dirty="0"/>
              <a:t>, </a:t>
            </a:r>
            <a:r>
              <a:rPr lang="en-US" sz="2800" i="1" dirty="0"/>
              <a:t>(a, b)</a:t>
            </a:r>
            <a:r>
              <a:rPr lang="en-US" sz="2800" dirty="0"/>
              <a:t>, and </a:t>
            </a:r>
            <a:r>
              <a:rPr lang="en-US" sz="2800" i="1" dirty="0"/>
              <a:t>(b, e) </a:t>
            </a:r>
            <a:r>
              <a:rPr lang="en-US" sz="2800" dirty="0"/>
              <a:t>are edges, </a:t>
            </a:r>
            <a:r>
              <a:rPr lang="en-US" sz="2800" dirty="0" smtClean="0"/>
              <a:t>so </a:t>
            </a:r>
            <a:r>
              <a:rPr lang="en-US" sz="2800" i="1" dirty="0" smtClean="0"/>
              <a:t>e</a:t>
            </a:r>
            <a:r>
              <a:rPr lang="en-US" sz="2800" i="1" dirty="0"/>
              <a:t>, b, a, b, a, b, e </a:t>
            </a:r>
            <a:r>
              <a:rPr lang="en-US" sz="2800" dirty="0"/>
              <a:t>is a path of length six</a:t>
            </a:r>
            <a:r>
              <a:rPr lang="en-US" sz="2800" dirty="0" smtClean="0"/>
              <a:t>.</a:t>
            </a:r>
          </a:p>
          <a:p>
            <a:r>
              <a:rPr lang="en-US" sz="2800" dirty="0" smtClean="0"/>
              <a:t>The </a:t>
            </a:r>
            <a:r>
              <a:rPr lang="en-US" sz="2800" dirty="0"/>
              <a:t>two paths </a:t>
            </a:r>
            <a:r>
              <a:rPr lang="en-US" sz="2800" i="1" dirty="0"/>
              <a:t>b, a, c, b, a, a, b </a:t>
            </a:r>
            <a:r>
              <a:rPr lang="en-US" sz="2800" dirty="0"/>
              <a:t>and </a:t>
            </a:r>
            <a:r>
              <a:rPr lang="en-US" sz="2800" i="1" dirty="0"/>
              <a:t>e, b, a, b, a, b, e </a:t>
            </a:r>
            <a:r>
              <a:rPr lang="en-US" sz="2800" dirty="0"/>
              <a:t>are circuits because they begin </a:t>
            </a:r>
            <a:r>
              <a:rPr lang="en-US" sz="2800" dirty="0" smtClean="0"/>
              <a:t>and end </a:t>
            </a:r>
            <a:r>
              <a:rPr lang="en-US" sz="2800" dirty="0"/>
              <a:t>at the same vertex. The paths </a:t>
            </a:r>
            <a:r>
              <a:rPr lang="en-US" sz="2800" i="1" dirty="0"/>
              <a:t>a, b, e, d</a:t>
            </a:r>
            <a:r>
              <a:rPr lang="en-US" sz="2800" dirty="0"/>
              <a:t>; </a:t>
            </a:r>
            <a:r>
              <a:rPr lang="en-US" sz="2800" i="1" dirty="0"/>
              <a:t>c, b, a</a:t>
            </a:r>
            <a:r>
              <a:rPr lang="en-US" sz="2800" dirty="0"/>
              <a:t>; and </a:t>
            </a:r>
            <a:r>
              <a:rPr lang="en-US" sz="2800" i="1" dirty="0"/>
              <a:t>d, c </a:t>
            </a:r>
            <a:r>
              <a:rPr lang="en-US" sz="2800" dirty="0"/>
              <a:t>are not circuits. </a:t>
            </a:r>
            <a:br>
              <a:rPr lang="en-US" sz="2800" dirty="0"/>
            </a:br>
            <a:endParaRPr lang="en-US" sz="2800" dirty="0"/>
          </a:p>
        </p:txBody>
      </p:sp>
    </p:spTree>
    <p:extLst>
      <p:ext uri="{BB962C8B-B14F-4D97-AF65-F5344CB8AC3E}">
        <p14:creationId xmlns:p14="http://schemas.microsoft.com/office/powerpoint/2010/main" val="87461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487218" y="152400"/>
            <a:ext cx="8229600" cy="1143000"/>
          </a:xfrm>
        </p:spPr>
        <p:txBody>
          <a:bodyPr/>
          <a:lstStyle/>
          <a:p>
            <a:r>
              <a:rPr lang="en-US" altLang="en-US" dirty="0" smtClean="0">
                <a:ea typeface="ＭＳ Ｐゴシック" panose="020B0600070205080204" pitchFamily="34" charset="-128"/>
              </a:rPr>
              <a:t>Transitive Closure</a:t>
            </a:r>
          </a:p>
        </p:txBody>
      </p:sp>
      <p:sp>
        <p:nvSpPr>
          <p:cNvPr id="63491" name="Content Placeholder 2"/>
          <p:cNvSpPr>
            <a:spLocks noGrp="1"/>
          </p:cNvSpPr>
          <p:nvPr>
            <p:ph idx="1"/>
          </p:nvPr>
        </p:nvSpPr>
        <p:spPr>
          <a:xfrm>
            <a:off x="372918" y="1447800"/>
            <a:ext cx="8458200" cy="4525963"/>
          </a:xfrm>
        </p:spPr>
        <p:txBody>
          <a:bodyPr>
            <a:noAutofit/>
          </a:bodyPr>
          <a:lstStyle/>
          <a:p>
            <a:r>
              <a:rPr lang="en-US" altLang="en-US" sz="2500" dirty="0" smtClean="0">
                <a:ea typeface="ＭＳ Ｐゴシック" panose="020B0600070205080204" pitchFamily="34" charset="-128"/>
              </a:rPr>
              <a:t>To compute the </a:t>
            </a:r>
            <a:r>
              <a:rPr lang="en-US" altLang="en-US" sz="2500" u="sng" dirty="0" smtClean="0">
                <a:ea typeface="ＭＳ Ｐゴシック" panose="020B0600070205080204" pitchFamily="34" charset="-128"/>
              </a:rPr>
              <a:t>transitive closure</a:t>
            </a:r>
            <a:r>
              <a:rPr lang="en-US" altLang="en-US" sz="2500" dirty="0" smtClean="0">
                <a:ea typeface="ＭＳ Ｐゴシック" panose="020B0600070205080204" pitchFamily="34" charset="-128"/>
              </a:rPr>
              <a:t> we use the theorem</a:t>
            </a:r>
          </a:p>
          <a:p>
            <a:r>
              <a:rPr lang="en-US" altLang="en-US" sz="2500" b="1" dirty="0" smtClean="0">
                <a:ea typeface="ＭＳ Ｐゴシック" panose="020B0600070205080204" pitchFamily="34" charset="-128"/>
              </a:rPr>
              <a:t>Theorem</a:t>
            </a:r>
            <a:r>
              <a:rPr lang="en-US" altLang="en-US" sz="2500" dirty="0" smtClean="0">
                <a:ea typeface="ＭＳ Ｐゴシック" panose="020B0600070205080204" pitchFamily="34" charset="-128"/>
              </a:rPr>
              <a:t>: A relation </a:t>
            </a:r>
            <a:r>
              <a:rPr lang="en-US" altLang="en-US" sz="2500" i="1" dirty="0" smtClean="0">
                <a:ea typeface="ＭＳ Ｐゴシック" panose="020B0600070205080204" pitchFamily="34" charset="-128"/>
              </a:rPr>
              <a:t>R</a:t>
            </a:r>
            <a:r>
              <a:rPr lang="en-US" altLang="en-US" sz="2500" dirty="0" smtClean="0">
                <a:ea typeface="ＭＳ Ｐゴシック" panose="020B0600070205080204" pitchFamily="34" charset="-128"/>
              </a:rPr>
              <a:t> is transitive if and only if </a:t>
            </a:r>
            <a:r>
              <a:rPr lang="en-US" altLang="en-US" sz="2500" i="1" dirty="0" smtClean="0">
                <a:ea typeface="ＭＳ Ｐゴシック" panose="020B0600070205080204" pitchFamily="34" charset="-128"/>
              </a:rPr>
              <a:t>R</a:t>
            </a:r>
            <a:r>
              <a:rPr lang="en-US" altLang="en-US" sz="2500" i="1" baseline="30000" dirty="0" smtClean="0">
                <a:ea typeface="ＭＳ Ｐゴシック" panose="020B0600070205080204" pitchFamily="34" charset="-128"/>
              </a:rPr>
              <a:t>n</a:t>
            </a:r>
            <a:r>
              <a:rPr lang="en-US" altLang="en-US" sz="2500" dirty="0" smtClean="0">
                <a:ea typeface="ＭＳ Ｐゴシック" panose="020B0600070205080204" pitchFamily="34" charset="-128"/>
              </a:rPr>
              <a:t> </a:t>
            </a:r>
            <a:r>
              <a:rPr lang="en-US" altLang="en-US" sz="2500" dirty="0" smtClean="0">
                <a:ea typeface="ＭＳ Ｐゴシック" panose="020B0600070205080204" pitchFamily="34" charset="-128"/>
                <a:sym typeface="Symbol" panose="05050102010706020507" pitchFamily="18" charset="2"/>
              </a:rPr>
              <a:t> </a:t>
            </a:r>
            <a:r>
              <a:rPr lang="en-US" altLang="en-US" sz="2500" i="1" dirty="0" smtClean="0">
                <a:ea typeface="ＭＳ Ｐゴシック" panose="020B0600070205080204" pitchFamily="34" charset="-128"/>
              </a:rPr>
              <a:t>R</a:t>
            </a:r>
            <a:r>
              <a:rPr lang="en-US" altLang="en-US" sz="2500" dirty="0" smtClean="0">
                <a:ea typeface="ＭＳ Ｐゴシック" panose="020B0600070205080204" pitchFamily="34" charset="-128"/>
              </a:rPr>
              <a:t> for </a:t>
            </a:r>
            <a:r>
              <a:rPr lang="en-US" altLang="en-US" sz="2500" i="1" dirty="0" smtClean="0">
                <a:ea typeface="ＭＳ Ｐゴシック" panose="020B0600070205080204" pitchFamily="34" charset="-128"/>
              </a:rPr>
              <a:t>n</a:t>
            </a:r>
            <a:r>
              <a:rPr lang="en-US" altLang="en-US" sz="2500" dirty="0" smtClean="0">
                <a:ea typeface="ＭＳ Ｐゴシック" panose="020B0600070205080204" pitchFamily="34" charset="-128"/>
              </a:rPr>
              <a:t>=1,2,3,…</a:t>
            </a:r>
          </a:p>
          <a:p>
            <a:r>
              <a:rPr lang="en-US" altLang="en-US" sz="2500" dirty="0" smtClean="0">
                <a:ea typeface="ＭＳ Ｐゴシック" panose="020B0600070205080204" pitchFamily="34" charset="-128"/>
              </a:rPr>
              <a:t>Thus, if we compute </a:t>
            </a:r>
            <a:r>
              <a:rPr lang="en-US" altLang="en-US" sz="2500" i="1" dirty="0" err="1" smtClean="0">
                <a:ea typeface="ＭＳ Ｐゴシック" panose="020B0600070205080204" pitchFamily="34" charset="-128"/>
              </a:rPr>
              <a:t>R</a:t>
            </a:r>
            <a:r>
              <a:rPr lang="en-US" altLang="en-US" sz="2500" baseline="30000" dirty="0" err="1" smtClean="0">
                <a:ea typeface="ＭＳ Ｐゴシック" panose="020B0600070205080204" pitchFamily="34" charset="-128"/>
              </a:rPr>
              <a:t>k</a:t>
            </a:r>
            <a:r>
              <a:rPr lang="en-US" altLang="en-US" sz="2500" baseline="30000" dirty="0" smtClean="0">
                <a:ea typeface="ＭＳ Ｐゴシック" panose="020B0600070205080204" pitchFamily="34" charset="-128"/>
              </a:rPr>
              <a:t> </a:t>
            </a:r>
            <a:r>
              <a:rPr lang="en-US" altLang="en-US" sz="2500" dirty="0" smtClean="0">
                <a:ea typeface="ＭＳ Ｐゴシック" panose="020B0600070205080204" pitchFamily="34" charset="-128"/>
              </a:rPr>
              <a:t>such that </a:t>
            </a:r>
            <a:r>
              <a:rPr lang="en-US" altLang="en-US" sz="2500" i="1" dirty="0" err="1" smtClean="0">
                <a:ea typeface="ＭＳ Ｐゴシック" panose="020B0600070205080204" pitchFamily="34" charset="-128"/>
              </a:rPr>
              <a:t>R</a:t>
            </a:r>
            <a:r>
              <a:rPr lang="en-US" altLang="en-US" sz="2500" baseline="30000" dirty="0" err="1" smtClean="0">
                <a:ea typeface="ＭＳ Ｐゴシック" panose="020B0600070205080204" pitchFamily="34" charset="-128"/>
              </a:rPr>
              <a:t>k</a:t>
            </a:r>
            <a:r>
              <a:rPr lang="en-US" altLang="en-US" sz="2500" baseline="30000" dirty="0" smtClean="0">
                <a:ea typeface="ＭＳ Ｐゴシック" panose="020B0600070205080204" pitchFamily="34" charset="-128"/>
              </a:rPr>
              <a:t> </a:t>
            </a:r>
            <a:r>
              <a:rPr lang="en-US" altLang="en-US" sz="2500" dirty="0" smtClean="0">
                <a:ea typeface="ＭＳ Ｐゴシック" panose="020B0600070205080204" pitchFamily="34" charset="-128"/>
                <a:sym typeface="Symbol" panose="05050102010706020507" pitchFamily="18" charset="2"/>
              </a:rPr>
              <a:t> </a:t>
            </a:r>
            <a:r>
              <a:rPr lang="en-US" altLang="en-US" sz="2500" i="1" dirty="0" smtClean="0">
                <a:ea typeface="ＭＳ Ｐゴシック" panose="020B0600070205080204" pitchFamily="34" charset="-128"/>
              </a:rPr>
              <a:t>R</a:t>
            </a:r>
            <a:r>
              <a:rPr lang="en-US" altLang="en-US" sz="2500" baseline="30000" dirty="0" smtClean="0">
                <a:ea typeface="ＭＳ Ｐゴシック" panose="020B0600070205080204" pitchFamily="34" charset="-128"/>
              </a:rPr>
              <a:t>n</a:t>
            </a:r>
            <a:r>
              <a:rPr lang="en-US" altLang="en-US" sz="2500" i="1" dirty="0" smtClean="0">
                <a:ea typeface="ＭＳ Ｐゴシック" panose="020B0600070205080204" pitchFamily="34" charset="-128"/>
              </a:rPr>
              <a:t> </a:t>
            </a:r>
            <a:r>
              <a:rPr lang="en-US" altLang="en-US" sz="2500" dirty="0" smtClean="0">
                <a:ea typeface="ＭＳ Ｐゴシック" panose="020B0600070205080204" pitchFamily="34" charset="-128"/>
              </a:rPr>
              <a:t>for all </a:t>
            </a:r>
            <a:r>
              <a:rPr lang="en-US" altLang="en-US" sz="2500" dirty="0" err="1" smtClean="0">
                <a:ea typeface="ＭＳ Ｐゴシック" panose="020B0600070205080204" pitchFamily="34" charset="-128"/>
              </a:rPr>
              <a:t>n</a:t>
            </a:r>
            <a:r>
              <a:rPr lang="en-US" altLang="en-US" sz="2500" dirty="0" err="1" smtClean="0">
                <a:ea typeface="ＭＳ Ｐゴシック" panose="020B0600070205080204" pitchFamily="34" charset="-128"/>
                <a:sym typeface="Symbol" panose="05050102010706020507" pitchFamily="18" charset="2"/>
              </a:rPr>
              <a:t></a:t>
            </a:r>
            <a:r>
              <a:rPr lang="en-US" altLang="en-US" sz="2500" dirty="0" err="1" smtClean="0">
                <a:ea typeface="ＭＳ Ｐゴシック" panose="020B0600070205080204" pitchFamily="34" charset="-128"/>
              </a:rPr>
              <a:t>k</a:t>
            </a:r>
            <a:r>
              <a:rPr lang="en-US" altLang="en-US" sz="2500" dirty="0" smtClean="0">
                <a:ea typeface="ＭＳ Ｐゴシック" panose="020B0600070205080204" pitchFamily="34" charset="-128"/>
              </a:rPr>
              <a:t>, then </a:t>
            </a:r>
            <a:r>
              <a:rPr lang="en-US" altLang="en-US" sz="2500" i="1" dirty="0" err="1" smtClean="0">
                <a:ea typeface="ＭＳ Ｐゴシック" panose="020B0600070205080204" pitchFamily="34" charset="-128"/>
              </a:rPr>
              <a:t>R</a:t>
            </a:r>
            <a:r>
              <a:rPr lang="en-US" altLang="en-US" sz="2500" baseline="30000" dirty="0" err="1" smtClean="0">
                <a:ea typeface="ＭＳ Ｐゴシック" panose="020B0600070205080204" pitchFamily="34" charset="-128"/>
              </a:rPr>
              <a:t>k</a:t>
            </a:r>
            <a:r>
              <a:rPr lang="en-US" altLang="en-US" sz="2500" baseline="30000" dirty="0" smtClean="0">
                <a:ea typeface="ＭＳ Ｐゴシック" panose="020B0600070205080204" pitchFamily="34" charset="-128"/>
              </a:rPr>
              <a:t> </a:t>
            </a:r>
            <a:r>
              <a:rPr lang="en-US" altLang="en-US" sz="2500" dirty="0" smtClean="0">
                <a:ea typeface="ＭＳ Ｐゴシック" panose="020B0600070205080204" pitchFamily="34" charset="-128"/>
              </a:rPr>
              <a:t>is the transitive closure</a:t>
            </a:r>
          </a:p>
          <a:p>
            <a:r>
              <a:rPr lang="en-US" altLang="en-US" sz="2500" dirty="0" smtClean="0">
                <a:ea typeface="ＭＳ Ｐゴシック" panose="020B0600070205080204" pitchFamily="34" charset="-128"/>
              </a:rPr>
              <a:t>The </a:t>
            </a:r>
            <a:r>
              <a:rPr lang="en-US" altLang="en-US" sz="2500" dirty="0" err="1" smtClean="0">
                <a:ea typeface="ＭＳ Ｐゴシック" panose="020B0600070205080204" pitchFamily="34" charset="-128"/>
              </a:rPr>
              <a:t>Warshall’s</a:t>
            </a:r>
            <a:r>
              <a:rPr lang="en-US" altLang="en-US" sz="2500" dirty="0" smtClean="0">
                <a:ea typeface="ＭＳ Ｐゴシック" panose="020B0600070205080204" pitchFamily="34" charset="-128"/>
              </a:rPr>
              <a:t> Algorithm allows us to do this efficiently</a:t>
            </a:r>
          </a:p>
          <a:p>
            <a:r>
              <a:rPr lang="en-US" sz="2500" dirty="0"/>
              <a:t>We now show that finding the transitive closure of a relation is equivalent to determining which</a:t>
            </a:r>
            <a:br>
              <a:rPr lang="en-US" sz="2500" dirty="0"/>
            </a:br>
            <a:r>
              <a:rPr lang="en-US" sz="2500" dirty="0">
                <a:solidFill>
                  <a:srgbClr val="FF0000"/>
                </a:solidFill>
              </a:rPr>
              <a:t>pairs of vertices in the associated directed graph are connected by a path</a:t>
            </a:r>
            <a:r>
              <a:rPr lang="en-US" sz="2500" dirty="0"/>
              <a:t>. With this in mind, we</a:t>
            </a:r>
            <a:br>
              <a:rPr lang="en-US" sz="2500" dirty="0"/>
            </a:br>
            <a:r>
              <a:rPr lang="en-US" sz="2500" dirty="0"/>
              <a:t>define a new relation. </a:t>
            </a:r>
            <a:br>
              <a:rPr lang="en-US" sz="2500" dirty="0"/>
            </a:br>
            <a:endParaRPr lang="en-US" altLang="en-US" sz="2500" dirty="0" smtClean="0">
              <a:ea typeface="ＭＳ Ｐゴシック" panose="020B0600070205080204" pitchFamily="34" charset="-128"/>
            </a:endParaRPr>
          </a:p>
        </p:txBody>
      </p:sp>
    </p:spTree>
    <p:extLst>
      <p:ext uri="{BB962C8B-B14F-4D97-AF65-F5344CB8AC3E}">
        <p14:creationId xmlns:p14="http://schemas.microsoft.com/office/powerpoint/2010/main" val="27741097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Let M</a:t>
            </a:r>
            <a:r>
              <a:rPr lang="en-US" baseline="-25000" dirty="0"/>
              <a:t>R</a:t>
            </a:r>
            <a:r>
              <a:rPr lang="en-US" dirty="0"/>
              <a:t> be the zero–one matrix of the relation R on a set with n elements. Then the zero–one</a:t>
            </a:r>
          </a:p>
          <a:p>
            <a:r>
              <a:rPr lang="en-US" dirty="0"/>
              <a:t>matrix of the transitive closure R</a:t>
            </a:r>
            <a:r>
              <a:rPr lang="en-US" baseline="30000" dirty="0"/>
              <a:t>∗</a:t>
            </a:r>
            <a:r>
              <a:rPr lang="en-US" dirty="0"/>
              <a:t> is</a:t>
            </a:r>
          </a:p>
          <a:p>
            <a:r>
              <a:rPr lang="en-US" dirty="0"/>
              <a:t>M</a:t>
            </a:r>
            <a:r>
              <a:rPr lang="en-US" baseline="-25000" dirty="0"/>
              <a:t>R∗</a:t>
            </a:r>
            <a:r>
              <a:rPr lang="en-US" dirty="0"/>
              <a:t> = M</a:t>
            </a:r>
            <a:r>
              <a:rPr lang="en-US" baseline="-25000" dirty="0"/>
              <a:t>R</a:t>
            </a:r>
            <a:r>
              <a:rPr lang="en-US" dirty="0"/>
              <a:t> ∨ M</a:t>
            </a:r>
            <a:r>
              <a:rPr lang="en-US" baseline="-25000" dirty="0"/>
              <a:t>R</a:t>
            </a:r>
            <a:r>
              <a:rPr lang="en-US" baseline="30000" dirty="0"/>
              <a:t>[2]</a:t>
            </a:r>
            <a:r>
              <a:rPr lang="en-US" dirty="0"/>
              <a:t> ∨ M</a:t>
            </a:r>
            <a:r>
              <a:rPr lang="en-US" baseline="-25000" dirty="0"/>
              <a:t>R</a:t>
            </a:r>
            <a:r>
              <a:rPr lang="en-US" baseline="30000" dirty="0"/>
              <a:t>[3]</a:t>
            </a:r>
            <a:r>
              <a:rPr lang="en-US" dirty="0"/>
              <a:t> ∨ · · · ∨ M</a:t>
            </a:r>
            <a:r>
              <a:rPr lang="en-US" baseline="-25000" dirty="0"/>
              <a:t>R</a:t>
            </a:r>
            <a:r>
              <a:rPr lang="en-US" baseline="30000" dirty="0"/>
              <a:t>[n]</a:t>
            </a:r>
            <a:r>
              <a:rPr lang="en-US" dirty="0"/>
              <a:t>.</a:t>
            </a:r>
          </a:p>
        </p:txBody>
      </p:sp>
    </p:spTree>
    <p:extLst>
      <p:ext uri="{BB962C8B-B14F-4D97-AF65-F5344CB8AC3E}">
        <p14:creationId xmlns:p14="http://schemas.microsoft.com/office/powerpoint/2010/main" val="10346147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229600" cy="1143000"/>
          </a:xfrm>
        </p:spPr>
        <p:txBody>
          <a:bodyPr>
            <a:noAutofit/>
          </a:bodyPr>
          <a:lstStyle/>
          <a:p>
            <a:r>
              <a:rPr lang="en-US" sz="3200" dirty="0"/>
              <a:t>Find the zero–one matrix of the transitive closure of the relation </a:t>
            </a:r>
            <a:r>
              <a:rPr lang="en-US" sz="3200" i="1" dirty="0"/>
              <a:t>R </a:t>
            </a:r>
            <a:r>
              <a:rPr lang="en-US" sz="3200" dirty="0"/>
              <a:t>where </a:t>
            </a:r>
            <a:br>
              <a:rPr lang="en-US" sz="3200" dirty="0"/>
            </a:br>
            <a:endParaRPr lang="en-US" sz="3200" dirty="0"/>
          </a:p>
        </p:txBody>
      </p:sp>
      <p:pic>
        <p:nvPicPr>
          <p:cNvPr id="4" name="Picture 3"/>
          <p:cNvPicPr>
            <a:picLocks noChangeAspect="1"/>
          </p:cNvPicPr>
          <p:nvPr/>
        </p:nvPicPr>
        <p:blipFill>
          <a:blip r:embed="rId2"/>
          <a:stretch>
            <a:fillRect/>
          </a:stretch>
        </p:blipFill>
        <p:spPr>
          <a:xfrm>
            <a:off x="2743200" y="2362200"/>
            <a:ext cx="1990725" cy="1000125"/>
          </a:xfrm>
          <a:prstGeom prst="rect">
            <a:avLst/>
          </a:prstGeom>
        </p:spPr>
      </p:pic>
      <p:pic>
        <p:nvPicPr>
          <p:cNvPr id="5" name="Picture 4"/>
          <p:cNvPicPr>
            <a:picLocks noChangeAspect="1"/>
          </p:cNvPicPr>
          <p:nvPr/>
        </p:nvPicPr>
        <p:blipFill>
          <a:blip r:embed="rId3"/>
          <a:stretch>
            <a:fillRect/>
          </a:stretch>
        </p:blipFill>
        <p:spPr>
          <a:xfrm>
            <a:off x="266700" y="3362325"/>
            <a:ext cx="5562600" cy="2019300"/>
          </a:xfrm>
          <a:prstGeom prst="rect">
            <a:avLst/>
          </a:prstGeom>
        </p:spPr>
      </p:pic>
      <p:pic>
        <p:nvPicPr>
          <p:cNvPr id="6" name="Picture 5"/>
          <p:cNvPicPr>
            <a:picLocks noChangeAspect="1"/>
          </p:cNvPicPr>
          <p:nvPr/>
        </p:nvPicPr>
        <p:blipFill>
          <a:blip r:embed="rId4"/>
          <a:stretch>
            <a:fillRect/>
          </a:stretch>
        </p:blipFill>
        <p:spPr>
          <a:xfrm>
            <a:off x="152400" y="5338762"/>
            <a:ext cx="6381750" cy="1476375"/>
          </a:xfrm>
          <a:prstGeom prst="rect">
            <a:avLst/>
          </a:prstGeom>
        </p:spPr>
      </p:pic>
    </p:spTree>
    <p:extLst>
      <p:ext uri="{BB962C8B-B14F-4D97-AF65-F5344CB8AC3E}">
        <p14:creationId xmlns:p14="http://schemas.microsoft.com/office/powerpoint/2010/main" val="377254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47800" y="2057400"/>
            <a:ext cx="6181725" cy="2343150"/>
          </a:xfrm>
          <a:prstGeom prst="rect">
            <a:avLst/>
          </a:prstGeom>
        </p:spPr>
      </p:pic>
    </p:spTree>
    <p:extLst>
      <p:ext uri="{BB962C8B-B14F-4D97-AF65-F5344CB8AC3E}">
        <p14:creationId xmlns:p14="http://schemas.microsoft.com/office/powerpoint/2010/main" val="270020041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Let R be a relation on a set A. The connectivity relation R</a:t>
            </a:r>
            <a:r>
              <a:rPr lang="en-US" baseline="30000" dirty="0"/>
              <a:t>∗</a:t>
            </a:r>
            <a:r>
              <a:rPr lang="en-US" dirty="0"/>
              <a:t> consists of the pairs (a, b) </a:t>
            </a:r>
            <a:r>
              <a:rPr lang="en-US" dirty="0" smtClean="0"/>
              <a:t>such that </a:t>
            </a:r>
            <a:r>
              <a:rPr lang="en-US" dirty="0"/>
              <a:t>there is a path of length at least one from a to b in R</a:t>
            </a:r>
            <a:r>
              <a:rPr lang="en-US" dirty="0" smtClean="0"/>
              <a:t>.</a:t>
            </a:r>
          </a:p>
          <a:p>
            <a:endParaRPr lang="en-US" dirty="0"/>
          </a:p>
          <a:p>
            <a:r>
              <a:rPr lang="en-US" dirty="0"/>
              <a:t>Because </a:t>
            </a:r>
            <a:r>
              <a:rPr lang="en-US" i="1" dirty="0"/>
              <a:t>R</a:t>
            </a:r>
            <a:r>
              <a:rPr lang="en-US" i="1" baseline="30000" dirty="0"/>
              <a:t>n</a:t>
            </a:r>
            <a:r>
              <a:rPr lang="en-US" i="1" dirty="0"/>
              <a:t> </a:t>
            </a:r>
            <a:r>
              <a:rPr lang="en-US" dirty="0"/>
              <a:t>consists of the pairs </a:t>
            </a:r>
            <a:r>
              <a:rPr lang="en-US" i="1" dirty="0"/>
              <a:t>(a, b) </a:t>
            </a:r>
            <a:r>
              <a:rPr lang="en-US" dirty="0"/>
              <a:t>such that there is a path of length </a:t>
            </a:r>
            <a:r>
              <a:rPr lang="en-US" i="1" dirty="0"/>
              <a:t>n </a:t>
            </a:r>
            <a:r>
              <a:rPr lang="en-US" dirty="0"/>
              <a:t>from </a:t>
            </a:r>
            <a:r>
              <a:rPr lang="en-US" i="1" dirty="0"/>
              <a:t>a </a:t>
            </a:r>
            <a:r>
              <a:rPr lang="en-US" dirty="0"/>
              <a:t>to </a:t>
            </a:r>
            <a:r>
              <a:rPr lang="en-US" i="1" dirty="0"/>
              <a:t>b</a:t>
            </a:r>
            <a:r>
              <a:rPr lang="en-US" dirty="0"/>
              <a:t>, it </a:t>
            </a:r>
            <a:r>
              <a:rPr lang="en-US" dirty="0" smtClean="0"/>
              <a:t>follows that </a:t>
            </a:r>
            <a:r>
              <a:rPr lang="en-US" i="1" dirty="0"/>
              <a:t>R</a:t>
            </a:r>
            <a:r>
              <a:rPr lang="en-US" baseline="30000" dirty="0"/>
              <a:t>∗</a:t>
            </a:r>
            <a:r>
              <a:rPr lang="en-US" dirty="0"/>
              <a:t> is the union of all the sets </a:t>
            </a:r>
            <a:r>
              <a:rPr lang="en-US" i="1" dirty="0"/>
              <a:t>R</a:t>
            </a:r>
            <a:r>
              <a:rPr lang="en-US" i="1" baseline="30000" dirty="0"/>
              <a:t>n</a:t>
            </a:r>
            <a:r>
              <a:rPr lang="en-US" dirty="0"/>
              <a:t>. In other words, </a:t>
            </a:r>
            <a:br>
              <a:rPr lang="en-US" dirty="0"/>
            </a:br>
            <a:endParaRPr lang="en-US" dirty="0"/>
          </a:p>
        </p:txBody>
      </p:sp>
      <p:pic>
        <p:nvPicPr>
          <p:cNvPr id="6" name="Picture 5"/>
          <p:cNvPicPr>
            <a:picLocks noChangeAspect="1"/>
          </p:cNvPicPr>
          <p:nvPr/>
        </p:nvPicPr>
        <p:blipFill>
          <a:blip r:embed="rId2"/>
          <a:stretch>
            <a:fillRect/>
          </a:stretch>
        </p:blipFill>
        <p:spPr>
          <a:xfrm>
            <a:off x="1905000" y="5184267"/>
            <a:ext cx="4848225" cy="1228725"/>
          </a:xfrm>
          <a:prstGeom prst="rect">
            <a:avLst/>
          </a:prstGeom>
        </p:spPr>
      </p:pic>
    </p:spTree>
    <p:extLst>
      <p:ext uri="{BB962C8B-B14F-4D97-AF65-F5344CB8AC3E}">
        <p14:creationId xmlns:p14="http://schemas.microsoft.com/office/powerpoint/2010/main" val="204063679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457200" y="381000"/>
            <a:ext cx="8229600" cy="1143000"/>
          </a:xfrm>
        </p:spPr>
        <p:txBody>
          <a:bodyPr/>
          <a:lstStyle/>
          <a:p>
            <a:r>
              <a:rPr lang="en-US" altLang="en-US" dirty="0" err="1" smtClean="0">
                <a:ea typeface="ＭＳ Ｐゴシック" panose="020B0600070205080204" pitchFamily="34" charset="-128"/>
              </a:rPr>
              <a:t>Warshall’s</a:t>
            </a:r>
            <a:r>
              <a:rPr lang="en-US" altLang="en-US" dirty="0" smtClean="0">
                <a:ea typeface="ＭＳ Ｐゴシック" panose="020B0600070205080204" pitchFamily="34" charset="-128"/>
              </a:rPr>
              <a:t> Algorithm: Key Ideas</a:t>
            </a:r>
          </a:p>
        </p:txBody>
      </p:sp>
      <p:sp>
        <p:nvSpPr>
          <p:cNvPr id="64515" name="Content Placeholder 2"/>
          <p:cNvSpPr>
            <a:spLocks noGrp="1"/>
          </p:cNvSpPr>
          <p:nvPr>
            <p:ph idx="1"/>
          </p:nvPr>
        </p:nvSpPr>
        <p:spPr/>
        <p:txBody>
          <a:bodyPr>
            <a:normAutofit lnSpcReduction="10000"/>
          </a:bodyPr>
          <a:lstStyle/>
          <a:p>
            <a:r>
              <a:rPr lang="en-US" altLang="en-US" sz="2400" dirty="0" smtClean="0">
                <a:ea typeface="ＭＳ Ｐゴシック" panose="020B0600070205080204" pitchFamily="34" charset="-128"/>
              </a:rPr>
              <a:t>In any set A with |A|=n, any transitive relation will be built from a sequence of relations that has a length of at most n.  Why?</a:t>
            </a:r>
          </a:p>
          <a:p>
            <a:r>
              <a:rPr lang="en-US" altLang="en-US" sz="2400" dirty="0" smtClean="0">
                <a:ea typeface="ＭＳ Ｐゴシック" panose="020B0600070205080204" pitchFamily="34" charset="-128"/>
              </a:rPr>
              <a:t>Consider the case where the relation </a:t>
            </a:r>
            <a:r>
              <a:rPr lang="en-US" altLang="en-US" sz="2400" i="1" dirty="0" smtClean="0">
                <a:ea typeface="ＭＳ Ｐゴシック" panose="020B0600070205080204" pitchFamily="34" charset="-128"/>
              </a:rPr>
              <a:t>R</a:t>
            </a:r>
            <a:r>
              <a:rPr lang="en-US" altLang="en-US" sz="2400" dirty="0" smtClean="0">
                <a:ea typeface="ＭＳ Ｐゴシック" panose="020B0600070205080204" pitchFamily="34" charset="-128"/>
              </a:rPr>
              <a:t> on A has the ordered pairs (a</a:t>
            </a:r>
            <a:r>
              <a:rPr lang="en-US" altLang="en-US" sz="2400" baseline="-25000" dirty="0" smtClean="0">
                <a:ea typeface="ＭＳ Ｐゴシック" panose="020B0600070205080204" pitchFamily="34" charset="-128"/>
              </a:rPr>
              <a:t>1</a:t>
            </a:r>
            <a:r>
              <a:rPr lang="en-US" altLang="en-US" sz="2400" dirty="0" smtClean="0">
                <a:ea typeface="ＭＳ Ｐゴシック" panose="020B0600070205080204" pitchFamily="34" charset="-128"/>
              </a:rPr>
              <a:t>,a</a:t>
            </a:r>
            <a:r>
              <a:rPr lang="en-US" altLang="en-US" sz="2400" baseline="-25000" dirty="0" smtClean="0">
                <a:ea typeface="ＭＳ Ｐゴシック" panose="020B0600070205080204" pitchFamily="34" charset="-128"/>
              </a:rPr>
              <a:t>2</a:t>
            </a:r>
            <a:r>
              <a:rPr lang="en-US" altLang="en-US" sz="2400" dirty="0" smtClean="0">
                <a:ea typeface="ＭＳ Ｐゴシック" panose="020B0600070205080204" pitchFamily="34" charset="-128"/>
              </a:rPr>
              <a:t>),(a</a:t>
            </a:r>
            <a:r>
              <a:rPr lang="en-US" altLang="en-US" sz="2400" baseline="-25000" dirty="0" smtClean="0">
                <a:ea typeface="ＭＳ Ｐゴシック" panose="020B0600070205080204" pitchFamily="34" charset="-128"/>
              </a:rPr>
              <a:t>2</a:t>
            </a:r>
            <a:r>
              <a:rPr lang="en-US" altLang="en-US" sz="2400" dirty="0" smtClean="0">
                <a:ea typeface="ＭＳ Ｐゴシック" panose="020B0600070205080204" pitchFamily="34" charset="-128"/>
              </a:rPr>
              <a:t>,a</a:t>
            </a:r>
            <a:r>
              <a:rPr lang="en-US" altLang="en-US" sz="2400" baseline="-25000" dirty="0" smtClean="0">
                <a:ea typeface="ＭＳ Ｐゴシック" panose="020B0600070205080204" pitchFamily="34" charset="-128"/>
              </a:rPr>
              <a:t>3</a:t>
            </a:r>
            <a:r>
              <a:rPr lang="en-US" altLang="en-US" sz="2400" dirty="0" smtClean="0">
                <a:ea typeface="ＭＳ Ｐゴシック" panose="020B0600070205080204" pitchFamily="34" charset="-128"/>
              </a:rPr>
              <a:t>),…,(a</a:t>
            </a:r>
            <a:r>
              <a:rPr lang="en-US" altLang="en-US" sz="2400" baseline="-25000" dirty="0" smtClean="0">
                <a:ea typeface="ＭＳ Ｐゴシック" panose="020B0600070205080204" pitchFamily="34" charset="-128"/>
              </a:rPr>
              <a:t>n-1</a:t>
            </a:r>
            <a:r>
              <a:rPr lang="en-US" altLang="en-US" sz="2400" dirty="0" smtClean="0">
                <a:ea typeface="ＭＳ Ｐゴシック" panose="020B0600070205080204" pitchFamily="34" charset="-128"/>
              </a:rPr>
              <a:t>,a</a:t>
            </a:r>
            <a:r>
              <a:rPr lang="en-US" altLang="en-US" sz="2400" baseline="-25000" dirty="0" smtClean="0">
                <a:ea typeface="ＭＳ Ｐゴシック" panose="020B0600070205080204" pitchFamily="34" charset="-128"/>
              </a:rPr>
              <a:t>n</a:t>
            </a:r>
            <a:r>
              <a:rPr lang="en-US" altLang="en-US" sz="2400" dirty="0" smtClean="0">
                <a:ea typeface="ＭＳ Ｐゴシック" panose="020B0600070205080204" pitchFamily="34" charset="-128"/>
              </a:rPr>
              <a:t>).  Then, (a</a:t>
            </a:r>
            <a:r>
              <a:rPr lang="en-US" altLang="en-US" sz="2400" baseline="-25000" dirty="0" smtClean="0">
                <a:ea typeface="ＭＳ Ｐゴシック" panose="020B0600070205080204" pitchFamily="34" charset="-128"/>
              </a:rPr>
              <a:t>1</a:t>
            </a:r>
            <a:r>
              <a:rPr lang="en-US" altLang="en-US" sz="2400" dirty="0" smtClean="0">
                <a:ea typeface="ＭＳ Ｐゴシック" panose="020B0600070205080204" pitchFamily="34" charset="-128"/>
              </a:rPr>
              <a:t>,a</a:t>
            </a:r>
            <a:r>
              <a:rPr lang="en-US" altLang="en-US" sz="2400" baseline="-25000" dirty="0" smtClean="0">
                <a:ea typeface="ＭＳ Ｐゴシック" panose="020B0600070205080204" pitchFamily="34" charset="-128"/>
              </a:rPr>
              <a:t>n</a:t>
            </a:r>
            <a:r>
              <a:rPr lang="en-US" altLang="en-US" sz="2400" dirty="0" smtClean="0">
                <a:ea typeface="ＭＳ Ｐゴシック" panose="020B0600070205080204" pitchFamily="34" charset="-128"/>
              </a:rPr>
              <a:t>) must be in </a:t>
            </a:r>
            <a:r>
              <a:rPr lang="en-US" altLang="en-US" sz="2400" i="1" dirty="0" smtClean="0">
                <a:ea typeface="ＭＳ Ｐゴシック" panose="020B0600070205080204" pitchFamily="34" charset="-128"/>
              </a:rPr>
              <a:t>R</a:t>
            </a:r>
            <a:r>
              <a:rPr lang="en-US" altLang="en-US" sz="2400" dirty="0" smtClean="0">
                <a:ea typeface="ＭＳ Ｐゴシック" panose="020B0600070205080204" pitchFamily="34" charset="-128"/>
              </a:rPr>
              <a:t> for </a:t>
            </a:r>
            <a:r>
              <a:rPr lang="en-US" altLang="en-US" sz="2400" i="1" dirty="0" smtClean="0">
                <a:ea typeface="ＭＳ Ｐゴシック" panose="020B0600070205080204" pitchFamily="34" charset="-128"/>
              </a:rPr>
              <a:t>R</a:t>
            </a:r>
            <a:r>
              <a:rPr lang="en-US" altLang="en-US" sz="2400" dirty="0" smtClean="0">
                <a:ea typeface="ＭＳ Ｐゴシック" panose="020B0600070205080204" pitchFamily="34" charset="-128"/>
              </a:rPr>
              <a:t> to be transitive</a:t>
            </a:r>
          </a:p>
          <a:p>
            <a:r>
              <a:rPr lang="en-US" altLang="en-US" sz="2400" dirty="0" smtClean="0">
                <a:ea typeface="ＭＳ Ｐゴシック" panose="020B0600070205080204" pitchFamily="34" charset="-128"/>
              </a:rPr>
              <a:t>Thus, by the previous theorem, it suffices to compute (at most) </a:t>
            </a:r>
            <a:r>
              <a:rPr lang="en-US" altLang="en-US" sz="2400" i="1" dirty="0" smtClean="0">
                <a:ea typeface="ＭＳ Ｐゴシック" panose="020B0600070205080204" pitchFamily="34" charset="-128"/>
              </a:rPr>
              <a:t>R</a:t>
            </a:r>
            <a:r>
              <a:rPr lang="en-US" altLang="en-US" sz="2400" baseline="30000" dirty="0" smtClean="0">
                <a:ea typeface="ＭＳ Ｐゴシック" panose="020B0600070205080204" pitchFamily="34" charset="-128"/>
              </a:rPr>
              <a:t>n</a:t>
            </a:r>
            <a:endParaRPr lang="en-US" altLang="en-US" sz="2400" i="1" dirty="0" smtClean="0">
              <a:ea typeface="ＭＳ Ｐゴシック" panose="020B0600070205080204" pitchFamily="34" charset="-128"/>
            </a:endParaRPr>
          </a:p>
          <a:p>
            <a:r>
              <a:rPr lang="en-US" altLang="en-US" sz="2400" dirty="0" smtClean="0">
                <a:ea typeface="ＭＳ Ｐゴシック" panose="020B0600070205080204" pitchFamily="34" charset="-128"/>
              </a:rPr>
              <a:t>Recall that </a:t>
            </a:r>
            <a:r>
              <a:rPr lang="en-US" altLang="en-US" sz="2400" i="1" dirty="0" err="1" smtClean="0">
                <a:ea typeface="ＭＳ Ｐゴシック" panose="020B0600070205080204" pitchFamily="34" charset="-128"/>
              </a:rPr>
              <a:t>R</a:t>
            </a:r>
            <a:r>
              <a:rPr lang="en-US" altLang="en-US" sz="2400" baseline="30000" dirty="0" err="1" smtClean="0">
                <a:ea typeface="ＭＳ Ｐゴシック" panose="020B0600070205080204" pitchFamily="34" charset="-128"/>
              </a:rPr>
              <a:t>k</a:t>
            </a:r>
            <a:r>
              <a:rPr lang="en-US" altLang="en-US" sz="2400" dirty="0" smtClean="0">
                <a:ea typeface="ＭＳ Ｐゴシック" panose="020B0600070205080204" pitchFamily="34" charset="-128"/>
              </a:rPr>
              <a:t>=</a:t>
            </a:r>
            <a:r>
              <a:rPr lang="en-US" altLang="en-US" sz="2400" i="1" dirty="0" smtClean="0">
                <a:ea typeface="ＭＳ Ｐゴシック" panose="020B0600070205080204" pitchFamily="34" charset="-128"/>
              </a:rPr>
              <a:t>R</a:t>
            </a:r>
            <a:r>
              <a:rPr lang="en-US" altLang="en-US" sz="2400" baseline="30000" dirty="0" smtClean="0">
                <a:ea typeface="ＭＳ Ｐゴシック" panose="020B0600070205080204" pitchFamily="34" charset="-128"/>
                <a:sym typeface="Symbol" panose="05050102010706020507" pitchFamily="18" charset="2"/>
              </a:rPr>
              <a:t></a:t>
            </a:r>
            <a:r>
              <a:rPr lang="en-US" altLang="en-US" sz="2400" i="1" dirty="0" smtClean="0">
                <a:ea typeface="ＭＳ Ｐゴシック" panose="020B0600070205080204" pitchFamily="34" charset="-128"/>
              </a:rPr>
              <a:t>R</a:t>
            </a:r>
            <a:r>
              <a:rPr lang="en-US" altLang="en-US" sz="2400" baseline="30000" dirty="0" smtClean="0">
                <a:ea typeface="ＭＳ Ｐゴシック" panose="020B0600070205080204" pitchFamily="34" charset="-128"/>
              </a:rPr>
              <a:t>k-1</a:t>
            </a:r>
            <a:r>
              <a:rPr lang="en-US" altLang="en-US" sz="2400" i="1" dirty="0" smtClean="0">
                <a:ea typeface="ＭＳ Ｐゴシック" panose="020B0600070205080204" pitchFamily="34" charset="-128"/>
              </a:rPr>
              <a:t> </a:t>
            </a:r>
            <a:r>
              <a:rPr lang="en-US" altLang="en-US" sz="2400" dirty="0" smtClean="0">
                <a:ea typeface="ＭＳ Ｐゴシック" panose="020B0600070205080204" pitchFamily="34" charset="-128"/>
              </a:rPr>
              <a:t>is computed using a bit-matrix product</a:t>
            </a:r>
          </a:p>
          <a:p>
            <a:r>
              <a:rPr lang="en-US" altLang="en-US" sz="2400" dirty="0" smtClean="0">
                <a:ea typeface="ＭＳ Ｐゴシック" panose="020B0600070205080204" pitchFamily="34" charset="-128"/>
              </a:rPr>
              <a:t>The above gives us a natural algorithm for computing the transitive closure:  the </a:t>
            </a:r>
            <a:r>
              <a:rPr lang="en-US" altLang="en-US" sz="2400" dirty="0" err="1" smtClean="0">
                <a:ea typeface="ＭＳ Ｐゴシック" panose="020B0600070205080204" pitchFamily="34" charset="-128"/>
              </a:rPr>
              <a:t>Warshall’s</a:t>
            </a:r>
            <a:r>
              <a:rPr lang="en-US" altLang="en-US" sz="2400" dirty="0" smtClean="0">
                <a:ea typeface="ＭＳ Ｐゴシック" panose="020B0600070205080204" pitchFamily="34" charset="-128"/>
              </a:rPr>
              <a:t> Algorithm</a:t>
            </a:r>
          </a:p>
        </p:txBody>
      </p:sp>
    </p:spTree>
    <p:extLst>
      <p:ext uri="{BB962C8B-B14F-4D97-AF65-F5344CB8AC3E}">
        <p14:creationId xmlns:p14="http://schemas.microsoft.com/office/powerpoint/2010/main" val="259662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fade">
                                      <p:cBhvr>
                                        <p:cTn id="7" dur="1000"/>
                                        <p:tgtEl>
                                          <p:spTgt spid="64515">
                                            <p:txEl>
                                              <p:pRg st="0" end="0"/>
                                            </p:txEl>
                                          </p:spTgt>
                                        </p:tgtEl>
                                      </p:cBhvr>
                                    </p:animEffect>
                                    <p:anim calcmode="lin" valueType="num">
                                      <p:cBhvr>
                                        <p:cTn id="8" dur="1000" fill="hold"/>
                                        <p:tgtEl>
                                          <p:spTgt spid="645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45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4515">
                                            <p:txEl>
                                              <p:pRg st="1" end="1"/>
                                            </p:txEl>
                                          </p:spTgt>
                                        </p:tgtEl>
                                        <p:attrNameLst>
                                          <p:attrName>style.visibility</p:attrName>
                                        </p:attrNameLst>
                                      </p:cBhvr>
                                      <p:to>
                                        <p:strVal val="visible"/>
                                      </p:to>
                                    </p:set>
                                    <p:animEffect transition="in" filter="barn(inVertical)">
                                      <p:cBhvr>
                                        <p:cTn id="14" dur="500"/>
                                        <p:tgtEl>
                                          <p:spTgt spid="6451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4515">
                                            <p:txEl>
                                              <p:pRg st="2" end="2"/>
                                            </p:txEl>
                                          </p:spTgt>
                                        </p:tgtEl>
                                        <p:attrNameLst>
                                          <p:attrName>style.visibility</p:attrName>
                                        </p:attrNameLst>
                                      </p:cBhvr>
                                      <p:to>
                                        <p:strVal val="visible"/>
                                      </p:to>
                                    </p:set>
                                    <p:animEffect transition="in" filter="barn(inVertical)">
                                      <p:cBhvr>
                                        <p:cTn id="19" dur="500"/>
                                        <p:tgtEl>
                                          <p:spTgt spid="6451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64515">
                                            <p:txEl>
                                              <p:pRg st="3" end="3"/>
                                            </p:txEl>
                                          </p:spTgt>
                                        </p:tgtEl>
                                        <p:attrNameLst>
                                          <p:attrName>style.visibility</p:attrName>
                                        </p:attrNameLst>
                                      </p:cBhvr>
                                      <p:to>
                                        <p:strVal val="visible"/>
                                      </p:to>
                                    </p:set>
                                    <p:animEffect transition="in" filter="barn(inVertical)">
                                      <p:cBhvr>
                                        <p:cTn id="24" dur="500"/>
                                        <p:tgtEl>
                                          <p:spTgt spid="6451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64515">
                                            <p:txEl>
                                              <p:pRg st="4" end="4"/>
                                            </p:txEl>
                                          </p:spTgt>
                                        </p:tgtEl>
                                        <p:attrNameLst>
                                          <p:attrName>style.visibility</p:attrName>
                                        </p:attrNameLst>
                                      </p:cBhvr>
                                      <p:to>
                                        <p:strVal val="visible"/>
                                      </p:to>
                                    </p:set>
                                    <p:animEffect transition="in" filter="barn(inVertical)">
                                      <p:cBhvr>
                                        <p:cTn id="29" dur="500"/>
                                        <p:tgtEl>
                                          <p:spTgt spid="645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Relation on a Set (</a:t>
            </a:r>
            <a:r>
              <a:rPr lang="en-US" i="1" dirty="0" smtClean="0"/>
              <a:t>cont.</a:t>
            </a:r>
            <a:r>
              <a:rPr lang="en-US" dirty="0" smtClean="0"/>
              <a:t>)</a:t>
            </a:r>
            <a:endParaRPr lang="en-US" dirty="0"/>
          </a:p>
        </p:txBody>
      </p:sp>
      <p:sp>
        <p:nvSpPr>
          <p:cNvPr id="3" name="Content Placeholder 2"/>
          <p:cNvSpPr>
            <a:spLocks noGrp="1"/>
          </p:cNvSpPr>
          <p:nvPr>
            <p:ph idx="1"/>
          </p:nvPr>
        </p:nvSpPr>
        <p:spPr/>
        <p:txBody>
          <a:bodyPr/>
          <a:lstStyle/>
          <a:p>
            <a:pPr marL="274320" lvl="2" indent="-274320">
              <a:buClr>
                <a:schemeClr val="accent3"/>
              </a:buClr>
              <a:buSzPct val="95000"/>
              <a:buNone/>
            </a:pPr>
            <a:r>
              <a:rPr lang="en-US" b="1" dirty="0" smtClean="0"/>
              <a:t>    </a:t>
            </a:r>
            <a:r>
              <a:rPr lang="en-US" sz="2400" b="1" dirty="0" smtClean="0"/>
              <a:t>Question</a:t>
            </a:r>
            <a:r>
              <a:rPr lang="en-US" sz="2400" dirty="0" smtClean="0"/>
              <a:t>: How many relations are there on a set </a:t>
            </a:r>
            <a:r>
              <a:rPr lang="en-US" sz="2400" i="1" dirty="0" smtClean="0"/>
              <a:t>A</a:t>
            </a:r>
            <a:r>
              <a:rPr lang="en-US" sz="2400" dirty="0" smtClean="0"/>
              <a:t>?</a:t>
            </a:r>
            <a:r>
              <a:rPr lang="en-US" sz="2400" b="1" dirty="0" smtClean="0"/>
              <a:t> </a:t>
            </a:r>
          </a:p>
          <a:p>
            <a:pPr marL="274320" lvl="2" indent="-274320">
              <a:buClr>
                <a:schemeClr val="accent3"/>
              </a:buClr>
              <a:buSzPct val="95000"/>
              <a:buNone/>
            </a:pPr>
            <a:endParaRPr lang="en-US" sz="2400" b="1" dirty="0" smtClean="0"/>
          </a:p>
          <a:p>
            <a:pPr marL="274320" lvl="2" indent="0">
              <a:spcBef>
                <a:spcPts val="0"/>
              </a:spcBef>
              <a:buNone/>
            </a:pPr>
            <a:r>
              <a:rPr lang="en-US" sz="2400" b="1" dirty="0" smtClean="0"/>
              <a:t>Solution</a:t>
            </a:r>
            <a:r>
              <a:rPr lang="en-US" sz="2400" dirty="0" smtClean="0"/>
              <a:t>:  Because a relation on </a:t>
            </a:r>
            <a:r>
              <a:rPr lang="en-US" sz="2400" i="1" dirty="0" smtClean="0"/>
              <a:t>A</a:t>
            </a:r>
            <a:r>
              <a:rPr lang="en-US" sz="2400" dirty="0" smtClean="0"/>
              <a:t> is the same thing as a subset of </a:t>
            </a:r>
            <a:r>
              <a:rPr lang="en-US" sz="2400" i="1" dirty="0" smtClean="0"/>
              <a:t>A</a:t>
            </a:r>
            <a:r>
              <a:rPr lang="en-US" sz="2400" dirty="0" smtClean="0"/>
              <a:t> </a:t>
            </a:r>
            <a:r>
              <a:rPr lang="en-US" sz="2400" dirty="0" smtClean="0">
                <a:latin typeface="Cambria Math"/>
                <a:ea typeface="Cambria Math"/>
              </a:rPr>
              <a:t>⨉</a:t>
            </a:r>
            <a:r>
              <a:rPr lang="en-US" sz="2400" dirty="0" smtClean="0"/>
              <a:t> </a:t>
            </a:r>
            <a:r>
              <a:rPr lang="en-US" sz="2400" i="1" dirty="0" smtClean="0"/>
              <a:t>A</a:t>
            </a:r>
            <a:r>
              <a:rPr lang="en-US" sz="2400" dirty="0" smtClean="0"/>
              <a:t>, we count the subsets of </a:t>
            </a:r>
            <a:r>
              <a:rPr lang="en-US" sz="2400" i="1" dirty="0" smtClean="0"/>
              <a:t>A </a:t>
            </a:r>
            <a:r>
              <a:rPr lang="en-US" sz="2400" dirty="0" smtClean="0">
                <a:latin typeface="Cambria Math"/>
                <a:ea typeface="Cambria Math"/>
              </a:rPr>
              <a:t>×</a:t>
            </a:r>
            <a:r>
              <a:rPr lang="en-US" sz="2400" dirty="0" smtClean="0"/>
              <a:t> </a:t>
            </a:r>
            <a:r>
              <a:rPr lang="en-US" sz="2400" i="1" dirty="0" smtClean="0"/>
              <a:t>A</a:t>
            </a:r>
            <a:r>
              <a:rPr lang="en-US" sz="2400" dirty="0" smtClean="0"/>
              <a:t>.</a:t>
            </a:r>
            <a:r>
              <a:rPr lang="en-US" sz="2400" dirty="0" smtClean="0">
                <a:latin typeface="Cambria Math" pitchFamily="18" charset="0"/>
                <a:ea typeface="Cambria Math" pitchFamily="18" charset="0"/>
              </a:rPr>
              <a:t> </a:t>
            </a:r>
            <a:r>
              <a:rPr lang="en-US" sz="2400" dirty="0" smtClean="0">
                <a:ea typeface="Cambria Math" pitchFamily="18" charset="0"/>
              </a:rPr>
              <a:t>Since            </a:t>
            </a:r>
            <a:r>
              <a:rPr lang="en-US" sz="2400" i="1" dirty="0" smtClean="0"/>
              <a:t>A </a:t>
            </a:r>
            <a:r>
              <a:rPr lang="en-US" sz="2400" dirty="0" smtClean="0">
                <a:latin typeface="Cambria Math"/>
                <a:ea typeface="Cambria Math"/>
              </a:rPr>
              <a:t>×</a:t>
            </a:r>
            <a:r>
              <a:rPr lang="en-US" sz="2400" dirty="0" smtClean="0"/>
              <a:t> </a:t>
            </a:r>
            <a:r>
              <a:rPr lang="en-US" sz="2400" i="1" dirty="0" smtClean="0"/>
              <a:t>A</a:t>
            </a:r>
            <a:r>
              <a:rPr lang="en-US" sz="2400" dirty="0" smtClean="0">
                <a:ea typeface="Cambria Math" pitchFamily="18" charset="0"/>
              </a:rPr>
              <a:t> has </a:t>
            </a:r>
            <a:r>
              <a:rPr lang="en-US" sz="2400" i="1" dirty="0" smtClean="0">
                <a:ea typeface="Cambria Math" pitchFamily="18" charset="0"/>
              </a:rPr>
              <a:t>n</a:t>
            </a:r>
            <a:r>
              <a:rPr lang="en-US" sz="2400" baseline="30000" dirty="0" smtClean="0">
                <a:latin typeface="Cambria Math" pitchFamily="18" charset="0"/>
                <a:ea typeface="Cambria Math" pitchFamily="18" charset="0"/>
              </a:rPr>
              <a:t>2</a:t>
            </a:r>
            <a:r>
              <a:rPr lang="en-US" sz="2400" dirty="0" smtClean="0">
                <a:ea typeface="Cambria Math" pitchFamily="18" charset="0"/>
              </a:rPr>
              <a:t> elements when </a:t>
            </a:r>
            <a:r>
              <a:rPr lang="en-US" sz="2400" i="1" dirty="0" smtClean="0">
                <a:ea typeface="Cambria Math" pitchFamily="18" charset="0"/>
              </a:rPr>
              <a:t>A</a:t>
            </a:r>
            <a:r>
              <a:rPr lang="en-US" sz="2400" dirty="0" smtClean="0">
                <a:ea typeface="Cambria Math" pitchFamily="18" charset="0"/>
              </a:rPr>
              <a:t> has </a:t>
            </a:r>
            <a:r>
              <a:rPr lang="en-US" sz="2400" i="1" dirty="0" smtClean="0">
                <a:ea typeface="Cambria Math" pitchFamily="18" charset="0"/>
              </a:rPr>
              <a:t>n</a:t>
            </a:r>
            <a:r>
              <a:rPr lang="en-US" sz="2400" dirty="0" smtClean="0">
                <a:ea typeface="Cambria Math" pitchFamily="18" charset="0"/>
              </a:rPr>
              <a:t> elements, and a set with </a:t>
            </a:r>
            <a:r>
              <a:rPr lang="en-US" sz="2400" i="1" dirty="0" smtClean="0">
                <a:ea typeface="Cambria Math" pitchFamily="18" charset="0"/>
              </a:rPr>
              <a:t>m</a:t>
            </a:r>
            <a:r>
              <a:rPr lang="en-US" sz="2400" dirty="0" smtClean="0">
                <a:ea typeface="Cambria Math" pitchFamily="18" charset="0"/>
              </a:rPr>
              <a:t> elements has </a:t>
            </a:r>
            <a:r>
              <a:rPr lang="en-US" sz="2400" dirty="0" smtClean="0">
                <a:latin typeface="Cambria Math" pitchFamily="18" charset="0"/>
                <a:ea typeface="Cambria Math" pitchFamily="18" charset="0"/>
              </a:rPr>
              <a:t>2</a:t>
            </a:r>
            <a:r>
              <a:rPr lang="en-US" sz="2400" i="1" baseline="30000" dirty="0" smtClean="0">
                <a:ea typeface="Cambria Math" pitchFamily="18" charset="0"/>
              </a:rPr>
              <a:t>m</a:t>
            </a:r>
            <a:r>
              <a:rPr lang="en-US" sz="2400" dirty="0" smtClean="0">
                <a:ea typeface="Cambria Math" pitchFamily="18" charset="0"/>
              </a:rPr>
              <a:t> subsets, there are         subsets of  </a:t>
            </a:r>
            <a:r>
              <a:rPr lang="en-US" sz="2400" i="1" dirty="0" smtClean="0"/>
              <a:t>A </a:t>
            </a:r>
            <a:r>
              <a:rPr lang="en-US" sz="2400" dirty="0" smtClean="0">
                <a:latin typeface="Cambria Math"/>
                <a:ea typeface="Cambria Math"/>
              </a:rPr>
              <a:t>×</a:t>
            </a:r>
            <a:r>
              <a:rPr lang="en-US" sz="2400" dirty="0" smtClean="0"/>
              <a:t> </a:t>
            </a:r>
            <a:r>
              <a:rPr lang="en-US" sz="2400" i="1" dirty="0" smtClean="0"/>
              <a:t>A</a:t>
            </a:r>
            <a:r>
              <a:rPr lang="en-US" sz="2400" dirty="0" smtClean="0">
                <a:ea typeface="Cambria Math" pitchFamily="18" charset="0"/>
              </a:rPr>
              <a:t>. Therefore,  there are        relations on a set </a:t>
            </a:r>
            <a:r>
              <a:rPr lang="en-US" sz="2400" i="1" dirty="0" smtClean="0">
                <a:ea typeface="Cambria Math" pitchFamily="18" charset="0"/>
              </a:rPr>
              <a:t>A</a:t>
            </a:r>
            <a:r>
              <a:rPr lang="en-US" sz="2400" dirty="0" smtClean="0">
                <a:ea typeface="Cambria Math" pitchFamily="18" charset="0"/>
              </a:rPr>
              <a:t>.</a:t>
            </a:r>
          </a:p>
          <a:p>
            <a:pPr>
              <a:buNone/>
            </a:pPr>
            <a:endParaRPr lang="en-US" sz="2400" dirty="0"/>
          </a:p>
        </p:txBody>
      </p:sp>
      <p:graphicFrame>
        <p:nvGraphicFramePr>
          <p:cNvPr id="40964" name="Object 4"/>
          <p:cNvGraphicFramePr>
            <a:graphicFrameLocks noChangeAspect="1"/>
          </p:cNvGraphicFramePr>
          <p:nvPr/>
        </p:nvGraphicFramePr>
        <p:xfrm>
          <a:off x="6324600" y="3733800"/>
          <a:ext cx="612775" cy="728663"/>
        </p:xfrm>
        <a:graphic>
          <a:graphicData uri="http://schemas.openxmlformats.org/presentationml/2006/ole">
            <mc:AlternateContent xmlns:mc="http://schemas.openxmlformats.org/markup-compatibility/2006">
              <mc:Choice xmlns:v="urn:schemas-microsoft-com:vml" Requires="v">
                <p:oleObj spid="_x0000_s41128" name="Equation" r:id="rId3" imgW="203040" imgH="241200" progId="Equation.DSMT4">
                  <p:embed/>
                </p:oleObj>
              </mc:Choice>
              <mc:Fallback>
                <p:oleObj name="Equation" r:id="rId3" imgW="203040" imgH="2412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3733800"/>
                        <a:ext cx="612775" cy="72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5" name="Object 5"/>
          <p:cNvGraphicFramePr>
            <a:graphicFrameLocks noChangeAspect="1"/>
          </p:cNvGraphicFramePr>
          <p:nvPr/>
        </p:nvGraphicFramePr>
        <p:xfrm>
          <a:off x="4419600" y="4114800"/>
          <a:ext cx="612775" cy="728663"/>
        </p:xfrm>
        <a:graphic>
          <a:graphicData uri="http://schemas.openxmlformats.org/presentationml/2006/ole">
            <mc:AlternateContent xmlns:mc="http://schemas.openxmlformats.org/markup-compatibility/2006">
              <mc:Choice xmlns:v="urn:schemas-microsoft-com:vml" Requires="v">
                <p:oleObj spid="_x0000_s41129" name="Equation" r:id="rId5" imgW="203040" imgH="241200" progId="Equation.DSMT4">
                  <p:embed/>
                </p:oleObj>
              </mc:Choice>
              <mc:Fallback>
                <p:oleObj name="Equation" r:id="rId5" imgW="203040" imgH="24120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4114800"/>
                        <a:ext cx="612775" cy="72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457200" y="381000"/>
            <a:ext cx="8229600" cy="1143000"/>
          </a:xfrm>
        </p:spPr>
        <p:txBody>
          <a:bodyPr/>
          <a:lstStyle/>
          <a:p>
            <a:r>
              <a:rPr lang="en-US" altLang="en-US" dirty="0" err="1" smtClean="0">
                <a:ea typeface="ＭＳ Ｐゴシック" panose="020B0600070205080204" pitchFamily="34" charset="-128"/>
              </a:rPr>
              <a:t>Warshall’s</a:t>
            </a:r>
            <a:r>
              <a:rPr lang="en-US" altLang="en-US" dirty="0" smtClean="0">
                <a:ea typeface="ＭＳ Ｐゴシック" panose="020B0600070205080204" pitchFamily="34" charset="-128"/>
              </a:rPr>
              <a:t> Algorithm</a:t>
            </a:r>
          </a:p>
        </p:txBody>
      </p:sp>
      <p:sp>
        <p:nvSpPr>
          <p:cNvPr id="65539" name="Content Placeholder 2"/>
          <p:cNvSpPr>
            <a:spLocks noGrp="1"/>
          </p:cNvSpPr>
          <p:nvPr>
            <p:ph idx="1"/>
          </p:nvPr>
        </p:nvSpPr>
        <p:spPr/>
        <p:txBody>
          <a:bodyPr/>
          <a:lstStyle/>
          <a:p>
            <a:pPr>
              <a:buFont typeface="Arial" panose="020B0604020202020204" pitchFamily="34" charset="0"/>
              <a:buNone/>
            </a:pPr>
            <a:r>
              <a:rPr lang="en-US" altLang="en-US" sz="2000" b="1" smtClean="0">
                <a:ea typeface="ＭＳ Ｐゴシック" panose="020B0600070205080204" pitchFamily="34" charset="-128"/>
              </a:rPr>
              <a:t>Input</a:t>
            </a:r>
            <a:r>
              <a:rPr lang="en-US" altLang="en-US" sz="2000" smtClean="0">
                <a:ea typeface="ＭＳ Ｐゴシック" panose="020B0600070205080204" pitchFamily="34" charset="-128"/>
              </a:rPr>
              <a:t>: An (n</a:t>
            </a:r>
            <a:r>
              <a:rPr lang="en-US" altLang="en-US" sz="2000" smtClean="0">
                <a:ea typeface="ＭＳ Ｐゴシック" panose="020B0600070205080204" pitchFamily="34" charset="-128"/>
                <a:sym typeface="Symbol" panose="05050102010706020507" pitchFamily="18" charset="2"/>
              </a:rPr>
              <a:t>n) 0-1 matrix M</a:t>
            </a:r>
            <a:r>
              <a:rPr lang="en-US" altLang="en-US" sz="2000" i="1" baseline="-25000" smtClean="0">
                <a:ea typeface="ＭＳ Ｐゴシック" panose="020B0600070205080204" pitchFamily="34" charset="-128"/>
                <a:sym typeface="Symbol" panose="05050102010706020507" pitchFamily="18" charset="2"/>
              </a:rPr>
              <a:t>R</a:t>
            </a:r>
            <a:r>
              <a:rPr lang="en-US" altLang="en-US" sz="2000" smtClean="0">
                <a:ea typeface="ＭＳ Ｐゴシック" panose="020B0600070205080204" pitchFamily="34" charset="-128"/>
                <a:sym typeface="Symbol" panose="05050102010706020507" pitchFamily="18" charset="2"/>
              </a:rPr>
              <a:t> representing a relation </a:t>
            </a:r>
            <a:r>
              <a:rPr lang="en-US" altLang="en-US" sz="2000" i="1" smtClean="0">
                <a:ea typeface="ＭＳ Ｐゴシック" panose="020B0600070205080204" pitchFamily="34" charset="-128"/>
                <a:sym typeface="Symbol" panose="05050102010706020507" pitchFamily="18" charset="2"/>
              </a:rPr>
              <a:t>R</a:t>
            </a:r>
            <a:r>
              <a:rPr lang="en-US" altLang="en-US" sz="2000" smtClean="0">
                <a:ea typeface="ＭＳ Ｐゴシック" panose="020B0600070205080204" pitchFamily="34" charset="-128"/>
                <a:sym typeface="Symbol" panose="05050102010706020507" pitchFamily="18" charset="2"/>
              </a:rPr>
              <a:t> on A, |A|=n</a:t>
            </a:r>
          </a:p>
          <a:p>
            <a:pPr>
              <a:buFont typeface="Arial" panose="020B0604020202020204" pitchFamily="34" charset="0"/>
              <a:buNone/>
            </a:pPr>
            <a:r>
              <a:rPr lang="en-US" altLang="en-US" sz="2000" b="1" smtClean="0">
                <a:ea typeface="ＭＳ Ｐゴシック" panose="020B0600070205080204" pitchFamily="34" charset="-128"/>
                <a:sym typeface="Symbol" panose="05050102010706020507" pitchFamily="18" charset="2"/>
              </a:rPr>
              <a:t>Output</a:t>
            </a:r>
            <a:r>
              <a:rPr lang="en-US" altLang="en-US" sz="2000" smtClean="0">
                <a:ea typeface="ＭＳ Ｐゴシック" panose="020B0600070205080204" pitchFamily="34" charset="-128"/>
                <a:sym typeface="Symbol" panose="05050102010706020507" pitchFamily="18" charset="2"/>
              </a:rPr>
              <a:t>:  </a:t>
            </a:r>
            <a:r>
              <a:rPr lang="en-US" altLang="en-US" sz="2000" smtClean="0">
                <a:ea typeface="ＭＳ Ｐゴシック" panose="020B0600070205080204" pitchFamily="34" charset="-128"/>
              </a:rPr>
              <a:t>An (n</a:t>
            </a:r>
            <a:r>
              <a:rPr lang="en-US" altLang="en-US" sz="2000" smtClean="0">
                <a:ea typeface="ＭＳ Ｐゴシック" panose="020B0600070205080204" pitchFamily="34" charset="-128"/>
                <a:sym typeface="Symbol" panose="05050102010706020507" pitchFamily="18" charset="2"/>
              </a:rPr>
              <a:t>n) 0-1 matrix W representing the transitive closure of </a:t>
            </a:r>
            <a:r>
              <a:rPr lang="en-US" altLang="en-US" sz="2000" i="1" smtClean="0">
                <a:ea typeface="ＭＳ Ｐゴシック" panose="020B0600070205080204" pitchFamily="34" charset="-128"/>
                <a:sym typeface="Symbol" panose="05050102010706020507" pitchFamily="18" charset="2"/>
              </a:rPr>
              <a:t>R</a:t>
            </a:r>
            <a:r>
              <a:rPr lang="en-US" altLang="en-US" sz="2000" smtClean="0">
                <a:ea typeface="ＭＳ Ｐゴシック" panose="020B0600070205080204" pitchFamily="34" charset="-128"/>
                <a:sym typeface="Symbol" panose="05050102010706020507" pitchFamily="18" charset="2"/>
              </a:rPr>
              <a:t> on A</a:t>
            </a:r>
          </a:p>
          <a:p>
            <a:pPr>
              <a:buFont typeface="Arial" panose="020B0604020202020204" pitchFamily="34" charset="0"/>
              <a:buNone/>
            </a:pPr>
            <a:r>
              <a:rPr lang="en-US" altLang="en-US" sz="2000" smtClean="0">
                <a:ea typeface="ＭＳ Ｐゴシック" panose="020B0600070205080204" pitchFamily="34" charset="-128"/>
                <a:sym typeface="Symbol" panose="05050102010706020507" pitchFamily="18" charset="2"/>
              </a:rPr>
              <a:t>1.     W M</a:t>
            </a:r>
            <a:r>
              <a:rPr lang="en-US" altLang="en-US" sz="2000" i="1" baseline="-25000" smtClean="0">
                <a:ea typeface="ＭＳ Ｐゴシック" panose="020B0600070205080204" pitchFamily="34" charset="-128"/>
                <a:sym typeface="Symbol" panose="05050102010706020507" pitchFamily="18" charset="2"/>
              </a:rPr>
              <a:t>R</a:t>
            </a:r>
            <a:endParaRPr lang="en-US" altLang="en-US" sz="2000" smtClean="0">
              <a:ea typeface="ＭＳ Ｐゴシック" panose="020B0600070205080204" pitchFamily="34" charset="-128"/>
              <a:sym typeface="Symbol" panose="05050102010706020507" pitchFamily="18" charset="2"/>
            </a:endParaRPr>
          </a:p>
          <a:p>
            <a:pPr>
              <a:buFont typeface="Arial" panose="020B0604020202020204" pitchFamily="34" charset="0"/>
              <a:buNone/>
            </a:pPr>
            <a:r>
              <a:rPr lang="en-US" altLang="en-US" sz="2000" smtClean="0">
                <a:ea typeface="ＭＳ Ｐゴシック" panose="020B0600070205080204" pitchFamily="34" charset="-128"/>
                <a:sym typeface="Symbol" panose="05050102010706020507" pitchFamily="18" charset="2"/>
              </a:rPr>
              <a:t>2.     FOR k=1,…, n DO</a:t>
            </a:r>
          </a:p>
          <a:p>
            <a:pPr>
              <a:buFont typeface="Arial" panose="020B0604020202020204" pitchFamily="34" charset="0"/>
              <a:buAutoNum type="arabicPeriod" startAt="3"/>
            </a:pPr>
            <a:r>
              <a:rPr lang="en-US" altLang="en-US" sz="2000" smtClean="0">
                <a:ea typeface="ＭＳ Ｐゴシック" panose="020B0600070205080204" pitchFamily="34" charset="-128"/>
                <a:sym typeface="Symbol" panose="05050102010706020507" pitchFamily="18" charset="2"/>
              </a:rPr>
              <a:t>      FOR i=1,…,n DO</a:t>
            </a:r>
          </a:p>
          <a:p>
            <a:pPr>
              <a:buFont typeface="Arial" panose="020B0604020202020204" pitchFamily="34" charset="0"/>
              <a:buAutoNum type="arabicPeriod" startAt="3"/>
            </a:pPr>
            <a:r>
              <a:rPr lang="en-US" altLang="en-US" sz="2000" smtClean="0">
                <a:ea typeface="ＭＳ Ｐゴシック" panose="020B0600070205080204" pitchFamily="34" charset="-128"/>
              </a:rPr>
              <a:t>            FOR j=1,…,n DO</a:t>
            </a:r>
          </a:p>
          <a:p>
            <a:pPr>
              <a:buFont typeface="Arial" panose="020B0604020202020204" pitchFamily="34" charset="0"/>
              <a:buAutoNum type="arabicPeriod" startAt="3"/>
            </a:pPr>
            <a:r>
              <a:rPr lang="en-US" altLang="en-US" sz="2000" smtClean="0">
                <a:ea typeface="ＭＳ Ｐゴシック" panose="020B0600070205080204" pitchFamily="34" charset="-128"/>
              </a:rPr>
              <a:t>                    w</a:t>
            </a:r>
            <a:r>
              <a:rPr lang="en-US" altLang="en-US" sz="2000" baseline="-25000" smtClean="0">
                <a:ea typeface="ＭＳ Ｐゴシック" panose="020B0600070205080204" pitchFamily="34" charset="-128"/>
              </a:rPr>
              <a:t>i,j</a:t>
            </a:r>
            <a:r>
              <a:rPr lang="en-US" altLang="en-US" sz="2000" smtClean="0">
                <a:ea typeface="ＭＳ Ｐゴシック" panose="020B0600070205080204" pitchFamily="34" charset="-128"/>
                <a:sym typeface="Symbol" panose="05050102010706020507" pitchFamily="18" charset="2"/>
              </a:rPr>
              <a:t>  w</a:t>
            </a:r>
            <a:r>
              <a:rPr lang="en-US" altLang="en-US" sz="2000" baseline="-25000" smtClean="0">
                <a:ea typeface="ＭＳ Ｐゴシック" panose="020B0600070205080204" pitchFamily="34" charset="-128"/>
                <a:sym typeface="Symbol" panose="05050102010706020507" pitchFamily="18" charset="2"/>
              </a:rPr>
              <a:t>i.j</a:t>
            </a:r>
            <a:r>
              <a:rPr lang="en-US" altLang="en-US" sz="2000" smtClean="0">
                <a:ea typeface="ＭＳ Ｐゴシック" panose="020B0600070205080204" pitchFamily="34" charset="-128"/>
                <a:sym typeface="Symbol" panose="05050102010706020507" pitchFamily="18" charset="2"/>
              </a:rPr>
              <a:t>  (w</a:t>
            </a:r>
            <a:r>
              <a:rPr lang="en-US" altLang="en-US" sz="2000" baseline="-25000" smtClean="0">
                <a:ea typeface="ＭＳ Ｐゴシック" panose="020B0600070205080204" pitchFamily="34" charset="-128"/>
                <a:sym typeface="Symbol" panose="05050102010706020507" pitchFamily="18" charset="2"/>
              </a:rPr>
              <a:t>i,k</a:t>
            </a:r>
            <a:r>
              <a:rPr lang="en-US" altLang="en-US" sz="2000" smtClean="0">
                <a:ea typeface="ＭＳ Ｐゴシック" panose="020B0600070205080204" pitchFamily="34" charset="-128"/>
                <a:sym typeface="Symbol" panose="05050102010706020507" pitchFamily="18" charset="2"/>
              </a:rPr>
              <a:t>  w</a:t>
            </a:r>
            <a:r>
              <a:rPr lang="en-US" altLang="en-US" sz="2000" baseline="-25000" smtClean="0">
                <a:ea typeface="ＭＳ Ｐゴシック" panose="020B0600070205080204" pitchFamily="34" charset="-128"/>
                <a:sym typeface="Symbol" panose="05050102010706020507" pitchFamily="18" charset="2"/>
              </a:rPr>
              <a:t>k,j</a:t>
            </a:r>
            <a:r>
              <a:rPr lang="en-US" altLang="en-US" sz="2000" smtClean="0">
                <a:ea typeface="ＭＳ Ｐゴシック" panose="020B0600070205080204" pitchFamily="34" charset="-128"/>
                <a:sym typeface="Symbol" panose="05050102010706020507" pitchFamily="18" charset="2"/>
              </a:rPr>
              <a:t>)</a:t>
            </a:r>
          </a:p>
          <a:p>
            <a:pPr>
              <a:buFont typeface="Arial" panose="020B0604020202020204" pitchFamily="34" charset="0"/>
              <a:buAutoNum type="arabicPeriod" startAt="3"/>
            </a:pPr>
            <a:r>
              <a:rPr lang="en-US" altLang="en-US" sz="2000" smtClean="0">
                <a:ea typeface="ＭＳ Ｐゴシック" panose="020B0600070205080204" pitchFamily="34" charset="-128"/>
                <a:sym typeface="Symbol" panose="05050102010706020507" pitchFamily="18" charset="2"/>
              </a:rPr>
              <a:t>            END</a:t>
            </a:r>
          </a:p>
          <a:p>
            <a:pPr>
              <a:buFont typeface="Arial" panose="020B0604020202020204" pitchFamily="34" charset="0"/>
              <a:buAutoNum type="arabicPeriod" startAt="3"/>
            </a:pPr>
            <a:r>
              <a:rPr lang="en-US" altLang="en-US" sz="2000" smtClean="0">
                <a:ea typeface="ＭＳ Ｐゴシック" panose="020B0600070205080204" pitchFamily="34" charset="-128"/>
                <a:sym typeface="Symbol" panose="05050102010706020507" pitchFamily="18" charset="2"/>
              </a:rPr>
              <a:t>      END</a:t>
            </a:r>
          </a:p>
          <a:p>
            <a:pPr>
              <a:buFont typeface="Arial" panose="020B0604020202020204" pitchFamily="34" charset="0"/>
              <a:buAutoNum type="arabicPeriod" startAt="3"/>
            </a:pPr>
            <a:r>
              <a:rPr lang="en-US" altLang="en-US" sz="2000" smtClean="0">
                <a:ea typeface="ＭＳ Ｐゴシック" panose="020B0600070205080204" pitchFamily="34" charset="-128"/>
                <a:sym typeface="Symbol" panose="05050102010706020507" pitchFamily="18" charset="2"/>
              </a:rPr>
              <a:t>END</a:t>
            </a:r>
          </a:p>
          <a:p>
            <a:pPr>
              <a:buFont typeface="Arial" panose="020B0604020202020204" pitchFamily="34" charset="0"/>
              <a:buAutoNum type="arabicPeriod" startAt="3"/>
            </a:pPr>
            <a:r>
              <a:rPr lang="en-US" altLang="en-US" sz="2000" smtClean="0">
                <a:ea typeface="ＭＳ Ｐゴシック" panose="020B0600070205080204" pitchFamily="34" charset="-128"/>
                <a:sym typeface="Symbol" panose="05050102010706020507" pitchFamily="18" charset="2"/>
              </a:rPr>
              <a:t>RETURN W</a:t>
            </a:r>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305852157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457200" y="609600"/>
            <a:ext cx="8229600" cy="1143000"/>
          </a:xfrm>
        </p:spPr>
        <p:txBody>
          <a:bodyPr/>
          <a:lstStyle/>
          <a:p>
            <a:r>
              <a:rPr lang="en-US" altLang="en-US" dirty="0" err="1" smtClean="0">
                <a:ea typeface="ＭＳ Ｐゴシック" panose="020B0600070205080204" pitchFamily="34" charset="-128"/>
              </a:rPr>
              <a:t>Warshall’s</a:t>
            </a:r>
            <a:r>
              <a:rPr lang="en-US" altLang="en-US" dirty="0" smtClean="0">
                <a:ea typeface="ＭＳ Ｐゴシック" panose="020B0600070205080204" pitchFamily="34" charset="-128"/>
              </a:rPr>
              <a:t> Algorithm: Example</a:t>
            </a:r>
            <a:endParaRPr lang="en-US" altLang="en-US" b="1" dirty="0" smtClean="0">
              <a:ea typeface="ＭＳ Ｐゴシック" panose="020B0600070205080204" pitchFamily="34" charset="-128"/>
            </a:endParaRPr>
          </a:p>
        </p:txBody>
      </p:sp>
      <p:sp>
        <p:nvSpPr>
          <p:cNvPr id="66563" name="Content Placeholder 2"/>
          <p:cNvSpPr>
            <a:spLocks noGrp="1"/>
          </p:cNvSpPr>
          <p:nvPr>
            <p:ph idx="1"/>
          </p:nvPr>
        </p:nvSpPr>
        <p:spPr/>
        <p:txBody>
          <a:bodyPr/>
          <a:lstStyle/>
          <a:p>
            <a:r>
              <a:rPr lang="en-US" altLang="en-US" smtClean="0">
                <a:ea typeface="ＭＳ Ｐゴシック" panose="020B0600070205080204" pitchFamily="34" charset="-128"/>
              </a:rPr>
              <a:t>Compute the transitive closure of </a:t>
            </a:r>
          </a:p>
          <a:p>
            <a:pPr lvl="1"/>
            <a:r>
              <a:rPr lang="en-US" altLang="en-US" smtClean="0">
                <a:ea typeface="ＭＳ Ｐゴシック" panose="020B0600070205080204" pitchFamily="34" charset="-128"/>
              </a:rPr>
              <a:t>The relation R={(1,1),(1,2),(1,4),(2,2),(2,3),(3,1),</a:t>
            </a:r>
          </a:p>
          <a:p>
            <a:pPr lvl="1">
              <a:buFont typeface="Arial" panose="020B0604020202020204" pitchFamily="34" charset="0"/>
              <a:buNone/>
            </a:pPr>
            <a:r>
              <a:rPr lang="en-US" altLang="en-US" smtClean="0">
                <a:ea typeface="ＭＳ Ｐゴシック" panose="020B0600070205080204" pitchFamily="34" charset="-128"/>
              </a:rPr>
              <a:t>	(3,4),(4,1),(4,4)}</a:t>
            </a:r>
          </a:p>
          <a:p>
            <a:pPr lvl="1"/>
            <a:r>
              <a:rPr lang="en-US" altLang="en-US" smtClean="0">
                <a:ea typeface="ＭＳ Ｐゴシック" panose="020B0600070205080204" pitchFamily="34" charset="-128"/>
              </a:rPr>
              <a:t>On the set A={1,2,3,4}</a:t>
            </a:r>
          </a:p>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37086506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Equivalence Relations</a:t>
            </a:r>
            <a:endParaRPr lang="en-US" dirty="0"/>
          </a:p>
        </p:txBody>
      </p:sp>
      <p:sp>
        <p:nvSpPr>
          <p:cNvPr id="3" name="Subtitle 2"/>
          <p:cNvSpPr>
            <a:spLocks noGrp="1"/>
          </p:cNvSpPr>
          <p:nvPr>
            <p:ph type="subTitle" idx="1"/>
          </p:nvPr>
        </p:nvSpPr>
        <p:spPr/>
        <p:txBody>
          <a:bodyPr/>
          <a:lstStyle/>
          <a:p>
            <a:r>
              <a:rPr lang="en-US" dirty="0" smtClean="0"/>
              <a:t>Section 9.5</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Equivalence Relations</a:t>
            </a:r>
          </a:p>
          <a:p>
            <a:r>
              <a:rPr lang="en-US" dirty="0" smtClean="0"/>
              <a:t>Equivalence Classes</a:t>
            </a:r>
          </a:p>
          <a:p>
            <a:r>
              <a:rPr lang="en-US" dirty="0" smtClean="0"/>
              <a:t>Equivalence Classes and Partitions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Relations</a:t>
            </a:r>
            <a:endParaRPr lang="en-US" dirty="0"/>
          </a:p>
        </p:txBody>
      </p:sp>
      <p:sp>
        <p:nvSpPr>
          <p:cNvPr id="3" name="Content Placeholder 2"/>
          <p:cNvSpPr>
            <a:spLocks noGrp="1"/>
          </p:cNvSpPr>
          <p:nvPr>
            <p:ph idx="1"/>
          </p:nvPr>
        </p:nvSpPr>
        <p:spPr/>
        <p:txBody>
          <a:bodyPr/>
          <a:lstStyle/>
          <a:p>
            <a:pPr>
              <a:buNone/>
            </a:pPr>
            <a:r>
              <a:rPr lang="en-US" b="1" dirty="0" smtClean="0"/>
              <a:t>   Definition </a:t>
            </a:r>
            <a:r>
              <a:rPr lang="en-US" b="1" dirty="0" smtClean="0">
                <a:latin typeface="Cambria Math" pitchFamily="18" charset="0"/>
                <a:ea typeface="Cambria Math" pitchFamily="18" charset="0"/>
              </a:rPr>
              <a:t>1</a:t>
            </a:r>
            <a:r>
              <a:rPr lang="en-US" dirty="0" smtClean="0"/>
              <a:t>:  A relation on a set </a:t>
            </a:r>
            <a:r>
              <a:rPr lang="en-US" i="1" dirty="0" smtClean="0"/>
              <a:t>A</a:t>
            </a:r>
            <a:r>
              <a:rPr lang="en-US" dirty="0" smtClean="0"/>
              <a:t> is called an </a:t>
            </a:r>
            <a:r>
              <a:rPr lang="en-US" i="1" dirty="0" smtClean="0"/>
              <a:t>equivalence relation </a:t>
            </a:r>
            <a:r>
              <a:rPr lang="en-US" dirty="0" smtClean="0"/>
              <a:t>if it is reflexive, symmetric, and transitive. </a:t>
            </a:r>
          </a:p>
          <a:p>
            <a:pPr>
              <a:buNone/>
            </a:pPr>
            <a:endParaRPr lang="en-US" dirty="0" smtClean="0"/>
          </a:p>
          <a:p>
            <a:pPr>
              <a:buNone/>
            </a:pPr>
            <a:r>
              <a:rPr lang="en-US" b="1" dirty="0" smtClean="0"/>
              <a:t>   Definition </a:t>
            </a:r>
            <a:r>
              <a:rPr lang="en-US" b="1" dirty="0" smtClean="0">
                <a:latin typeface="Cambria Math" pitchFamily="18" charset="0"/>
                <a:ea typeface="Cambria Math" pitchFamily="18" charset="0"/>
              </a:rPr>
              <a:t>2</a:t>
            </a:r>
            <a:r>
              <a:rPr lang="en-US" dirty="0" smtClean="0"/>
              <a:t>:  Two elements </a:t>
            </a:r>
            <a:r>
              <a:rPr lang="en-US" i="1" dirty="0" smtClean="0"/>
              <a:t>a</a:t>
            </a:r>
            <a:r>
              <a:rPr lang="en-US" dirty="0" smtClean="0"/>
              <a:t>, and </a:t>
            </a:r>
            <a:r>
              <a:rPr lang="en-US" i="1" dirty="0" smtClean="0"/>
              <a:t>b</a:t>
            </a:r>
            <a:r>
              <a:rPr lang="en-US" dirty="0" smtClean="0"/>
              <a:t> that are related by an equivalence relation are called  </a:t>
            </a:r>
            <a:r>
              <a:rPr lang="en-US" i="1" dirty="0" smtClean="0"/>
              <a:t>equivalent.  </a:t>
            </a:r>
            <a:r>
              <a:rPr lang="en-US" dirty="0" smtClean="0"/>
              <a:t>The notation </a:t>
            </a:r>
            <a:r>
              <a:rPr lang="en-US" i="1" dirty="0" smtClean="0"/>
              <a:t>a</a:t>
            </a:r>
            <a:r>
              <a:rPr lang="en-US" dirty="0" smtClean="0"/>
              <a:t> </a:t>
            </a:r>
            <a:r>
              <a:rPr lang="en-US" dirty="0" smtClean="0">
                <a:latin typeface="Cambria Math"/>
                <a:ea typeface="Cambria Math"/>
              </a:rPr>
              <a:t>∼ </a:t>
            </a:r>
            <a:r>
              <a:rPr lang="en-US" i="1" dirty="0" smtClean="0"/>
              <a:t>b</a:t>
            </a:r>
            <a:r>
              <a:rPr lang="en-US" dirty="0" smtClean="0"/>
              <a:t> is often used to denote that </a:t>
            </a:r>
            <a:r>
              <a:rPr lang="en-US" i="1" dirty="0" smtClean="0"/>
              <a:t>a</a:t>
            </a:r>
            <a:r>
              <a:rPr lang="en-US" dirty="0" smtClean="0"/>
              <a:t> and </a:t>
            </a:r>
            <a:r>
              <a:rPr lang="en-US" i="1" dirty="0" smtClean="0"/>
              <a:t>b</a:t>
            </a:r>
            <a:r>
              <a:rPr lang="en-US" dirty="0" smtClean="0"/>
              <a:t> are equivalent elements with respect to a particular equivalence relation.</a:t>
            </a:r>
          </a:p>
          <a:p>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054" y="1363980"/>
            <a:ext cx="8672945" cy="1143000"/>
          </a:xfrm>
        </p:spPr>
        <p:txBody>
          <a:bodyPr>
            <a:noAutofit/>
          </a:bodyPr>
          <a:lstStyle/>
          <a:p>
            <a:r>
              <a:rPr lang="en-US" sz="2800" dirty="0"/>
              <a:t>Let </a:t>
            </a:r>
            <a:r>
              <a:rPr lang="en-US" sz="2800" i="1" dirty="0"/>
              <a:t>R </a:t>
            </a:r>
            <a:r>
              <a:rPr lang="en-US" sz="2800" dirty="0"/>
              <a:t>be the relation on the set of real numbers such that </a:t>
            </a:r>
            <a:r>
              <a:rPr lang="en-US" sz="2800" i="1" dirty="0" err="1"/>
              <a:t>aRb</a:t>
            </a:r>
            <a:r>
              <a:rPr lang="en-US" sz="2800" i="1" dirty="0"/>
              <a:t> </a:t>
            </a:r>
            <a:r>
              <a:rPr lang="en-US" sz="2800" dirty="0"/>
              <a:t>if and only if </a:t>
            </a:r>
            <a:r>
              <a:rPr lang="en-US" sz="2800" i="1" dirty="0"/>
              <a:t>a </a:t>
            </a:r>
            <a:r>
              <a:rPr lang="en-US" sz="2800" dirty="0"/>
              <a:t>- </a:t>
            </a:r>
            <a:r>
              <a:rPr lang="en-US" sz="2800" i="1" dirty="0"/>
              <a:t>b </a:t>
            </a:r>
            <a:r>
              <a:rPr lang="en-US" sz="2800" dirty="0"/>
              <a:t>is an integer</a:t>
            </a:r>
            <a:r>
              <a:rPr lang="en-US" sz="2800" dirty="0" smtClean="0"/>
              <a:t>. Is </a:t>
            </a:r>
            <a:r>
              <a:rPr lang="en-US" sz="2800" i="1" dirty="0"/>
              <a:t>R </a:t>
            </a:r>
            <a:r>
              <a:rPr lang="en-US" sz="2800" dirty="0"/>
              <a:t>an equivalence relation? </a:t>
            </a:r>
            <a:br>
              <a:rPr lang="en-US" sz="2800" dirty="0"/>
            </a:br>
            <a:endParaRPr lang="en-US" sz="2800" dirty="0"/>
          </a:p>
        </p:txBody>
      </p:sp>
      <p:sp>
        <p:nvSpPr>
          <p:cNvPr id="3" name="Content Placeholder 2"/>
          <p:cNvSpPr>
            <a:spLocks noGrp="1"/>
          </p:cNvSpPr>
          <p:nvPr>
            <p:ph idx="1"/>
          </p:nvPr>
        </p:nvSpPr>
        <p:spPr>
          <a:xfrm>
            <a:off x="381000" y="2133600"/>
            <a:ext cx="8610600" cy="4389120"/>
          </a:xfrm>
        </p:spPr>
        <p:txBody>
          <a:bodyPr>
            <a:normAutofit lnSpcReduction="10000"/>
          </a:bodyPr>
          <a:lstStyle/>
          <a:p>
            <a:r>
              <a:rPr lang="en-US" sz="2000" dirty="0">
                <a:solidFill>
                  <a:srgbClr val="242021"/>
                </a:solidFill>
                <a:latin typeface="Times-Roman"/>
              </a:rPr>
              <a:t>Because </a:t>
            </a:r>
            <a:r>
              <a:rPr lang="en-US" sz="2000" i="1" dirty="0">
                <a:solidFill>
                  <a:srgbClr val="242021"/>
                </a:solidFill>
                <a:latin typeface="MTMI"/>
              </a:rPr>
              <a:t>a </a:t>
            </a:r>
            <a:r>
              <a:rPr lang="en-US" sz="2000" dirty="0">
                <a:solidFill>
                  <a:srgbClr val="242021"/>
                </a:solidFill>
                <a:latin typeface="MTSYN"/>
              </a:rPr>
              <a:t>- </a:t>
            </a:r>
            <a:r>
              <a:rPr lang="en-US" sz="2000" i="1" dirty="0">
                <a:solidFill>
                  <a:srgbClr val="242021"/>
                </a:solidFill>
                <a:latin typeface="MTMI"/>
              </a:rPr>
              <a:t>a </a:t>
            </a:r>
            <a:r>
              <a:rPr lang="en-US" sz="2000" dirty="0">
                <a:solidFill>
                  <a:srgbClr val="242021"/>
                </a:solidFill>
                <a:latin typeface="MTSYN"/>
              </a:rPr>
              <a:t>= </a:t>
            </a:r>
            <a:r>
              <a:rPr lang="en-US" sz="2000" dirty="0">
                <a:solidFill>
                  <a:srgbClr val="242021"/>
                </a:solidFill>
                <a:latin typeface="Times-Roman"/>
              </a:rPr>
              <a:t>0 is an integer for all real numbers </a:t>
            </a:r>
            <a:r>
              <a:rPr lang="en-US" sz="2000" i="1" dirty="0">
                <a:solidFill>
                  <a:srgbClr val="242021"/>
                </a:solidFill>
                <a:latin typeface="MTMI"/>
              </a:rPr>
              <a:t>a</a:t>
            </a:r>
            <a:r>
              <a:rPr lang="en-US" sz="2000" dirty="0">
                <a:solidFill>
                  <a:srgbClr val="242021"/>
                </a:solidFill>
                <a:latin typeface="Times-Roman"/>
              </a:rPr>
              <a:t>, </a:t>
            </a:r>
            <a:r>
              <a:rPr lang="en-US" sz="2000" i="1" dirty="0" err="1">
                <a:solidFill>
                  <a:srgbClr val="242021"/>
                </a:solidFill>
                <a:latin typeface="MTMI"/>
              </a:rPr>
              <a:t>aRa</a:t>
            </a:r>
            <a:r>
              <a:rPr lang="en-US" sz="2000" i="1" dirty="0">
                <a:solidFill>
                  <a:srgbClr val="242021"/>
                </a:solidFill>
                <a:latin typeface="MTMI"/>
              </a:rPr>
              <a:t> </a:t>
            </a:r>
            <a:r>
              <a:rPr lang="en-US" sz="2000" dirty="0">
                <a:solidFill>
                  <a:srgbClr val="242021"/>
                </a:solidFill>
                <a:latin typeface="Times-Roman"/>
              </a:rPr>
              <a:t>for all real numbers </a:t>
            </a:r>
            <a:r>
              <a:rPr lang="en-US" sz="2000" i="1" dirty="0">
                <a:solidFill>
                  <a:srgbClr val="242021"/>
                </a:solidFill>
                <a:latin typeface="MTMI"/>
              </a:rPr>
              <a:t>a</a:t>
            </a:r>
            <a:r>
              <a:rPr lang="en-US" sz="2000" dirty="0" smtClean="0">
                <a:solidFill>
                  <a:srgbClr val="242021"/>
                </a:solidFill>
                <a:latin typeface="Times-Roman"/>
              </a:rPr>
              <a:t>. Hence</a:t>
            </a:r>
            <a:r>
              <a:rPr lang="en-US" sz="2000" dirty="0">
                <a:solidFill>
                  <a:srgbClr val="242021"/>
                </a:solidFill>
                <a:latin typeface="Times-Roman"/>
              </a:rPr>
              <a:t>, </a:t>
            </a:r>
            <a:r>
              <a:rPr lang="en-US" sz="2000" i="1" dirty="0">
                <a:solidFill>
                  <a:srgbClr val="242021"/>
                </a:solidFill>
                <a:latin typeface="MTMI"/>
              </a:rPr>
              <a:t>R </a:t>
            </a:r>
            <a:r>
              <a:rPr lang="en-US" sz="2000" dirty="0">
                <a:solidFill>
                  <a:srgbClr val="242021"/>
                </a:solidFill>
                <a:latin typeface="Times-Roman"/>
              </a:rPr>
              <a:t>is reflexive. Now suppose that </a:t>
            </a:r>
            <a:r>
              <a:rPr lang="en-US" sz="2000" i="1" dirty="0" err="1">
                <a:solidFill>
                  <a:srgbClr val="242021"/>
                </a:solidFill>
                <a:latin typeface="MTMI"/>
              </a:rPr>
              <a:t>aRb</a:t>
            </a:r>
            <a:r>
              <a:rPr lang="en-US" sz="2000" dirty="0">
                <a:solidFill>
                  <a:srgbClr val="242021"/>
                </a:solidFill>
                <a:latin typeface="Times-Roman"/>
              </a:rPr>
              <a:t>. Then </a:t>
            </a:r>
            <a:r>
              <a:rPr lang="en-US" sz="2000" i="1" dirty="0">
                <a:solidFill>
                  <a:srgbClr val="242021"/>
                </a:solidFill>
                <a:latin typeface="MTMI"/>
              </a:rPr>
              <a:t>a </a:t>
            </a:r>
            <a:r>
              <a:rPr lang="en-US" sz="2000" dirty="0">
                <a:solidFill>
                  <a:srgbClr val="242021"/>
                </a:solidFill>
                <a:latin typeface="MTSYN"/>
              </a:rPr>
              <a:t>- </a:t>
            </a:r>
            <a:r>
              <a:rPr lang="en-US" sz="2000" i="1" dirty="0">
                <a:solidFill>
                  <a:srgbClr val="242021"/>
                </a:solidFill>
                <a:latin typeface="MTMI"/>
              </a:rPr>
              <a:t>b </a:t>
            </a:r>
            <a:r>
              <a:rPr lang="en-US" sz="2000" dirty="0">
                <a:solidFill>
                  <a:srgbClr val="242021"/>
                </a:solidFill>
                <a:latin typeface="Times-Roman"/>
              </a:rPr>
              <a:t>is an integer, so </a:t>
            </a:r>
            <a:r>
              <a:rPr lang="en-US" sz="2000" i="1" dirty="0">
                <a:solidFill>
                  <a:srgbClr val="242021"/>
                </a:solidFill>
                <a:latin typeface="MTMI"/>
              </a:rPr>
              <a:t>b </a:t>
            </a:r>
            <a:r>
              <a:rPr lang="en-US" sz="2000" dirty="0">
                <a:solidFill>
                  <a:srgbClr val="242021"/>
                </a:solidFill>
                <a:latin typeface="MTSYN"/>
              </a:rPr>
              <a:t>- </a:t>
            </a:r>
            <a:r>
              <a:rPr lang="en-US" sz="2000" i="1" dirty="0">
                <a:solidFill>
                  <a:srgbClr val="242021"/>
                </a:solidFill>
                <a:latin typeface="MTMI"/>
              </a:rPr>
              <a:t>a </a:t>
            </a:r>
            <a:r>
              <a:rPr lang="en-US" sz="2000" dirty="0">
                <a:solidFill>
                  <a:srgbClr val="242021"/>
                </a:solidFill>
                <a:latin typeface="Times-Roman"/>
              </a:rPr>
              <a:t>is also </a:t>
            </a:r>
            <a:r>
              <a:rPr lang="en-US" sz="2000" dirty="0" smtClean="0">
                <a:solidFill>
                  <a:srgbClr val="242021"/>
                </a:solidFill>
                <a:latin typeface="Times-Roman"/>
              </a:rPr>
              <a:t>an integer</a:t>
            </a:r>
            <a:r>
              <a:rPr lang="en-US" sz="2000" dirty="0">
                <a:solidFill>
                  <a:srgbClr val="242021"/>
                </a:solidFill>
                <a:latin typeface="Times-Roman"/>
              </a:rPr>
              <a:t>. Hence, </a:t>
            </a:r>
            <a:r>
              <a:rPr lang="en-US" sz="2000" i="1" dirty="0" err="1">
                <a:solidFill>
                  <a:srgbClr val="242021"/>
                </a:solidFill>
                <a:latin typeface="MTMI"/>
              </a:rPr>
              <a:t>bRa</a:t>
            </a:r>
            <a:r>
              <a:rPr lang="en-US" sz="2000" dirty="0">
                <a:solidFill>
                  <a:srgbClr val="242021"/>
                </a:solidFill>
                <a:latin typeface="Times-Roman"/>
              </a:rPr>
              <a:t>. It follows that </a:t>
            </a:r>
            <a:r>
              <a:rPr lang="en-US" sz="2000" i="1" dirty="0">
                <a:solidFill>
                  <a:srgbClr val="242021"/>
                </a:solidFill>
                <a:latin typeface="MTMI"/>
              </a:rPr>
              <a:t>R </a:t>
            </a:r>
            <a:r>
              <a:rPr lang="en-US" sz="2000" dirty="0">
                <a:solidFill>
                  <a:srgbClr val="242021"/>
                </a:solidFill>
                <a:latin typeface="Times-Roman"/>
              </a:rPr>
              <a:t>is symmetric. </a:t>
            </a:r>
            <a:endParaRPr lang="en-US" sz="2000" dirty="0" smtClean="0">
              <a:solidFill>
                <a:srgbClr val="242021"/>
              </a:solidFill>
              <a:latin typeface="Times-Roman"/>
            </a:endParaRPr>
          </a:p>
          <a:p>
            <a:r>
              <a:rPr lang="en-US" sz="2000" dirty="0" smtClean="0">
                <a:solidFill>
                  <a:srgbClr val="242021"/>
                </a:solidFill>
                <a:latin typeface="Times-Roman"/>
              </a:rPr>
              <a:t>If </a:t>
            </a:r>
            <a:r>
              <a:rPr lang="en-US" sz="2000" i="1" dirty="0" err="1">
                <a:solidFill>
                  <a:srgbClr val="242021"/>
                </a:solidFill>
                <a:latin typeface="MTMI"/>
              </a:rPr>
              <a:t>aRb</a:t>
            </a:r>
            <a:r>
              <a:rPr lang="en-US" sz="2000" i="1" dirty="0">
                <a:solidFill>
                  <a:srgbClr val="242021"/>
                </a:solidFill>
                <a:latin typeface="MTMI"/>
              </a:rPr>
              <a:t> </a:t>
            </a:r>
            <a:r>
              <a:rPr lang="en-US" sz="2000" dirty="0">
                <a:solidFill>
                  <a:srgbClr val="242021"/>
                </a:solidFill>
                <a:latin typeface="Times-Roman"/>
              </a:rPr>
              <a:t>and </a:t>
            </a:r>
            <a:r>
              <a:rPr lang="en-US" sz="2000" i="1" dirty="0" err="1">
                <a:solidFill>
                  <a:srgbClr val="242021"/>
                </a:solidFill>
                <a:latin typeface="MTMI"/>
              </a:rPr>
              <a:t>bRc</a:t>
            </a:r>
            <a:r>
              <a:rPr lang="en-US" sz="2000" dirty="0">
                <a:solidFill>
                  <a:srgbClr val="242021"/>
                </a:solidFill>
                <a:latin typeface="Times-Roman"/>
              </a:rPr>
              <a:t>, then </a:t>
            </a:r>
            <a:r>
              <a:rPr lang="en-US" sz="2000" i="1" dirty="0">
                <a:solidFill>
                  <a:srgbClr val="242021"/>
                </a:solidFill>
                <a:latin typeface="MTMI"/>
              </a:rPr>
              <a:t>a </a:t>
            </a:r>
            <a:r>
              <a:rPr lang="en-US" sz="2000" dirty="0">
                <a:solidFill>
                  <a:srgbClr val="242021"/>
                </a:solidFill>
                <a:latin typeface="MTSYN"/>
              </a:rPr>
              <a:t>- </a:t>
            </a:r>
            <a:r>
              <a:rPr lang="en-US" sz="2000" i="1" dirty="0">
                <a:solidFill>
                  <a:srgbClr val="242021"/>
                </a:solidFill>
                <a:latin typeface="MTMI"/>
              </a:rPr>
              <a:t>b </a:t>
            </a:r>
            <a:r>
              <a:rPr lang="en-US" sz="2000" dirty="0">
                <a:solidFill>
                  <a:srgbClr val="242021"/>
                </a:solidFill>
                <a:latin typeface="Times-Roman"/>
              </a:rPr>
              <a:t>and </a:t>
            </a:r>
            <a:r>
              <a:rPr lang="en-US" sz="2000" i="1" dirty="0">
                <a:solidFill>
                  <a:srgbClr val="242021"/>
                </a:solidFill>
                <a:latin typeface="MTMI"/>
              </a:rPr>
              <a:t>b </a:t>
            </a:r>
            <a:r>
              <a:rPr lang="en-US" sz="2000" dirty="0" smtClean="0">
                <a:solidFill>
                  <a:srgbClr val="242021"/>
                </a:solidFill>
                <a:latin typeface="MTSYN"/>
              </a:rPr>
              <a:t>– </a:t>
            </a:r>
            <a:r>
              <a:rPr lang="en-US" sz="2000" i="1" dirty="0" smtClean="0">
                <a:solidFill>
                  <a:srgbClr val="242021"/>
                </a:solidFill>
                <a:latin typeface="MTMI"/>
              </a:rPr>
              <a:t>c </a:t>
            </a:r>
            <a:r>
              <a:rPr lang="en-US" sz="2000" dirty="0" smtClean="0">
                <a:solidFill>
                  <a:srgbClr val="242021"/>
                </a:solidFill>
                <a:latin typeface="Times-Roman"/>
              </a:rPr>
              <a:t>are </a:t>
            </a:r>
            <a:r>
              <a:rPr lang="en-US" sz="2000" dirty="0">
                <a:solidFill>
                  <a:srgbClr val="242021"/>
                </a:solidFill>
                <a:latin typeface="Times-Roman"/>
              </a:rPr>
              <a:t>integers. Therefore, </a:t>
            </a:r>
            <a:r>
              <a:rPr lang="en-US" sz="2000" i="1" dirty="0">
                <a:solidFill>
                  <a:srgbClr val="242021"/>
                </a:solidFill>
                <a:latin typeface="MTMI"/>
              </a:rPr>
              <a:t>a </a:t>
            </a:r>
            <a:r>
              <a:rPr lang="en-US" sz="2000" dirty="0">
                <a:solidFill>
                  <a:srgbClr val="242021"/>
                </a:solidFill>
                <a:latin typeface="MTSYN"/>
              </a:rPr>
              <a:t>- </a:t>
            </a:r>
            <a:r>
              <a:rPr lang="en-US" sz="2000" i="1" dirty="0">
                <a:solidFill>
                  <a:srgbClr val="242021"/>
                </a:solidFill>
                <a:latin typeface="MTMI"/>
              </a:rPr>
              <a:t>c </a:t>
            </a:r>
            <a:r>
              <a:rPr lang="en-US" sz="2000" dirty="0">
                <a:solidFill>
                  <a:srgbClr val="242021"/>
                </a:solidFill>
                <a:latin typeface="MTSYN"/>
              </a:rPr>
              <a:t>= </a:t>
            </a:r>
            <a:r>
              <a:rPr lang="en-US" sz="2000" i="1" dirty="0">
                <a:solidFill>
                  <a:srgbClr val="242021"/>
                </a:solidFill>
                <a:latin typeface="MTMI"/>
              </a:rPr>
              <a:t>(a </a:t>
            </a:r>
            <a:r>
              <a:rPr lang="en-US" sz="2000" dirty="0">
                <a:solidFill>
                  <a:srgbClr val="242021"/>
                </a:solidFill>
                <a:latin typeface="MTSYN"/>
              </a:rPr>
              <a:t>- </a:t>
            </a:r>
            <a:r>
              <a:rPr lang="en-US" sz="2000" i="1" dirty="0">
                <a:solidFill>
                  <a:srgbClr val="242021"/>
                </a:solidFill>
                <a:latin typeface="MTMI"/>
              </a:rPr>
              <a:t>b) </a:t>
            </a:r>
            <a:r>
              <a:rPr lang="en-US" sz="2000" dirty="0">
                <a:solidFill>
                  <a:srgbClr val="242021"/>
                </a:solidFill>
                <a:latin typeface="MTSYN"/>
              </a:rPr>
              <a:t>+ </a:t>
            </a:r>
            <a:r>
              <a:rPr lang="en-US" sz="2000" i="1" dirty="0">
                <a:solidFill>
                  <a:srgbClr val="242021"/>
                </a:solidFill>
                <a:latin typeface="MTMI"/>
              </a:rPr>
              <a:t>(b </a:t>
            </a:r>
            <a:r>
              <a:rPr lang="en-US" sz="2000" dirty="0">
                <a:solidFill>
                  <a:srgbClr val="242021"/>
                </a:solidFill>
                <a:latin typeface="MTSYN"/>
              </a:rPr>
              <a:t>- </a:t>
            </a:r>
            <a:r>
              <a:rPr lang="en-US" sz="2000" i="1" dirty="0">
                <a:solidFill>
                  <a:srgbClr val="242021"/>
                </a:solidFill>
                <a:latin typeface="MTMI"/>
              </a:rPr>
              <a:t>c) </a:t>
            </a:r>
            <a:r>
              <a:rPr lang="en-US" sz="2000" dirty="0">
                <a:solidFill>
                  <a:srgbClr val="242021"/>
                </a:solidFill>
                <a:latin typeface="Times-Roman"/>
              </a:rPr>
              <a:t>is also an integer. Hence, </a:t>
            </a:r>
            <a:r>
              <a:rPr lang="en-US" sz="2000" i="1" dirty="0" err="1">
                <a:solidFill>
                  <a:srgbClr val="242021"/>
                </a:solidFill>
                <a:latin typeface="MTMI"/>
              </a:rPr>
              <a:t>aRc</a:t>
            </a:r>
            <a:r>
              <a:rPr lang="en-US" sz="2000" dirty="0">
                <a:solidFill>
                  <a:srgbClr val="242021"/>
                </a:solidFill>
                <a:latin typeface="Times-Roman"/>
              </a:rPr>
              <a:t>. Thus, </a:t>
            </a:r>
            <a:r>
              <a:rPr lang="en-US" sz="2000" i="1" dirty="0">
                <a:solidFill>
                  <a:srgbClr val="242021"/>
                </a:solidFill>
                <a:latin typeface="MTMI"/>
              </a:rPr>
              <a:t>R </a:t>
            </a:r>
            <a:r>
              <a:rPr lang="en-US" sz="2000" dirty="0" smtClean="0">
                <a:solidFill>
                  <a:srgbClr val="242021"/>
                </a:solidFill>
                <a:latin typeface="Times-Roman"/>
              </a:rPr>
              <a:t>is transitive</a:t>
            </a:r>
            <a:r>
              <a:rPr lang="en-US" sz="2000" dirty="0">
                <a:solidFill>
                  <a:srgbClr val="242021"/>
                </a:solidFill>
                <a:latin typeface="Times-Roman"/>
              </a:rPr>
              <a:t>. Consequently, </a:t>
            </a:r>
            <a:r>
              <a:rPr lang="en-US" sz="2000" i="1" dirty="0">
                <a:solidFill>
                  <a:srgbClr val="242021"/>
                </a:solidFill>
                <a:latin typeface="MTMI"/>
              </a:rPr>
              <a:t>R </a:t>
            </a:r>
            <a:r>
              <a:rPr lang="en-US" sz="2000" dirty="0">
                <a:solidFill>
                  <a:srgbClr val="242021"/>
                </a:solidFill>
                <a:latin typeface="Times-Roman"/>
              </a:rPr>
              <a:t>is an equivalence relation.</a:t>
            </a:r>
            <a:r>
              <a:rPr lang="en-US" sz="2000" dirty="0"/>
              <a:t> </a:t>
            </a:r>
            <a:endParaRPr lang="en-US" sz="2000" dirty="0" smtClean="0"/>
          </a:p>
          <a:p>
            <a:endParaRPr lang="en-US" sz="2000" dirty="0"/>
          </a:p>
          <a:p>
            <a:r>
              <a:rPr lang="en-US" dirty="0"/>
              <a:t>One of the most widely used equivalence relations is congruence modulo </a:t>
            </a:r>
            <a:r>
              <a:rPr lang="en-US" i="1" dirty="0"/>
              <a:t>m</a:t>
            </a:r>
            <a:r>
              <a:rPr lang="en-US" dirty="0"/>
              <a:t>, where </a:t>
            </a:r>
            <a:r>
              <a:rPr lang="en-US" i="1" dirty="0"/>
              <a:t>m </a:t>
            </a:r>
            <a:r>
              <a:rPr lang="en-US" dirty="0"/>
              <a:t>is </a:t>
            </a:r>
            <a:r>
              <a:rPr lang="en-US" dirty="0" smtClean="0"/>
              <a:t>an integer </a:t>
            </a:r>
            <a:r>
              <a:rPr lang="en-US" dirty="0"/>
              <a:t>greater than 1</a:t>
            </a:r>
            <a:r>
              <a:rPr lang="en-US" sz="2000" dirty="0"/>
              <a:t> </a:t>
            </a:r>
            <a:br>
              <a:rPr lang="en-US" sz="2000" dirty="0"/>
            </a:br>
            <a:r>
              <a:rPr lang="en-US" sz="2000" dirty="0"/>
              <a:t/>
            </a:r>
            <a:br>
              <a:rPr lang="en-US" sz="2000" dirty="0"/>
            </a:br>
            <a:endParaRPr lang="en-US" sz="2000" dirty="0"/>
          </a:p>
        </p:txBody>
      </p:sp>
    </p:spTree>
    <p:extLst>
      <p:ext uri="{BB962C8B-B14F-4D97-AF65-F5344CB8AC3E}">
        <p14:creationId xmlns:p14="http://schemas.microsoft.com/office/powerpoint/2010/main" val="277925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Congruence Modulo </a:t>
            </a:r>
            <a:r>
              <a:rPr lang="en-US" i="1" dirty="0" smtClean="0"/>
              <a:t>m</a:t>
            </a:r>
            <a:endParaRPr lang="en-US" i="1"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a:t>
            </a:r>
            <a:r>
              <a:rPr lang="en-US" b="1" dirty="0" smtClean="0"/>
              <a:t>Example</a:t>
            </a:r>
            <a:r>
              <a:rPr lang="en-US" dirty="0" smtClean="0"/>
              <a:t>:  Let </a:t>
            </a:r>
            <a:r>
              <a:rPr lang="en-US" i="1" dirty="0" smtClean="0"/>
              <a:t>m</a:t>
            </a:r>
            <a:r>
              <a:rPr lang="en-US" dirty="0" smtClean="0"/>
              <a:t> be an integer with </a:t>
            </a:r>
            <a:r>
              <a:rPr lang="en-US" i="1" dirty="0" smtClean="0"/>
              <a:t>m</a:t>
            </a:r>
            <a:r>
              <a:rPr lang="en-US" dirty="0" smtClean="0"/>
              <a:t> &gt; </a:t>
            </a:r>
            <a:r>
              <a:rPr lang="en-US" dirty="0" smtClean="0">
                <a:latin typeface="Cambria Math" pitchFamily="18" charset="0"/>
                <a:ea typeface="Cambria Math" pitchFamily="18" charset="0"/>
              </a:rPr>
              <a:t>1</a:t>
            </a:r>
            <a:r>
              <a:rPr lang="en-US" dirty="0" smtClean="0"/>
              <a:t>. Show that the relation </a:t>
            </a:r>
          </a:p>
          <a:p>
            <a:pPr>
              <a:buNone/>
            </a:pPr>
            <a:r>
              <a:rPr lang="en-US" dirty="0" smtClean="0"/>
              <a:t>         </a:t>
            </a:r>
            <a:r>
              <a:rPr lang="en-US" i="1" dirty="0" smtClean="0"/>
              <a:t>R</a:t>
            </a:r>
            <a:r>
              <a:rPr lang="en-US" dirty="0" smtClean="0"/>
              <a:t> =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 </a:t>
            </a:r>
          </a:p>
          <a:p>
            <a:pPr>
              <a:buNone/>
            </a:pPr>
            <a:r>
              <a:rPr lang="en-US" dirty="0" smtClean="0"/>
              <a:t>    is an equivalence relation on the set of integers.</a:t>
            </a:r>
          </a:p>
          <a:p>
            <a:pPr>
              <a:buNone/>
            </a:pPr>
            <a:endParaRPr lang="en-US" dirty="0" smtClean="0"/>
          </a:p>
          <a:p>
            <a:pPr>
              <a:buNone/>
            </a:pPr>
            <a:r>
              <a:rPr lang="en-US" b="1" dirty="0" smtClean="0"/>
              <a:t>   Solution</a:t>
            </a:r>
            <a:r>
              <a:rPr lang="en-US" dirty="0" smtClean="0"/>
              <a:t>:  Recall that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 if and only if </a:t>
            </a:r>
            <a:r>
              <a:rPr lang="en-US" i="1" dirty="0" smtClean="0"/>
              <a:t>m</a:t>
            </a:r>
            <a:r>
              <a:rPr lang="en-US" dirty="0" smtClean="0"/>
              <a:t>  divides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a</a:t>
            </a:r>
            <a:r>
              <a:rPr lang="en-US" dirty="0" smtClean="0"/>
              <a:t> (mod </a:t>
            </a:r>
            <a:r>
              <a:rPr lang="en-US" i="1" dirty="0" smtClean="0"/>
              <a:t>m</a:t>
            </a:r>
            <a:r>
              <a:rPr lang="en-US" dirty="0" smtClean="0"/>
              <a:t>) since </a:t>
            </a:r>
            <a:r>
              <a:rPr lang="en-US" i="1" dirty="0" smtClean="0"/>
              <a:t>a</a:t>
            </a:r>
            <a:r>
              <a:rPr lang="en-US" dirty="0" smtClean="0"/>
              <a:t> </a:t>
            </a:r>
            <a:r>
              <a:rPr lang="en-US" dirty="0" smtClean="0">
                <a:latin typeface="Cambria Math"/>
                <a:ea typeface="Cambria Math"/>
              </a:rPr>
              <a:t>−</a:t>
            </a:r>
            <a:r>
              <a:rPr lang="en-US" dirty="0" smtClean="0"/>
              <a:t> </a:t>
            </a:r>
            <a:r>
              <a:rPr lang="en-US" i="1" dirty="0" smtClean="0"/>
              <a:t>a </a:t>
            </a:r>
            <a:r>
              <a:rPr lang="en-US" dirty="0" smtClean="0"/>
              <a:t>= </a:t>
            </a:r>
            <a:r>
              <a:rPr lang="en-US" dirty="0" smtClean="0">
                <a:latin typeface="Cambria Math" pitchFamily="18" charset="0"/>
                <a:ea typeface="Cambria Math" pitchFamily="18" charset="0"/>
              </a:rPr>
              <a:t>0</a:t>
            </a:r>
            <a:r>
              <a:rPr lang="en-US" dirty="0" smtClean="0"/>
              <a:t> is divisible by </a:t>
            </a:r>
            <a:r>
              <a:rPr lang="en-US" i="1" dirty="0" smtClean="0"/>
              <a:t>m</a:t>
            </a:r>
            <a:r>
              <a:rPr lang="en-US" dirty="0" smtClean="0"/>
              <a:t> since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 </a:t>
            </a:r>
            <a:r>
              <a:rPr lang="en-US" i="1" dirty="0" smtClean="0"/>
              <a:t>m</a:t>
            </a:r>
            <a:r>
              <a:rPr lang="en-US" dirty="0" smtClean="0"/>
              <a:t>.</a:t>
            </a:r>
          </a:p>
          <a:p>
            <a:pPr lvl="1"/>
            <a:r>
              <a:rPr lang="en-US" i="1" dirty="0" smtClean="0"/>
              <a:t>Symmetry</a:t>
            </a:r>
            <a:r>
              <a:rPr lang="en-US" dirty="0" smtClean="0"/>
              <a:t>:  Suppose that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 Then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is divisible by </a:t>
            </a:r>
            <a:r>
              <a:rPr lang="en-US" i="1" dirty="0" smtClean="0"/>
              <a:t>m</a:t>
            </a:r>
            <a:r>
              <a:rPr lang="en-US" dirty="0" smtClean="0"/>
              <a:t>, and so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 </a:t>
            </a:r>
            <a:r>
              <a:rPr lang="en-US" i="1" dirty="0" smtClean="0">
                <a:ea typeface="Cambria Math" pitchFamily="18" charset="0"/>
              </a:rPr>
              <a:t>k</a:t>
            </a:r>
            <a:r>
              <a:rPr lang="en-US" i="1" dirty="0" smtClean="0"/>
              <a:t>m</a:t>
            </a:r>
            <a:r>
              <a:rPr lang="en-US" dirty="0" smtClean="0"/>
              <a:t>, where </a:t>
            </a:r>
            <a:r>
              <a:rPr lang="en-US" i="1" dirty="0" smtClean="0"/>
              <a:t>k</a:t>
            </a:r>
            <a:r>
              <a:rPr lang="en-US" dirty="0" smtClean="0"/>
              <a:t> is an integer. It follows that</a:t>
            </a:r>
            <a:r>
              <a:rPr lang="en-US" i="1" dirty="0" smtClean="0"/>
              <a:t> b</a:t>
            </a:r>
            <a:r>
              <a:rPr lang="en-US" dirty="0" smtClean="0"/>
              <a:t> </a:t>
            </a:r>
            <a:r>
              <a:rPr lang="en-US" dirty="0" smtClean="0">
                <a:latin typeface="Cambria Math"/>
                <a:ea typeface="Cambria Math"/>
              </a:rPr>
              <a:t>−</a:t>
            </a:r>
            <a:r>
              <a:rPr lang="en-US" dirty="0" smtClean="0"/>
              <a:t> </a:t>
            </a:r>
            <a:r>
              <a:rPr lang="en-US" i="1" dirty="0" smtClean="0"/>
              <a:t>a</a:t>
            </a:r>
            <a:r>
              <a:rPr lang="en-US" dirty="0" smtClean="0"/>
              <a:t> = (</a:t>
            </a:r>
            <a:r>
              <a:rPr lang="en-US" dirty="0" smtClean="0">
                <a:latin typeface="Cambria Math"/>
                <a:ea typeface="Cambria Math"/>
              </a:rPr>
              <a:t>− </a:t>
            </a:r>
            <a:r>
              <a:rPr lang="en-US" i="1" dirty="0" smtClean="0">
                <a:ea typeface="Cambria Math" pitchFamily="18" charset="0"/>
              </a:rPr>
              <a:t>k</a:t>
            </a:r>
            <a:r>
              <a:rPr lang="en-US" dirty="0" smtClean="0">
                <a:ea typeface="Cambria Math" pitchFamily="18" charset="0"/>
              </a:rPr>
              <a:t>)</a:t>
            </a:r>
            <a:r>
              <a:rPr lang="en-US" dirty="0" smtClean="0"/>
              <a:t> </a:t>
            </a:r>
            <a:r>
              <a:rPr lang="en-US" i="1" dirty="0" smtClean="0"/>
              <a:t>m, so b</a:t>
            </a:r>
            <a:r>
              <a:rPr lang="en-US" dirty="0" smtClean="0"/>
              <a:t> </a:t>
            </a:r>
            <a:r>
              <a:rPr lang="en-US" dirty="0" smtClean="0">
                <a:latin typeface="Cambria Math"/>
                <a:ea typeface="Cambria Math"/>
              </a:rPr>
              <a:t>≡</a:t>
            </a:r>
            <a:r>
              <a:rPr lang="en-US" dirty="0" smtClean="0"/>
              <a:t> </a:t>
            </a:r>
            <a:r>
              <a:rPr lang="en-US" i="1" dirty="0" smtClean="0"/>
              <a:t>a</a:t>
            </a:r>
            <a:r>
              <a:rPr lang="en-US" dirty="0" smtClean="0"/>
              <a:t> (mod </a:t>
            </a:r>
            <a:r>
              <a:rPr lang="en-US" i="1" dirty="0" smtClean="0"/>
              <a:t>m</a:t>
            </a:r>
            <a:r>
              <a:rPr lang="en-US" dirty="0" smtClean="0"/>
              <a:t>). </a:t>
            </a:r>
          </a:p>
          <a:p>
            <a:pPr lvl="1"/>
            <a:r>
              <a:rPr lang="en-US" i="1" dirty="0" smtClean="0"/>
              <a:t>Transitivity</a:t>
            </a:r>
            <a:r>
              <a:rPr lang="en-US" dirty="0" smtClean="0"/>
              <a:t>: Suppose that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(mod </a:t>
            </a:r>
            <a:r>
              <a:rPr lang="en-US" i="1" dirty="0" smtClean="0"/>
              <a:t>m</a:t>
            </a:r>
            <a:r>
              <a:rPr lang="en-US" dirty="0" smtClean="0"/>
              <a:t>). Then </a:t>
            </a:r>
            <a:r>
              <a:rPr lang="en-US" i="1" dirty="0" smtClean="0"/>
              <a:t>m</a:t>
            </a:r>
            <a:r>
              <a:rPr lang="en-US" dirty="0" smtClean="0"/>
              <a:t> divides both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Hence, there are integers </a:t>
            </a:r>
            <a:r>
              <a:rPr lang="en-US" i="1" dirty="0" smtClean="0"/>
              <a:t>k</a:t>
            </a:r>
            <a:r>
              <a:rPr lang="en-US" dirty="0" smtClean="0"/>
              <a:t> and </a:t>
            </a:r>
            <a:r>
              <a:rPr lang="en-US" i="1" dirty="0" smtClean="0"/>
              <a:t>l </a:t>
            </a:r>
            <a:r>
              <a:rPr lang="en-US" dirty="0" smtClean="0"/>
              <a:t>with          </a:t>
            </a:r>
            <a:r>
              <a:rPr lang="en-US" i="1" dirty="0" smtClean="0"/>
              <a:t> a</a:t>
            </a:r>
            <a:r>
              <a:rPr lang="en-US" dirty="0" smtClean="0"/>
              <a:t> </a:t>
            </a:r>
            <a:r>
              <a:rPr lang="en-US" dirty="0" smtClean="0">
                <a:latin typeface="Cambria Math"/>
                <a:ea typeface="Cambria Math"/>
              </a:rPr>
              <a:t>−</a:t>
            </a:r>
            <a:r>
              <a:rPr lang="en-US" dirty="0" smtClean="0"/>
              <a:t> </a:t>
            </a:r>
            <a:r>
              <a:rPr lang="en-US" i="1" dirty="0" smtClean="0"/>
              <a:t>b</a:t>
            </a:r>
            <a:r>
              <a:rPr lang="en-US" dirty="0" smtClean="0"/>
              <a:t> = </a:t>
            </a:r>
            <a:r>
              <a:rPr lang="en-US" i="1" dirty="0" smtClean="0">
                <a:ea typeface="Cambria Math" pitchFamily="18" charset="0"/>
              </a:rPr>
              <a:t>k</a:t>
            </a:r>
            <a:r>
              <a:rPr lang="en-US" i="1" dirty="0" smtClean="0"/>
              <a:t>m  and b</a:t>
            </a:r>
            <a:r>
              <a:rPr lang="en-US" dirty="0" smtClean="0"/>
              <a:t> </a:t>
            </a:r>
            <a:r>
              <a:rPr lang="en-US" dirty="0" smtClean="0">
                <a:latin typeface="Cambria Math"/>
                <a:ea typeface="Cambria Math"/>
              </a:rPr>
              <a:t>−</a:t>
            </a:r>
            <a:r>
              <a:rPr lang="en-US" dirty="0" smtClean="0"/>
              <a:t> </a:t>
            </a:r>
            <a:r>
              <a:rPr lang="en-US" i="1" dirty="0" smtClean="0"/>
              <a:t>c</a:t>
            </a:r>
            <a:r>
              <a:rPr lang="en-US" dirty="0" smtClean="0"/>
              <a:t> = </a:t>
            </a:r>
            <a:r>
              <a:rPr lang="en-US" i="1" dirty="0" smtClean="0">
                <a:ea typeface="Cambria Math" pitchFamily="18" charset="0"/>
              </a:rPr>
              <a:t>l</a:t>
            </a:r>
            <a:r>
              <a:rPr lang="en-US" i="1" dirty="0" smtClean="0"/>
              <a:t>m. </a:t>
            </a:r>
            <a:r>
              <a:rPr lang="en-US" dirty="0" smtClean="0"/>
              <a:t>We obtain by adding the equations: </a:t>
            </a:r>
          </a:p>
          <a:p>
            <a:pPr lvl="1">
              <a:buNone/>
            </a:pP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c</a:t>
            </a:r>
            <a:r>
              <a:rPr lang="en-US" dirty="0" smtClean="0"/>
              <a:t> =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t>
            </a:r>
            <a:r>
              <a:rPr lang="en-US" i="1" dirty="0" smtClean="0">
                <a:ea typeface="Cambria Math" pitchFamily="18" charset="0"/>
              </a:rPr>
              <a:t> + </a:t>
            </a:r>
            <a:r>
              <a:rPr lang="en-US" dirty="0" smtClean="0"/>
              <a:t>(</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 </a:t>
            </a:r>
            <a:r>
              <a:rPr lang="en-US" i="1" dirty="0" smtClean="0">
                <a:ea typeface="Cambria Math" pitchFamily="18" charset="0"/>
              </a:rPr>
              <a:t>k</a:t>
            </a:r>
            <a:r>
              <a:rPr lang="en-US" i="1" dirty="0" smtClean="0"/>
              <a:t>m</a:t>
            </a:r>
            <a:r>
              <a:rPr lang="en-US" dirty="0" smtClean="0"/>
              <a:t> +</a:t>
            </a:r>
            <a:r>
              <a:rPr lang="en-US" i="1" dirty="0" smtClean="0">
                <a:ea typeface="Cambria Math" pitchFamily="18" charset="0"/>
              </a:rPr>
              <a:t> l</a:t>
            </a:r>
            <a:r>
              <a:rPr lang="en-US" i="1" dirty="0" smtClean="0"/>
              <a:t>m = </a:t>
            </a:r>
            <a:r>
              <a:rPr lang="en-US" dirty="0" smtClean="0"/>
              <a:t>(</a:t>
            </a:r>
            <a:r>
              <a:rPr lang="en-US" i="1" dirty="0" smtClean="0"/>
              <a:t>k + l</a:t>
            </a:r>
            <a:r>
              <a:rPr lang="en-US" dirty="0" smtClean="0"/>
              <a:t>)</a:t>
            </a:r>
            <a:r>
              <a:rPr lang="en-US" i="1" dirty="0" smtClean="0"/>
              <a:t> m.</a:t>
            </a:r>
            <a:endParaRPr lang="en-US" dirty="0" smtClean="0"/>
          </a:p>
          <a:p>
            <a:pPr lvl="1">
              <a:buNone/>
            </a:pPr>
            <a:r>
              <a:rPr lang="en-US" dirty="0" smtClean="0"/>
              <a:t>    Therefore, </a:t>
            </a:r>
            <a:r>
              <a:rPr lang="en-US" i="1" dirty="0" smtClean="0"/>
              <a:t>a</a:t>
            </a:r>
            <a:r>
              <a:rPr lang="en-US" dirty="0" smtClean="0"/>
              <a:t> </a:t>
            </a:r>
            <a:r>
              <a:rPr lang="en-US" dirty="0" smtClean="0">
                <a:latin typeface="Cambria Math"/>
                <a:ea typeface="Cambria Math"/>
              </a:rPr>
              <a:t>≡</a:t>
            </a:r>
            <a:r>
              <a:rPr lang="en-US" dirty="0" smtClean="0"/>
              <a:t> </a:t>
            </a:r>
            <a:r>
              <a:rPr lang="en-US" i="1" dirty="0" smtClean="0"/>
              <a:t>c</a:t>
            </a:r>
            <a:r>
              <a:rPr lang="en-US" dirty="0" smtClean="0"/>
              <a:t> (mod </a:t>
            </a:r>
            <a:r>
              <a:rPr lang="en-US" i="1" dirty="0" smtClean="0"/>
              <a:t>m</a:t>
            </a:r>
            <a:r>
              <a:rPr lang="en-US" dirty="0" smtClean="0"/>
              <a:t>).</a:t>
            </a:r>
          </a:p>
          <a:p>
            <a:pPr>
              <a:buNone/>
            </a:pPr>
            <a:endParaRPr lang="en-US" dirty="0" smtClean="0"/>
          </a:p>
          <a:p>
            <a:pPr>
              <a:buNone/>
            </a:pPr>
            <a:endParaRPr lang="en-US" dirty="0" smtClean="0"/>
          </a:p>
          <a:p>
            <a:pPr>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Strings</a:t>
            </a:r>
            <a:endParaRPr lang="en-US" dirty="0"/>
          </a:p>
        </p:txBody>
      </p:sp>
      <p:sp>
        <p:nvSpPr>
          <p:cNvPr id="3" name="Content Placeholder 2"/>
          <p:cNvSpPr>
            <a:spLocks noGrp="1"/>
          </p:cNvSpPr>
          <p:nvPr>
            <p:ph idx="1"/>
          </p:nvPr>
        </p:nvSpPr>
        <p:spPr>
          <a:xfrm>
            <a:off x="457200" y="1828800"/>
            <a:ext cx="8229600" cy="4389120"/>
          </a:xfrm>
        </p:spPr>
        <p:txBody>
          <a:bodyPr>
            <a:normAutofit fontScale="55000" lnSpcReduction="20000"/>
          </a:bodyPr>
          <a:lstStyle/>
          <a:p>
            <a:pPr>
              <a:buNone/>
            </a:pPr>
            <a:r>
              <a:rPr lang="en-US" b="1" dirty="0" smtClean="0"/>
              <a:t>   </a:t>
            </a:r>
          </a:p>
          <a:p>
            <a:pPr>
              <a:buNone/>
            </a:pPr>
            <a:r>
              <a:rPr lang="en-US" b="1" dirty="0" smtClean="0"/>
              <a:t>     </a:t>
            </a:r>
            <a:r>
              <a:rPr lang="en-US" sz="3400" b="1" dirty="0" smtClean="0"/>
              <a:t>Example</a:t>
            </a:r>
            <a:r>
              <a:rPr lang="en-US" sz="3400" dirty="0" smtClean="0"/>
              <a:t>: Suppose that </a:t>
            </a:r>
            <a:r>
              <a:rPr lang="en-US" sz="3400" i="1" dirty="0" smtClean="0"/>
              <a:t>R</a:t>
            </a:r>
            <a:r>
              <a:rPr lang="en-US" sz="3400" dirty="0" smtClean="0"/>
              <a:t> is the relation on the set of strings of English letters such that </a:t>
            </a:r>
            <a:r>
              <a:rPr lang="en-US" sz="3400" i="1" dirty="0" err="1" smtClean="0"/>
              <a:t>aRb</a:t>
            </a:r>
            <a:r>
              <a:rPr lang="en-US" sz="3400" dirty="0" smtClean="0"/>
              <a:t> if and only if </a:t>
            </a:r>
            <a:r>
              <a:rPr lang="en-US" sz="3400" i="1" dirty="0" smtClean="0"/>
              <a:t>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b</a:t>
            </a:r>
            <a:r>
              <a:rPr lang="en-US" sz="3400" dirty="0" smtClean="0"/>
              <a:t>), where </a:t>
            </a:r>
            <a:r>
              <a:rPr lang="en-US" sz="3400" i="1" dirty="0" smtClean="0"/>
              <a:t>l</a:t>
            </a:r>
            <a:r>
              <a:rPr lang="en-US" sz="3400" dirty="0" smtClean="0"/>
              <a:t>(</a:t>
            </a:r>
            <a:r>
              <a:rPr lang="en-US" sz="3400" i="1" dirty="0" smtClean="0"/>
              <a:t>x</a:t>
            </a:r>
            <a:r>
              <a:rPr lang="en-US" sz="3400" dirty="0" smtClean="0"/>
              <a:t>) is the length of the string </a:t>
            </a:r>
            <a:r>
              <a:rPr lang="en-US" sz="3400" i="1" dirty="0" smtClean="0"/>
              <a:t>x</a:t>
            </a:r>
            <a:r>
              <a:rPr lang="en-US" sz="3400" dirty="0" smtClean="0"/>
              <a:t>. Is </a:t>
            </a:r>
            <a:r>
              <a:rPr lang="en-US" sz="3400" i="1" dirty="0" smtClean="0"/>
              <a:t>R</a:t>
            </a:r>
            <a:r>
              <a:rPr lang="en-US" sz="3400" dirty="0" smtClean="0"/>
              <a:t> an equivalence relation? </a:t>
            </a:r>
          </a:p>
          <a:p>
            <a:pPr>
              <a:buNone/>
            </a:pPr>
            <a:endParaRPr lang="en-US" sz="3400" dirty="0" smtClean="0"/>
          </a:p>
          <a:p>
            <a:pPr>
              <a:buNone/>
            </a:pPr>
            <a:r>
              <a:rPr lang="en-US" sz="3400" dirty="0" smtClean="0"/>
              <a:t>    </a:t>
            </a:r>
            <a:r>
              <a:rPr lang="en-US" sz="3400" b="1" dirty="0" smtClean="0"/>
              <a:t>Solution</a:t>
            </a:r>
            <a:r>
              <a:rPr lang="en-US" sz="3400" dirty="0" smtClean="0"/>
              <a:t>: Show that all of the properties of an equivalence relation hold.</a:t>
            </a:r>
          </a:p>
          <a:p>
            <a:pPr lvl="1"/>
            <a:r>
              <a:rPr lang="en-US" sz="3400" i="1" dirty="0" smtClean="0"/>
              <a:t>Reflexivity</a:t>
            </a:r>
            <a:r>
              <a:rPr lang="en-US" sz="3400" dirty="0" smtClean="0"/>
              <a:t>: Because</a:t>
            </a:r>
            <a:r>
              <a:rPr lang="en-US" sz="3400" i="1" dirty="0" smtClean="0"/>
              <a:t> 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a</a:t>
            </a:r>
            <a:r>
              <a:rPr lang="en-US" sz="3400" dirty="0" smtClean="0"/>
              <a:t>), it follows that </a:t>
            </a:r>
            <a:r>
              <a:rPr lang="en-US" sz="3400" i="1" dirty="0" err="1" smtClean="0"/>
              <a:t>aRa</a:t>
            </a:r>
            <a:r>
              <a:rPr lang="en-US" sz="3400" dirty="0" smtClean="0"/>
              <a:t> for all strings </a:t>
            </a:r>
            <a:r>
              <a:rPr lang="en-US" sz="3400" i="1" dirty="0" smtClean="0"/>
              <a:t>a</a:t>
            </a:r>
            <a:r>
              <a:rPr lang="en-US" sz="3400" dirty="0" smtClean="0"/>
              <a:t>. </a:t>
            </a:r>
          </a:p>
          <a:p>
            <a:pPr lvl="1"/>
            <a:r>
              <a:rPr lang="en-US" sz="3400" i="1" dirty="0" smtClean="0"/>
              <a:t>Symmetry</a:t>
            </a:r>
            <a:r>
              <a:rPr lang="en-US" sz="3400" dirty="0" smtClean="0"/>
              <a:t>: Suppose that </a:t>
            </a:r>
            <a:r>
              <a:rPr lang="en-US" sz="3400" i="1" dirty="0" err="1" smtClean="0"/>
              <a:t>aRb</a:t>
            </a:r>
            <a:r>
              <a:rPr lang="en-US" sz="3400" i="1" dirty="0" smtClean="0"/>
              <a:t>.</a:t>
            </a:r>
            <a:r>
              <a:rPr lang="en-US" sz="3400" dirty="0" smtClean="0"/>
              <a:t>  Since </a:t>
            </a:r>
            <a:r>
              <a:rPr lang="en-US" sz="3400" i="1" dirty="0" smtClean="0"/>
              <a:t>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b</a:t>
            </a:r>
            <a:r>
              <a:rPr lang="en-US" sz="3400" dirty="0" smtClean="0"/>
              <a:t>), </a:t>
            </a:r>
            <a:r>
              <a:rPr lang="en-US" sz="3400" i="1" dirty="0" smtClean="0"/>
              <a:t>l</a:t>
            </a:r>
            <a:r>
              <a:rPr lang="en-US" sz="3400" dirty="0" smtClean="0"/>
              <a:t>(</a:t>
            </a:r>
            <a:r>
              <a:rPr lang="en-US" sz="3400" i="1" dirty="0" smtClean="0"/>
              <a:t>b</a:t>
            </a:r>
            <a:r>
              <a:rPr lang="en-US" sz="3400" dirty="0" smtClean="0"/>
              <a:t>) = </a:t>
            </a:r>
            <a:r>
              <a:rPr lang="en-US" sz="3400" i="1" dirty="0" smtClean="0"/>
              <a:t>l</a:t>
            </a:r>
            <a:r>
              <a:rPr lang="en-US" sz="3400" dirty="0" smtClean="0"/>
              <a:t>(</a:t>
            </a:r>
            <a:r>
              <a:rPr lang="en-US" sz="3400" i="1" dirty="0" smtClean="0"/>
              <a:t>a</a:t>
            </a:r>
            <a:r>
              <a:rPr lang="en-US" sz="3400" dirty="0" smtClean="0"/>
              <a:t>) also holds  and </a:t>
            </a:r>
            <a:r>
              <a:rPr lang="en-US" sz="3400" i="1" dirty="0" err="1" smtClean="0"/>
              <a:t>bRa</a:t>
            </a:r>
            <a:r>
              <a:rPr lang="en-US" sz="3400" dirty="0" smtClean="0"/>
              <a:t>. </a:t>
            </a:r>
          </a:p>
          <a:p>
            <a:pPr lvl="1"/>
            <a:r>
              <a:rPr lang="en-US" sz="3400" i="1" dirty="0" smtClean="0"/>
              <a:t>Transitivity</a:t>
            </a:r>
            <a:r>
              <a:rPr lang="en-US" sz="3400" dirty="0" smtClean="0"/>
              <a:t>: Suppose that </a:t>
            </a:r>
            <a:r>
              <a:rPr lang="en-US" sz="3400" dirty="0" err="1" smtClean="0"/>
              <a:t>a</a:t>
            </a:r>
            <a:r>
              <a:rPr lang="en-US" sz="3400" i="1" dirty="0" err="1" smtClean="0"/>
              <a:t>R</a:t>
            </a:r>
            <a:r>
              <a:rPr lang="en-US" sz="3400" dirty="0" err="1" smtClean="0"/>
              <a:t>b</a:t>
            </a:r>
            <a:r>
              <a:rPr lang="en-US" sz="3400" i="1" dirty="0" smtClean="0"/>
              <a:t> </a:t>
            </a:r>
            <a:r>
              <a:rPr lang="en-US" sz="3400" dirty="0" smtClean="0"/>
              <a:t>and </a:t>
            </a:r>
            <a:r>
              <a:rPr lang="en-US" sz="3400" i="1" dirty="0" err="1" smtClean="0"/>
              <a:t>bRc</a:t>
            </a:r>
            <a:r>
              <a:rPr lang="en-US" sz="3400" dirty="0" smtClean="0"/>
              <a:t>. Since </a:t>
            </a:r>
            <a:r>
              <a:rPr lang="en-US" sz="3400" i="1" dirty="0" smtClean="0"/>
              <a:t>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b</a:t>
            </a:r>
            <a:r>
              <a:rPr lang="en-US" sz="3400" dirty="0" smtClean="0"/>
              <a:t>),and </a:t>
            </a:r>
            <a:r>
              <a:rPr lang="en-US" sz="3400" i="1" dirty="0" smtClean="0"/>
              <a:t>l</a:t>
            </a:r>
            <a:r>
              <a:rPr lang="en-US" sz="3400" dirty="0" smtClean="0"/>
              <a:t>(</a:t>
            </a:r>
            <a:r>
              <a:rPr lang="en-US" sz="3400" i="1" dirty="0" smtClean="0"/>
              <a:t>b</a:t>
            </a:r>
            <a:r>
              <a:rPr lang="en-US" sz="3400" dirty="0" smtClean="0"/>
              <a:t>) = </a:t>
            </a:r>
            <a:r>
              <a:rPr lang="en-US" sz="3400" i="1" dirty="0" smtClean="0"/>
              <a:t>l</a:t>
            </a:r>
            <a:r>
              <a:rPr lang="en-US" sz="3400" dirty="0" smtClean="0"/>
              <a:t>(</a:t>
            </a:r>
            <a:r>
              <a:rPr lang="en-US" sz="3400" i="1" dirty="0" smtClean="0"/>
              <a:t>c</a:t>
            </a:r>
            <a:r>
              <a:rPr lang="en-US" sz="3400" dirty="0" smtClean="0"/>
              <a:t>), </a:t>
            </a:r>
            <a:r>
              <a:rPr lang="en-US" sz="3400" i="1" dirty="0" smtClean="0"/>
              <a:t>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a</a:t>
            </a:r>
            <a:r>
              <a:rPr lang="en-US" sz="3400" dirty="0" smtClean="0"/>
              <a:t>) also holds and </a:t>
            </a:r>
            <a:r>
              <a:rPr lang="en-US" sz="3400" i="1" dirty="0" err="1" smtClean="0"/>
              <a:t>aRc</a:t>
            </a:r>
            <a:r>
              <a:rPr lang="en-US" sz="3400" dirty="0" smtClean="0"/>
              <a:t>. </a:t>
            </a:r>
          </a:p>
          <a:p>
            <a:pPr>
              <a:buNone/>
            </a:pPr>
            <a:endParaRPr lang="en-US" dirty="0" smtClean="0"/>
          </a:p>
          <a:p>
            <a:pPr>
              <a:buNone/>
            </a:pPr>
            <a:endParaRPr lang="en-US" dirty="0" smtClean="0"/>
          </a:p>
          <a:p>
            <a:pPr>
              <a:buNone/>
            </a:pPr>
            <a:r>
              <a:rPr lang="en-US" dirty="0" smtClean="0"/>
              <a:t>         </a:t>
            </a:r>
            <a:endParaRPr lang="en-US" dirty="0"/>
          </a:p>
        </p:txBody>
      </p:sp>
    </p:spTree>
    <p:extLst>
      <p:ext uri="{BB962C8B-B14F-4D97-AF65-F5344CB8AC3E}">
        <p14:creationId xmlns:p14="http://schemas.microsoft.com/office/powerpoint/2010/main" val="50056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Show that the “divides” relation on the set of positive integers is not an equivalence relation.</a:t>
            </a:r>
          </a:p>
          <a:p>
            <a:pPr>
              <a:buNone/>
            </a:pPr>
            <a:r>
              <a:rPr lang="en-US" dirty="0" smtClean="0"/>
              <a:t>   </a:t>
            </a:r>
            <a:r>
              <a:rPr lang="en-US" b="1" dirty="0" smtClean="0"/>
              <a:t>Solution</a:t>
            </a:r>
            <a:r>
              <a:rPr lang="en-US" dirty="0" smtClean="0"/>
              <a:t>: “divides” is not an equivalence relation.</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 </a:t>
            </a:r>
            <a:r>
              <a:rPr lang="en-US" i="1" dirty="0" smtClean="0">
                <a:ea typeface="Cambria Math"/>
              </a:rPr>
              <a:t>a</a:t>
            </a:r>
            <a:r>
              <a:rPr lang="en-US" dirty="0" smtClean="0">
                <a:latin typeface="Cambria Math"/>
                <a:ea typeface="Cambria Math"/>
              </a:rPr>
              <a:t> for all </a:t>
            </a:r>
            <a:r>
              <a:rPr lang="en-US" i="1" dirty="0" smtClean="0">
                <a:ea typeface="Cambria Math"/>
              </a:rPr>
              <a:t>a</a:t>
            </a:r>
            <a:r>
              <a:rPr lang="en-US" dirty="0" smtClean="0">
                <a:latin typeface="Cambria Math"/>
                <a:ea typeface="Cambria Math"/>
              </a:rPr>
              <a:t>. </a:t>
            </a:r>
            <a:endParaRPr lang="en-US" dirty="0" smtClean="0"/>
          </a:p>
          <a:p>
            <a:pPr lvl="1"/>
            <a:r>
              <a:rPr lang="en-US" i="1" dirty="0" smtClean="0"/>
              <a:t>Not Symmetric</a:t>
            </a:r>
            <a:r>
              <a:rPr lang="en-US" dirty="0" smtClean="0"/>
              <a:t>: For example, </a:t>
            </a:r>
            <a:r>
              <a:rPr lang="en-US"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4</a:t>
            </a:r>
            <a:r>
              <a:rPr lang="en-US" dirty="0" smtClean="0"/>
              <a:t>, but </a:t>
            </a:r>
            <a:r>
              <a:rPr lang="en-US" dirty="0" smtClean="0">
                <a:latin typeface="Cambria Math" pitchFamily="18" charset="0"/>
                <a:ea typeface="Cambria Math" pitchFamily="18" charset="0"/>
              </a:rPr>
              <a:t>4</a:t>
            </a:r>
            <a:r>
              <a:rPr lang="en-US" dirty="0" smtClean="0"/>
              <a:t> </a:t>
            </a:r>
            <a:r>
              <a:rPr lang="en-US" dirty="0" smtClean="0">
                <a:latin typeface="Cambria Math"/>
                <a:ea typeface="Cambria Math"/>
              </a:rPr>
              <a:t>∤ 2. </a:t>
            </a:r>
            <a:r>
              <a:rPr lang="en-US" dirty="0" smtClean="0">
                <a:ea typeface="Cambria Math"/>
              </a:rPr>
              <a:t>Hence, the relation is not symmetric. </a:t>
            </a:r>
            <a:endParaRPr lang="en-US" dirty="0" smtClean="0"/>
          </a:p>
          <a:p>
            <a:pPr lvl="1"/>
            <a:r>
              <a:rPr lang="en-US" i="1" dirty="0" smtClean="0"/>
              <a:t>Transitivity</a:t>
            </a:r>
            <a:r>
              <a:rPr lang="en-US" dirty="0" smtClean="0"/>
              <a:t>:  Suppose that </a:t>
            </a:r>
            <a:r>
              <a:rPr lang="en-US" i="1" dirty="0" smtClean="0"/>
              <a:t>a</a:t>
            </a:r>
            <a:r>
              <a:rPr lang="en-US" dirty="0" smtClean="0"/>
              <a:t> divides </a:t>
            </a:r>
            <a:r>
              <a:rPr lang="en-US" i="1" dirty="0" smtClean="0"/>
              <a:t>b</a:t>
            </a:r>
            <a:r>
              <a:rPr lang="en-US" dirty="0" smtClean="0"/>
              <a:t> and </a:t>
            </a:r>
            <a:r>
              <a:rPr lang="en-US" i="1" dirty="0" smtClean="0"/>
              <a:t>b</a:t>
            </a:r>
            <a:r>
              <a:rPr lang="en-US" dirty="0" smtClean="0"/>
              <a:t> divides </a:t>
            </a:r>
            <a:r>
              <a:rPr lang="en-US" i="1" dirty="0" smtClean="0"/>
              <a:t>c</a:t>
            </a:r>
            <a:r>
              <a:rPr lang="en-US" dirty="0" smtClean="0"/>
              <a:t>. Then there are positive integers </a:t>
            </a:r>
            <a:r>
              <a:rPr lang="en-US" i="1" dirty="0" smtClean="0"/>
              <a:t>k</a:t>
            </a:r>
            <a:r>
              <a:rPr lang="en-US" dirty="0" smtClean="0"/>
              <a:t> and </a:t>
            </a:r>
            <a:r>
              <a:rPr lang="en-US" i="1" dirty="0" smtClean="0"/>
              <a:t>l </a:t>
            </a:r>
            <a:r>
              <a:rPr lang="en-US" dirty="0" smtClean="0"/>
              <a:t>such that </a:t>
            </a:r>
            <a:r>
              <a:rPr lang="en-US" i="1" dirty="0" smtClean="0"/>
              <a:t>b</a:t>
            </a:r>
            <a:r>
              <a:rPr lang="en-US" dirty="0" smtClean="0"/>
              <a:t> = </a:t>
            </a:r>
            <a:r>
              <a:rPr lang="en-US" i="1" dirty="0" err="1" smtClean="0"/>
              <a:t>ak</a:t>
            </a:r>
            <a:r>
              <a:rPr lang="en-US" dirty="0" smtClean="0"/>
              <a:t> and </a:t>
            </a:r>
            <a:r>
              <a:rPr lang="en-US" i="1" dirty="0" smtClean="0"/>
              <a:t>c</a:t>
            </a:r>
            <a:r>
              <a:rPr lang="en-US" dirty="0" smtClean="0"/>
              <a:t> = </a:t>
            </a:r>
            <a:r>
              <a:rPr lang="en-US" i="1" dirty="0" smtClean="0"/>
              <a:t>bl</a:t>
            </a:r>
            <a:r>
              <a:rPr lang="en-US" dirty="0" smtClean="0"/>
              <a:t>. Hence, </a:t>
            </a:r>
            <a:r>
              <a:rPr lang="en-US" i="1" dirty="0" smtClean="0"/>
              <a:t>c</a:t>
            </a:r>
            <a:r>
              <a:rPr lang="en-US" dirty="0" smtClean="0"/>
              <a:t> = </a:t>
            </a:r>
            <a:r>
              <a:rPr lang="en-US" i="1" dirty="0" smtClean="0"/>
              <a:t>a</a:t>
            </a:r>
            <a:r>
              <a:rPr lang="en-US" dirty="0" smtClean="0"/>
              <a:t>(</a:t>
            </a:r>
            <a:r>
              <a:rPr lang="en-US" i="1" dirty="0" err="1" smtClean="0"/>
              <a:t>kl</a:t>
            </a:r>
            <a:r>
              <a:rPr lang="en-US" dirty="0" smtClean="0"/>
              <a:t>), so </a:t>
            </a:r>
            <a:r>
              <a:rPr lang="en-US" i="1" dirty="0" smtClean="0"/>
              <a:t>a</a:t>
            </a:r>
            <a:r>
              <a:rPr lang="en-US" dirty="0" smtClean="0"/>
              <a:t> divides </a:t>
            </a:r>
            <a:r>
              <a:rPr lang="en-US" i="1" dirty="0" smtClean="0"/>
              <a:t>c</a:t>
            </a:r>
            <a:r>
              <a:rPr lang="en-US" dirty="0" smtClean="0"/>
              <a:t>. Therefore, the relation is transitive. </a:t>
            </a:r>
          </a:p>
          <a:p>
            <a:pPr>
              <a:buNone/>
            </a:pPr>
            <a:endParaRPr lang="en-US" dirty="0" smtClean="0"/>
          </a:p>
          <a:p>
            <a:pPr>
              <a:buNone/>
            </a:pPr>
            <a:endParaRPr lang="en-US" dirty="0" smtClean="0"/>
          </a:p>
          <a:p>
            <a:pPr>
              <a:buNone/>
            </a:pP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229600" cy="4389120"/>
          </a:xfrm>
        </p:spPr>
        <p:txBody>
          <a:bodyPr>
            <a:noAutofit/>
          </a:bodyPr>
          <a:lstStyle/>
          <a:p>
            <a:r>
              <a:rPr lang="en-US" sz="2800" dirty="0"/>
              <a:t>Let </a:t>
            </a:r>
            <a:r>
              <a:rPr lang="en-US" sz="2800" i="1" dirty="0"/>
              <a:t>R </a:t>
            </a:r>
            <a:r>
              <a:rPr lang="en-US" sz="2800" dirty="0"/>
              <a:t>be the relation on the set of real numbers such that </a:t>
            </a:r>
            <a:r>
              <a:rPr lang="en-US" sz="2800" i="1" dirty="0" err="1"/>
              <a:t>xR</a:t>
            </a:r>
            <a:r>
              <a:rPr lang="en-US" sz="2800" i="1" dirty="0"/>
              <a:t> y </a:t>
            </a:r>
            <a:r>
              <a:rPr lang="en-US" sz="2800" dirty="0"/>
              <a:t>if and only if </a:t>
            </a:r>
            <a:r>
              <a:rPr lang="en-US" sz="2800" i="1" dirty="0"/>
              <a:t>x </a:t>
            </a:r>
            <a:r>
              <a:rPr lang="en-US" sz="2800" dirty="0"/>
              <a:t>and </a:t>
            </a:r>
            <a:r>
              <a:rPr lang="en-US" sz="2800" i="1" dirty="0"/>
              <a:t>y </a:t>
            </a:r>
            <a:r>
              <a:rPr lang="en-US" sz="2800" dirty="0"/>
              <a:t>are </a:t>
            </a:r>
            <a:r>
              <a:rPr lang="en-US" sz="2800" dirty="0" smtClean="0"/>
              <a:t>real numbers </a:t>
            </a:r>
            <a:r>
              <a:rPr lang="en-US" sz="2800" dirty="0"/>
              <a:t>that differ by less than 1, that is |</a:t>
            </a:r>
            <a:r>
              <a:rPr lang="en-US" sz="2800" i="1" dirty="0"/>
              <a:t>x </a:t>
            </a:r>
            <a:r>
              <a:rPr lang="en-US" sz="2800" dirty="0"/>
              <a:t>- </a:t>
            </a:r>
            <a:r>
              <a:rPr lang="en-US" sz="2800" i="1" dirty="0"/>
              <a:t>y</a:t>
            </a:r>
            <a:r>
              <a:rPr lang="en-US" sz="2800" dirty="0"/>
              <a:t>| </a:t>
            </a:r>
            <a:r>
              <a:rPr lang="en-US" sz="2800" i="1" dirty="0"/>
              <a:t>&lt; </a:t>
            </a:r>
            <a:r>
              <a:rPr lang="en-US" sz="2800" dirty="0"/>
              <a:t>1. Show that </a:t>
            </a:r>
            <a:r>
              <a:rPr lang="en-US" sz="2800" i="1" dirty="0"/>
              <a:t>R </a:t>
            </a:r>
            <a:r>
              <a:rPr lang="en-US" sz="2800" dirty="0"/>
              <a:t>is not an equivalence relation. </a:t>
            </a:r>
            <a:endParaRPr lang="en-US" sz="2800" dirty="0" smtClean="0"/>
          </a:p>
          <a:p>
            <a:r>
              <a:rPr lang="en-US" sz="2800" i="1" dirty="0"/>
              <a:t>R </a:t>
            </a:r>
            <a:r>
              <a:rPr lang="en-US" sz="2800" dirty="0"/>
              <a:t>is reflexive because |</a:t>
            </a:r>
            <a:r>
              <a:rPr lang="en-US" sz="2800" i="1" dirty="0"/>
              <a:t>x </a:t>
            </a:r>
            <a:r>
              <a:rPr lang="en-US" sz="2800" dirty="0"/>
              <a:t>- </a:t>
            </a:r>
            <a:r>
              <a:rPr lang="en-US" sz="2800" i="1" dirty="0"/>
              <a:t>x</a:t>
            </a:r>
            <a:r>
              <a:rPr lang="en-US" sz="2800" dirty="0"/>
              <a:t>| = 0 </a:t>
            </a:r>
            <a:r>
              <a:rPr lang="en-US" sz="2800" i="1" dirty="0"/>
              <a:t>&lt; </a:t>
            </a:r>
            <a:r>
              <a:rPr lang="en-US" sz="2800" dirty="0"/>
              <a:t>1 whenever </a:t>
            </a:r>
            <a:r>
              <a:rPr lang="en-US" sz="2800" i="1" dirty="0"/>
              <a:t>x </a:t>
            </a:r>
            <a:r>
              <a:rPr lang="en-US" sz="2800" dirty="0"/>
              <a:t>∈ </a:t>
            </a:r>
            <a:r>
              <a:rPr lang="en-US" sz="2800" b="1" dirty="0"/>
              <a:t>R</a:t>
            </a:r>
            <a:r>
              <a:rPr lang="en-US" sz="2800" dirty="0"/>
              <a:t>. </a:t>
            </a:r>
            <a:r>
              <a:rPr lang="en-US" sz="2800" i="1" dirty="0"/>
              <a:t>R </a:t>
            </a:r>
            <a:r>
              <a:rPr lang="en-US" sz="2800" dirty="0"/>
              <a:t>is symmetric, for if </a:t>
            </a:r>
            <a:r>
              <a:rPr lang="en-US" sz="2800" i="1" dirty="0" err="1"/>
              <a:t>xR</a:t>
            </a:r>
            <a:r>
              <a:rPr lang="en-US" sz="2800" i="1" dirty="0"/>
              <a:t> y</a:t>
            </a:r>
            <a:r>
              <a:rPr lang="en-US" sz="2800" dirty="0"/>
              <a:t>,</a:t>
            </a:r>
            <a:br>
              <a:rPr lang="en-US" sz="2800" dirty="0"/>
            </a:br>
            <a:r>
              <a:rPr lang="en-US" sz="2800" dirty="0"/>
              <a:t>where </a:t>
            </a:r>
            <a:r>
              <a:rPr lang="en-US" sz="2800" i="1" dirty="0"/>
              <a:t>x </a:t>
            </a:r>
            <a:r>
              <a:rPr lang="en-US" sz="2800" dirty="0"/>
              <a:t>and </a:t>
            </a:r>
            <a:r>
              <a:rPr lang="en-US" sz="2800" i="1" dirty="0"/>
              <a:t>y </a:t>
            </a:r>
            <a:r>
              <a:rPr lang="en-US" sz="2800" dirty="0"/>
              <a:t>are real numbers, then |</a:t>
            </a:r>
            <a:r>
              <a:rPr lang="en-US" sz="2800" i="1" dirty="0"/>
              <a:t>x </a:t>
            </a:r>
            <a:r>
              <a:rPr lang="en-US" sz="2800" dirty="0"/>
              <a:t>- </a:t>
            </a:r>
            <a:r>
              <a:rPr lang="en-US" sz="2800" i="1" dirty="0"/>
              <a:t>y</a:t>
            </a:r>
            <a:r>
              <a:rPr lang="en-US" sz="2800" dirty="0"/>
              <a:t>| </a:t>
            </a:r>
            <a:r>
              <a:rPr lang="en-US" sz="2800" i="1" dirty="0"/>
              <a:t>&lt; </a:t>
            </a:r>
            <a:r>
              <a:rPr lang="en-US" sz="2800" dirty="0"/>
              <a:t>1, which tells us that |</a:t>
            </a:r>
            <a:r>
              <a:rPr lang="en-US" sz="2800" i="1" dirty="0"/>
              <a:t>y </a:t>
            </a:r>
            <a:r>
              <a:rPr lang="en-US" sz="2800" dirty="0"/>
              <a:t>- </a:t>
            </a:r>
            <a:r>
              <a:rPr lang="en-US" sz="2800" i="1" dirty="0"/>
              <a:t>x</a:t>
            </a:r>
            <a:r>
              <a:rPr lang="en-US" sz="2800" dirty="0"/>
              <a:t>| = |</a:t>
            </a:r>
            <a:r>
              <a:rPr lang="en-US" sz="2800" i="1" dirty="0"/>
              <a:t>x </a:t>
            </a:r>
            <a:r>
              <a:rPr lang="en-US" sz="2800" dirty="0"/>
              <a:t>- </a:t>
            </a:r>
            <a:r>
              <a:rPr lang="en-US" sz="2800" i="1" dirty="0"/>
              <a:t>y</a:t>
            </a:r>
            <a:r>
              <a:rPr lang="en-US" sz="2800" dirty="0"/>
              <a:t>| </a:t>
            </a:r>
            <a:r>
              <a:rPr lang="en-US" sz="2800" i="1" dirty="0"/>
              <a:t>&lt; </a:t>
            </a:r>
            <a:r>
              <a:rPr lang="en-US" sz="2800" dirty="0"/>
              <a:t>1, so</a:t>
            </a:r>
            <a:br>
              <a:rPr lang="en-US" sz="2800" dirty="0"/>
            </a:br>
            <a:r>
              <a:rPr lang="en-US" sz="2800" dirty="0"/>
              <a:t>that </a:t>
            </a:r>
            <a:r>
              <a:rPr lang="en-US" sz="2800" i="1" dirty="0" err="1"/>
              <a:t>yRx</a:t>
            </a:r>
            <a:r>
              <a:rPr lang="en-US" sz="2800" dirty="0"/>
              <a:t>. However, </a:t>
            </a:r>
            <a:r>
              <a:rPr lang="en-US" sz="2800" i="1" dirty="0"/>
              <a:t>R </a:t>
            </a:r>
            <a:r>
              <a:rPr lang="en-US" sz="2800" dirty="0"/>
              <a:t>is not an equivalence relation because it is not transitive. </a:t>
            </a:r>
            <a:endParaRPr lang="en-US" sz="2800" dirty="0" smtClean="0"/>
          </a:p>
          <a:p>
            <a:r>
              <a:rPr lang="en-US" sz="2800" dirty="0" smtClean="0"/>
              <a:t>Take </a:t>
            </a:r>
            <a:r>
              <a:rPr lang="en-US" sz="2800" i="1" dirty="0"/>
              <a:t>x </a:t>
            </a:r>
            <a:r>
              <a:rPr lang="en-US" sz="2800" dirty="0"/>
              <a:t>= 2</a:t>
            </a:r>
            <a:r>
              <a:rPr lang="en-US" sz="2800" i="1" dirty="0"/>
              <a:t>.</a:t>
            </a:r>
            <a:r>
              <a:rPr lang="en-US" sz="2800" dirty="0"/>
              <a:t>8</a:t>
            </a:r>
            <a:r>
              <a:rPr lang="en-US" sz="2800" dirty="0" smtClean="0"/>
              <a:t>, </a:t>
            </a:r>
            <a:r>
              <a:rPr lang="en-US" sz="2800" i="1" dirty="0" smtClean="0"/>
              <a:t>y </a:t>
            </a:r>
            <a:r>
              <a:rPr lang="en-US" sz="2800" dirty="0"/>
              <a:t>= 1</a:t>
            </a:r>
            <a:r>
              <a:rPr lang="en-US" sz="2800" i="1" dirty="0"/>
              <a:t>.</a:t>
            </a:r>
            <a:r>
              <a:rPr lang="en-US" sz="2800" dirty="0"/>
              <a:t>9, and </a:t>
            </a:r>
            <a:r>
              <a:rPr lang="en-US" sz="2800" i="1" dirty="0"/>
              <a:t>z </a:t>
            </a:r>
            <a:r>
              <a:rPr lang="en-US" sz="2800" dirty="0"/>
              <a:t>= 1</a:t>
            </a:r>
            <a:r>
              <a:rPr lang="en-US" sz="2800" i="1" dirty="0"/>
              <a:t>.</a:t>
            </a:r>
            <a:r>
              <a:rPr lang="en-US" sz="2800" dirty="0"/>
              <a:t>1, so that |</a:t>
            </a:r>
            <a:r>
              <a:rPr lang="en-US" sz="2800" i="1" dirty="0"/>
              <a:t>x </a:t>
            </a:r>
            <a:r>
              <a:rPr lang="en-US" sz="2800" dirty="0"/>
              <a:t>- </a:t>
            </a:r>
            <a:r>
              <a:rPr lang="en-US" sz="2800" i="1" dirty="0"/>
              <a:t>y</a:t>
            </a:r>
            <a:r>
              <a:rPr lang="en-US" sz="2800" dirty="0"/>
              <a:t>| = |2</a:t>
            </a:r>
            <a:r>
              <a:rPr lang="en-US" sz="2800" i="1" dirty="0"/>
              <a:t>.</a:t>
            </a:r>
            <a:r>
              <a:rPr lang="en-US" sz="2800" dirty="0"/>
              <a:t>8 - 1</a:t>
            </a:r>
            <a:r>
              <a:rPr lang="en-US" sz="2800" i="1" dirty="0"/>
              <a:t>.</a:t>
            </a:r>
            <a:r>
              <a:rPr lang="en-US" sz="2800" dirty="0"/>
              <a:t>9| = 0</a:t>
            </a:r>
            <a:r>
              <a:rPr lang="en-US" sz="2800" i="1" dirty="0"/>
              <a:t>.</a:t>
            </a:r>
            <a:r>
              <a:rPr lang="en-US" sz="2800" dirty="0"/>
              <a:t>9 </a:t>
            </a:r>
            <a:r>
              <a:rPr lang="en-US" sz="2800" i="1" dirty="0"/>
              <a:t>&lt; </a:t>
            </a:r>
            <a:r>
              <a:rPr lang="en-US" sz="2800" dirty="0"/>
              <a:t>1, |</a:t>
            </a:r>
            <a:r>
              <a:rPr lang="en-US" sz="2800" i="1" dirty="0"/>
              <a:t>y </a:t>
            </a:r>
            <a:r>
              <a:rPr lang="en-US" sz="2800" dirty="0"/>
              <a:t>- </a:t>
            </a:r>
            <a:r>
              <a:rPr lang="en-US" sz="2800" i="1" dirty="0"/>
              <a:t>z</a:t>
            </a:r>
            <a:r>
              <a:rPr lang="en-US" sz="2800" dirty="0"/>
              <a:t>| = |1</a:t>
            </a:r>
            <a:r>
              <a:rPr lang="en-US" sz="2800" i="1" dirty="0"/>
              <a:t>.</a:t>
            </a:r>
            <a:r>
              <a:rPr lang="en-US" sz="2800" dirty="0"/>
              <a:t>9 - 1</a:t>
            </a:r>
            <a:r>
              <a:rPr lang="en-US" sz="2800" i="1" dirty="0"/>
              <a:t>.</a:t>
            </a:r>
            <a:r>
              <a:rPr lang="en-US" sz="2800" dirty="0"/>
              <a:t>1| </a:t>
            </a:r>
            <a:r>
              <a:rPr lang="en-US" sz="2800" dirty="0" smtClean="0"/>
              <a:t>= 0</a:t>
            </a:r>
            <a:r>
              <a:rPr lang="en-US" sz="2800" i="1" dirty="0" smtClean="0"/>
              <a:t>.</a:t>
            </a:r>
            <a:r>
              <a:rPr lang="en-US" sz="2800" dirty="0" smtClean="0"/>
              <a:t>8 </a:t>
            </a:r>
            <a:r>
              <a:rPr lang="en-US" sz="2800" i="1" dirty="0"/>
              <a:t>&lt; </a:t>
            </a:r>
            <a:r>
              <a:rPr lang="en-US" sz="2800" dirty="0"/>
              <a:t>1, </a:t>
            </a:r>
            <a:endParaRPr lang="en-US" sz="2800" dirty="0" smtClean="0"/>
          </a:p>
          <a:p>
            <a:r>
              <a:rPr lang="en-US" sz="2800" dirty="0" smtClean="0"/>
              <a:t>but </a:t>
            </a:r>
            <a:r>
              <a:rPr lang="en-US" sz="2800" dirty="0"/>
              <a:t>|</a:t>
            </a:r>
            <a:r>
              <a:rPr lang="en-US" sz="2800" i="1" dirty="0"/>
              <a:t>x </a:t>
            </a:r>
            <a:r>
              <a:rPr lang="en-US" sz="2800" dirty="0"/>
              <a:t>- </a:t>
            </a:r>
            <a:r>
              <a:rPr lang="en-US" sz="2800" i="1" dirty="0"/>
              <a:t>z</a:t>
            </a:r>
            <a:r>
              <a:rPr lang="en-US" sz="2800" dirty="0"/>
              <a:t>| = |2</a:t>
            </a:r>
            <a:r>
              <a:rPr lang="en-US" sz="2800" i="1" dirty="0"/>
              <a:t>.</a:t>
            </a:r>
            <a:r>
              <a:rPr lang="en-US" sz="2800" dirty="0"/>
              <a:t>8 - 1</a:t>
            </a:r>
            <a:r>
              <a:rPr lang="en-US" sz="2800" i="1" dirty="0"/>
              <a:t>.</a:t>
            </a:r>
            <a:r>
              <a:rPr lang="en-US" sz="2800" dirty="0"/>
              <a:t>1| = 1</a:t>
            </a:r>
            <a:r>
              <a:rPr lang="en-US" sz="2800" i="1" dirty="0"/>
              <a:t>.</a:t>
            </a:r>
            <a:r>
              <a:rPr lang="en-US" sz="2800" dirty="0"/>
              <a:t>7 </a:t>
            </a:r>
            <a:r>
              <a:rPr lang="en-US" sz="2800" i="1" dirty="0"/>
              <a:t>&gt; </a:t>
            </a:r>
            <a:r>
              <a:rPr lang="en-US" sz="2800" dirty="0"/>
              <a:t>1. That is, 2</a:t>
            </a:r>
            <a:r>
              <a:rPr lang="en-US" sz="2800" i="1" dirty="0"/>
              <a:t>.</a:t>
            </a:r>
            <a:r>
              <a:rPr lang="en-US" sz="2800" dirty="0"/>
              <a:t>8</a:t>
            </a:r>
            <a:r>
              <a:rPr lang="en-US" sz="2800" i="1" dirty="0"/>
              <a:t>R </a:t>
            </a:r>
            <a:r>
              <a:rPr lang="en-US" sz="2800" dirty="0"/>
              <a:t>1</a:t>
            </a:r>
            <a:r>
              <a:rPr lang="en-US" sz="2800" i="1" dirty="0"/>
              <a:t>.</a:t>
            </a:r>
            <a:r>
              <a:rPr lang="en-US" sz="2800" dirty="0"/>
              <a:t>9, 1</a:t>
            </a:r>
            <a:r>
              <a:rPr lang="en-US" sz="2800" i="1" dirty="0"/>
              <a:t>.</a:t>
            </a:r>
            <a:r>
              <a:rPr lang="en-US" sz="2800" dirty="0"/>
              <a:t>9</a:t>
            </a:r>
            <a:r>
              <a:rPr lang="en-US" sz="2800" i="1" dirty="0"/>
              <a:t>R </a:t>
            </a:r>
            <a:r>
              <a:rPr lang="en-US" sz="2800" dirty="0"/>
              <a:t>1</a:t>
            </a:r>
            <a:r>
              <a:rPr lang="en-US" sz="2800" i="1" dirty="0"/>
              <a:t>.</a:t>
            </a:r>
            <a:r>
              <a:rPr lang="en-US" sz="2800" dirty="0"/>
              <a:t>1, but </a:t>
            </a:r>
            <a:r>
              <a:rPr lang="en-US" sz="2800" dirty="0" smtClean="0"/>
              <a:t>2</a:t>
            </a:r>
            <a:r>
              <a:rPr lang="en-US" sz="2800" i="1" dirty="0" smtClean="0"/>
              <a:t>.</a:t>
            </a:r>
            <a:r>
              <a:rPr lang="en-US" sz="2800" dirty="0" smtClean="0"/>
              <a:t>8</a:t>
            </a:r>
            <a:r>
              <a:rPr lang="en-US" sz="2800" i="1" strike="sngStrike" dirty="0" smtClean="0"/>
              <a:t>R</a:t>
            </a:r>
            <a:r>
              <a:rPr lang="en-US" sz="2800" i="1" dirty="0" smtClean="0"/>
              <a:t> </a:t>
            </a:r>
            <a:r>
              <a:rPr lang="en-US" sz="2800" dirty="0"/>
              <a:t>1</a:t>
            </a:r>
            <a:r>
              <a:rPr lang="en-US" sz="2800" i="1" dirty="0"/>
              <a:t>.</a:t>
            </a:r>
            <a:r>
              <a:rPr lang="en-US" sz="2800" dirty="0"/>
              <a:t>1. </a:t>
            </a:r>
            <a:br>
              <a:rPr lang="en-US" sz="2800" dirty="0"/>
            </a:br>
            <a:r>
              <a:rPr lang="en-US" sz="2800" dirty="0"/>
              <a:t/>
            </a:r>
            <a:br>
              <a:rPr lang="en-US" sz="2800" dirty="0"/>
            </a:br>
            <a:endParaRPr lang="en-US" sz="2800" dirty="0"/>
          </a:p>
        </p:txBody>
      </p:sp>
    </p:spTree>
    <p:extLst>
      <p:ext uri="{BB962C8B-B14F-4D97-AF65-F5344CB8AC3E}">
        <p14:creationId xmlns:p14="http://schemas.microsoft.com/office/powerpoint/2010/main" val="391322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Binary Relations on a Set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a:t>
            </a:r>
            <a:r>
              <a:rPr lang="en-US" b="1" dirty="0" smtClean="0"/>
              <a:t>Example</a:t>
            </a:r>
            <a:r>
              <a:rPr lang="en-US" dirty="0" smtClean="0"/>
              <a:t>: Consider these relations on the set of integers:</a:t>
            </a:r>
          </a:p>
          <a:p>
            <a:pPr lvl="1">
              <a:buNone/>
            </a:pPr>
            <a:r>
              <a:rPr lang="en-US" i="1" dirty="0" smtClean="0"/>
              <a:t>R</a:t>
            </a:r>
            <a:r>
              <a:rPr lang="en-US" baseline="-25000" dirty="0" smtClean="0">
                <a:latin typeface="Cambria Math" pitchFamily="18" charset="0"/>
                <a:ea typeface="Cambria Math"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r>
              <a:rPr lang="en-US" i="1" dirty="0" smtClean="0"/>
              <a:t>                            R</a:t>
            </a:r>
            <a:r>
              <a:rPr lang="en-US" baseline="-25000" dirty="0" smtClean="0">
                <a:latin typeface="Cambria Math" pitchFamily="18" charset="0"/>
                <a:ea typeface="Cambria Math"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&gt; </a:t>
            </a:r>
            <a:r>
              <a:rPr lang="en-US" i="1" dirty="0" smtClean="0">
                <a:latin typeface="Cambria Math"/>
                <a:ea typeface="Cambria Math"/>
              </a:rPr>
              <a:t>b</a:t>
            </a:r>
            <a:r>
              <a:rPr lang="en-US" dirty="0" smtClean="0">
                <a:latin typeface="Cambria Math"/>
                <a:ea typeface="Cambria Math"/>
              </a:rPr>
              <a:t>},</a:t>
            </a:r>
            <a:r>
              <a:rPr lang="en-US" i="1" dirty="0" smtClean="0"/>
              <a:t>                            R</a:t>
            </a:r>
            <a:r>
              <a:rPr lang="en-US" baseline="-25000" dirty="0" smtClean="0">
                <a:latin typeface="Cambria Math" pitchFamily="18" charset="0"/>
                <a:ea typeface="Cambria Math"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+ 1},</a:t>
            </a:r>
            <a:endParaRPr lang="en-US" dirty="0" smtClean="0"/>
          </a:p>
          <a:p>
            <a:pPr lvl="1">
              <a:buNone/>
            </a:pPr>
            <a:r>
              <a:rPr lang="en-US" i="1" dirty="0" smtClean="0"/>
              <a:t>R</a:t>
            </a:r>
            <a:r>
              <a:rPr lang="en-US" baseline="-25000" dirty="0" smtClean="0">
                <a:latin typeface="Cambria Math" pitchFamily="18" charset="0"/>
                <a:ea typeface="Cambria Math"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or</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r>
              <a:rPr lang="en-US" dirty="0" smtClean="0">
                <a:latin typeface="Cambria Math"/>
                <a:ea typeface="Cambria Math"/>
              </a:rPr>
              <a:t>},        </a:t>
            </a:r>
            <a:r>
              <a:rPr lang="en-US" i="1" dirty="0" smtClean="0"/>
              <a:t> R</a:t>
            </a:r>
            <a:r>
              <a:rPr lang="en-US" baseline="-25000" dirty="0" smtClean="0">
                <a:latin typeface="Cambria Math" pitchFamily="18" charset="0"/>
                <a:ea typeface="Cambria Math"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a:ea typeface="Cambria Math"/>
              </a:rPr>
              <a:t>≤ 3}.</a:t>
            </a:r>
          </a:p>
          <a:p>
            <a:pPr lvl="1">
              <a:buNone/>
            </a:pPr>
            <a:endParaRPr lang="en-US" dirty="0" smtClean="0"/>
          </a:p>
          <a:p>
            <a:pPr lvl="1">
              <a:buNone/>
            </a:pPr>
            <a:endParaRPr lang="en-US" dirty="0" smtClean="0"/>
          </a:p>
          <a:p>
            <a:pPr lvl="1">
              <a:buNone/>
            </a:pPr>
            <a:endParaRPr lang="en-US" dirty="0" smtClean="0">
              <a:latin typeface="Cambria Math"/>
              <a:ea typeface="Cambria Math"/>
            </a:endParaRPr>
          </a:p>
          <a:p>
            <a:pPr lvl="1">
              <a:lnSpc>
                <a:spcPct val="120000"/>
              </a:lnSpc>
              <a:spcBef>
                <a:spcPts val="0"/>
              </a:spcBef>
              <a:buNone/>
            </a:pPr>
            <a:r>
              <a:rPr lang="en-US" dirty="0" smtClean="0">
                <a:latin typeface="Cambria Math"/>
                <a:ea typeface="Cambria Math"/>
              </a:rPr>
              <a:t>Which of these relations contain each of the pairs</a:t>
            </a:r>
          </a:p>
          <a:p>
            <a:pPr lvl="1">
              <a:lnSpc>
                <a:spcPct val="120000"/>
              </a:lnSpc>
              <a:spcBef>
                <a:spcPts val="0"/>
              </a:spcBef>
              <a:buNone/>
            </a:pPr>
            <a:r>
              <a:rPr lang="en-US" dirty="0" smtClean="0">
                <a:latin typeface="Cambria Math"/>
                <a:ea typeface="Cambria Math"/>
              </a:rPr>
              <a:t>                          </a:t>
            </a:r>
          </a:p>
          <a:p>
            <a:pPr lvl="1">
              <a:lnSpc>
                <a:spcPct val="120000"/>
              </a:lnSpc>
              <a:spcBef>
                <a:spcPts val="0"/>
              </a:spcBef>
              <a:buNone/>
            </a:pPr>
            <a:r>
              <a:rPr lang="en-US" dirty="0" smtClean="0">
                <a:latin typeface="Cambria Math"/>
                <a:ea typeface="Cambria Math"/>
              </a:rPr>
              <a:t>           (1,1), (1, 2), (2, 1), (1, −1), and (2, 2)?</a:t>
            </a:r>
          </a:p>
          <a:p>
            <a:pPr lvl="1">
              <a:lnSpc>
                <a:spcPct val="120000"/>
              </a:lnSpc>
              <a:spcBef>
                <a:spcPts val="0"/>
              </a:spcBef>
              <a:buNone/>
            </a:pPr>
            <a:endParaRPr lang="en-US" dirty="0" smtClean="0"/>
          </a:p>
          <a:p>
            <a:pPr>
              <a:buNone/>
            </a:pPr>
            <a:r>
              <a:rPr lang="en-US" b="1" dirty="0" smtClean="0"/>
              <a:t>    Solution</a:t>
            </a:r>
            <a:r>
              <a:rPr lang="en-US" dirty="0" smtClean="0"/>
              <a:t>: Checking the conditions that define each relation, we see that the pair </a:t>
            </a:r>
            <a:r>
              <a:rPr lang="en-US" dirty="0" smtClean="0">
                <a:latin typeface="Cambria Math"/>
                <a:ea typeface="Cambria Math"/>
              </a:rPr>
              <a:t>(1,1) is in</a:t>
            </a:r>
            <a:r>
              <a:rPr lang="en-US" i="1" dirty="0" smtClean="0"/>
              <a:t> R</a:t>
            </a:r>
            <a:r>
              <a:rPr lang="en-US" baseline="-25000" dirty="0" smtClean="0">
                <a:latin typeface="Cambria Math" pitchFamily="18" charset="0"/>
                <a:ea typeface="Cambria Math" pitchFamily="18" charset="0"/>
              </a:rPr>
              <a:t>1</a:t>
            </a:r>
            <a:r>
              <a:rPr lang="en-US" dirty="0" smtClean="0">
                <a:latin typeface="Cambria Math"/>
                <a:ea typeface="Cambria Math"/>
              </a:rPr>
              <a:t>,</a:t>
            </a:r>
            <a:r>
              <a:rPr lang="en-US" i="1" dirty="0" smtClean="0"/>
              <a:t> R</a:t>
            </a:r>
            <a:r>
              <a:rPr lang="en-US" baseline="-25000" dirty="0" smtClean="0">
                <a:latin typeface="Cambria Math" pitchFamily="18" charset="0"/>
                <a:ea typeface="Cambria Math" pitchFamily="18" charset="0"/>
              </a:rPr>
              <a:t>3</a:t>
            </a: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4 </a:t>
            </a:r>
            <a:r>
              <a:rPr lang="en-US" dirty="0" smtClean="0">
                <a:latin typeface="Cambria Math"/>
                <a:ea typeface="Cambria Math"/>
              </a:rPr>
              <a:t>, and </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 (1,2) is in</a:t>
            </a:r>
            <a:r>
              <a:rPr lang="en-US" i="1" dirty="0" smtClean="0"/>
              <a:t> R</a:t>
            </a:r>
            <a:r>
              <a:rPr lang="en-US" baseline="-25000" dirty="0" smtClean="0">
                <a:latin typeface="Cambria Math" pitchFamily="18" charset="0"/>
                <a:ea typeface="Cambria Math" pitchFamily="18" charset="0"/>
              </a:rPr>
              <a:t>1</a:t>
            </a:r>
            <a:r>
              <a:rPr lang="en-US" i="1" dirty="0" smtClean="0"/>
              <a:t> </a:t>
            </a:r>
            <a:r>
              <a:rPr lang="en-US" dirty="0" smtClean="0">
                <a:latin typeface="Cambria Math"/>
                <a:ea typeface="Cambria Math"/>
              </a:rPr>
              <a:t>and </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 (2,1) is in</a:t>
            </a:r>
            <a:r>
              <a:rPr lang="en-US" i="1" dirty="0" smtClean="0"/>
              <a:t> R</a:t>
            </a:r>
            <a:r>
              <a:rPr lang="en-US" baseline="-25000" dirty="0" smtClean="0">
                <a:latin typeface="Cambria Math" pitchFamily="18" charset="0"/>
                <a:ea typeface="Cambria Math" pitchFamily="18" charset="0"/>
              </a:rPr>
              <a:t>2</a:t>
            </a: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5</a:t>
            </a:r>
            <a:r>
              <a:rPr lang="en-US" dirty="0" smtClean="0">
                <a:latin typeface="Cambria Math"/>
                <a:ea typeface="Cambria Math"/>
              </a:rPr>
              <a:t>,</a:t>
            </a:r>
            <a:r>
              <a:rPr lang="en-US" i="1" dirty="0" smtClean="0"/>
              <a:t> </a:t>
            </a:r>
            <a:r>
              <a:rPr lang="en-US" dirty="0" smtClean="0">
                <a:latin typeface="Cambria Math"/>
                <a:ea typeface="Cambria Math"/>
              </a:rPr>
              <a:t>and </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 (1, −1) is in</a:t>
            </a:r>
            <a:r>
              <a:rPr lang="en-US" i="1" dirty="0" smtClean="0"/>
              <a:t> R</a:t>
            </a:r>
            <a:r>
              <a:rPr lang="en-US" baseline="-25000" dirty="0" smtClean="0">
                <a:latin typeface="Cambria Math" pitchFamily="18" charset="0"/>
                <a:ea typeface="Cambria Math" pitchFamily="18" charset="0"/>
              </a:rPr>
              <a:t>2</a:t>
            </a: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3</a:t>
            </a:r>
            <a:r>
              <a:rPr lang="en-US" dirty="0" smtClean="0">
                <a:latin typeface="Cambria Math"/>
                <a:ea typeface="Cambria Math"/>
              </a:rPr>
              <a:t>,</a:t>
            </a:r>
            <a:r>
              <a:rPr lang="en-US" i="1" dirty="0" smtClean="0"/>
              <a:t> </a:t>
            </a:r>
            <a:r>
              <a:rPr lang="en-US" dirty="0" smtClean="0">
                <a:latin typeface="Cambria Math"/>
                <a:ea typeface="Cambria Math"/>
              </a:rPr>
              <a:t>and </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 : (2,2) is in</a:t>
            </a:r>
            <a:r>
              <a:rPr lang="en-US" i="1" dirty="0" smtClean="0"/>
              <a:t> R</a:t>
            </a:r>
            <a:r>
              <a:rPr lang="en-US" baseline="-25000" dirty="0" smtClean="0">
                <a:latin typeface="Cambria Math" pitchFamily="18" charset="0"/>
                <a:ea typeface="Cambria Math" pitchFamily="18" charset="0"/>
              </a:rPr>
              <a:t>1</a:t>
            </a: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3</a:t>
            </a:r>
            <a:r>
              <a:rPr lang="en-US" dirty="0" smtClean="0">
                <a:latin typeface="Cambria Math"/>
                <a:ea typeface="Cambria Math"/>
              </a:rPr>
              <a:t>,</a:t>
            </a:r>
            <a:r>
              <a:rPr lang="en-US" i="1" dirty="0" smtClean="0"/>
              <a:t> </a:t>
            </a:r>
            <a:r>
              <a:rPr lang="en-US" dirty="0" smtClean="0">
                <a:latin typeface="Cambria Math"/>
                <a:ea typeface="Cambria Math"/>
              </a:rPr>
              <a:t>and </a:t>
            </a:r>
            <a:r>
              <a:rPr lang="en-US" i="1" dirty="0" smtClean="0"/>
              <a:t>R</a:t>
            </a:r>
            <a:r>
              <a:rPr lang="en-US" baseline="-25000" dirty="0" smtClean="0">
                <a:latin typeface="Cambria Math" pitchFamily="18" charset="0"/>
                <a:ea typeface="Cambria Math" pitchFamily="18" charset="0"/>
              </a:rPr>
              <a:t>4</a:t>
            </a:r>
            <a:r>
              <a:rPr lang="en-US" dirty="0" smtClean="0">
                <a:latin typeface="Cambria Math"/>
                <a:ea typeface="Cambria Math"/>
              </a:rPr>
              <a:t>.</a:t>
            </a:r>
            <a:endParaRPr lang="en-US" dirty="0"/>
          </a:p>
        </p:txBody>
      </p:sp>
      <p:sp>
        <p:nvSpPr>
          <p:cNvPr id="4" name="TextBox 3"/>
          <p:cNvSpPr txBox="1"/>
          <p:nvPr/>
        </p:nvSpPr>
        <p:spPr>
          <a:xfrm>
            <a:off x="1066800" y="3276600"/>
            <a:ext cx="6629400" cy="523220"/>
          </a:xfrm>
          <a:prstGeom prst="rect">
            <a:avLst/>
          </a:prstGeom>
          <a:noFill/>
          <a:ln>
            <a:solidFill>
              <a:schemeClr val="accent1"/>
            </a:solidFill>
          </a:ln>
        </p:spPr>
        <p:txBody>
          <a:bodyPr wrap="square" rtlCol="0">
            <a:spAutoFit/>
          </a:bodyPr>
          <a:lstStyle/>
          <a:p>
            <a:r>
              <a:rPr lang="en-US" sz="1400" dirty="0" smtClean="0"/>
              <a:t>Note that these relations are on an infinite set and each of these relations is an infinite set.</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Equivalence Class Concept</a:t>
            </a:r>
            <a:endParaRPr lang="en-US" dirty="0"/>
          </a:p>
        </p:txBody>
      </p:sp>
      <p:sp>
        <p:nvSpPr>
          <p:cNvPr id="3" name="Content Placeholder 2"/>
          <p:cNvSpPr>
            <a:spLocks noGrp="1"/>
          </p:cNvSpPr>
          <p:nvPr>
            <p:ph idx="1"/>
          </p:nvPr>
        </p:nvSpPr>
        <p:spPr>
          <a:xfrm>
            <a:off x="228600" y="1905000"/>
            <a:ext cx="8229600" cy="4389120"/>
          </a:xfrm>
        </p:spPr>
        <p:txBody>
          <a:bodyPr>
            <a:normAutofit lnSpcReduction="10000"/>
          </a:bodyPr>
          <a:lstStyle/>
          <a:p>
            <a:r>
              <a:rPr lang="en-US" dirty="0"/>
              <a:t>Let </a:t>
            </a:r>
            <a:r>
              <a:rPr lang="en-US" i="1" dirty="0"/>
              <a:t>A </a:t>
            </a:r>
            <a:r>
              <a:rPr lang="en-US" dirty="0"/>
              <a:t>be the set of all students in your school who graduated from high school. Consider the</a:t>
            </a:r>
            <a:br>
              <a:rPr lang="en-US" dirty="0"/>
            </a:br>
            <a:r>
              <a:rPr lang="en-US" dirty="0"/>
              <a:t>relation </a:t>
            </a:r>
            <a:r>
              <a:rPr lang="en-US" i="1" dirty="0"/>
              <a:t>R </a:t>
            </a:r>
            <a:r>
              <a:rPr lang="en-US" dirty="0"/>
              <a:t>on </a:t>
            </a:r>
            <a:r>
              <a:rPr lang="en-US" i="1" dirty="0"/>
              <a:t>A </a:t>
            </a:r>
            <a:r>
              <a:rPr lang="en-US" dirty="0"/>
              <a:t>that consists of all pairs </a:t>
            </a:r>
            <a:r>
              <a:rPr lang="en-US" i="1" dirty="0"/>
              <a:t>(x, y)</a:t>
            </a:r>
            <a:r>
              <a:rPr lang="en-US" dirty="0"/>
              <a:t>, where </a:t>
            </a:r>
            <a:r>
              <a:rPr lang="en-US" i="1" dirty="0"/>
              <a:t>x </a:t>
            </a:r>
            <a:r>
              <a:rPr lang="en-US" dirty="0"/>
              <a:t>and </a:t>
            </a:r>
            <a:r>
              <a:rPr lang="en-US" i="1" dirty="0"/>
              <a:t>y </a:t>
            </a:r>
            <a:r>
              <a:rPr lang="en-US" dirty="0"/>
              <a:t>graduated from the same high</a:t>
            </a:r>
            <a:br>
              <a:rPr lang="en-US" dirty="0"/>
            </a:br>
            <a:r>
              <a:rPr lang="en-US" dirty="0"/>
              <a:t>school. </a:t>
            </a:r>
            <a:endParaRPr lang="en-US" dirty="0" smtClean="0"/>
          </a:p>
          <a:p>
            <a:r>
              <a:rPr lang="en-US" dirty="0" smtClean="0"/>
              <a:t>Given </a:t>
            </a:r>
            <a:r>
              <a:rPr lang="en-US" dirty="0"/>
              <a:t>a student </a:t>
            </a:r>
            <a:r>
              <a:rPr lang="en-US" i="1" dirty="0"/>
              <a:t>x</a:t>
            </a:r>
            <a:r>
              <a:rPr lang="en-US" dirty="0"/>
              <a:t>, we can form the set of all students equivalent to </a:t>
            </a:r>
            <a:r>
              <a:rPr lang="en-US" i="1" dirty="0"/>
              <a:t>x </a:t>
            </a:r>
            <a:r>
              <a:rPr lang="en-US" dirty="0"/>
              <a:t>with respect to </a:t>
            </a:r>
            <a:r>
              <a:rPr lang="en-US" i="1" dirty="0"/>
              <a:t>R</a:t>
            </a:r>
            <a:r>
              <a:rPr lang="en-US" dirty="0"/>
              <a:t>.</a:t>
            </a:r>
            <a:br>
              <a:rPr lang="en-US" dirty="0"/>
            </a:br>
            <a:r>
              <a:rPr lang="en-US" dirty="0"/>
              <a:t>This set consists of all students who graduated from the same high school as </a:t>
            </a:r>
            <a:r>
              <a:rPr lang="en-US" i="1" dirty="0"/>
              <a:t>x </a:t>
            </a:r>
            <a:r>
              <a:rPr lang="en-US" dirty="0"/>
              <a:t>did. This subset</a:t>
            </a:r>
            <a:br>
              <a:rPr lang="en-US" dirty="0"/>
            </a:br>
            <a:r>
              <a:rPr lang="en-US" dirty="0"/>
              <a:t>of </a:t>
            </a:r>
            <a:r>
              <a:rPr lang="en-US" i="1" dirty="0"/>
              <a:t>A </a:t>
            </a:r>
            <a:r>
              <a:rPr lang="en-US" dirty="0"/>
              <a:t>is called an equivalence class of the relation. </a:t>
            </a:r>
            <a:br>
              <a:rPr lang="en-US" dirty="0"/>
            </a:br>
            <a:endParaRPr lang="en-US" dirty="0"/>
          </a:p>
        </p:txBody>
      </p:sp>
    </p:spTree>
    <p:extLst>
      <p:ext uri="{BB962C8B-B14F-4D97-AF65-F5344CB8AC3E}">
        <p14:creationId xmlns:p14="http://schemas.microsoft.com/office/powerpoint/2010/main" val="118544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Classes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Definition </a:t>
            </a:r>
            <a:r>
              <a:rPr lang="en-US" b="1" dirty="0" smtClean="0">
                <a:latin typeface="Cambria Math" pitchFamily="18" charset="0"/>
                <a:ea typeface="Cambria Math" pitchFamily="18" charset="0"/>
              </a:rPr>
              <a:t>3</a:t>
            </a:r>
            <a:r>
              <a:rPr lang="en-US" dirty="0" smtClean="0"/>
              <a:t>:  Let </a:t>
            </a:r>
            <a:r>
              <a:rPr lang="en-US" i="1" dirty="0" smtClean="0"/>
              <a:t>R</a:t>
            </a:r>
            <a:r>
              <a:rPr lang="en-US" dirty="0" smtClean="0"/>
              <a:t> be an equivalence relation on a set </a:t>
            </a:r>
            <a:r>
              <a:rPr lang="en-US" i="1" dirty="0" smtClean="0"/>
              <a:t>A. </a:t>
            </a:r>
            <a:r>
              <a:rPr lang="en-US" dirty="0" smtClean="0"/>
              <a:t> The set of all elements that are related to an element </a:t>
            </a:r>
            <a:r>
              <a:rPr lang="en-US" i="1" dirty="0" smtClean="0"/>
              <a:t>a</a:t>
            </a:r>
            <a:r>
              <a:rPr lang="en-US" dirty="0" smtClean="0"/>
              <a:t> of </a:t>
            </a:r>
            <a:r>
              <a:rPr lang="en-US" i="1" dirty="0" smtClean="0"/>
              <a:t>A</a:t>
            </a:r>
            <a:r>
              <a:rPr lang="en-US" dirty="0" smtClean="0"/>
              <a:t> is called the  </a:t>
            </a:r>
            <a:r>
              <a:rPr lang="en-US" i="1" dirty="0" smtClean="0"/>
              <a:t>equivalence class </a:t>
            </a:r>
            <a:r>
              <a:rPr lang="en-US" dirty="0" smtClean="0"/>
              <a:t>of </a:t>
            </a:r>
            <a:r>
              <a:rPr lang="en-US" i="1" dirty="0" smtClean="0"/>
              <a:t>a</a:t>
            </a:r>
            <a:r>
              <a:rPr lang="en-US" dirty="0" smtClean="0"/>
              <a:t>. The equivalence class of </a:t>
            </a:r>
            <a:r>
              <a:rPr lang="en-US" i="1" dirty="0" smtClean="0"/>
              <a:t>a</a:t>
            </a:r>
            <a:r>
              <a:rPr lang="en-US" dirty="0" smtClean="0"/>
              <a:t> with respect to </a:t>
            </a:r>
            <a:r>
              <a:rPr lang="en-US" i="1" dirty="0" smtClean="0"/>
              <a:t>R</a:t>
            </a:r>
            <a:r>
              <a:rPr lang="en-US" dirty="0" smtClean="0"/>
              <a:t> is denoted by [</a:t>
            </a:r>
            <a:r>
              <a:rPr lang="en-US" i="1" dirty="0" smtClean="0"/>
              <a:t>a</a:t>
            </a:r>
            <a:r>
              <a:rPr lang="en-US" dirty="0" smtClean="0"/>
              <a:t>]</a:t>
            </a:r>
            <a:r>
              <a:rPr lang="en-US" i="1" baseline="-25000" dirty="0" smtClean="0"/>
              <a:t>R</a:t>
            </a:r>
            <a:r>
              <a:rPr lang="en-US" dirty="0" smtClean="0"/>
              <a:t>.  </a:t>
            </a:r>
          </a:p>
          <a:p>
            <a:pPr>
              <a:buNone/>
            </a:pPr>
            <a:r>
              <a:rPr lang="en-US" dirty="0" smtClean="0"/>
              <a:t>     When only one relation is under consideration, we can write [</a:t>
            </a:r>
            <a:r>
              <a:rPr lang="en-US" i="1" dirty="0" smtClean="0"/>
              <a:t>a</a:t>
            </a:r>
            <a:r>
              <a:rPr lang="en-US" dirty="0" smtClean="0"/>
              <a:t>], without the subscript </a:t>
            </a:r>
            <a:r>
              <a:rPr lang="en-US" i="1" dirty="0" smtClean="0"/>
              <a:t>R</a:t>
            </a:r>
            <a:r>
              <a:rPr lang="en-US" dirty="0" smtClean="0"/>
              <a:t>,  for this equivalence class. </a:t>
            </a:r>
          </a:p>
          <a:p>
            <a:pPr>
              <a:buNone/>
            </a:pPr>
            <a:r>
              <a:rPr lang="en-US" dirty="0" smtClean="0"/>
              <a:t> </a:t>
            </a:r>
          </a:p>
          <a:p>
            <a:pPr>
              <a:buNone/>
            </a:pPr>
            <a:r>
              <a:rPr lang="en-US" dirty="0" smtClean="0"/>
              <a:t>      Note that  [</a:t>
            </a:r>
            <a:r>
              <a:rPr lang="en-US" i="1" dirty="0" smtClean="0"/>
              <a:t>a</a:t>
            </a:r>
            <a:r>
              <a:rPr lang="en-US" dirty="0" smtClean="0"/>
              <a:t>]</a:t>
            </a:r>
            <a:r>
              <a:rPr lang="en-US" i="1" baseline="-25000" dirty="0" smtClean="0"/>
              <a:t>R </a:t>
            </a:r>
            <a:r>
              <a:rPr lang="en-US" i="1" dirty="0" smtClean="0"/>
              <a:t>= </a:t>
            </a:r>
            <a:r>
              <a:rPr lang="en-US" dirty="0" smtClean="0"/>
              <a:t>{</a:t>
            </a:r>
            <a:r>
              <a:rPr lang="en-US" i="1" dirty="0" smtClean="0"/>
              <a:t>s|</a:t>
            </a:r>
            <a:r>
              <a:rPr lang="en-US" dirty="0" smtClean="0"/>
              <a:t>(</a:t>
            </a:r>
            <a:r>
              <a:rPr lang="en-US" i="1" dirty="0" err="1" smtClean="0"/>
              <a:t>a</a:t>
            </a:r>
            <a:r>
              <a:rPr lang="en-US" dirty="0" err="1" smtClean="0"/>
              <a:t>,</a:t>
            </a:r>
            <a:r>
              <a:rPr lang="en-US" i="1" dirty="0" err="1" smtClean="0"/>
              <a:t>s</a:t>
            </a:r>
            <a:r>
              <a:rPr lang="en-US" dirty="0" smtClean="0"/>
              <a:t>)</a:t>
            </a:r>
            <a:r>
              <a:rPr lang="en-US" i="1" dirty="0" smtClean="0"/>
              <a:t> </a:t>
            </a:r>
            <a:r>
              <a:rPr lang="en-US" dirty="0" smtClean="0">
                <a:latin typeface="Cambria Math"/>
                <a:ea typeface="Cambria Math"/>
              </a:rPr>
              <a:t>∈</a:t>
            </a:r>
            <a:r>
              <a:rPr lang="en-US" i="1" dirty="0" smtClean="0"/>
              <a:t> R</a:t>
            </a:r>
            <a:r>
              <a:rPr lang="en-US" dirty="0" smtClean="0"/>
              <a:t>}</a:t>
            </a:r>
            <a:r>
              <a:rPr lang="en-US" i="1" dirty="0" smtClean="0"/>
              <a:t>.</a:t>
            </a:r>
          </a:p>
          <a:p>
            <a:pPr>
              <a:buNone/>
            </a:pPr>
            <a:endParaRPr lang="en-US" dirty="0" smtClean="0"/>
          </a:p>
          <a:p>
            <a:r>
              <a:rPr lang="en-US" dirty="0" smtClean="0"/>
              <a:t>If</a:t>
            </a:r>
            <a:r>
              <a:rPr lang="en-US" i="1" dirty="0" smtClean="0"/>
              <a:t>  b </a:t>
            </a:r>
            <a:r>
              <a:rPr lang="en-US" dirty="0" smtClean="0">
                <a:latin typeface="Cambria Math"/>
                <a:ea typeface="Cambria Math"/>
              </a:rPr>
              <a:t>∈ </a:t>
            </a:r>
            <a:r>
              <a:rPr lang="en-US" dirty="0" smtClean="0"/>
              <a:t>[</a:t>
            </a:r>
            <a:r>
              <a:rPr lang="en-US" i="1" dirty="0" smtClean="0"/>
              <a:t>a</a:t>
            </a:r>
            <a:r>
              <a:rPr lang="en-US" dirty="0" smtClean="0"/>
              <a:t>]</a:t>
            </a:r>
            <a:r>
              <a:rPr lang="en-US" i="1" baseline="-25000" dirty="0" smtClean="0"/>
              <a:t>R</a:t>
            </a:r>
            <a:r>
              <a:rPr lang="en-US" dirty="0" smtClean="0"/>
              <a:t>, then </a:t>
            </a:r>
            <a:r>
              <a:rPr lang="en-US" i="1" dirty="0" smtClean="0"/>
              <a:t>b</a:t>
            </a:r>
            <a:r>
              <a:rPr lang="en-US" dirty="0" smtClean="0"/>
              <a:t> is called a representative of this equivalence class. Any element of a class can be used as a representative of the class. </a:t>
            </a:r>
          </a:p>
          <a:p>
            <a:r>
              <a:rPr lang="en-US" dirty="0" smtClean="0"/>
              <a:t>The equivalence classes of the relation congruence modulo </a:t>
            </a:r>
            <a:r>
              <a:rPr lang="en-US" i="1" dirty="0" smtClean="0"/>
              <a:t>m</a:t>
            </a:r>
            <a:r>
              <a:rPr lang="en-US" dirty="0" smtClean="0"/>
              <a:t> are called the </a:t>
            </a:r>
            <a:r>
              <a:rPr lang="en-US" i="1" dirty="0" smtClean="0"/>
              <a:t>congruence classes modulo m</a:t>
            </a:r>
            <a:r>
              <a:rPr lang="en-US" dirty="0" smtClean="0"/>
              <a:t>. The congruence class of an integer a modulo m is denoted by [</a:t>
            </a:r>
            <a:r>
              <a:rPr lang="en-US" i="1" dirty="0" smtClean="0"/>
              <a:t>a</a:t>
            </a:r>
            <a:r>
              <a:rPr lang="en-US" dirty="0" smtClean="0"/>
              <a:t>]</a:t>
            </a:r>
            <a:r>
              <a:rPr lang="en-US" i="1" baseline="-25000" dirty="0" smtClean="0"/>
              <a:t>m</a:t>
            </a:r>
            <a:r>
              <a:rPr lang="en-US" dirty="0" smtClean="0"/>
              <a:t>, so [</a:t>
            </a:r>
            <a:r>
              <a:rPr lang="en-US" i="1" dirty="0" smtClean="0"/>
              <a:t>a</a:t>
            </a:r>
            <a:r>
              <a:rPr lang="en-US" dirty="0" smtClean="0"/>
              <a:t>]</a:t>
            </a:r>
            <a:r>
              <a:rPr lang="en-US" i="1" baseline="-25000" dirty="0" smtClean="0"/>
              <a:t>m</a:t>
            </a:r>
            <a:r>
              <a:rPr lang="en-US" i="1" dirty="0" smtClean="0"/>
              <a:t> = </a:t>
            </a:r>
            <a:r>
              <a:rPr lang="en-US" dirty="0" smtClean="0"/>
              <a:t>{…, </a:t>
            </a:r>
            <a:r>
              <a:rPr lang="en-US" i="1" dirty="0" smtClean="0"/>
              <a:t>a</a:t>
            </a:r>
            <a:r>
              <a:rPr lang="en-US" dirty="0" smtClean="0">
                <a:latin typeface="Cambria Math"/>
                <a:ea typeface="Cambria Math"/>
              </a:rPr>
              <a:t>−2</a:t>
            </a:r>
            <a:r>
              <a:rPr lang="en-US" i="1" dirty="0" smtClean="0">
                <a:ea typeface="Cambria Math"/>
              </a:rPr>
              <a:t>m</a:t>
            </a:r>
            <a:r>
              <a:rPr lang="en-US" dirty="0" smtClean="0">
                <a:latin typeface="Cambria Math"/>
                <a:ea typeface="Cambria Math"/>
              </a:rPr>
              <a:t>,</a:t>
            </a:r>
            <a:r>
              <a:rPr lang="en-US" dirty="0" smtClean="0"/>
              <a:t> </a:t>
            </a:r>
            <a:r>
              <a:rPr lang="en-US" i="1" dirty="0" smtClean="0"/>
              <a:t>a</a:t>
            </a:r>
            <a:r>
              <a:rPr lang="en-US" dirty="0" smtClean="0">
                <a:latin typeface="Cambria Math"/>
                <a:ea typeface="Cambria Math"/>
              </a:rPr>
              <a:t>−</a:t>
            </a:r>
            <a:r>
              <a:rPr lang="en-US" i="1" dirty="0" smtClean="0">
                <a:ea typeface="Cambria Math"/>
              </a:rPr>
              <a:t>m</a:t>
            </a:r>
            <a:r>
              <a:rPr lang="en-US" dirty="0" smtClean="0">
                <a:latin typeface="Cambria Math"/>
                <a:ea typeface="Cambria Math"/>
              </a:rPr>
              <a:t>, </a:t>
            </a:r>
            <a:r>
              <a:rPr lang="en-US" i="1" dirty="0" smtClean="0"/>
              <a:t>a</a:t>
            </a:r>
            <a:r>
              <a:rPr lang="en-US" dirty="0" smtClean="0">
                <a:latin typeface="Cambria Math"/>
                <a:ea typeface="Cambria Math"/>
              </a:rPr>
              <a:t>+2</a:t>
            </a:r>
            <a:r>
              <a:rPr lang="en-US" i="1" dirty="0" smtClean="0">
                <a:ea typeface="Cambria Math"/>
              </a:rPr>
              <a:t>m</a:t>
            </a:r>
            <a:r>
              <a:rPr lang="en-US" dirty="0" smtClean="0">
                <a:latin typeface="Cambria Math"/>
                <a:ea typeface="Cambria Math"/>
              </a:rPr>
              <a:t>, </a:t>
            </a:r>
            <a:r>
              <a:rPr lang="en-US" i="1" dirty="0" smtClean="0"/>
              <a:t>a</a:t>
            </a:r>
            <a:r>
              <a:rPr lang="en-US" dirty="0" smtClean="0">
                <a:latin typeface="Cambria Math"/>
                <a:ea typeface="Cambria Math"/>
              </a:rPr>
              <a:t>+2</a:t>
            </a:r>
            <a:r>
              <a:rPr lang="en-US" i="1" dirty="0" smtClean="0">
                <a:latin typeface="Cambria Math"/>
                <a:ea typeface="Cambria Math"/>
              </a:rPr>
              <a:t>m</a:t>
            </a:r>
            <a:r>
              <a:rPr lang="en-US" dirty="0" smtClean="0">
                <a:latin typeface="Cambria Math"/>
                <a:ea typeface="Cambria Math"/>
              </a:rPr>
              <a:t>, … </a:t>
            </a:r>
            <a:r>
              <a:rPr lang="en-US" dirty="0" smtClean="0"/>
              <a:t>}</a:t>
            </a:r>
            <a:r>
              <a:rPr lang="en-US" i="1" dirty="0" smtClean="0"/>
              <a:t>. </a:t>
            </a:r>
            <a:r>
              <a:rPr lang="en-US" dirty="0" smtClean="0"/>
              <a:t>For example, </a:t>
            </a:r>
          </a:p>
          <a:p>
            <a:pPr>
              <a:buNone/>
            </a:pPr>
            <a:endParaRPr lang="en-US" dirty="0" smtClean="0"/>
          </a:p>
          <a:p>
            <a:pPr lvl="1">
              <a:buNone/>
            </a:pPr>
            <a:r>
              <a:rPr lang="en-US" dirty="0" smtClean="0"/>
              <a:t>   [</a:t>
            </a:r>
            <a:r>
              <a:rPr lang="en-US" dirty="0" smtClean="0">
                <a:latin typeface="Cambria Math" pitchFamily="18" charset="0"/>
                <a:ea typeface="Cambria Math" pitchFamily="18" charset="0"/>
              </a:rPr>
              <a:t>0</a:t>
            </a:r>
            <a:r>
              <a:rPr lang="en-US" dirty="0" smtClean="0"/>
              <a:t>]</a:t>
            </a:r>
            <a:r>
              <a:rPr lang="en-US" baseline="-25000" dirty="0" smtClean="0">
                <a:latin typeface="Cambria Math" pitchFamily="18" charset="0"/>
                <a:ea typeface="Cambria Math" pitchFamily="18" charset="0"/>
              </a:rPr>
              <a:t>4</a:t>
            </a:r>
            <a:r>
              <a:rPr lang="en-US" dirty="0" smtClean="0"/>
              <a:t> = {…, </a:t>
            </a:r>
            <a:r>
              <a:rPr lang="en-US" dirty="0" smtClean="0">
                <a:latin typeface="Cambria Math"/>
                <a:ea typeface="Cambria Math"/>
              </a:rPr>
              <a:t>−</a:t>
            </a:r>
            <a:r>
              <a:rPr lang="en-US" dirty="0" smtClean="0">
                <a:latin typeface="Cambria Math" pitchFamily="18" charset="0"/>
                <a:ea typeface="Cambria Math" pitchFamily="18" charset="0"/>
              </a:rPr>
              <a:t>8,</a:t>
            </a:r>
            <a:r>
              <a:rPr lang="en-US" dirty="0" smtClean="0">
                <a:latin typeface="Cambria Math"/>
                <a:ea typeface="Cambria Math"/>
              </a:rPr>
              <a:t> −</a:t>
            </a:r>
            <a:r>
              <a:rPr lang="en-US" dirty="0" smtClean="0">
                <a:latin typeface="Cambria Math" pitchFamily="18" charset="0"/>
                <a:ea typeface="Cambria Math" pitchFamily="18" charset="0"/>
              </a:rPr>
              <a:t>4 , 0, 4 , 8 , …}                        </a:t>
            </a:r>
            <a:r>
              <a:rPr lang="en-US" dirty="0" smtClean="0"/>
              <a:t>[</a:t>
            </a:r>
            <a:r>
              <a:rPr lang="en-US" dirty="0" smtClean="0">
                <a:latin typeface="Cambria Math" pitchFamily="18" charset="0"/>
                <a:ea typeface="Cambria Math" pitchFamily="18" charset="0"/>
              </a:rPr>
              <a:t>1</a:t>
            </a:r>
            <a:r>
              <a:rPr lang="en-US" dirty="0" smtClean="0"/>
              <a:t>]</a:t>
            </a:r>
            <a:r>
              <a:rPr lang="en-US" baseline="-25000" dirty="0" smtClean="0">
                <a:latin typeface="Cambria Math" pitchFamily="18" charset="0"/>
                <a:ea typeface="Cambria Math" pitchFamily="18" charset="0"/>
              </a:rPr>
              <a:t>4</a:t>
            </a:r>
            <a:r>
              <a:rPr lang="en-US" dirty="0" smtClean="0"/>
              <a:t> = {…, </a:t>
            </a:r>
            <a:r>
              <a:rPr lang="en-US" dirty="0" smtClean="0">
                <a:latin typeface="Cambria Math"/>
                <a:ea typeface="Cambria Math"/>
              </a:rPr>
              <a:t>−</a:t>
            </a:r>
            <a:r>
              <a:rPr lang="en-US" dirty="0" smtClean="0">
                <a:latin typeface="Cambria Math" pitchFamily="18" charset="0"/>
                <a:ea typeface="Cambria Math" pitchFamily="18" charset="0"/>
              </a:rPr>
              <a:t>7,</a:t>
            </a:r>
            <a:r>
              <a:rPr lang="en-US" dirty="0" smtClean="0">
                <a:latin typeface="Cambria Math"/>
                <a:ea typeface="Cambria Math"/>
              </a:rPr>
              <a:t> −</a:t>
            </a:r>
            <a:r>
              <a:rPr lang="en-US" dirty="0" smtClean="0">
                <a:latin typeface="Cambria Math" pitchFamily="18" charset="0"/>
                <a:ea typeface="Cambria Math" pitchFamily="18" charset="0"/>
              </a:rPr>
              <a:t>3 , 1, 5 , 9 , …}</a:t>
            </a:r>
          </a:p>
          <a:p>
            <a:pPr lvl="1">
              <a:buNone/>
            </a:pPr>
            <a:endParaRPr lang="en-US" dirty="0" smtClean="0">
              <a:latin typeface="Cambria Math" pitchFamily="18" charset="0"/>
              <a:ea typeface="Cambria Math" pitchFamily="18" charset="0"/>
            </a:endParaRPr>
          </a:p>
          <a:p>
            <a:pPr marL="274320" lvl="1" indent="-274320">
              <a:buClr>
                <a:schemeClr val="accent3"/>
              </a:buClr>
              <a:buSzPct val="95000"/>
              <a:buNone/>
            </a:pPr>
            <a:r>
              <a:rPr lang="en-US" dirty="0" smtClean="0"/>
              <a:t>          [</a:t>
            </a:r>
            <a:r>
              <a:rPr lang="en-US" dirty="0" smtClean="0">
                <a:latin typeface="Cambria Math" pitchFamily="18" charset="0"/>
                <a:ea typeface="Cambria Math" pitchFamily="18" charset="0"/>
              </a:rPr>
              <a:t>2</a:t>
            </a:r>
            <a:r>
              <a:rPr lang="en-US" dirty="0" smtClean="0"/>
              <a:t>]</a:t>
            </a:r>
            <a:r>
              <a:rPr lang="en-US" baseline="-25000" dirty="0" smtClean="0">
                <a:latin typeface="Cambria Math" pitchFamily="18" charset="0"/>
                <a:ea typeface="Cambria Math" pitchFamily="18" charset="0"/>
              </a:rPr>
              <a:t>4</a:t>
            </a:r>
            <a:r>
              <a:rPr lang="en-US" dirty="0" smtClean="0"/>
              <a:t> = {…, </a:t>
            </a:r>
            <a:r>
              <a:rPr lang="en-US" dirty="0" smtClean="0">
                <a:latin typeface="Cambria Math"/>
                <a:ea typeface="Cambria Math"/>
              </a:rPr>
              <a:t>−</a:t>
            </a:r>
            <a:r>
              <a:rPr lang="en-US" dirty="0" smtClean="0">
                <a:latin typeface="Cambria Math" pitchFamily="18" charset="0"/>
                <a:ea typeface="Cambria Math" pitchFamily="18" charset="0"/>
              </a:rPr>
              <a:t>6,</a:t>
            </a:r>
            <a:r>
              <a:rPr lang="en-US" dirty="0" smtClean="0">
                <a:latin typeface="Cambria Math"/>
                <a:ea typeface="Cambria Math"/>
              </a:rPr>
              <a:t> −</a:t>
            </a:r>
            <a:r>
              <a:rPr lang="en-US" dirty="0" smtClean="0">
                <a:latin typeface="Cambria Math" pitchFamily="18" charset="0"/>
                <a:ea typeface="Cambria Math" pitchFamily="18" charset="0"/>
              </a:rPr>
              <a:t>2 , 2, 6 , 10 , …}                      </a:t>
            </a:r>
            <a:r>
              <a:rPr lang="en-US" dirty="0" smtClean="0"/>
              <a:t>[</a:t>
            </a:r>
            <a:r>
              <a:rPr lang="en-US" dirty="0" smtClean="0">
                <a:latin typeface="Cambria Math" pitchFamily="18" charset="0"/>
                <a:ea typeface="Cambria Math" pitchFamily="18" charset="0"/>
              </a:rPr>
              <a:t>3</a:t>
            </a:r>
            <a:r>
              <a:rPr lang="en-US" dirty="0" smtClean="0"/>
              <a:t>]</a:t>
            </a:r>
            <a:r>
              <a:rPr lang="en-US" baseline="-25000" dirty="0" smtClean="0">
                <a:latin typeface="Cambria Math" pitchFamily="18" charset="0"/>
                <a:ea typeface="Cambria Math" pitchFamily="18" charset="0"/>
              </a:rPr>
              <a:t>4</a:t>
            </a:r>
            <a:r>
              <a:rPr lang="en-US" dirty="0" smtClean="0"/>
              <a:t> = {…, </a:t>
            </a:r>
            <a:r>
              <a:rPr lang="en-US" dirty="0" smtClean="0">
                <a:latin typeface="Cambria Math"/>
                <a:ea typeface="Cambria Math"/>
              </a:rPr>
              <a:t>−</a:t>
            </a:r>
            <a:r>
              <a:rPr lang="en-US" dirty="0" smtClean="0">
                <a:latin typeface="Cambria Math" pitchFamily="18" charset="0"/>
                <a:ea typeface="Cambria Math" pitchFamily="18" charset="0"/>
              </a:rPr>
              <a:t>5,</a:t>
            </a:r>
            <a:r>
              <a:rPr lang="en-US" dirty="0" smtClean="0">
                <a:latin typeface="Cambria Math"/>
                <a:ea typeface="Cambria Math"/>
              </a:rPr>
              <a:t> −</a:t>
            </a:r>
            <a:r>
              <a:rPr lang="en-US" dirty="0" smtClean="0">
                <a:latin typeface="Cambria Math" pitchFamily="18" charset="0"/>
                <a:ea typeface="Cambria Math" pitchFamily="18" charset="0"/>
              </a:rPr>
              <a:t>1 , 3, 7 , 11 , …}</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66800"/>
            <a:ext cx="8229600" cy="1143000"/>
          </a:xfrm>
        </p:spPr>
        <p:txBody>
          <a:bodyPr>
            <a:noAutofit/>
          </a:bodyPr>
          <a:lstStyle/>
          <a:p>
            <a:r>
              <a:rPr lang="en-US" sz="3600" dirty="0"/>
              <a:t>What is the equivalence class of an integer for the equivalence relation of </a:t>
            </a:r>
            <a:r>
              <a:rPr lang="en-US" sz="3600" dirty="0" smtClean="0"/>
              <a:t>following? </a:t>
            </a:r>
            <a:r>
              <a:rPr lang="en-US" sz="3600" dirty="0"/>
              <a:t/>
            </a:r>
            <a:br>
              <a:rPr lang="en-US" sz="3600" dirty="0"/>
            </a:br>
            <a:endParaRPr lang="en-US" sz="3600" dirty="0"/>
          </a:p>
        </p:txBody>
      </p:sp>
      <p:sp>
        <p:nvSpPr>
          <p:cNvPr id="3" name="Content Placeholder 2"/>
          <p:cNvSpPr>
            <a:spLocks noGrp="1"/>
          </p:cNvSpPr>
          <p:nvPr>
            <p:ph idx="1"/>
          </p:nvPr>
        </p:nvSpPr>
        <p:spPr>
          <a:xfrm>
            <a:off x="152400" y="1828800"/>
            <a:ext cx="8229600" cy="4389120"/>
          </a:xfrm>
        </p:spPr>
        <p:txBody>
          <a:bodyPr>
            <a:normAutofit/>
          </a:bodyPr>
          <a:lstStyle/>
          <a:p>
            <a:r>
              <a:rPr lang="en-US" sz="2400" dirty="0"/>
              <a:t>Let </a:t>
            </a:r>
            <a:r>
              <a:rPr lang="en-US" sz="2400" i="1" dirty="0"/>
              <a:t>R </a:t>
            </a:r>
            <a:r>
              <a:rPr lang="en-US" sz="2400" dirty="0"/>
              <a:t>be the relation on the set of integers such that </a:t>
            </a:r>
            <a:r>
              <a:rPr lang="en-US" sz="2400" i="1" dirty="0" err="1"/>
              <a:t>aRb</a:t>
            </a:r>
            <a:r>
              <a:rPr lang="en-US" sz="2400" i="1" dirty="0"/>
              <a:t> </a:t>
            </a:r>
            <a:r>
              <a:rPr lang="en-US" sz="2400" dirty="0"/>
              <a:t>if and only if </a:t>
            </a:r>
            <a:r>
              <a:rPr lang="en-US" sz="2400" i="1" dirty="0"/>
              <a:t>a </a:t>
            </a:r>
            <a:r>
              <a:rPr lang="en-US" sz="2400" dirty="0"/>
              <a:t>= </a:t>
            </a:r>
            <a:r>
              <a:rPr lang="en-US" sz="2400" i="1" dirty="0"/>
              <a:t>b </a:t>
            </a:r>
            <a:r>
              <a:rPr lang="en-US" sz="2400" dirty="0"/>
              <a:t>or </a:t>
            </a:r>
            <a:r>
              <a:rPr lang="en-US" sz="2400" i="1" dirty="0"/>
              <a:t>a </a:t>
            </a:r>
            <a:r>
              <a:rPr lang="en-US" sz="2400" dirty="0"/>
              <a:t>= -</a:t>
            </a:r>
            <a:r>
              <a:rPr lang="en-US" sz="2400" i="1" dirty="0"/>
              <a:t>b</a:t>
            </a:r>
            <a:r>
              <a:rPr lang="en-US" sz="2400" dirty="0"/>
              <a:t>. </a:t>
            </a:r>
            <a:r>
              <a:rPr lang="en-US" sz="2400" dirty="0" smtClean="0"/>
              <a:t>We </a:t>
            </a:r>
            <a:r>
              <a:rPr lang="en-US" sz="2400" dirty="0"/>
              <a:t>showed that </a:t>
            </a:r>
            <a:r>
              <a:rPr lang="en-US" sz="2400" i="1" dirty="0"/>
              <a:t>R </a:t>
            </a:r>
            <a:r>
              <a:rPr lang="en-US" sz="2400" dirty="0"/>
              <a:t>is reflexive, symmetric, and transitive. It follows that </a:t>
            </a:r>
            <a:r>
              <a:rPr lang="en-US" sz="2400" i="1" dirty="0"/>
              <a:t>R </a:t>
            </a:r>
            <a:r>
              <a:rPr lang="en-US" sz="2400" dirty="0"/>
              <a:t>is </a:t>
            </a:r>
            <a:r>
              <a:rPr lang="en-US" sz="2400" dirty="0" smtClean="0"/>
              <a:t>an equivalence </a:t>
            </a:r>
            <a:r>
              <a:rPr lang="en-US" sz="2400" dirty="0"/>
              <a:t>relation. </a:t>
            </a:r>
            <a:endParaRPr lang="en-US" sz="2400" dirty="0" smtClean="0"/>
          </a:p>
          <a:p>
            <a:r>
              <a:rPr lang="en-US" sz="2400" dirty="0"/>
              <a:t>Because an integer is equivalent to itself and its negative in this equivalence relation</a:t>
            </a:r>
            <a:r>
              <a:rPr lang="en-US" sz="2400" dirty="0" smtClean="0"/>
              <a:t>, it </a:t>
            </a:r>
            <a:r>
              <a:rPr lang="en-US" sz="2400" dirty="0"/>
              <a:t>follows that [a] = {−a, a}. This set contains two distinct integers unless a = </a:t>
            </a:r>
            <a:r>
              <a:rPr lang="en-US" sz="2400" dirty="0" smtClean="0"/>
              <a:t>0. </a:t>
            </a:r>
            <a:r>
              <a:rPr lang="en-US" sz="2400" dirty="0"/>
              <a:t>For instance,</a:t>
            </a:r>
          </a:p>
          <a:p>
            <a:r>
              <a:rPr lang="en-US" sz="2400" dirty="0"/>
              <a:t>[7] = {−7, 7}, [−5] = {−5, 5}, and [0] = {0}.</a:t>
            </a:r>
            <a:br>
              <a:rPr lang="en-US" sz="2400" dirty="0"/>
            </a:br>
            <a:endParaRPr lang="en-US" sz="2400" dirty="0" smtClean="0"/>
          </a:p>
          <a:p>
            <a:endParaRPr lang="en-US" sz="2400" dirty="0"/>
          </a:p>
        </p:txBody>
      </p:sp>
    </p:spTree>
    <p:extLst>
      <p:ext uri="{BB962C8B-B14F-4D97-AF65-F5344CB8AC3E}">
        <p14:creationId xmlns:p14="http://schemas.microsoft.com/office/powerpoint/2010/main" val="392184431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229600" cy="4389120"/>
          </a:xfrm>
        </p:spPr>
        <p:txBody>
          <a:bodyPr>
            <a:noAutofit/>
          </a:bodyPr>
          <a:lstStyle/>
          <a:p>
            <a:r>
              <a:rPr lang="en-US" sz="2800" dirty="0"/>
              <a:t>What are the equivalence classes of 0 and 1 for congruence modulo 4</a:t>
            </a:r>
            <a:r>
              <a:rPr lang="en-US" sz="2800" dirty="0" smtClean="0"/>
              <a:t>?</a:t>
            </a:r>
          </a:p>
          <a:p>
            <a:r>
              <a:rPr lang="en-US" sz="2800" dirty="0">
                <a:solidFill>
                  <a:srgbClr val="242021"/>
                </a:solidFill>
                <a:latin typeface="Times-Roman"/>
              </a:rPr>
              <a:t>The equivalence class of 0 contains all integers </a:t>
            </a:r>
            <a:r>
              <a:rPr lang="en-US" sz="2800" i="1" dirty="0">
                <a:solidFill>
                  <a:srgbClr val="242021"/>
                </a:solidFill>
                <a:latin typeface="MTMI"/>
              </a:rPr>
              <a:t>a </a:t>
            </a:r>
            <a:r>
              <a:rPr lang="en-US" sz="2800" dirty="0">
                <a:solidFill>
                  <a:srgbClr val="242021"/>
                </a:solidFill>
                <a:latin typeface="Times-Roman"/>
              </a:rPr>
              <a:t>such that </a:t>
            </a:r>
            <a:r>
              <a:rPr lang="en-US" sz="2800" i="1" dirty="0">
                <a:solidFill>
                  <a:srgbClr val="242021"/>
                </a:solidFill>
                <a:latin typeface="MTMI"/>
              </a:rPr>
              <a:t>a </a:t>
            </a:r>
            <a:r>
              <a:rPr lang="en-US" sz="2800" dirty="0">
                <a:solidFill>
                  <a:srgbClr val="242021"/>
                </a:solidFill>
                <a:latin typeface="MTSYN"/>
              </a:rPr>
              <a:t>≡ </a:t>
            </a:r>
            <a:r>
              <a:rPr lang="en-US" sz="2800" dirty="0">
                <a:solidFill>
                  <a:srgbClr val="242021"/>
                </a:solidFill>
                <a:latin typeface="Times-Roman"/>
              </a:rPr>
              <a:t>0 (mod 4). The integers</a:t>
            </a:r>
            <a:br>
              <a:rPr lang="en-US" sz="2800" dirty="0">
                <a:solidFill>
                  <a:srgbClr val="242021"/>
                </a:solidFill>
                <a:latin typeface="Times-Roman"/>
              </a:rPr>
            </a:br>
            <a:r>
              <a:rPr lang="en-US" sz="2800" dirty="0">
                <a:solidFill>
                  <a:srgbClr val="242021"/>
                </a:solidFill>
                <a:latin typeface="Times-Roman"/>
              </a:rPr>
              <a:t>in this class are those divisible by 4. Hence, the equivalence class of 0 for this relation is</a:t>
            </a:r>
            <a:br>
              <a:rPr lang="en-US" sz="2800" dirty="0">
                <a:solidFill>
                  <a:srgbClr val="242021"/>
                </a:solidFill>
                <a:latin typeface="Times-Roman"/>
              </a:rPr>
            </a:br>
            <a:r>
              <a:rPr lang="en-US" sz="2800" dirty="0">
                <a:solidFill>
                  <a:srgbClr val="242021"/>
                </a:solidFill>
                <a:latin typeface="MTSYN"/>
              </a:rPr>
              <a:t>[</a:t>
            </a:r>
            <a:r>
              <a:rPr lang="en-US" sz="2800" dirty="0">
                <a:solidFill>
                  <a:srgbClr val="242021"/>
                </a:solidFill>
                <a:latin typeface="Times-Roman"/>
              </a:rPr>
              <a:t>0</a:t>
            </a:r>
            <a:r>
              <a:rPr lang="en-US" sz="2800" dirty="0">
                <a:solidFill>
                  <a:srgbClr val="242021"/>
                </a:solidFill>
                <a:latin typeface="MTSYN"/>
              </a:rPr>
              <a:t>] = {</a:t>
            </a:r>
            <a:r>
              <a:rPr lang="en-US" sz="2800" i="1" dirty="0">
                <a:solidFill>
                  <a:srgbClr val="242021"/>
                </a:solidFill>
                <a:latin typeface="MTMI"/>
              </a:rPr>
              <a:t>. . . , </a:t>
            </a:r>
            <a:r>
              <a:rPr lang="en-US" sz="2800" dirty="0">
                <a:solidFill>
                  <a:srgbClr val="242021"/>
                </a:solidFill>
                <a:latin typeface="MTSYN"/>
              </a:rPr>
              <a:t>-</a:t>
            </a:r>
            <a:r>
              <a:rPr lang="en-US" sz="2800" dirty="0">
                <a:solidFill>
                  <a:srgbClr val="242021"/>
                </a:solidFill>
                <a:latin typeface="Times-Roman"/>
              </a:rPr>
              <a:t>8</a:t>
            </a:r>
            <a:r>
              <a:rPr lang="en-US" sz="2800" i="1" dirty="0">
                <a:solidFill>
                  <a:srgbClr val="242021"/>
                </a:solidFill>
                <a:latin typeface="MTMI"/>
              </a:rPr>
              <a:t>, </a:t>
            </a:r>
            <a:r>
              <a:rPr lang="en-US" sz="2800" dirty="0">
                <a:solidFill>
                  <a:srgbClr val="242021"/>
                </a:solidFill>
                <a:latin typeface="MTSYN"/>
              </a:rPr>
              <a:t>-</a:t>
            </a:r>
            <a:r>
              <a:rPr lang="en-US" sz="2800" dirty="0">
                <a:solidFill>
                  <a:srgbClr val="242021"/>
                </a:solidFill>
                <a:latin typeface="Times-Roman"/>
              </a:rPr>
              <a:t>4</a:t>
            </a:r>
            <a:r>
              <a:rPr lang="en-US" sz="2800" i="1" dirty="0">
                <a:solidFill>
                  <a:srgbClr val="242021"/>
                </a:solidFill>
                <a:latin typeface="MTMI"/>
              </a:rPr>
              <a:t>, </a:t>
            </a:r>
            <a:r>
              <a:rPr lang="en-US" sz="2800" dirty="0">
                <a:solidFill>
                  <a:srgbClr val="242021"/>
                </a:solidFill>
                <a:latin typeface="Times-Roman"/>
              </a:rPr>
              <a:t>0</a:t>
            </a:r>
            <a:r>
              <a:rPr lang="en-US" sz="2800" i="1" dirty="0">
                <a:solidFill>
                  <a:srgbClr val="242021"/>
                </a:solidFill>
                <a:latin typeface="MTMI"/>
              </a:rPr>
              <a:t>, </a:t>
            </a:r>
            <a:r>
              <a:rPr lang="en-US" sz="2800" dirty="0">
                <a:solidFill>
                  <a:srgbClr val="242021"/>
                </a:solidFill>
                <a:latin typeface="Times-Roman"/>
              </a:rPr>
              <a:t>4</a:t>
            </a:r>
            <a:r>
              <a:rPr lang="en-US" sz="2800" i="1" dirty="0">
                <a:solidFill>
                  <a:srgbClr val="242021"/>
                </a:solidFill>
                <a:latin typeface="MTMI"/>
              </a:rPr>
              <a:t>, </a:t>
            </a:r>
            <a:r>
              <a:rPr lang="en-US" sz="2800" dirty="0">
                <a:solidFill>
                  <a:srgbClr val="242021"/>
                </a:solidFill>
                <a:latin typeface="Times-Roman"/>
              </a:rPr>
              <a:t>8</a:t>
            </a:r>
            <a:r>
              <a:rPr lang="en-US" sz="2800" i="1" dirty="0">
                <a:solidFill>
                  <a:srgbClr val="242021"/>
                </a:solidFill>
                <a:latin typeface="MTMI"/>
              </a:rPr>
              <a:t>, . . . </a:t>
            </a:r>
            <a:r>
              <a:rPr lang="en-US" sz="2800" dirty="0">
                <a:solidFill>
                  <a:srgbClr val="242021"/>
                </a:solidFill>
                <a:latin typeface="MTSYN"/>
              </a:rPr>
              <a:t>}</a:t>
            </a:r>
            <a:r>
              <a:rPr lang="en-US" sz="2800" i="1" dirty="0">
                <a:solidFill>
                  <a:srgbClr val="242021"/>
                </a:solidFill>
                <a:latin typeface="MTMI"/>
              </a:rPr>
              <a:t>.</a:t>
            </a:r>
            <a:r>
              <a:rPr lang="en-US" sz="2800" dirty="0"/>
              <a:t> </a:t>
            </a:r>
            <a:endParaRPr lang="en-US" sz="2800" dirty="0" smtClean="0"/>
          </a:p>
          <a:p>
            <a:r>
              <a:rPr lang="en-US" sz="2800" dirty="0">
                <a:solidFill>
                  <a:srgbClr val="000000"/>
                </a:solidFill>
                <a:latin typeface="Times-Roman"/>
              </a:rPr>
              <a:t>The equivalence class of 1 contains all the integers </a:t>
            </a:r>
            <a:r>
              <a:rPr lang="en-US" sz="2800" i="1" dirty="0">
                <a:solidFill>
                  <a:srgbClr val="000000"/>
                </a:solidFill>
                <a:latin typeface="MTMI"/>
              </a:rPr>
              <a:t>a </a:t>
            </a:r>
            <a:r>
              <a:rPr lang="en-US" sz="2800" dirty="0">
                <a:solidFill>
                  <a:srgbClr val="000000"/>
                </a:solidFill>
                <a:latin typeface="Times-Roman"/>
              </a:rPr>
              <a:t>such that </a:t>
            </a:r>
            <a:r>
              <a:rPr lang="en-US" sz="2800" i="1" dirty="0">
                <a:solidFill>
                  <a:srgbClr val="000000"/>
                </a:solidFill>
                <a:latin typeface="MTMI"/>
              </a:rPr>
              <a:t>a </a:t>
            </a:r>
            <a:r>
              <a:rPr lang="en-US" sz="2800" dirty="0">
                <a:solidFill>
                  <a:srgbClr val="000000"/>
                </a:solidFill>
                <a:latin typeface="MTSYN"/>
              </a:rPr>
              <a:t>≡ </a:t>
            </a:r>
            <a:r>
              <a:rPr lang="en-US" sz="2800" dirty="0">
                <a:solidFill>
                  <a:srgbClr val="000000"/>
                </a:solidFill>
                <a:latin typeface="Times-Roman"/>
              </a:rPr>
              <a:t>1 (mod 4). The integers</a:t>
            </a:r>
            <a:br>
              <a:rPr lang="en-US" sz="2800" dirty="0">
                <a:solidFill>
                  <a:srgbClr val="000000"/>
                </a:solidFill>
                <a:latin typeface="Times-Roman"/>
              </a:rPr>
            </a:br>
            <a:r>
              <a:rPr lang="en-US" sz="2800" dirty="0">
                <a:solidFill>
                  <a:srgbClr val="000000"/>
                </a:solidFill>
                <a:latin typeface="Times-Roman"/>
              </a:rPr>
              <a:t>in this class are those that have a remainder of 1 when divided by 4. Hence, the equivalence</a:t>
            </a:r>
            <a:br>
              <a:rPr lang="en-US" sz="2800" dirty="0">
                <a:solidFill>
                  <a:srgbClr val="000000"/>
                </a:solidFill>
                <a:latin typeface="Times-Roman"/>
              </a:rPr>
            </a:br>
            <a:r>
              <a:rPr lang="en-US" sz="2800" dirty="0">
                <a:solidFill>
                  <a:srgbClr val="000000"/>
                </a:solidFill>
                <a:latin typeface="Times-Roman"/>
              </a:rPr>
              <a:t>class of 1 for this relation is</a:t>
            </a:r>
            <a:br>
              <a:rPr lang="en-US" sz="2800" dirty="0">
                <a:solidFill>
                  <a:srgbClr val="000000"/>
                </a:solidFill>
                <a:latin typeface="Times-Roman"/>
              </a:rPr>
            </a:br>
            <a:r>
              <a:rPr lang="en-US" sz="2800" dirty="0">
                <a:solidFill>
                  <a:srgbClr val="000000"/>
                </a:solidFill>
                <a:latin typeface="MTSYN"/>
              </a:rPr>
              <a:t>[</a:t>
            </a:r>
            <a:r>
              <a:rPr lang="en-US" sz="2800" dirty="0">
                <a:solidFill>
                  <a:srgbClr val="000000"/>
                </a:solidFill>
                <a:latin typeface="Times-Roman"/>
              </a:rPr>
              <a:t>1</a:t>
            </a:r>
            <a:r>
              <a:rPr lang="en-US" sz="2800" dirty="0">
                <a:solidFill>
                  <a:srgbClr val="000000"/>
                </a:solidFill>
                <a:latin typeface="MTSYN"/>
              </a:rPr>
              <a:t>] = {</a:t>
            </a:r>
            <a:r>
              <a:rPr lang="en-US" sz="2800" i="1" dirty="0">
                <a:solidFill>
                  <a:srgbClr val="000000"/>
                </a:solidFill>
                <a:latin typeface="MTMI"/>
              </a:rPr>
              <a:t>. . . , </a:t>
            </a:r>
            <a:r>
              <a:rPr lang="en-US" sz="2800" dirty="0">
                <a:solidFill>
                  <a:srgbClr val="000000"/>
                </a:solidFill>
                <a:latin typeface="MTSYN"/>
              </a:rPr>
              <a:t>-</a:t>
            </a:r>
            <a:r>
              <a:rPr lang="en-US" sz="2800" dirty="0">
                <a:solidFill>
                  <a:srgbClr val="000000"/>
                </a:solidFill>
                <a:latin typeface="Times-Roman"/>
              </a:rPr>
              <a:t>7</a:t>
            </a:r>
            <a:r>
              <a:rPr lang="en-US" sz="2800" i="1" dirty="0">
                <a:solidFill>
                  <a:srgbClr val="000000"/>
                </a:solidFill>
                <a:latin typeface="MTMI"/>
              </a:rPr>
              <a:t>, </a:t>
            </a:r>
            <a:r>
              <a:rPr lang="en-US" sz="2800" dirty="0">
                <a:solidFill>
                  <a:srgbClr val="000000"/>
                </a:solidFill>
                <a:latin typeface="MTSYN"/>
              </a:rPr>
              <a:t>-</a:t>
            </a:r>
            <a:r>
              <a:rPr lang="en-US" sz="2800" dirty="0">
                <a:solidFill>
                  <a:srgbClr val="000000"/>
                </a:solidFill>
                <a:latin typeface="Times-Roman"/>
              </a:rPr>
              <a:t>3</a:t>
            </a:r>
            <a:r>
              <a:rPr lang="en-US" sz="2800" i="1" dirty="0">
                <a:solidFill>
                  <a:srgbClr val="000000"/>
                </a:solidFill>
                <a:latin typeface="MTMI"/>
              </a:rPr>
              <a:t>, </a:t>
            </a:r>
            <a:r>
              <a:rPr lang="en-US" sz="2800" dirty="0">
                <a:solidFill>
                  <a:srgbClr val="000000"/>
                </a:solidFill>
                <a:latin typeface="Times-Roman"/>
              </a:rPr>
              <a:t>1</a:t>
            </a:r>
            <a:r>
              <a:rPr lang="en-US" sz="2800" i="1" dirty="0">
                <a:solidFill>
                  <a:srgbClr val="000000"/>
                </a:solidFill>
                <a:latin typeface="MTMI"/>
              </a:rPr>
              <a:t>, </a:t>
            </a:r>
            <a:r>
              <a:rPr lang="en-US" sz="2800" dirty="0">
                <a:solidFill>
                  <a:srgbClr val="000000"/>
                </a:solidFill>
                <a:latin typeface="Times-Roman"/>
              </a:rPr>
              <a:t>5</a:t>
            </a:r>
            <a:r>
              <a:rPr lang="en-US" sz="2800" i="1" dirty="0">
                <a:solidFill>
                  <a:srgbClr val="000000"/>
                </a:solidFill>
                <a:latin typeface="MTMI"/>
              </a:rPr>
              <a:t>, </a:t>
            </a:r>
            <a:r>
              <a:rPr lang="en-US" sz="2800" dirty="0">
                <a:solidFill>
                  <a:srgbClr val="000000"/>
                </a:solidFill>
                <a:latin typeface="Times-Roman"/>
              </a:rPr>
              <a:t>9</a:t>
            </a:r>
            <a:r>
              <a:rPr lang="en-US" sz="2800" i="1" dirty="0">
                <a:solidFill>
                  <a:srgbClr val="000000"/>
                </a:solidFill>
                <a:latin typeface="MTMI"/>
              </a:rPr>
              <a:t>, . . . </a:t>
            </a:r>
            <a:r>
              <a:rPr lang="en-US" sz="2800" dirty="0">
                <a:solidFill>
                  <a:srgbClr val="000000"/>
                </a:solidFill>
                <a:latin typeface="MTSYN"/>
              </a:rPr>
              <a:t>}</a:t>
            </a:r>
            <a:r>
              <a:rPr lang="en-US" sz="2800" i="1" dirty="0">
                <a:solidFill>
                  <a:srgbClr val="000000"/>
                </a:solidFill>
                <a:latin typeface="MTMI"/>
              </a:rPr>
              <a:t>.</a:t>
            </a:r>
            <a:r>
              <a:rPr lang="en-US" sz="2800" dirty="0"/>
              <a:t> </a:t>
            </a:r>
            <a:br>
              <a:rPr lang="en-US" sz="2800" dirty="0"/>
            </a:br>
            <a:r>
              <a:rPr lang="en-US" sz="2800" dirty="0"/>
              <a:t/>
            </a:r>
            <a:br>
              <a:rPr lang="en-US" sz="2800" dirty="0"/>
            </a:br>
            <a:endParaRPr lang="en-US" sz="2800" dirty="0"/>
          </a:p>
        </p:txBody>
      </p:sp>
    </p:spTree>
    <p:extLst>
      <p:ext uri="{BB962C8B-B14F-4D97-AF65-F5344CB8AC3E}">
        <p14:creationId xmlns:p14="http://schemas.microsoft.com/office/powerpoint/2010/main" val="185332256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229600" cy="4389120"/>
          </a:xfrm>
        </p:spPr>
        <p:txBody>
          <a:bodyPr>
            <a:noAutofit/>
          </a:bodyPr>
          <a:lstStyle/>
          <a:p>
            <a:r>
              <a:rPr lang="en-US" sz="2800" dirty="0"/>
              <a:t>What is the equivalence class of the string 0111 with respect to the equivalence relation </a:t>
            </a:r>
            <a:r>
              <a:rPr lang="en-US" sz="2800" i="1" dirty="0" smtClean="0"/>
              <a:t>R</a:t>
            </a:r>
            <a:r>
              <a:rPr lang="en-US" sz="2800" dirty="0" smtClean="0"/>
              <a:t>on </a:t>
            </a:r>
            <a:r>
              <a:rPr lang="en-US" sz="2800" dirty="0"/>
              <a:t>the set of all bit strings? (Recall that </a:t>
            </a:r>
            <a:r>
              <a:rPr lang="en-US" sz="2800" i="1" dirty="0"/>
              <a:t>sR</a:t>
            </a:r>
            <a:r>
              <a:rPr lang="en-US" sz="2800" dirty="0"/>
              <a:t>3 </a:t>
            </a:r>
            <a:r>
              <a:rPr lang="en-US" sz="2800" i="1" dirty="0"/>
              <a:t>t </a:t>
            </a:r>
            <a:r>
              <a:rPr lang="en-US" sz="2800" dirty="0"/>
              <a:t>if and only if </a:t>
            </a:r>
            <a:r>
              <a:rPr lang="en-US" sz="2800" i="1" dirty="0"/>
              <a:t>s </a:t>
            </a:r>
            <a:r>
              <a:rPr lang="en-US" sz="2800" dirty="0"/>
              <a:t>and </a:t>
            </a:r>
            <a:r>
              <a:rPr lang="en-US" sz="2800" i="1" dirty="0"/>
              <a:t>t </a:t>
            </a:r>
            <a:r>
              <a:rPr lang="en-US" sz="2800" dirty="0"/>
              <a:t>are bit </a:t>
            </a:r>
            <a:r>
              <a:rPr lang="en-US" sz="2800" dirty="0" smtClean="0"/>
              <a:t>strings with </a:t>
            </a:r>
            <a:r>
              <a:rPr lang="en-US" sz="2800" i="1" dirty="0"/>
              <a:t>s </a:t>
            </a:r>
            <a:r>
              <a:rPr lang="en-US" sz="2800" dirty="0"/>
              <a:t>= </a:t>
            </a:r>
            <a:r>
              <a:rPr lang="en-US" sz="2800" i="1" dirty="0"/>
              <a:t>t </a:t>
            </a:r>
            <a:r>
              <a:rPr lang="en-US" sz="2800" dirty="0"/>
              <a:t>or </a:t>
            </a:r>
            <a:r>
              <a:rPr lang="en-US" sz="2800" i="1" dirty="0"/>
              <a:t>s </a:t>
            </a:r>
            <a:r>
              <a:rPr lang="en-US" sz="2800" dirty="0"/>
              <a:t>and </a:t>
            </a:r>
            <a:r>
              <a:rPr lang="en-US" sz="2800" i="1" dirty="0"/>
              <a:t>t </a:t>
            </a:r>
            <a:r>
              <a:rPr lang="en-US" sz="2800" dirty="0"/>
              <a:t>are strings of at least three bits that start with the same three bits.) </a:t>
            </a:r>
            <a:endParaRPr lang="en-US" sz="2800" dirty="0" smtClean="0"/>
          </a:p>
          <a:p>
            <a:endParaRPr lang="en-US" sz="2800" dirty="0"/>
          </a:p>
          <a:p>
            <a:r>
              <a:rPr lang="en-US" sz="2800" dirty="0"/>
              <a:t>The bit strings equivalent to 0111 are the bit strings with at least three bits that </a:t>
            </a:r>
            <a:r>
              <a:rPr lang="en-US" sz="2800" dirty="0" smtClean="0"/>
              <a:t>begin with </a:t>
            </a:r>
            <a:r>
              <a:rPr lang="en-US" sz="2800" dirty="0"/>
              <a:t>011. These are the bit strings 011, 0110, 0111, 01100, 01101, 01110, 01111, and so on.</a:t>
            </a:r>
            <a:br>
              <a:rPr lang="en-US" sz="2800" dirty="0"/>
            </a:br>
            <a:r>
              <a:rPr lang="en-US" sz="2800" dirty="0"/>
              <a:t>Consequently</a:t>
            </a:r>
            <a:r>
              <a:rPr lang="en-US" sz="2800" dirty="0" smtClean="0"/>
              <a:t>, [</a:t>
            </a:r>
            <a:r>
              <a:rPr lang="en-US" sz="2800" dirty="0"/>
              <a:t>011]</a:t>
            </a:r>
            <a:r>
              <a:rPr lang="en-US" sz="2800" i="1" dirty="0"/>
              <a:t>R</a:t>
            </a:r>
            <a:r>
              <a:rPr lang="en-US" sz="2800" dirty="0"/>
              <a:t>3 = {011</a:t>
            </a:r>
            <a:r>
              <a:rPr lang="en-US" sz="2800" i="1" dirty="0"/>
              <a:t>, </a:t>
            </a:r>
            <a:r>
              <a:rPr lang="en-US" sz="2800" dirty="0"/>
              <a:t>0110</a:t>
            </a:r>
            <a:r>
              <a:rPr lang="en-US" sz="2800" i="1" dirty="0"/>
              <a:t>, </a:t>
            </a:r>
            <a:r>
              <a:rPr lang="en-US" sz="2800" dirty="0"/>
              <a:t>0111</a:t>
            </a:r>
            <a:r>
              <a:rPr lang="en-US" sz="2800" i="1" dirty="0"/>
              <a:t>, </a:t>
            </a:r>
            <a:r>
              <a:rPr lang="en-US" sz="2800" dirty="0"/>
              <a:t>01100</a:t>
            </a:r>
            <a:r>
              <a:rPr lang="en-US" sz="2800" i="1" dirty="0"/>
              <a:t>, </a:t>
            </a:r>
            <a:r>
              <a:rPr lang="en-US" sz="2800" dirty="0"/>
              <a:t>01101</a:t>
            </a:r>
            <a:r>
              <a:rPr lang="en-US" sz="2800" i="1" dirty="0"/>
              <a:t>, </a:t>
            </a:r>
            <a:r>
              <a:rPr lang="en-US" sz="2800" dirty="0"/>
              <a:t>01110</a:t>
            </a:r>
            <a:r>
              <a:rPr lang="en-US" sz="2800" i="1" dirty="0"/>
              <a:t>, </a:t>
            </a:r>
            <a:r>
              <a:rPr lang="en-US" sz="2800" dirty="0"/>
              <a:t>01111</a:t>
            </a:r>
            <a:r>
              <a:rPr lang="en-US" sz="2800" i="1" dirty="0"/>
              <a:t>, . . .</a:t>
            </a:r>
            <a:r>
              <a:rPr lang="en-US" sz="2800" dirty="0"/>
              <a:t>}</a:t>
            </a:r>
            <a:r>
              <a:rPr lang="en-US" sz="2800" i="1" dirty="0"/>
              <a:t>.</a:t>
            </a:r>
            <a:r>
              <a:rPr lang="en-US" sz="2800" dirty="0"/>
              <a:t> </a:t>
            </a:r>
            <a:br>
              <a:rPr lang="en-US" sz="2800" dirty="0"/>
            </a:br>
            <a:r>
              <a:rPr lang="en-US" sz="2800" dirty="0"/>
              <a:t/>
            </a:r>
            <a:br>
              <a:rPr lang="en-US" sz="2800" dirty="0"/>
            </a:br>
            <a:endParaRPr lang="en-US" sz="2800" dirty="0"/>
          </a:p>
        </p:txBody>
      </p:sp>
    </p:spTree>
    <p:extLst>
      <p:ext uri="{BB962C8B-B14F-4D97-AF65-F5344CB8AC3E}">
        <p14:creationId xmlns:p14="http://schemas.microsoft.com/office/powerpoint/2010/main" val="181237981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Equivalence Classes and Partitions</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Theorem  </a:t>
            </a:r>
            <a:r>
              <a:rPr lang="en-US" b="1" dirty="0" smtClean="0">
                <a:latin typeface="Cambria Math" pitchFamily="18" charset="0"/>
                <a:ea typeface="Cambria Math" pitchFamily="18" charset="0"/>
              </a:rPr>
              <a:t>1</a:t>
            </a:r>
            <a:r>
              <a:rPr lang="en-US" dirty="0" smtClean="0"/>
              <a:t>:  let </a:t>
            </a:r>
            <a:r>
              <a:rPr lang="en-US" i="1" dirty="0" smtClean="0"/>
              <a:t>R</a:t>
            </a:r>
            <a:r>
              <a:rPr lang="en-US" dirty="0" smtClean="0"/>
              <a:t> be an equivalence relation on a set </a:t>
            </a:r>
            <a:r>
              <a:rPr lang="en-US" i="1" dirty="0" smtClean="0"/>
              <a:t>A. </a:t>
            </a:r>
            <a:r>
              <a:rPr lang="en-US" dirty="0" smtClean="0"/>
              <a:t> These statements for elements </a:t>
            </a:r>
            <a:r>
              <a:rPr lang="en-US" i="1" dirty="0" smtClean="0"/>
              <a:t>a</a:t>
            </a:r>
            <a:r>
              <a:rPr lang="en-US" dirty="0" smtClean="0"/>
              <a:t> and </a:t>
            </a:r>
            <a:r>
              <a:rPr lang="en-US" i="1" dirty="0" smtClean="0"/>
              <a:t>b</a:t>
            </a:r>
            <a:r>
              <a:rPr lang="en-US" dirty="0" smtClean="0"/>
              <a:t> of </a:t>
            </a:r>
            <a:r>
              <a:rPr lang="en-US" i="1" dirty="0" smtClean="0"/>
              <a:t>A </a:t>
            </a:r>
            <a:r>
              <a:rPr lang="en-US" dirty="0" smtClean="0"/>
              <a:t>are equivalent: </a:t>
            </a:r>
          </a:p>
          <a:p>
            <a:pPr lvl="1">
              <a:buNone/>
            </a:pPr>
            <a:r>
              <a:rPr lang="en-US" dirty="0" smtClean="0"/>
              <a:t>    (</a:t>
            </a:r>
            <a:r>
              <a:rPr lang="en-US" i="1" dirty="0" err="1" smtClean="0"/>
              <a:t>i</a:t>
            </a:r>
            <a:r>
              <a:rPr lang="en-US" dirty="0" smtClean="0"/>
              <a:t>)   </a:t>
            </a:r>
            <a:r>
              <a:rPr lang="en-US" i="1" dirty="0" err="1" smtClean="0"/>
              <a:t>aRb</a:t>
            </a:r>
            <a:endParaRPr lang="en-US" i="1" dirty="0" smtClean="0"/>
          </a:p>
          <a:p>
            <a:pPr lvl="1">
              <a:buNone/>
            </a:pPr>
            <a:r>
              <a:rPr lang="en-US" dirty="0" smtClean="0"/>
              <a:t>    (</a:t>
            </a:r>
            <a:r>
              <a:rPr lang="en-US" i="1" dirty="0" smtClean="0"/>
              <a:t>ii</a:t>
            </a:r>
            <a:r>
              <a:rPr lang="en-US" dirty="0" smtClean="0"/>
              <a:t>)  [</a:t>
            </a:r>
            <a:r>
              <a:rPr lang="en-US" i="1" dirty="0" smtClean="0"/>
              <a:t>a</a:t>
            </a:r>
            <a:r>
              <a:rPr lang="en-US" dirty="0" smtClean="0"/>
              <a:t>] = [</a:t>
            </a:r>
            <a:r>
              <a:rPr lang="en-US" i="1" dirty="0" smtClean="0"/>
              <a:t>b</a:t>
            </a:r>
            <a:r>
              <a:rPr lang="en-US" dirty="0" smtClean="0"/>
              <a:t>]</a:t>
            </a:r>
          </a:p>
          <a:p>
            <a:pPr lvl="1">
              <a:buNone/>
            </a:pPr>
            <a:r>
              <a:rPr lang="en-US" dirty="0" smtClean="0"/>
              <a:t>    (</a:t>
            </a:r>
            <a:r>
              <a:rPr lang="en-US" i="1" dirty="0" smtClean="0"/>
              <a:t>iii</a:t>
            </a: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 </a:t>
            </a:r>
            <a:r>
              <a:rPr lang="en-US" dirty="0" smtClean="0">
                <a:latin typeface="Cambria Math"/>
                <a:ea typeface="Cambria Math"/>
              </a:rPr>
              <a:t>∅</a:t>
            </a:r>
          </a:p>
          <a:p>
            <a:pPr lvl="1">
              <a:buNone/>
            </a:pPr>
            <a:r>
              <a:rPr lang="en-US" b="1" dirty="0" smtClean="0">
                <a:latin typeface="Cambria Math"/>
                <a:ea typeface="Cambria Math"/>
              </a:rPr>
              <a:t>Proof</a:t>
            </a:r>
            <a:r>
              <a:rPr lang="en-US" dirty="0" smtClean="0">
                <a:latin typeface="Cambria Math"/>
                <a:ea typeface="Cambria Math"/>
              </a:rPr>
              <a:t>: We show that (</a:t>
            </a:r>
            <a:r>
              <a:rPr lang="en-US" i="1" dirty="0" err="1" smtClean="0">
                <a:ea typeface="Cambria Math"/>
              </a:rPr>
              <a:t>i</a:t>
            </a:r>
            <a:r>
              <a:rPr lang="en-US" dirty="0" smtClean="0">
                <a:latin typeface="Cambria Math"/>
                <a:ea typeface="Cambria Math"/>
              </a:rPr>
              <a:t>) implies (</a:t>
            </a:r>
            <a:r>
              <a:rPr lang="en-US" i="1" dirty="0" smtClean="0">
                <a:ea typeface="Cambria Math" pitchFamily="18" charset="0"/>
              </a:rPr>
              <a:t>ii</a:t>
            </a:r>
            <a:r>
              <a:rPr lang="en-US" dirty="0" smtClean="0">
                <a:latin typeface="Cambria Math"/>
                <a:ea typeface="Cambria Math"/>
              </a:rPr>
              <a:t>). Assume that </a:t>
            </a:r>
            <a:r>
              <a:rPr lang="en-US" i="1" dirty="0" err="1" smtClean="0">
                <a:ea typeface="Cambria Math"/>
              </a:rPr>
              <a:t>aRb</a:t>
            </a:r>
            <a:r>
              <a:rPr lang="en-US" dirty="0" smtClean="0">
                <a:latin typeface="Cambria Math"/>
                <a:ea typeface="Cambria Math"/>
              </a:rPr>
              <a:t>. Now suppose that c ∈</a:t>
            </a:r>
            <a:r>
              <a:rPr lang="en-US" dirty="0" smtClean="0"/>
              <a:t> [</a:t>
            </a:r>
            <a:r>
              <a:rPr lang="en-US" i="1" dirty="0" smtClean="0"/>
              <a:t>a</a:t>
            </a:r>
            <a:r>
              <a:rPr lang="en-US" dirty="0" smtClean="0"/>
              <a:t>]. Then </a:t>
            </a:r>
            <a:r>
              <a:rPr lang="en-US" i="1" dirty="0" err="1" smtClean="0"/>
              <a:t>aRc</a:t>
            </a:r>
            <a:r>
              <a:rPr lang="en-US" dirty="0" smtClean="0"/>
              <a:t>. Because </a:t>
            </a:r>
            <a:r>
              <a:rPr lang="en-US" i="1" dirty="0" err="1" smtClean="0"/>
              <a:t>aRb</a:t>
            </a:r>
            <a:r>
              <a:rPr lang="en-US" dirty="0" smtClean="0"/>
              <a:t> and </a:t>
            </a:r>
            <a:r>
              <a:rPr lang="en-US" i="1" dirty="0" smtClean="0"/>
              <a:t>R</a:t>
            </a:r>
            <a:r>
              <a:rPr lang="en-US" dirty="0" smtClean="0"/>
              <a:t> is symmetric, </a:t>
            </a:r>
            <a:r>
              <a:rPr lang="en-US" i="1" dirty="0" err="1" smtClean="0"/>
              <a:t>bRa</a:t>
            </a:r>
            <a:r>
              <a:rPr lang="en-US" dirty="0" smtClean="0"/>
              <a:t>. Because </a:t>
            </a:r>
            <a:r>
              <a:rPr lang="en-US" i="1" dirty="0" smtClean="0"/>
              <a:t>R</a:t>
            </a:r>
            <a:r>
              <a:rPr lang="en-US" dirty="0" smtClean="0"/>
              <a:t> is transitive and </a:t>
            </a:r>
            <a:r>
              <a:rPr lang="en-US" i="1" dirty="0" err="1" smtClean="0"/>
              <a:t>bRa</a:t>
            </a:r>
            <a:r>
              <a:rPr lang="en-US" dirty="0" smtClean="0"/>
              <a:t> and </a:t>
            </a:r>
            <a:r>
              <a:rPr lang="en-US" i="1" dirty="0" err="1" smtClean="0"/>
              <a:t>aRc</a:t>
            </a:r>
            <a:r>
              <a:rPr lang="en-US" dirty="0" smtClean="0"/>
              <a:t>, it follows that </a:t>
            </a:r>
            <a:r>
              <a:rPr lang="en-US" i="1" dirty="0" err="1" smtClean="0"/>
              <a:t>bRc</a:t>
            </a:r>
            <a:r>
              <a:rPr lang="en-US" dirty="0" smtClean="0"/>
              <a:t>. Hence,</a:t>
            </a:r>
            <a:r>
              <a:rPr lang="en-US" dirty="0" smtClean="0">
                <a:latin typeface="Cambria Math"/>
                <a:ea typeface="Cambria Math"/>
              </a:rPr>
              <a:t> </a:t>
            </a:r>
            <a:r>
              <a:rPr lang="en-US" i="1" dirty="0" smtClean="0">
                <a:ea typeface="Cambria Math"/>
              </a:rPr>
              <a:t>c</a:t>
            </a:r>
            <a:r>
              <a:rPr lang="en-US" dirty="0" smtClean="0">
                <a:latin typeface="Cambria Math"/>
                <a:ea typeface="Cambria Math"/>
              </a:rPr>
              <a:t> ∈</a:t>
            </a:r>
            <a:r>
              <a:rPr lang="en-US" dirty="0" smtClean="0"/>
              <a:t> [</a:t>
            </a:r>
            <a:r>
              <a:rPr lang="en-US" i="1" dirty="0" smtClean="0"/>
              <a:t>b</a:t>
            </a:r>
            <a:r>
              <a:rPr lang="en-US" dirty="0" smtClean="0"/>
              <a:t>]. Therefore, [</a:t>
            </a:r>
            <a:r>
              <a:rPr lang="en-US" i="1" dirty="0" smtClean="0"/>
              <a:t>a</a:t>
            </a:r>
            <a:r>
              <a:rPr lang="en-US" dirty="0" smtClean="0"/>
              <a:t>]</a:t>
            </a:r>
            <a:r>
              <a:rPr lang="en-US" dirty="0" smtClean="0">
                <a:latin typeface="Cambria Math"/>
                <a:ea typeface="Cambria Math"/>
              </a:rPr>
              <a:t>⊆</a:t>
            </a:r>
            <a:r>
              <a:rPr lang="en-US" dirty="0" smtClean="0"/>
              <a:t> [</a:t>
            </a:r>
            <a:r>
              <a:rPr lang="en-US" i="1" dirty="0" smtClean="0"/>
              <a:t>b</a:t>
            </a:r>
            <a:r>
              <a:rPr lang="en-US" dirty="0" smtClean="0"/>
              <a:t>].  A similar argument (omitted here) shows that [</a:t>
            </a:r>
            <a:r>
              <a:rPr lang="en-US" i="1" dirty="0" smtClean="0"/>
              <a:t>b</a:t>
            </a:r>
            <a:r>
              <a:rPr lang="en-US" dirty="0" smtClean="0"/>
              <a:t>]</a:t>
            </a:r>
            <a:r>
              <a:rPr lang="en-US" dirty="0" smtClean="0">
                <a:latin typeface="Cambria Math"/>
                <a:ea typeface="Cambria Math"/>
              </a:rPr>
              <a:t>⊆</a:t>
            </a:r>
            <a:r>
              <a:rPr lang="en-US" dirty="0" smtClean="0"/>
              <a:t> [</a:t>
            </a:r>
            <a:r>
              <a:rPr lang="en-US" i="1" dirty="0" smtClean="0"/>
              <a:t>a</a:t>
            </a:r>
            <a:r>
              <a:rPr lang="en-US" dirty="0" smtClean="0"/>
              <a:t>]. Since [</a:t>
            </a:r>
            <a:r>
              <a:rPr lang="en-US" i="1" dirty="0" smtClean="0"/>
              <a:t>a</a:t>
            </a:r>
            <a:r>
              <a:rPr lang="en-US" dirty="0" smtClean="0"/>
              <a:t>]</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a:t>
            </a:r>
            <a:r>
              <a:rPr lang="en-US" dirty="0" smtClean="0">
                <a:latin typeface="Cambria Math"/>
                <a:ea typeface="Cambria Math"/>
              </a:rPr>
              <a:t>⊆</a:t>
            </a:r>
            <a:r>
              <a:rPr lang="en-US" dirty="0" smtClean="0"/>
              <a:t> [</a:t>
            </a:r>
            <a:r>
              <a:rPr lang="en-US" i="1" dirty="0" smtClean="0"/>
              <a:t>a</a:t>
            </a:r>
            <a:r>
              <a:rPr lang="en-US" dirty="0" smtClean="0"/>
              <a:t>],  we have shown that [</a:t>
            </a:r>
            <a:r>
              <a:rPr lang="en-US" i="1" dirty="0" smtClean="0"/>
              <a:t>a</a:t>
            </a:r>
            <a:r>
              <a:rPr lang="en-US" dirty="0" smtClean="0"/>
              <a:t>] = [</a:t>
            </a:r>
            <a:r>
              <a:rPr lang="en-US" i="1" dirty="0" smtClean="0"/>
              <a:t>b</a:t>
            </a:r>
            <a:r>
              <a:rPr lang="en-US" dirty="0" smtClean="0"/>
              <a:t>].</a:t>
            </a:r>
          </a:p>
          <a:p>
            <a:pPr lvl="1">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of a Set</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 </a:t>
            </a:r>
            <a:r>
              <a:rPr lang="en-US" i="1" dirty="0" smtClean="0"/>
              <a:t>partition</a:t>
            </a:r>
            <a:r>
              <a:rPr lang="en-US" dirty="0" smtClean="0"/>
              <a:t> of a set </a:t>
            </a:r>
            <a:r>
              <a:rPr lang="en-US" i="1" dirty="0" smtClean="0"/>
              <a:t>S </a:t>
            </a:r>
            <a:r>
              <a:rPr lang="en-US" dirty="0" smtClean="0"/>
              <a:t>is a collection of disjoint nonempty subsets of </a:t>
            </a:r>
            <a:r>
              <a:rPr lang="en-US" i="1" dirty="0" smtClean="0"/>
              <a:t>S</a:t>
            </a:r>
            <a:r>
              <a:rPr lang="en-US" dirty="0" smtClean="0"/>
              <a:t> that have </a:t>
            </a:r>
            <a:r>
              <a:rPr lang="en-US" i="1" dirty="0" smtClean="0"/>
              <a:t>S</a:t>
            </a:r>
            <a:r>
              <a:rPr lang="en-US" dirty="0" smtClean="0"/>
              <a:t> as their union. In other words, the collection of subsets </a:t>
            </a:r>
            <a:r>
              <a:rPr lang="en-US" i="1" dirty="0" smtClean="0"/>
              <a:t>A</a:t>
            </a:r>
            <a:r>
              <a:rPr lang="en-US" i="1" baseline="-25000" dirty="0" smtClean="0"/>
              <a:t>i</a:t>
            </a:r>
            <a:r>
              <a:rPr lang="en-US" dirty="0" smtClean="0"/>
              <a:t>, where </a:t>
            </a:r>
            <a:r>
              <a:rPr lang="en-US" i="1" dirty="0" err="1" smtClean="0"/>
              <a:t>i</a:t>
            </a:r>
            <a:r>
              <a:rPr lang="en-US" dirty="0" smtClean="0"/>
              <a:t> </a:t>
            </a:r>
            <a:r>
              <a:rPr lang="en-US" dirty="0" smtClean="0">
                <a:latin typeface="Cambria Math"/>
                <a:ea typeface="Cambria Math"/>
              </a:rPr>
              <a:t>∈</a:t>
            </a:r>
            <a:r>
              <a:rPr lang="en-US" dirty="0" smtClean="0"/>
              <a:t> </a:t>
            </a:r>
            <a:r>
              <a:rPr lang="en-US" i="1" dirty="0" smtClean="0"/>
              <a:t>I</a:t>
            </a:r>
            <a:r>
              <a:rPr lang="en-US" dirty="0" smtClean="0"/>
              <a:t> (where </a:t>
            </a:r>
            <a:r>
              <a:rPr lang="en-US" i="1" dirty="0" smtClean="0"/>
              <a:t>I</a:t>
            </a:r>
            <a:r>
              <a:rPr lang="en-US" dirty="0" smtClean="0"/>
              <a:t> is an index set), forms a partition of </a:t>
            </a:r>
            <a:r>
              <a:rPr lang="en-US" i="1" dirty="0" smtClean="0"/>
              <a:t>S</a:t>
            </a:r>
            <a:r>
              <a:rPr lang="en-US" dirty="0" smtClean="0"/>
              <a:t> if and only if</a:t>
            </a:r>
          </a:p>
          <a:p>
            <a:pPr lvl="1"/>
            <a:r>
              <a:rPr lang="en-US" i="1" dirty="0" smtClean="0"/>
              <a:t>A</a:t>
            </a:r>
            <a:r>
              <a:rPr lang="en-US" i="1" baseline="-25000" dirty="0" smtClean="0"/>
              <a:t>i</a:t>
            </a:r>
            <a:r>
              <a:rPr lang="en-US" dirty="0" smtClean="0">
                <a:latin typeface="Cambria Math"/>
                <a:ea typeface="Cambria Math"/>
              </a:rPr>
              <a:t> ≠ ∅ for </a:t>
            </a:r>
            <a:r>
              <a:rPr lang="en-US" i="1" dirty="0" err="1" smtClean="0"/>
              <a:t>i</a:t>
            </a:r>
            <a:r>
              <a:rPr lang="en-US" dirty="0" smtClean="0"/>
              <a:t> </a:t>
            </a:r>
            <a:r>
              <a:rPr lang="en-US" dirty="0" smtClean="0">
                <a:latin typeface="Cambria Math"/>
                <a:ea typeface="Cambria Math"/>
              </a:rPr>
              <a:t>∈</a:t>
            </a:r>
            <a:r>
              <a:rPr lang="en-US" dirty="0" smtClean="0"/>
              <a:t> </a:t>
            </a:r>
            <a:r>
              <a:rPr lang="en-US" i="1" dirty="0" smtClean="0"/>
              <a:t>I,</a:t>
            </a:r>
          </a:p>
          <a:p>
            <a:pPr lvl="1"/>
            <a:r>
              <a:rPr lang="en-US" i="1" dirty="0" smtClean="0"/>
              <a:t>A</a:t>
            </a:r>
            <a:r>
              <a:rPr lang="en-US" i="1" baseline="-25000" dirty="0" smtClean="0"/>
              <a:t>i</a:t>
            </a:r>
            <a:r>
              <a:rPr lang="en-US" dirty="0" smtClean="0"/>
              <a:t> </a:t>
            </a:r>
            <a:r>
              <a:rPr lang="en-US" dirty="0" smtClean="0">
                <a:latin typeface="Cambria Math"/>
                <a:ea typeface="Cambria Math"/>
              </a:rPr>
              <a:t>∩</a:t>
            </a:r>
            <a:r>
              <a:rPr lang="en-US" dirty="0" smtClean="0"/>
              <a:t> </a:t>
            </a:r>
            <a:r>
              <a:rPr lang="en-US" i="1" dirty="0" err="1" smtClean="0"/>
              <a:t>A</a:t>
            </a:r>
            <a:r>
              <a:rPr lang="en-US" i="1" baseline="-25000" dirty="0" err="1" smtClean="0"/>
              <a:t>j</a:t>
            </a:r>
            <a:r>
              <a:rPr lang="en-US" i="1" dirty="0" smtClean="0"/>
              <a:t>=</a:t>
            </a:r>
            <a:r>
              <a:rPr lang="en-US" dirty="0" smtClean="0">
                <a:latin typeface="Cambria Math"/>
                <a:ea typeface="Cambria Math"/>
              </a:rPr>
              <a:t>∅ </a:t>
            </a:r>
            <a:r>
              <a:rPr lang="en-US" dirty="0" smtClean="0"/>
              <a:t>when </a:t>
            </a:r>
            <a:r>
              <a:rPr lang="en-US" i="1" dirty="0" err="1" smtClean="0"/>
              <a:t>i</a:t>
            </a:r>
            <a:r>
              <a:rPr lang="en-US" dirty="0" smtClean="0"/>
              <a:t> </a:t>
            </a:r>
            <a:r>
              <a:rPr lang="en-US" dirty="0" smtClean="0">
                <a:latin typeface="Cambria Math"/>
                <a:ea typeface="Cambria Math"/>
              </a:rPr>
              <a:t>≠ </a:t>
            </a:r>
            <a:r>
              <a:rPr lang="en-US" i="1" dirty="0" smtClean="0"/>
              <a:t>j,</a:t>
            </a:r>
          </a:p>
          <a:p>
            <a:pPr lvl="1"/>
            <a:r>
              <a:rPr lang="en-US" dirty="0" smtClean="0"/>
              <a:t>and</a:t>
            </a:r>
            <a:r>
              <a:rPr lang="en-US" i="1" dirty="0" smtClean="0"/>
              <a:t> </a:t>
            </a:r>
            <a:endParaRPr lang="en-US" i="1"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2057400" y="5029200"/>
            <a:ext cx="1163955" cy="558165"/>
          </a:xfrm>
          <a:prstGeom prst="rect">
            <a:avLst/>
          </a:prstGeom>
        </p:spPr>
      </p:pic>
      <p:pic>
        <p:nvPicPr>
          <p:cNvPr id="5" name="Picture 4" descr="0824.jpg"/>
          <p:cNvPicPr>
            <a:picLocks noChangeAspect="1"/>
          </p:cNvPicPr>
          <p:nvPr/>
        </p:nvPicPr>
        <p:blipFill>
          <a:blip r:embed="rId4" cstate="print"/>
          <a:stretch>
            <a:fillRect/>
          </a:stretch>
        </p:blipFill>
        <p:spPr>
          <a:xfrm>
            <a:off x="5486400" y="4495800"/>
            <a:ext cx="1986534" cy="1267968"/>
          </a:xfrm>
          <a:prstGeom prst="rect">
            <a:avLst/>
          </a:prstGeom>
        </p:spPr>
      </p:pic>
      <p:sp>
        <p:nvSpPr>
          <p:cNvPr id="6" name="TextBox 5"/>
          <p:cNvSpPr txBox="1"/>
          <p:nvPr/>
        </p:nvSpPr>
        <p:spPr>
          <a:xfrm>
            <a:off x="5715000" y="6172200"/>
            <a:ext cx="2133600" cy="369332"/>
          </a:xfrm>
          <a:prstGeom prst="rect">
            <a:avLst/>
          </a:prstGeom>
          <a:noFill/>
        </p:spPr>
        <p:txBody>
          <a:bodyPr wrap="square" rtlCol="0">
            <a:spAutoFit/>
          </a:bodyPr>
          <a:lstStyle/>
          <a:p>
            <a:r>
              <a:rPr lang="en-US" dirty="0" smtClean="0"/>
              <a:t>A Partition of a Set</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Equivalence Relation Partitions a Set</a:t>
            </a:r>
            <a:endParaRPr lang="en-US" dirty="0"/>
          </a:p>
        </p:txBody>
      </p:sp>
      <p:sp>
        <p:nvSpPr>
          <p:cNvPr id="3" name="Content Placeholder 2"/>
          <p:cNvSpPr>
            <a:spLocks noGrp="1"/>
          </p:cNvSpPr>
          <p:nvPr>
            <p:ph idx="1"/>
          </p:nvPr>
        </p:nvSpPr>
        <p:spPr/>
        <p:txBody>
          <a:bodyPr>
            <a:normAutofit lnSpcReduction="10000"/>
          </a:bodyPr>
          <a:lstStyle/>
          <a:p>
            <a:r>
              <a:rPr lang="en-US" dirty="0" smtClean="0"/>
              <a:t>Let </a:t>
            </a:r>
            <a:r>
              <a:rPr lang="en-US" i="1" dirty="0" smtClean="0"/>
              <a:t>R</a:t>
            </a:r>
            <a:r>
              <a:rPr lang="en-US" dirty="0" smtClean="0"/>
              <a:t> be an equivalence relation on a set </a:t>
            </a:r>
            <a:r>
              <a:rPr lang="en-US" i="1" dirty="0" smtClean="0"/>
              <a:t>A</a:t>
            </a:r>
            <a:r>
              <a:rPr lang="en-US" dirty="0" smtClean="0"/>
              <a:t>.  The union of all the equivalence classes of </a:t>
            </a:r>
            <a:r>
              <a:rPr lang="en-US" i="1" dirty="0" smtClean="0"/>
              <a:t>R</a:t>
            </a:r>
            <a:r>
              <a:rPr lang="en-US" dirty="0" smtClean="0"/>
              <a:t> is all of </a:t>
            </a:r>
            <a:r>
              <a:rPr lang="en-US" i="1" dirty="0" smtClean="0"/>
              <a:t>A</a:t>
            </a:r>
            <a:r>
              <a:rPr lang="en-US" dirty="0" smtClean="0"/>
              <a:t>, since  an element </a:t>
            </a:r>
            <a:r>
              <a:rPr lang="en-US" i="1" dirty="0" smtClean="0"/>
              <a:t>a</a:t>
            </a:r>
            <a:r>
              <a:rPr lang="en-US" dirty="0" smtClean="0"/>
              <a:t> of </a:t>
            </a:r>
            <a:r>
              <a:rPr lang="en-US" i="1" dirty="0" smtClean="0"/>
              <a:t>A</a:t>
            </a:r>
            <a:r>
              <a:rPr lang="en-US" dirty="0" smtClean="0"/>
              <a:t> is in its own equivalence class [</a:t>
            </a:r>
            <a:r>
              <a:rPr lang="en-US" i="1" dirty="0" smtClean="0"/>
              <a:t>a</a:t>
            </a:r>
            <a:r>
              <a:rPr lang="en-US" dirty="0" smtClean="0"/>
              <a:t>]</a:t>
            </a:r>
            <a:r>
              <a:rPr lang="en-US" i="1" baseline="-25000" dirty="0" smtClean="0"/>
              <a:t>R</a:t>
            </a:r>
            <a:r>
              <a:rPr lang="en-US" dirty="0" smtClean="0"/>
              <a:t>.  In other words, </a:t>
            </a:r>
          </a:p>
          <a:p>
            <a:pPr>
              <a:buNone/>
            </a:pPr>
            <a:r>
              <a:rPr lang="en-US" dirty="0" smtClean="0"/>
              <a:t>   </a:t>
            </a:r>
          </a:p>
          <a:p>
            <a:pPr>
              <a:buNone/>
            </a:pPr>
            <a:endParaRPr lang="en-US" dirty="0" smtClean="0"/>
          </a:p>
          <a:p>
            <a:r>
              <a:rPr lang="en-US" dirty="0" smtClean="0"/>
              <a:t>From Theorem </a:t>
            </a:r>
            <a:r>
              <a:rPr lang="en-US" dirty="0" smtClean="0">
                <a:latin typeface="Cambria Math" pitchFamily="18" charset="0"/>
                <a:ea typeface="Cambria Math" pitchFamily="18" charset="0"/>
              </a:rPr>
              <a:t>1</a:t>
            </a:r>
            <a:r>
              <a:rPr lang="en-US" dirty="0" smtClean="0"/>
              <a:t>, it follows that these equivalence classes are either equal or disjoint, so [</a:t>
            </a:r>
            <a:r>
              <a:rPr lang="en-US" i="1" dirty="0" smtClean="0"/>
              <a:t>a</a:t>
            </a:r>
            <a:r>
              <a:rPr lang="en-US" dirty="0" smtClean="0"/>
              <a:t>]</a:t>
            </a:r>
            <a:r>
              <a:rPr lang="en-US" i="1" baseline="-25000" dirty="0" smtClean="0"/>
              <a:t>R</a:t>
            </a:r>
            <a:r>
              <a:rPr lang="en-US" dirty="0" smtClean="0"/>
              <a:t> </a:t>
            </a:r>
            <a:r>
              <a:rPr lang="en-US" dirty="0" smtClean="0">
                <a:latin typeface="Cambria Math"/>
                <a:ea typeface="Cambria Math"/>
              </a:rPr>
              <a:t>∩</a:t>
            </a:r>
            <a:r>
              <a:rPr lang="en-US" dirty="0" smtClean="0"/>
              <a:t>[</a:t>
            </a:r>
            <a:r>
              <a:rPr lang="en-US" i="1" dirty="0" smtClean="0"/>
              <a:t>b</a:t>
            </a:r>
            <a:r>
              <a:rPr lang="en-US" dirty="0" smtClean="0"/>
              <a:t>]</a:t>
            </a:r>
            <a:r>
              <a:rPr lang="en-US" i="1" baseline="-25000" dirty="0" smtClean="0"/>
              <a:t>R</a:t>
            </a:r>
            <a:r>
              <a:rPr lang="en-US" i="1" dirty="0" smtClean="0"/>
              <a:t>=</a:t>
            </a:r>
            <a:r>
              <a:rPr lang="en-US" dirty="0" smtClean="0">
                <a:latin typeface="Cambria Math"/>
                <a:ea typeface="Cambria Math"/>
              </a:rPr>
              <a:t>∅ </a:t>
            </a:r>
            <a:r>
              <a:rPr lang="en-US" dirty="0" smtClean="0"/>
              <a:t>when [</a:t>
            </a:r>
            <a:r>
              <a:rPr lang="en-US" i="1" dirty="0" smtClean="0"/>
              <a:t>a</a:t>
            </a:r>
            <a:r>
              <a:rPr lang="en-US" dirty="0" smtClean="0"/>
              <a:t>]</a:t>
            </a:r>
            <a:r>
              <a:rPr lang="en-US" i="1" baseline="-25000" dirty="0" smtClean="0"/>
              <a:t>R</a:t>
            </a:r>
            <a:r>
              <a:rPr lang="en-US" dirty="0" smtClean="0"/>
              <a:t> </a:t>
            </a:r>
            <a:r>
              <a:rPr lang="en-US" dirty="0" smtClean="0">
                <a:latin typeface="Cambria Math"/>
                <a:ea typeface="Cambria Math"/>
              </a:rPr>
              <a:t>≠ </a:t>
            </a:r>
            <a:r>
              <a:rPr lang="en-US" dirty="0" smtClean="0"/>
              <a:t>[</a:t>
            </a:r>
            <a:r>
              <a:rPr lang="en-US" i="1" dirty="0" smtClean="0"/>
              <a:t>b</a:t>
            </a:r>
            <a:r>
              <a:rPr lang="en-US" dirty="0" smtClean="0"/>
              <a:t>]</a:t>
            </a:r>
            <a:r>
              <a:rPr lang="en-US" i="1" baseline="-25000" dirty="0" smtClean="0"/>
              <a:t>R</a:t>
            </a:r>
            <a:r>
              <a:rPr lang="en-US" i="1" dirty="0" smtClean="0"/>
              <a:t>.</a:t>
            </a:r>
          </a:p>
          <a:p>
            <a:r>
              <a:rPr lang="en-US" dirty="0" smtClean="0"/>
              <a:t>Therefore, the equivalence classes form a partition of </a:t>
            </a:r>
            <a:r>
              <a:rPr lang="en-US" i="1" dirty="0" smtClean="0"/>
              <a:t>A</a:t>
            </a:r>
            <a:r>
              <a:rPr lang="en-US" dirty="0" smtClean="0"/>
              <a:t>, because they split </a:t>
            </a:r>
            <a:r>
              <a:rPr lang="en-US" i="1" dirty="0" smtClean="0"/>
              <a:t>A</a:t>
            </a:r>
            <a:r>
              <a:rPr lang="en-US" dirty="0" smtClean="0"/>
              <a:t> into disjoint subsets. </a:t>
            </a:r>
            <a:endParaRPr lang="en-US" dirty="0"/>
          </a:p>
        </p:txBody>
      </p:sp>
      <p:pic>
        <p:nvPicPr>
          <p:cNvPr id="9" name="Picture 8" descr="addin_tmp.png"/>
          <p:cNvPicPr>
            <a:picLocks noChangeAspect="1"/>
          </p:cNvPicPr>
          <p:nvPr>
            <p:custDataLst>
              <p:tags r:id="rId1"/>
            </p:custDataLst>
          </p:nvPr>
        </p:nvPicPr>
        <p:blipFill>
          <a:blip r:embed="rId3" cstate="print"/>
          <a:stretch>
            <a:fillRect/>
          </a:stretch>
        </p:blipFill>
        <p:spPr>
          <a:xfrm>
            <a:off x="304800" y="3352801"/>
            <a:ext cx="5044440" cy="7867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Equivalence Relation Partitions a Set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Let </a:t>
            </a:r>
            <a:r>
              <a:rPr lang="en-US" i="1" dirty="0" smtClean="0"/>
              <a:t>R</a:t>
            </a:r>
            <a:r>
              <a:rPr lang="en-US" dirty="0" smtClean="0"/>
              <a:t> be an equivalence relation on a set </a:t>
            </a:r>
            <a:r>
              <a:rPr lang="en-US" i="1" dirty="0" smtClean="0"/>
              <a:t>S</a:t>
            </a:r>
            <a:r>
              <a:rPr lang="en-US" dirty="0" smtClean="0"/>
              <a:t>.  Then the equivalence classes of </a:t>
            </a:r>
            <a:r>
              <a:rPr lang="en-US" i="1" dirty="0" smtClean="0"/>
              <a:t>R</a:t>
            </a:r>
            <a:r>
              <a:rPr lang="en-US" dirty="0" smtClean="0"/>
              <a:t> form a partition of </a:t>
            </a:r>
            <a:r>
              <a:rPr lang="en-US" i="1" dirty="0" smtClean="0"/>
              <a:t>S</a:t>
            </a:r>
            <a:r>
              <a:rPr lang="en-US" dirty="0" smtClean="0"/>
              <a:t>. Conversely, given a partition {</a:t>
            </a:r>
            <a:r>
              <a:rPr lang="en-US" i="1" dirty="0" smtClean="0"/>
              <a:t>A</a:t>
            </a:r>
            <a:r>
              <a:rPr lang="en-US" i="1" baseline="-25000" dirty="0" smtClean="0"/>
              <a:t>i</a:t>
            </a:r>
            <a:r>
              <a:rPr lang="en-US" dirty="0" smtClean="0"/>
              <a:t> | </a:t>
            </a:r>
            <a:r>
              <a:rPr lang="en-US" i="1" dirty="0" err="1" smtClean="0"/>
              <a:t>i</a:t>
            </a:r>
            <a:r>
              <a:rPr lang="en-US" dirty="0" smtClean="0"/>
              <a:t> </a:t>
            </a:r>
            <a:r>
              <a:rPr lang="en-US" dirty="0" smtClean="0">
                <a:latin typeface="Cambria Math"/>
                <a:ea typeface="Cambria Math"/>
              </a:rPr>
              <a:t>∈</a:t>
            </a:r>
            <a:r>
              <a:rPr lang="en-US" dirty="0" smtClean="0"/>
              <a:t>  </a:t>
            </a:r>
            <a:r>
              <a:rPr lang="en-US" i="1" dirty="0" smtClean="0"/>
              <a:t>I</a:t>
            </a:r>
            <a:r>
              <a:rPr lang="en-US" dirty="0" smtClean="0"/>
              <a:t>} of the set </a:t>
            </a:r>
            <a:r>
              <a:rPr lang="en-US" i="1" dirty="0" smtClean="0"/>
              <a:t>S</a:t>
            </a:r>
            <a:r>
              <a:rPr lang="en-US" dirty="0" smtClean="0"/>
              <a:t>, there is an equivalence relation </a:t>
            </a:r>
            <a:r>
              <a:rPr lang="en-US" i="1" dirty="0" smtClean="0"/>
              <a:t>R</a:t>
            </a:r>
            <a:r>
              <a:rPr lang="en-US" dirty="0" smtClean="0"/>
              <a:t> that has the sets </a:t>
            </a:r>
            <a:r>
              <a:rPr lang="en-US" i="1" dirty="0" smtClean="0"/>
              <a:t>A</a:t>
            </a:r>
            <a:r>
              <a:rPr lang="en-US" i="1" baseline="-25000" dirty="0" smtClean="0"/>
              <a:t>i</a:t>
            </a:r>
            <a:r>
              <a:rPr lang="en-US" dirty="0" smtClean="0"/>
              <a:t>, </a:t>
            </a:r>
            <a:r>
              <a:rPr lang="en-US" i="1" dirty="0" err="1" smtClean="0"/>
              <a:t>i</a:t>
            </a:r>
            <a:r>
              <a:rPr lang="en-US" dirty="0" smtClean="0"/>
              <a:t> </a:t>
            </a:r>
            <a:r>
              <a:rPr lang="en-US" dirty="0" smtClean="0">
                <a:latin typeface="Cambria Math"/>
                <a:ea typeface="Cambria Math"/>
              </a:rPr>
              <a:t>∈</a:t>
            </a:r>
            <a:r>
              <a:rPr lang="en-US" dirty="0" smtClean="0"/>
              <a:t> </a:t>
            </a:r>
            <a:r>
              <a:rPr lang="en-US" i="1" dirty="0" smtClean="0"/>
              <a:t>I</a:t>
            </a:r>
            <a:r>
              <a:rPr lang="en-US" dirty="0" smtClean="0"/>
              <a:t>, as its equivalence classes. </a:t>
            </a:r>
          </a:p>
          <a:p>
            <a:pPr>
              <a:buNone/>
            </a:pPr>
            <a:endParaRPr lang="en-US" dirty="0" smtClean="0"/>
          </a:p>
          <a:p>
            <a:pPr>
              <a:buNone/>
            </a:pPr>
            <a:r>
              <a:rPr lang="en-US" b="1" dirty="0" smtClean="0"/>
              <a:t>     Proof</a:t>
            </a:r>
            <a:r>
              <a:rPr lang="en-US" dirty="0" smtClean="0"/>
              <a:t>: We have already shown the first part of the theorem.</a:t>
            </a:r>
          </a:p>
          <a:p>
            <a:pPr>
              <a:buNone/>
            </a:pPr>
            <a:r>
              <a:rPr lang="en-US" dirty="0" smtClean="0"/>
              <a:t>     For the second part, assume that {</a:t>
            </a:r>
            <a:r>
              <a:rPr lang="en-US" i="1" dirty="0" smtClean="0"/>
              <a:t>A</a:t>
            </a:r>
            <a:r>
              <a:rPr lang="en-US" i="1" baseline="-25000" dirty="0" smtClean="0"/>
              <a:t>i</a:t>
            </a:r>
            <a:r>
              <a:rPr lang="en-US" dirty="0" smtClean="0"/>
              <a:t> | </a:t>
            </a:r>
            <a:r>
              <a:rPr lang="en-US" i="1" dirty="0" err="1" smtClean="0"/>
              <a:t>i</a:t>
            </a:r>
            <a:r>
              <a:rPr lang="en-US" dirty="0" smtClean="0"/>
              <a:t> </a:t>
            </a:r>
            <a:r>
              <a:rPr lang="en-US" dirty="0" smtClean="0">
                <a:latin typeface="Cambria Math"/>
                <a:ea typeface="Cambria Math"/>
              </a:rPr>
              <a:t>∈</a:t>
            </a:r>
            <a:r>
              <a:rPr lang="en-US" dirty="0" smtClean="0"/>
              <a:t> </a:t>
            </a:r>
            <a:r>
              <a:rPr lang="en-US" i="1" dirty="0" smtClean="0"/>
              <a:t>I</a:t>
            </a:r>
            <a:r>
              <a:rPr lang="en-US" dirty="0" smtClean="0"/>
              <a:t>} is a partition of </a:t>
            </a:r>
            <a:r>
              <a:rPr lang="en-US" i="1" dirty="0" smtClean="0"/>
              <a:t>S</a:t>
            </a:r>
            <a:r>
              <a:rPr lang="en-US" dirty="0" smtClean="0"/>
              <a:t>. Let </a:t>
            </a:r>
            <a:r>
              <a:rPr lang="en-US" i="1" dirty="0" smtClean="0"/>
              <a:t>R</a:t>
            </a:r>
            <a:r>
              <a:rPr lang="en-US" dirty="0" smtClean="0"/>
              <a:t> be the relation on </a:t>
            </a:r>
            <a:r>
              <a:rPr lang="en-US" i="1" dirty="0" smtClean="0"/>
              <a:t>S</a:t>
            </a:r>
            <a:r>
              <a:rPr lang="en-US" dirty="0" smtClean="0"/>
              <a:t> consisting of the pairs (</a:t>
            </a:r>
            <a:r>
              <a:rPr lang="en-US" i="1" dirty="0" smtClean="0"/>
              <a:t>x</a:t>
            </a:r>
            <a:r>
              <a:rPr lang="en-US" dirty="0" smtClean="0"/>
              <a:t>, </a:t>
            </a:r>
            <a:r>
              <a:rPr lang="en-US" i="1" dirty="0" smtClean="0"/>
              <a:t>y</a:t>
            </a:r>
            <a:r>
              <a:rPr lang="en-US" dirty="0" smtClean="0"/>
              <a:t>) where </a:t>
            </a:r>
            <a:r>
              <a:rPr lang="en-US" i="1" dirty="0" smtClean="0"/>
              <a:t>x</a:t>
            </a:r>
            <a:r>
              <a:rPr lang="en-US" dirty="0" smtClean="0"/>
              <a:t> and </a:t>
            </a:r>
            <a:r>
              <a:rPr lang="en-US" i="1" dirty="0" smtClean="0"/>
              <a:t>y</a:t>
            </a:r>
            <a:r>
              <a:rPr lang="en-US" dirty="0" smtClean="0"/>
              <a:t> belong to the same subset </a:t>
            </a:r>
            <a:r>
              <a:rPr lang="en-US" i="1" dirty="0" smtClean="0"/>
              <a:t>A</a:t>
            </a:r>
            <a:r>
              <a:rPr lang="en-US" i="1" baseline="-25000" dirty="0" smtClean="0"/>
              <a:t>i</a:t>
            </a:r>
            <a:r>
              <a:rPr lang="en-US" dirty="0" smtClean="0"/>
              <a:t> in the partition. We must show that </a:t>
            </a:r>
            <a:r>
              <a:rPr lang="en-US" i="1" dirty="0" smtClean="0"/>
              <a:t>R</a:t>
            </a:r>
            <a:r>
              <a:rPr lang="en-US" dirty="0" smtClean="0"/>
              <a:t> satisfies the properties of an equivalence relation.</a:t>
            </a:r>
          </a:p>
          <a:p>
            <a:pPr lvl="1"/>
            <a:r>
              <a:rPr lang="en-US" i="1" dirty="0" smtClean="0"/>
              <a:t>Reflexivity</a:t>
            </a:r>
            <a:r>
              <a:rPr lang="en-US" dirty="0" smtClean="0"/>
              <a:t>: For every </a:t>
            </a:r>
            <a:r>
              <a:rPr lang="en-US" i="1" dirty="0" smtClean="0"/>
              <a:t>a</a:t>
            </a:r>
            <a:r>
              <a:rPr lang="en-US" dirty="0" smtClean="0"/>
              <a:t> </a:t>
            </a:r>
            <a:r>
              <a:rPr lang="en-US" dirty="0" smtClean="0">
                <a:latin typeface="Cambria Math"/>
                <a:ea typeface="Cambria Math"/>
              </a:rPr>
              <a:t>∈ </a:t>
            </a:r>
            <a:r>
              <a:rPr lang="en-US" i="1" dirty="0" smtClean="0"/>
              <a:t>S</a:t>
            </a:r>
            <a:r>
              <a:rPr lang="en-US" dirty="0" smtClean="0"/>
              <a:t>, (</a:t>
            </a:r>
            <a:r>
              <a:rPr lang="en-US" i="1" dirty="0" err="1" smtClean="0"/>
              <a:t>a,a</a:t>
            </a:r>
            <a:r>
              <a:rPr lang="en-US" dirty="0" smtClean="0"/>
              <a:t>) </a:t>
            </a:r>
            <a:r>
              <a:rPr lang="en-US" dirty="0" smtClean="0">
                <a:latin typeface="Cambria Math"/>
                <a:ea typeface="Cambria Math"/>
              </a:rPr>
              <a:t>∈</a:t>
            </a:r>
            <a:r>
              <a:rPr lang="en-US" dirty="0" smtClean="0"/>
              <a:t> </a:t>
            </a:r>
            <a:r>
              <a:rPr lang="en-US" i="1" dirty="0" smtClean="0"/>
              <a:t>R</a:t>
            </a:r>
            <a:r>
              <a:rPr lang="en-US" dirty="0" smtClean="0"/>
              <a:t>, because </a:t>
            </a:r>
            <a:r>
              <a:rPr lang="en-US" i="1" dirty="0" smtClean="0"/>
              <a:t>a</a:t>
            </a:r>
            <a:r>
              <a:rPr lang="en-US" dirty="0" smtClean="0"/>
              <a:t> is in the same subset as itself. </a:t>
            </a:r>
          </a:p>
          <a:p>
            <a:pPr lvl="1"/>
            <a:r>
              <a:rPr lang="en-US" i="1" dirty="0" smtClean="0"/>
              <a:t>Symmetry</a:t>
            </a:r>
            <a:r>
              <a:rPr lang="en-US" dirty="0" smtClean="0"/>
              <a:t>: If (</a:t>
            </a:r>
            <a:r>
              <a:rPr lang="en-US" i="1" dirty="0" err="1" smtClean="0"/>
              <a:t>a,b</a:t>
            </a:r>
            <a:r>
              <a:rPr lang="en-US" dirty="0" smtClean="0"/>
              <a:t>) </a:t>
            </a:r>
            <a:r>
              <a:rPr lang="en-US" dirty="0" smtClean="0">
                <a:latin typeface="Cambria Math"/>
                <a:ea typeface="Cambria Math"/>
              </a:rPr>
              <a:t>∈</a:t>
            </a:r>
            <a:r>
              <a:rPr lang="en-US" dirty="0" smtClean="0"/>
              <a:t> </a:t>
            </a:r>
            <a:r>
              <a:rPr lang="en-US" i="1" dirty="0" smtClean="0"/>
              <a:t>R</a:t>
            </a:r>
            <a:r>
              <a:rPr lang="en-US" dirty="0" smtClean="0"/>
              <a:t>, then </a:t>
            </a:r>
            <a:r>
              <a:rPr lang="en-US" i="1" dirty="0" smtClean="0"/>
              <a:t>b</a:t>
            </a:r>
            <a:r>
              <a:rPr lang="en-US" dirty="0" smtClean="0"/>
              <a:t> and </a:t>
            </a:r>
            <a:r>
              <a:rPr lang="en-US" i="1" dirty="0" smtClean="0"/>
              <a:t>a</a:t>
            </a:r>
            <a:r>
              <a:rPr lang="en-US" dirty="0" smtClean="0"/>
              <a:t> are in the same subset of the partition, so (</a:t>
            </a:r>
            <a:r>
              <a:rPr lang="en-US" i="1" dirty="0" err="1" smtClean="0"/>
              <a:t>b,a</a:t>
            </a:r>
            <a:r>
              <a:rPr lang="en-US" dirty="0" smtClean="0"/>
              <a:t>) </a:t>
            </a:r>
            <a:r>
              <a:rPr lang="en-US" dirty="0" smtClean="0">
                <a:latin typeface="Cambria Math"/>
                <a:ea typeface="Cambria Math"/>
              </a:rPr>
              <a:t>∈</a:t>
            </a:r>
            <a:r>
              <a:rPr lang="en-US" dirty="0" smtClean="0"/>
              <a:t> </a:t>
            </a:r>
            <a:r>
              <a:rPr lang="en-US" i="1" dirty="0" smtClean="0"/>
              <a:t>R</a:t>
            </a:r>
            <a:r>
              <a:rPr lang="en-US" dirty="0" smtClean="0"/>
              <a:t>. </a:t>
            </a:r>
          </a:p>
          <a:p>
            <a:pPr lvl="1"/>
            <a:r>
              <a:rPr lang="en-US" i="1" dirty="0" smtClean="0"/>
              <a:t>Transitivity</a:t>
            </a:r>
            <a:r>
              <a:rPr lang="en-US" dirty="0" smtClean="0"/>
              <a:t>: If (</a:t>
            </a:r>
            <a:r>
              <a:rPr lang="en-US" i="1" dirty="0" err="1" smtClean="0"/>
              <a:t>a,b</a:t>
            </a:r>
            <a:r>
              <a:rPr lang="en-US" dirty="0" smtClean="0"/>
              <a:t>) </a:t>
            </a:r>
            <a:r>
              <a:rPr lang="en-US" dirty="0" smtClean="0">
                <a:latin typeface="Cambria Math"/>
                <a:ea typeface="Cambria Math"/>
              </a:rPr>
              <a:t>∈</a:t>
            </a:r>
            <a:r>
              <a:rPr lang="en-US" dirty="0" smtClean="0"/>
              <a:t> </a:t>
            </a:r>
            <a:r>
              <a:rPr lang="en-US" i="1" dirty="0" smtClean="0"/>
              <a:t>R</a:t>
            </a:r>
            <a:r>
              <a:rPr lang="en-US" dirty="0" smtClean="0"/>
              <a:t> and  (</a:t>
            </a:r>
            <a:r>
              <a:rPr lang="en-US" i="1" dirty="0" err="1" smtClean="0"/>
              <a:t>b,c</a:t>
            </a:r>
            <a:r>
              <a:rPr lang="en-US" dirty="0" smtClean="0"/>
              <a:t>) </a:t>
            </a:r>
            <a:r>
              <a:rPr lang="en-US" dirty="0" smtClean="0">
                <a:latin typeface="Cambria Math"/>
                <a:ea typeface="Cambria Math"/>
              </a:rPr>
              <a:t>∈</a:t>
            </a:r>
            <a:r>
              <a:rPr lang="en-US" dirty="0" smtClean="0"/>
              <a:t> </a:t>
            </a:r>
            <a:r>
              <a:rPr lang="en-US" i="1" dirty="0" smtClean="0"/>
              <a:t>R</a:t>
            </a:r>
            <a:r>
              <a:rPr lang="en-US" dirty="0" smtClean="0"/>
              <a:t>, then </a:t>
            </a:r>
            <a:r>
              <a:rPr lang="en-US" i="1" dirty="0" smtClean="0"/>
              <a:t>a</a:t>
            </a:r>
            <a:r>
              <a:rPr lang="en-US" dirty="0" smtClean="0"/>
              <a:t> and </a:t>
            </a:r>
            <a:r>
              <a:rPr lang="en-US" i="1" dirty="0" smtClean="0"/>
              <a:t>b</a:t>
            </a:r>
            <a:r>
              <a:rPr lang="en-US" dirty="0" smtClean="0"/>
              <a:t> are in the same subset of the partition, as are </a:t>
            </a:r>
            <a:r>
              <a:rPr lang="en-US" i="1" dirty="0" smtClean="0"/>
              <a:t> b</a:t>
            </a:r>
            <a:r>
              <a:rPr lang="en-US" dirty="0" smtClean="0"/>
              <a:t> and </a:t>
            </a:r>
            <a:r>
              <a:rPr lang="en-US" i="1" dirty="0" smtClean="0"/>
              <a:t>c</a:t>
            </a:r>
            <a:r>
              <a:rPr lang="en-US" dirty="0" smtClean="0"/>
              <a:t>. Since the subsets are disjoint and </a:t>
            </a:r>
            <a:r>
              <a:rPr lang="en-US" i="1" dirty="0" smtClean="0"/>
              <a:t>b</a:t>
            </a:r>
            <a:r>
              <a:rPr lang="en-US" dirty="0" smtClean="0"/>
              <a:t> belongs to both, the  two subsets of the partition must be identical. Therefore, (</a:t>
            </a:r>
            <a:r>
              <a:rPr lang="en-US" i="1" dirty="0" err="1" smtClean="0"/>
              <a:t>a,c</a:t>
            </a:r>
            <a:r>
              <a:rPr lang="en-US" dirty="0" smtClean="0"/>
              <a:t>) </a:t>
            </a:r>
            <a:r>
              <a:rPr lang="en-US" dirty="0" smtClean="0">
                <a:latin typeface="Cambria Math"/>
                <a:ea typeface="Cambria Math"/>
              </a:rPr>
              <a:t>∈</a:t>
            </a:r>
            <a:r>
              <a:rPr lang="en-US" dirty="0" smtClean="0"/>
              <a:t> </a:t>
            </a:r>
            <a:r>
              <a:rPr lang="en-US" i="1" dirty="0" smtClean="0"/>
              <a:t>R</a:t>
            </a:r>
            <a:r>
              <a:rPr lang="en-US" dirty="0" smtClean="0"/>
              <a:t> since </a:t>
            </a:r>
            <a:r>
              <a:rPr lang="en-US" i="1" dirty="0" smtClean="0"/>
              <a:t>a</a:t>
            </a:r>
            <a:r>
              <a:rPr lang="en-US" dirty="0" smtClean="0"/>
              <a:t> and </a:t>
            </a:r>
            <a:r>
              <a:rPr lang="en-US" i="1" dirty="0" smtClean="0"/>
              <a:t>c</a:t>
            </a:r>
            <a:r>
              <a:rPr lang="en-US" dirty="0" smtClean="0"/>
              <a:t> belong to the same subset of the partition. </a:t>
            </a:r>
          </a:p>
          <a:p>
            <a:pPr>
              <a:buNone/>
            </a:pPr>
            <a:r>
              <a:rPr lang="en-US" dirty="0" smtClean="0"/>
              <a:t>   </a:t>
            </a:r>
          </a:p>
          <a:p>
            <a:pPr>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763000" cy="4389120"/>
          </a:xfrm>
        </p:spPr>
        <p:txBody>
          <a:bodyPr>
            <a:noAutofit/>
          </a:bodyPr>
          <a:lstStyle/>
          <a:p>
            <a:r>
              <a:rPr lang="en-US" sz="2400" dirty="0"/>
              <a:t>List the ordered pairs in the equivalence relation </a:t>
            </a:r>
            <a:r>
              <a:rPr lang="en-US" sz="2400" i="1" dirty="0"/>
              <a:t>R </a:t>
            </a:r>
            <a:r>
              <a:rPr lang="en-US" sz="2400" dirty="0"/>
              <a:t>produced by the partition </a:t>
            </a:r>
            <a:r>
              <a:rPr lang="en-US" sz="2400" i="1" dirty="0"/>
              <a:t>A</a:t>
            </a:r>
            <a:r>
              <a:rPr lang="en-US" sz="2400" dirty="0"/>
              <a:t>1 = {1</a:t>
            </a:r>
            <a:r>
              <a:rPr lang="en-US" sz="2400" i="1" dirty="0"/>
              <a:t>, </a:t>
            </a:r>
            <a:r>
              <a:rPr lang="en-US" sz="2400" dirty="0"/>
              <a:t>2</a:t>
            </a:r>
            <a:r>
              <a:rPr lang="en-US" sz="2400" i="1" dirty="0"/>
              <a:t>, </a:t>
            </a:r>
            <a:r>
              <a:rPr lang="en-US" sz="2400" dirty="0"/>
              <a:t>3</a:t>
            </a:r>
            <a:r>
              <a:rPr lang="en-US" sz="2400" dirty="0" smtClean="0"/>
              <a:t>}, </a:t>
            </a:r>
            <a:r>
              <a:rPr lang="en-US" sz="2400" i="1" dirty="0" smtClean="0"/>
              <a:t>A</a:t>
            </a:r>
            <a:r>
              <a:rPr lang="en-US" sz="2400" dirty="0" smtClean="0"/>
              <a:t>2 </a:t>
            </a:r>
            <a:r>
              <a:rPr lang="en-US" sz="2400" dirty="0"/>
              <a:t>= {4</a:t>
            </a:r>
            <a:r>
              <a:rPr lang="en-US" sz="2400" i="1" dirty="0"/>
              <a:t>, </a:t>
            </a:r>
            <a:r>
              <a:rPr lang="en-US" sz="2400" dirty="0"/>
              <a:t>5}, and </a:t>
            </a:r>
            <a:r>
              <a:rPr lang="en-US" sz="2400" i="1" dirty="0"/>
              <a:t>A</a:t>
            </a:r>
            <a:r>
              <a:rPr lang="en-US" sz="2400" dirty="0"/>
              <a:t>3 = {6} of </a:t>
            </a:r>
            <a:r>
              <a:rPr lang="en-US" sz="2400" i="1" dirty="0"/>
              <a:t>S </a:t>
            </a:r>
            <a:r>
              <a:rPr lang="en-US" sz="2400" dirty="0"/>
              <a:t>= {1</a:t>
            </a:r>
            <a:r>
              <a:rPr lang="en-US" sz="2400" i="1" dirty="0"/>
              <a:t>, </a:t>
            </a:r>
            <a:r>
              <a:rPr lang="en-US" sz="2400" dirty="0"/>
              <a:t>2</a:t>
            </a:r>
            <a:r>
              <a:rPr lang="en-US" sz="2400" i="1" dirty="0"/>
              <a:t>, </a:t>
            </a:r>
            <a:r>
              <a:rPr lang="en-US" sz="2400" dirty="0"/>
              <a:t>3</a:t>
            </a:r>
            <a:r>
              <a:rPr lang="en-US" sz="2400" i="1" dirty="0"/>
              <a:t>, </a:t>
            </a:r>
            <a:r>
              <a:rPr lang="en-US" sz="2400" dirty="0"/>
              <a:t>4</a:t>
            </a:r>
            <a:r>
              <a:rPr lang="en-US" sz="2400" i="1" dirty="0"/>
              <a:t>, </a:t>
            </a:r>
            <a:r>
              <a:rPr lang="en-US" sz="2400" dirty="0"/>
              <a:t>5</a:t>
            </a:r>
            <a:r>
              <a:rPr lang="en-US" sz="2400" i="1" dirty="0"/>
              <a:t>, </a:t>
            </a:r>
            <a:r>
              <a:rPr lang="en-US" sz="2400" dirty="0"/>
              <a:t>6}, </a:t>
            </a:r>
          </a:p>
          <a:p>
            <a:r>
              <a:rPr lang="en-US" sz="2400" dirty="0"/>
              <a:t>The subsets in the partition are the equivalence classes of </a:t>
            </a:r>
            <a:r>
              <a:rPr lang="en-US" sz="2400" i="1" dirty="0"/>
              <a:t>R</a:t>
            </a:r>
            <a:r>
              <a:rPr lang="en-US" sz="2400" dirty="0"/>
              <a:t>. The pair </a:t>
            </a:r>
            <a:r>
              <a:rPr lang="en-US" sz="2400" i="1" dirty="0"/>
              <a:t>(a, b) </a:t>
            </a:r>
            <a:r>
              <a:rPr lang="en-US" sz="2400" dirty="0"/>
              <a:t>∈ </a:t>
            </a:r>
            <a:r>
              <a:rPr lang="en-US" sz="2400" i="1" dirty="0"/>
              <a:t>R </a:t>
            </a:r>
            <a:r>
              <a:rPr lang="en-US" sz="2400" dirty="0"/>
              <a:t>if </a:t>
            </a:r>
            <a:r>
              <a:rPr lang="en-US" sz="2400" dirty="0" smtClean="0"/>
              <a:t>and only </a:t>
            </a:r>
            <a:r>
              <a:rPr lang="en-US" sz="2400" dirty="0"/>
              <a:t>if </a:t>
            </a:r>
            <a:r>
              <a:rPr lang="en-US" sz="2400" i="1" dirty="0"/>
              <a:t>a </a:t>
            </a:r>
            <a:r>
              <a:rPr lang="en-US" sz="2400" dirty="0"/>
              <a:t>and </a:t>
            </a:r>
            <a:r>
              <a:rPr lang="en-US" sz="2400" i="1" dirty="0"/>
              <a:t>b </a:t>
            </a:r>
            <a:r>
              <a:rPr lang="en-US" sz="2400" dirty="0"/>
              <a:t>are in the same subset of the partition. </a:t>
            </a:r>
            <a:endParaRPr lang="en-US" sz="2400" dirty="0" smtClean="0"/>
          </a:p>
          <a:p>
            <a:r>
              <a:rPr lang="en-US" sz="2400" dirty="0" smtClean="0"/>
              <a:t>The </a:t>
            </a:r>
            <a:r>
              <a:rPr lang="en-US" sz="2400" dirty="0"/>
              <a:t>pairs </a:t>
            </a:r>
            <a:r>
              <a:rPr lang="en-US" sz="2400" i="1" dirty="0"/>
              <a:t>(</a:t>
            </a:r>
            <a:r>
              <a:rPr lang="en-US" sz="2400" dirty="0"/>
              <a:t>1</a:t>
            </a:r>
            <a:r>
              <a:rPr lang="en-US" sz="2400" i="1" dirty="0"/>
              <a:t>, </a:t>
            </a:r>
            <a:r>
              <a:rPr lang="en-US" sz="2400" dirty="0"/>
              <a:t>1</a:t>
            </a:r>
            <a:r>
              <a:rPr lang="en-US" sz="2400" i="1" dirty="0"/>
              <a:t>)</a:t>
            </a:r>
            <a:r>
              <a:rPr lang="en-US" sz="2400" dirty="0"/>
              <a:t>, </a:t>
            </a:r>
            <a:r>
              <a:rPr lang="en-US" sz="2400" i="1" dirty="0"/>
              <a:t>(</a:t>
            </a:r>
            <a:r>
              <a:rPr lang="en-US" sz="2400" dirty="0"/>
              <a:t>1</a:t>
            </a:r>
            <a:r>
              <a:rPr lang="en-US" sz="2400" i="1" dirty="0"/>
              <a:t>, </a:t>
            </a:r>
            <a:r>
              <a:rPr lang="en-US" sz="2400" dirty="0"/>
              <a:t>2</a:t>
            </a:r>
            <a:r>
              <a:rPr lang="en-US" sz="2400" i="1" dirty="0"/>
              <a:t>)</a:t>
            </a:r>
            <a:r>
              <a:rPr lang="en-US" sz="2400" dirty="0"/>
              <a:t>, </a:t>
            </a:r>
            <a:r>
              <a:rPr lang="en-US" sz="2400" i="1" dirty="0"/>
              <a:t>(</a:t>
            </a:r>
            <a:r>
              <a:rPr lang="en-US" sz="2400" dirty="0"/>
              <a:t>1</a:t>
            </a:r>
            <a:r>
              <a:rPr lang="en-US" sz="2400" i="1" dirty="0"/>
              <a:t>, </a:t>
            </a:r>
            <a:r>
              <a:rPr lang="en-US" sz="2400" dirty="0"/>
              <a:t>3</a:t>
            </a:r>
            <a:r>
              <a:rPr lang="en-US" sz="2400" i="1" dirty="0"/>
              <a:t>)</a:t>
            </a:r>
            <a:r>
              <a:rPr lang="en-US" sz="2400" dirty="0"/>
              <a:t>, </a:t>
            </a:r>
            <a:r>
              <a:rPr lang="en-US" sz="2400" i="1" dirty="0"/>
              <a:t>(</a:t>
            </a:r>
            <a:r>
              <a:rPr lang="en-US" sz="2400" dirty="0"/>
              <a:t>2</a:t>
            </a:r>
            <a:r>
              <a:rPr lang="en-US" sz="2400" i="1" dirty="0"/>
              <a:t>, </a:t>
            </a:r>
            <a:r>
              <a:rPr lang="en-US" sz="2400" dirty="0"/>
              <a:t>1</a:t>
            </a:r>
            <a:r>
              <a:rPr lang="en-US" sz="2400" i="1" dirty="0"/>
              <a:t>)</a:t>
            </a:r>
            <a:r>
              <a:rPr lang="en-US" sz="2400" dirty="0"/>
              <a:t>, </a:t>
            </a:r>
            <a:r>
              <a:rPr lang="en-US" sz="2400" i="1" dirty="0"/>
              <a:t>(</a:t>
            </a:r>
            <a:r>
              <a:rPr lang="en-US" sz="2400" dirty="0"/>
              <a:t>2</a:t>
            </a:r>
            <a:r>
              <a:rPr lang="en-US" sz="2400" i="1" dirty="0"/>
              <a:t>, </a:t>
            </a:r>
            <a:r>
              <a:rPr lang="en-US" sz="2400" dirty="0"/>
              <a:t>2</a:t>
            </a:r>
            <a:r>
              <a:rPr lang="en-US" sz="2400" i="1" dirty="0" smtClean="0"/>
              <a:t>)</a:t>
            </a:r>
            <a:r>
              <a:rPr lang="en-US" sz="2400" dirty="0" smtClean="0"/>
              <a:t>, </a:t>
            </a:r>
            <a:r>
              <a:rPr lang="en-US" sz="2400" i="1" dirty="0" smtClean="0"/>
              <a:t>(</a:t>
            </a:r>
            <a:r>
              <a:rPr lang="en-US" sz="2400" dirty="0"/>
              <a:t>2</a:t>
            </a:r>
            <a:r>
              <a:rPr lang="en-US" sz="2400" i="1" dirty="0"/>
              <a:t>, </a:t>
            </a:r>
            <a:r>
              <a:rPr lang="en-US" sz="2400" dirty="0"/>
              <a:t>3</a:t>
            </a:r>
            <a:r>
              <a:rPr lang="en-US" sz="2400" i="1" dirty="0"/>
              <a:t>)</a:t>
            </a:r>
            <a:r>
              <a:rPr lang="en-US" sz="2400" dirty="0"/>
              <a:t>, </a:t>
            </a:r>
            <a:r>
              <a:rPr lang="en-US" sz="2400" i="1" dirty="0"/>
              <a:t>(</a:t>
            </a:r>
            <a:r>
              <a:rPr lang="en-US" sz="2400" dirty="0"/>
              <a:t>3</a:t>
            </a:r>
            <a:r>
              <a:rPr lang="en-US" sz="2400" i="1" dirty="0"/>
              <a:t>, </a:t>
            </a:r>
            <a:r>
              <a:rPr lang="en-US" sz="2400" dirty="0"/>
              <a:t>1</a:t>
            </a:r>
            <a:r>
              <a:rPr lang="en-US" sz="2400" i="1" dirty="0"/>
              <a:t>)</a:t>
            </a:r>
            <a:r>
              <a:rPr lang="en-US" sz="2400" dirty="0"/>
              <a:t>, </a:t>
            </a:r>
            <a:r>
              <a:rPr lang="en-US" sz="2400" i="1" dirty="0"/>
              <a:t>(</a:t>
            </a:r>
            <a:r>
              <a:rPr lang="en-US" sz="2400" dirty="0"/>
              <a:t>3</a:t>
            </a:r>
            <a:r>
              <a:rPr lang="en-US" sz="2400" i="1" dirty="0"/>
              <a:t>, </a:t>
            </a:r>
            <a:r>
              <a:rPr lang="en-US" sz="2400" dirty="0"/>
              <a:t>2</a:t>
            </a:r>
            <a:r>
              <a:rPr lang="en-US" sz="2400" i="1" dirty="0"/>
              <a:t>)</a:t>
            </a:r>
            <a:r>
              <a:rPr lang="en-US" sz="2400" dirty="0"/>
              <a:t>, and </a:t>
            </a:r>
            <a:r>
              <a:rPr lang="en-US" sz="2400" i="1" dirty="0"/>
              <a:t>(</a:t>
            </a:r>
            <a:r>
              <a:rPr lang="en-US" sz="2400" dirty="0"/>
              <a:t>3</a:t>
            </a:r>
            <a:r>
              <a:rPr lang="en-US" sz="2400" i="1" dirty="0"/>
              <a:t>, </a:t>
            </a:r>
            <a:r>
              <a:rPr lang="en-US" sz="2400" dirty="0"/>
              <a:t>3</a:t>
            </a:r>
            <a:r>
              <a:rPr lang="en-US" sz="2400" i="1" dirty="0"/>
              <a:t>) </a:t>
            </a:r>
            <a:r>
              <a:rPr lang="en-US" sz="2400" dirty="0"/>
              <a:t>belong to </a:t>
            </a:r>
            <a:r>
              <a:rPr lang="en-US" sz="2400" i="1" dirty="0"/>
              <a:t>R </a:t>
            </a:r>
            <a:r>
              <a:rPr lang="en-US" sz="2400" dirty="0"/>
              <a:t>because </a:t>
            </a:r>
            <a:r>
              <a:rPr lang="en-US" sz="2400" i="1" dirty="0"/>
              <a:t>A</a:t>
            </a:r>
            <a:r>
              <a:rPr lang="en-US" sz="2400" dirty="0"/>
              <a:t>1 = {1</a:t>
            </a:r>
            <a:r>
              <a:rPr lang="en-US" sz="2400" i="1" dirty="0"/>
              <a:t>, </a:t>
            </a:r>
            <a:r>
              <a:rPr lang="en-US" sz="2400" dirty="0"/>
              <a:t>2</a:t>
            </a:r>
            <a:r>
              <a:rPr lang="en-US" sz="2400" i="1" dirty="0"/>
              <a:t>, </a:t>
            </a:r>
            <a:r>
              <a:rPr lang="en-US" sz="2400" dirty="0"/>
              <a:t>3} is an equivalence class; </a:t>
            </a:r>
            <a:r>
              <a:rPr lang="en-US" sz="2400" dirty="0" smtClean="0"/>
              <a:t>the pairs </a:t>
            </a:r>
            <a:r>
              <a:rPr lang="en-US" sz="2400" i="1" dirty="0"/>
              <a:t>(</a:t>
            </a:r>
            <a:r>
              <a:rPr lang="en-US" sz="2400" dirty="0"/>
              <a:t>4</a:t>
            </a:r>
            <a:r>
              <a:rPr lang="en-US" sz="2400" i="1" dirty="0"/>
              <a:t>, </a:t>
            </a:r>
            <a:r>
              <a:rPr lang="en-US" sz="2400" dirty="0"/>
              <a:t>4</a:t>
            </a:r>
            <a:r>
              <a:rPr lang="en-US" sz="2400" i="1" dirty="0"/>
              <a:t>)</a:t>
            </a:r>
            <a:r>
              <a:rPr lang="en-US" sz="2400" dirty="0"/>
              <a:t>, </a:t>
            </a:r>
            <a:r>
              <a:rPr lang="en-US" sz="2400" i="1" dirty="0"/>
              <a:t>(</a:t>
            </a:r>
            <a:r>
              <a:rPr lang="en-US" sz="2400" dirty="0"/>
              <a:t>4</a:t>
            </a:r>
            <a:r>
              <a:rPr lang="en-US" sz="2400" i="1" dirty="0"/>
              <a:t>, </a:t>
            </a:r>
            <a:r>
              <a:rPr lang="en-US" sz="2400" dirty="0"/>
              <a:t>5</a:t>
            </a:r>
            <a:r>
              <a:rPr lang="en-US" sz="2400" i="1" dirty="0"/>
              <a:t>)</a:t>
            </a:r>
            <a:r>
              <a:rPr lang="en-US" sz="2400" dirty="0"/>
              <a:t>, </a:t>
            </a:r>
            <a:r>
              <a:rPr lang="en-US" sz="2400" i="1" dirty="0"/>
              <a:t>(</a:t>
            </a:r>
            <a:r>
              <a:rPr lang="en-US" sz="2400" dirty="0"/>
              <a:t>5</a:t>
            </a:r>
            <a:r>
              <a:rPr lang="en-US" sz="2400" i="1" dirty="0"/>
              <a:t>, </a:t>
            </a:r>
            <a:r>
              <a:rPr lang="en-US" sz="2400" dirty="0"/>
              <a:t>4</a:t>
            </a:r>
            <a:r>
              <a:rPr lang="en-US" sz="2400" i="1" dirty="0"/>
              <a:t>)</a:t>
            </a:r>
            <a:r>
              <a:rPr lang="en-US" sz="2400" dirty="0"/>
              <a:t>, and </a:t>
            </a:r>
            <a:r>
              <a:rPr lang="en-US" sz="2400" i="1" dirty="0"/>
              <a:t>(</a:t>
            </a:r>
            <a:r>
              <a:rPr lang="en-US" sz="2400" dirty="0"/>
              <a:t>5</a:t>
            </a:r>
            <a:r>
              <a:rPr lang="en-US" sz="2400" i="1" dirty="0"/>
              <a:t>, </a:t>
            </a:r>
            <a:r>
              <a:rPr lang="en-US" sz="2400" dirty="0"/>
              <a:t>5</a:t>
            </a:r>
            <a:r>
              <a:rPr lang="en-US" sz="2400" i="1" dirty="0"/>
              <a:t>) </a:t>
            </a:r>
            <a:r>
              <a:rPr lang="en-US" sz="2400" dirty="0"/>
              <a:t>belong to </a:t>
            </a:r>
            <a:r>
              <a:rPr lang="en-US" sz="2400" i="1" dirty="0"/>
              <a:t>R </a:t>
            </a:r>
            <a:r>
              <a:rPr lang="en-US" sz="2400" dirty="0"/>
              <a:t>because </a:t>
            </a:r>
            <a:r>
              <a:rPr lang="en-US" sz="2400" i="1" dirty="0"/>
              <a:t>A</a:t>
            </a:r>
            <a:r>
              <a:rPr lang="en-US" sz="2400" dirty="0"/>
              <a:t>2 = {4</a:t>
            </a:r>
            <a:r>
              <a:rPr lang="en-US" sz="2400" i="1" dirty="0"/>
              <a:t>, </a:t>
            </a:r>
            <a:r>
              <a:rPr lang="en-US" sz="2400" dirty="0"/>
              <a:t>5} is an equivalence class</a:t>
            </a:r>
            <a:r>
              <a:rPr lang="en-US" sz="2400" dirty="0" smtClean="0"/>
              <a:t>; </a:t>
            </a:r>
          </a:p>
          <a:p>
            <a:r>
              <a:rPr lang="en-US" sz="2400" dirty="0" smtClean="0"/>
              <a:t>and </a:t>
            </a:r>
            <a:r>
              <a:rPr lang="en-US" sz="2400" dirty="0"/>
              <a:t>finally the pair </a:t>
            </a:r>
            <a:r>
              <a:rPr lang="en-US" sz="2400" i="1" dirty="0"/>
              <a:t>(</a:t>
            </a:r>
            <a:r>
              <a:rPr lang="en-US" sz="2400" dirty="0"/>
              <a:t>6</a:t>
            </a:r>
            <a:r>
              <a:rPr lang="en-US" sz="2400" i="1" dirty="0"/>
              <a:t>, </a:t>
            </a:r>
            <a:r>
              <a:rPr lang="en-US" sz="2400" dirty="0"/>
              <a:t>6</a:t>
            </a:r>
            <a:r>
              <a:rPr lang="en-US" sz="2400" i="1" dirty="0"/>
              <a:t>) </a:t>
            </a:r>
            <a:r>
              <a:rPr lang="en-US" sz="2400" dirty="0"/>
              <a:t>belongs to </a:t>
            </a:r>
            <a:r>
              <a:rPr lang="en-US" sz="2400" i="1" dirty="0"/>
              <a:t>R </a:t>
            </a:r>
            <a:r>
              <a:rPr lang="en-US" sz="2400" dirty="0"/>
              <a:t>because {6} is an equivalence class. No pair other </a:t>
            </a:r>
            <a:r>
              <a:rPr lang="en-US" sz="2400" dirty="0" smtClean="0"/>
              <a:t>than those </a:t>
            </a:r>
            <a:r>
              <a:rPr lang="en-US" sz="2400" dirty="0"/>
              <a:t>listed belongs to </a:t>
            </a:r>
            <a:r>
              <a:rPr lang="en-US" sz="2400" i="1" dirty="0"/>
              <a:t>R</a:t>
            </a:r>
            <a:r>
              <a:rPr lang="en-US" sz="2400" dirty="0"/>
              <a:t>. </a:t>
            </a:r>
            <a:br>
              <a:rPr lang="en-US" sz="2400" dirty="0"/>
            </a:br>
            <a:r>
              <a:rPr lang="en-US" sz="2400" dirty="0"/>
              <a:t/>
            </a:r>
            <a:br>
              <a:rPr lang="en-US" sz="2400" dirty="0"/>
            </a:br>
            <a:endParaRPr lang="en-US" sz="2400" dirty="0"/>
          </a:p>
        </p:txBody>
      </p:sp>
    </p:spTree>
    <p:extLst>
      <p:ext uri="{BB962C8B-B14F-4D97-AF65-F5344CB8AC3E}">
        <p14:creationId xmlns:p14="http://schemas.microsoft.com/office/powerpoint/2010/main" val="77028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Reflexive Relations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 </a:t>
            </a:r>
            <a:r>
              <a:rPr lang="en-US" i="1" dirty="0" smtClean="0"/>
              <a:t>R</a:t>
            </a:r>
            <a:r>
              <a:rPr lang="en-US" b="1" dirty="0" smtClean="0"/>
              <a:t> </a:t>
            </a:r>
            <a:r>
              <a:rPr lang="en-US" dirty="0" smtClean="0"/>
              <a:t>is </a:t>
            </a:r>
            <a:r>
              <a:rPr lang="en-US" i="1" dirty="0" smtClean="0"/>
              <a:t>reflexive</a:t>
            </a:r>
            <a:r>
              <a:rPr lang="en-US" dirty="0" smtClean="0"/>
              <a:t> </a:t>
            </a:r>
            <a:r>
              <a:rPr lang="en-US" dirty="0" err="1" smtClean="0"/>
              <a:t>iff</a:t>
            </a:r>
            <a:r>
              <a:rPr lang="en-US" dirty="0" smtClean="0"/>
              <a:t> (</a:t>
            </a:r>
            <a:r>
              <a:rPr lang="en-US" i="1" dirty="0" err="1" smtClean="0"/>
              <a:t>a,a</a:t>
            </a:r>
            <a:r>
              <a:rPr lang="en-US" dirty="0" smtClean="0"/>
              <a:t>)</a:t>
            </a:r>
            <a:r>
              <a:rPr lang="en-US" i="1"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a:t>
            </a:r>
            <a:r>
              <a:rPr lang="en-US" i="1" dirty="0" smtClean="0">
                <a:latin typeface="+mj-lt"/>
                <a:ea typeface="Cambria Math"/>
              </a:rPr>
              <a:t> </a:t>
            </a:r>
            <a:r>
              <a:rPr lang="en-US" dirty="0" smtClean="0">
                <a:ea typeface="Cambria Math"/>
              </a:rPr>
              <a:t>for every element       </a:t>
            </a:r>
            <a:r>
              <a:rPr lang="en-US" i="1" dirty="0" smtClean="0">
                <a:latin typeface="+mj-lt"/>
                <a:ea typeface="Cambria Math"/>
              </a:rPr>
              <a:t>a </a:t>
            </a:r>
            <a:r>
              <a:rPr lang="en-US" dirty="0" smtClean="0">
                <a:latin typeface="Cambria Math"/>
                <a:ea typeface="Cambria Math"/>
              </a:rPr>
              <a:t>∊ </a:t>
            </a:r>
            <a:r>
              <a:rPr lang="en-US" dirty="0" smtClean="0">
                <a:ea typeface="Cambria Math"/>
              </a:rPr>
              <a:t>A</a:t>
            </a:r>
            <a:r>
              <a:rPr lang="en-US" dirty="0" smtClean="0">
                <a:latin typeface="Cambria Math"/>
                <a:ea typeface="Cambria Math"/>
              </a:rPr>
              <a:t>. </a:t>
            </a:r>
            <a:r>
              <a:rPr lang="en-US" dirty="0" smtClean="0">
                <a:ea typeface="Cambria Math"/>
              </a:rPr>
              <a:t>Written symbolically, R is reflexive if and only if </a:t>
            </a:r>
          </a:p>
          <a:p>
            <a:pPr>
              <a:buNone/>
            </a:pPr>
            <a:r>
              <a:rPr lang="en-US" dirty="0" smtClean="0">
                <a:ea typeface="Cambria Math"/>
              </a:rPr>
              <a:t>           </a:t>
            </a:r>
            <a:r>
              <a:rPr lang="en-US" dirty="0" smtClean="0">
                <a:latin typeface="Cambria Math"/>
                <a:ea typeface="Cambria Math"/>
              </a:rPr>
              <a:t>∀</a:t>
            </a:r>
            <a:r>
              <a:rPr lang="en-US" i="1" dirty="0" smtClean="0">
                <a:ea typeface="Cambria Math"/>
              </a:rPr>
              <a:t>x</a:t>
            </a:r>
            <a:r>
              <a:rPr lang="en-US" dirty="0" smtClean="0">
                <a:latin typeface="Cambria Math"/>
                <a:ea typeface="Cambria Math"/>
              </a:rPr>
              <a:t>[</a:t>
            </a:r>
            <a:r>
              <a:rPr lang="en-US" dirty="0" err="1" smtClean="0">
                <a:ea typeface="Cambria Math"/>
              </a:rPr>
              <a:t>x</a:t>
            </a:r>
            <a:r>
              <a:rPr lang="en-US" dirty="0" err="1" smtClean="0">
                <a:latin typeface="Cambria Math"/>
                <a:ea typeface="Cambria Math"/>
              </a:rPr>
              <a:t>∊</a:t>
            </a:r>
            <a:r>
              <a:rPr lang="en-US" i="1" dirty="0" err="1" smtClean="0">
                <a:ea typeface="Cambria Math"/>
              </a:rPr>
              <a:t>U</a:t>
            </a:r>
            <a:r>
              <a:rPr lang="en-US" dirty="0" smtClean="0">
                <a:latin typeface="Cambria Math"/>
                <a:ea typeface="Cambria Math"/>
              </a:rPr>
              <a:t> ⟶ (</a:t>
            </a:r>
            <a:r>
              <a:rPr lang="en-US" i="1" dirty="0" err="1" smtClean="0">
                <a:ea typeface="Cambria Math"/>
              </a:rPr>
              <a:t>x</a:t>
            </a:r>
            <a:r>
              <a:rPr lang="en-US" dirty="0" err="1" smtClean="0">
                <a:latin typeface="Cambria Math"/>
                <a:ea typeface="Cambria Math"/>
              </a:rPr>
              <a:t>,</a:t>
            </a:r>
            <a:r>
              <a:rPr lang="en-US" i="1" dirty="0" err="1" smtClean="0">
                <a:ea typeface="Cambria Math"/>
              </a:rPr>
              <a:t>x</a:t>
            </a:r>
            <a:r>
              <a:rPr lang="en-US" dirty="0" smtClean="0">
                <a:latin typeface="Cambria Math"/>
                <a:ea typeface="Cambria Math"/>
              </a:rPr>
              <a:t>) ∊ </a:t>
            </a:r>
            <a:r>
              <a:rPr lang="en-US" i="1" dirty="0" smtClean="0">
                <a:ea typeface="Cambria Math"/>
              </a:rPr>
              <a:t>R</a:t>
            </a:r>
            <a:r>
              <a:rPr lang="en-US" dirty="0" smtClean="0">
                <a:latin typeface="Cambria Math"/>
                <a:ea typeface="Cambria Math"/>
              </a:rPr>
              <a:t>]</a:t>
            </a:r>
          </a:p>
          <a:p>
            <a:pPr>
              <a:buNone/>
            </a:pPr>
            <a:r>
              <a:rPr lang="en-US" b="1" dirty="0" smtClean="0">
                <a:ea typeface="Cambria Math"/>
              </a:rPr>
              <a:t>   Example</a:t>
            </a:r>
            <a:r>
              <a:rPr lang="en-US" dirty="0" smtClean="0">
                <a:ea typeface="Cambria Math"/>
              </a:rPr>
              <a:t>: The following relations  on the integers are reflexive:</a:t>
            </a:r>
          </a:p>
          <a:p>
            <a:pPr lvl="1">
              <a:buNone/>
            </a:pPr>
            <a:r>
              <a:rPr lang="en-US" i="1" dirty="0" smtClean="0"/>
              <a:t>R</a:t>
            </a:r>
            <a:r>
              <a:rPr lang="en-US" baseline="-25000" dirty="0" smtClean="0">
                <a:latin typeface="Cambria Math" pitchFamily="18" charset="0"/>
                <a:ea typeface="Cambria Math"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or</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dirty="0" smtClean="0">
                <a:latin typeface="Cambria Math"/>
                <a:ea typeface="Cambria Math"/>
              </a:rPr>
              <a:t>The following relations are not reflexive:</a:t>
            </a:r>
          </a:p>
          <a:p>
            <a:pPr lvl="1">
              <a:buNone/>
            </a:pPr>
            <a:r>
              <a:rPr lang="en-US" i="1" dirty="0" smtClean="0"/>
              <a:t>R</a:t>
            </a:r>
            <a:r>
              <a:rPr lang="en-US" baseline="-25000" dirty="0" smtClean="0">
                <a:latin typeface="Cambria Math" pitchFamily="18" charset="0"/>
                <a:ea typeface="Cambria Math"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&gt; </a:t>
            </a:r>
            <a:r>
              <a:rPr lang="en-US" i="1" dirty="0" smtClean="0">
                <a:latin typeface="Cambria Math"/>
                <a:ea typeface="Cambria Math"/>
              </a:rPr>
              <a:t>b</a:t>
            </a:r>
            <a:r>
              <a:rPr lang="en-US" dirty="0" smtClean="0">
                <a:latin typeface="Cambria Math"/>
                <a:ea typeface="Cambria Math"/>
              </a:rPr>
              <a:t>}  (note that  3 ≯ 3),</a:t>
            </a:r>
          </a:p>
          <a:p>
            <a:pPr lvl="1">
              <a:buNone/>
            </a:pPr>
            <a:r>
              <a:rPr lang="en-US" i="1" dirty="0" smtClean="0"/>
              <a:t>R</a:t>
            </a:r>
            <a:r>
              <a:rPr lang="en-US" baseline="-25000" dirty="0" smtClean="0">
                <a:latin typeface="Cambria Math" pitchFamily="18" charset="0"/>
                <a:ea typeface="Cambria Math"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+ 1} (note that  3 ≠3 + 1),</a:t>
            </a:r>
          </a:p>
          <a:p>
            <a:pPr lvl="1">
              <a:buNone/>
            </a:pPr>
            <a:r>
              <a:rPr lang="en-US" i="1" dirty="0" smtClean="0"/>
              <a:t>R</a:t>
            </a:r>
            <a:r>
              <a:rPr lang="en-US" baseline="-25000" dirty="0" smtClean="0">
                <a:latin typeface="Cambria Math" pitchFamily="18" charset="0"/>
                <a:ea typeface="Cambria Math"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a:ea typeface="Cambria Math"/>
              </a:rPr>
              <a:t>≤ 3}  (note that 4  + 4 ≰ 3).</a:t>
            </a:r>
          </a:p>
          <a:p>
            <a:pPr lvl="1">
              <a:buNone/>
            </a:pPr>
            <a:endParaRPr lang="en-US" dirty="0" smtClean="0">
              <a:latin typeface="Cambria Math"/>
              <a:ea typeface="Cambria Math"/>
            </a:endParaRPr>
          </a:p>
          <a:p>
            <a:pPr lvl="1">
              <a:buNone/>
            </a:pPr>
            <a:endParaRPr lang="en-US" dirty="0" smtClean="0"/>
          </a:p>
          <a:p>
            <a:pPr>
              <a:buNone/>
            </a:pPr>
            <a:endParaRPr lang="en-US" dirty="0" smtClean="0">
              <a:ea typeface="Cambria Math"/>
            </a:endParaRPr>
          </a:p>
        </p:txBody>
      </p:sp>
      <p:sp>
        <p:nvSpPr>
          <p:cNvPr id="5" name="TextBox 4"/>
          <p:cNvSpPr txBox="1"/>
          <p:nvPr/>
        </p:nvSpPr>
        <p:spPr>
          <a:xfrm>
            <a:off x="5029200" y="3429000"/>
            <a:ext cx="3352800" cy="738664"/>
          </a:xfrm>
          <a:prstGeom prst="rect">
            <a:avLst/>
          </a:prstGeom>
          <a:noFill/>
          <a:ln>
            <a:solidFill>
              <a:schemeClr val="accent1"/>
            </a:solidFill>
          </a:ln>
        </p:spPr>
        <p:txBody>
          <a:bodyPr wrap="square" rtlCol="0">
            <a:spAutoFit/>
          </a:bodyPr>
          <a:lstStyle/>
          <a:p>
            <a:r>
              <a:rPr lang="en-US" sz="1400" dirty="0" smtClean="0">
                <a:latin typeface="Cambria Math"/>
                <a:ea typeface="Cambria Math"/>
              </a:rPr>
              <a:t>If </a:t>
            </a:r>
            <a:r>
              <a:rPr lang="en-US" sz="1400" i="1" dirty="0" smtClean="0">
                <a:ea typeface="Cambria Math"/>
              </a:rPr>
              <a:t>A</a:t>
            </a:r>
            <a:r>
              <a:rPr lang="en-US" sz="1400" dirty="0" smtClean="0">
                <a:latin typeface="Cambria Math"/>
                <a:ea typeface="Cambria Math"/>
              </a:rPr>
              <a:t> = ∅ </a:t>
            </a:r>
            <a:r>
              <a:rPr lang="en-US" sz="1400" dirty="0" smtClean="0">
                <a:ea typeface="Cambria Math"/>
              </a:rPr>
              <a:t> then the empty relation is reflexive vacuously. That is the empty relation on an empty set is reflexive!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839200" cy="4389120"/>
          </a:xfrm>
        </p:spPr>
        <p:txBody>
          <a:bodyPr>
            <a:noAutofit/>
          </a:bodyPr>
          <a:lstStyle/>
          <a:p>
            <a:r>
              <a:rPr lang="en-US" sz="2800" dirty="0"/>
              <a:t>What are the sets in the partition of the integers arising from congruence modulo 4? </a:t>
            </a:r>
            <a:br>
              <a:rPr lang="en-US" sz="2800" dirty="0"/>
            </a:br>
            <a:r>
              <a:rPr lang="en-US" sz="2800" dirty="0"/>
              <a:t>There are four congruence classes, corresponding to [0]4, [1]4, [2]4, and [3]4. </a:t>
            </a:r>
            <a:r>
              <a:rPr lang="en-US" sz="2800" dirty="0" smtClean="0"/>
              <a:t>They are </a:t>
            </a:r>
            <a:r>
              <a:rPr lang="en-US" sz="2800" dirty="0"/>
              <a:t>the </a:t>
            </a:r>
            <a:r>
              <a:rPr lang="en-US" sz="2800" dirty="0" smtClean="0"/>
              <a:t>sets</a:t>
            </a:r>
          </a:p>
          <a:p>
            <a:pPr marL="0" indent="0">
              <a:buNone/>
            </a:pPr>
            <a:r>
              <a:rPr lang="en-US" sz="2800" dirty="0"/>
              <a:t/>
            </a:r>
            <a:br>
              <a:rPr lang="en-US" sz="2800" dirty="0"/>
            </a:br>
            <a:r>
              <a:rPr lang="en-US" sz="2800" dirty="0"/>
              <a:t>[0]4 = {</a:t>
            </a:r>
            <a:r>
              <a:rPr lang="en-US" sz="2800" i="1" dirty="0"/>
              <a:t>. . . , </a:t>
            </a:r>
            <a:r>
              <a:rPr lang="en-US" sz="2800" dirty="0"/>
              <a:t>-8</a:t>
            </a:r>
            <a:r>
              <a:rPr lang="en-US" sz="2800" i="1" dirty="0"/>
              <a:t>, </a:t>
            </a:r>
            <a:r>
              <a:rPr lang="en-US" sz="2800" dirty="0"/>
              <a:t>-4</a:t>
            </a:r>
            <a:r>
              <a:rPr lang="en-US" sz="2800" i="1" dirty="0"/>
              <a:t>, </a:t>
            </a:r>
            <a:r>
              <a:rPr lang="en-US" sz="2800" dirty="0"/>
              <a:t>0</a:t>
            </a:r>
            <a:r>
              <a:rPr lang="en-US" sz="2800" i="1" dirty="0"/>
              <a:t>, </a:t>
            </a:r>
            <a:r>
              <a:rPr lang="en-US" sz="2800" dirty="0"/>
              <a:t>4</a:t>
            </a:r>
            <a:r>
              <a:rPr lang="en-US" sz="2800" i="1" dirty="0"/>
              <a:t>, </a:t>
            </a:r>
            <a:r>
              <a:rPr lang="en-US" sz="2800" dirty="0"/>
              <a:t>8</a:t>
            </a:r>
            <a:r>
              <a:rPr lang="en-US" sz="2800" i="1" dirty="0"/>
              <a:t>, . . . </a:t>
            </a:r>
            <a:r>
              <a:rPr lang="en-US" sz="2800" dirty="0"/>
              <a:t>}</a:t>
            </a:r>
            <a:r>
              <a:rPr lang="en-US" sz="2800" i="1" dirty="0"/>
              <a:t>,</a:t>
            </a:r>
            <a:br>
              <a:rPr lang="en-US" sz="2800" i="1" dirty="0"/>
            </a:br>
            <a:r>
              <a:rPr lang="en-US" sz="2800" dirty="0"/>
              <a:t>[1]4 = {</a:t>
            </a:r>
            <a:r>
              <a:rPr lang="en-US" sz="2800" i="1" dirty="0"/>
              <a:t>. . . , </a:t>
            </a:r>
            <a:r>
              <a:rPr lang="en-US" sz="2800" dirty="0"/>
              <a:t>-7</a:t>
            </a:r>
            <a:r>
              <a:rPr lang="en-US" sz="2800" i="1" dirty="0"/>
              <a:t>, </a:t>
            </a:r>
            <a:r>
              <a:rPr lang="en-US" sz="2800" dirty="0"/>
              <a:t>-3</a:t>
            </a:r>
            <a:r>
              <a:rPr lang="en-US" sz="2800" i="1" dirty="0"/>
              <a:t>, </a:t>
            </a:r>
            <a:r>
              <a:rPr lang="en-US" sz="2800" dirty="0"/>
              <a:t>1</a:t>
            </a:r>
            <a:r>
              <a:rPr lang="en-US" sz="2800" i="1" dirty="0"/>
              <a:t>, </a:t>
            </a:r>
            <a:r>
              <a:rPr lang="en-US" sz="2800" dirty="0"/>
              <a:t>5</a:t>
            </a:r>
            <a:r>
              <a:rPr lang="en-US" sz="2800" i="1" dirty="0"/>
              <a:t>, </a:t>
            </a:r>
            <a:r>
              <a:rPr lang="en-US" sz="2800" dirty="0"/>
              <a:t>9</a:t>
            </a:r>
            <a:r>
              <a:rPr lang="en-US" sz="2800" i="1" dirty="0"/>
              <a:t>, . . . </a:t>
            </a:r>
            <a:r>
              <a:rPr lang="en-US" sz="2800" dirty="0"/>
              <a:t>}</a:t>
            </a:r>
            <a:r>
              <a:rPr lang="en-US" sz="2800" i="1" dirty="0"/>
              <a:t>,</a:t>
            </a:r>
            <a:br>
              <a:rPr lang="en-US" sz="2800" i="1" dirty="0"/>
            </a:br>
            <a:r>
              <a:rPr lang="en-US" sz="2800" dirty="0"/>
              <a:t>[2]4 = {</a:t>
            </a:r>
            <a:r>
              <a:rPr lang="en-US" sz="2800" i="1" dirty="0"/>
              <a:t>. . . , </a:t>
            </a:r>
            <a:r>
              <a:rPr lang="en-US" sz="2800" dirty="0"/>
              <a:t>-6</a:t>
            </a:r>
            <a:r>
              <a:rPr lang="en-US" sz="2800" i="1" dirty="0"/>
              <a:t>, </a:t>
            </a:r>
            <a:r>
              <a:rPr lang="en-US" sz="2800" dirty="0"/>
              <a:t>-2</a:t>
            </a:r>
            <a:r>
              <a:rPr lang="en-US" sz="2800" i="1" dirty="0"/>
              <a:t>, </a:t>
            </a:r>
            <a:r>
              <a:rPr lang="en-US" sz="2800" dirty="0"/>
              <a:t>2</a:t>
            </a:r>
            <a:r>
              <a:rPr lang="en-US" sz="2800" i="1" dirty="0"/>
              <a:t>, </a:t>
            </a:r>
            <a:r>
              <a:rPr lang="en-US" sz="2800" dirty="0"/>
              <a:t>6</a:t>
            </a:r>
            <a:r>
              <a:rPr lang="en-US" sz="2800" i="1" dirty="0"/>
              <a:t>, </a:t>
            </a:r>
            <a:r>
              <a:rPr lang="en-US" sz="2800" dirty="0"/>
              <a:t>10</a:t>
            </a:r>
            <a:r>
              <a:rPr lang="en-US" sz="2800" i="1" dirty="0"/>
              <a:t>, . . . </a:t>
            </a:r>
            <a:r>
              <a:rPr lang="en-US" sz="2800" dirty="0"/>
              <a:t>}</a:t>
            </a:r>
            <a:r>
              <a:rPr lang="en-US" sz="2800" i="1" dirty="0"/>
              <a:t>,</a:t>
            </a:r>
            <a:br>
              <a:rPr lang="en-US" sz="2800" i="1" dirty="0"/>
            </a:br>
            <a:r>
              <a:rPr lang="en-US" sz="2800" dirty="0"/>
              <a:t>[3]4 = {</a:t>
            </a:r>
            <a:r>
              <a:rPr lang="en-US" sz="2800" i="1" dirty="0"/>
              <a:t>. . . , </a:t>
            </a:r>
            <a:r>
              <a:rPr lang="en-US" sz="2800" dirty="0"/>
              <a:t>-5</a:t>
            </a:r>
            <a:r>
              <a:rPr lang="en-US" sz="2800" i="1" dirty="0"/>
              <a:t>, </a:t>
            </a:r>
            <a:r>
              <a:rPr lang="en-US" sz="2800" dirty="0"/>
              <a:t>-1</a:t>
            </a:r>
            <a:r>
              <a:rPr lang="en-US" sz="2800" i="1" dirty="0"/>
              <a:t>, </a:t>
            </a:r>
            <a:r>
              <a:rPr lang="en-US" sz="2800" dirty="0"/>
              <a:t>3</a:t>
            </a:r>
            <a:r>
              <a:rPr lang="en-US" sz="2800" i="1" dirty="0"/>
              <a:t>, </a:t>
            </a:r>
            <a:r>
              <a:rPr lang="en-US" sz="2800" dirty="0"/>
              <a:t>7</a:t>
            </a:r>
            <a:r>
              <a:rPr lang="en-US" sz="2800" i="1" dirty="0"/>
              <a:t>, </a:t>
            </a:r>
            <a:r>
              <a:rPr lang="en-US" sz="2800" dirty="0"/>
              <a:t>11</a:t>
            </a:r>
            <a:r>
              <a:rPr lang="en-US" sz="2800" i="1" dirty="0"/>
              <a:t>, . . . </a:t>
            </a:r>
            <a:r>
              <a:rPr lang="en-US" sz="2800" dirty="0"/>
              <a:t>}</a:t>
            </a:r>
            <a:r>
              <a:rPr lang="en-US" sz="2800" i="1" dirty="0"/>
              <a:t>.</a:t>
            </a:r>
            <a:br>
              <a:rPr lang="en-US" sz="2800" i="1" dirty="0"/>
            </a:br>
            <a:endParaRPr lang="en-US" sz="2800" i="1" dirty="0" smtClean="0"/>
          </a:p>
          <a:p>
            <a:pPr marL="0" indent="0">
              <a:buNone/>
            </a:pPr>
            <a:r>
              <a:rPr lang="en-US" sz="2800" dirty="0" smtClean="0"/>
              <a:t>These </a:t>
            </a:r>
            <a:r>
              <a:rPr lang="en-US" sz="2800" dirty="0"/>
              <a:t>congruence classes are disjoint, and every integer is in exactly one of them. In </a:t>
            </a:r>
            <a:r>
              <a:rPr lang="en-US" sz="2800" dirty="0" smtClean="0"/>
              <a:t>other words</a:t>
            </a:r>
            <a:r>
              <a:rPr lang="en-US" sz="2800" dirty="0"/>
              <a:t>, as Theorem 2 says, these congruence classes form a partition. </a:t>
            </a:r>
            <a:br>
              <a:rPr lang="en-US" sz="2800" dirty="0"/>
            </a:br>
            <a:endParaRPr lang="en-US" sz="2800" dirty="0"/>
          </a:p>
        </p:txBody>
      </p:sp>
    </p:spTree>
    <p:extLst>
      <p:ext uri="{BB962C8B-B14F-4D97-AF65-F5344CB8AC3E}">
        <p14:creationId xmlns:p14="http://schemas.microsoft.com/office/powerpoint/2010/main" val="418999958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normAutofit lnSpcReduction="10000"/>
          </a:bodyPr>
          <a:lstStyle/>
          <a:p>
            <a:r>
              <a:rPr lang="en-US" dirty="0"/>
              <a:t>Which of these relations on {0</a:t>
            </a:r>
            <a:r>
              <a:rPr lang="en-US" i="1" dirty="0"/>
              <a:t>, </a:t>
            </a:r>
            <a:r>
              <a:rPr lang="en-US" dirty="0"/>
              <a:t>1</a:t>
            </a:r>
            <a:r>
              <a:rPr lang="en-US" i="1" dirty="0"/>
              <a:t>, </a:t>
            </a:r>
            <a:r>
              <a:rPr lang="en-US" dirty="0"/>
              <a:t>2</a:t>
            </a:r>
            <a:r>
              <a:rPr lang="en-US" i="1" dirty="0"/>
              <a:t>, </a:t>
            </a:r>
            <a:r>
              <a:rPr lang="en-US" dirty="0"/>
              <a:t>3} are equivalence</a:t>
            </a:r>
            <a:br>
              <a:rPr lang="en-US" dirty="0"/>
            </a:br>
            <a:r>
              <a:rPr lang="en-US" dirty="0"/>
              <a:t>relations? Determine the properties of an equivalence relation that the others lack </a:t>
            </a:r>
            <a:br>
              <a:rPr lang="en-US" dirty="0"/>
            </a:br>
            <a:r>
              <a:rPr lang="en-US" b="1" dirty="0"/>
              <a:t>a) </a:t>
            </a:r>
            <a:r>
              <a:rPr lang="en-US" dirty="0"/>
              <a:t>{</a:t>
            </a:r>
            <a:r>
              <a:rPr lang="en-US" i="1" dirty="0"/>
              <a:t>(</a:t>
            </a:r>
            <a:r>
              <a:rPr lang="en-US" dirty="0"/>
              <a:t>0</a:t>
            </a:r>
            <a:r>
              <a:rPr lang="en-US" i="1" dirty="0"/>
              <a:t>, </a:t>
            </a:r>
            <a:r>
              <a:rPr lang="en-US" dirty="0"/>
              <a:t>0</a:t>
            </a:r>
            <a:r>
              <a:rPr lang="en-US" i="1" dirty="0"/>
              <a:t>), (</a:t>
            </a:r>
            <a:r>
              <a:rPr lang="en-US" dirty="0"/>
              <a:t>1</a:t>
            </a:r>
            <a:r>
              <a:rPr lang="en-US" i="1" dirty="0"/>
              <a:t>, </a:t>
            </a:r>
            <a:r>
              <a:rPr lang="en-US" dirty="0"/>
              <a:t>1</a:t>
            </a:r>
            <a:r>
              <a:rPr lang="en-US" i="1" dirty="0"/>
              <a:t>), (</a:t>
            </a:r>
            <a:r>
              <a:rPr lang="en-US" dirty="0"/>
              <a:t>2</a:t>
            </a:r>
            <a:r>
              <a:rPr lang="en-US" i="1" dirty="0"/>
              <a:t>, </a:t>
            </a:r>
            <a:r>
              <a:rPr lang="en-US" dirty="0"/>
              <a:t>2</a:t>
            </a:r>
            <a:r>
              <a:rPr lang="en-US" i="1" dirty="0"/>
              <a:t>), (</a:t>
            </a:r>
            <a:r>
              <a:rPr lang="en-US" dirty="0"/>
              <a:t>3</a:t>
            </a:r>
            <a:r>
              <a:rPr lang="en-US" i="1" dirty="0"/>
              <a:t>, </a:t>
            </a:r>
            <a:r>
              <a:rPr lang="en-US" dirty="0"/>
              <a:t>3</a:t>
            </a:r>
            <a:r>
              <a:rPr lang="en-US" i="1" dirty="0"/>
              <a:t>)</a:t>
            </a:r>
            <a:r>
              <a:rPr lang="en-US" dirty="0"/>
              <a:t>}</a:t>
            </a:r>
            <a:br>
              <a:rPr lang="en-US" dirty="0"/>
            </a:br>
            <a:r>
              <a:rPr lang="en-US" b="1" dirty="0"/>
              <a:t>b) </a:t>
            </a:r>
            <a:r>
              <a:rPr lang="en-US" dirty="0"/>
              <a:t>{</a:t>
            </a:r>
            <a:r>
              <a:rPr lang="en-US" i="1" dirty="0"/>
              <a:t>(</a:t>
            </a:r>
            <a:r>
              <a:rPr lang="en-US" dirty="0"/>
              <a:t>0</a:t>
            </a:r>
            <a:r>
              <a:rPr lang="en-US" i="1" dirty="0"/>
              <a:t>, </a:t>
            </a:r>
            <a:r>
              <a:rPr lang="en-US" dirty="0"/>
              <a:t>0</a:t>
            </a:r>
            <a:r>
              <a:rPr lang="en-US" i="1" dirty="0"/>
              <a:t>), (</a:t>
            </a:r>
            <a:r>
              <a:rPr lang="en-US" dirty="0"/>
              <a:t>0</a:t>
            </a:r>
            <a:r>
              <a:rPr lang="en-US" i="1" dirty="0"/>
              <a:t>, </a:t>
            </a:r>
            <a:r>
              <a:rPr lang="en-US" dirty="0"/>
              <a:t>2</a:t>
            </a:r>
            <a:r>
              <a:rPr lang="en-US" i="1" dirty="0"/>
              <a:t>), (</a:t>
            </a:r>
            <a:r>
              <a:rPr lang="en-US" dirty="0"/>
              <a:t>2</a:t>
            </a:r>
            <a:r>
              <a:rPr lang="en-US" i="1" dirty="0"/>
              <a:t>, </a:t>
            </a:r>
            <a:r>
              <a:rPr lang="en-US" dirty="0"/>
              <a:t>0</a:t>
            </a:r>
            <a:r>
              <a:rPr lang="en-US" i="1" dirty="0"/>
              <a:t>), (</a:t>
            </a:r>
            <a:r>
              <a:rPr lang="en-US" dirty="0"/>
              <a:t>2</a:t>
            </a:r>
            <a:r>
              <a:rPr lang="en-US" i="1" dirty="0"/>
              <a:t>, </a:t>
            </a:r>
            <a:r>
              <a:rPr lang="en-US" dirty="0"/>
              <a:t>2</a:t>
            </a:r>
            <a:r>
              <a:rPr lang="en-US" i="1" dirty="0"/>
              <a:t>), (</a:t>
            </a:r>
            <a:r>
              <a:rPr lang="en-US" dirty="0"/>
              <a:t>2</a:t>
            </a:r>
            <a:r>
              <a:rPr lang="en-US" i="1" dirty="0"/>
              <a:t>, </a:t>
            </a:r>
            <a:r>
              <a:rPr lang="en-US" dirty="0"/>
              <a:t>3</a:t>
            </a:r>
            <a:r>
              <a:rPr lang="en-US" i="1" dirty="0"/>
              <a:t>), (</a:t>
            </a:r>
            <a:r>
              <a:rPr lang="en-US" dirty="0"/>
              <a:t>3</a:t>
            </a:r>
            <a:r>
              <a:rPr lang="en-US" i="1" dirty="0"/>
              <a:t>, </a:t>
            </a:r>
            <a:r>
              <a:rPr lang="en-US" dirty="0"/>
              <a:t>2</a:t>
            </a:r>
            <a:r>
              <a:rPr lang="en-US" i="1" dirty="0"/>
              <a:t>), (</a:t>
            </a:r>
            <a:r>
              <a:rPr lang="en-US" dirty="0"/>
              <a:t>3</a:t>
            </a:r>
            <a:r>
              <a:rPr lang="en-US" i="1" dirty="0"/>
              <a:t>, </a:t>
            </a:r>
            <a:r>
              <a:rPr lang="en-US" dirty="0"/>
              <a:t>3</a:t>
            </a:r>
            <a:r>
              <a:rPr lang="en-US" i="1" dirty="0"/>
              <a:t>)</a:t>
            </a:r>
            <a:r>
              <a:rPr lang="en-US" dirty="0"/>
              <a:t>}</a:t>
            </a:r>
            <a:br>
              <a:rPr lang="en-US" dirty="0"/>
            </a:br>
            <a:r>
              <a:rPr lang="en-US" b="1" dirty="0"/>
              <a:t>c) </a:t>
            </a:r>
            <a:r>
              <a:rPr lang="en-US" dirty="0"/>
              <a:t>{</a:t>
            </a:r>
            <a:r>
              <a:rPr lang="en-US" i="1" dirty="0"/>
              <a:t>(</a:t>
            </a:r>
            <a:r>
              <a:rPr lang="en-US" dirty="0"/>
              <a:t>0</a:t>
            </a:r>
            <a:r>
              <a:rPr lang="en-US" i="1" dirty="0"/>
              <a:t>, </a:t>
            </a:r>
            <a:r>
              <a:rPr lang="en-US" dirty="0"/>
              <a:t>0</a:t>
            </a:r>
            <a:r>
              <a:rPr lang="en-US" i="1" dirty="0"/>
              <a:t>), (</a:t>
            </a:r>
            <a:r>
              <a:rPr lang="en-US" dirty="0"/>
              <a:t>1</a:t>
            </a:r>
            <a:r>
              <a:rPr lang="en-US" i="1" dirty="0"/>
              <a:t>, </a:t>
            </a:r>
            <a:r>
              <a:rPr lang="en-US" dirty="0"/>
              <a:t>1</a:t>
            </a:r>
            <a:r>
              <a:rPr lang="en-US" i="1" dirty="0"/>
              <a:t>), (</a:t>
            </a:r>
            <a:r>
              <a:rPr lang="en-US" dirty="0"/>
              <a:t>1</a:t>
            </a:r>
            <a:r>
              <a:rPr lang="en-US" i="1" dirty="0"/>
              <a:t>, </a:t>
            </a:r>
            <a:r>
              <a:rPr lang="en-US" dirty="0"/>
              <a:t>2</a:t>
            </a:r>
            <a:r>
              <a:rPr lang="en-US" i="1" dirty="0"/>
              <a:t>), (</a:t>
            </a:r>
            <a:r>
              <a:rPr lang="en-US" dirty="0"/>
              <a:t>2</a:t>
            </a:r>
            <a:r>
              <a:rPr lang="en-US" i="1" dirty="0"/>
              <a:t>, </a:t>
            </a:r>
            <a:r>
              <a:rPr lang="en-US" dirty="0"/>
              <a:t>1</a:t>
            </a:r>
            <a:r>
              <a:rPr lang="en-US" i="1" dirty="0"/>
              <a:t>), (</a:t>
            </a:r>
            <a:r>
              <a:rPr lang="en-US" dirty="0"/>
              <a:t>2</a:t>
            </a:r>
            <a:r>
              <a:rPr lang="en-US" i="1" dirty="0"/>
              <a:t>, </a:t>
            </a:r>
            <a:r>
              <a:rPr lang="en-US" dirty="0"/>
              <a:t>2</a:t>
            </a:r>
            <a:r>
              <a:rPr lang="en-US" i="1" dirty="0"/>
              <a:t>), (</a:t>
            </a:r>
            <a:r>
              <a:rPr lang="en-US" dirty="0"/>
              <a:t>3</a:t>
            </a:r>
            <a:r>
              <a:rPr lang="en-US" i="1" dirty="0"/>
              <a:t>, </a:t>
            </a:r>
            <a:r>
              <a:rPr lang="en-US" dirty="0"/>
              <a:t>3</a:t>
            </a:r>
            <a:r>
              <a:rPr lang="en-US" i="1" dirty="0"/>
              <a:t>)</a:t>
            </a:r>
            <a:r>
              <a:rPr lang="en-US" dirty="0"/>
              <a:t>}</a:t>
            </a:r>
            <a:br>
              <a:rPr lang="en-US" dirty="0"/>
            </a:br>
            <a:r>
              <a:rPr lang="en-US" b="1" dirty="0"/>
              <a:t>d) </a:t>
            </a:r>
            <a:r>
              <a:rPr lang="en-US" dirty="0"/>
              <a:t>{</a:t>
            </a:r>
            <a:r>
              <a:rPr lang="en-US" i="1" dirty="0"/>
              <a:t>(</a:t>
            </a:r>
            <a:r>
              <a:rPr lang="en-US" dirty="0"/>
              <a:t>0</a:t>
            </a:r>
            <a:r>
              <a:rPr lang="en-US" i="1" dirty="0"/>
              <a:t>, </a:t>
            </a:r>
            <a:r>
              <a:rPr lang="en-US" dirty="0"/>
              <a:t>0</a:t>
            </a:r>
            <a:r>
              <a:rPr lang="en-US" i="1" dirty="0"/>
              <a:t>), (</a:t>
            </a:r>
            <a:r>
              <a:rPr lang="en-US" dirty="0"/>
              <a:t>1</a:t>
            </a:r>
            <a:r>
              <a:rPr lang="en-US" i="1" dirty="0"/>
              <a:t>, </a:t>
            </a:r>
            <a:r>
              <a:rPr lang="en-US" dirty="0"/>
              <a:t>1</a:t>
            </a:r>
            <a:r>
              <a:rPr lang="en-US" i="1" dirty="0"/>
              <a:t>), (</a:t>
            </a:r>
            <a:r>
              <a:rPr lang="en-US" dirty="0"/>
              <a:t>1</a:t>
            </a:r>
            <a:r>
              <a:rPr lang="en-US" i="1" dirty="0"/>
              <a:t>, </a:t>
            </a:r>
            <a:r>
              <a:rPr lang="en-US" dirty="0"/>
              <a:t>3</a:t>
            </a:r>
            <a:r>
              <a:rPr lang="en-US" i="1" dirty="0"/>
              <a:t>), (</a:t>
            </a:r>
            <a:r>
              <a:rPr lang="en-US" dirty="0"/>
              <a:t>2</a:t>
            </a:r>
            <a:r>
              <a:rPr lang="en-US" i="1" dirty="0"/>
              <a:t>, </a:t>
            </a:r>
            <a:r>
              <a:rPr lang="en-US" dirty="0"/>
              <a:t>2</a:t>
            </a:r>
            <a:r>
              <a:rPr lang="en-US" i="1" dirty="0"/>
              <a:t>), (</a:t>
            </a:r>
            <a:r>
              <a:rPr lang="en-US" dirty="0"/>
              <a:t>2</a:t>
            </a:r>
            <a:r>
              <a:rPr lang="en-US" i="1" dirty="0"/>
              <a:t>, </a:t>
            </a:r>
            <a:r>
              <a:rPr lang="en-US" dirty="0"/>
              <a:t>3</a:t>
            </a:r>
            <a:r>
              <a:rPr lang="en-US" i="1" dirty="0"/>
              <a:t>), (</a:t>
            </a:r>
            <a:r>
              <a:rPr lang="en-US" dirty="0"/>
              <a:t>3</a:t>
            </a:r>
            <a:r>
              <a:rPr lang="en-US" i="1" dirty="0"/>
              <a:t>, </a:t>
            </a:r>
            <a:r>
              <a:rPr lang="en-US" dirty="0"/>
              <a:t>1</a:t>
            </a:r>
            <a:r>
              <a:rPr lang="en-US" i="1" dirty="0"/>
              <a:t>), (</a:t>
            </a:r>
            <a:r>
              <a:rPr lang="en-US" dirty="0"/>
              <a:t>3</a:t>
            </a:r>
            <a:r>
              <a:rPr lang="en-US" i="1" dirty="0"/>
              <a:t>, </a:t>
            </a:r>
            <a:r>
              <a:rPr lang="en-US" dirty="0"/>
              <a:t>2</a:t>
            </a:r>
            <a:r>
              <a:rPr lang="en-US" i="1" dirty="0"/>
              <a:t>),</a:t>
            </a:r>
            <a:br>
              <a:rPr lang="en-US" i="1" dirty="0"/>
            </a:br>
            <a:r>
              <a:rPr lang="en-US" i="1" dirty="0"/>
              <a:t>(</a:t>
            </a:r>
            <a:r>
              <a:rPr lang="en-US" dirty="0"/>
              <a:t>3</a:t>
            </a:r>
            <a:r>
              <a:rPr lang="en-US" i="1" dirty="0"/>
              <a:t>, </a:t>
            </a:r>
            <a:r>
              <a:rPr lang="en-US" dirty="0"/>
              <a:t>3</a:t>
            </a:r>
            <a:r>
              <a:rPr lang="en-US" i="1" dirty="0"/>
              <a:t>)</a:t>
            </a:r>
            <a:r>
              <a:rPr lang="en-US" dirty="0"/>
              <a:t>}</a:t>
            </a:r>
            <a:br>
              <a:rPr lang="en-US" dirty="0"/>
            </a:br>
            <a:r>
              <a:rPr lang="en-US" b="1" dirty="0"/>
              <a:t>e) </a:t>
            </a:r>
            <a:r>
              <a:rPr lang="en-US" dirty="0"/>
              <a:t>{</a:t>
            </a:r>
            <a:r>
              <a:rPr lang="en-US" i="1" dirty="0"/>
              <a:t>(</a:t>
            </a:r>
            <a:r>
              <a:rPr lang="en-US" dirty="0"/>
              <a:t>0</a:t>
            </a:r>
            <a:r>
              <a:rPr lang="en-US" i="1" dirty="0"/>
              <a:t>, </a:t>
            </a:r>
            <a:r>
              <a:rPr lang="en-US" dirty="0"/>
              <a:t>0</a:t>
            </a:r>
            <a:r>
              <a:rPr lang="en-US" i="1" dirty="0"/>
              <a:t>), (</a:t>
            </a:r>
            <a:r>
              <a:rPr lang="en-US" dirty="0"/>
              <a:t>0</a:t>
            </a:r>
            <a:r>
              <a:rPr lang="en-US" i="1" dirty="0"/>
              <a:t>, </a:t>
            </a:r>
            <a:r>
              <a:rPr lang="en-US" dirty="0"/>
              <a:t>1</a:t>
            </a:r>
            <a:r>
              <a:rPr lang="en-US" i="1" dirty="0"/>
              <a:t>), (</a:t>
            </a:r>
            <a:r>
              <a:rPr lang="en-US" dirty="0"/>
              <a:t>0</a:t>
            </a:r>
            <a:r>
              <a:rPr lang="en-US" i="1" dirty="0"/>
              <a:t>, </a:t>
            </a:r>
            <a:r>
              <a:rPr lang="en-US" dirty="0"/>
              <a:t>2</a:t>
            </a:r>
            <a:r>
              <a:rPr lang="en-US" i="1" dirty="0"/>
              <a:t>), (</a:t>
            </a:r>
            <a:r>
              <a:rPr lang="en-US" dirty="0"/>
              <a:t>1</a:t>
            </a:r>
            <a:r>
              <a:rPr lang="en-US" i="1" dirty="0"/>
              <a:t>, </a:t>
            </a:r>
            <a:r>
              <a:rPr lang="en-US" dirty="0"/>
              <a:t>0</a:t>
            </a:r>
            <a:r>
              <a:rPr lang="en-US" i="1" dirty="0"/>
              <a:t>), (</a:t>
            </a:r>
            <a:r>
              <a:rPr lang="en-US" dirty="0"/>
              <a:t>1</a:t>
            </a:r>
            <a:r>
              <a:rPr lang="en-US" i="1" dirty="0"/>
              <a:t>, </a:t>
            </a:r>
            <a:r>
              <a:rPr lang="en-US" dirty="0"/>
              <a:t>1</a:t>
            </a:r>
            <a:r>
              <a:rPr lang="en-US" i="1" dirty="0"/>
              <a:t>), (</a:t>
            </a:r>
            <a:r>
              <a:rPr lang="en-US" dirty="0"/>
              <a:t>1</a:t>
            </a:r>
            <a:r>
              <a:rPr lang="en-US" i="1" dirty="0"/>
              <a:t>, </a:t>
            </a:r>
            <a:r>
              <a:rPr lang="en-US" dirty="0"/>
              <a:t>2</a:t>
            </a:r>
            <a:r>
              <a:rPr lang="en-US" i="1" dirty="0"/>
              <a:t>), (</a:t>
            </a:r>
            <a:r>
              <a:rPr lang="en-US" dirty="0"/>
              <a:t>2</a:t>
            </a:r>
            <a:r>
              <a:rPr lang="en-US" i="1" dirty="0"/>
              <a:t>, </a:t>
            </a:r>
            <a:r>
              <a:rPr lang="en-US" dirty="0"/>
              <a:t>0</a:t>
            </a:r>
            <a:r>
              <a:rPr lang="en-US" i="1" dirty="0"/>
              <a:t>),</a:t>
            </a:r>
            <a:br>
              <a:rPr lang="en-US" i="1" dirty="0"/>
            </a:br>
            <a:r>
              <a:rPr lang="en-US" i="1" dirty="0"/>
              <a:t>(</a:t>
            </a:r>
            <a:r>
              <a:rPr lang="en-US" dirty="0"/>
              <a:t>2</a:t>
            </a:r>
            <a:r>
              <a:rPr lang="en-US" i="1" dirty="0"/>
              <a:t>, </a:t>
            </a:r>
            <a:r>
              <a:rPr lang="en-US" dirty="0"/>
              <a:t>2</a:t>
            </a:r>
            <a:r>
              <a:rPr lang="en-US" i="1" dirty="0"/>
              <a:t>), (</a:t>
            </a:r>
            <a:r>
              <a:rPr lang="en-US" dirty="0"/>
              <a:t>3</a:t>
            </a:r>
            <a:r>
              <a:rPr lang="en-US" i="1" dirty="0"/>
              <a:t>, </a:t>
            </a:r>
            <a:r>
              <a:rPr lang="en-US" dirty="0"/>
              <a:t>3</a:t>
            </a:r>
            <a:r>
              <a:rPr lang="en-US" i="1" dirty="0"/>
              <a:t>)</a:t>
            </a:r>
            <a:r>
              <a:rPr lang="en-US" dirty="0"/>
              <a:t>} </a:t>
            </a:r>
            <a:br>
              <a:rPr lang="en-US" dirty="0"/>
            </a:br>
            <a:endParaRPr lang="en-US" dirty="0"/>
          </a:p>
        </p:txBody>
      </p:sp>
    </p:spTree>
    <p:extLst>
      <p:ext uri="{BB962C8B-B14F-4D97-AF65-F5344CB8AC3E}">
        <p14:creationId xmlns:p14="http://schemas.microsoft.com/office/powerpoint/2010/main" val="370064571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1676400"/>
            <a:ext cx="8258175" cy="457200"/>
          </a:xfrm>
          <a:prstGeom prst="rect">
            <a:avLst/>
          </a:prstGeom>
        </p:spPr>
      </p:pic>
      <p:pic>
        <p:nvPicPr>
          <p:cNvPr id="5" name="Picture 4"/>
          <p:cNvPicPr>
            <a:picLocks noChangeAspect="1"/>
          </p:cNvPicPr>
          <p:nvPr/>
        </p:nvPicPr>
        <p:blipFill>
          <a:blip r:embed="rId3"/>
          <a:stretch>
            <a:fillRect/>
          </a:stretch>
        </p:blipFill>
        <p:spPr>
          <a:xfrm>
            <a:off x="390525" y="2819400"/>
            <a:ext cx="8324850" cy="495300"/>
          </a:xfrm>
          <a:prstGeom prst="rect">
            <a:avLst/>
          </a:prstGeom>
        </p:spPr>
      </p:pic>
      <p:pic>
        <p:nvPicPr>
          <p:cNvPr id="6" name="Picture 5"/>
          <p:cNvPicPr>
            <a:picLocks noChangeAspect="1"/>
          </p:cNvPicPr>
          <p:nvPr/>
        </p:nvPicPr>
        <p:blipFill>
          <a:blip r:embed="rId4"/>
          <a:stretch>
            <a:fillRect/>
          </a:stretch>
        </p:blipFill>
        <p:spPr>
          <a:xfrm>
            <a:off x="323850" y="3738562"/>
            <a:ext cx="8820150" cy="523875"/>
          </a:xfrm>
          <a:prstGeom prst="rect">
            <a:avLst/>
          </a:prstGeom>
        </p:spPr>
      </p:pic>
      <p:pic>
        <p:nvPicPr>
          <p:cNvPr id="7" name="Picture 6"/>
          <p:cNvPicPr>
            <a:picLocks noChangeAspect="1"/>
          </p:cNvPicPr>
          <p:nvPr/>
        </p:nvPicPr>
        <p:blipFill>
          <a:blip r:embed="rId5"/>
          <a:stretch>
            <a:fillRect/>
          </a:stretch>
        </p:blipFill>
        <p:spPr>
          <a:xfrm>
            <a:off x="333086" y="4495800"/>
            <a:ext cx="8648700" cy="619125"/>
          </a:xfrm>
          <a:prstGeom prst="rect">
            <a:avLst/>
          </a:prstGeom>
        </p:spPr>
      </p:pic>
      <p:pic>
        <p:nvPicPr>
          <p:cNvPr id="8" name="Picture 7"/>
          <p:cNvPicPr>
            <a:picLocks noChangeAspect="1"/>
          </p:cNvPicPr>
          <p:nvPr/>
        </p:nvPicPr>
        <p:blipFill>
          <a:blip r:embed="rId6"/>
          <a:stretch>
            <a:fillRect/>
          </a:stretch>
        </p:blipFill>
        <p:spPr>
          <a:xfrm>
            <a:off x="376959" y="5553074"/>
            <a:ext cx="8315325" cy="628650"/>
          </a:xfrm>
          <a:prstGeom prst="rect">
            <a:avLst/>
          </a:prstGeom>
        </p:spPr>
      </p:pic>
    </p:spTree>
    <p:extLst>
      <p:ext uri="{BB962C8B-B14F-4D97-AF65-F5344CB8AC3E}">
        <p14:creationId xmlns:p14="http://schemas.microsoft.com/office/powerpoint/2010/main" val="340270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inVertical)">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r>
              <a:rPr lang="en-US" dirty="0"/>
              <a:t>What is the congruence class [</a:t>
            </a:r>
            <a:r>
              <a:rPr lang="en-US" i="1" dirty="0"/>
              <a:t>n</a:t>
            </a:r>
            <a:r>
              <a:rPr lang="en-US" dirty="0"/>
              <a:t>]5 (that is, the equivalence class of </a:t>
            </a:r>
            <a:r>
              <a:rPr lang="en-US" i="1" dirty="0"/>
              <a:t>n </a:t>
            </a:r>
            <a:r>
              <a:rPr lang="en-US" dirty="0"/>
              <a:t>with respect to congruence modulo 5</a:t>
            </a:r>
            <a:r>
              <a:rPr lang="en-US" dirty="0" smtClean="0"/>
              <a:t>) when </a:t>
            </a:r>
            <a:r>
              <a:rPr lang="en-US" i="1" dirty="0"/>
              <a:t>n </a:t>
            </a:r>
            <a:r>
              <a:rPr lang="en-US" dirty="0"/>
              <a:t>is</a:t>
            </a:r>
            <a:br>
              <a:rPr lang="en-US" dirty="0"/>
            </a:br>
            <a:r>
              <a:rPr lang="en-US" b="1" dirty="0"/>
              <a:t>a) </a:t>
            </a:r>
            <a:r>
              <a:rPr lang="en-US" dirty="0"/>
              <a:t>2? </a:t>
            </a:r>
            <a:r>
              <a:rPr lang="en-US" b="1" dirty="0"/>
              <a:t>b) </a:t>
            </a:r>
            <a:r>
              <a:rPr lang="en-US" dirty="0"/>
              <a:t>3? </a:t>
            </a:r>
            <a:r>
              <a:rPr lang="en-US" b="1" dirty="0"/>
              <a:t>c) </a:t>
            </a:r>
            <a:r>
              <a:rPr lang="en-US" dirty="0"/>
              <a:t>6? </a:t>
            </a:r>
            <a:r>
              <a:rPr lang="en-US" b="1" dirty="0"/>
              <a:t>d) </a:t>
            </a:r>
            <a:r>
              <a:rPr lang="en-US" dirty="0"/>
              <a:t>-3? </a:t>
            </a:r>
            <a:br>
              <a:rPr lang="en-US" dirty="0"/>
            </a:br>
            <a:endParaRPr lang="en-US" dirty="0"/>
          </a:p>
        </p:txBody>
      </p:sp>
      <p:pic>
        <p:nvPicPr>
          <p:cNvPr id="4" name="Picture 3"/>
          <p:cNvPicPr>
            <a:picLocks noChangeAspect="1"/>
          </p:cNvPicPr>
          <p:nvPr/>
        </p:nvPicPr>
        <p:blipFill>
          <a:blip r:embed="rId2"/>
          <a:stretch>
            <a:fillRect/>
          </a:stretch>
        </p:blipFill>
        <p:spPr>
          <a:xfrm>
            <a:off x="914400" y="4419600"/>
            <a:ext cx="6315075" cy="1600200"/>
          </a:xfrm>
          <a:prstGeom prst="rect">
            <a:avLst/>
          </a:prstGeom>
        </p:spPr>
      </p:pic>
    </p:spTree>
    <p:extLst>
      <p:ext uri="{BB962C8B-B14F-4D97-AF65-F5344CB8AC3E}">
        <p14:creationId xmlns:p14="http://schemas.microsoft.com/office/powerpoint/2010/main" val="347201073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Which of these collections of subsets are partitions of</a:t>
            </a:r>
            <a:br>
              <a:rPr lang="en-US" dirty="0"/>
            </a:br>
            <a:r>
              <a:rPr lang="en-US" dirty="0"/>
              <a:t>{1</a:t>
            </a:r>
            <a:r>
              <a:rPr lang="en-US" i="1" dirty="0"/>
              <a:t>, </a:t>
            </a:r>
            <a:r>
              <a:rPr lang="en-US" dirty="0"/>
              <a:t>2</a:t>
            </a:r>
            <a:r>
              <a:rPr lang="en-US" i="1" dirty="0"/>
              <a:t>, </a:t>
            </a:r>
            <a:r>
              <a:rPr lang="en-US" dirty="0"/>
              <a:t>3</a:t>
            </a:r>
            <a:r>
              <a:rPr lang="en-US" i="1" dirty="0"/>
              <a:t>, </a:t>
            </a:r>
            <a:r>
              <a:rPr lang="en-US" dirty="0"/>
              <a:t>4</a:t>
            </a:r>
            <a:r>
              <a:rPr lang="en-US" i="1" dirty="0"/>
              <a:t>, </a:t>
            </a:r>
            <a:r>
              <a:rPr lang="en-US" dirty="0"/>
              <a:t>5</a:t>
            </a:r>
            <a:r>
              <a:rPr lang="en-US" i="1" dirty="0"/>
              <a:t>, </a:t>
            </a:r>
            <a:r>
              <a:rPr lang="en-US" dirty="0"/>
              <a:t>6}?</a:t>
            </a:r>
            <a:br>
              <a:rPr lang="en-US" dirty="0"/>
            </a:br>
            <a:r>
              <a:rPr lang="en-US" b="1" dirty="0"/>
              <a:t>a) </a:t>
            </a:r>
            <a:r>
              <a:rPr lang="en-US" dirty="0"/>
              <a:t>{1</a:t>
            </a:r>
            <a:r>
              <a:rPr lang="en-US" i="1" dirty="0"/>
              <a:t>, </a:t>
            </a:r>
            <a:r>
              <a:rPr lang="en-US" dirty="0"/>
              <a:t>2},{2</a:t>
            </a:r>
            <a:r>
              <a:rPr lang="en-US" i="1" dirty="0"/>
              <a:t>, </a:t>
            </a:r>
            <a:r>
              <a:rPr lang="en-US" dirty="0"/>
              <a:t>3</a:t>
            </a:r>
            <a:r>
              <a:rPr lang="en-US" i="1" dirty="0"/>
              <a:t>, </a:t>
            </a:r>
            <a:r>
              <a:rPr lang="en-US" dirty="0"/>
              <a:t>4},{4</a:t>
            </a:r>
            <a:r>
              <a:rPr lang="en-US" i="1" dirty="0"/>
              <a:t>, </a:t>
            </a:r>
            <a:r>
              <a:rPr lang="en-US" dirty="0"/>
              <a:t>5</a:t>
            </a:r>
            <a:r>
              <a:rPr lang="en-US" i="1" dirty="0"/>
              <a:t>, </a:t>
            </a:r>
            <a:r>
              <a:rPr lang="en-US" dirty="0"/>
              <a:t>6} </a:t>
            </a:r>
            <a:r>
              <a:rPr lang="en-US" b="1" dirty="0"/>
              <a:t>b) </a:t>
            </a:r>
            <a:r>
              <a:rPr lang="en-US" dirty="0"/>
              <a:t>{1}, {2</a:t>
            </a:r>
            <a:r>
              <a:rPr lang="en-US" i="1" dirty="0"/>
              <a:t>, </a:t>
            </a:r>
            <a:r>
              <a:rPr lang="en-US" dirty="0"/>
              <a:t>3</a:t>
            </a:r>
            <a:r>
              <a:rPr lang="en-US" i="1" dirty="0"/>
              <a:t>, </a:t>
            </a:r>
            <a:r>
              <a:rPr lang="en-US" dirty="0"/>
              <a:t>6}, {4}, {5}</a:t>
            </a:r>
            <a:br>
              <a:rPr lang="en-US" dirty="0"/>
            </a:br>
            <a:r>
              <a:rPr lang="en-US" b="1" dirty="0"/>
              <a:t>c) </a:t>
            </a:r>
            <a:r>
              <a:rPr lang="en-US" dirty="0"/>
              <a:t>{2</a:t>
            </a:r>
            <a:r>
              <a:rPr lang="en-US" i="1" dirty="0"/>
              <a:t>, </a:t>
            </a:r>
            <a:r>
              <a:rPr lang="en-US" dirty="0"/>
              <a:t>4</a:t>
            </a:r>
            <a:r>
              <a:rPr lang="en-US" i="1" dirty="0"/>
              <a:t>, </a:t>
            </a:r>
            <a:r>
              <a:rPr lang="en-US" dirty="0"/>
              <a:t>6}, {1</a:t>
            </a:r>
            <a:r>
              <a:rPr lang="en-US" i="1" dirty="0"/>
              <a:t>, </a:t>
            </a:r>
            <a:r>
              <a:rPr lang="en-US" dirty="0"/>
              <a:t>3</a:t>
            </a:r>
            <a:r>
              <a:rPr lang="en-US" i="1" dirty="0"/>
              <a:t>, </a:t>
            </a:r>
            <a:r>
              <a:rPr lang="en-US" dirty="0"/>
              <a:t>5} </a:t>
            </a:r>
            <a:r>
              <a:rPr lang="en-US" b="1" dirty="0"/>
              <a:t>d) </a:t>
            </a:r>
            <a:r>
              <a:rPr lang="en-US" dirty="0"/>
              <a:t>{1</a:t>
            </a:r>
            <a:r>
              <a:rPr lang="en-US" i="1" dirty="0"/>
              <a:t>, </a:t>
            </a:r>
            <a:r>
              <a:rPr lang="en-US" dirty="0"/>
              <a:t>4</a:t>
            </a:r>
            <a:r>
              <a:rPr lang="en-US" i="1" dirty="0"/>
              <a:t>, </a:t>
            </a:r>
            <a:r>
              <a:rPr lang="en-US" dirty="0"/>
              <a:t>5}, {2</a:t>
            </a:r>
            <a:r>
              <a:rPr lang="en-US" i="1" dirty="0"/>
              <a:t>, </a:t>
            </a:r>
            <a:r>
              <a:rPr lang="en-US" dirty="0"/>
              <a:t>6} </a:t>
            </a:r>
            <a:br>
              <a:rPr lang="en-US" dirty="0"/>
            </a:br>
            <a:endParaRPr lang="en-US" dirty="0"/>
          </a:p>
        </p:txBody>
      </p:sp>
      <p:pic>
        <p:nvPicPr>
          <p:cNvPr id="4" name="Picture 3"/>
          <p:cNvPicPr>
            <a:picLocks noChangeAspect="1"/>
          </p:cNvPicPr>
          <p:nvPr/>
        </p:nvPicPr>
        <p:blipFill>
          <a:blip r:embed="rId2"/>
          <a:stretch>
            <a:fillRect/>
          </a:stretch>
        </p:blipFill>
        <p:spPr>
          <a:xfrm>
            <a:off x="0" y="4419600"/>
            <a:ext cx="8961120" cy="1472071"/>
          </a:xfrm>
          <a:prstGeom prst="rect">
            <a:avLst/>
          </a:prstGeom>
        </p:spPr>
      </p:pic>
    </p:spTree>
    <p:extLst>
      <p:ext uri="{BB962C8B-B14F-4D97-AF65-F5344CB8AC3E}">
        <p14:creationId xmlns:p14="http://schemas.microsoft.com/office/powerpoint/2010/main" val="374873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95400"/>
            <a:ext cx="7851648" cy="1828800"/>
          </a:xfrm>
        </p:spPr>
        <p:txBody>
          <a:bodyPr/>
          <a:lstStyle/>
          <a:p>
            <a:r>
              <a:rPr lang="en-US" dirty="0" smtClean="0"/>
              <a:t>Partial Orderings</a:t>
            </a:r>
            <a:endParaRPr lang="en-US" dirty="0"/>
          </a:p>
        </p:txBody>
      </p:sp>
      <p:sp>
        <p:nvSpPr>
          <p:cNvPr id="3" name="Subtitle 2"/>
          <p:cNvSpPr>
            <a:spLocks noGrp="1"/>
          </p:cNvSpPr>
          <p:nvPr>
            <p:ph type="subTitle" idx="1"/>
          </p:nvPr>
        </p:nvSpPr>
        <p:spPr/>
        <p:txBody>
          <a:bodyPr/>
          <a:lstStyle/>
          <a:p>
            <a:r>
              <a:rPr lang="en-US" dirty="0" smtClean="0"/>
              <a:t>Section 9.6</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Partial Orderings and Partially-ordered Sets</a:t>
            </a:r>
          </a:p>
          <a:p>
            <a:r>
              <a:rPr lang="en-US" dirty="0" smtClean="0"/>
              <a:t>Lexicographic Orderings</a:t>
            </a:r>
          </a:p>
          <a:p>
            <a:r>
              <a:rPr lang="en-US" dirty="0" err="1" smtClean="0"/>
              <a:t>Hasse</a:t>
            </a:r>
            <a:r>
              <a:rPr lang="en-US" dirty="0" smtClean="0"/>
              <a:t> Diagrams </a:t>
            </a:r>
          </a:p>
          <a:p>
            <a:r>
              <a:rPr lang="en-US" dirty="0" smtClean="0"/>
              <a:t>Lattices (</a:t>
            </a:r>
            <a:r>
              <a:rPr lang="en-US" i="1" dirty="0" smtClean="0"/>
              <a:t>not currently in overheads</a:t>
            </a:r>
            <a:r>
              <a:rPr lang="en-US" dirty="0" smtClean="0"/>
              <a:t>)</a:t>
            </a:r>
          </a:p>
          <a:p>
            <a:r>
              <a:rPr lang="en-US" dirty="0" smtClean="0"/>
              <a:t>Topological Sorting (</a:t>
            </a:r>
            <a:r>
              <a:rPr lang="en-US" i="1" dirty="0" smtClean="0"/>
              <a:t>not currently in overheads</a:t>
            </a:r>
            <a:r>
              <a:rPr lang="en-US" dirty="0" smtClean="0"/>
              <a:t>)</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a:t>
            </a:r>
            <a:endParaRPr lang="en-US" dirty="0"/>
          </a:p>
        </p:txBody>
      </p:sp>
      <p:sp>
        <p:nvSpPr>
          <p:cNvPr id="3" name="Content Placeholder 2"/>
          <p:cNvSpPr>
            <a:spLocks noGrp="1"/>
          </p:cNvSpPr>
          <p:nvPr>
            <p:ph idx="1"/>
          </p:nvPr>
        </p:nvSpPr>
        <p:spPr/>
        <p:txBody>
          <a:bodyPr/>
          <a:lstStyle/>
          <a:p>
            <a:pPr>
              <a:buNone/>
            </a:pPr>
            <a:r>
              <a:rPr lang="en-US" b="1" dirty="0" smtClean="0"/>
              <a:t>   Definition </a:t>
            </a:r>
            <a:r>
              <a:rPr lang="en-US" b="1" dirty="0" smtClean="0">
                <a:latin typeface="Cambria Math" pitchFamily="18" charset="0"/>
                <a:ea typeface="Cambria Math" pitchFamily="18" charset="0"/>
              </a:rPr>
              <a:t>1</a:t>
            </a:r>
            <a:r>
              <a:rPr lang="en-US" dirty="0" smtClean="0"/>
              <a:t>: A relation </a:t>
            </a:r>
            <a:r>
              <a:rPr lang="en-US" i="1" dirty="0" smtClean="0"/>
              <a:t>R</a:t>
            </a:r>
            <a:r>
              <a:rPr lang="en-US" dirty="0" smtClean="0"/>
              <a:t> on a set S is called a </a:t>
            </a:r>
            <a:r>
              <a:rPr lang="en-US" i="1" dirty="0" smtClean="0"/>
              <a:t>partial ordering,</a:t>
            </a:r>
            <a:r>
              <a:rPr lang="en-US" dirty="0" smtClean="0"/>
              <a:t> or </a:t>
            </a:r>
            <a:r>
              <a:rPr lang="en-US" i="1" dirty="0" smtClean="0"/>
              <a:t>partial order, </a:t>
            </a:r>
            <a:r>
              <a:rPr lang="en-US" dirty="0" smtClean="0"/>
              <a:t>if it is reflexive, </a:t>
            </a:r>
            <a:r>
              <a:rPr lang="en-US" dirty="0" err="1" smtClean="0"/>
              <a:t>antisymmetric</a:t>
            </a:r>
            <a:r>
              <a:rPr lang="en-US" dirty="0" smtClean="0"/>
              <a:t>, and transitive. A set together with a partial ordering </a:t>
            </a:r>
            <a:r>
              <a:rPr lang="en-US" i="1" dirty="0" smtClean="0"/>
              <a:t>R</a:t>
            </a:r>
            <a:r>
              <a:rPr lang="en-US" dirty="0" smtClean="0"/>
              <a:t> is called a </a:t>
            </a:r>
            <a:r>
              <a:rPr lang="en-US" i="1" dirty="0" smtClean="0"/>
              <a:t>partially ordered set</a:t>
            </a:r>
            <a:r>
              <a:rPr lang="en-US" dirty="0" smtClean="0"/>
              <a:t>, or </a:t>
            </a:r>
            <a:r>
              <a:rPr lang="en-US" i="1" dirty="0" err="1" smtClean="0"/>
              <a:t>poset</a:t>
            </a:r>
            <a:r>
              <a:rPr lang="en-US" dirty="0" smtClean="0"/>
              <a:t>, and is denoted by (</a:t>
            </a:r>
            <a:r>
              <a:rPr lang="en-US" i="1" dirty="0" smtClean="0"/>
              <a:t>S</a:t>
            </a:r>
            <a:r>
              <a:rPr lang="en-US" dirty="0" smtClean="0"/>
              <a:t>, </a:t>
            </a:r>
            <a:r>
              <a:rPr lang="en-US" i="1" dirty="0" smtClean="0"/>
              <a:t>R</a:t>
            </a:r>
            <a:r>
              <a:rPr lang="en-US" dirty="0" smtClean="0"/>
              <a:t>). Members of </a:t>
            </a:r>
            <a:r>
              <a:rPr lang="en-US" i="1" dirty="0" smtClean="0"/>
              <a:t>S</a:t>
            </a:r>
            <a:r>
              <a:rPr lang="en-US" dirty="0" smtClean="0"/>
              <a:t> are called </a:t>
            </a:r>
            <a:r>
              <a:rPr lang="en-US" i="1" dirty="0" smtClean="0"/>
              <a:t>elements </a:t>
            </a:r>
            <a:r>
              <a:rPr lang="en-US" dirty="0" smtClean="0"/>
              <a:t>of the </a:t>
            </a:r>
            <a:r>
              <a:rPr lang="en-US" dirty="0" err="1" smtClean="0"/>
              <a:t>poset</a:t>
            </a:r>
            <a:r>
              <a:rPr lang="en-US" dirty="0" smtClean="0"/>
              <a:t>. </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1</a:t>
            </a:r>
            <a:r>
              <a:rPr lang="en-US" dirty="0" smtClean="0"/>
              <a:t>: Show that the “greater than or equal” relation (</a:t>
            </a:r>
            <a:r>
              <a:rPr lang="en-US" dirty="0" smtClean="0">
                <a:latin typeface="Cambria Math"/>
                <a:ea typeface="Cambria Math"/>
              </a:rPr>
              <a:t>≥</a:t>
            </a:r>
            <a:r>
              <a:rPr lang="en-US" dirty="0" smtClean="0"/>
              <a:t>) is a partial ordering on the set of integers.</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a</a:t>
            </a:r>
            <a:r>
              <a:rPr lang="en-US" dirty="0" smtClean="0"/>
              <a:t> for every integer </a:t>
            </a:r>
            <a:r>
              <a:rPr lang="en-US" i="1" dirty="0" smtClean="0"/>
              <a:t>a</a:t>
            </a:r>
            <a:r>
              <a:rPr lang="en-US" dirty="0" smtClean="0"/>
              <a:t>.</a:t>
            </a:r>
          </a:p>
          <a:p>
            <a:pPr lvl="1"/>
            <a:r>
              <a:rPr lang="en-US" i="1" dirty="0" err="1" smtClean="0"/>
              <a:t>Antisymmetry</a:t>
            </a:r>
            <a:r>
              <a:rPr lang="en-US" dirty="0" smtClean="0"/>
              <a:t>: If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 then </a:t>
            </a:r>
            <a:r>
              <a:rPr lang="en-US" i="1" dirty="0" smtClean="0"/>
              <a:t>a</a:t>
            </a:r>
            <a:r>
              <a:rPr lang="en-US" dirty="0" smtClean="0"/>
              <a:t> = </a:t>
            </a:r>
            <a:r>
              <a:rPr lang="en-US" i="1" dirty="0" smtClean="0"/>
              <a:t>b.</a:t>
            </a:r>
          </a:p>
          <a:p>
            <a:pPr lvl="1"/>
            <a:r>
              <a:rPr lang="en-US" i="1" dirty="0" smtClean="0"/>
              <a:t>Transitivity</a:t>
            </a:r>
            <a:r>
              <a:rPr lang="en-US" dirty="0" smtClean="0"/>
              <a:t>: If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 then </a:t>
            </a:r>
            <a:r>
              <a:rPr lang="en-US" i="1" dirty="0" smtClean="0"/>
              <a:t>a</a:t>
            </a:r>
            <a:r>
              <a:rPr lang="en-US" dirty="0" smtClean="0"/>
              <a:t> </a:t>
            </a:r>
            <a:r>
              <a:rPr lang="en-US" dirty="0" smtClean="0">
                <a:latin typeface="Cambria Math"/>
                <a:ea typeface="Cambria Math"/>
              </a:rPr>
              <a:t>≥</a:t>
            </a:r>
            <a:r>
              <a:rPr lang="en-US" dirty="0" smtClean="0"/>
              <a:t> </a:t>
            </a:r>
            <a:r>
              <a:rPr lang="en-US" i="1" dirty="0" smtClean="0"/>
              <a:t>c.</a:t>
            </a:r>
          </a:p>
          <a:p>
            <a:pPr lvl="1"/>
            <a:endParaRPr lang="en-US" i="1" dirty="0" smtClean="0"/>
          </a:p>
          <a:p>
            <a:pPr lvl="1">
              <a:buNone/>
            </a:pP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 </a:t>
            </a:r>
            <a:r>
              <a:rPr lang="en-US" b="1" dirty="0" smtClean="0">
                <a:latin typeface="Cambria Math" pitchFamily="18" charset="0"/>
                <a:ea typeface="Cambria Math" pitchFamily="18" charset="0"/>
              </a:rPr>
              <a:t>2</a:t>
            </a:r>
            <a:r>
              <a:rPr lang="en-US" dirty="0" smtClean="0"/>
              <a:t>: Show that the divisibility relation (</a:t>
            </a:r>
            <a:r>
              <a:rPr lang="en-US" dirty="0" smtClean="0">
                <a:latin typeface="Cambria Math"/>
                <a:ea typeface="Cambria Math"/>
              </a:rPr>
              <a:t>∣</a:t>
            </a:r>
            <a:r>
              <a:rPr lang="en-US" dirty="0" smtClean="0"/>
              <a:t>) is a partial ordering on the set of integers.</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 </a:t>
            </a:r>
            <a:r>
              <a:rPr lang="en-US" i="1" dirty="0" smtClean="0">
                <a:ea typeface="Cambria Math"/>
              </a:rPr>
              <a:t>a</a:t>
            </a:r>
            <a:r>
              <a:rPr lang="en-US" dirty="0" smtClean="0">
                <a:latin typeface="Cambria Math"/>
                <a:ea typeface="Cambria Math"/>
              </a:rPr>
              <a:t> for all integers </a:t>
            </a:r>
            <a:r>
              <a:rPr lang="en-US" i="1" dirty="0" smtClean="0">
                <a:ea typeface="Cambria Math"/>
              </a:rPr>
              <a:t>a</a:t>
            </a:r>
            <a:r>
              <a:rPr lang="en-US" dirty="0" smtClean="0">
                <a:latin typeface="Cambria Math"/>
                <a:ea typeface="Cambria Math"/>
              </a:rPr>
              <a:t>. </a:t>
            </a:r>
          </a:p>
          <a:p>
            <a:pPr lvl="1"/>
            <a:r>
              <a:rPr lang="en-US" i="1" dirty="0" err="1" smtClean="0"/>
              <a:t>Antisymmetry</a:t>
            </a:r>
            <a:r>
              <a:rPr lang="en-US" dirty="0" smtClean="0"/>
              <a:t>: If </a:t>
            </a:r>
            <a:r>
              <a:rPr lang="en-US" i="1" dirty="0" smtClean="0"/>
              <a:t>a</a:t>
            </a:r>
            <a:r>
              <a:rPr lang="en-US" dirty="0" smtClean="0"/>
              <a:t> and </a:t>
            </a:r>
            <a:r>
              <a:rPr lang="en-US" i="1" dirty="0" smtClean="0"/>
              <a:t>b</a:t>
            </a:r>
            <a:r>
              <a:rPr lang="en-US" dirty="0" smtClean="0"/>
              <a:t> are positive integers with </a:t>
            </a:r>
            <a:r>
              <a:rPr lang="en-US" i="1" dirty="0" smtClean="0"/>
              <a:t>a</a:t>
            </a:r>
            <a:r>
              <a:rPr lang="en-US" dirty="0" smtClean="0"/>
              <a:t> | </a:t>
            </a:r>
            <a:r>
              <a:rPr lang="en-US" i="1" dirty="0" smtClean="0"/>
              <a:t>b</a:t>
            </a:r>
            <a:r>
              <a:rPr lang="en-US" dirty="0" smtClean="0"/>
              <a:t> and </a:t>
            </a:r>
            <a:r>
              <a:rPr lang="en-US" i="1" dirty="0" smtClean="0"/>
              <a:t>b</a:t>
            </a:r>
            <a:r>
              <a:rPr lang="en-US" dirty="0" smtClean="0"/>
              <a:t> | </a:t>
            </a:r>
            <a:r>
              <a:rPr lang="en-US" i="1" dirty="0" smtClean="0"/>
              <a:t>a</a:t>
            </a:r>
            <a:r>
              <a:rPr lang="en-US" dirty="0" smtClean="0"/>
              <a:t>, then </a:t>
            </a:r>
            <a:r>
              <a:rPr lang="en-US" i="1" dirty="0" smtClean="0"/>
              <a:t>a</a:t>
            </a:r>
            <a:r>
              <a:rPr lang="en-US" dirty="0" smtClean="0"/>
              <a:t> = </a:t>
            </a:r>
            <a:r>
              <a:rPr lang="en-US" i="1" dirty="0" smtClean="0"/>
              <a:t>b</a:t>
            </a:r>
            <a:r>
              <a:rPr lang="en-US" dirty="0" smtClean="0"/>
              <a:t>. </a:t>
            </a:r>
          </a:p>
          <a:p>
            <a:pPr lvl="1"/>
            <a:r>
              <a:rPr lang="en-US" i="1" dirty="0" smtClean="0"/>
              <a:t>Transitivity</a:t>
            </a:r>
            <a:r>
              <a:rPr lang="en-US" dirty="0" smtClean="0"/>
              <a:t>: Suppose that </a:t>
            </a:r>
            <a:r>
              <a:rPr lang="en-US" i="1" dirty="0" smtClean="0"/>
              <a:t>a</a:t>
            </a:r>
            <a:r>
              <a:rPr lang="en-US" dirty="0" smtClean="0"/>
              <a:t> divides </a:t>
            </a:r>
            <a:r>
              <a:rPr lang="en-US" i="1" dirty="0" smtClean="0"/>
              <a:t>b</a:t>
            </a:r>
            <a:r>
              <a:rPr lang="en-US" dirty="0" smtClean="0"/>
              <a:t> and </a:t>
            </a:r>
            <a:r>
              <a:rPr lang="en-US" i="1" dirty="0" smtClean="0"/>
              <a:t>b</a:t>
            </a:r>
            <a:r>
              <a:rPr lang="en-US" dirty="0" smtClean="0"/>
              <a:t> divides </a:t>
            </a:r>
            <a:r>
              <a:rPr lang="en-US" i="1" dirty="0" smtClean="0"/>
              <a:t>c</a:t>
            </a:r>
            <a:r>
              <a:rPr lang="en-US" dirty="0" smtClean="0"/>
              <a:t>. Then there are positive integers </a:t>
            </a:r>
            <a:r>
              <a:rPr lang="en-US" i="1" dirty="0" smtClean="0"/>
              <a:t>k</a:t>
            </a:r>
            <a:r>
              <a:rPr lang="en-US" dirty="0" smtClean="0"/>
              <a:t> and </a:t>
            </a:r>
            <a:r>
              <a:rPr lang="en-US" i="1" dirty="0" smtClean="0"/>
              <a:t>l</a:t>
            </a:r>
            <a:r>
              <a:rPr lang="en-US" dirty="0" smtClean="0"/>
              <a:t> such that </a:t>
            </a:r>
            <a:r>
              <a:rPr lang="en-US" i="1" dirty="0" smtClean="0"/>
              <a:t>b</a:t>
            </a:r>
            <a:r>
              <a:rPr lang="en-US" dirty="0" smtClean="0"/>
              <a:t> = </a:t>
            </a:r>
            <a:r>
              <a:rPr lang="en-US" i="1" dirty="0" err="1" smtClean="0"/>
              <a:t>ak</a:t>
            </a:r>
            <a:r>
              <a:rPr lang="en-US" dirty="0" smtClean="0"/>
              <a:t> and </a:t>
            </a:r>
            <a:r>
              <a:rPr lang="en-US" i="1" dirty="0" smtClean="0"/>
              <a:t>c</a:t>
            </a:r>
            <a:r>
              <a:rPr lang="en-US" dirty="0" smtClean="0"/>
              <a:t> = </a:t>
            </a:r>
            <a:r>
              <a:rPr lang="en-US" i="1" dirty="0" smtClean="0"/>
              <a:t>bl</a:t>
            </a:r>
            <a:r>
              <a:rPr lang="en-US" dirty="0" smtClean="0"/>
              <a:t>. Hence, </a:t>
            </a:r>
            <a:r>
              <a:rPr lang="en-US" i="1" dirty="0" smtClean="0"/>
              <a:t>c</a:t>
            </a:r>
            <a:r>
              <a:rPr lang="en-US" dirty="0" smtClean="0"/>
              <a:t> = </a:t>
            </a:r>
            <a:r>
              <a:rPr lang="en-US" i="1" dirty="0" smtClean="0"/>
              <a:t>a</a:t>
            </a:r>
            <a:r>
              <a:rPr lang="en-US" dirty="0" smtClean="0"/>
              <a:t>(</a:t>
            </a:r>
            <a:r>
              <a:rPr lang="en-US" i="1" dirty="0" err="1" smtClean="0"/>
              <a:t>kl</a:t>
            </a:r>
            <a:r>
              <a:rPr lang="en-US" dirty="0" smtClean="0"/>
              <a:t>), so </a:t>
            </a:r>
            <a:r>
              <a:rPr lang="en-US" i="1" dirty="0" smtClean="0"/>
              <a:t>a</a:t>
            </a:r>
            <a:r>
              <a:rPr lang="en-US" dirty="0" smtClean="0"/>
              <a:t> divides </a:t>
            </a:r>
            <a:r>
              <a:rPr lang="en-US" i="1" dirty="0" smtClean="0"/>
              <a:t>c</a:t>
            </a:r>
            <a:r>
              <a:rPr lang="en-US" dirty="0" smtClean="0"/>
              <a:t>. Therefore, the relation is transitive. </a:t>
            </a:r>
            <a:endParaRPr lang="en-US" i="1" dirty="0" smtClean="0"/>
          </a:p>
          <a:p>
            <a:r>
              <a:rPr lang="en-US" dirty="0" smtClean="0"/>
              <a:t>(</a:t>
            </a:r>
            <a:r>
              <a:rPr lang="en-US" b="1" i="1" dirty="0" smtClean="0"/>
              <a:t>Z</a:t>
            </a:r>
            <a:r>
              <a:rPr lang="en-US" baseline="30000" dirty="0" smtClean="0"/>
              <a:t>+</a:t>
            </a:r>
            <a:r>
              <a:rPr lang="en-US" dirty="0" smtClean="0"/>
              <a:t>, </a:t>
            </a:r>
            <a:r>
              <a:rPr lang="en-US" dirty="0" smtClean="0">
                <a:latin typeface="Cambria Math"/>
                <a:ea typeface="Cambria Math"/>
              </a:rPr>
              <a:t>∣</a:t>
            </a:r>
            <a:r>
              <a:rPr lang="en-US" dirty="0" smtClean="0"/>
              <a:t>) is a </a:t>
            </a:r>
            <a:r>
              <a:rPr lang="en-US" dirty="0" err="1" smtClean="0"/>
              <a:t>poset</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igcup_{i \in I} A_{i} = S.$$&#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igcup_{a \in A}[a]_{R} = A.$$.&#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Flow.thmx</Template>
  <TotalTime>11482</TotalTime>
  <Words>12599</Words>
  <Application>Microsoft Office PowerPoint</Application>
  <PresentationFormat>On-screen Show (4:3)</PresentationFormat>
  <Paragraphs>756</Paragraphs>
  <Slides>134</Slides>
  <Notes>0</Notes>
  <HiddenSlides>2</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134</vt:i4>
      </vt:variant>
    </vt:vector>
  </HeadingPairs>
  <TitlesOfParts>
    <vt:vector size="151" baseType="lpstr">
      <vt:lpstr>ＭＳ Ｐゴシック</vt:lpstr>
      <vt:lpstr>Arial</vt:lpstr>
      <vt:lpstr>Arial Narrow</vt:lpstr>
      <vt:lpstr>Calibri</vt:lpstr>
      <vt:lpstr>Cambria Math</vt:lpstr>
      <vt:lpstr>Comic Sans MS</vt:lpstr>
      <vt:lpstr>Consolas</vt:lpstr>
      <vt:lpstr>Constantia</vt:lpstr>
      <vt:lpstr>MTMI</vt:lpstr>
      <vt:lpstr>MTSYN</vt:lpstr>
      <vt:lpstr>Symbol</vt:lpstr>
      <vt:lpstr>Times-Bold</vt:lpstr>
      <vt:lpstr>Times-Roman</vt:lpstr>
      <vt:lpstr>Wingdings 2</vt:lpstr>
      <vt:lpstr>ZapfDingbats</vt:lpstr>
      <vt:lpstr>Flow</vt:lpstr>
      <vt:lpstr>Equation</vt:lpstr>
      <vt:lpstr>Relations</vt:lpstr>
      <vt:lpstr>Chapter Summary</vt:lpstr>
      <vt:lpstr>Relations and Their Properties</vt:lpstr>
      <vt:lpstr>Section Summary</vt:lpstr>
      <vt:lpstr>Binary Relations</vt:lpstr>
      <vt:lpstr>Binary Relation on a Set</vt:lpstr>
      <vt:lpstr>Binary Relation on a Set (cont.)</vt:lpstr>
      <vt:lpstr>Binary Relations on a Set (cont.)</vt:lpstr>
      <vt:lpstr>Reflexive Relations</vt:lpstr>
      <vt:lpstr>Symmetric Relations</vt:lpstr>
      <vt:lpstr>Antisymmetric Relations</vt:lpstr>
      <vt:lpstr>Transitive Relations</vt:lpstr>
      <vt:lpstr>Combining Relations</vt:lpstr>
      <vt:lpstr>Composition</vt:lpstr>
      <vt:lpstr>Representing the  Composition of a Relation</vt:lpstr>
      <vt:lpstr>Powers of a Relation</vt:lpstr>
      <vt:lpstr>Representing Relations</vt:lpstr>
      <vt:lpstr>0-1 Matrices (1)</vt:lpstr>
      <vt:lpstr>0-1 Matrix (2)</vt:lpstr>
      <vt:lpstr>Example 1</vt:lpstr>
      <vt:lpstr>Example 2</vt:lpstr>
      <vt:lpstr>PowerPoint Presentation</vt:lpstr>
      <vt:lpstr>Representation </vt:lpstr>
      <vt:lpstr>PowerPoint Presentation</vt:lpstr>
      <vt:lpstr>PowerPoint Presentation</vt:lpstr>
      <vt:lpstr>0-1 Matrix (3)</vt:lpstr>
      <vt:lpstr>0-1 Matrix (4)</vt:lpstr>
      <vt:lpstr>PowerPoint Presentation</vt:lpstr>
      <vt:lpstr>PowerPoint Presentation</vt:lpstr>
      <vt:lpstr>Matrix Representation: Example</vt:lpstr>
      <vt:lpstr>PowerPoint Presentation</vt:lpstr>
      <vt:lpstr>PowerPoint Presentation</vt:lpstr>
      <vt:lpstr>PowerPoint Presentation</vt:lpstr>
      <vt:lpstr>Example</vt:lpstr>
      <vt:lpstr>Example</vt:lpstr>
      <vt:lpstr>Using the Matrix Representation (1)</vt:lpstr>
      <vt:lpstr>Using the Matrix Representation (2)</vt:lpstr>
      <vt:lpstr>Matrix Representation: Example</vt:lpstr>
      <vt:lpstr>Matrix Representation: Combining Relations</vt:lpstr>
      <vt:lpstr>PowerPoint Presentation</vt:lpstr>
      <vt:lpstr>Combining Relations: Example</vt:lpstr>
      <vt:lpstr>Composing Relations: Example</vt:lpstr>
      <vt:lpstr>Composite Relations: Rn</vt:lpstr>
      <vt:lpstr>Example</vt:lpstr>
      <vt:lpstr>Example </vt:lpstr>
      <vt:lpstr>PowerPoint Presentation</vt:lpstr>
      <vt:lpstr>Directed Graphs Representation (1)</vt:lpstr>
      <vt:lpstr>Definition</vt:lpstr>
      <vt:lpstr>Definition: Directed Graphs (2)</vt:lpstr>
      <vt:lpstr>Directed Graphs Representation (2)</vt:lpstr>
      <vt:lpstr>PowerPoint Presentation</vt:lpstr>
      <vt:lpstr>PowerPoint Presentation</vt:lpstr>
      <vt:lpstr>PowerPoint Presentation</vt:lpstr>
      <vt:lpstr>Using the Digraphs Representation (1)</vt:lpstr>
      <vt:lpstr>Using the Digraphs Representation (2)</vt:lpstr>
      <vt:lpstr>PowerPoint Presentation</vt:lpstr>
      <vt:lpstr>PowerPoint Presentation</vt:lpstr>
      <vt:lpstr>Closures: Definitions</vt:lpstr>
      <vt:lpstr>Reflexive Closure</vt:lpstr>
      <vt:lpstr>Symmetric Closure</vt:lpstr>
      <vt:lpstr>Paths in Directed Graphs  </vt:lpstr>
      <vt:lpstr>Example</vt:lpstr>
      <vt:lpstr>PowerPoint Presentation</vt:lpstr>
      <vt:lpstr>Transitive Closure</vt:lpstr>
      <vt:lpstr>PowerPoint Presentation</vt:lpstr>
      <vt:lpstr>Find the zero–one matrix of the transitive closure of the relation R where  </vt:lpstr>
      <vt:lpstr>PowerPoint Presentation</vt:lpstr>
      <vt:lpstr>PowerPoint Presentation</vt:lpstr>
      <vt:lpstr>Warshall’s Algorithm: Key Ideas</vt:lpstr>
      <vt:lpstr>Warshall’s Algorithm</vt:lpstr>
      <vt:lpstr>Warshall’s Algorithm: Example</vt:lpstr>
      <vt:lpstr>Equivalence Relations</vt:lpstr>
      <vt:lpstr>Section Summary</vt:lpstr>
      <vt:lpstr>Equivalence Relations</vt:lpstr>
      <vt:lpstr>Let R be the relation on the set of real numbers such that aRb if and only if a - b is an integer. Is R an equivalence relation?  </vt:lpstr>
      <vt:lpstr>Congruence Modulo m</vt:lpstr>
      <vt:lpstr>Strings</vt:lpstr>
      <vt:lpstr>Divides</vt:lpstr>
      <vt:lpstr>PowerPoint Presentation</vt:lpstr>
      <vt:lpstr>Equivalence Class Concept</vt:lpstr>
      <vt:lpstr>Equivalence Classes</vt:lpstr>
      <vt:lpstr>What is the equivalence class of an integer for the equivalence relation of following?  </vt:lpstr>
      <vt:lpstr>PowerPoint Presentation</vt:lpstr>
      <vt:lpstr>PowerPoint Presentation</vt:lpstr>
      <vt:lpstr>Equivalence Classes and Partitions</vt:lpstr>
      <vt:lpstr>Partition of a Set</vt:lpstr>
      <vt:lpstr>An Equivalence Relation Partitions a Set</vt:lpstr>
      <vt:lpstr>An Equivalence Relation Partitions a Set (continued)</vt:lpstr>
      <vt:lpstr>PowerPoint Presentation</vt:lpstr>
      <vt:lpstr>PowerPoint Presentation</vt:lpstr>
      <vt:lpstr>Example </vt:lpstr>
      <vt:lpstr>PowerPoint Presentation</vt:lpstr>
      <vt:lpstr>Example </vt:lpstr>
      <vt:lpstr>Example</vt:lpstr>
      <vt:lpstr>Partial Orderings</vt:lpstr>
      <vt:lpstr>Section Summary</vt:lpstr>
      <vt:lpstr>Partial Orderings</vt:lpstr>
      <vt:lpstr>Partial Orderings (continued)</vt:lpstr>
      <vt:lpstr>Partial Orderings (continued)</vt:lpstr>
      <vt:lpstr>Partial Orderings (continued)</vt:lpstr>
      <vt:lpstr>Comparability</vt:lpstr>
      <vt:lpstr>PowerPoint Presentation</vt:lpstr>
      <vt:lpstr>PowerPoint Presentation</vt:lpstr>
      <vt:lpstr>PowerPoint Presentation</vt:lpstr>
      <vt:lpstr>PowerPoint Presentation</vt:lpstr>
      <vt:lpstr>PowerPoint Presentation</vt:lpstr>
      <vt:lpstr>Lexicographic Order</vt:lpstr>
      <vt:lpstr>Hasse Diagrams</vt:lpstr>
      <vt:lpstr>Procedure for Constructing a   Hasse Diagram</vt:lpstr>
      <vt:lpstr>PowerPoint Presentation</vt:lpstr>
      <vt:lpstr>PowerPoint Presentation</vt:lpstr>
      <vt:lpstr>Maximal and Minimal Elements</vt:lpstr>
      <vt:lpstr>PowerPoint Presentation</vt:lpstr>
      <vt:lpstr>PowerPoint Presentation</vt:lpstr>
      <vt:lpstr>PowerPoint Presentation</vt:lpstr>
      <vt:lpstr>Least Upper and Greatest Lower Bounds </vt:lpstr>
      <vt:lpstr>PowerPoint Presentation</vt:lpstr>
      <vt:lpstr>Least and Greatest Elements</vt:lpstr>
      <vt:lpstr>Upper and Lower Bounds</vt:lpstr>
      <vt:lpstr>Maximal and Minimal Elements</vt:lpstr>
      <vt:lpstr>Example</vt:lpstr>
      <vt:lpstr>Solution </vt:lpstr>
      <vt:lpstr>Find the lower and upper bounds of the subsets {a, b, c}, {j, h}, and {a, c, d, f } in the poset with the Hasse diagram shown in Figure 2.</vt:lpstr>
      <vt:lpstr>Find the greatest lower bound and the least upper bound of {b, d, g}, if they exist, in the poset shown in Figure 2</vt:lpstr>
      <vt:lpstr>Solution </vt:lpstr>
      <vt:lpstr>Find the greatest lower bound and the least upper bound of the sets {3, 9, 12} and {1, 2, 4, 5, 10}, if they exist, in the poset (Z+ , |).</vt:lpstr>
      <vt:lpstr>Lattices</vt:lpstr>
      <vt:lpstr>PowerPoint Presentation</vt:lpstr>
      <vt:lpstr>PowerPoint Presentation</vt:lpstr>
      <vt:lpstr>Lattices</vt:lpstr>
      <vt:lpstr>Determine whether the posets represented by each of the Hasse diagrams in Figure 3 are lattices</vt:lpstr>
      <vt:lpstr>Is the poset (Z+ , |) a lattice?</vt:lpstr>
      <vt:lpstr>Determine whether the posets ({1, 2, 3, 4, 5}, |) and ({1, 2, 4, 8, 16}, |) are lattices.</vt:lpstr>
      <vt:lpstr>Determine whether (P (S),⊆) is a lattice where S is a 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Nandy</cp:lastModifiedBy>
  <cp:revision>580</cp:revision>
  <dcterms:created xsi:type="dcterms:W3CDTF">2011-12-08T02:09:54Z</dcterms:created>
  <dcterms:modified xsi:type="dcterms:W3CDTF">2020-10-15T05:26:11Z</dcterms:modified>
</cp:coreProperties>
</file>