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308" r:id="rId29"/>
    <p:sldId id="287" r:id="rId30"/>
    <p:sldId id="288" r:id="rId31"/>
    <p:sldId id="289" r:id="rId32"/>
    <p:sldId id="290" r:id="rId33"/>
    <p:sldId id="310" r:id="rId34"/>
    <p:sldId id="291" r:id="rId35"/>
    <p:sldId id="311" r:id="rId36"/>
    <p:sldId id="312" r:id="rId37"/>
    <p:sldId id="293" r:id="rId38"/>
    <p:sldId id="294" r:id="rId39"/>
    <p:sldId id="295" r:id="rId40"/>
    <p:sldId id="313" r:id="rId41"/>
    <p:sldId id="296" r:id="rId42"/>
    <p:sldId id="314" r:id="rId43"/>
    <p:sldId id="322" r:id="rId44"/>
    <p:sldId id="315" r:id="rId45"/>
    <p:sldId id="297" r:id="rId46"/>
    <p:sldId id="298" r:id="rId47"/>
    <p:sldId id="299" r:id="rId48"/>
    <p:sldId id="300" r:id="rId49"/>
    <p:sldId id="302" r:id="rId50"/>
    <p:sldId id="316" r:id="rId51"/>
    <p:sldId id="317" r:id="rId52"/>
    <p:sldId id="318" r:id="rId53"/>
    <p:sldId id="303" r:id="rId54"/>
    <p:sldId id="319" r:id="rId55"/>
    <p:sldId id="323" r:id="rId56"/>
    <p:sldId id="320" r:id="rId57"/>
    <p:sldId id="304" r:id="rId58"/>
    <p:sldId id="321" r:id="rId59"/>
    <p:sldId id="305" r:id="rId60"/>
    <p:sldId id="306" r:id="rId61"/>
    <p:sldId id="307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74754-2E2A-4F53-AAFA-BB6ADDE978A2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E78BB-EF4E-42CE-85AF-0A1C2E427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5EA4ED-783B-41DB-BA82-634F42580146}" type="slidenum">
              <a:rPr lang="en-US"/>
              <a:pPr/>
              <a:t>3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06634A-FDC0-423E-A6FB-4349620F47BB}" type="slidenum">
              <a:rPr lang="en-US"/>
              <a:pPr/>
              <a:t>7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1E828E-0D2A-4273-84F0-8C7B71AEAAA8}" type="slidenum">
              <a:rPr lang="en-US"/>
              <a:pPr/>
              <a:t>10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5C941-EA53-4304-B26A-55DF2AA418E2}" type="slidenum">
              <a:rPr lang="en-US"/>
              <a:pPr/>
              <a:t>14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1BB34D-638C-4F82-9D60-54CAFBE6B895}" type="slidenum">
              <a:rPr lang="en-US"/>
              <a:pPr/>
              <a:t>16</a:t>
            </a:fld>
            <a:endParaRPr lang="en-US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EBAE8-B6E2-4473-A880-A65AAC6FD846}" type="slidenum">
              <a:rPr lang="en-US"/>
              <a:pPr/>
              <a:t>20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B0D5CA-8EB2-4EC8-B9C0-82CC15CCE522}" type="slidenum">
              <a:rPr lang="en-US"/>
              <a:pPr/>
              <a:t>29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FC5174-949D-4998-AE26-2CA6CC14C784}" type="slidenum">
              <a:rPr lang="en-US"/>
              <a:pPr/>
              <a:t>45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9B16B4-5A2A-4773-A9E3-7D91537DDD29}" type="slidenum">
              <a:rPr lang="en-US"/>
              <a:pPr/>
              <a:t>47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7BC8-65F4-4E09-9EDF-B6F3A822B253}" type="slidenum">
              <a:rPr lang="en-US"/>
              <a:pPr/>
              <a:t>1</a:t>
            </a:fld>
            <a:endParaRPr lang="en-US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04800" y="2819400"/>
            <a:ext cx="8610600" cy="336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20000"/>
              </a:spcBef>
            </a:pPr>
            <a:endParaRPr lang="en-US" sz="3200" dirty="0">
              <a:solidFill>
                <a:schemeClr val="folHlink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3200" dirty="0">
                <a:solidFill>
                  <a:schemeClr val="tx1"/>
                </a:solidFill>
              </a:rPr>
              <a:t>Kenneth H. Rosen</a:t>
            </a:r>
            <a:endParaRPr lang="en-US" sz="3200" dirty="0">
              <a:solidFill>
                <a:schemeClr val="folHlink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3200" dirty="0" smtClean="0">
                <a:solidFill>
                  <a:schemeClr val="tx1"/>
                </a:solidFill>
              </a:rPr>
              <a:t>Graphs</a:t>
            </a:r>
            <a:endParaRPr lang="en-US" sz="3200" dirty="0">
              <a:solidFill>
                <a:schemeClr val="tx1"/>
              </a:solidFill>
            </a:endParaRPr>
          </a:p>
          <a:p>
            <a:pPr algn="ctr">
              <a:spcBef>
                <a:spcPct val="2000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algn="ctr">
              <a:spcBef>
                <a:spcPct val="20000"/>
              </a:spcBef>
            </a:pPr>
            <a:endParaRPr lang="en-US" sz="1600" dirty="0">
              <a:solidFill>
                <a:schemeClr val="tx1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1400" i="1" dirty="0">
                <a:solidFill>
                  <a:schemeClr val="tx1"/>
                </a:solidFill>
              </a:rPr>
              <a:t>Slides by Sylvia Sorkin, Community College of Baltimore County - Essex Campus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609600" y="1905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sz="4400">
                <a:solidFill>
                  <a:srgbClr val="003366"/>
                </a:solidFill>
              </a:rPr>
              <a:t>Discrete Mathematics and Its Applications</a:t>
            </a:r>
            <a:endParaRPr lang="en-US" sz="4400">
              <a:solidFill>
                <a:srgbClr val="660066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idx="1"/>
          </p:nvPr>
        </p:nvSpPr>
        <p:spPr>
          <a:xfrm>
            <a:off x="990600" y="1733550"/>
            <a:ext cx="7239000" cy="2686050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buFont typeface="Monotype Sorts" pitchFamily="2" charset="2"/>
              <a:buNone/>
            </a:pPr>
            <a:endParaRPr lang="en-US" sz="1800" b="1"/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sz="2800" b="1">
                <a:solidFill>
                  <a:srgbClr val="003399"/>
                </a:solidFill>
              </a:rPr>
              <a:t>Definition 3.</a:t>
            </a:r>
            <a:r>
              <a:rPr lang="en-US" sz="2800" b="1"/>
              <a:t> In a </a:t>
            </a:r>
            <a:r>
              <a:rPr lang="en-US" sz="2800" b="1">
                <a:solidFill>
                  <a:srgbClr val="CC0000"/>
                </a:solidFill>
              </a:rPr>
              <a:t>pseudograph</a:t>
            </a:r>
            <a:r>
              <a:rPr lang="en-US" sz="2800" b="1"/>
              <a:t> </a:t>
            </a:r>
            <a:r>
              <a:rPr lang="en-US" sz="2800" b="1" i="1"/>
              <a:t>G = (V, E)</a:t>
            </a:r>
            <a:r>
              <a:rPr lang="en-US" sz="2800" b="1"/>
              <a:t> two or more edges may connect the same pair of vertices, and in addition, an edge may connect a vertex to itself. 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sz="2800" b="1"/>
              <a:t> </a:t>
            </a:r>
            <a:endParaRPr lang="en-US" sz="2400" b="1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031B-972B-4839-9214-EED54D5DB399}" type="slidenum">
              <a:rPr lang="en-US"/>
              <a:pPr/>
              <a:t>10</a:t>
            </a:fld>
            <a:endParaRPr lang="en-U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419100"/>
            <a:ext cx="8001000" cy="990600"/>
          </a:xfrm>
          <a:noFill/>
          <a:ln/>
        </p:spPr>
        <p:txBody>
          <a:bodyPr/>
          <a:lstStyle/>
          <a:p>
            <a:r>
              <a:rPr lang="en-US"/>
              <a:t>Another Non-Simple Graph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A93E-4BD9-4A39-9AD1-628BE5F00C50}" type="slidenum">
              <a:rPr lang="en-US"/>
              <a:pPr/>
              <a:t>11</a:t>
            </a:fld>
            <a:endParaRPr 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209550"/>
            <a:ext cx="7848600" cy="1143000"/>
          </a:xfrm>
          <a:noFill/>
          <a:ln/>
        </p:spPr>
        <p:txBody>
          <a:bodyPr/>
          <a:lstStyle/>
          <a:p>
            <a:r>
              <a:rPr lang="en-US"/>
              <a:t>A Pseudograph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 rot="-1545137">
            <a:off x="914400" y="4416425"/>
            <a:ext cx="228600" cy="1219200"/>
            <a:chOff x="576" y="1248"/>
            <a:chExt cx="144" cy="768"/>
          </a:xfrm>
        </p:grpSpPr>
        <p:sp>
          <p:nvSpPr>
            <p:cNvPr id="168965" name="Oval 5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168966" name="Line 6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67" name="Oval 7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</p:grpSp>
      <p:sp>
        <p:nvSpPr>
          <p:cNvPr id="168969" name="Oval 9"/>
          <p:cNvSpPr>
            <a:spLocks noChangeArrowheads="1"/>
          </p:cNvSpPr>
          <p:nvPr/>
        </p:nvSpPr>
        <p:spPr bwMode="auto">
          <a:xfrm rot="3320065">
            <a:off x="6007100" y="367665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rot="10800000" vert="eaVert"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68970" name="Line 10"/>
          <p:cNvSpPr>
            <a:spLocks noChangeShapeType="1"/>
          </p:cNvSpPr>
          <p:nvPr/>
        </p:nvSpPr>
        <p:spPr bwMode="auto">
          <a:xfrm rot="3320065">
            <a:off x="5757069" y="3569494"/>
            <a:ext cx="9525" cy="969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71" name="Oval 11"/>
          <p:cNvSpPr>
            <a:spLocks noChangeArrowheads="1"/>
          </p:cNvSpPr>
          <p:nvPr/>
        </p:nvSpPr>
        <p:spPr bwMode="auto">
          <a:xfrm rot="3320065">
            <a:off x="5192713" y="4240213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rot="10800000" vert="eaVert"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68972" name="Line 12"/>
          <p:cNvSpPr>
            <a:spLocks noChangeShapeType="1"/>
          </p:cNvSpPr>
          <p:nvPr/>
        </p:nvSpPr>
        <p:spPr bwMode="auto">
          <a:xfrm>
            <a:off x="914400" y="4568825"/>
            <a:ext cx="2133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73" name="Line 13"/>
          <p:cNvSpPr>
            <a:spLocks noChangeShapeType="1"/>
          </p:cNvSpPr>
          <p:nvPr/>
        </p:nvSpPr>
        <p:spPr bwMode="auto">
          <a:xfrm flipH="1">
            <a:off x="1219200" y="4873625"/>
            <a:ext cx="17526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74" name="Line 14"/>
          <p:cNvSpPr>
            <a:spLocks noChangeShapeType="1"/>
          </p:cNvSpPr>
          <p:nvPr/>
        </p:nvSpPr>
        <p:spPr bwMode="auto">
          <a:xfrm rot="-1638921">
            <a:off x="6257925" y="3382963"/>
            <a:ext cx="12954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75" name="Line 15"/>
          <p:cNvSpPr>
            <a:spLocks noChangeShapeType="1"/>
          </p:cNvSpPr>
          <p:nvPr/>
        </p:nvSpPr>
        <p:spPr bwMode="auto">
          <a:xfrm flipV="1">
            <a:off x="5257800" y="4111625"/>
            <a:ext cx="2514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76" name="Oval 16"/>
          <p:cNvSpPr>
            <a:spLocks noChangeArrowheads="1"/>
          </p:cNvSpPr>
          <p:nvPr/>
        </p:nvSpPr>
        <p:spPr bwMode="auto">
          <a:xfrm>
            <a:off x="7010400" y="4721225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68977" name="Line 17"/>
          <p:cNvSpPr>
            <a:spLocks noChangeShapeType="1"/>
          </p:cNvSpPr>
          <p:nvPr/>
        </p:nvSpPr>
        <p:spPr bwMode="auto">
          <a:xfrm>
            <a:off x="5257800" y="4416425"/>
            <a:ext cx="1905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78" name="Line 18"/>
          <p:cNvSpPr>
            <a:spLocks noChangeShapeType="1"/>
          </p:cNvSpPr>
          <p:nvPr/>
        </p:nvSpPr>
        <p:spPr bwMode="auto">
          <a:xfrm flipH="1">
            <a:off x="3048000" y="4403725"/>
            <a:ext cx="220980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79" name="Oval 19"/>
          <p:cNvSpPr>
            <a:spLocks noChangeArrowheads="1"/>
          </p:cNvSpPr>
          <p:nvPr/>
        </p:nvSpPr>
        <p:spPr bwMode="auto">
          <a:xfrm rot="2112640">
            <a:off x="7620000" y="4035425"/>
            <a:ext cx="228600" cy="2571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68981" name="Text Box 21"/>
          <p:cNvSpPr txBox="1">
            <a:spLocks noChangeArrowheads="1"/>
          </p:cNvSpPr>
          <p:nvPr/>
        </p:nvSpPr>
        <p:spPr bwMode="auto">
          <a:xfrm>
            <a:off x="228600" y="3641725"/>
            <a:ext cx="1920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San Francisco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68982" name="Text Box 22"/>
          <p:cNvSpPr txBox="1">
            <a:spLocks noChangeArrowheads="1"/>
          </p:cNvSpPr>
          <p:nvPr/>
        </p:nvSpPr>
        <p:spPr bwMode="auto">
          <a:xfrm>
            <a:off x="2819400" y="5089525"/>
            <a:ext cx="10461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Denver</a:t>
            </a:r>
          </a:p>
        </p:txBody>
      </p:sp>
      <p:sp>
        <p:nvSpPr>
          <p:cNvPr id="168983" name="Text Box 23"/>
          <p:cNvSpPr txBox="1">
            <a:spLocks noChangeArrowheads="1"/>
          </p:cNvSpPr>
          <p:nvPr/>
        </p:nvSpPr>
        <p:spPr bwMode="auto">
          <a:xfrm>
            <a:off x="514350" y="6003925"/>
            <a:ext cx="16954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Los Angeles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68984" name="Text Box 24"/>
          <p:cNvSpPr txBox="1">
            <a:spLocks noChangeArrowheads="1"/>
          </p:cNvSpPr>
          <p:nvPr/>
        </p:nvSpPr>
        <p:spPr bwMode="auto">
          <a:xfrm>
            <a:off x="7467600" y="3321050"/>
            <a:ext cx="13414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New York</a:t>
            </a:r>
          </a:p>
        </p:txBody>
      </p:sp>
      <p:sp>
        <p:nvSpPr>
          <p:cNvPr id="168985" name="Text Box 25"/>
          <p:cNvSpPr txBox="1">
            <a:spLocks noChangeArrowheads="1"/>
          </p:cNvSpPr>
          <p:nvPr/>
        </p:nvSpPr>
        <p:spPr bwMode="auto">
          <a:xfrm>
            <a:off x="4908550" y="4708525"/>
            <a:ext cx="11874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Chicago</a:t>
            </a:r>
          </a:p>
        </p:txBody>
      </p:sp>
      <p:sp>
        <p:nvSpPr>
          <p:cNvPr id="168986" name="Text Box 26"/>
          <p:cNvSpPr txBox="1">
            <a:spLocks noChangeArrowheads="1"/>
          </p:cNvSpPr>
          <p:nvPr/>
        </p:nvSpPr>
        <p:spPr bwMode="auto">
          <a:xfrm>
            <a:off x="6629400" y="5394325"/>
            <a:ext cx="16383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Washington</a:t>
            </a:r>
          </a:p>
        </p:txBody>
      </p:sp>
      <p:sp>
        <p:nvSpPr>
          <p:cNvPr id="168987" name="Text Box 27"/>
          <p:cNvSpPr txBox="1">
            <a:spLocks noChangeArrowheads="1"/>
          </p:cNvSpPr>
          <p:nvPr/>
        </p:nvSpPr>
        <p:spPr bwMode="auto">
          <a:xfrm>
            <a:off x="5562600" y="2879725"/>
            <a:ext cx="10017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Detroit</a:t>
            </a:r>
          </a:p>
        </p:txBody>
      </p:sp>
      <p:sp>
        <p:nvSpPr>
          <p:cNvPr id="168988" name="Freeform 28"/>
          <p:cNvSpPr>
            <a:spLocks/>
          </p:cNvSpPr>
          <p:nvPr/>
        </p:nvSpPr>
        <p:spPr bwMode="auto">
          <a:xfrm>
            <a:off x="1219200" y="4949825"/>
            <a:ext cx="1676400" cy="622300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144" y="384"/>
              </a:cxn>
              <a:cxn ang="0">
                <a:pos x="336" y="384"/>
              </a:cxn>
              <a:cxn ang="0">
                <a:pos x="528" y="336"/>
              </a:cxn>
              <a:cxn ang="0">
                <a:pos x="720" y="240"/>
              </a:cxn>
              <a:cxn ang="0">
                <a:pos x="960" y="96"/>
              </a:cxn>
              <a:cxn ang="0">
                <a:pos x="1056" y="0"/>
              </a:cxn>
            </a:cxnLst>
            <a:rect l="0" t="0" r="r" b="b"/>
            <a:pathLst>
              <a:path w="1056" h="392">
                <a:moveTo>
                  <a:pt x="0" y="336"/>
                </a:moveTo>
                <a:cubicBezTo>
                  <a:pt x="44" y="356"/>
                  <a:pt x="88" y="376"/>
                  <a:pt x="144" y="384"/>
                </a:cubicBezTo>
                <a:cubicBezTo>
                  <a:pt x="200" y="392"/>
                  <a:pt x="272" y="392"/>
                  <a:pt x="336" y="384"/>
                </a:cubicBezTo>
                <a:cubicBezTo>
                  <a:pt x="400" y="376"/>
                  <a:pt x="464" y="360"/>
                  <a:pt x="528" y="336"/>
                </a:cubicBezTo>
                <a:cubicBezTo>
                  <a:pt x="592" y="312"/>
                  <a:pt x="648" y="280"/>
                  <a:pt x="720" y="240"/>
                </a:cubicBezTo>
                <a:cubicBezTo>
                  <a:pt x="792" y="200"/>
                  <a:pt x="904" y="136"/>
                  <a:pt x="960" y="96"/>
                </a:cubicBezTo>
                <a:cubicBezTo>
                  <a:pt x="1016" y="56"/>
                  <a:pt x="1040" y="16"/>
                  <a:pt x="10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89" name="Freeform 29"/>
          <p:cNvSpPr>
            <a:spLocks/>
          </p:cNvSpPr>
          <p:nvPr/>
        </p:nvSpPr>
        <p:spPr bwMode="auto">
          <a:xfrm>
            <a:off x="2971800" y="4416425"/>
            <a:ext cx="2362200" cy="520700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192" y="432"/>
              </a:cxn>
              <a:cxn ang="0">
                <a:pos x="480" y="432"/>
              </a:cxn>
              <a:cxn ang="0">
                <a:pos x="912" y="336"/>
              </a:cxn>
              <a:cxn ang="0">
                <a:pos x="1200" y="240"/>
              </a:cxn>
              <a:cxn ang="0">
                <a:pos x="1392" y="144"/>
              </a:cxn>
              <a:cxn ang="0">
                <a:pos x="1488" y="0"/>
              </a:cxn>
            </a:cxnLst>
            <a:rect l="0" t="0" r="r" b="b"/>
            <a:pathLst>
              <a:path w="1488" h="448">
                <a:moveTo>
                  <a:pt x="0" y="336"/>
                </a:moveTo>
                <a:cubicBezTo>
                  <a:pt x="56" y="376"/>
                  <a:pt x="112" y="416"/>
                  <a:pt x="192" y="432"/>
                </a:cubicBezTo>
                <a:cubicBezTo>
                  <a:pt x="272" y="448"/>
                  <a:pt x="360" y="448"/>
                  <a:pt x="480" y="432"/>
                </a:cubicBezTo>
                <a:cubicBezTo>
                  <a:pt x="600" y="416"/>
                  <a:pt x="792" y="368"/>
                  <a:pt x="912" y="336"/>
                </a:cubicBezTo>
                <a:cubicBezTo>
                  <a:pt x="1032" y="304"/>
                  <a:pt x="1120" y="272"/>
                  <a:pt x="1200" y="240"/>
                </a:cubicBezTo>
                <a:cubicBezTo>
                  <a:pt x="1280" y="208"/>
                  <a:pt x="1344" y="184"/>
                  <a:pt x="1392" y="144"/>
                </a:cubicBezTo>
                <a:cubicBezTo>
                  <a:pt x="1440" y="104"/>
                  <a:pt x="1472" y="24"/>
                  <a:pt x="1488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90" name="Freeform 30"/>
          <p:cNvSpPr>
            <a:spLocks/>
          </p:cNvSpPr>
          <p:nvPr/>
        </p:nvSpPr>
        <p:spPr bwMode="auto">
          <a:xfrm>
            <a:off x="2971800" y="4327525"/>
            <a:ext cx="2286000" cy="469900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192" y="240"/>
              </a:cxn>
              <a:cxn ang="0">
                <a:pos x="432" y="144"/>
              </a:cxn>
              <a:cxn ang="0">
                <a:pos x="912" y="48"/>
              </a:cxn>
              <a:cxn ang="0">
                <a:pos x="1248" y="0"/>
              </a:cxn>
              <a:cxn ang="0">
                <a:pos x="1440" y="48"/>
              </a:cxn>
            </a:cxnLst>
            <a:rect l="0" t="0" r="r" b="b"/>
            <a:pathLst>
              <a:path w="1440" h="384">
                <a:moveTo>
                  <a:pt x="0" y="384"/>
                </a:moveTo>
                <a:cubicBezTo>
                  <a:pt x="60" y="332"/>
                  <a:pt x="120" y="280"/>
                  <a:pt x="192" y="240"/>
                </a:cubicBezTo>
                <a:cubicBezTo>
                  <a:pt x="264" y="200"/>
                  <a:pt x="312" y="176"/>
                  <a:pt x="432" y="144"/>
                </a:cubicBezTo>
                <a:cubicBezTo>
                  <a:pt x="552" y="112"/>
                  <a:pt x="776" y="72"/>
                  <a:pt x="912" y="48"/>
                </a:cubicBezTo>
                <a:cubicBezTo>
                  <a:pt x="1048" y="24"/>
                  <a:pt x="1160" y="0"/>
                  <a:pt x="1248" y="0"/>
                </a:cubicBezTo>
                <a:cubicBezTo>
                  <a:pt x="1336" y="0"/>
                  <a:pt x="1388" y="24"/>
                  <a:pt x="1440" y="4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91" name="Freeform 31"/>
          <p:cNvSpPr>
            <a:spLocks/>
          </p:cNvSpPr>
          <p:nvPr/>
        </p:nvSpPr>
        <p:spPr bwMode="auto">
          <a:xfrm>
            <a:off x="7162800" y="4111625"/>
            <a:ext cx="584200" cy="69850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336" y="192"/>
              </a:cxn>
              <a:cxn ang="0">
                <a:pos x="144" y="384"/>
              </a:cxn>
              <a:cxn ang="0">
                <a:pos x="48" y="432"/>
              </a:cxn>
              <a:cxn ang="0">
                <a:pos x="0" y="432"/>
              </a:cxn>
            </a:cxnLst>
            <a:rect l="0" t="0" r="r" b="b"/>
            <a:pathLst>
              <a:path w="368" h="440">
                <a:moveTo>
                  <a:pt x="336" y="0"/>
                </a:moveTo>
                <a:cubicBezTo>
                  <a:pt x="352" y="64"/>
                  <a:pt x="368" y="128"/>
                  <a:pt x="336" y="192"/>
                </a:cubicBezTo>
                <a:cubicBezTo>
                  <a:pt x="304" y="256"/>
                  <a:pt x="192" y="344"/>
                  <a:pt x="144" y="384"/>
                </a:cubicBezTo>
                <a:cubicBezTo>
                  <a:pt x="96" y="424"/>
                  <a:pt x="72" y="424"/>
                  <a:pt x="48" y="432"/>
                </a:cubicBezTo>
                <a:cubicBezTo>
                  <a:pt x="24" y="440"/>
                  <a:pt x="12" y="436"/>
                  <a:pt x="0" y="43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92" name="Freeform 32"/>
          <p:cNvSpPr>
            <a:spLocks/>
          </p:cNvSpPr>
          <p:nvPr/>
        </p:nvSpPr>
        <p:spPr bwMode="auto">
          <a:xfrm>
            <a:off x="5334000" y="4187825"/>
            <a:ext cx="2286000" cy="2286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288" y="144"/>
              </a:cxn>
              <a:cxn ang="0">
                <a:pos x="528" y="144"/>
              </a:cxn>
              <a:cxn ang="0">
                <a:pos x="672" y="144"/>
              </a:cxn>
              <a:cxn ang="0">
                <a:pos x="1056" y="96"/>
              </a:cxn>
              <a:cxn ang="0">
                <a:pos x="1296" y="48"/>
              </a:cxn>
              <a:cxn ang="0">
                <a:pos x="1440" y="0"/>
              </a:cxn>
            </a:cxnLst>
            <a:rect l="0" t="0" r="r" b="b"/>
            <a:pathLst>
              <a:path w="1440" h="152">
                <a:moveTo>
                  <a:pt x="0" y="96"/>
                </a:moveTo>
                <a:cubicBezTo>
                  <a:pt x="100" y="116"/>
                  <a:pt x="200" y="136"/>
                  <a:pt x="288" y="144"/>
                </a:cubicBezTo>
                <a:cubicBezTo>
                  <a:pt x="376" y="152"/>
                  <a:pt x="464" y="144"/>
                  <a:pt x="528" y="144"/>
                </a:cubicBezTo>
                <a:cubicBezTo>
                  <a:pt x="592" y="144"/>
                  <a:pt x="584" y="152"/>
                  <a:pt x="672" y="144"/>
                </a:cubicBezTo>
                <a:cubicBezTo>
                  <a:pt x="760" y="136"/>
                  <a:pt x="952" y="112"/>
                  <a:pt x="1056" y="96"/>
                </a:cubicBezTo>
                <a:cubicBezTo>
                  <a:pt x="1160" y="80"/>
                  <a:pt x="1232" y="64"/>
                  <a:pt x="1296" y="48"/>
                </a:cubicBezTo>
                <a:cubicBezTo>
                  <a:pt x="1360" y="32"/>
                  <a:pt x="1400" y="16"/>
                  <a:pt x="144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93" name="Line 33"/>
          <p:cNvSpPr>
            <a:spLocks noChangeShapeType="1"/>
          </p:cNvSpPr>
          <p:nvPr/>
        </p:nvSpPr>
        <p:spPr bwMode="auto">
          <a:xfrm flipV="1">
            <a:off x="7162800" y="4187825"/>
            <a:ext cx="5334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94" name="Text Box 34"/>
          <p:cNvSpPr txBox="1">
            <a:spLocks noChangeArrowheads="1"/>
          </p:cNvSpPr>
          <p:nvPr/>
        </p:nvSpPr>
        <p:spPr bwMode="auto">
          <a:xfrm>
            <a:off x="436563" y="1844675"/>
            <a:ext cx="682625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THERE CAN BE TELEPHONE LINES IN THE NETWORK</a:t>
            </a:r>
          </a:p>
          <a:p>
            <a:pPr>
              <a:lnSpc>
                <a:spcPct val="120000"/>
              </a:lnSpc>
            </a:pPr>
            <a:r>
              <a:rPr lang="en-US"/>
              <a:t>FROM A COMPUTER TO ITSELF (for diagnostic use).</a:t>
            </a:r>
          </a:p>
        </p:txBody>
      </p:sp>
      <p:sp>
        <p:nvSpPr>
          <p:cNvPr id="168995" name="Oval 35"/>
          <p:cNvSpPr>
            <a:spLocks noChangeArrowheads="1"/>
          </p:cNvSpPr>
          <p:nvPr/>
        </p:nvSpPr>
        <p:spPr bwMode="auto">
          <a:xfrm>
            <a:off x="6934200" y="4860925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96" name="Oval 36"/>
          <p:cNvSpPr>
            <a:spLocks noChangeArrowheads="1"/>
          </p:cNvSpPr>
          <p:nvPr/>
        </p:nvSpPr>
        <p:spPr bwMode="auto">
          <a:xfrm>
            <a:off x="5867400" y="3336925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97" name="Oval 37"/>
          <p:cNvSpPr>
            <a:spLocks noChangeArrowheads="1"/>
          </p:cNvSpPr>
          <p:nvPr/>
        </p:nvSpPr>
        <p:spPr bwMode="auto">
          <a:xfrm>
            <a:off x="7772400" y="3870325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98" name="Oval 38"/>
          <p:cNvSpPr>
            <a:spLocks noChangeArrowheads="1"/>
          </p:cNvSpPr>
          <p:nvPr/>
        </p:nvSpPr>
        <p:spPr bwMode="auto">
          <a:xfrm>
            <a:off x="533400" y="4098925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99" name="Oval 39"/>
          <p:cNvSpPr>
            <a:spLocks noChangeArrowheads="1"/>
          </p:cNvSpPr>
          <p:nvPr/>
        </p:nvSpPr>
        <p:spPr bwMode="auto">
          <a:xfrm>
            <a:off x="914400" y="5470525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000" name="Oval 40"/>
          <p:cNvSpPr>
            <a:spLocks noChangeArrowheads="1"/>
          </p:cNvSpPr>
          <p:nvPr/>
        </p:nvSpPr>
        <p:spPr bwMode="auto">
          <a:xfrm>
            <a:off x="5029200" y="3870325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001" name="Oval 41"/>
          <p:cNvSpPr>
            <a:spLocks noChangeArrowheads="1"/>
          </p:cNvSpPr>
          <p:nvPr/>
        </p:nvSpPr>
        <p:spPr bwMode="auto">
          <a:xfrm>
            <a:off x="2667000" y="4327525"/>
            <a:ext cx="457200" cy="4572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002" name="Oval 42"/>
          <p:cNvSpPr>
            <a:spLocks noChangeArrowheads="1"/>
          </p:cNvSpPr>
          <p:nvPr/>
        </p:nvSpPr>
        <p:spPr bwMode="auto">
          <a:xfrm>
            <a:off x="2819400" y="47244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DBCD-29E4-4F06-8C42-43D3A7A2A815}" type="slidenum">
              <a:rPr lang="en-US"/>
              <a:pPr/>
              <a:t>12</a:t>
            </a:fld>
            <a:endParaRPr lang="en-US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209550"/>
            <a:ext cx="7848600" cy="1143000"/>
          </a:xfrm>
          <a:noFill/>
          <a:ln/>
        </p:spPr>
        <p:txBody>
          <a:bodyPr/>
          <a:lstStyle/>
          <a:p>
            <a:r>
              <a:rPr lang="en-US"/>
              <a:t>Loops</a:t>
            </a:r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 rot="-1545137">
            <a:off x="1112838" y="3209925"/>
            <a:ext cx="182562" cy="974725"/>
            <a:chOff x="576" y="1248"/>
            <a:chExt cx="144" cy="768"/>
          </a:xfrm>
        </p:grpSpPr>
        <p:sp>
          <p:nvSpPr>
            <p:cNvPr id="171012" name="Oval 4"/>
            <p:cNvSpPr>
              <a:spLocks noChangeAspect="1"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171013" name="Line 5"/>
            <p:cNvSpPr>
              <a:spLocks noChangeAspect="1"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14" name="Oval 6"/>
            <p:cNvSpPr>
              <a:spLocks noChangeAspect="1"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</p:grpSp>
      <p:sp>
        <p:nvSpPr>
          <p:cNvPr id="171015" name="Oval 7"/>
          <p:cNvSpPr>
            <a:spLocks noChangeAspect="1" noChangeArrowheads="1"/>
          </p:cNvSpPr>
          <p:nvPr/>
        </p:nvSpPr>
        <p:spPr bwMode="auto">
          <a:xfrm rot="3320065">
            <a:off x="5185569" y="2618582"/>
            <a:ext cx="184150" cy="18256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rot="10800000" vert="eaVert"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71016" name="Line 8"/>
          <p:cNvSpPr>
            <a:spLocks noChangeAspect="1" noChangeShapeType="1"/>
          </p:cNvSpPr>
          <p:nvPr/>
        </p:nvSpPr>
        <p:spPr bwMode="auto">
          <a:xfrm rot="3320065">
            <a:off x="4986338" y="2532063"/>
            <a:ext cx="7937" cy="776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17" name="Oval 9"/>
          <p:cNvSpPr>
            <a:spLocks noChangeAspect="1" noChangeArrowheads="1"/>
          </p:cNvSpPr>
          <p:nvPr/>
        </p:nvSpPr>
        <p:spPr bwMode="auto">
          <a:xfrm rot="3320065">
            <a:off x="4535488" y="3068638"/>
            <a:ext cx="182562" cy="18256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rot="10800000" vert="eaVert"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71018" name="Line 10"/>
          <p:cNvSpPr>
            <a:spLocks noChangeAspect="1" noChangeShapeType="1"/>
          </p:cNvSpPr>
          <p:nvPr/>
        </p:nvSpPr>
        <p:spPr bwMode="auto">
          <a:xfrm>
            <a:off x="1112838" y="3332163"/>
            <a:ext cx="1706562" cy="2428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19" name="Line 11"/>
          <p:cNvSpPr>
            <a:spLocks noChangeAspect="1" noChangeShapeType="1"/>
          </p:cNvSpPr>
          <p:nvPr/>
        </p:nvSpPr>
        <p:spPr bwMode="auto">
          <a:xfrm flipH="1">
            <a:off x="1355725" y="3575050"/>
            <a:ext cx="1401763" cy="549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20" name="Line 12"/>
          <p:cNvSpPr>
            <a:spLocks noChangeAspect="1" noChangeShapeType="1"/>
          </p:cNvSpPr>
          <p:nvPr/>
        </p:nvSpPr>
        <p:spPr bwMode="auto">
          <a:xfrm rot="-1638921">
            <a:off x="5387975" y="2382838"/>
            <a:ext cx="1035050" cy="854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21" name="Line 13"/>
          <p:cNvSpPr>
            <a:spLocks noChangeAspect="1" noChangeShapeType="1"/>
          </p:cNvSpPr>
          <p:nvPr/>
        </p:nvSpPr>
        <p:spPr bwMode="auto">
          <a:xfrm flipV="1">
            <a:off x="4587875" y="2967038"/>
            <a:ext cx="2011363" cy="182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22" name="Oval 14"/>
          <p:cNvSpPr>
            <a:spLocks noChangeAspect="1" noChangeArrowheads="1"/>
          </p:cNvSpPr>
          <p:nvPr/>
        </p:nvSpPr>
        <p:spPr bwMode="auto">
          <a:xfrm>
            <a:off x="5989638" y="3454400"/>
            <a:ext cx="182562" cy="1825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71023" name="Line 15"/>
          <p:cNvSpPr>
            <a:spLocks noChangeAspect="1" noChangeShapeType="1"/>
          </p:cNvSpPr>
          <p:nvPr/>
        </p:nvSpPr>
        <p:spPr bwMode="auto">
          <a:xfrm>
            <a:off x="4587875" y="3209925"/>
            <a:ext cx="152400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24" name="Line 16"/>
          <p:cNvSpPr>
            <a:spLocks noChangeAspect="1" noChangeShapeType="1"/>
          </p:cNvSpPr>
          <p:nvPr/>
        </p:nvSpPr>
        <p:spPr bwMode="auto">
          <a:xfrm flipH="1">
            <a:off x="2819400" y="3200400"/>
            <a:ext cx="1768475" cy="31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25" name="Oval 17"/>
          <p:cNvSpPr>
            <a:spLocks noChangeAspect="1" noChangeArrowheads="1"/>
          </p:cNvSpPr>
          <p:nvPr/>
        </p:nvSpPr>
        <p:spPr bwMode="auto">
          <a:xfrm rot="2112640">
            <a:off x="6477000" y="2905125"/>
            <a:ext cx="182563" cy="2063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71027" name="Text Box 19"/>
          <p:cNvSpPr txBox="1">
            <a:spLocks noChangeAspect="1" noChangeArrowheads="1"/>
          </p:cNvSpPr>
          <p:nvPr/>
        </p:nvSpPr>
        <p:spPr bwMode="auto">
          <a:xfrm>
            <a:off x="563563" y="2590800"/>
            <a:ext cx="1920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San Francisco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71028" name="Text Box 20"/>
          <p:cNvSpPr txBox="1">
            <a:spLocks noChangeAspect="1" noChangeArrowheads="1"/>
          </p:cNvSpPr>
          <p:nvPr/>
        </p:nvSpPr>
        <p:spPr bwMode="auto">
          <a:xfrm>
            <a:off x="2636838" y="3748088"/>
            <a:ext cx="104616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Denver</a:t>
            </a:r>
          </a:p>
        </p:txBody>
      </p:sp>
      <p:sp>
        <p:nvSpPr>
          <p:cNvPr id="171029" name="Text Box 21"/>
          <p:cNvSpPr txBox="1">
            <a:spLocks noChangeAspect="1" noChangeArrowheads="1"/>
          </p:cNvSpPr>
          <p:nvPr/>
        </p:nvSpPr>
        <p:spPr bwMode="auto">
          <a:xfrm>
            <a:off x="792163" y="4479925"/>
            <a:ext cx="16954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Los Angeles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71030" name="Text Box 22"/>
          <p:cNvSpPr txBox="1">
            <a:spLocks noChangeAspect="1" noChangeArrowheads="1"/>
          </p:cNvSpPr>
          <p:nvPr/>
        </p:nvSpPr>
        <p:spPr bwMode="auto">
          <a:xfrm>
            <a:off x="6354763" y="2333625"/>
            <a:ext cx="13414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New York</a:t>
            </a:r>
          </a:p>
        </p:txBody>
      </p:sp>
      <p:sp>
        <p:nvSpPr>
          <p:cNvPr id="171031" name="Text Box 23"/>
          <p:cNvSpPr txBox="1">
            <a:spLocks noChangeAspect="1" noChangeArrowheads="1"/>
          </p:cNvSpPr>
          <p:nvPr/>
        </p:nvSpPr>
        <p:spPr bwMode="auto">
          <a:xfrm>
            <a:off x="4308475" y="3443288"/>
            <a:ext cx="11874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Chicago</a:t>
            </a:r>
          </a:p>
        </p:txBody>
      </p:sp>
      <p:sp>
        <p:nvSpPr>
          <p:cNvPr id="171032" name="Text Box 24"/>
          <p:cNvSpPr txBox="1">
            <a:spLocks noChangeAspect="1" noChangeArrowheads="1"/>
          </p:cNvSpPr>
          <p:nvPr/>
        </p:nvSpPr>
        <p:spPr bwMode="auto">
          <a:xfrm>
            <a:off x="5686425" y="3992563"/>
            <a:ext cx="16383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Washington</a:t>
            </a:r>
          </a:p>
        </p:txBody>
      </p:sp>
      <p:sp>
        <p:nvSpPr>
          <p:cNvPr id="171033" name="Text Box 25"/>
          <p:cNvSpPr txBox="1">
            <a:spLocks noChangeAspect="1" noChangeArrowheads="1"/>
          </p:cNvSpPr>
          <p:nvPr/>
        </p:nvSpPr>
        <p:spPr bwMode="auto">
          <a:xfrm>
            <a:off x="4953000" y="1981200"/>
            <a:ext cx="10017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Detroit</a:t>
            </a:r>
          </a:p>
        </p:txBody>
      </p:sp>
      <p:sp>
        <p:nvSpPr>
          <p:cNvPr id="171034" name="Freeform 26"/>
          <p:cNvSpPr>
            <a:spLocks noChangeAspect="1"/>
          </p:cNvSpPr>
          <p:nvPr/>
        </p:nvSpPr>
        <p:spPr bwMode="auto">
          <a:xfrm>
            <a:off x="1355725" y="3636963"/>
            <a:ext cx="1341438" cy="496887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144" y="384"/>
              </a:cxn>
              <a:cxn ang="0">
                <a:pos x="336" y="384"/>
              </a:cxn>
              <a:cxn ang="0">
                <a:pos x="528" y="336"/>
              </a:cxn>
              <a:cxn ang="0">
                <a:pos x="720" y="240"/>
              </a:cxn>
              <a:cxn ang="0">
                <a:pos x="960" y="96"/>
              </a:cxn>
              <a:cxn ang="0">
                <a:pos x="1056" y="0"/>
              </a:cxn>
            </a:cxnLst>
            <a:rect l="0" t="0" r="r" b="b"/>
            <a:pathLst>
              <a:path w="1056" h="392">
                <a:moveTo>
                  <a:pt x="0" y="336"/>
                </a:moveTo>
                <a:cubicBezTo>
                  <a:pt x="44" y="356"/>
                  <a:pt x="88" y="376"/>
                  <a:pt x="144" y="384"/>
                </a:cubicBezTo>
                <a:cubicBezTo>
                  <a:pt x="200" y="392"/>
                  <a:pt x="272" y="392"/>
                  <a:pt x="336" y="384"/>
                </a:cubicBezTo>
                <a:cubicBezTo>
                  <a:pt x="400" y="376"/>
                  <a:pt x="464" y="360"/>
                  <a:pt x="528" y="336"/>
                </a:cubicBezTo>
                <a:cubicBezTo>
                  <a:pt x="592" y="312"/>
                  <a:pt x="648" y="280"/>
                  <a:pt x="720" y="240"/>
                </a:cubicBezTo>
                <a:cubicBezTo>
                  <a:pt x="792" y="200"/>
                  <a:pt x="904" y="136"/>
                  <a:pt x="960" y="96"/>
                </a:cubicBezTo>
                <a:cubicBezTo>
                  <a:pt x="1016" y="56"/>
                  <a:pt x="1040" y="16"/>
                  <a:pt x="10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35" name="Freeform 27"/>
          <p:cNvSpPr>
            <a:spLocks noChangeAspect="1"/>
          </p:cNvSpPr>
          <p:nvPr/>
        </p:nvSpPr>
        <p:spPr bwMode="auto">
          <a:xfrm>
            <a:off x="2757488" y="3209925"/>
            <a:ext cx="1890712" cy="415925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192" y="432"/>
              </a:cxn>
              <a:cxn ang="0">
                <a:pos x="480" y="432"/>
              </a:cxn>
              <a:cxn ang="0">
                <a:pos x="912" y="336"/>
              </a:cxn>
              <a:cxn ang="0">
                <a:pos x="1200" y="240"/>
              </a:cxn>
              <a:cxn ang="0">
                <a:pos x="1392" y="144"/>
              </a:cxn>
              <a:cxn ang="0">
                <a:pos x="1488" y="0"/>
              </a:cxn>
            </a:cxnLst>
            <a:rect l="0" t="0" r="r" b="b"/>
            <a:pathLst>
              <a:path w="1488" h="448">
                <a:moveTo>
                  <a:pt x="0" y="336"/>
                </a:moveTo>
                <a:cubicBezTo>
                  <a:pt x="56" y="376"/>
                  <a:pt x="112" y="416"/>
                  <a:pt x="192" y="432"/>
                </a:cubicBezTo>
                <a:cubicBezTo>
                  <a:pt x="272" y="448"/>
                  <a:pt x="360" y="448"/>
                  <a:pt x="480" y="432"/>
                </a:cubicBezTo>
                <a:cubicBezTo>
                  <a:pt x="600" y="416"/>
                  <a:pt x="792" y="368"/>
                  <a:pt x="912" y="336"/>
                </a:cubicBezTo>
                <a:cubicBezTo>
                  <a:pt x="1032" y="304"/>
                  <a:pt x="1120" y="272"/>
                  <a:pt x="1200" y="240"/>
                </a:cubicBezTo>
                <a:cubicBezTo>
                  <a:pt x="1280" y="208"/>
                  <a:pt x="1344" y="184"/>
                  <a:pt x="1392" y="144"/>
                </a:cubicBezTo>
                <a:cubicBezTo>
                  <a:pt x="1440" y="104"/>
                  <a:pt x="1472" y="24"/>
                  <a:pt x="1488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36" name="Freeform 28"/>
          <p:cNvSpPr>
            <a:spLocks noChangeAspect="1"/>
          </p:cNvSpPr>
          <p:nvPr/>
        </p:nvSpPr>
        <p:spPr bwMode="auto">
          <a:xfrm>
            <a:off x="2757488" y="3138488"/>
            <a:ext cx="1830387" cy="376237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192" y="240"/>
              </a:cxn>
              <a:cxn ang="0">
                <a:pos x="432" y="144"/>
              </a:cxn>
              <a:cxn ang="0">
                <a:pos x="912" y="48"/>
              </a:cxn>
              <a:cxn ang="0">
                <a:pos x="1248" y="0"/>
              </a:cxn>
              <a:cxn ang="0">
                <a:pos x="1440" y="48"/>
              </a:cxn>
            </a:cxnLst>
            <a:rect l="0" t="0" r="r" b="b"/>
            <a:pathLst>
              <a:path w="1440" h="384">
                <a:moveTo>
                  <a:pt x="0" y="384"/>
                </a:moveTo>
                <a:cubicBezTo>
                  <a:pt x="60" y="332"/>
                  <a:pt x="120" y="280"/>
                  <a:pt x="192" y="240"/>
                </a:cubicBezTo>
                <a:cubicBezTo>
                  <a:pt x="264" y="200"/>
                  <a:pt x="312" y="176"/>
                  <a:pt x="432" y="144"/>
                </a:cubicBezTo>
                <a:cubicBezTo>
                  <a:pt x="552" y="112"/>
                  <a:pt x="776" y="72"/>
                  <a:pt x="912" y="48"/>
                </a:cubicBezTo>
                <a:cubicBezTo>
                  <a:pt x="1048" y="24"/>
                  <a:pt x="1160" y="0"/>
                  <a:pt x="1248" y="0"/>
                </a:cubicBezTo>
                <a:cubicBezTo>
                  <a:pt x="1336" y="0"/>
                  <a:pt x="1388" y="24"/>
                  <a:pt x="1440" y="4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37" name="Freeform 29"/>
          <p:cNvSpPr>
            <a:spLocks noChangeAspect="1"/>
          </p:cNvSpPr>
          <p:nvPr/>
        </p:nvSpPr>
        <p:spPr bwMode="auto">
          <a:xfrm>
            <a:off x="6111875" y="2967038"/>
            <a:ext cx="466725" cy="557212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336" y="192"/>
              </a:cxn>
              <a:cxn ang="0">
                <a:pos x="144" y="384"/>
              </a:cxn>
              <a:cxn ang="0">
                <a:pos x="48" y="432"/>
              </a:cxn>
              <a:cxn ang="0">
                <a:pos x="0" y="432"/>
              </a:cxn>
            </a:cxnLst>
            <a:rect l="0" t="0" r="r" b="b"/>
            <a:pathLst>
              <a:path w="368" h="440">
                <a:moveTo>
                  <a:pt x="336" y="0"/>
                </a:moveTo>
                <a:cubicBezTo>
                  <a:pt x="352" y="64"/>
                  <a:pt x="368" y="128"/>
                  <a:pt x="336" y="192"/>
                </a:cubicBezTo>
                <a:cubicBezTo>
                  <a:pt x="304" y="256"/>
                  <a:pt x="192" y="344"/>
                  <a:pt x="144" y="384"/>
                </a:cubicBezTo>
                <a:cubicBezTo>
                  <a:pt x="96" y="424"/>
                  <a:pt x="72" y="424"/>
                  <a:pt x="48" y="432"/>
                </a:cubicBezTo>
                <a:cubicBezTo>
                  <a:pt x="24" y="440"/>
                  <a:pt x="12" y="436"/>
                  <a:pt x="0" y="43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38" name="Freeform 30"/>
          <p:cNvSpPr>
            <a:spLocks noChangeAspect="1"/>
          </p:cNvSpPr>
          <p:nvPr/>
        </p:nvSpPr>
        <p:spPr bwMode="auto">
          <a:xfrm>
            <a:off x="4648200" y="3027363"/>
            <a:ext cx="1828800" cy="182562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288" y="144"/>
              </a:cxn>
              <a:cxn ang="0">
                <a:pos x="528" y="144"/>
              </a:cxn>
              <a:cxn ang="0">
                <a:pos x="672" y="144"/>
              </a:cxn>
              <a:cxn ang="0">
                <a:pos x="1056" y="96"/>
              </a:cxn>
              <a:cxn ang="0">
                <a:pos x="1296" y="48"/>
              </a:cxn>
              <a:cxn ang="0">
                <a:pos x="1440" y="0"/>
              </a:cxn>
            </a:cxnLst>
            <a:rect l="0" t="0" r="r" b="b"/>
            <a:pathLst>
              <a:path w="1440" h="152">
                <a:moveTo>
                  <a:pt x="0" y="96"/>
                </a:moveTo>
                <a:cubicBezTo>
                  <a:pt x="100" y="116"/>
                  <a:pt x="200" y="136"/>
                  <a:pt x="288" y="144"/>
                </a:cubicBezTo>
                <a:cubicBezTo>
                  <a:pt x="376" y="152"/>
                  <a:pt x="464" y="144"/>
                  <a:pt x="528" y="144"/>
                </a:cubicBezTo>
                <a:cubicBezTo>
                  <a:pt x="592" y="144"/>
                  <a:pt x="584" y="152"/>
                  <a:pt x="672" y="144"/>
                </a:cubicBezTo>
                <a:cubicBezTo>
                  <a:pt x="760" y="136"/>
                  <a:pt x="952" y="112"/>
                  <a:pt x="1056" y="96"/>
                </a:cubicBezTo>
                <a:cubicBezTo>
                  <a:pt x="1160" y="80"/>
                  <a:pt x="1232" y="64"/>
                  <a:pt x="1296" y="48"/>
                </a:cubicBezTo>
                <a:cubicBezTo>
                  <a:pt x="1360" y="32"/>
                  <a:pt x="1400" y="16"/>
                  <a:pt x="144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39" name="Line 31"/>
          <p:cNvSpPr>
            <a:spLocks noChangeAspect="1" noChangeShapeType="1"/>
          </p:cNvSpPr>
          <p:nvPr/>
        </p:nvSpPr>
        <p:spPr bwMode="auto">
          <a:xfrm flipV="1">
            <a:off x="6111875" y="3027363"/>
            <a:ext cx="425450" cy="487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41" name="Oval 33"/>
          <p:cNvSpPr>
            <a:spLocks noChangeAspect="1" noChangeArrowheads="1"/>
          </p:cNvSpPr>
          <p:nvPr/>
        </p:nvSpPr>
        <p:spPr bwMode="auto">
          <a:xfrm>
            <a:off x="5927725" y="3565525"/>
            <a:ext cx="366713" cy="3651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42" name="Oval 34"/>
          <p:cNvSpPr>
            <a:spLocks noChangeAspect="1" noChangeArrowheads="1"/>
          </p:cNvSpPr>
          <p:nvPr/>
        </p:nvSpPr>
        <p:spPr bwMode="auto">
          <a:xfrm>
            <a:off x="5075238" y="2346325"/>
            <a:ext cx="365125" cy="3667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43" name="Oval 35"/>
          <p:cNvSpPr>
            <a:spLocks noChangeAspect="1" noChangeArrowheads="1"/>
          </p:cNvSpPr>
          <p:nvPr/>
        </p:nvSpPr>
        <p:spPr bwMode="auto">
          <a:xfrm>
            <a:off x="6599238" y="2773363"/>
            <a:ext cx="365125" cy="3651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44" name="Oval 36"/>
          <p:cNvSpPr>
            <a:spLocks noChangeAspect="1" noChangeArrowheads="1"/>
          </p:cNvSpPr>
          <p:nvPr/>
        </p:nvSpPr>
        <p:spPr bwMode="auto">
          <a:xfrm>
            <a:off x="808038" y="2955925"/>
            <a:ext cx="365125" cy="3651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45" name="Oval 37"/>
          <p:cNvSpPr>
            <a:spLocks noChangeAspect="1" noChangeArrowheads="1"/>
          </p:cNvSpPr>
          <p:nvPr/>
        </p:nvSpPr>
        <p:spPr bwMode="auto">
          <a:xfrm>
            <a:off x="1112838" y="4052888"/>
            <a:ext cx="365125" cy="3651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46" name="Oval 38"/>
          <p:cNvSpPr>
            <a:spLocks noChangeAspect="1" noChangeArrowheads="1"/>
          </p:cNvSpPr>
          <p:nvPr/>
        </p:nvSpPr>
        <p:spPr bwMode="auto">
          <a:xfrm>
            <a:off x="4403725" y="2773363"/>
            <a:ext cx="366713" cy="3651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47" name="Oval 39"/>
          <p:cNvSpPr>
            <a:spLocks noChangeAspect="1" noChangeArrowheads="1"/>
          </p:cNvSpPr>
          <p:nvPr/>
        </p:nvSpPr>
        <p:spPr bwMode="auto">
          <a:xfrm>
            <a:off x="2486025" y="3143250"/>
            <a:ext cx="365125" cy="366713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49" name="Text Box 41"/>
          <p:cNvSpPr txBox="1">
            <a:spLocks noChangeArrowheads="1"/>
          </p:cNvSpPr>
          <p:nvPr/>
        </p:nvSpPr>
        <p:spPr bwMode="auto">
          <a:xfrm>
            <a:off x="4032250" y="5121275"/>
            <a:ext cx="381635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An edge is called a </a:t>
            </a:r>
            <a:r>
              <a:rPr lang="en-US" i="1"/>
              <a:t>loop</a:t>
            </a:r>
            <a:r>
              <a:rPr lang="en-US"/>
              <a:t> </a:t>
            </a:r>
          </a:p>
          <a:p>
            <a:pPr>
              <a:lnSpc>
                <a:spcPct val="120000"/>
              </a:lnSpc>
            </a:pPr>
            <a:r>
              <a:rPr lang="en-US"/>
              <a:t>if it connects a vertex to itself.</a:t>
            </a:r>
          </a:p>
        </p:txBody>
      </p:sp>
      <p:sp>
        <p:nvSpPr>
          <p:cNvPr id="171026" name="Oval 18"/>
          <p:cNvSpPr>
            <a:spLocks noChangeAspect="1" noChangeArrowheads="1"/>
          </p:cNvSpPr>
          <p:nvPr/>
        </p:nvSpPr>
        <p:spPr bwMode="auto">
          <a:xfrm rot="19487360" flipH="1">
            <a:off x="2636838" y="3454400"/>
            <a:ext cx="234950" cy="2095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6D41-D431-4768-977D-B57B28463CFE}" type="slidenum">
              <a:rPr lang="en-US"/>
              <a:pPr/>
              <a:t>13</a:t>
            </a:fld>
            <a:endParaRPr lang="en-US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56600" cy="1222375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333399"/>
                </a:solidFill>
              </a:rPr>
              <a:t>Undirected Graphs</a:t>
            </a:r>
            <a:endParaRPr lang="en-US" sz="3600">
              <a:solidFill>
                <a:srgbClr val="006666"/>
              </a:solidFill>
            </a:endParaRPr>
          </a:p>
        </p:txBody>
      </p:sp>
      <p:sp>
        <p:nvSpPr>
          <p:cNvPr id="172036" name="Oval 4"/>
          <p:cNvSpPr>
            <a:spLocks noChangeArrowheads="1"/>
          </p:cNvSpPr>
          <p:nvPr/>
        </p:nvSpPr>
        <p:spPr bwMode="auto">
          <a:xfrm>
            <a:off x="533400" y="2286000"/>
            <a:ext cx="8001000" cy="3581400"/>
          </a:xfrm>
          <a:prstGeom prst="ellipse">
            <a:avLst/>
          </a:prstGeom>
          <a:solidFill>
            <a:srgbClr val="FF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72038" name="Oval 6"/>
          <p:cNvSpPr>
            <a:spLocks noChangeAspect="1" noChangeArrowheads="1"/>
          </p:cNvSpPr>
          <p:nvPr/>
        </p:nvSpPr>
        <p:spPr bwMode="auto">
          <a:xfrm>
            <a:off x="3124200" y="2743200"/>
            <a:ext cx="5105400" cy="2667000"/>
          </a:xfrm>
          <a:prstGeom prst="ellipse">
            <a:avLst/>
          </a:prstGeom>
          <a:solidFill>
            <a:srgbClr val="FFCC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39" name="Oval 7"/>
          <p:cNvSpPr>
            <a:spLocks noChangeAspect="1" noChangeArrowheads="1"/>
          </p:cNvSpPr>
          <p:nvPr/>
        </p:nvSpPr>
        <p:spPr bwMode="auto">
          <a:xfrm>
            <a:off x="5105400" y="3657600"/>
            <a:ext cx="2819400" cy="11430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40" name="Text Box 8"/>
          <p:cNvSpPr txBox="1">
            <a:spLocks noChangeArrowheads="1"/>
          </p:cNvSpPr>
          <p:nvPr/>
        </p:nvSpPr>
        <p:spPr bwMode="auto">
          <a:xfrm>
            <a:off x="841375" y="3276600"/>
            <a:ext cx="22828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pseudographs</a:t>
            </a:r>
          </a:p>
        </p:txBody>
      </p:sp>
      <p:sp>
        <p:nvSpPr>
          <p:cNvPr id="172041" name="Text Box 9"/>
          <p:cNvSpPr txBox="1">
            <a:spLocks noChangeArrowheads="1"/>
          </p:cNvSpPr>
          <p:nvPr/>
        </p:nvSpPr>
        <p:spPr bwMode="auto">
          <a:xfrm>
            <a:off x="5410200" y="3962400"/>
            <a:ext cx="22494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simple graphs</a:t>
            </a:r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72042" name="Text Box 10"/>
          <p:cNvSpPr txBox="1">
            <a:spLocks noChangeArrowheads="1"/>
          </p:cNvSpPr>
          <p:nvPr/>
        </p:nvSpPr>
        <p:spPr bwMode="auto">
          <a:xfrm>
            <a:off x="3243263" y="3611563"/>
            <a:ext cx="19272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multigraphs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idx="1"/>
          </p:nvPr>
        </p:nvSpPr>
        <p:spPr>
          <a:xfrm>
            <a:off x="933450" y="1733550"/>
            <a:ext cx="7219950" cy="22288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sz="1800" b="1"/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sz="2800" b="1">
                <a:solidFill>
                  <a:srgbClr val="003399"/>
                </a:solidFill>
              </a:rPr>
              <a:t>Definition 4.</a:t>
            </a:r>
            <a:r>
              <a:rPr lang="en-US" sz="2800" b="1"/>
              <a:t> In a </a:t>
            </a:r>
            <a:r>
              <a:rPr lang="en-US" sz="2800" b="1">
                <a:solidFill>
                  <a:srgbClr val="CC0000"/>
                </a:solidFill>
              </a:rPr>
              <a:t>directed graph</a:t>
            </a:r>
            <a:r>
              <a:rPr lang="en-US" sz="2800" b="1"/>
              <a:t> </a:t>
            </a:r>
            <a:r>
              <a:rPr lang="en-US" sz="2800" b="1" i="1"/>
              <a:t>G = (V, E)</a:t>
            </a:r>
            <a:r>
              <a:rPr lang="en-US" sz="2800" b="1"/>
              <a:t> the edges are ordered pairs of (not necessarily distinct) vertices.  </a:t>
            </a:r>
            <a:endParaRPr lang="en-US" sz="2400" b="1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BE2A-6F1C-4146-9145-CBDE0B709216}" type="slidenum">
              <a:rPr lang="en-US"/>
              <a:pPr/>
              <a:t>14</a:t>
            </a:fld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419100"/>
            <a:ext cx="8001000" cy="990600"/>
          </a:xfrm>
          <a:noFill/>
          <a:ln/>
        </p:spPr>
        <p:txBody>
          <a:bodyPr/>
          <a:lstStyle/>
          <a:p>
            <a:r>
              <a:rPr lang="en-US"/>
              <a:t>A Directed Graph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334B-1946-42BF-926E-7243B50ED66B}" type="slidenum">
              <a:rPr lang="en-US"/>
              <a:pPr/>
              <a:t>15</a:t>
            </a:fld>
            <a:endParaRPr 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209550"/>
            <a:ext cx="7848600" cy="1143000"/>
          </a:xfrm>
          <a:noFill/>
          <a:ln/>
        </p:spPr>
        <p:txBody>
          <a:bodyPr/>
          <a:lstStyle/>
          <a:p>
            <a:r>
              <a:rPr lang="en-US"/>
              <a:t>A Directed Graph</a:t>
            </a:r>
          </a:p>
        </p:txBody>
      </p:sp>
      <p:sp>
        <p:nvSpPr>
          <p:cNvPr id="175109" name="Oval 5"/>
          <p:cNvSpPr>
            <a:spLocks noChangeArrowheads="1"/>
          </p:cNvSpPr>
          <p:nvPr/>
        </p:nvSpPr>
        <p:spPr bwMode="auto">
          <a:xfrm rot="-1545137">
            <a:off x="728663" y="4467225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75111" name="Oval 7"/>
          <p:cNvSpPr>
            <a:spLocks noChangeArrowheads="1"/>
          </p:cNvSpPr>
          <p:nvPr/>
        </p:nvSpPr>
        <p:spPr bwMode="auto">
          <a:xfrm rot="-1545137">
            <a:off x="1158875" y="53609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75113" name="Oval 9"/>
          <p:cNvSpPr>
            <a:spLocks noChangeArrowheads="1"/>
          </p:cNvSpPr>
          <p:nvPr/>
        </p:nvSpPr>
        <p:spPr bwMode="auto">
          <a:xfrm rot="3320065">
            <a:off x="6037263" y="3679825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rot="10800000" vert="eaVert"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75120" name="Oval 16"/>
          <p:cNvSpPr>
            <a:spLocks noChangeArrowheads="1"/>
          </p:cNvSpPr>
          <p:nvPr/>
        </p:nvSpPr>
        <p:spPr bwMode="auto">
          <a:xfrm>
            <a:off x="7040563" y="47244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75123" name="Oval 19"/>
          <p:cNvSpPr>
            <a:spLocks noChangeArrowheads="1"/>
          </p:cNvSpPr>
          <p:nvPr/>
        </p:nvSpPr>
        <p:spPr bwMode="auto">
          <a:xfrm rot="2112640">
            <a:off x="7650163" y="4038600"/>
            <a:ext cx="228600" cy="2571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75125" name="Text Box 21"/>
          <p:cNvSpPr txBox="1">
            <a:spLocks noChangeArrowheads="1"/>
          </p:cNvSpPr>
          <p:nvPr/>
        </p:nvSpPr>
        <p:spPr bwMode="auto">
          <a:xfrm>
            <a:off x="258763" y="4010025"/>
            <a:ext cx="1920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San Francisco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75126" name="Text Box 22"/>
          <p:cNvSpPr txBox="1">
            <a:spLocks noChangeArrowheads="1"/>
          </p:cNvSpPr>
          <p:nvPr/>
        </p:nvSpPr>
        <p:spPr bwMode="auto">
          <a:xfrm>
            <a:off x="3001963" y="5076825"/>
            <a:ext cx="104616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Denver</a:t>
            </a:r>
          </a:p>
        </p:txBody>
      </p:sp>
      <p:sp>
        <p:nvSpPr>
          <p:cNvPr id="175127" name="Text Box 23"/>
          <p:cNvSpPr txBox="1">
            <a:spLocks noChangeArrowheads="1"/>
          </p:cNvSpPr>
          <p:nvPr/>
        </p:nvSpPr>
        <p:spPr bwMode="auto">
          <a:xfrm>
            <a:off x="411163" y="5762625"/>
            <a:ext cx="16954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Los Angeles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75128" name="Text Box 24"/>
          <p:cNvSpPr txBox="1">
            <a:spLocks noChangeArrowheads="1"/>
          </p:cNvSpPr>
          <p:nvPr/>
        </p:nvSpPr>
        <p:spPr bwMode="auto">
          <a:xfrm>
            <a:off x="7573963" y="3505200"/>
            <a:ext cx="13414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New York</a:t>
            </a:r>
          </a:p>
        </p:txBody>
      </p:sp>
      <p:sp>
        <p:nvSpPr>
          <p:cNvPr id="175129" name="Text Box 25"/>
          <p:cNvSpPr txBox="1">
            <a:spLocks noChangeArrowheads="1"/>
          </p:cNvSpPr>
          <p:nvPr/>
        </p:nvSpPr>
        <p:spPr bwMode="auto">
          <a:xfrm>
            <a:off x="4114800" y="3810000"/>
            <a:ext cx="11874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Chicago</a:t>
            </a:r>
          </a:p>
        </p:txBody>
      </p:sp>
      <p:sp>
        <p:nvSpPr>
          <p:cNvPr id="175130" name="Text Box 26"/>
          <p:cNvSpPr txBox="1">
            <a:spLocks noChangeArrowheads="1"/>
          </p:cNvSpPr>
          <p:nvPr/>
        </p:nvSpPr>
        <p:spPr bwMode="auto">
          <a:xfrm>
            <a:off x="6430963" y="5089525"/>
            <a:ext cx="16383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Washington</a:t>
            </a:r>
          </a:p>
        </p:txBody>
      </p:sp>
      <p:sp>
        <p:nvSpPr>
          <p:cNvPr id="175131" name="Text Box 27"/>
          <p:cNvSpPr txBox="1">
            <a:spLocks noChangeArrowheads="1"/>
          </p:cNvSpPr>
          <p:nvPr/>
        </p:nvSpPr>
        <p:spPr bwMode="auto">
          <a:xfrm>
            <a:off x="5745163" y="3200400"/>
            <a:ext cx="10017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Detroit</a:t>
            </a:r>
          </a:p>
        </p:txBody>
      </p:sp>
      <p:sp>
        <p:nvSpPr>
          <p:cNvPr id="175138" name="Text Box 34"/>
          <p:cNvSpPr txBox="1">
            <a:spLocks noChangeArrowheads="1"/>
          </p:cNvSpPr>
          <p:nvPr/>
        </p:nvSpPr>
        <p:spPr bwMode="auto">
          <a:xfrm>
            <a:off x="431800" y="1676400"/>
            <a:ext cx="6584950" cy="1552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SOME TELEPHONE LINES IN THE NETWORK</a:t>
            </a:r>
          </a:p>
          <a:p>
            <a:pPr>
              <a:lnSpc>
                <a:spcPct val="120000"/>
              </a:lnSpc>
            </a:pPr>
            <a:r>
              <a:rPr lang="en-US"/>
              <a:t>MAY OPERATE IN ONLY ONE DIRECTION .  </a:t>
            </a:r>
          </a:p>
          <a:p>
            <a:pPr>
              <a:lnSpc>
                <a:spcPct val="120000"/>
              </a:lnSpc>
            </a:pPr>
            <a:r>
              <a:rPr lang="en-US"/>
              <a:t>Those that operate in two directions are represented </a:t>
            </a:r>
          </a:p>
          <a:p>
            <a:pPr>
              <a:lnSpc>
                <a:spcPct val="120000"/>
              </a:lnSpc>
            </a:pPr>
            <a:r>
              <a:rPr lang="en-US"/>
              <a:t>by pairs of edges in opposite directions.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944563" y="4572000"/>
            <a:ext cx="1981200" cy="292100"/>
            <a:chOff x="576" y="2744"/>
            <a:chExt cx="1248" cy="184"/>
          </a:xfrm>
        </p:grpSpPr>
        <p:sp>
          <p:nvSpPr>
            <p:cNvPr id="175116" name="Line 12"/>
            <p:cNvSpPr>
              <a:spLocks noChangeShapeType="1"/>
            </p:cNvSpPr>
            <p:nvPr/>
          </p:nvSpPr>
          <p:spPr bwMode="auto">
            <a:xfrm>
              <a:off x="576" y="2744"/>
              <a:ext cx="672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40" name="Line 36"/>
            <p:cNvSpPr>
              <a:spLocks noChangeShapeType="1"/>
            </p:cNvSpPr>
            <p:nvPr/>
          </p:nvSpPr>
          <p:spPr bwMode="auto">
            <a:xfrm>
              <a:off x="1200" y="2832"/>
              <a:ext cx="62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 flipV="1">
            <a:off x="7192963" y="4178300"/>
            <a:ext cx="609600" cy="609600"/>
            <a:chOff x="672" y="2840"/>
            <a:chExt cx="1248" cy="184"/>
          </a:xfrm>
        </p:grpSpPr>
        <p:sp>
          <p:nvSpPr>
            <p:cNvPr id="175141" name="Line 37"/>
            <p:cNvSpPr>
              <a:spLocks noChangeShapeType="1"/>
            </p:cNvSpPr>
            <p:nvPr/>
          </p:nvSpPr>
          <p:spPr bwMode="auto">
            <a:xfrm>
              <a:off x="672" y="2840"/>
              <a:ext cx="672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42" name="Line 38"/>
            <p:cNvSpPr>
              <a:spLocks noChangeShapeType="1"/>
            </p:cNvSpPr>
            <p:nvPr/>
          </p:nvSpPr>
          <p:spPr bwMode="auto">
            <a:xfrm>
              <a:off x="1296" y="2928"/>
              <a:ext cx="62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 flipV="1">
            <a:off x="5364163" y="4102100"/>
            <a:ext cx="2362200" cy="228600"/>
            <a:chOff x="576" y="2744"/>
            <a:chExt cx="1248" cy="184"/>
          </a:xfrm>
        </p:grpSpPr>
        <p:sp>
          <p:nvSpPr>
            <p:cNvPr id="175146" name="Line 42"/>
            <p:cNvSpPr>
              <a:spLocks noChangeShapeType="1"/>
            </p:cNvSpPr>
            <p:nvPr/>
          </p:nvSpPr>
          <p:spPr bwMode="auto">
            <a:xfrm>
              <a:off x="576" y="2744"/>
              <a:ext cx="672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47" name="Line 43"/>
            <p:cNvSpPr>
              <a:spLocks noChangeShapeType="1"/>
            </p:cNvSpPr>
            <p:nvPr/>
          </p:nvSpPr>
          <p:spPr bwMode="auto">
            <a:xfrm>
              <a:off x="1200" y="2832"/>
              <a:ext cx="62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 flipV="1">
            <a:off x="1325563" y="4876800"/>
            <a:ext cx="1646237" cy="596900"/>
            <a:chOff x="576" y="2744"/>
            <a:chExt cx="1248" cy="184"/>
          </a:xfrm>
        </p:grpSpPr>
        <p:sp>
          <p:nvSpPr>
            <p:cNvPr id="175149" name="Line 45"/>
            <p:cNvSpPr>
              <a:spLocks noChangeShapeType="1"/>
            </p:cNvSpPr>
            <p:nvPr/>
          </p:nvSpPr>
          <p:spPr bwMode="auto">
            <a:xfrm>
              <a:off x="576" y="2744"/>
              <a:ext cx="672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50" name="Line 46"/>
            <p:cNvSpPr>
              <a:spLocks noChangeShapeType="1"/>
            </p:cNvSpPr>
            <p:nvPr/>
          </p:nvSpPr>
          <p:spPr bwMode="auto">
            <a:xfrm>
              <a:off x="1200" y="2832"/>
              <a:ext cx="62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155" name="Line 51"/>
          <p:cNvSpPr>
            <a:spLocks noChangeShapeType="1"/>
          </p:cNvSpPr>
          <p:nvPr/>
        </p:nvSpPr>
        <p:spPr bwMode="auto">
          <a:xfrm>
            <a:off x="792163" y="4559300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156" name="Line 52"/>
          <p:cNvSpPr>
            <a:spLocks noChangeShapeType="1"/>
          </p:cNvSpPr>
          <p:nvPr/>
        </p:nvSpPr>
        <p:spPr bwMode="auto">
          <a:xfrm>
            <a:off x="944563" y="4864100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1325563" y="4864100"/>
            <a:ext cx="1752600" cy="711200"/>
            <a:chOff x="816" y="2928"/>
            <a:chExt cx="1104" cy="448"/>
          </a:xfrm>
        </p:grpSpPr>
        <p:sp>
          <p:nvSpPr>
            <p:cNvPr id="175157" name="Freeform 53"/>
            <p:cNvSpPr>
              <a:spLocks/>
            </p:cNvSpPr>
            <p:nvPr/>
          </p:nvSpPr>
          <p:spPr bwMode="auto">
            <a:xfrm>
              <a:off x="1344" y="2928"/>
              <a:ext cx="576" cy="336"/>
            </a:xfrm>
            <a:custGeom>
              <a:avLst/>
              <a:gdLst/>
              <a:ahLst/>
              <a:cxnLst>
                <a:cxn ang="0">
                  <a:pos x="576" y="0"/>
                </a:cxn>
                <a:cxn ang="0">
                  <a:pos x="192" y="240"/>
                </a:cxn>
                <a:cxn ang="0">
                  <a:pos x="0" y="336"/>
                </a:cxn>
              </a:cxnLst>
              <a:rect l="0" t="0" r="r" b="b"/>
              <a:pathLst>
                <a:path w="576" h="336">
                  <a:moveTo>
                    <a:pt x="576" y="0"/>
                  </a:moveTo>
                  <a:cubicBezTo>
                    <a:pt x="432" y="92"/>
                    <a:pt x="288" y="184"/>
                    <a:pt x="192" y="240"/>
                  </a:cubicBezTo>
                  <a:cubicBezTo>
                    <a:pt x="96" y="296"/>
                    <a:pt x="32" y="320"/>
                    <a:pt x="0" y="33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61" name="Freeform 57"/>
            <p:cNvSpPr>
              <a:spLocks/>
            </p:cNvSpPr>
            <p:nvPr/>
          </p:nvSpPr>
          <p:spPr bwMode="auto">
            <a:xfrm>
              <a:off x="816" y="3264"/>
              <a:ext cx="528" cy="112"/>
            </a:xfrm>
            <a:custGeom>
              <a:avLst/>
              <a:gdLst/>
              <a:ahLst/>
              <a:cxnLst>
                <a:cxn ang="0">
                  <a:pos x="528" y="0"/>
                </a:cxn>
                <a:cxn ang="0">
                  <a:pos x="192" y="96"/>
                </a:cxn>
                <a:cxn ang="0">
                  <a:pos x="0" y="96"/>
                </a:cxn>
              </a:cxnLst>
              <a:rect l="0" t="0" r="r" b="b"/>
              <a:pathLst>
                <a:path w="528" h="112">
                  <a:moveTo>
                    <a:pt x="528" y="0"/>
                  </a:moveTo>
                  <a:cubicBezTo>
                    <a:pt x="404" y="40"/>
                    <a:pt x="280" y="80"/>
                    <a:pt x="192" y="96"/>
                  </a:cubicBezTo>
                  <a:cubicBezTo>
                    <a:pt x="104" y="112"/>
                    <a:pt x="32" y="96"/>
                    <a:pt x="0" y="9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59"/>
          <p:cNvGrpSpPr>
            <a:grpSpLocks/>
          </p:cNvGrpSpPr>
          <p:nvPr/>
        </p:nvGrpSpPr>
        <p:grpSpPr bwMode="auto">
          <a:xfrm rot="727094">
            <a:off x="3154363" y="4178300"/>
            <a:ext cx="2133600" cy="939800"/>
            <a:chOff x="816" y="2928"/>
            <a:chExt cx="1104" cy="448"/>
          </a:xfrm>
        </p:grpSpPr>
        <p:sp>
          <p:nvSpPr>
            <p:cNvPr id="175164" name="Freeform 60"/>
            <p:cNvSpPr>
              <a:spLocks/>
            </p:cNvSpPr>
            <p:nvPr/>
          </p:nvSpPr>
          <p:spPr bwMode="auto">
            <a:xfrm>
              <a:off x="1344" y="2928"/>
              <a:ext cx="576" cy="336"/>
            </a:xfrm>
            <a:custGeom>
              <a:avLst/>
              <a:gdLst/>
              <a:ahLst/>
              <a:cxnLst>
                <a:cxn ang="0">
                  <a:pos x="576" y="0"/>
                </a:cxn>
                <a:cxn ang="0">
                  <a:pos x="192" y="240"/>
                </a:cxn>
                <a:cxn ang="0">
                  <a:pos x="0" y="336"/>
                </a:cxn>
              </a:cxnLst>
              <a:rect l="0" t="0" r="r" b="b"/>
              <a:pathLst>
                <a:path w="576" h="336">
                  <a:moveTo>
                    <a:pt x="576" y="0"/>
                  </a:moveTo>
                  <a:cubicBezTo>
                    <a:pt x="432" y="92"/>
                    <a:pt x="288" y="184"/>
                    <a:pt x="192" y="240"/>
                  </a:cubicBezTo>
                  <a:cubicBezTo>
                    <a:pt x="96" y="296"/>
                    <a:pt x="32" y="320"/>
                    <a:pt x="0" y="336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65" name="Freeform 61"/>
            <p:cNvSpPr>
              <a:spLocks/>
            </p:cNvSpPr>
            <p:nvPr/>
          </p:nvSpPr>
          <p:spPr bwMode="auto">
            <a:xfrm>
              <a:off x="816" y="3264"/>
              <a:ext cx="528" cy="112"/>
            </a:xfrm>
            <a:custGeom>
              <a:avLst/>
              <a:gdLst/>
              <a:ahLst/>
              <a:cxnLst>
                <a:cxn ang="0">
                  <a:pos x="528" y="0"/>
                </a:cxn>
                <a:cxn ang="0">
                  <a:pos x="192" y="96"/>
                </a:cxn>
                <a:cxn ang="0">
                  <a:pos x="0" y="96"/>
                </a:cxn>
              </a:cxnLst>
              <a:rect l="0" t="0" r="r" b="b"/>
              <a:pathLst>
                <a:path w="528" h="112">
                  <a:moveTo>
                    <a:pt x="528" y="0"/>
                  </a:moveTo>
                  <a:cubicBezTo>
                    <a:pt x="404" y="40"/>
                    <a:pt x="280" y="80"/>
                    <a:pt x="192" y="96"/>
                  </a:cubicBezTo>
                  <a:cubicBezTo>
                    <a:pt x="104" y="112"/>
                    <a:pt x="32" y="96"/>
                    <a:pt x="0" y="96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173" name="Line 69"/>
          <p:cNvSpPr>
            <a:spLocks noChangeShapeType="1"/>
          </p:cNvSpPr>
          <p:nvPr/>
        </p:nvSpPr>
        <p:spPr bwMode="auto">
          <a:xfrm flipV="1">
            <a:off x="5364163" y="4075113"/>
            <a:ext cx="450850" cy="255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174" name="Line 70"/>
          <p:cNvSpPr>
            <a:spLocks noChangeShapeType="1"/>
          </p:cNvSpPr>
          <p:nvPr/>
        </p:nvSpPr>
        <p:spPr bwMode="auto">
          <a:xfrm flipV="1">
            <a:off x="5783263" y="3797300"/>
            <a:ext cx="419100" cy="277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71"/>
          <p:cNvGrpSpPr>
            <a:grpSpLocks/>
          </p:cNvGrpSpPr>
          <p:nvPr/>
        </p:nvGrpSpPr>
        <p:grpSpPr bwMode="auto">
          <a:xfrm>
            <a:off x="6126163" y="3733800"/>
            <a:ext cx="1676400" cy="368300"/>
            <a:chOff x="576" y="2744"/>
            <a:chExt cx="1248" cy="184"/>
          </a:xfrm>
        </p:grpSpPr>
        <p:sp>
          <p:nvSpPr>
            <p:cNvPr id="175176" name="Line 72"/>
            <p:cNvSpPr>
              <a:spLocks noChangeShapeType="1"/>
            </p:cNvSpPr>
            <p:nvPr/>
          </p:nvSpPr>
          <p:spPr bwMode="auto">
            <a:xfrm>
              <a:off x="576" y="2744"/>
              <a:ext cx="672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77" name="Line 73"/>
            <p:cNvSpPr>
              <a:spLocks noChangeShapeType="1"/>
            </p:cNvSpPr>
            <p:nvPr/>
          </p:nvSpPr>
          <p:spPr bwMode="auto">
            <a:xfrm>
              <a:off x="1200" y="2832"/>
              <a:ext cx="62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74"/>
          <p:cNvGrpSpPr>
            <a:grpSpLocks/>
          </p:cNvGrpSpPr>
          <p:nvPr/>
        </p:nvGrpSpPr>
        <p:grpSpPr bwMode="auto">
          <a:xfrm rot="70023" flipV="1">
            <a:off x="5360988" y="4406900"/>
            <a:ext cx="1830387" cy="457200"/>
            <a:chOff x="816" y="2928"/>
            <a:chExt cx="1104" cy="448"/>
          </a:xfrm>
        </p:grpSpPr>
        <p:sp>
          <p:nvSpPr>
            <p:cNvPr id="175179" name="Freeform 75"/>
            <p:cNvSpPr>
              <a:spLocks/>
            </p:cNvSpPr>
            <p:nvPr/>
          </p:nvSpPr>
          <p:spPr bwMode="auto">
            <a:xfrm>
              <a:off x="1344" y="2928"/>
              <a:ext cx="576" cy="336"/>
            </a:xfrm>
            <a:custGeom>
              <a:avLst/>
              <a:gdLst/>
              <a:ahLst/>
              <a:cxnLst>
                <a:cxn ang="0">
                  <a:pos x="576" y="0"/>
                </a:cxn>
                <a:cxn ang="0">
                  <a:pos x="192" y="240"/>
                </a:cxn>
                <a:cxn ang="0">
                  <a:pos x="0" y="336"/>
                </a:cxn>
              </a:cxnLst>
              <a:rect l="0" t="0" r="r" b="b"/>
              <a:pathLst>
                <a:path w="576" h="336">
                  <a:moveTo>
                    <a:pt x="576" y="0"/>
                  </a:moveTo>
                  <a:cubicBezTo>
                    <a:pt x="432" y="92"/>
                    <a:pt x="288" y="184"/>
                    <a:pt x="192" y="240"/>
                  </a:cubicBezTo>
                  <a:cubicBezTo>
                    <a:pt x="96" y="296"/>
                    <a:pt x="32" y="320"/>
                    <a:pt x="0" y="33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80" name="Freeform 76"/>
            <p:cNvSpPr>
              <a:spLocks/>
            </p:cNvSpPr>
            <p:nvPr/>
          </p:nvSpPr>
          <p:spPr bwMode="auto">
            <a:xfrm>
              <a:off x="816" y="3264"/>
              <a:ext cx="528" cy="112"/>
            </a:xfrm>
            <a:custGeom>
              <a:avLst/>
              <a:gdLst/>
              <a:ahLst/>
              <a:cxnLst>
                <a:cxn ang="0">
                  <a:pos x="528" y="0"/>
                </a:cxn>
                <a:cxn ang="0">
                  <a:pos x="192" y="96"/>
                </a:cxn>
                <a:cxn ang="0">
                  <a:pos x="0" y="96"/>
                </a:cxn>
              </a:cxnLst>
              <a:rect l="0" t="0" r="r" b="b"/>
              <a:pathLst>
                <a:path w="528" h="112">
                  <a:moveTo>
                    <a:pt x="528" y="0"/>
                  </a:moveTo>
                  <a:cubicBezTo>
                    <a:pt x="404" y="40"/>
                    <a:pt x="280" y="80"/>
                    <a:pt x="192" y="96"/>
                  </a:cubicBezTo>
                  <a:cubicBezTo>
                    <a:pt x="104" y="112"/>
                    <a:pt x="32" y="96"/>
                    <a:pt x="0" y="9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185" name="Freeform 81"/>
          <p:cNvSpPr>
            <a:spLocks/>
          </p:cNvSpPr>
          <p:nvPr/>
        </p:nvSpPr>
        <p:spPr bwMode="auto">
          <a:xfrm rot="-61568276">
            <a:off x="6145213" y="4429125"/>
            <a:ext cx="755650" cy="800100"/>
          </a:xfrm>
          <a:custGeom>
            <a:avLst/>
            <a:gdLst/>
            <a:ahLst/>
            <a:cxnLst>
              <a:cxn ang="0">
                <a:pos x="576" y="0"/>
              </a:cxn>
              <a:cxn ang="0">
                <a:pos x="192" y="240"/>
              </a:cxn>
              <a:cxn ang="0">
                <a:pos x="0" y="336"/>
              </a:cxn>
            </a:cxnLst>
            <a:rect l="0" t="0" r="r" b="b"/>
            <a:pathLst>
              <a:path w="576" h="336">
                <a:moveTo>
                  <a:pt x="576" y="0"/>
                </a:moveTo>
                <a:cubicBezTo>
                  <a:pt x="432" y="92"/>
                  <a:pt x="288" y="184"/>
                  <a:pt x="192" y="240"/>
                </a:cubicBezTo>
                <a:cubicBezTo>
                  <a:pt x="96" y="296"/>
                  <a:pt x="32" y="320"/>
                  <a:pt x="0" y="336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186" name="Freeform 82"/>
          <p:cNvSpPr>
            <a:spLocks/>
          </p:cNvSpPr>
          <p:nvPr/>
        </p:nvSpPr>
        <p:spPr bwMode="auto">
          <a:xfrm rot="-61568276">
            <a:off x="5319713" y="4425950"/>
            <a:ext cx="692150" cy="266700"/>
          </a:xfrm>
          <a:custGeom>
            <a:avLst/>
            <a:gdLst/>
            <a:ahLst/>
            <a:cxnLst>
              <a:cxn ang="0">
                <a:pos x="528" y="0"/>
              </a:cxn>
              <a:cxn ang="0">
                <a:pos x="192" y="96"/>
              </a:cxn>
              <a:cxn ang="0">
                <a:pos x="0" y="96"/>
              </a:cxn>
            </a:cxnLst>
            <a:rect l="0" t="0" r="r" b="b"/>
            <a:pathLst>
              <a:path w="528" h="112">
                <a:moveTo>
                  <a:pt x="528" y="0"/>
                </a:moveTo>
                <a:cubicBezTo>
                  <a:pt x="404" y="40"/>
                  <a:pt x="280" y="80"/>
                  <a:pt x="192" y="96"/>
                </a:cubicBezTo>
                <a:cubicBezTo>
                  <a:pt x="104" y="112"/>
                  <a:pt x="32" y="96"/>
                  <a:pt x="0" y="96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192" name="Freeform 88"/>
          <p:cNvSpPr>
            <a:spLocks/>
          </p:cNvSpPr>
          <p:nvPr/>
        </p:nvSpPr>
        <p:spPr bwMode="auto">
          <a:xfrm>
            <a:off x="5592763" y="3721100"/>
            <a:ext cx="533400" cy="22860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144"/>
              </a:cxn>
            </a:cxnLst>
            <a:rect l="0" t="0" r="r" b="b"/>
            <a:pathLst>
              <a:path w="336" h="144">
                <a:moveTo>
                  <a:pt x="336" y="0"/>
                </a:moveTo>
                <a:cubicBezTo>
                  <a:pt x="196" y="60"/>
                  <a:pt x="56" y="120"/>
                  <a:pt x="0" y="144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194" name="Freeform 90"/>
          <p:cNvSpPr>
            <a:spLocks/>
          </p:cNvSpPr>
          <p:nvPr/>
        </p:nvSpPr>
        <p:spPr bwMode="auto">
          <a:xfrm>
            <a:off x="5287963" y="3949700"/>
            <a:ext cx="304800" cy="457200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48" y="96"/>
              </a:cxn>
              <a:cxn ang="0">
                <a:pos x="0" y="240"/>
              </a:cxn>
            </a:cxnLst>
            <a:rect l="0" t="0" r="r" b="b"/>
            <a:pathLst>
              <a:path w="192" h="240">
                <a:moveTo>
                  <a:pt x="192" y="0"/>
                </a:moveTo>
                <a:cubicBezTo>
                  <a:pt x="136" y="28"/>
                  <a:pt x="80" y="56"/>
                  <a:pt x="48" y="96"/>
                </a:cubicBezTo>
                <a:cubicBezTo>
                  <a:pt x="16" y="136"/>
                  <a:pt x="8" y="216"/>
                  <a:pt x="0" y="24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196" name="Oval 92"/>
          <p:cNvSpPr>
            <a:spLocks noChangeArrowheads="1"/>
          </p:cNvSpPr>
          <p:nvPr/>
        </p:nvSpPr>
        <p:spPr bwMode="auto">
          <a:xfrm>
            <a:off x="2743200" y="4327525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202" name="Line 98"/>
          <p:cNvSpPr>
            <a:spLocks noChangeShapeType="1"/>
          </p:cNvSpPr>
          <p:nvPr/>
        </p:nvSpPr>
        <p:spPr bwMode="auto">
          <a:xfrm rot="5400000" flipH="1" flipV="1">
            <a:off x="3009900" y="42291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83"/>
          <p:cNvGrpSpPr>
            <a:grpSpLocks/>
          </p:cNvGrpSpPr>
          <p:nvPr/>
        </p:nvGrpSpPr>
        <p:grpSpPr bwMode="auto">
          <a:xfrm>
            <a:off x="2971800" y="4483100"/>
            <a:ext cx="2281238" cy="241300"/>
            <a:chOff x="1790" y="2431"/>
            <a:chExt cx="1514" cy="160"/>
          </a:xfrm>
        </p:grpSpPr>
        <p:sp>
          <p:nvSpPr>
            <p:cNvPr id="175170" name="Freeform 66"/>
            <p:cNvSpPr>
              <a:spLocks/>
            </p:cNvSpPr>
            <p:nvPr/>
          </p:nvSpPr>
          <p:spPr bwMode="auto">
            <a:xfrm rot="20872906" flipV="1">
              <a:off x="2508" y="2431"/>
              <a:ext cx="796" cy="35"/>
            </a:xfrm>
            <a:custGeom>
              <a:avLst/>
              <a:gdLst/>
              <a:ahLst/>
              <a:cxnLst>
                <a:cxn ang="0">
                  <a:pos x="576" y="0"/>
                </a:cxn>
                <a:cxn ang="0">
                  <a:pos x="192" y="240"/>
                </a:cxn>
                <a:cxn ang="0">
                  <a:pos x="0" y="336"/>
                </a:cxn>
              </a:cxnLst>
              <a:rect l="0" t="0" r="r" b="b"/>
              <a:pathLst>
                <a:path w="576" h="336">
                  <a:moveTo>
                    <a:pt x="576" y="0"/>
                  </a:moveTo>
                  <a:cubicBezTo>
                    <a:pt x="432" y="92"/>
                    <a:pt x="288" y="184"/>
                    <a:pt x="192" y="240"/>
                  </a:cubicBezTo>
                  <a:cubicBezTo>
                    <a:pt x="96" y="296"/>
                    <a:pt x="32" y="320"/>
                    <a:pt x="0" y="336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71" name="Freeform 67"/>
            <p:cNvSpPr>
              <a:spLocks/>
            </p:cNvSpPr>
            <p:nvPr/>
          </p:nvSpPr>
          <p:spPr bwMode="auto">
            <a:xfrm rot="20872906" flipV="1">
              <a:off x="1790" y="2579"/>
              <a:ext cx="730" cy="12"/>
            </a:xfrm>
            <a:custGeom>
              <a:avLst/>
              <a:gdLst/>
              <a:ahLst/>
              <a:cxnLst>
                <a:cxn ang="0">
                  <a:pos x="528" y="0"/>
                </a:cxn>
                <a:cxn ang="0">
                  <a:pos x="192" y="96"/>
                </a:cxn>
                <a:cxn ang="0">
                  <a:pos x="0" y="96"/>
                </a:cxn>
              </a:cxnLst>
              <a:rect l="0" t="0" r="r" b="b"/>
              <a:pathLst>
                <a:path w="528" h="112">
                  <a:moveTo>
                    <a:pt x="528" y="0"/>
                  </a:moveTo>
                  <a:cubicBezTo>
                    <a:pt x="404" y="40"/>
                    <a:pt x="280" y="80"/>
                    <a:pt x="192" y="96"/>
                  </a:cubicBezTo>
                  <a:cubicBezTo>
                    <a:pt x="104" y="112"/>
                    <a:pt x="32" y="96"/>
                    <a:pt x="0" y="96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195" name="Oval 91"/>
          <p:cNvSpPr>
            <a:spLocks noChangeArrowheads="1"/>
          </p:cNvSpPr>
          <p:nvPr/>
        </p:nvSpPr>
        <p:spPr bwMode="auto">
          <a:xfrm>
            <a:off x="2895600" y="47244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75115" name="Oval 11"/>
          <p:cNvSpPr>
            <a:spLocks noChangeArrowheads="1"/>
          </p:cNvSpPr>
          <p:nvPr/>
        </p:nvSpPr>
        <p:spPr bwMode="auto">
          <a:xfrm rot="3320065">
            <a:off x="5181600" y="42433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rot="10800000" vert="eaVert"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210550" cy="2228850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buFont typeface="Monotype Sorts" pitchFamily="2" charset="2"/>
              <a:buNone/>
            </a:pPr>
            <a:endParaRPr lang="en-US" sz="1800" b="1"/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sz="2800" b="1">
                <a:solidFill>
                  <a:srgbClr val="003399"/>
                </a:solidFill>
              </a:rPr>
              <a:t>Definition 5.</a:t>
            </a:r>
            <a:r>
              <a:rPr lang="en-US" sz="2800" b="1"/>
              <a:t> In a </a:t>
            </a:r>
            <a:r>
              <a:rPr lang="en-US" sz="2800" b="1">
                <a:solidFill>
                  <a:srgbClr val="CC0000"/>
                </a:solidFill>
              </a:rPr>
              <a:t>directed multigraph</a:t>
            </a:r>
            <a:r>
              <a:rPr lang="en-US" sz="2800" b="1"/>
              <a:t> </a:t>
            </a:r>
            <a:r>
              <a:rPr lang="en-US" sz="2800" b="1" i="1"/>
              <a:t>G = (V, E)</a:t>
            </a:r>
            <a:r>
              <a:rPr lang="en-US" sz="2800" b="1"/>
              <a:t> the edges are ordered pairs of (not necessarily distinct) vertices, and in addition there may be multiple edges. 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9697-3DF6-4936-B567-F0C6E2CAB86B}" type="slidenum">
              <a:rPr lang="en-US"/>
              <a:pPr/>
              <a:t>16</a:t>
            </a:fld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419100"/>
            <a:ext cx="8001000" cy="990600"/>
          </a:xfrm>
          <a:noFill/>
          <a:ln/>
        </p:spPr>
        <p:txBody>
          <a:bodyPr/>
          <a:lstStyle/>
          <a:p>
            <a:r>
              <a:rPr lang="en-US"/>
              <a:t>A Directed Multigraph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D355-A436-4D35-8F5A-CAA52F373F31}" type="slidenum">
              <a:rPr lang="en-US"/>
              <a:pPr/>
              <a:t>17</a:t>
            </a:fld>
            <a:endParaRPr 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209550"/>
            <a:ext cx="7848600" cy="1143000"/>
          </a:xfrm>
          <a:noFill/>
          <a:ln/>
        </p:spPr>
        <p:txBody>
          <a:bodyPr/>
          <a:lstStyle/>
          <a:p>
            <a:r>
              <a:rPr lang="en-US"/>
              <a:t>A Directed Multigraph</a:t>
            </a:r>
          </a:p>
        </p:txBody>
      </p:sp>
      <p:sp>
        <p:nvSpPr>
          <p:cNvPr id="179205" name="Oval 5"/>
          <p:cNvSpPr>
            <a:spLocks noChangeArrowheads="1"/>
          </p:cNvSpPr>
          <p:nvPr/>
        </p:nvSpPr>
        <p:spPr bwMode="auto">
          <a:xfrm rot="3320065">
            <a:off x="6037263" y="3679825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rot="10800000" vert="eaVert"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79206" name="Oval 6"/>
          <p:cNvSpPr>
            <a:spLocks noChangeArrowheads="1"/>
          </p:cNvSpPr>
          <p:nvPr/>
        </p:nvSpPr>
        <p:spPr bwMode="auto">
          <a:xfrm rot="3320065">
            <a:off x="5222875" y="42433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rot="10800000" vert="eaVert"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79207" name="Oval 7"/>
          <p:cNvSpPr>
            <a:spLocks noChangeArrowheads="1"/>
          </p:cNvSpPr>
          <p:nvPr/>
        </p:nvSpPr>
        <p:spPr bwMode="auto">
          <a:xfrm>
            <a:off x="7040563" y="47244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79208" name="Oval 8"/>
          <p:cNvSpPr>
            <a:spLocks noChangeArrowheads="1"/>
          </p:cNvSpPr>
          <p:nvPr/>
        </p:nvSpPr>
        <p:spPr bwMode="auto">
          <a:xfrm rot="2112640">
            <a:off x="7650163" y="4038600"/>
            <a:ext cx="228600" cy="2571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79209" name="Oval 9"/>
          <p:cNvSpPr>
            <a:spLocks noChangeArrowheads="1"/>
          </p:cNvSpPr>
          <p:nvPr/>
        </p:nvSpPr>
        <p:spPr bwMode="auto">
          <a:xfrm rot="19487360" flipH="1">
            <a:off x="2849563" y="4724400"/>
            <a:ext cx="293687" cy="26193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79210" name="Text Box 10"/>
          <p:cNvSpPr txBox="1">
            <a:spLocks noChangeArrowheads="1"/>
          </p:cNvSpPr>
          <p:nvPr/>
        </p:nvSpPr>
        <p:spPr bwMode="auto">
          <a:xfrm>
            <a:off x="258763" y="4010025"/>
            <a:ext cx="1920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San Francisco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79211" name="Text Box 11"/>
          <p:cNvSpPr txBox="1">
            <a:spLocks noChangeArrowheads="1"/>
          </p:cNvSpPr>
          <p:nvPr/>
        </p:nvSpPr>
        <p:spPr bwMode="auto">
          <a:xfrm>
            <a:off x="3001963" y="5076825"/>
            <a:ext cx="104616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Denver</a:t>
            </a:r>
          </a:p>
        </p:txBody>
      </p:sp>
      <p:sp>
        <p:nvSpPr>
          <p:cNvPr id="179212" name="Text Box 12"/>
          <p:cNvSpPr txBox="1">
            <a:spLocks noChangeArrowheads="1"/>
          </p:cNvSpPr>
          <p:nvPr/>
        </p:nvSpPr>
        <p:spPr bwMode="auto">
          <a:xfrm>
            <a:off x="411163" y="5762625"/>
            <a:ext cx="16954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Los Angeles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79213" name="Text Box 13"/>
          <p:cNvSpPr txBox="1">
            <a:spLocks noChangeArrowheads="1"/>
          </p:cNvSpPr>
          <p:nvPr/>
        </p:nvSpPr>
        <p:spPr bwMode="auto">
          <a:xfrm>
            <a:off x="7573963" y="3505200"/>
            <a:ext cx="13414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New York</a:t>
            </a:r>
          </a:p>
        </p:txBody>
      </p:sp>
      <p:sp>
        <p:nvSpPr>
          <p:cNvPr id="179214" name="Text Box 14"/>
          <p:cNvSpPr txBox="1">
            <a:spLocks noChangeArrowheads="1"/>
          </p:cNvSpPr>
          <p:nvPr/>
        </p:nvSpPr>
        <p:spPr bwMode="auto">
          <a:xfrm>
            <a:off x="4114800" y="3794125"/>
            <a:ext cx="11874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Chicago</a:t>
            </a:r>
          </a:p>
        </p:txBody>
      </p:sp>
      <p:sp>
        <p:nvSpPr>
          <p:cNvPr id="179215" name="Text Box 15"/>
          <p:cNvSpPr txBox="1">
            <a:spLocks noChangeArrowheads="1"/>
          </p:cNvSpPr>
          <p:nvPr/>
        </p:nvSpPr>
        <p:spPr bwMode="auto">
          <a:xfrm>
            <a:off x="6430963" y="5089525"/>
            <a:ext cx="16383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Washington</a:t>
            </a:r>
          </a:p>
        </p:txBody>
      </p:sp>
      <p:sp>
        <p:nvSpPr>
          <p:cNvPr id="179216" name="Text Box 16"/>
          <p:cNvSpPr txBox="1">
            <a:spLocks noChangeArrowheads="1"/>
          </p:cNvSpPr>
          <p:nvPr/>
        </p:nvSpPr>
        <p:spPr bwMode="auto">
          <a:xfrm>
            <a:off x="5745163" y="3200400"/>
            <a:ext cx="10017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Detroit</a:t>
            </a:r>
          </a:p>
        </p:txBody>
      </p:sp>
      <p:sp>
        <p:nvSpPr>
          <p:cNvPr id="179217" name="Text Box 17"/>
          <p:cNvSpPr txBox="1">
            <a:spLocks noChangeArrowheads="1"/>
          </p:cNvSpPr>
          <p:nvPr/>
        </p:nvSpPr>
        <p:spPr bwMode="auto">
          <a:xfrm>
            <a:off x="457200" y="1800225"/>
            <a:ext cx="6324600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THERE MAY BE SEVERAL ONE-WAY LINES </a:t>
            </a:r>
          </a:p>
          <a:p>
            <a:pPr>
              <a:lnSpc>
                <a:spcPct val="120000"/>
              </a:lnSpc>
            </a:pPr>
            <a:r>
              <a:rPr lang="en-US"/>
              <a:t>IN THE SAME DIRECTION FROM ONE COMPUTER </a:t>
            </a:r>
          </a:p>
          <a:p>
            <a:pPr>
              <a:lnSpc>
                <a:spcPct val="120000"/>
              </a:lnSpc>
            </a:pPr>
            <a:r>
              <a:rPr lang="en-US"/>
              <a:t>TO ANOTHER IN THE NETWORK.  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944563" y="4572000"/>
            <a:ext cx="1981200" cy="292100"/>
            <a:chOff x="576" y="2744"/>
            <a:chExt cx="1248" cy="184"/>
          </a:xfrm>
        </p:grpSpPr>
        <p:sp>
          <p:nvSpPr>
            <p:cNvPr id="179219" name="Line 19"/>
            <p:cNvSpPr>
              <a:spLocks noChangeShapeType="1"/>
            </p:cNvSpPr>
            <p:nvPr/>
          </p:nvSpPr>
          <p:spPr bwMode="auto">
            <a:xfrm>
              <a:off x="576" y="2744"/>
              <a:ext cx="672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0" name="Line 20"/>
            <p:cNvSpPr>
              <a:spLocks noChangeShapeType="1"/>
            </p:cNvSpPr>
            <p:nvPr/>
          </p:nvSpPr>
          <p:spPr bwMode="auto">
            <a:xfrm>
              <a:off x="1200" y="2832"/>
              <a:ext cx="62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 flipV="1">
            <a:off x="7192963" y="4178300"/>
            <a:ext cx="609600" cy="609600"/>
            <a:chOff x="672" y="2840"/>
            <a:chExt cx="1248" cy="184"/>
          </a:xfrm>
        </p:grpSpPr>
        <p:sp>
          <p:nvSpPr>
            <p:cNvPr id="179222" name="Line 22"/>
            <p:cNvSpPr>
              <a:spLocks noChangeShapeType="1"/>
            </p:cNvSpPr>
            <p:nvPr/>
          </p:nvSpPr>
          <p:spPr bwMode="auto">
            <a:xfrm>
              <a:off x="672" y="2840"/>
              <a:ext cx="672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3" name="Line 23"/>
            <p:cNvSpPr>
              <a:spLocks noChangeShapeType="1"/>
            </p:cNvSpPr>
            <p:nvPr/>
          </p:nvSpPr>
          <p:spPr bwMode="auto">
            <a:xfrm>
              <a:off x="1296" y="2928"/>
              <a:ext cx="62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 flipV="1">
            <a:off x="5364163" y="4102100"/>
            <a:ext cx="2362200" cy="228600"/>
            <a:chOff x="576" y="2744"/>
            <a:chExt cx="1248" cy="184"/>
          </a:xfrm>
        </p:grpSpPr>
        <p:sp>
          <p:nvSpPr>
            <p:cNvPr id="179225" name="Line 25"/>
            <p:cNvSpPr>
              <a:spLocks noChangeShapeType="1"/>
            </p:cNvSpPr>
            <p:nvPr/>
          </p:nvSpPr>
          <p:spPr bwMode="auto">
            <a:xfrm>
              <a:off x="576" y="2744"/>
              <a:ext cx="672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6" name="Line 26"/>
            <p:cNvSpPr>
              <a:spLocks noChangeShapeType="1"/>
            </p:cNvSpPr>
            <p:nvPr/>
          </p:nvSpPr>
          <p:spPr bwMode="auto">
            <a:xfrm>
              <a:off x="1200" y="2832"/>
              <a:ext cx="62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 flipV="1">
            <a:off x="1325563" y="4940300"/>
            <a:ext cx="1600200" cy="533400"/>
            <a:chOff x="576" y="2744"/>
            <a:chExt cx="1248" cy="184"/>
          </a:xfrm>
        </p:grpSpPr>
        <p:sp>
          <p:nvSpPr>
            <p:cNvPr id="179228" name="Line 28"/>
            <p:cNvSpPr>
              <a:spLocks noChangeShapeType="1"/>
            </p:cNvSpPr>
            <p:nvPr/>
          </p:nvSpPr>
          <p:spPr bwMode="auto">
            <a:xfrm>
              <a:off x="576" y="2744"/>
              <a:ext cx="672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9" name="Line 29"/>
            <p:cNvSpPr>
              <a:spLocks noChangeShapeType="1"/>
            </p:cNvSpPr>
            <p:nvPr/>
          </p:nvSpPr>
          <p:spPr bwMode="auto">
            <a:xfrm>
              <a:off x="1200" y="2832"/>
              <a:ext cx="62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9230" name="Line 30"/>
          <p:cNvSpPr>
            <a:spLocks noChangeShapeType="1"/>
          </p:cNvSpPr>
          <p:nvPr/>
        </p:nvSpPr>
        <p:spPr bwMode="auto">
          <a:xfrm>
            <a:off x="792163" y="4559300"/>
            <a:ext cx="228600" cy="4572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231" name="Line 31"/>
          <p:cNvSpPr>
            <a:spLocks noChangeShapeType="1"/>
          </p:cNvSpPr>
          <p:nvPr/>
        </p:nvSpPr>
        <p:spPr bwMode="auto">
          <a:xfrm>
            <a:off x="944563" y="4864100"/>
            <a:ext cx="304800" cy="6096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1325563" y="4864100"/>
            <a:ext cx="1752600" cy="711200"/>
            <a:chOff x="816" y="2928"/>
            <a:chExt cx="1104" cy="448"/>
          </a:xfrm>
        </p:grpSpPr>
        <p:sp>
          <p:nvSpPr>
            <p:cNvPr id="179233" name="Freeform 33"/>
            <p:cNvSpPr>
              <a:spLocks/>
            </p:cNvSpPr>
            <p:nvPr/>
          </p:nvSpPr>
          <p:spPr bwMode="auto">
            <a:xfrm>
              <a:off x="1344" y="2928"/>
              <a:ext cx="576" cy="336"/>
            </a:xfrm>
            <a:custGeom>
              <a:avLst/>
              <a:gdLst/>
              <a:ahLst/>
              <a:cxnLst>
                <a:cxn ang="0">
                  <a:pos x="576" y="0"/>
                </a:cxn>
                <a:cxn ang="0">
                  <a:pos x="192" y="240"/>
                </a:cxn>
                <a:cxn ang="0">
                  <a:pos x="0" y="336"/>
                </a:cxn>
              </a:cxnLst>
              <a:rect l="0" t="0" r="r" b="b"/>
              <a:pathLst>
                <a:path w="576" h="336">
                  <a:moveTo>
                    <a:pt x="576" y="0"/>
                  </a:moveTo>
                  <a:cubicBezTo>
                    <a:pt x="432" y="92"/>
                    <a:pt x="288" y="184"/>
                    <a:pt x="192" y="240"/>
                  </a:cubicBezTo>
                  <a:cubicBezTo>
                    <a:pt x="96" y="296"/>
                    <a:pt x="32" y="320"/>
                    <a:pt x="0" y="33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34" name="Freeform 34"/>
            <p:cNvSpPr>
              <a:spLocks/>
            </p:cNvSpPr>
            <p:nvPr/>
          </p:nvSpPr>
          <p:spPr bwMode="auto">
            <a:xfrm>
              <a:off x="816" y="3264"/>
              <a:ext cx="528" cy="112"/>
            </a:xfrm>
            <a:custGeom>
              <a:avLst/>
              <a:gdLst/>
              <a:ahLst/>
              <a:cxnLst>
                <a:cxn ang="0">
                  <a:pos x="528" y="0"/>
                </a:cxn>
                <a:cxn ang="0">
                  <a:pos x="192" y="96"/>
                </a:cxn>
                <a:cxn ang="0">
                  <a:pos x="0" y="96"/>
                </a:cxn>
              </a:cxnLst>
              <a:rect l="0" t="0" r="r" b="b"/>
              <a:pathLst>
                <a:path w="528" h="112">
                  <a:moveTo>
                    <a:pt x="528" y="0"/>
                  </a:moveTo>
                  <a:cubicBezTo>
                    <a:pt x="404" y="40"/>
                    <a:pt x="280" y="80"/>
                    <a:pt x="192" y="96"/>
                  </a:cubicBezTo>
                  <a:cubicBezTo>
                    <a:pt x="104" y="112"/>
                    <a:pt x="32" y="96"/>
                    <a:pt x="0" y="9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 rot="727094">
            <a:off x="3154363" y="4178300"/>
            <a:ext cx="2133600" cy="939800"/>
            <a:chOff x="816" y="2928"/>
            <a:chExt cx="1104" cy="448"/>
          </a:xfrm>
        </p:grpSpPr>
        <p:sp>
          <p:nvSpPr>
            <p:cNvPr id="179236" name="Freeform 36"/>
            <p:cNvSpPr>
              <a:spLocks/>
            </p:cNvSpPr>
            <p:nvPr/>
          </p:nvSpPr>
          <p:spPr bwMode="auto">
            <a:xfrm>
              <a:off x="1344" y="2928"/>
              <a:ext cx="576" cy="336"/>
            </a:xfrm>
            <a:custGeom>
              <a:avLst/>
              <a:gdLst/>
              <a:ahLst/>
              <a:cxnLst>
                <a:cxn ang="0">
                  <a:pos x="576" y="0"/>
                </a:cxn>
                <a:cxn ang="0">
                  <a:pos x="192" y="240"/>
                </a:cxn>
                <a:cxn ang="0">
                  <a:pos x="0" y="336"/>
                </a:cxn>
              </a:cxnLst>
              <a:rect l="0" t="0" r="r" b="b"/>
              <a:pathLst>
                <a:path w="576" h="336">
                  <a:moveTo>
                    <a:pt x="576" y="0"/>
                  </a:moveTo>
                  <a:cubicBezTo>
                    <a:pt x="432" y="92"/>
                    <a:pt x="288" y="184"/>
                    <a:pt x="192" y="240"/>
                  </a:cubicBezTo>
                  <a:cubicBezTo>
                    <a:pt x="96" y="296"/>
                    <a:pt x="32" y="320"/>
                    <a:pt x="0" y="33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37" name="Freeform 37"/>
            <p:cNvSpPr>
              <a:spLocks/>
            </p:cNvSpPr>
            <p:nvPr/>
          </p:nvSpPr>
          <p:spPr bwMode="auto">
            <a:xfrm>
              <a:off x="816" y="3264"/>
              <a:ext cx="528" cy="112"/>
            </a:xfrm>
            <a:custGeom>
              <a:avLst/>
              <a:gdLst/>
              <a:ahLst/>
              <a:cxnLst>
                <a:cxn ang="0">
                  <a:pos x="528" y="0"/>
                </a:cxn>
                <a:cxn ang="0">
                  <a:pos x="192" y="96"/>
                </a:cxn>
                <a:cxn ang="0">
                  <a:pos x="0" y="96"/>
                </a:cxn>
              </a:cxnLst>
              <a:rect l="0" t="0" r="r" b="b"/>
              <a:pathLst>
                <a:path w="528" h="112">
                  <a:moveTo>
                    <a:pt x="528" y="0"/>
                  </a:moveTo>
                  <a:cubicBezTo>
                    <a:pt x="404" y="40"/>
                    <a:pt x="280" y="80"/>
                    <a:pt x="192" y="96"/>
                  </a:cubicBezTo>
                  <a:cubicBezTo>
                    <a:pt x="104" y="112"/>
                    <a:pt x="32" y="96"/>
                    <a:pt x="0" y="9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2849563" y="4483100"/>
            <a:ext cx="2403475" cy="254000"/>
            <a:chOff x="1790" y="2431"/>
            <a:chExt cx="1514" cy="160"/>
          </a:xfrm>
        </p:grpSpPr>
        <p:sp>
          <p:nvSpPr>
            <p:cNvPr id="179239" name="Freeform 39"/>
            <p:cNvSpPr>
              <a:spLocks/>
            </p:cNvSpPr>
            <p:nvPr/>
          </p:nvSpPr>
          <p:spPr bwMode="auto">
            <a:xfrm rot="20872906" flipV="1">
              <a:off x="2508" y="2431"/>
              <a:ext cx="796" cy="35"/>
            </a:xfrm>
            <a:custGeom>
              <a:avLst/>
              <a:gdLst/>
              <a:ahLst/>
              <a:cxnLst>
                <a:cxn ang="0">
                  <a:pos x="576" y="0"/>
                </a:cxn>
                <a:cxn ang="0">
                  <a:pos x="192" y="240"/>
                </a:cxn>
                <a:cxn ang="0">
                  <a:pos x="0" y="336"/>
                </a:cxn>
              </a:cxnLst>
              <a:rect l="0" t="0" r="r" b="b"/>
              <a:pathLst>
                <a:path w="576" h="336">
                  <a:moveTo>
                    <a:pt x="576" y="0"/>
                  </a:moveTo>
                  <a:cubicBezTo>
                    <a:pt x="432" y="92"/>
                    <a:pt x="288" y="184"/>
                    <a:pt x="192" y="240"/>
                  </a:cubicBezTo>
                  <a:cubicBezTo>
                    <a:pt x="96" y="296"/>
                    <a:pt x="32" y="320"/>
                    <a:pt x="0" y="33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40" name="Freeform 40"/>
            <p:cNvSpPr>
              <a:spLocks/>
            </p:cNvSpPr>
            <p:nvPr/>
          </p:nvSpPr>
          <p:spPr bwMode="auto">
            <a:xfrm rot="20872906" flipV="1">
              <a:off x="1790" y="2579"/>
              <a:ext cx="730" cy="12"/>
            </a:xfrm>
            <a:custGeom>
              <a:avLst/>
              <a:gdLst/>
              <a:ahLst/>
              <a:cxnLst>
                <a:cxn ang="0">
                  <a:pos x="528" y="0"/>
                </a:cxn>
                <a:cxn ang="0">
                  <a:pos x="192" y="96"/>
                </a:cxn>
                <a:cxn ang="0">
                  <a:pos x="0" y="96"/>
                </a:cxn>
              </a:cxnLst>
              <a:rect l="0" t="0" r="r" b="b"/>
              <a:pathLst>
                <a:path w="528" h="112">
                  <a:moveTo>
                    <a:pt x="528" y="0"/>
                  </a:moveTo>
                  <a:cubicBezTo>
                    <a:pt x="404" y="40"/>
                    <a:pt x="280" y="80"/>
                    <a:pt x="192" y="96"/>
                  </a:cubicBezTo>
                  <a:cubicBezTo>
                    <a:pt x="104" y="112"/>
                    <a:pt x="32" y="96"/>
                    <a:pt x="0" y="9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 flipV="1">
            <a:off x="5364163" y="3797300"/>
            <a:ext cx="838200" cy="533400"/>
            <a:chOff x="576" y="2744"/>
            <a:chExt cx="1248" cy="184"/>
          </a:xfrm>
        </p:grpSpPr>
        <p:sp>
          <p:nvSpPr>
            <p:cNvPr id="179242" name="Line 42"/>
            <p:cNvSpPr>
              <a:spLocks noChangeShapeType="1"/>
            </p:cNvSpPr>
            <p:nvPr/>
          </p:nvSpPr>
          <p:spPr bwMode="auto">
            <a:xfrm>
              <a:off x="576" y="2744"/>
              <a:ext cx="672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43" name="Line 43"/>
            <p:cNvSpPr>
              <a:spLocks noChangeShapeType="1"/>
            </p:cNvSpPr>
            <p:nvPr/>
          </p:nvSpPr>
          <p:spPr bwMode="auto">
            <a:xfrm>
              <a:off x="1200" y="2832"/>
              <a:ext cx="62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6126163" y="3733800"/>
            <a:ext cx="1676400" cy="368300"/>
            <a:chOff x="576" y="2744"/>
            <a:chExt cx="1248" cy="184"/>
          </a:xfrm>
        </p:grpSpPr>
        <p:sp>
          <p:nvSpPr>
            <p:cNvPr id="179245" name="Line 45"/>
            <p:cNvSpPr>
              <a:spLocks noChangeShapeType="1"/>
            </p:cNvSpPr>
            <p:nvPr/>
          </p:nvSpPr>
          <p:spPr bwMode="auto">
            <a:xfrm>
              <a:off x="576" y="2744"/>
              <a:ext cx="672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46" name="Line 46"/>
            <p:cNvSpPr>
              <a:spLocks noChangeShapeType="1"/>
            </p:cNvSpPr>
            <p:nvPr/>
          </p:nvSpPr>
          <p:spPr bwMode="auto">
            <a:xfrm>
              <a:off x="1200" y="2832"/>
              <a:ext cx="62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47"/>
          <p:cNvGrpSpPr>
            <a:grpSpLocks/>
          </p:cNvGrpSpPr>
          <p:nvPr/>
        </p:nvGrpSpPr>
        <p:grpSpPr bwMode="auto">
          <a:xfrm rot="70023" flipV="1">
            <a:off x="5360988" y="4406900"/>
            <a:ext cx="1830387" cy="457200"/>
            <a:chOff x="816" y="2928"/>
            <a:chExt cx="1104" cy="448"/>
          </a:xfrm>
        </p:grpSpPr>
        <p:sp>
          <p:nvSpPr>
            <p:cNvPr id="179248" name="Freeform 48"/>
            <p:cNvSpPr>
              <a:spLocks/>
            </p:cNvSpPr>
            <p:nvPr/>
          </p:nvSpPr>
          <p:spPr bwMode="auto">
            <a:xfrm>
              <a:off x="1344" y="2928"/>
              <a:ext cx="576" cy="336"/>
            </a:xfrm>
            <a:custGeom>
              <a:avLst/>
              <a:gdLst/>
              <a:ahLst/>
              <a:cxnLst>
                <a:cxn ang="0">
                  <a:pos x="576" y="0"/>
                </a:cxn>
                <a:cxn ang="0">
                  <a:pos x="192" y="240"/>
                </a:cxn>
                <a:cxn ang="0">
                  <a:pos x="0" y="336"/>
                </a:cxn>
              </a:cxnLst>
              <a:rect l="0" t="0" r="r" b="b"/>
              <a:pathLst>
                <a:path w="576" h="336">
                  <a:moveTo>
                    <a:pt x="576" y="0"/>
                  </a:moveTo>
                  <a:cubicBezTo>
                    <a:pt x="432" y="92"/>
                    <a:pt x="288" y="184"/>
                    <a:pt x="192" y="240"/>
                  </a:cubicBezTo>
                  <a:cubicBezTo>
                    <a:pt x="96" y="296"/>
                    <a:pt x="32" y="320"/>
                    <a:pt x="0" y="33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49" name="Freeform 49"/>
            <p:cNvSpPr>
              <a:spLocks/>
            </p:cNvSpPr>
            <p:nvPr/>
          </p:nvSpPr>
          <p:spPr bwMode="auto">
            <a:xfrm>
              <a:off x="816" y="3264"/>
              <a:ext cx="528" cy="112"/>
            </a:xfrm>
            <a:custGeom>
              <a:avLst/>
              <a:gdLst/>
              <a:ahLst/>
              <a:cxnLst>
                <a:cxn ang="0">
                  <a:pos x="528" y="0"/>
                </a:cxn>
                <a:cxn ang="0">
                  <a:pos x="192" y="96"/>
                </a:cxn>
                <a:cxn ang="0">
                  <a:pos x="0" y="96"/>
                </a:cxn>
              </a:cxnLst>
              <a:rect l="0" t="0" r="r" b="b"/>
              <a:pathLst>
                <a:path w="528" h="112">
                  <a:moveTo>
                    <a:pt x="528" y="0"/>
                  </a:moveTo>
                  <a:cubicBezTo>
                    <a:pt x="404" y="40"/>
                    <a:pt x="280" y="80"/>
                    <a:pt x="192" y="96"/>
                  </a:cubicBezTo>
                  <a:cubicBezTo>
                    <a:pt x="104" y="112"/>
                    <a:pt x="32" y="96"/>
                    <a:pt x="0" y="9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9250" name="Freeform 50"/>
          <p:cNvSpPr>
            <a:spLocks/>
          </p:cNvSpPr>
          <p:nvPr/>
        </p:nvSpPr>
        <p:spPr bwMode="auto">
          <a:xfrm rot="-61568276">
            <a:off x="6145213" y="4429125"/>
            <a:ext cx="755650" cy="800100"/>
          </a:xfrm>
          <a:custGeom>
            <a:avLst/>
            <a:gdLst/>
            <a:ahLst/>
            <a:cxnLst>
              <a:cxn ang="0">
                <a:pos x="576" y="0"/>
              </a:cxn>
              <a:cxn ang="0">
                <a:pos x="192" y="240"/>
              </a:cxn>
              <a:cxn ang="0">
                <a:pos x="0" y="336"/>
              </a:cxn>
            </a:cxnLst>
            <a:rect l="0" t="0" r="r" b="b"/>
            <a:pathLst>
              <a:path w="576" h="336">
                <a:moveTo>
                  <a:pt x="576" y="0"/>
                </a:moveTo>
                <a:cubicBezTo>
                  <a:pt x="432" y="92"/>
                  <a:pt x="288" y="184"/>
                  <a:pt x="192" y="240"/>
                </a:cubicBezTo>
                <a:cubicBezTo>
                  <a:pt x="96" y="296"/>
                  <a:pt x="32" y="320"/>
                  <a:pt x="0" y="336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251" name="Freeform 51"/>
          <p:cNvSpPr>
            <a:spLocks/>
          </p:cNvSpPr>
          <p:nvPr/>
        </p:nvSpPr>
        <p:spPr bwMode="auto">
          <a:xfrm rot="-61568276">
            <a:off x="5319713" y="4425950"/>
            <a:ext cx="692150" cy="266700"/>
          </a:xfrm>
          <a:custGeom>
            <a:avLst/>
            <a:gdLst/>
            <a:ahLst/>
            <a:cxnLst>
              <a:cxn ang="0">
                <a:pos x="528" y="0"/>
              </a:cxn>
              <a:cxn ang="0">
                <a:pos x="192" y="96"/>
              </a:cxn>
              <a:cxn ang="0">
                <a:pos x="0" y="96"/>
              </a:cxn>
            </a:cxnLst>
            <a:rect l="0" t="0" r="r" b="b"/>
            <a:pathLst>
              <a:path w="528" h="112">
                <a:moveTo>
                  <a:pt x="528" y="0"/>
                </a:moveTo>
                <a:cubicBezTo>
                  <a:pt x="404" y="40"/>
                  <a:pt x="280" y="80"/>
                  <a:pt x="192" y="96"/>
                </a:cubicBezTo>
                <a:cubicBezTo>
                  <a:pt x="104" y="112"/>
                  <a:pt x="32" y="96"/>
                  <a:pt x="0" y="96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252" name="Freeform 52"/>
          <p:cNvSpPr>
            <a:spLocks/>
          </p:cNvSpPr>
          <p:nvPr/>
        </p:nvSpPr>
        <p:spPr bwMode="auto">
          <a:xfrm>
            <a:off x="5592763" y="3721100"/>
            <a:ext cx="533400" cy="22860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144"/>
              </a:cxn>
            </a:cxnLst>
            <a:rect l="0" t="0" r="r" b="b"/>
            <a:pathLst>
              <a:path w="336" h="144">
                <a:moveTo>
                  <a:pt x="336" y="0"/>
                </a:moveTo>
                <a:cubicBezTo>
                  <a:pt x="196" y="60"/>
                  <a:pt x="56" y="120"/>
                  <a:pt x="0" y="144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253" name="Freeform 53"/>
          <p:cNvSpPr>
            <a:spLocks/>
          </p:cNvSpPr>
          <p:nvPr/>
        </p:nvSpPr>
        <p:spPr bwMode="auto">
          <a:xfrm>
            <a:off x="5287963" y="3949700"/>
            <a:ext cx="304800" cy="457200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48" y="96"/>
              </a:cxn>
              <a:cxn ang="0">
                <a:pos x="0" y="240"/>
              </a:cxn>
            </a:cxnLst>
            <a:rect l="0" t="0" r="r" b="b"/>
            <a:pathLst>
              <a:path w="192" h="240">
                <a:moveTo>
                  <a:pt x="192" y="0"/>
                </a:moveTo>
                <a:cubicBezTo>
                  <a:pt x="136" y="28"/>
                  <a:pt x="80" y="56"/>
                  <a:pt x="48" y="96"/>
                </a:cubicBezTo>
                <a:cubicBezTo>
                  <a:pt x="16" y="136"/>
                  <a:pt x="8" y="216"/>
                  <a:pt x="0" y="24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254" name="Oval 54"/>
          <p:cNvSpPr>
            <a:spLocks noChangeArrowheads="1"/>
          </p:cNvSpPr>
          <p:nvPr/>
        </p:nvSpPr>
        <p:spPr bwMode="auto">
          <a:xfrm>
            <a:off x="2743200" y="4327525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255" name="Line 55"/>
          <p:cNvSpPr>
            <a:spLocks noChangeShapeType="1"/>
          </p:cNvSpPr>
          <p:nvPr/>
        </p:nvSpPr>
        <p:spPr bwMode="auto">
          <a:xfrm rot="5400000" flipH="1" flipV="1">
            <a:off x="3009900" y="42291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261" name="Freeform 61"/>
          <p:cNvSpPr>
            <a:spLocks/>
          </p:cNvSpPr>
          <p:nvPr/>
        </p:nvSpPr>
        <p:spPr bwMode="auto">
          <a:xfrm>
            <a:off x="673100" y="4572000"/>
            <a:ext cx="546100" cy="927100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8" y="240"/>
              </a:cxn>
              <a:cxn ang="0">
                <a:pos x="104" y="528"/>
              </a:cxn>
              <a:cxn ang="0">
                <a:pos x="344" y="576"/>
              </a:cxn>
            </a:cxnLst>
            <a:rect l="0" t="0" r="r" b="b"/>
            <a:pathLst>
              <a:path w="344" h="584">
                <a:moveTo>
                  <a:pt x="56" y="0"/>
                </a:moveTo>
                <a:cubicBezTo>
                  <a:pt x="28" y="76"/>
                  <a:pt x="0" y="152"/>
                  <a:pt x="8" y="240"/>
                </a:cubicBezTo>
                <a:cubicBezTo>
                  <a:pt x="16" y="328"/>
                  <a:pt x="48" y="472"/>
                  <a:pt x="104" y="528"/>
                </a:cubicBezTo>
                <a:cubicBezTo>
                  <a:pt x="160" y="584"/>
                  <a:pt x="304" y="568"/>
                  <a:pt x="344" y="576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262" name="Line 62"/>
          <p:cNvSpPr>
            <a:spLocks noChangeShapeType="1"/>
          </p:cNvSpPr>
          <p:nvPr/>
        </p:nvSpPr>
        <p:spPr bwMode="auto">
          <a:xfrm rot="10800000" flipH="1" flipV="1">
            <a:off x="685800" y="5029200"/>
            <a:ext cx="76200" cy="2286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203" name="Oval 3"/>
          <p:cNvSpPr>
            <a:spLocks noChangeArrowheads="1"/>
          </p:cNvSpPr>
          <p:nvPr/>
        </p:nvSpPr>
        <p:spPr bwMode="auto">
          <a:xfrm rot="-1545137">
            <a:off x="728663" y="4467225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79204" name="Oval 4"/>
          <p:cNvSpPr>
            <a:spLocks noChangeArrowheads="1"/>
          </p:cNvSpPr>
          <p:nvPr/>
        </p:nvSpPr>
        <p:spPr bwMode="auto">
          <a:xfrm rot="-1545137">
            <a:off x="1158875" y="53609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7" name="Rectangle 9"/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839200" cy="4495800"/>
          </a:xfrm>
          <a:noFill/>
          <a:ln/>
        </p:spPr>
        <p:txBody>
          <a:bodyPr>
            <a:normAutofit fontScale="85000"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sz="2000" b="1" dirty="0">
                <a:solidFill>
                  <a:srgbClr val="0000CC"/>
                </a:solidFill>
              </a:rPr>
              <a:t>TYPE                              </a:t>
            </a:r>
            <a:r>
              <a:rPr lang="en-US" sz="2000" b="1" dirty="0" smtClean="0">
                <a:solidFill>
                  <a:srgbClr val="0000CC"/>
                </a:solidFill>
              </a:rPr>
              <a:t>	 </a:t>
            </a:r>
            <a:r>
              <a:rPr lang="en-US" sz="2000" b="1" dirty="0">
                <a:solidFill>
                  <a:srgbClr val="0000CC"/>
                </a:solidFill>
              </a:rPr>
              <a:t>EDGES       </a:t>
            </a:r>
            <a:r>
              <a:rPr lang="en-US" sz="2000" b="1" dirty="0" smtClean="0">
                <a:solidFill>
                  <a:srgbClr val="0000CC"/>
                </a:solidFill>
              </a:rPr>
              <a:t>                    </a:t>
            </a:r>
            <a:r>
              <a:rPr lang="en-US" sz="2000" b="1" dirty="0">
                <a:solidFill>
                  <a:srgbClr val="0000CC"/>
                </a:solidFill>
              </a:rPr>
              <a:t>MULTIPLE EDGES      LOOPS      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>
                <a:solidFill>
                  <a:srgbClr val="0000CC"/>
                </a:solidFill>
              </a:rPr>
              <a:t>                                                               </a:t>
            </a:r>
            <a:r>
              <a:rPr lang="en-US" sz="2000" b="1" dirty="0" smtClean="0">
                <a:solidFill>
                  <a:srgbClr val="0000CC"/>
                </a:solidFill>
              </a:rPr>
              <a:t>		         ALLOWED</a:t>
            </a:r>
            <a:r>
              <a:rPr lang="en-US" sz="2000" b="1" dirty="0">
                <a:solidFill>
                  <a:srgbClr val="0000CC"/>
                </a:solidFill>
              </a:rPr>
              <a:t>?                </a:t>
            </a:r>
            <a:r>
              <a:rPr lang="en-US" sz="2000" b="1" dirty="0" smtClean="0">
                <a:solidFill>
                  <a:srgbClr val="0000CC"/>
                </a:solidFill>
              </a:rPr>
              <a:t> </a:t>
            </a:r>
            <a:r>
              <a:rPr lang="en-US" sz="2000" b="1" dirty="0">
                <a:solidFill>
                  <a:srgbClr val="0000CC"/>
                </a:solidFill>
              </a:rPr>
              <a:t>ALLOWED?</a:t>
            </a:r>
            <a:endParaRPr lang="en-US" sz="2000" b="1" i="1" dirty="0">
              <a:solidFill>
                <a:srgbClr val="0000CC"/>
              </a:solidFill>
            </a:endParaRPr>
          </a:p>
          <a:p>
            <a:pPr>
              <a:buFont typeface="Monotype Sorts" pitchFamily="2" charset="2"/>
              <a:buNone/>
            </a:pPr>
            <a:endParaRPr lang="en-US" sz="1600" b="1" dirty="0"/>
          </a:p>
          <a:p>
            <a:pPr>
              <a:buFont typeface="Monotype Sorts" pitchFamily="2" charset="2"/>
              <a:buNone/>
            </a:pPr>
            <a:r>
              <a:rPr lang="en-US" sz="2000" b="1" dirty="0"/>
              <a:t>Simple graph	           </a:t>
            </a:r>
            <a:r>
              <a:rPr lang="en-US" sz="2000" b="1" dirty="0" smtClean="0"/>
              <a:t>	 </a:t>
            </a:r>
            <a:r>
              <a:rPr lang="en-US" sz="2000" b="1" dirty="0">
                <a:solidFill>
                  <a:srgbClr val="CC0000"/>
                </a:solidFill>
              </a:rPr>
              <a:t>Undirected</a:t>
            </a:r>
            <a:r>
              <a:rPr lang="en-US" sz="2000" b="1" dirty="0"/>
              <a:t>         </a:t>
            </a:r>
            <a:r>
              <a:rPr lang="en-US" sz="2000" b="1" dirty="0" smtClean="0"/>
              <a:t>	 	 </a:t>
            </a:r>
            <a:r>
              <a:rPr lang="en-US" sz="2000" b="1" dirty="0"/>
              <a:t>NO                                  </a:t>
            </a:r>
            <a:r>
              <a:rPr lang="en-US" sz="2000" b="1" dirty="0" err="1"/>
              <a:t>NO</a:t>
            </a:r>
            <a:r>
              <a:rPr lang="en-US" sz="2000" b="1" dirty="0"/>
              <a:t>	</a:t>
            </a:r>
          </a:p>
          <a:p>
            <a:pPr>
              <a:buFont typeface="Monotype Sorts" pitchFamily="2" charset="2"/>
              <a:buNone/>
            </a:pPr>
            <a:endParaRPr lang="en-US" sz="1600" b="1" dirty="0"/>
          </a:p>
          <a:p>
            <a:pPr>
              <a:buFont typeface="Monotype Sorts" pitchFamily="2" charset="2"/>
              <a:buNone/>
            </a:pPr>
            <a:r>
              <a:rPr lang="en-US" sz="2000" b="1" dirty="0" err="1"/>
              <a:t>Multigraph</a:t>
            </a:r>
            <a:r>
              <a:rPr lang="en-US" sz="2000" b="1" dirty="0"/>
              <a:t>	           </a:t>
            </a:r>
            <a:r>
              <a:rPr lang="en-US" sz="2000" b="1" dirty="0" smtClean="0"/>
              <a:t>	 </a:t>
            </a:r>
            <a:r>
              <a:rPr lang="en-US" sz="2000" b="1" dirty="0">
                <a:solidFill>
                  <a:srgbClr val="CC0000"/>
                </a:solidFill>
              </a:rPr>
              <a:t>Undirected</a:t>
            </a:r>
            <a:r>
              <a:rPr lang="en-US" sz="2000" b="1" dirty="0"/>
              <a:t>           </a:t>
            </a:r>
            <a:r>
              <a:rPr lang="en-US" sz="2000" b="1" dirty="0" smtClean="0"/>
              <a:t>	YES                                </a:t>
            </a:r>
            <a:r>
              <a:rPr lang="en-US" sz="2000" b="1" dirty="0"/>
              <a:t>NO</a:t>
            </a:r>
          </a:p>
          <a:p>
            <a:pPr>
              <a:buFont typeface="Monotype Sorts" pitchFamily="2" charset="2"/>
              <a:buNone/>
            </a:pPr>
            <a:endParaRPr lang="en-US" sz="2000" b="1" dirty="0"/>
          </a:p>
          <a:p>
            <a:pPr>
              <a:buFont typeface="Monotype Sorts" pitchFamily="2" charset="2"/>
              <a:buNone/>
            </a:pPr>
            <a:endParaRPr lang="en-US" sz="1000" b="1" dirty="0"/>
          </a:p>
          <a:p>
            <a:pPr>
              <a:buFont typeface="Monotype Sorts" pitchFamily="2" charset="2"/>
              <a:buNone/>
            </a:pPr>
            <a:r>
              <a:rPr lang="en-US" sz="2000" b="1" dirty="0" err="1"/>
              <a:t>Pseudograph</a:t>
            </a:r>
            <a:r>
              <a:rPr lang="en-US" sz="2000" b="1" dirty="0"/>
              <a:t>              </a:t>
            </a:r>
            <a:r>
              <a:rPr lang="en-US" sz="2000" b="1" dirty="0" smtClean="0"/>
              <a:t>	 </a:t>
            </a:r>
            <a:r>
              <a:rPr lang="en-US" sz="2000" b="1" dirty="0">
                <a:solidFill>
                  <a:srgbClr val="CC0000"/>
                </a:solidFill>
              </a:rPr>
              <a:t>Undirected </a:t>
            </a:r>
            <a:r>
              <a:rPr lang="en-US" sz="2000" b="1" dirty="0"/>
              <a:t>         </a:t>
            </a:r>
            <a:r>
              <a:rPr lang="en-US" sz="2000" b="1" dirty="0" smtClean="0"/>
              <a:t>		 </a:t>
            </a:r>
            <a:r>
              <a:rPr lang="en-US" sz="2000" b="1" dirty="0"/>
              <a:t>YES                                </a:t>
            </a:r>
            <a:r>
              <a:rPr lang="en-US" sz="2000" b="1" dirty="0" err="1"/>
              <a:t>YES</a:t>
            </a:r>
            <a:endParaRPr lang="en-US" sz="2000" b="1" dirty="0"/>
          </a:p>
          <a:p>
            <a:pPr>
              <a:buFont typeface="Monotype Sorts" pitchFamily="2" charset="2"/>
              <a:buNone/>
            </a:pPr>
            <a:endParaRPr lang="en-US" sz="2000" b="1" dirty="0"/>
          </a:p>
          <a:p>
            <a:pPr>
              <a:buFont typeface="Monotype Sorts" pitchFamily="2" charset="2"/>
              <a:buNone/>
            </a:pPr>
            <a:r>
              <a:rPr lang="en-US" sz="2000" b="1" dirty="0"/>
              <a:t>Directed graph            </a:t>
            </a:r>
            <a:r>
              <a:rPr lang="en-US" sz="2000" b="1" dirty="0" smtClean="0"/>
              <a:t>	 </a:t>
            </a:r>
            <a:r>
              <a:rPr lang="en-US" sz="2000" b="1" dirty="0"/>
              <a:t>Directed               </a:t>
            </a:r>
            <a:r>
              <a:rPr lang="en-US" sz="2000" b="1" dirty="0" smtClean="0"/>
              <a:t>		NO                                  </a:t>
            </a:r>
            <a:r>
              <a:rPr lang="en-US" sz="2000" b="1" dirty="0"/>
              <a:t>YES</a:t>
            </a:r>
          </a:p>
          <a:p>
            <a:pPr>
              <a:buFont typeface="Monotype Sorts" pitchFamily="2" charset="2"/>
              <a:buNone/>
            </a:pPr>
            <a:endParaRPr lang="en-US" sz="2000" b="1" dirty="0"/>
          </a:p>
          <a:p>
            <a:pPr>
              <a:buFont typeface="Monotype Sorts" pitchFamily="2" charset="2"/>
              <a:buNone/>
            </a:pPr>
            <a:r>
              <a:rPr lang="en-US" sz="2000" b="1" dirty="0"/>
              <a:t>Directed </a:t>
            </a:r>
            <a:r>
              <a:rPr lang="en-US" sz="2000" b="1" dirty="0" err="1"/>
              <a:t>multigraph</a:t>
            </a:r>
            <a:r>
              <a:rPr lang="en-US" sz="2000" b="1" dirty="0"/>
              <a:t>	Directed             </a:t>
            </a:r>
            <a:r>
              <a:rPr lang="en-US" sz="2000" b="1" dirty="0" smtClean="0"/>
              <a:t>		 </a:t>
            </a:r>
            <a:r>
              <a:rPr lang="en-US" sz="2000" b="1" dirty="0"/>
              <a:t>YES                                 </a:t>
            </a:r>
            <a:r>
              <a:rPr lang="en-US" sz="2000" b="1" dirty="0" err="1"/>
              <a:t>YES</a:t>
            </a:r>
            <a:endParaRPr lang="en-US" sz="2000" b="1" dirty="0"/>
          </a:p>
          <a:p>
            <a:pPr>
              <a:buFont typeface="Monotype Sorts" pitchFamily="2" charset="2"/>
              <a:buNone/>
            </a:pPr>
            <a:endParaRPr lang="en-US" sz="2400" b="1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7C0E-D850-4A05-A02B-F7B8F847D0B2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181256" name="Rectangle 8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356600" cy="1222375"/>
          </a:xfrm>
          <a:noFill/>
          <a:ln/>
        </p:spPr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Types of Graphs</a:t>
            </a:r>
            <a:endParaRPr lang="en-US" sz="3600">
              <a:solidFill>
                <a:srgbClr val="006666"/>
              </a:solidFill>
            </a:endParaRPr>
          </a:p>
        </p:txBody>
      </p:sp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158750" y="1557726"/>
            <a:ext cx="8826500" cy="48609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51" name="Line 3"/>
          <p:cNvSpPr>
            <a:spLocks noChangeShapeType="1"/>
          </p:cNvSpPr>
          <p:nvPr/>
        </p:nvSpPr>
        <p:spPr bwMode="auto">
          <a:xfrm>
            <a:off x="152400" y="2514600"/>
            <a:ext cx="883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52" name="Line 4"/>
          <p:cNvSpPr>
            <a:spLocks noChangeShapeType="1"/>
          </p:cNvSpPr>
          <p:nvPr/>
        </p:nvSpPr>
        <p:spPr bwMode="auto">
          <a:xfrm>
            <a:off x="152400" y="3276600"/>
            <a:ext cx="883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53" name="Line 5"/>
          <p:cNvSpPr>
            <a:spLocks noChangeShapeType="1"/>
          </p:cNvSpPr>
          <p:nvPr/>
        </p:nvSpPr>
        <p:spPr bwMode="auto">
          <a:xfrm>
            <a:off x="152400" y="4953000"/>
            <a:ext cx="883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54" name="Line 6"/>
          <p:cNvSpPr>
            <a:spLocks noChangeShapeType="1"/>
          </p:cNvSpPr>
          <p:nvPr/>
        </p:nvSpPr>
        <p:spPr bwMode="auto">
          <a:xfrm>
            <a:off x="152400" y="5715000"/>
            <a:ext cx="883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55" name="Line 7"/>
          <p:cNvSpPr>
            <a:spLocks noChangeShapeType="1"/>
          </p:cNvSpPr>
          <p:nvPr/>
        </p:nvSpPr>
        <p:spPr bwMode="auto">
          <a:xfrm>
            <a:off x="2743200" y="1676400"/>
            <a:ext cx="0" cy="487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61" name="Line 13"/>
          <p:cNvSpPr>
            <a:spLocks noChangeShapeType="1"/>
          </p:cNvSpPr>
          <p:nvPr/>
        </p:nvSpPr>
        <p:spPr bwMode="auto">
          <a:xfrm>
            <a:off x="4495800" y="1676400"/>
            <a:ext cx="0" cy="487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62" name="Line 14"/>
          <p:cNvSpPr>
            <a:spLocks noChangeShapeType="1"/>
          </p:cNvSpPr>
          <p:nvPr/>
        </p:nvSpPr>
        <p:spPr bwMode="auto">
          <a:xfrm>
            <a:off x="7239000" y="1676400"/>
            <a:ext cx="0" cy="487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63" name="Line 15"/>
          <p:cNvSpPr>
            <a:spLocks noChangeShapeType="1"/>
          </p:cNvSpPr>
          <p:nvPr/>
        </p:nvSpPr>
        <p:spPr bwMode="auto">
          <a:xfrm>
            <a:off x="152400" y="4114800"/>
            <a:ext cx="883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96"/>
            <a:ext cx="9147727" cy="6855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96"/>
            <a:ext cx="9147727" cy="6855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idx="1"/>
          </p:nvPr>
        </p:nvSpPr>
        <p:spPr>
          <a:xfrm>
            <a:off x="552450" y="1733550"/>
            <a:ext cx="8058150" cy="4438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sz="1800" b="1"/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sz="2400" b="1">
                <a:solidFill>
                  <a:srgbClr val="003399"/>
                </a:solidFill>
              </a:rPr>
              <a:t>Definition 1.</a:t>
            </a:r>
            <a:r>
              <a:rPr lang="en-US" sz="2400" b="1"/>
              <a:t> Two vertices, </a:t>
            </a:r>
            <a:r>
              <a:rPr lang="en-US" sz="2400" b="1" i="1"/>
              <a:t>u</a:t>
            </a:r>
            <a:r>
              <a:rPr lang="en-US" sz="2400" b="1"/>
              <a:t> and </a:t>
            </a:r>
            <a:r>
              <a:rPr lang="en-US" sz="2400" b="1" i="1"/>
              <a:t>v</a:t>
            </a:r>
            <a:r>
              <a:rPr lang="en-US" sz="2400" b="1"/>
              <a:t> in an undirected graph G are called </a:t>
            </a:r>
            <a:r>
              <a:rPr lang="en-US" sz="2400" b="1">
                <a:solidFill>
                  <a:srgbClr val="CC0000"/>
                </a:solidFill>
              </a:rPr>
              <a:t>adjacent </a:t>
            </a:r>
            <a:r>
              <a:rPr lang="en-US" sz="2400" b="1"/>
              <a:t>(or</a:t>
            </a:r>
            <a:r>
              <a:rPr lang="en-US" sz="2400" b="1">
                <a:solidFill>
                  <a:srgbClr val="CC0000"/>
                </a:solidFill>
              </a:rPr>
              <a:t> neighbors) </a:t>
            </a:r>
            <a:r>
              <a:rPr lang="en-US" sz="2400" b="1"/>
              <a:t>in G, if {</a:t>
            </a:r>
            <a:r>
              <a:rPr lang="en-US" sz="2400" b="1" i="1"/>
              <a:t>u, v</a:t>
            </a:r>
            <a:r>
              <a:rPr lang="en-US" sz="2400" b="1"/>
              <a:t>} is an edge of G.</a:t>
            </a:r>
            <a:r>
              <a:rPr lang="en-US" sz="2800" b="1"/>
              <a:t> 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endParaRPr lang="en-US" sz="2400" b="1"/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sz="2400" b="1"/>
              <a:t> An edge </a:t>
            </a:r>
            <a:r>
              <a:rPr lang="en-US" sz="2400" b="1" i="1"/>
              <a:t>e</a:t>
            </a:r>
            <a:r>
              <a:rPr lang="en-US" sz="2400" b="1"/>
              <a:t> connecting </a:t>
            </a:r>
            <a:r>
              <a:rPr lang="en-US" sz="2400" b="1" i="1"/>
              <a:t>u</a:t>
            </a:r>
            <a:r>
              <a:rPr lang="en-US" sz="2400" b="1"/>
              <a:t> and </a:t>
            </a:r>
            <a:r>
              <a:rPr lang="en-US" sz="2400" b="1" i="1"/>
              <a:t>v</a:t>
            </a:r>
            <a:r>
              <a:rPr lang="en-US" sz="2400" b="1"/>
              <a:t> is called </a:t>
            </a:r>
            <a:r>
              <a:rPr lang="en-US" sz="2400" b="1">
                <a:solidFill>
                  <a:srgbClr val="CC0000"/>
                </a:solidFill>
              </a:rPr>
              <a:t>incident with</a:t>
            </a:r>
            <a:r>
              <a:rPr lang="en-US" sz="2400" b="1"/>
              <a:t> </a:t>
            </a:r>
            <a:r>
              <a:rPr lang="en-US" sz="2400" b="1">
                <a:solidFill>
                  <a:srgbClr val="CC0000"/>
                </a:solidFill>
              </a:rPr>
              <a:t>vertices </a:t>
            </a:r>
            <a:r>
              <a:rPr lang="en-US" sz="2400" b="1" i="1">
                <a:solidFill>
                  <a:srgbClr val="CC0000"/>
                </a:solidFill>
              </a:rPr>
              <a:t>u</a:t>
            </a:r>
            <a:r>
              <a:rPr lang="en-US" sz="2400" b="1">
                <a:solidFill>
                  <a:srgbClr val="CC0000"/>
                </a:solidFill>
              </a:rPr>
              <a:t> and </a:t>
            </a:r>
            <a:r>
              <a:rPr lang="en-US" sz="2400" b="1" i="1">
                <a:solidFill>
                  <a:srgbClr val="CC0000"/>
                </a:solidFill>
              </a:rPr>
              <a:t>v</a:t>
            </a:r>
            <a:r>
              <a:rPr lang="en-US" sz="2400" b="1"/>
              <a:t>, or is said to connect </a:t>
            </a:r>
            <a:r>
              <a:rPr lang="en-US" sz="2400" b="1" i="1"/>
              <a:t>u</a:t>
            </a:r>
            <a:r>
              <a:rPr lang="en-US" sz="2400" b="1"/>
              <a:t> and </a:t>
            </a:r>
            <a:r>
              <a:rPr lang="en-US" sz="2400" b="1" i="1"/>
              <a:t>v</a:t>
            </a:r>
            <a:r>
              <a:rPr lang="en-US" sz="2400" b="1"/>
              <a:t>.  The vertices </a:t>
            </a:r>
            <a:r>
              <a:rPr lang="en-US" sz="2400" b="1" i="1"/>
              <a:t>u</a:t>
            </a:r>
            <a:r>
              <a:rPr lang="en-US" sz="2400" b="1"/>
              <a:t> and </a:t>
            </a:r>
            <a:r>
              <a:rPr lang="en-US" sz="2400" b="1" i="1"/>
              <a:t>v</a:t>
            </a:r>
            <a:r>
              <a:rPr lang="en-US" sz="2400" b="1"/>
              <a:t> are called </a:t>
            </a:r>
            <a:r>
              <a:rPr lang="en-US" sz="2400" b="1">
                <a:solidFill>
                  <a:srgbClr val="CC0000"/>
                </a:solidFill>
              </a:rPr>
              <a:t>endpoints</a:t>
            </a:r>
            <a:r>
              <a:rPr lang="en-US" sz="2400" b="1"/>
              <a:t> of edge {</a:t>
            </a:r>
            <a:r>
              <a:rPr lang="en-US" sz="2400" b="1" i="1"/>
              <a:t>u, v</a:t>
            </a:r>
            <a:r>
              <a:rPr lang="en-US" sz="2400" b="1"/>
              <a:t>}.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A796-E9FB-4D98-9F3F-93A0B1B84F39}" type="slidenum">
              <a:rPr lang="en-US"/>
              <a:pPr/>
              <a:t>20</a:t>
            </a:fld>
            <a:endParaRPr 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419100"/>
            <a:ext cx="8001000" cy="990600"/>
          </a:xfrm>
          <a:noFill/>
          <a:ln/>
        </p:spPr>
        <p:txBody>
          <a:bodyPr/>
          <a:lstStyle/>
          <a:p>
            <a:r>
              <a:rPr lang="en-US"/>
              <a:t>Adjacent Vertices (Neighbors)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82" name="Rectangle 18"/>
          <p:cNvSpPr>
            <a:spLocks noGrp="1" noChangeArrowheads="1"/>
          </p:cNvSpPr>
          <p:nvPr>
            <p:ph idx="1"/>
          </p:nvPr>
        </p:nvSpPr>
        <p:spPr>
          <a:xfrm>
            <a:off x="762000" y="1885950"/>
            <a:ext cx="7620000" cy="2305050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sz="2400" b="1">
                <a:solidFill>
                  <a:srgbClr val="003399"/>
                </a:solidFill>
              </a:rPr>
              <a:t>Definition 1.</a:t>
            </a:r>
            <a:r>
              <a:rPr lang="en-US" sz="2400" b="1"/>
              <a:t> The </a:t>
            </a:r>
            <a:r>
              <a:rPr lang="en-US" sz="2400" b="1">
                <a:solidFill>
                  <a:srgbClr val="990033"/>
                </a:solidFill>
              </a:rPr>
              <a:t>degree of a vertex</a:t>
            </a:r>
            <a:r>
              <a:rPr lang="en-US" sz="2400" b="1"/>
              <a:t> in an undirected graph is the number of edges incident with it, except that a loop at a vertex contributes twice to the degree of that vertex.</a:t>
            </a: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E666-7CC2-40C8-9E36-1B0393495CD5}" type="slidenum">
              <a:rPr lang="en-US"/>
              <a:pPr/>
              <a:t>21</a:t>
            </a:fld>
            <a:endParaRPr lang="en-US"/>
          </a:p>
        </p:txBody>
      </p:sp>
      <p:sp>
        <p:nvSpPr>
          <p:cNvPr id="216081" name="Rectangle 17"/>
          <p:cNvSpPr>
            <a:spLocks noGrp="1" noChangeArrowheads="1"/>
          </p:cNvSpPr>
          <p:nvPr>
            <p:ph type="title"/>
          </p:nvPr>
        </p:nvSpPr>
        <p:spPr>
          <a:xfrm>
            <a:off x="0" y="209550"/>
            <a:ext cx="9144000" cy="114300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A50021"/>
                </a:solidFill>
              </a:rPr>
              <a:t>Degree of a vertex</a:t>
            </a:r>
            <a:endParaRPr lang="en-US"/>
          </a:p>
        </p:txBody>
      </p:sp>
      <p:sp>
        <p:nvSpPr>
          <p:cNvPr id="216084" name="Line 20"/>
          <p:cNvSpPr>
            <a:spLocks noChangeShapeType="1"/>
          </p:cNvSpPr>
          <p:nvPr/>
        </p:nvSpPr>
        <p:spPr bwMode="auto">
          <a:xfrm flipH="1">
            <a:off x="4603750" y="4648200"/>
            <a:ext cx="838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613150" y="4572000"/>
            <a:ext cx="228600" cy="1219200"/>
            <a:chOff x="576" y="1248"/>
            <a:chExt cx="144" cy="768"/>
          </a:xfrm>
        </p:grpSpPr>
        <p:sp>
          <p:nvSpPr>
            <p:cNvPr id="216067" name="Oval 3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16068" name="Line 4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69" name="Oval 5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527550" y="4572000"/>
            <a:ext cx="228600" cy="1219200"/>
            <a:chOff x="576" y="1248"/>
            <a:chExt cx="144" cy="768"/>
          </a:xfrm>
        </p:grpSpPr>
        <p:sp>
          <p:nvSpPr>
            <p:cNvPr id="216071" name="Oval 7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16072" name="Line 8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73" name="Oval 9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</p:grpSp>
      <p:sp>
        <p:nvSpPr>
          <p:cNvPr id="216074" name="Oval 10"/>
          <p:cNvSpPr>
            <a:spLocks noChangeArrowheads="1"/>
          </p:cNvSpPr>
          <p:nvPr/>
        </p:nvSpPr>
        <p:spPr bwMode="auto">
          <a:xfrm>
            <a:off x="5365750" y="45720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16075" name="Line 11"/>
          <p:cNvSpPr>
            <a:spLocks noChangeShapeType="1"/>
          </p:cNvSpPr>
          <p:nvPr/>
        </p:nvSpPr>
        <p:spPr bwMode="auto">
          <a:xfrm rot="-5400000">
            <a:off x="41846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76" name="Oval 12"/>
          <p:cNvSpPr>
            <a:spLocks noChangeArrowheads="1"/>
          </p:cNvSpPr>
          <p:nvPr/>
        </p:nvSpPr>
        <p:spPr bwMode="auto">
          <a:xfrm>
            <a:off x="53657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16077" name="Line 13"/>
          <p:cNvSpPr>
            <a:spLocks noChangeShapeType="1"/>
          </p:cNvSpPr>
          <p:nvPr/>
        </p:nvSpPr>
        <p:spPr bwMode="auto">
          <a:xfrm>
            <a:off x="3765550" y="4724400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78" name="Line 14"/>
          <p:cNvSpPr>
            <a:spLocks noChangeShapeType="1"/>
          </p:cNvSpPr>
          <p:nvPr/>
        </p:nvSpPr>
        <p:spPr bwMode="auto">
          <a:xfrm flipH="1">
            <a:off x="3765550" y="4724400"/>
            <a:ext cx="8382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79" name="Text Box 15"/>
          <p:cNvSpPr txBox="1">
            <a:spLocks noChangeArrowheads="1"/>
          </p:cNvSpPr>
          <p:nvPr/>
        </p:nvSpPr>
        <p:spPr bwMode="auto">
          <a:xfrm>
            <a:off x="2470150" y="5775325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a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6083" name="Line 19"/>
          <p:cNvSpPr>
            <a:spLocks noChangeShapeType="1"/>
          </p:cNvSpPr>
          <p:nvPr/>
        </p:nvSpPr>
        <p:spPr bwMode="auto">
          <a:xfrm>
            <a:off x="3689350" y="4648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85" name="Oval 21"/>
          <p:cNvSpPr>
            <a:spLocks noChangeArrowheads="1"/>
          </p:cNvSpPr>
          <p:nvPr/>
        </p:nvSpPr>
        <p:spPr bwMode="auto">
          <a:xfrm>
            <a:off x="3460750" y="4191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86" name="Line 22"/>
          <p:cNvSpPr>
            <a:spLocks noChangeShapeType="1"/>
          </p:cNvSpPr>
          <p:nvPr/>
        </p:nvSpPr>
        <p:spPr bwMode="auto">
          <a:xfrm rot="-5400000">
            <a:off x="32702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87" name="Oval 23"/>
          <p:cNvSpPr>
            <a:spLocks noChangeArrowheads="1"/>
          </p:cNvSpPr>
          <p:nvPr/>
        </p:nvSpPr>
        <p:spPr bwMode="auto">
          <a:xfrm>
            <a:off x="26225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16088" name="Line 24"/>
          <p:cNvSpPr>
            <a:spLocks noChangeShapeType="1"/>
          </p:cNvSpPr>
          <p:nvPr/>
        </p:nvSpPr>
        <p:spPr bwMode="auto">
          <a:xfrm flipH="1">
            <a:off x="2774950" y="4724400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89" name="Text Box 25"/>
          <p:cNvSpPr txBox="1">
            <a:spLocks noChangeArrowheads="1"/>
          </p:cNvSpPr>
          <p:nvPr/>
        </p:nvSpPr>
        <p:spPr bwMode="auto">
          <a:xfrm>
            <a:off x="3003550" y="4495800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b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6090" name="Text Box 26"/>
          <p:cNvSpPr txBox="1">
            <a:spLocks noChangeArrowheads="1"/>
          </p:cNvSpPr>
          <p:nvPr/>
        </p:nvSpPr>
        <p:spPr bwMode="auto">
          <a:xfrm>
            <a:off x="3536950" y="5775325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g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6091" name="Text Box 27"/>
          <p:cNvSpPr txBox="1">
            <a:spLocks noChangeArrowheads="1"/>
          </p:cNvSpPr>
          <p:nvPr/>
        </p:nvSpPr>
        <p:spPr bwMode="auto">
          <a:xfrm>
            <a:off x="4437063" y="5775325"/>
            <a:ext cx="3381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f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6092" name="Text Box 28"/>
          <p:cNvSpPr txBox="1">
            <a:spLocks noChangeArrowheads="1"/>
          </p:cNvSpPr>
          <p:nvPr/>
        </p:nvSpPr>
        <p:spPr bwMode="auto">
          <a:xfrm>
            <a:off x="5199063" y="5775325"/>
            <a:ext cx="3952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e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6093" name="Text Box 29"/>
          <p:cNvSpPr txBox="1">
            <a:spLocks noChangeArrowheads="1"/>
          </p:cNvSpPr>
          <p:nvPr/>
        </p:nvSpPr>
        <p:spPr bwMode="auto">
          <a:xfrm>
            <a:off x="4419600" y="4098925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c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6094" name="Text Box 30"/>
          <p:cNvSpPr txBox="1">
            <a:spLocks noChangeArrowheads="1"/>
          </p:cNvSpPr>
          <p:nvPr/>
        </p:nvSpPr>
        <p:spPr bwMode="auto">
          <a:xfrm>
            <a:off x="5275263" y="4098925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d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6095" name="Text Box 31"/>
          <p:cNvSpPr txBox="1">
            <a:spLocks noChangeArrowheads="1"/>
          </p:cNvSpPr>
          <p:nvPr/>
        </p:nvSpPr>
        <p:spPr bwMode="auto">
          <a:xfrm>
            <a:off x="6430963" y="4267200"/>
            <a:ext cx="17986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deg( </a:t>
            </a:r>
            <a:r>
              <a:rPr lang="en-US" sz="2400" i="1">
                <a:solidFill>
                  <a:srgbClr val="CC0000"/>
                </a:solidFill>
              </a:rPr>
              <a:t>d </a:t>
            </a:r>
            <a:r>
              <a:rPr lang="en-US" sz="2400">
                <a:solidFill>
                  <a:srgbClr val="CC0000"/>
                </a:solidFill>
              </a:rPr>
              <a:t>) = 1</a:t>
            </a:r>
            <a:endParaRPr lang="en-US" sz="2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8" name="Rectangle 18"/>
          <p:cNvSpPr>
            <a:spLocks noGrp="1" noChangeArrowheads="1"/>
          </p:cNvSpPr>
          <p:nvPr>
            <p:ph idx="1"/>
          </p:nvPr>
        </p:nvSpPr>
        <p:spPr>
          <a:xfrm>
            <a:off x="762000" y="1885950"/>
            <a:ext cx="7620000" cy="2305050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sz="2400" b="1">
                <a:solidFill>
                  <a:srgbClr val="003399"/>
                </a:solidFill>
              </a:rPr>
              <a:t>Definition 1.</a:t>
            </a:r>
            <a:r>
              <a:rPr lang="en-US" sz="2400" b="1"/>
              <a:t> The </a:t>
            </a:r>
            <a:r>
              <a:rPr lang="en-US" sz="2400" b="1">
                <a:solidFill>
                  <a:srgbClr val="990033"/>
                </a:solidFill>
              </a:rPr>
              <a:t>degree of a vertex</a:t>
            </a:r>
            <a:r>
              <a:rPr lang="en-US" sz="2400" b="1"/>
              <a:t> in an undirected graph is the number of edges incident with it, except that a loop at a vertex contributes twice to the degree of that vertex.</a:t>
            </a: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2025-8917-47F3-AF32-73B0681B9799}" type="slidenum">
              <a:rPr lang="en-US"/>
              <a:pPr/>
              <a:t>22</a:t>
            </a:fld>
            <a:endParaRPr lang="en-US"/>
          </a:p>
        </p:txBody>
      </p:sp>
      <p:sp>
        <p:nvSpPr>
          <p:cNvPr id="215057" name="Rectangle 17"/>
          <p:cNvSpPr>
            <a:spLocks noGrp="1" noChangeArrowheads="1"/>
          </p:cNvSpPr>
          <p:nvPr>
            <p:ph type="title"/>
          </p:nvPr>
        </p:nvSpPr>
        <p:spPr>
          <a:xfrm>
            <a:off x="0" y="209550"/>
            <a:ext cx="9144000" cy="114300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A50021"/>
                </a:solidFill>
              </a:rPr>
              <a:t>Degree of a vertex</a:t>
            </a:r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613150" y="4572000"/>
            <a:ext cx="228600" cy="1219200"/>
            <a:chOff x="576" y="1248"/>
            <a:chExt cx="144" cy="768"/>
          </a:xfrm>
        </p:grpSpPr>
        <p:sp>
          <p:nvSpPr>
            <p:cNvPr id="215043" name="Oval 3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15044" name="Line 4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45" name="Oval 5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527550" y="4572000"/>
            <a:ext cx="228600" cy="1219200"/>
            <a:chOff x="576" y="1248"/>
            <a:chExt cx="144" cy="768"/>
          </a:xfrm>
        </p:grpSpPr>
        <p:sp>
          <p:nvSpPr>
            <p:cNvPr id="215047" name="Oval 7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15048" name="Line 8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49" name="Oval 9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</p:grpSp>
      <p:sp>
        <p:nvSpPr>
          <p:cNvPr id="215050" name="Oval 10"/>
          <p:cNvSpPr>
            <a:spLocks noChangeArrowheads="1"/>
          </p:cNvSpPr>
          <p:nvPr/>
        </p:nvSpPr>
        <p:spPr bwMode="auto">
          <a:xfrm>
            <a:off x="5365750" y="45720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15051" name="Line 11"/>
          <p:cNvSpPr>
            <a:spLocks noChangeShapeType="1"/>
          </p:cNvSpPr>
          <p:nvPr/>
        </p:nvSpPr>
        <p:spPr bwMode="auto">
          <a:xfrm rot="-5400000">
            <a:off x="41846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52" name="Oval 12"/>
          <p:cNvSpPr>
            <a:spLocks noChangeArrowheads="1"/>
          </p:cNvSpPr>
          <p:nvPr/>
        </p:nvSpPr>
        <p:spPr bwMode="auto">
          <a:xfrm>
            <a:off x="53657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15053" name="Line 13"/>
          <p:cNvSpPr>
            <a:spLocks noChangeShapeType="1"/>
          </p:cNvSpPr>
          <p:nvPr/>
        </p:nvSpPr>
        <p:spPr bwMode="auto">
          <a:xfrm>
            <a:off x="3765550" y="4724400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54" name="Line 14"/>
          <p:cNvSpPr>
            <a:spLocks noChangeShapeType="1"/>
          </p:cNvSpPr>
          <p:nvPr/>
        </p:nvSpPr>
        <p:spPr bwMode="auto">
          <a:xfrm flipH="1">
            <a:off x="3765550" y="4724400"/>
            <a:ext cx="8382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55" name="Text Box 15"/>
          <p:cNvSpPr txBox="1">
            <a:spLocks noChangeArrowheads="1"/>
          </p:cNvSpPr>
          <p:nvPr/>
        </p:nvSpPr>
        <p:spPr bwMode="auto">
          <a:xfrm>
            <a:off x="2470150" y="5775325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a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5059" name="Line 19"/>
          <p:cNvSpPr>
            <a:spLocks noChangeShapeType="1"/>
          </p:cNvSpPr>
          <p:nvPr/>
        </p:nvSpPr>
        <p:spPr bwMode="auto">
          <a:xfrm>
            <a:off x="3689350" y="4648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60" name="Line 20"/>
          <p:cNvSpPr>
            <a:spLocks noChangeShapeType="1"/>
          </p:cNvSpPr>
          <p:nvPr/>
        </p:nvSpPr>
        <p:spPr bwMode="auto">
          <a:xfrm flipH="1">
            <a:off x="4603750" y="46482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61" name="Oval 21"/>
          <p:cNvSpPr>
            <a:spLocks noChangeArrowheads="1"/>
          </p:cNvSpPr>
          <p:nvPr/>
        </p:nvSpPr>
        <p:spPr bwMode="auto">
          <a:xfrm>
            <a:off x="3460750" y="4191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62" name="Line 22"/>
          <p:cNvSpPr>
            <a:spLocks noChangeShapeType="1"/>
          </p:cNvSpPr>
          <p:nvPr/>
        </p:nvSpPr>
        <p:spPr bwMode="auto">
          <a:xfrm rot="-5400000">
            <a:off x="32702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63" name="Oval 23"/>
          <p:cNvSpPr>
            <a:spLocks noChangeArrowheads="1"/>
          </p:cNvSpPr>
          <p:nvPr/>
        </p:nvSpPr>
        <p:spPr bwMode="auto">
          <a:xfrm>
            <a:off x="26225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15064" name="Line 24"/>
          <p:cNvSpPr>
            <a:spLocks noChangeShapeType="1"/>
          </p:cNvSpPr>
          <p:nvPr/>
        </p:nvSpPr>
        <p:spPr bwMode="auto">
          <a:xfrm flipH="1">
            <a:off x="2774950" y="4724400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65" name="Text Box 25"/>
          <p:cNvSpPr txBox="1">
            <a:spLocks noChangeArrowheads="1"/>
          </p:cNvSpPr>
          <p:nvPr/>
        </p:nvSpPr>
        <p:spPr bwMode="auto">
          <a:xfrm>
            <a:off x="3003550" y="4495800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b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5066" name="Text Box 26"/>
          <p:cNvSpPr txBox="1">
            <a:spLocks noChangeArrowheads="1"/>
          </p:cNvSpPr>
          <p:nvPr/>
        </p:nvSpPr>
        <p:spPr bwMode="auto">
          <a:xfrm>
            <a:off x="3536950" y="5775325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g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5067" name="Text Box 27"/>
          <p:cNvSpPr txBox="1">
            <a:spLocks noChangeArrowheads="1"/>
          </p:cNvSpPr>
          <p:nvPr/>
        </p:nvSpPr>
        <p:spPr bwMode="auto">
          <a:xfrm>
            <a:off x="4437063" y="5775325"/>
            <a:ext cx="3381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f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5068" name="Text Box 28"/>
          <p:cNvSpPr txBox="1">
            <a:spLocks noChangeArrowheads="1"/>
          </p:cNvSpPr>
          <p:nvPr/>
        </p:nvSpPr>
        <p:spPr bwMode="auto">
          <a:xfrm>
            <a:off x="5199063" y="5775325"/>
            <a:ext cx="3952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e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5069" name="Text Box 29"/>
          <p:cNvSpPr txBox="1">
            <a:spLocks noChangeArrowheads="1"/>
          </p:cNvSpPr>
          <p:nvPr/>
        </p:nvSpPr>
        <p:spPr bwMode="auto">
          <a:xfrm>
            <a:off x="4419600" y="4098925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c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5070" name="Text Box 30"/>
          <p:cNvSpPr txBox="1">
            <a:spLocks noChangeArrowheads="1"/>
          </p:cNvSpPr>
          <p:nvPr/>
        </p:nvSpPr>
        <p:spPr bwMode="auto">
          <a:xfrm>
            <a:off x="5275263" y="4098925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d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5072" name="Text Box 32"/>
          <p:cNvSpPr txBox="1">
            <a:spLocks noChangeArrowheads="1"/>
          </p:cNvSpPr>
          <p:nvPr/>
        </p:nvSpPr>
        <p:spPr bwMode="auto">
          <a:xfrm>
            <a:off x="6430963" y="5410200"/>
            <a:ext cx="17827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deg( </a:t>
            </a:r>
            <a:r>
              <a:rPr lang="en-US" sz="2400" i="1">
                <a:solidFill>
                  <a:srgbClr val="CC0000"/>
                </a:solidFill>
              </a:rPr>
              <a:t>e </a:t>
            </a:r>
            <a:r>
              <a:rPr lang="en-US" sz="2400">
                <a:solidFill>
                  <a:srgbClr val="CC0000"/>
                </a:solidFill>
              </a:rPr>
              <a:t>) = 0</a:t>
            </a:r>
            <a:endParaRPr lang="en-US" sz="2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16" name="Rectangle 20"/>
          <p:cNvSpPr>
            <a:spLocks noGrp="1" noChangeArrowheads="1"/>
          </p:cNvSpPr>
          <p:nvPr>
            <p:ph idx="1"/>
          </p:nvPr>
        </p:nvSpPr>
        <p:spPr>
          <a:xfrm>
            <a:off x="762000" y="1885950"/>
            <a:ext cx="7620000" cy="2305050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sz="2400" b="1">
                <a:solidFill>
                  <a:srgbClr val="003399"/>
                </a:solidFill>
              </a:rPr>
              <a:t>Definition 1.</a:t>
            </a:r>
            <a:r>
              <a:rPr lang="en-US" sz="2400" b="1"/>
              <a:t> The </a:t>
            </a:r>
            <a:r>
              <a:rPr lang="en-US" sz="2400" b="1">
                <a:solidFill>
                  <a:srgbClr val="990033"/>
                </a:solidFill>
              </a:rPr>
              <a:t>degree of a vertex</a:t>
            </a:r>
            <a:r>
              <a:rPr lang="en-US" sz="2400" b="1"/>
              <a:t> in an undirected graph is the number of edges incident with it, except that a loop at a vertex contributes twice to the degree of that vertex.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311F-83FD-46C3-9E45-E00DE3922B93}" type="slidenum">
              <a:rPr lang="en-US"/>
              <a:pPr/>
              <a:t>23</a:t>
            </a:fld>
            <a:endParaRPr lang="en-US"/>
          </a:p>
        </p:txBody>
      </p:sp>
      <p:sp>
        <p:nvSpPr>
          <p:cNvPr id="55315" name="Rectangle 19"/>
          <p:cNvSpPr>
            <a:spLocks noGrp="1" noChangeArrowheads="1"/>
          </p:cNvSpPr>
          <p:nvPr>
            <p:ph type="title"/>
          </p:nvPr>
        </p:nvSpPr>
        <p:spPr>
          <a:xfrm>
            <a:off x="0" y="209550"/>
            <a:ext cx="9144000" cy="114300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A50021"/>
                </a:solidFill>
              </a:rPr>
              <a:t>Degree of a vertex</a:t>
            </a:r>
            <a:endParaRPr lang="en-US"/>
          </a:p>
        </p:txBody>
      </p:sp>
      <p:sp>
        <p:nvSpPr>
          <p:cNvPr id="55300" name="Line 4"/>
          <p:cNvSpPr>
            <a:spLocks noChangeShapeType="1"/>
          </p:cNvSpPr>
          <p:nvPr/>
        </p:nvSpPr>
        <p:spPr bwMode="auto">
          <a:xfrm>
            <a:off x="3689350" y="4800600"/>
            <a:ext cx="0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>
            <a:off x="3765550" y="4724400"/>
            <a:ext cx="762000" cy="914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>
            <a:off x="3689350" y="4648200"/>
            <a:ext cx="9144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9" name="Oval 23"/>
          <p:cNvSpPr>
            <a:spLocks noChangeArrowheads="1"/>
          </p:cNvSpPr>
          <p:nvPr/>
        </p:nvSpPr>
        <p:spPr bwMode="auto">
          <a:xfrm>
            <a:off x="3460750" y="4191000"/>
            <a:ext cx="457200" cy="4572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23" name="Line 27"/>
          <p:cNvSpPr>
            <a:spLocks noChangeShapeType="1"/>
          </p:cNvSpPr>
          <p:nvPr/>
        </p:nvSpPr>
        <p:spPr bwMode="auto">
          <a:xfrm flipH="1">
            <a:off x="2774950" y="4724400"/>
            <a:ext cx="914400" cy="914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3613150" y="4572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3613150" y="55626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527550" y="4572000"/>
            <a:ext cx="228600" cy="1219200"/>
            <a:chOff x="576" y="1248"/>
            <a:chExt cx="144" cy="768"/>
          </a:xfrm>
        </p:grpSpPr>
        <p:sp>
          <p:nvSpPr>
            <p:cNvPr id="55303" name="Oval 7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55304" name="Line 8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</p:grp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5365750" y="45720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 rot="-5400000">
            <a:off x="41846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53657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 flipH="1">
            <a:off x="3765550" y="4724400"/>
            <a:ext cx="8382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2470150" y="5775325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a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609600" y="4267200"/>
            <a:ext cx="17986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deg( </a:t>
            </a:r>
            <a:r>
              <a:rPr lang="en-US" sz="2400" i="1">
                <a:solidFill>
                  <a:srgbClr val="CC0000"/>
                </a:solidFill>
              </a:rPr>
              <a:t>b </a:t>
            </a:r>
            <a:r>
              <a:rPr lang="en-US" sz="2400">
                <a:solidFill>
                  <a:srgbClr val="CC0000"/>
                </a:solidFill>
              </a:rPr>
              <a:t>) = 6</a:t>
            </a: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 flipH="1">
            <a:off x="4603750" y="46482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21" name="Line 25"/>
          <p:cNvSpPr>
            <a:spLocks noChangeShapeType="1"/>
          </p:cNvSpPr>
          <p:nvPr/>
        </p:nvSpPr>
        <p:spPr bwMode="auto">
          <a:xfrm rot="-5400000">
            <a:off x="32702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22" name="Oval 26"/>
          <p:cNvSpPr>
            <a:spLocks noChangeArrowheads="1"/>
          </p:cNvSpPr>
          <p:nvPr/>
        </p:nvSpPr>
        <p:spPr bwMode="auto">
          <a:xfrm>
            <a:off x="26225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55324" name="Text Box 28"/>
          <p:cNvSpPr txBox="1">
            <a:spLocks noChangeArrowheads="1"/>
          </p:cNvSpPr>
          <p:nvPr/>
        </p:nvSpPr>
        <p:spPr bwMode="auto">
          <a:xfrm>
            <a:off x="3003550" y="4495800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b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5325" name="Text Box 29"/>
          <p:cNvSpPr txBox="1">
            <a:spLocks noChangeArrowheads="1"/>
          </p:cNvSpPr>
          <p:nvPr/>
        </p:nvSpPr>
        <p:spPr bwMode="auto">
          <a:xfrm>
            <a:off x="3536950" y="5775325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g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5326" name="Text Box 30"/>
          <p:cNvSpPr txBox="1">
            <a:spLocks noChangeArrowheads="1"/>
          </p:cNvSpPr>
          <p:nvPr/>
        </p:nvSpPr>
        <p:spPr bwMode="auto">
          <a:xfrm>
            <a:off x="4437063" y="5775325"/>
            <a:ext cx="3381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f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5327" name="Text Box 31"/>
          <p:cNvSpPr txBox="1">
            <a:spLocks noChangeArrowheads="1"/>
          </p:cNvSpPr>
          <p:nvPr/>
        </p:nvSpPr>
        <p:spPr bwMode="auto">
          <a:xfrm>
            <a:off x="5199063" y="5775325"/>
            <a:ext cx="3952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e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5332" name="Text Box 36"/>
          <p:cNvSpPr txBox="1">
            <a:spLocks noChangeArrowheads="1"/>
          </p:cNvSpPr>
          <p:nvPr/>
        </p:nvSpPr>
        <p:spPr bwMode="auto">
          <a:xfrm>
            <a:off x="4419600" y="4098925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c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5333" name="Text Box 37"/>
          <p:cNvSpPr txBox="1">
            <a:spLocks noChangeArrowheads="1"/>
          </p:cNvSpPr>
          <p:nvPr/>
        </p:nvSpPr>
        <p:spPr bwMode="auto">
          <a:xfrm>
            <a:off x="5275263" y="4098925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d</a:t>
            </a:r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34" name="Rectangle 18"/>
          <p:cNvSpPr>
            <a:spLocks noGrp="1" noChangeArrowheads="1"/>
          </p:cNvSpPr>
          <p:nvPr>
            <p:ph idx="1"/>
          </p:nvPr>
        </p:nvSpPr>
        <p:spPr>
          <a:xfrm>
            <a:off x="762000" y="1885950"/>
            <a:ext cx="7620000" cy="1314450"/>
          </a:xfrm>
          <a:noFill/>
          <a:ln/>
        </p:spPr>
        <p:txBody>
          <a:bodyPr/>
          <a:lstStyle/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solidFill>
                  <a:srgbClr val="003399"/>
                </a:solidFill>
              </a:rPr>
              <a:t>Find the degree of all the other vertices. </a:t>
            </a:r>
          </a:p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solidFill>
                  <a:srgbClr val="003399"/>
                </a:solidFill>
              </a:rPr>
              <a:t>deg( </a:t>
            </a:r>
            <a:r>
              <a:rPr lang="en-US" sz="2400" b="1" i="1">
                <a:solidFill>
                  <a:srgbClr val="003399"/>
                </a:solidFill>
              </a:rPr>
              <a:t>a</a:t>
            </a:r>
            <a:r>
              <a:rPr lang="en-US" sz="2400" b="1">
                <a:solidFill>
                  <a:srgbClr val="003399"/>
                </a:solidFill>
              </a:rPr>
              <a:t> )	deg( c )	deg( f )	deg( </a:t>
            </a:r>
            <a:r>
              <a:rPr lang="en-US" sz="2400" b="1" i="1">
                <a:solidFill>
                  <a:srgbClr val="003399"/>
                </a:solidFill>
              </a:rPr>
              <a:t>g</a:t>
            </a:r>
            <a:r>
              <a:rPr lang="en-US" sz="2400" b="1">
                <a:solidFill>
                  <a:srgbClr val="003399"/>
                </a:solidFill>
              </a:rPr>
              <a:t> )</a:t>
            </a:r>
            <a:endParaRPr lang="en-US" sz="2400" b="1"/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3A7-1325-45BA-B940-269433F107A8}" type="slidenum">
              <a:rPr lang="en-US"/>
              <a:pPr/>
              <a:t>24</a:t>
            </a:fld>
            <a:endParaRPr lang="en-US"/>
          </a:p>
        </p:txBody>
      </p:sp>
      <p:sp>
        <p:nvSpPr>
          <p:cNvPr id="214033" name="Rectangle 17"/>
          <p:cNvSpPr>
            <a:spLocks noGrp="1" noChangeArrowheads="1"/>
          </p:cNvSpPr>
          <p:nvPr>
            <p:ph type="title"/>
          </p:nvPr>
        </p:nvSpPr>
        <p:spPr>
          <a:xfrm>
            <a:off x="0" y="209550"/>
            <a:ext cx="9144000" cy="114300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A50021"/>
                </a:solidFill>
              </a:rPr>
              <a:t>Degree of a vertex</a:t>
            </a:r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613150" y="4572000"/>
            <a:ext cx="228600" cy="1219200"/>
            <a:chOff x="576" y="1248"/>
            <a:chExt cx="144" cy="768"/>
          </a:xfrm>
        </p:grpSpPr>
        <p:sp>
          <p:nvSpPr>
            <p:cNvPr id="214019" name="Oval 3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14020" name="Line 4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021" name="Oval 5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527550" y="4572000"/>
            <a:ext cx="228600" cy="1219200"/>
            <a:chOff x="576" y="1248"/>
            <a:chExt cx="144" cy="768"/>
          </a:xfrm>
        </p:grpSpPr>
        <p:sp>
          <p:nvSpPr>
            <p:cNvPr id="214023" name="Oval 7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14024" name="Line 8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025" name="Oval 9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</p:grpSp>
      <p:sp>
        <p:nvSpPr>
          <p:cNvPr id="214026" name="Oval 10"/>
          <p:cNvSpPr>
            <a:spLocks noChangeArrowheads="1"/>
          </p:cNvSpPr>
          <p:nvPr/>
        </p:nvSpPr>
        <p:spPr bwMode="auto">
          <a:xfrm>
            <a:off x="5365750" y="45720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14027" name="Line 11"/>
          <p:cNvSpPr>
            <a:spLocks noChangeShapeType="1"/>
          </p:cNvSpPr>
          <p:nvPr/>
        </p:nvSpPr>
        <p:spPr bwMode="auto">
          <a:xfrm rot="-5400000">
            <a:off x="41846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028" name="Oval 12"/>
          <p:cNvSpPr>
            <a:spLocks noChangeArrowheads="1"/>
          </p:cNvSpPr>
          <p:nvPr/>
        </p:nvSpPr>
        <p:spPr bwMode="auto">
          <a:xfrm>
            <a:off x="53657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14029" name="Line 13"/>
          <p:cNvSpPr>
            <a:spLocks noChangeShapeType="1"/>
          </p:cNvSpPr>
          <p:nvPr/>
        </p:nvSpPr>
        <p:spPr bwMode="auto">
          <a:xfrm>
            <a:off x="3765550" y="4724400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030" name="Line 14"/>
          <p:cNvSpPr>
            <a:spLocks noChangeShapeType="1"/>
          </p:cNvSpPr>
          <p:nvPr/>
        </p:nvSpPr>
        <p:spPr bwMode="auto">
          <a:xfrm flipH="1">
            <a:off x="3765550" y="4724400"/>
            <a:ext cx="8382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031" name="Text Box 15"/>
          <p:cNvSpPr txBox="1">
            <a:spLocks noChangeArrowheads="1"/>
          </p:cNvSpPr>
          <p:nvPr/>
        </p:nvSpPr>
        <p:spPr bwMode="auto">
          <a:xfrm>
            <a:off x="2470150" y="5775325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a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4032" name="Text Box 16"/>
          <p:cNvSpPr txBox="1">
            <a:spLocks noChangeArrowheads="1"/>
          </p:cNvSpPr>
          <p:nvPr/>
        </p:nvSpPr>
        <p:spPr bwMode="auto">
          <a:xfrm>
            <a:off x="609600" y="4267200"/>
            <a:ext cx="17986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deg( </a:t>
            </a:r>
            <a:r>
              <a:rPr lang="en-US" sz="2400" i="1">
                <a:solidFill>
                  <a:srgbClr val="CC0000"/>
                </a:solidFill>
              </a:rPr>
              <a:t>b </a:t>
            </a:r>
            <a:r>
              <a:rPr lang="en-US" sz="2400">
                <a:solidFill>
                  <a:srgbClr val="CC0000"/>
                </a:solidFill>
              </a:rPr>
              <a:t>) = 6</a:t>
            </a: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14035" name="Line 19"/>
          <p:cNvSpPr>
            <a:spLocks noChangeShapeType="1"/>
          </p:cNvSpPr>
          <p:nvPr/>
        </p:nvSpPr>
        <p:spPr bwMode="auto">
          <a:xfrm>
            <a:off x="3689350" y="4648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036" name="Line 20"/>
          <p:cNvSpPr>
            <a:spLocks noChangeShapeType="1"/>
          </p:cNvSpPr>
          <p:nvPr/>
        </p:nvSpPr>
        <p:spPr bwMode="auto">
          <a:xfrm flipH="1">
            <a:off x="4603750" y="46482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037" name="Oval 21"/>
          <p:cNvSpPr>
            <a:spLocks noChangeArrowheads="1"/>
          </p:cNvSpPr>
          <p:nvPr/>
        </p:nvSpPr>
        <p:spPr bwMode="auto">
          <a:xfrm>
            <a:off x="3460750" y="4191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038" name="Line 22"/>
          <p:cNvSpPr>
            <a:spLocks noChangeShapeType="1"/>
          </p:cNvSpPr>
          <p:nvPr/>
        </p:nvSpPr>
        <p:spPr bwMode="auto">
          <a:xfrm rot="-5400000">
            <a:off x="32702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039" name="Oval 23"/>
          <p:cNvSpPr>
            <a:spLocks noChangeArrowheads="1"/>
          </p:cNvSpPr>
          <p:nvPr/>
        </p:nvSpPr>
        <p:spPr bwMode="auto">
          <a:xfrm>
            <a:off x="26225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14040" name="Line 24"/>
          <p:cNvSpPr>
            <a:spLocks noChangeShapeType="1"/>
          </p:cNvSpPr>
          <p:nvPr/>
        </p:nvSpPr>
        <p:spPr bwMode="auto">
          <a:xfrm flipH="1">
            <a:off x="2774950" y="4724400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041" name="Text Box 25"/>
          <p:cNvSpPr txBox="1">
            <a:spLocks noChangeArrowheads="1"/>
          </p:cNvSpPr>
          <p:nvPr/>
        </p:nvSpPr>
        <p:spPr bwMode="auto">
          <a:xfrm>
            <a:off x="3003550" y="4495800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b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4042" name="Text Box 26"/>
          <p:cNvSpPr txBox="1">
            <a:spLocks noChangeArrowheads="1"/>
          </p:cNvSpPr>
          <p:nvPr/>
        </p:nvSpPr>
        <p:spPr bwMode="auto">
          <a:xfrm>
            <a:off x="3536950" y="5775325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g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4043" name="Text Box 27"/>
          <p:cNvSpPr txBox="1">
            <a:spLocks noChangeArrowheads="1"/>
          </p:cNvSpPr>
          <p:nvPr/>
        </p:nvSpPr>
        <p:spPr bwMode="auto">
          <a:xfrm>
            <a:off x="4437063" y="5775325"/>
            <a:ext cx="3381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f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4044" name="Text Box 28"/>
          <p:cNvSpPr txBox="1">
            <a:spLocks noChangeArrowheads="1"/>
          </p:cNvSpPr>
          <p:nvPr/>
        </p:nvSpPr>
        <p:spPr bwMode="auto">
          <a:xfrm>
            <a:off x="5199063" y="5775325"/>
            <a:ext cx="3952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e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4045" name="Text Box 29"/>
          <p:cNvSpPr txBox="1">
            <a:spLocks noChangeArrowheads="1"/>
          </p:cNvSpPr>
          <p:nvPr/>
        </p:nvSpPr>
        <p:spPr bwMode="auto">
          <a:xfrm>
            <a:off x="4419600" y="4098925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c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4046" name="Text Box 30"/>
          <p:cNvSpPr txBox="1">
            <a:spLocks noChangeArrowheads="1"/>
          </p:cNvSpPr>
          <p:nvPr/>
        </p:nvSpPr>
        <p:spPr bwMode="auto">
          <a:xfrm>
            <a:off x="5275263" y="4098925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d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4047" name="Text Box 31"/>
          <p:cNvSpPr txBox="1">
            <a:spLocks noChangeArrowheads="1"/>
          </p:cNvSpPr>
          <p:nvPr/>
        </p:nvSpPr>
        <p:spPr bwMode="auto">
          <a:xfrm>
            <a:off x="6430963" y="4267200"/>
            <a:ext cx="17986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deg( </a:t>
            </a:r>
            <a:r>
              <a:rPr lang="en-US" sz="2400" i="1">
                <a:solidFill>
                  <a:srgbClr val="CC0000"/>
                </a:solidFill>
              </a:rPr>
              <a:t>d </a:t>
            </a:r>
            <a:r>
              <a:rPr lang="en-US" sz="2400">
                <a:solidFill>
                  <a:srgbClr val="CC0000"/>
                </a:solidFill>
              </a:rPr>
              <a:t>) = 1</a:t>
            </a: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14048" name="Text Box 32"/>
          <p:cNvSpPr txBox="1">
            <a:spLocks noChangeArrowheads="1"/>
          </p:cNvSpPr>
          <p:nvPr/>
        </p:nvSpPr>
        <p:spPr bwMode="auto">
          <a:xfrm>
            <a:off x="6430963" y="5410200"/>
            <a:ext cx="17827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deg( </a:t>
            </a:r>
            <a:r>
              <a:rPr lang="en-US" sz="2400" i="1">
                <a:solidFill>
                  <a:srgbClr val="CC0000"/>
                </a:solidFill>
              </a:rPr>
              <a:t>e </a:t>
            </a:r>
            <a:r>
              <a:rPr lang="en-US" sz="2400">
                <a:solidFill>
                  <a:srgbClr val="CC0000"/>
                </a:solidFill>
              </a:rPr>
              <a:t>) = 0</a:t>
            </a:r>
            <a:endParaRPr lang="en-US" sz="2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06" name="Rectangle 18"/>
          <p:cNvSpPr>
            <a:spLocks noGrp="1" noChangeArrowheads="1"/>
          </p:cNvSpPr>
          <p:nvPr>
            <p:ph idx="1"/>
          </p:nvPr>
        </p:nvSpPr>
        <p:spPr>
          <a:xfrm>
            <a:off x="762000" y="1885950"/>
            <a:ext cx="7924800" cy="1314450"/>
          </a:xfrm>
          <a:noFill/>
          <a:ln/>
        </p:spPr>
        <p:txBody>
          <a:bodyPr>
            <a:normAutofit fontScale="92500"/>
          </a:bodyPr>
          <a:lstStyle/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solidFill>
                  <a:srgbClr val="003399"/>
                </a:solidFill>
              </a:rPr>
              <a:t>Find the degree of all the other vertices. </a:t>
            </a:r>
          </a:p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solidFill>
                  <a:srgbClr val="003399"/>
                </a:solidFill>
              </a:rPr>
              <a:t>deg( </a:t>
            </a:r>
            <a:r>
              <a:rPr lang="en-US" sz="2400" b="1" i="1">
                <a:solidFill>
                  <a:srgbClr val="003399"/>
                </a:solidFill>
              </a:rPr>
              <a:t>a</a:t>
            </a:r>
            <a:r>
              <a:rPr lang="en-US" sz="2400" b="1">
                <a:solidFill>
                  <a:srgbClr val="003399"/>
                </a:solidFill>
              </a:rPr>
              <a:t> ) = 2	deg( c ) = 4	deg( f ) = 3	deg( </a:t>
            </a:r>
            <a:r>
              <a:rPr lang="en-US" sz="2400" b="1" i="1">
                <a:solidFill>
                  <a:srgbClr val="003399"/>
                </a:solidFill>
              </a:rPr>
              <a:t>g</a:t>
            </a:r>
            <a:r>
              <a:rPr lang="en-US" sz="2400" b="1">
                <a:solidFill>
                  <a:srgbClr val="003399"/>
                </a:solidFill>
              </a:rPr>
              <a:t> ) = 4</a:t>
            </a:r>
            <a:endParaRPr lang="en-US" sz="2400" b="1"/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1E5C-CA2C-4CB8-B538-54F4653D10FA}" type="slidenum">
              <a:rPr lang="en-US"/>
              <a:pPr/>
              <a:t>25</a:t>
            </a:fld>
            <a:endParaRPr lang="en-US"/>
          </a:p>
        </p:txBody>
      </p:sp>
      <p:sp>
        <p:nvSpPr>
          <p:cNvPr id="217105" name="Rectangle 17"/>
          <p:cNvSpPr>
            <a:spLocks noGrp="1" noChangeArrowheads="1"/>
          </p:cNvSpPr>
          <p:nvPr>
            <p:ph type="title"/>
          </p:nvPr>
        </p:nvSpPr>
        <p:spPr>
          <a:xfrm>
            <a:off x="0" y="209550"/>
            <a:ext cx="9144000" cy="114300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A50021"/>
                </a:solidFill>
              </a:rPr>
              <a:t>Degree of a vertex</a:t>
            </a:r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613150" y="4572000"/>
            <a:ext cx="228600" cy="1219200"/>
            <a:chOff x="576" y="1248"/>
            <a:chExt cx="144" cy="768"/>
          </a:xfrm>
        </p:grpSpPr>
        <p:sp>
          <p:nvSpPr>
            <p:cNvPr id="217091" name="Oval 3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17092" name="Line 4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093" name="Oval 5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527550" y="4572000"/>
            <a:ext cx="228600" cy="1219200"/>
            <a:chOff x="576" y="1248"/>
            <a:chExt cx="144" cy="768"/>
          </a:xfrm>
        </p:grpSpPr>
        <p:sp>
          <p:nvSpPr>
            <p:cNvPr id="217095" name="Oval 7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17096" name="Line 8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097" name="Oval 9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</p:grpSp>
      <p:sp>
        <p:nvSpPr>
          <p:cNvPr id="217098" name="Oval 10"/>
          <p:cNvSpPr>
            <a:spLocks noChangeArrowheads="1"/>
          </p:cNvSpPr>
          <p:nvPr/>
        </p:nvSpPr>
        <p:spPr bwMode="auto">
          <a:xfrm>
            <a:off x="5365750" y="45720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17099" name="Line 11"/>
          <p:cNvSpPr>
            <a:spLocks noChangeShapeType="1"/>
          </p:cNvSpPr>
          <p:nvPr/>
        </p:nvSpPr>
        <p:spPr bwMode="auto">
          <a:xfrm rot="-5400000">
            <a:off x="41846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100" name="Oval 12"/>
          <p:cNvSpPr>
            <a:spLocks noChangeArrowheads="1"/>
          </p:cNvSpPr>
          <p:nvPr/>
        </p:nvSpPr>
        <p:spPr bwMode="auto">
          <a:xfrm>
            <a:off x="53657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17101" name="Line 13"/>
          <p:cNvSpPr>
            <a:spLocks noChangeShapeType="1"/>
          </p:cNvSpPr>
          <p:nvPr/>
        </p:nvSpPr>
        <p:spPr bwMode="auto">
          <a:xfrm>
            <a:off x="3765550" y="4724400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102" name="Line 14"/>
          <p:cNvSpPr>
            <a:spLocks noChangeShapeType="1"/>
          </p:cNvSpPr>
          <p:nvPr/>
        </p:nvSpPr>
        <p:spPr bwMode="auto">
          <a:xfrm flipH="1">
            <a:off x="3765550" y="4724400"/>
            <a:ext cx="8382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103" name="Text Box 15"/>
          <p:cNvSpPr txBox="1">
            <a:spLocks noChangeArrowheads="1"/>
          </p:cNvSpPr>
          <p:nvPr/>
        </p:nvSpPr>
        <p:spPr bwMode="auto">
          <a:xfrm>
            <a:off x="2470150" y="5775325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a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7104" name="Text Box 16"/>
          <p:cNvSpPr txBox="1">
            <a:spLocks noChangeArrowheads="1"/>
          </p:cNvSpPr>
          <p:nvPr/>
        </p:nvSpPr>
        <p:spPr bwMode="auto">
          <a:xfrm>
            <a:off x="609600" y="4267200"/>
            <a:ext cx="17986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3399"/>
                </a:solidFill>
              </a:rPr>
              <a:t>deg( </a:t>
            </a:r>
            <a:r>
              <a:rPr lang="en-US" sz="2400" i="1">
                <a:solidFill>
                  <a:srgbClr val="003399"/>
                </a:solidFill>
              </a:rPr>
              <a:t>b </a:t>
            </a:r>
            <a:r>
              <a:rPr lang="en-US" sz="2400">
                <a:solidFill>
                  <a:srgbClr val="003399"/>
                </a:solidFill>
              </a:rPr>
              <a:t>) = 6</a:t>
            </a:r>
            <a:endParaRPr lang="en-US" sz="2400" b="0">
              <a:solidFill>
                <a:srgbClr val="003399"/>
              </a:solidFill>
            </a:endParaRPr>
          </a:p>
        </p:txBody>
      </p:sp>
      <p:sp>
        <p:nvSpPr>
          <p:cNvPr id="217107" name="Line 19"/>
          <p:cNvSpPr>
            <a:spLocks noChangeShapeType="1"/>
          </p:cNvSpPr>
          <p:nvPr/>
        </p:nvSpPr>
        <p:spPr bwMode="auto">
          <a:xfrm>
            <a:off x="3689350" y="4648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108" name="Line 20"/>
          <p:cNvSpPr>
            <a:spLocks noChangeShapeType="1"/>
          </p:cNvSpPr>
          <p:nvPr/>
        </p:nvSpPr>
        <p:spPr bwMode="auto">
          <a:xfrm flipH="1">
            <a:off x="4603750" y="46482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109" name="Oval 21"/>
          <p:cNvSpPr>
            <a:spLocks noChangeArrowheads="1"/>
          </p:cNvSpPr>
          <p:nvPr/>
        </p:nvSpPr>
        <p:spPr bwMode="auto">
          <a:xfrm>
            <a:off x="3460750" y="4191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110" name="Line 22"/>
          <p:cNvSpPr>
            <a:spLocks noChangeShapeType="1"/>
          </p:cNvSpPr>
          <p:nvPr/>
        </p:nvSpPr>
        <p:spPr bwMode="auto">
          <a:xfrm rot="-5400000">
            <a:off x="32702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111" name="Oval 23"/>
          <p:cNvSpPr>
            <a:spLocks noChangeArrowheads="1"/>
          </p:cNvSpPr>
          <p:nvPr/>
        </p:nvSpPr>
        <p:spPr bwMode="auto">
          <a:xfrm>
            <a:off x="26225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17112" name="Line 24"/>
          <p:cNvSpPr>
            <a:spLocks noChangeShapeType="1"/>
          </p:cNvSpPr>
          <p:nvPr/>
        </p:nvSpPr>
        <p:spPr bwMode="auto">
          <a:xfrm flipH="1">
            <a:off x="2774950" y="4724400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113" name="Text Box 25"/>
          <p:cNvSpPr txBox="1">
            <a:spLocks noChangeArrowheads="1"/>
          </p:cNvSpPr>
          <p:nvPr/>
        </p:nvSpPr>
        <p:spPr bwMode="auto">
          <a:xfrm>
            <a:off x="3003550" y="4495800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b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7114" name="Text Box 26"/>
          <p:cNvSpPr txBox="1">
            <a:spLocks noChangeArrowheads="1"/>
          </p:cNvSpPr>
          <p:nvPr/>
        </p:nvSpPr>
        <p:spPr bwMode="auto">
          <a:xfrm>
            <a:off x="3536950" y="5775325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g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7115" name="Text Box 27"/>
          <p:cNvSpPr txBox="1">
            <a:spLocks noChangeArrowheads="1"/>
          </p:cNvSpPr>
          <p:nvPr/>
        </p:nvSpPr>
        <p:spPr bwMode="auto">
          <a:xfrm>
            <a:off x="4437063" y="5775325"/>
            <a:ext cx="3381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f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7116" name="Text Box 28"/>
          <p:cNvSpPr txBox="1">
            <a:spLocks noChangeArrowheads="1"/>
          </p:cNvSpPr>
          <p:nvPr/>
        </p:nvSpPr>
        <p:spPr bwMode="auto">
          <a:xfrm>
            <a:off x="5199063" y="5775325"/>
            <a:ext cx="3952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e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7117" name="Text Box 29"/>
          <p:cNvSpPr txBox="1">
            <a:spLocks noChangeArrowheads="1"/>
          </p:cNvSpPr>
          <p:nvPr/>
        </p:nvSpPr>
        <p:spPr bwMode="auto">
          <a:xfrm>
            <a:off x="4419600" y="4098925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c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7118" name="Text Box 30"/>
          <p:cNvSpPr txBox="1">
            <a:spLocks noChangeArrowheads="1"/>
          </p:cNvSpPr>
          <p:nvPr/>
        </p:nvSpPr>
        <p:spPr bwMode="auto">
          <a:xfrm>
            <a:off x="5275263" y="4098925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d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7119" name="Text Box 31"/>
          <p:cNvSpPr txBox="1">
            <a:spLocks noChangeArrowheads="1"/>
          </p:cNvSpPr>
          <p:nvPr/>
        </p:nvSpPr>
        <p:spPr bwMode="auto">
          <a:xfrm>
            <a:off x="6430963" y="4267200"/>
            <a:ext cx="17986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3399"/>
                </a:solidFill>
              </a:rPr>
              <a:t>deg( </a:t>
            </a:r>
            <a:r>
              <a:rPr lang="en-US" sz="2400" i="1">
                <a:solidFill>
                  <a:srgbClr val="003399"/>
                </a:solidFill>
              </a:rPr>
              <a:t>d </a:t>
            </a:r>
            <a:r>
              <a:rPr lang="en-US" sz="2400">
                <a:solidFill>
                  <a:srgbClr val="003399"/>
                </a:solidFill>
              </a:rPr>
              <a:t>) = 1</a:t>
            </a:r>
            <a:endParaRPr lang="en-US" sz="2400" b="0">
              <a:solidFill>
                <a:srgbClr val="003399"/>
              </a:solidFill>
            </a:endParaRPr>
          </a:p>
        </p:txBody>
      </p:sp>
      <p:sp>
        <p:nvSpPr>
          <p:cNvPr id="217120" name="Text Box 32"/>
          <p:cNvSpPr txBox="1">
            <a:spLocks noChangeArrowheads="1"/>
          </p:cNvSpPr>
          <p:nvPr/>
        </p:nvSpPr>
        <p:spPr bwMode="auto">
          <a:xfrm>
            <a:off x="6430963" y="5410200"/>
            <a:ext cx="17827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3399"/>
                </a:solidFill>
              </a:rPr>
              <a:t>deg( </a:t>
            </a:r>
            <a:r>
              <a:rPr lang="en-US" sz="2400" i="1">
                <a:solidFill>
                  <a:srgbClr val="003399"/>
                </a:solidFill>
              </a:rPr>
              <a:t>e </a:t>
            </a:r>
            <a:r>
              <a:rPr lang="en-US" sz="2400">
                <a:solidFill>
                  <a:srgbClr val="003399"/>
                </a:solidFill>
              </a:rPr>
              <a:t>) = 0</a:t>
            </a:r>
            <a:endParaRPr lang="en-US" sz="2400" b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30" name="Rectangle 18"/>
          <p:cNvSpPr>
            <a:spLocks noGrp="1" noChangeArrowheads="1"/>
          </p:cNvSpPr>
          <p:nvPr>
            <p:ph idx="1"/>
          </p:nvPr>
        </p:nvSpPr>
        <p:spPr>
          <a:xfrm>
            <a:off x="762000" y="1885950"/>
            <a:ext cx="8077200" cy="1847850"/>
          </a:xfrm>
          <a:noFill/>
          <a:ln/>
        </p:spPr>
        <p:txBody>
          <a:bodyPr>
            <a:normAutofit fontScale="92500"/>
          </a:bodyPr>
          <a:lstStyle/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solidFill>
                  <a:srgbClr val="003399"/>
                </a:solidFill>
              </a:rPr>
              <a:t>Find the degree of all the other vertices. </a:t>
            </a:r>
          </a:p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solidFill>
                  <a:srgbClr val="003399"/>
                </a:solidFill>
              </a:rPr>
              <a:t>deg( </a:t>
            </a:r>
            <a:r>
              <a:rPr lang="en-US" sz="2400" b="1" i="1">
                <a:solidFill>
                  <a:srgbClr val="003399"/>
                </a:solidFill>
              </a:rPr>
              <a:t>a</a:t>
            </a:r>
            <a:r>
              <a:rPr lang="en-US" sz="2400" b="1">
                <a:solidFill>
                  <a:srgbClr val="003399"/>
                </a:solidFill>
              </a:rPr>
              <a:t> ) = 2	deg( c ) = 4	deg( f ) = 3	deg( </a:t>
            </a:r>
            <a:r>
              <a:rPr lang="en-US" sz="2400" b="1" i="1">
                <a:solidFill>
                  <a:srgbClr val="003399"/>
                </a:solidFill>
              </a:rPr>
              <a:t>g</a:t>
            </a:r>
            <a:r>
              <a:rPr lang="en-US" sz="2400" b="1">
                <a:solidFill>
                  <a:srgbClr val="003399"/>
                </a:solidFill>
              </a:rPr>
              <a:t> ) = 4</a:t>
            </a:r>
          </a:p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/>
              <a:t>TOTAL of degrees = 2 + 4 + 3 + 4 + 6 + 1 + 0 = 20</a:t>
            </a:r>
          </a:p>
          <a:p>
            <a:pPr>
              <a:lnSpc>
                <a:spcPct val="140000"/>
              </a:lnSpc>
              <a:buFont typeface="Monotype Sorts" pitchFamily="2" charset="2"/>
              <a:buNone/>
            </a:pPr>
            <a:endParaRPr lang="en-US" sz="2400" b="1"/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E0C3-1AA5-41C2-9324-360EA8A03319}" type="slidenum">
              <a:rPr lang="en-US"/>
              <a:pPr/>
              <a:t>26</a:t>
            </a:fld>
            <a:endParaRPr lang="en-US"/>
          </a:p>
        </p:txBody>
      </p:sp>
      <p:sp>
        <p:nvSpPr>
          <p:cNvPr id="218129" name="Rectangle 17"/>
          <p:cNvSpPr>
            <a:spLocks noGrp="1" noChangeArrowheads="1"/>
          </p:cNvSpPr>
          <p:nvPr>
            <p:ph type="title"/>
          </p:nvPr>
        </p:nvSpPr>
        <p:spPr>
          <a:xfrm>
            <a:off x="0" y="209550"/>
            <a:ext cx="9144000" cy="114300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A50021"/>
                </a:solidFill>
              </a:rPr>
              <a:t>Degree of a vertex</a:t>
            </a:r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613150" y="4572000"/>
            <a:ext cx="228600" cy="1219200"/>
            <a:chOff x="576" y="1248"/>
            <a:chExt cx="144" cy="768"/>
          </a:xfrm>
        </p:grpSpPr>
        <p:sp>
          <p:nvSpPr>
            <p:cNvPr id="218115" name="Oval 3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18116" name="Line 4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117" name="Oval 5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527550" y="4572000"/>
            <a:ext cx="228600" cy="1219200"/>
            <a:chOff x="576" y="1248"/>
            <a:chExt cx="144" cy="768"/>
          </a:xfrm>
        </p:grpSpPr>
        <p:sp>
          <p:nvSpPr>
            <p:cNvPr id="218119" name="Oval 7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18120" name="Line 8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121" name="Oval 9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</p:grpSp>
      <p:sp>
        <p:nvSpPr>
          <p:cNvPr id="218122" name="Oval 10"/>
          <p:cNvSpPr>
            <a:spLocks noChangeArrowheads="1"/>
          </p:cNvSpPr>
          <p:nvPr/>
        </p:nvSpPr>
        <p:spPr bwMode="auto">
          <a:xfrm>
            <a:off x="5365750" y="45720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18123" name="Line 11"/>
          <p:cNvSpPr>
            <a:spLocks noChangeShapeType="1"/>
          </p:cNvSpPr>
          <p:nvPr/>
        </p:nvSpPr>
        <p:spPr bwMode="auto">
          <a:xfrm rot="-5400000">
            <a:off x="41846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24" name="Oval 12"/>
          <p:cNvSpPr>
            <a:spLocks noChangeArrowheads="1"/>
          </p:cNvSpPr>
          <p:nvPr/>
        </p:nvSpPr>
        <p:spPr bwMode="auto">
          <a:xfrm>
            <a:off x="53657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18125" name="Line 13"/>
          <p:cNvSpPr>
            <a:spLocks noChangeShapeType="1"/>
          </p:cNvSpPr>
          <p:nvPr/>
        </p:nvSpPr>
        <p:spPr bwMode="auto">
          <a:xfrm>
            <a:off x="3765550" y="4724400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26" name="Line 14"/>
          <p:cNvSpPr>
            <a:spLocks noChangeShapeType="1"/>
          </p:cNvSpPr>
          <p:nvPr/>
        </p:nvSpPr>
        <p:spPr bwMode="auto">
          <a:xfrm flipH="1">
            <a:off x="3765550" y="4724400"/>
            <a:ext cx="8382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27" name="Text Box 15"/>
          <p:cNvSpPr txBox="1">
            <a:spLocks noChangeArrowheads="1"/>
          </p:cNvSpPr>
          <p:nvPr/>
        </p:nvSpPr>
        <p:spPr bwMode="auto">
          <a:xfrm>
            <a:off x="2470150" y="5775325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a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8128" name="Text Box 16"/>
          <p:cNvSpPr txBox="1">
            <a:spLocks noChangeArrowheads="1"/>
          </p:cNvSpPr>
          <p:nvPr/>
        </p:nvSpPr>
        <p:spPr bwMode="auto">
          <a:xfrm>
            <a:off x="609600" y="4267200"/>
            <a:ext cx="17986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3399"/>
                </a:solidFill>
              </a:rPr>
              <a:t>deg( </a:t>
            </a:r>
            <a:r>
              <a:rPr lang="en-US" sz="2400" i="1">
                <a:solidFill>
                  <a:srgbClr val="003399"/>
                </a:solidFill>
              </a:rPr>
              <a:t>b </a:t>
            </a:r>
            <a:r>
              <a:rPr lang="en-US" sz="2400">
                <a:solidFill>
                  <a:srgbClr val="003399"/>
                </a:solidFill>
              </a:rPr>
              <a:t>) = 6</a:t>
            </a:r>
            <a:endParaRPr lang="en-US" sz="2400" b="0">
              <a:solidFill>
                <a:srgbClr val="003399"/>
              </a:solidFill>
            </a:endParaRPr>
          </a:p>
        </p:txBody>
      </p:sp>
      <p:sp>
        <p:nvSpPr>
          <p:cNvPr id="218131" name="Line 19"/>
          <p:cNvSpPr>
            <a:spLocks noChangeShapeType="1"/>
          </p:cNvSpPr>
          <p:nvPr/>
        </p:nvSpPr>
        <p:spPr bwMode="auto">
          <a:xfrm>
            <a:off x="3689350" y="4648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32" name="Line 20"/>
          <p:cNvSpPr>
            <a:spLocks noChangeShapeType="1"/>
          </p:cNvSpPr>
          <p:nvPr/>
        </p:nvSpPr>
        <p:spPr bwMode="auto">
          <a:xfrm flipH="1">
            <a:off x="4603750" y="46482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33" name="Oval 21"/>
          <p:cNvSpPr>
            <a:spLocks noChangeArrowheads="1"/>
          </p:cNvSpPr>
          <p:nvPr/>
        </p:nvSpPr>
        <p:spPr bwMode="auto">
          <a:xfrm>
            <a:off x="3460750" y="4191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34" name="Line 22"/>
          <p:cNvSpPr>
            <a:spLocks noChangeShapeType="1"/>
          </p:cNvSpPr>
          <p:nvPr/>
        </p:nvSpPr>
        <p:spPr bwMode="auto">
          <a:xfrm rot="-5400000">
            <a:off x="32702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35" name="Oval 23"/>
          <p:cNvSpPr>
            <a:spLocks noChangeArrowheads="1"/>
          </p:cNvSpPr>
          <p:nvPr/>
        </p:nvSpPr>
        <p:spPr bwMode="auto">
          <a:xfrm>
            <a:off x="26225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18136" name="Line 24"/>
          <p:cNvSpPr>
            <a:spLocks noChangeShapeType="1"/>
          </p:cNvSpPr>
          <p:nvPr/>
        </p:nvSpPr>
        <p:spPr bwMode="auto">
          <a:xfrm flipH="1">
            <a:off x="2774950" y="4724400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37" name="Text Box 25"/>
          <p:cNvSpPr txBox="1">
            <a:spLocks noChangeArrowheads="1"/>
          </p:cNvSpPr>
          <p:nvPr/>
        </p:nvSpPr>
        <p:spPr bwMode="auto">
          <a:xfrm>
            <a:off x="3003550" y="4495800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b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8138" name="Text Box 26"/>
          <p:cNvSpPr txBox="1">
            <a:spLocks noChangeArrowheads="1"/>
          </p:cNvSpPr>
          <p:nvPr/>
        </p:nvSpPr>
        <p:spPr bwMode="auto">
          <a:xfrm>
            <a:off x="3536950" y="5775325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g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8139" name="Text Box 27"/>
          <p:cNvSpPr txBox="1">
            <a:spLocks noChangeArrowheads="1"/>
          </p:cNvSpPr>
          <p:nvPr/>
        </p:nvSpPr>
        <p:spPr bwMode="auto">
          <a:xfrm>
            <a:off x="4437063" y="5775325"/>
            <a:ext cx="3381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f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8140" name="Text Box 28"/>
          <p:cNvSpPr txBox="1">
            <a:spLocks noChangeArrowheads="1"/>
          </p:cNvSpPr>
          <p:nvPr/>
        </p:nvSpPr>
        <p:spPr bwMode="auto">
          <a:xfrm>
            <a:off x="5199063" y="5775325"/>
            <a:ext cx="3952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e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8141" name="Text Box 29"/>
          <p:cNvSpPr txBox="1">
            <a:spLocks noChangeArrowheads="1"/>
          </p:cNvSpPr>
          <p:nvPr/>
        </p:nvSpPr>
        <p:spPr bwMode="auto">
          <a:xfrm>
            <a:off x="4419600" y="4098925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c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8142" name="Text Box 30"/>
          <p:cNvSpPr txBox="1">
            <a:spLocks noChangeArrowheads="1"/>
          </p:cNvSpPr>
          <p:nvPr/>
        </p:nvSpPr>
        <p:spPr bwMode="auto">
          <a:xfrm>
            <a:off x="5275263" y="4098925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d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8143" name="Text Box 31"/>
          <p:cNvSpPr txBox="1">
            <a:spLocks noChangeArrowheads="1"/>
          </p:cNvSpPr>
          <p:nvPr/>
        </p:nvSpPr>
        <p:spPr bwMode="auto">
          <a:xfrm>
            <a:off x="6430963" y="4267200"/>
            <a:ext cx="17986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3399"/>
                </a:solidFill>
              </a:rPr>
              <a:t>deg( </a:t>
            </a:r>
            <a:r>
              <a:rPr lang="en-US" sz="2400" i="1">
                <a:solidFill>
                  <a:srgbClr val="003399"/>
                </a:solidFill>
              </a:rPr>
              <a:t>d </a:t>
            </a:r>
            <a:r>
              <a:rPr lang="en-US" sz="2400">
                <a:solidFill>
                  <a:srgbClr val="003399"/>
                </a:solidFill>
              </a:rPr>
              <a:t>) = 1</a:t>
            </a:r>
            <a:endParaRPr lang="en-US" sz="2400" b="0">
              <a:solidFill>
                <a:srgbClr val="003399"/>
              </a:solidFill>
            </a:endParaRPr>
          </a:p>
        </p:txBody>
      </p:sp>
      <p:sp>
        <p:nvSpPr>
          <p:cNvPr id="218144" name="Text Box 32"/>
          <p:cNvSpPr txBox="1">
            <a:spLocks noChangeArrowheads="1"/>
          </p:cNvSpPr>
          <p:nvPr/>
        </p:nvSpPr>
        <p:spPr bwMode="auto">
          <a:xfrm>
            <a:off x="6430963" y="5410200"/>
            <a:ext cx="17827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3399"/>
                </a:solidFill>
              </a:rPr>
              <a:t>deg( </a:t>
            </a:r>
            <a:r>
              <a:rPr lang="en-US" sz="2400" i="1">
                <a:solidFill>
                  <a:srgbClr val="003399"/>
                </a:solidFill>
              </a:rPr>
              <a:t>e </a:t>
            </a:r>
            <a:r>
              <a:rPr lang="en-US" sz="2400">
                <a:solidFill>
                  <a:srgbClr val="003399"/>
                </a:solidFill>
              </a:rPr>
              <a:t>) = 0</a:t>
            </a:r>
            <a:endParaRPr lang="en-US" sz="2400" b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54" name="Rectangle 18"/>
          <p:cNvSpPr>
            <a:spLocks noGrp="1" noChangeArrowheads="1"/>
          </p:cNvSpPr>
          <p:nvPr>
            <p:ph idx="1"/>
          </p:nvPr>
        </p:nvSpPr>
        <p:spPr>
          <a:xfrm>
            <a:off x="762000" y="1885950"/>
            <a:ext cx="8153400" cy="2533650"/>
          </a:xfrm>
          <a:noFill/>
          <a:ln/>
        </p:spPr>
        <p:txBody>
          <a:bodyPr>
            <a:normAutofit fontScale="92500"/>
          </a:bodyPr>
          <a:lstStyle/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solidFill>
                  <a:srgbClr val="003399"/>
                </a:solidFill>
              </a:rPr>
              <a:t>Find the degree of all the other vertices. </a:t>
            </a:r>
          </a:p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solidFill>
                  <a:srgbClr val="003399"/>
                </a:solidFill>
              </a:rPr>
              <a:t>deg( </a:t>
            </a:r>
            <a:r>
              <a:rPr lang="en-US" sz="2400" b="1" i="1">
                <a:solidFill>
                  <a:srgbClr val="003399"/>
                </a:solidFill>
              </a:rPr>
              <a:t>a</a:t>
            </a:r>
            <a:r>
              <a:rPr lang="en-US" sz="2400" b="1">
                <a:solidFill>
                  <a:srgbClr val="003399"/>
                </a:solidFill>
              </a:rPr>
              <a:t> ) = 2	deg( c ) = 4	deg( f ) = 3	deg( </a:t>
            </a:r>
            <a:r>
              <a:rPr lang="en-US" sz="2400" b="1" i="1">
                <a:solidFill>
                  <a:srgbClr val="003399"/>
                </a:solidFill>
              </a:rPr>
              <a:t>g</a:t>
            </a:r>
            <a:r>
              <a:rPr lang="en-US" sz="2400" b="1">
                <a:solidFill>
                  <a:srgbClr val="003399"/>
                </a:solidFill>
              </a:rPr>
              <a:t> ) = 4</a:t>
            </a:r>
          </a:p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/>
              <a:t>TOTAL of degrees = 2 + 4 + 3 + 4 + 6 + 1 + 0 = 20</a:t>
            </a:r>
          </a:p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solidFill>
                  <a:srgbClr val="990033"/>
                </a:solidFill>
              </a:rPr>
              <a:t>TOTAL NUMBER OF EDGES = 10</a:t>
            </a:r>
            <a:endParaRPr lang="en-US" sz="2400" b="1"/>
          </a:p>
          <a:p>
            <a:pPr>
              <a:lnSpc>
                <a:spcPct val="140000"/>
              </a:lnSpc>
              <a:buFont typeface="Monotype Sorts" pitchFamily="2" charset="2"/>
              <a:buNone/>
            </a:pPr>
            <a:endParaRPr lang="en-US" sz="2400" b="1"/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9724-2196-4BF1-B29D-F66CE380C255}" type="slidenum">
              <a:rPr lang="en-US"/>
              <a:pPr/>
              <a:t>27</a:t>
            </a:fld>
            <a:endParaRPr lang="en-US"/>
          </a:p>
        </p:txBody>
      </p:sp>
      <p:sp>
        <p:nvSpPr>
          <p:cNvPr id="219153" name="Rectangle 17"/>
          <p:cNvSpPr>
            <a:spLocks noGrp="1" noChangeArrowheads="1"/>
          </p:cNvSpPr>
          <p:nvPr>
            <p:ph type="title"/>
          </p:nvPr>
        </p:nvSpPr>
        <p:spPr>
          <a:xfrm>
            <a:off x="0" y="209550"/>
            <a:ext cx="9144000" cy="114300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A50021"/>
                </a:solidFill>
              </a:rPr>
              <a:t>Degree of a vertex</a:t>
            </a:r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613150" y="4572000"/>
            <a:ext cx="228600" cy="1219200"/>
            <a:chOff x="576" y="1248"/>
            <a:chExt cx="144" cy="768"/>
          </a:xfrm>
        </p:grpSpPr>
        <p:sp>
          <p:nvSpPr>
            <p:cNvPr id="219139" name="Oval 3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19140" name="Line 4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141" name="Oval 5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527550" y="4572000"/>
            <a:ext cx="228600" cy="1219200"/>
            <a:chOff x="576" y="1248"/>
            <a:chExt cx="144" cy="768"/>
          </a:xfrm>
        </p:grpSpPr>
        <p:sp>
          <p:nvSpPr>
            <p:cNvPr id="219143" name="Oval 7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19144" name="Line 8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145" name="Oval 9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</p:grpSp>
      <p:sp>
        <p:nvSpPr>
          <p:cNvPr id="219146" name="Oval 10"/>
          <p:cNvSpPr>
            <a:spLocks noChangeArrowheads="1"/>
          </p:cNvSpPr>
          <p:nvPr/>
        </p:nvSpPr>
        <p:spPr bwMode="auto">
          <a:xfrm>
            <a:off x="5365750" y="45720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19147" name="Line 11"/>
          <p:cNvSpPr>
            <a:spLocks noChangeShapeType="1"/>
          </p:cNvSpPr>
          <p:nvPr/>
        </p:nvSpPr>
        <p:spPr bwMode="auto">
          <a:xfrm rot="-5400000">
            <a:off x="41846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148" name="Oval 12"/>
          <p:cNvSpPr>
            <a:spLocks noChangeArrowheads="1"/>
          </p:cNvSpPr>
          <p:nvPr/>
        </p:nvSpPr>
        <p:spPr bwMode="auto">
          <a:xfrm>
            <a:off x="53657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19149" name="Line 13"/>
          <p:cNvSpPr>
            <a:spLocks noChangeShapeType="1"/>
          </p:cNvSpPr>
          <p:nvPr/>
        </p:nvSpPr>
        <p:spPr bwMode="auto">
          <a:xfrm>
            <a:off x="3765550" y="4724400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150" name="Line 14"/>
          <p:cNvSpPr>
            <a:spLocks noChangeShapeType="1"/>
          </p:cNvSpPr>
          <p:nvPr/>
        </p:nvSpPr>
        <p:spPr bwMode="auto">
          <a:xfrm flipH="1">
            <a:off x="3765550" y="4724400"/>
            <a:ext cx="8382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151" name="Text Box 15"/>
          <p:cNvSpPr txBox="1">
            <a:spLocks noChangeArrowheads="1"/>
          </p:cNvSpPr>
          <p:nvPr/>
        </p:nvSpPr>
        <p:spPr bwMode="auto">
          <a:xfrm>
            <a:off x="2470150" y="5775325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a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9152" name="Text Box 16"/>
          <p:cNvSpPr txBox="1">
            <a:spLocks noChangeArrowheads="1"/>
          </p:cNvSpPr>
          <p:nvPr/>
        </p:nvSpPr>
        <p:spPr bwMode="auto">
          <a:xfrm>
            <a:off x="609600" y="4267200"/>
            <a:ext cx="17986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3399"/>
                </a:solidFill>
              </a:rPr>
              <a:t>deg( </a:t>
            </a:r>
            <a:r>
              <a:rPr lang="en-US" sz="2400" i="1">
                <a:solidFill>
                  <a:srgbClr val="003399"/>
                </a:solidFill>
              </a:rPr>
              <a:t>b </a:t>
            </a:r>
            <a:r>
              <a:rPr lang="en-US" sz="2400">
                <a:solidFill>
                  <a:srgbClr val="003399"/>
                </a:solidFill>
              </a:rPr>
              <a:t>) = 6</a:t>
            </a:r>
            <a:endParaRPr lang="en-US" sz="2400" b="0">
              <a:solidFill>
                <a:srgbClr val="003399"/>
              </a:solidFill>
            </a:endParaRPr>
          </a:p>
        </p:txBody>
      </p:sp>
      <p:sp>
        <p:nvSpPr>
          <p:cNvPr id="219155" name="Line 19"/>
          <p:cNvSpPr>
            <a:spLocks noChangeShapeType="1"/>
          </p:cNvSpPr>
          <p:nvPr/>
        </p:nvSpPr>
        <p:spPr bwMode="auto">
          <a:xfrm>
            <a:off x="3689350" y="4648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156" name="Line 20"/>
          <p:cNvSpPr>
            <a:spLocks noChangeShapeType="1"/>
          </p:cNvSpPr>
          <p:nvPr/>
        </p:nvSpPr>
        <p:spPr bwMode="auto">
          <a:xfrm flipH="1">
            <a:off x="4603750" y="46482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157" name="Oval 21"/>
          <p:cNvSpPr>
            <a:spLocks noChangeArrowheads="1"/>
          </p:cNvSpPr>
          <p:nvPr/>
        </p:nvSpPr>
        <p:spPr bwMode="auto">
          <a:xfrm>
            <a:off x="3460750" y="4191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158" name="Line 22"/>
          <p:cNvSpPr>
            <a:spLocks noChangeShapeType="1"/>
          </p:cNvSpPr>
          <p:nvPr/>
        </p:nvSpPr>
        <p:spPr bwMode="auto">
          <a:xfrm rot="-5400000">
            <a:off x="32702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159" name="Oval 23"/>
          <p:cNvSpPr>
            <a:spLocks noChangeArrowheads="1"/>
          </p:cNvSpPr>
          <p:nvPr/>
        </p:nvSpPr>
        <p:spPr bwMode="auto">
          <a:xfrm>
            <a:off x="26225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19160" name="Line 24"/>
          <p:cNvSpPr>
            <a:spLocks noChangeShapeType="1"/>
          </p:cNvSpPr>
          <p:nvPr/>
        </p:nvSpPr>
        <p:spPr bwMode="auto">
          <a:xfrm flipH="1">
            <a:off x="2774950" y="4724400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161" name="Text Box 25"/>
          <p:cNvSpPr txBox="1">
            <a:spLocks noChangeArrowheads="1"/>
          </p:cNvSpPr>
          <p:nvPr/>
        </p:nvSpPr>
        <p:spPr bwMode="auto">
          <a:xfrm>
            <a:off x="3003550" y="4495800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b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9162" name="Text Box 26"/>
          <p:cNvSpPr txBox="1">
            <a:spLocks noChangeArrowheads="1"/>
          </p:cNvSpPr>
          <p:nvPr/>
        </p:nvSpPr>
        <p:spPr bwMode="auto">
          <a:xfrm>
            <a:off x="3536950" y="5775325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g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9163" name="Text Box 27"/>
          <p:cNvSpPr txBox="1">
            <a:spLocks noChangeArrowheads="1"/>
          </p:cNvSpPr>
          <p:nvPr/>
        </p:nvSpPr>
        <p:spPr bwMode="auto">
          <a:xfrm>
            <a:off x="4437063" y="5775325"/>
            <a:ext cx="3381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f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9164" name="Text Box 28"/>
          <p:cNvSpPr txBox="1">
            <a:spLocks noChangeArrowheads="1"/>
          </p:cNvSpPr>
          <p:nvPr/>
        </p:nvSpPr>
        <p:spPr bwMode="auto">
          <a:xfrm>
            <a:off x="5199063" y="5775325"/>
            <a:ext cx="3952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e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9165" name="Text Box 29"/>
          <p:cNvSpPr txBox="1">
            <a:spLocks noChangeArrowheads="1"/>
          </p:cNvSpPr>
          <p:nvPr/>
        </p:nvSpPr>
        <p:spPr bwMode="auto">
          <a:xfrm>
            <a:off x="4419600" y="4098925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c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9166" name="Text Box 30"/>
          <p:cNvSpPr txBox="1">
            <a:spLocks noChangeArrowheads="1"/>
          </p:cNvSpPr>
          <p:nvPr/>
        </p:nvSpPr>
        <p:spPr bwMode="auto">
          <a:xfrm>
            <a:off x="5275263" y="4098925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d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9167" name="Text Box 31"/>
          <p:cNvSpPr txBox="1">
            <a:spLocks noChangeArrowheads="1"/>
          </p:cNvSpPr>
          <p:nvPr/>
        </p:nvSpPr>
        <p:spPr bwMode="auto">
          <a:xfrm>
            <a:off x="6430963" y="4267200"/>
            <a:ext cx="17986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3399"/>
                </a:solidFill>
              </a:rPr>
              <a:t>deg( </a:t>
            </a:r>
            <a:r>
              <a:rPr lang="en-US" sz="2400" i="1">
                <a:solidFill>
                  <a:srgbClr val="003399"/>
                </a:solidFill>
              </a:rPr>
              <a:t>d </a:t>
            </a:r>
            <a:r>
              <a:rPr lang="en-US" sz="2400">
                <a:solidFill>
                  <a:srgbClr val="003399"/>
                </a:solidFill>
              </a:rPr>
              <a:t>) = 1</a:t>
            </a:r>
            <a:endParaRPr lang="en-US" sz="2400" b="0">
              <a:solidFill>
                <a:srgbClr val="003399"/>
              </a:solidFill>
            </a:endParaRPr>
          </a:p>
        </p:txBody>
      </p:sp>
      <p:sp>
        <p:nvSpPr>
          <p:cNvPr id="219168" name="Text Box 32"/>
          <p:cNvSpPr txBox="1">
            <a:spLocks noChangeArrowheads="1"/>
          </p:cNvSpPr>
          <p:nvPr/>
        </p:nvSpPr>
        <p:spPr bwMode="auto">
          <a:xfrm>
            <a:off x="6430963" y="5410200"/>
            <a:ext cx="17827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3399"/>
                </a:solidFill>
              </a:rPr>
              <a:t>deg( </a:t>
            </a:r>
            <a:r>
              <a:rPr lang="en-US" sz="2400" i="1">
                <a:solidFill>
                  <a:srgbClr val="003399"/>
                </a:solidFill>
              </a:rPr>
              <a:t>e </a:t>
            </a:r>
            <a:r>
              <a:rPr lang="en-US" sz="2400">
                <a:solidFill>
                  <a:srgbClr val="003399"/>
                </a:solidFill>
              </a:rPr>
              <a:t>) = 0</a:t>
            </a:r>
            <a:endParaRPr lang="en-US" sz="2400" b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914400"/>
            <a:ext cx="6800850" cy="2133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effectLst/>
              </a:rPr>
              <a:t>What are the degrees and what are the neighborhoods of the vertices in the graphs </a:t>
            </a:r>
            <a:r>
              <a:rPr lang="en-US" sz="2000" i="1" dirty="0">
                <a:effectLst/>
              </a:rPr>
              <a:t>G </a:t>
            </a:r>
            <a:r>
              <a:rPr lang="en-US" sz="2000" dirty="0">
                <a:effectLst/>
              </a:rPr>
              <a:t>and </a:t>
            </a:r>
            <a:r>
              <a:rPr lang="en-US" sz="2000" i="1" dirty="0" smtClean="0">
                <a:effectLst/>
              </a:rPr>
              <a:t>H </a:t>
            </a:r>
            <a:r>
              <a:rPr lang="en-US" sz="2000" dirty="0" smtClean="0">
                <a:effectLst/>
              </a:rPr>
              <a:t>displayed </a:t>
            </a:r>
            <a:r>
              <a:rPr lang="en-US" sz="2000" dirty="0">
                <a:effectLst/>
              </a:rPr>
              <a:t>in Figure 1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838200" y="30480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000" dirty="0" smtClean="0"/>
              <a:t>In </a:t>
            </a:r>
            <a:r>
              <a:rPr lang="en-US" sz="2000" i="1" dirty="0" smtClean="0"/>
              <a:t>G</a:t>
            </a:r>
            <a:r>
              <a:rPr lang="en-US" sz="2000" dirty="0" smtClean="0"/>
              <a:t>, </a:t>
            </a:r>
            <a:r>
              <a:rPr lang="en-US" sz="2000" dirty="0" err="1" smtClean="0"/>
              <a:t>deg</a:t>
            </a:r>
            <a:r>
              <a:rPr lang="en-US" sz="2000" i="1" dirty="0" smtClean="0"/>
              <a:t>(a) </a:t>
            </a:r>
            <a:r>
              <a:rPr lang="en-US" sz="2000" dirty="0" smtClean="0"/>
              <a:t>= 2, </a:t>
            </a:r>
            <a:r>
              <a:rPr lang="en-US" sz="2000" dirty="0" err="1" smtClean="0"/>
              <a:t>deg</a:t>
            </a:r>
            <a:r>
              <a:rPr lang="en-US" sz="2000" i="1" dirty="0" smtClean="0"/>
              <a:t>(b) </a:t>
            </a:r>
            <a:r>
              <a:rPr lang="en-US" sz="2000" dirty="0" smtClean="0"/>
              <a:t>= </a:t>
            </a:r>
            <a:r>
              <a:rPr lang="en-US" sz="2000" dirty="0" err="1" smtClean="0"/>
              <a:t>deg</a:t>
            </a:r>
            <a:r>
              <a:rPr lang="en-US" sz="2000" i="1" dirty="0" smtClean="0"/>
              <a:t>(c) </a:t>
            </a:r>
            <a:r>
              <a:rPr lang="en-US" sz="2000" dirty="0" smtClean="0"/>
              <a:t>= </a:t>
            </a:r>
            <a:r>
              <a:rPr lang="en-US" sz="2000" dirty="0" err="1" smtClean="0"/>
              <a:t>deg</a:t>
            </a:r>
            <a:r>
              <a:rPr lang="en-US" sz="2000" i="1" dirty="0" smtClean="0"/>
              <a:t>(f ) </a:t>
            </a:r>
            <a:r>
              <a:rPr lang="en-US" sz="2000" dirty="0" smtClean="0"/>
              <a:t>= 4, </a:t>
            </a:r>
            <a:r>
              <a:rPr lang="en-US" sz="2000" dirty="0" err="1" smtClean="0"/>
              <a:t>deg</a:t>
            </a:r>
            <a:r>
              <a:rPr lang="en-US" sz="2000" i="1" dirty="0" smtClean="0"/>
              <a:t>(d ) </a:t>
            </a:r>
            <a:r>
              <a:rPr lang="en-US" sz="2000" dirty="0" smtClean="0"/>
              <a:t>= 1, </a:t>
            </a:r>
            <a:r>
              <a:rPr lang="en-US" sz="2000" dirty="0" err="1" smtClean="0"/>
              <a:t>deg</a:t>
            </a:r>
            <a:r>
              <a:rPr lang="en-US" sz="2000" i="1" dirty="0" smtClean="0"/>
              <a:t>(e) </a:t>
            </a:r>
            <a:r>
              <a:rPr lang="en-US" sz="2000" dirty="0" smtClean="0"/>
              <a:t>= 3, and </a:t>
            </a:r>
            <a:r>
              <a:rPr lang="en-US" sz="2000" dirty="0" err="1" smtClean="0"/>
              <a:t>deg</a:t>
            </a:r>
            <a:r>
              <a:rPr lang="en-US" sz="2000" i="1" dirty="0" smtClean="0"/>
              <a:t>(g) </a:t>
            </a:r>
            <a:r>
              <a:rPr lang="en-US" sz="2000" dirty="0" smtClean="0"/>
              <a:t>= 0. The neighborhoods of these vertices are </a:t>
            </a:r>
            <a:r>
              <a:rPr lang="en-US" sz="2000" i="1" dirty="0" smtClean="0"/>
              <a:t>N(a) </a:t>
            </a:r>
            <a:r>
              <a:rPr lang="en-US" sz="2000" dirty="0" smtClean="0"/>
              <a:t>= {</a:t>
            </a:r>
            <a:r>
              <a:rPr lang="en-US" sz="2000" i="1" dirty="0" smtClean="0"/>
              <a:t>b, f </a:t>
            </a:r>
            <a:r>
              <a:rPr lang="en-US" sz="2000" dirty="0" smtClean="0"/>
              <a:t>}, </a:t>
            </a:r>
            <a:r>
              <a:rPr lang="en-US" sz="2000" i="1" dirty="0" smtClean="0"/>
              <a:t>N(b) </a:t>
            </a:r>
            <a:r>
              <a:rPr lang="en-US" sz="2000" dirty="0" smtClean="0"/>
              <a:t>= {</a:t>
            </a:r>
            <a:r>
              <a:rPr lang="en-US" sz="2000" i="1" dirty="0" smtClean="0"/>
              <a:t>a, c, e, f </a:t>
            </a:r>
            <a:r>
              <a:rPr lang="en-US" sz="2000" dirty="0" smtClean="0"/>
              <a:t>},</a:t>
            </a:r>
            <a:br>
              <a:rPr lang="en-US" sz="2000" dirty="0" smtClean="0"/>
            </a:br>
            <a:r>
              <a:rPr lang="en-US" sz="2000" i="1" dirty="0" smtClean="0"/>
              <a:t>N(c) </a:t>
            </a:r>
            <a:r>
              <a:rPr lang="en-US" sz="2000" dirty="0" smtClean="0"/>
              <a:t>= {</a:t>
            </a:r>
            <a:r>
              <a:rPr lang="en-US" sz="2000" i="1" dirty="0" smtClean="0"/>
              <a:t>b, d, e, f </a:t>
            </a:r>
            <a:r>
              <a:rPr lang="en-US" sz="2000" dirty="0" smtClean="0"/>
              <a:t>}, </a:t>
            </a:r>
            <a:r>
              <a:rPr lang="en-US" sz="2000" i="1" dirty="0" smtClean="0"/>
              <a:t>N(d) </a:t>
            </a:r>
            <a:r>
              <a:rPr lang="en-US" sz="2000" dirty="0" smtClean="0"/>
              <a:t>= {</a:t>
            </a:r>
            <a:r>
              <a:rPr lang="en-US" sz="2000" i="1" dirty="0" smtClean="0"/>
              <a:t>c</a:t>
            </a:r>
            <a:r>
              <a:rPr lang="en-US" sz="2000" dirty="0" smtClean="0"/>
              <a:t>}, </a:t>
            </a:r>
            <a:r>
              <a:rPr lang="en-US" sz="2000" i="1" dirty="0" smtClean="0"/>
              <a:t>N(e) </a:t>
            </a:r>
            <a:r>
              <a:rPr lang="en-US" sz="2000" dirty="0" smtClean="0"/>
              <a:t>= {</a:t>
            </a:r>
            <a:r>
              <a:rPr lang="en-US" sz="2000" i="1" dirty="0" smtClean="0"/>
              <a:t>b, c, f </a:t>
            </a:r>
            <a:r>
              <a:rPr lang="en-US" sz="2000" dirty="0" smtClean="0"/>
              <a:t>}, </a:t>
            </a:r>
            <a:r>
              <a:rPr lang="en-US" sz="2000" i="1" dirty="0" smtClean="0"/>
              <a:t>N(f ) </a:t>
            </a:r>
            <a:r>
              <a:rPr lang="en-US" sz="2000" dirty="0" smtClean="0"/>
              <a:t>= {</a:t>
            </a:r>
            <a:r>
              <a:rPr lang="en-US" sz="2000" i="1" dirty="0" smtClean="0"/>
              <a:t>a, b, c, e</a:t>
            </a:r>
            <a:r>
              <a:rPr lang="en-US" sz="2000" dirty="0" smtClean="0"/>
              <a:t>}, and </a:t>
            </a:r>
            <a:r>
              <a:rPr lang="en-US" sz="2000" i="1" dirty="0" smtClean="0"/>
              <a:t>N(g) </a:t>
            </a:r>
            <a:r>
              <a:rPr lang="en-US" sz="2000" dirty="0" smtClean="0"/>
              <a:t>= ∅. </a:t>
            </a:r>
          </a:p>
          <a:p>
            <a:r>
              <a:rPr lang="en-US" sz="2000" dirty="0" smtClean="0"/>
              <a:t>In </a:t>
            </a:r>
            <a:r>
              <a:rPr lang="en-US" sz="2000" i="1" dirty="0" smtClean="0"/>
              <a:t>H</a:t>
            </a:r>
            <a:r>
              <a:rPr lang="en-US" sz="2000" dirty="0" smtClean="0"/>
              <a:t>, </a:t>
            </a:r>
            <a:r>
              <a:rPr lang="en-US" sz="2000" dirty="0" err="1" smtClean="0"/>
              <a:t>deg</a:t>
            </a:r>
            <a:r>
              <a:rPr lang="en-US" sz="2000" i="1" dirty="0" smtClean="0"/>
              <a:t>(a) </a:t>
            </a:r>
            <a:r>
              <a:rPr lang="en-US" sz="2000" dirty="0" smtClean="0"/>
              <a:t>= 4, </a:t>
            </a:r>
            <a:r>
              <a:rPr lang="en-US" sz="2000" dirty="0" err="1" smtClean="0"/>
              <a:t>deg</a:t>
            </a:r>
            <a:r>
              <a:rPr lang="en-US" sz="2000" i="1" dirty="0" smtClean="0"/>
              <a:t>(b) </a:t>
            </a:r>
            <a:r>
              <a:rPr lang="en-US" sz="2000" dirty="0" smtClean="0"/>
              <a:t>= </a:t>
            </a:r>
            <a:r>
              <a:rPr lang="en-US" sz="2000" dirty="0" err="1" smtClean="0"/>
              <a:t>deg</a:t>
            </a:r>
            <a:r>
              <a:rPr lang="en-US" sz="2000" i="1" dirty="0" smtClean="0"/>
              <a:t>(e) </a:t>
            </a:r>
            <a:r>
              <a:rPr lang="en-US" sz="2000" dirty="0" smtClean="0"/>
              <a:t>= 6, </a:t>
            </a:r>
            <a:r>
              <a:rPr lang="en-US" sz="2000" dirty="0" err="1" smtClean="0"/>
              <a:t>deg</a:t>
            </a:r>
            <a:r>
              <a:rPr lang="en-US" sz="2000" i="1" dirty="0" smtClean="0"/>
              <a:t>(c) </a:t>
            </a:r>
            <a:r>
              <a:rPr lang="en-US" sz="2000" dirty="0" smtClean="0"/>
              <a:t>= 1, and </a:t>
            </a:r>
            <a:r>
              <a:rPr lang="en-US" sz="2000" dirty="0" err="1" smtClean="0"/>
              <a:t>deg</a:t>
            </a:r>
            <a:r>
              <a:rPr lang="en-US" sz="2000" i="1" dirty="0" smtClean="0"/>
              <a:t>(d ) </a:t>
            </a:r>
            <a:r>
              <a:rPr lang="en-US" sz="2000" dirty="0" smtClean="0"/>
              <a:t>= 5. The neighborhoods of these vertices are </a:t>
            </a:r>
            <a:r>
              <a:rPr lang="en-US" sz="2000" i="1" dirty="0" smtClean="0"/>
              <a:t>N(a) </a:t>
            </a:r>
            <a:r>
              <a:rPr lang="en-US" sz="2000" dirty="0" smtClean="0"/>
              <a:t>= {</a:t>
            </a:r>
            <a:r>
              <a:rPr lang="en-US" sz="2000" i="1" dirty="0" smtClean="0"/>
              <a:t>b, d, e</a:t>
            </a:r>
            <a:r>
              <a:rPr lang="en-US" sz="2000" dirty="0" smtClean="0"/>
              <a:t>}, </a:t>
            </a:r>
            <a:r>
              <a:rPr lang="en-US" sz="2000" i="1" dirty="0" smtClean="0"/>
              <a:t>N(b) </a:t>
            </a:r>
            <a:r>
              <a:rPr lang="en-US" sz="2000" dirty="0" smtClean="0"/>
              <a:t>= {</a:t>
            </a:r>
            <a:r>
              <a:rPr lang="en-US" sz="2000" i="1" dirty="0" smtClean="0"/>
              <a:t>a, b, c, d, e</a:t>
            </a:r>
            <a:r>
              <a:rPr lang="en-US" sz="2000" dirty="0" smtClean="0"/>
              <a:t>}, </a:t>
            </a:r>
            <a:r>
              <a:rPr lang="en-US" sz="2000" i="1" dirty="0" smtClean="0"/>
              <a:t>N(c) </a:t>
            </a:r>
            <a:r>
              <a:rPr lang="en-US" sz="2000" dirty="0" smtClean="0"/>
              <a:t>= {</a:t>
            </a:r>
            <a:r>
              <a:rPr lang="en-US" sz="2000" i="1" dirty="0" smtClean="0"/>
              <a:t>b</a:t>
            </a:r>
            <a:r>
              <a:rPr lang="en-US" sz="2000" dirty="0" smtClean="0"/>
              <a:t>}, </a:t>
            </a:r>
            <a:r>
              <a:rPr lang="en-US" sz="2000" i="1" dirty="0" smtClean="0"/>
              <a:t>N(d) </a:t>
            </a:r>
            <a:r>
              <a:rPr lang="en-US" sz="2000" dirty="0" smtClean="0"/>
              <a:t>= {</a:t>
            </a:r>
            <a:r>
              <a:rPr lang="en-US" sz="2000" i="1" dirty="0" smtClean="0"/>
              <a:t>a, b, e</a:t>
            </a:r>
            <a:r>
              <a:rPr lang="en-US" sz="2000" dirty="0" smtClean="0"/>
              <a:t>}, and</a:t>
            </a:r>
            <a:br>
              <a:rPr lang="en-US" sz="2000" dirty="0" smtClean="0"/>
            </a:br>
            <a:r>
              <a:rPr lang="en-US" sz="2000" i="1" dirty="0" smtClean="0"/>
              <a:t>N(e) </a:t>
            </a:r>
            <a:r>
              <a:rPr lang="en-US" sz="2000" dirty="0" smtClean="0"/>
              <a:t>= {</a:t>
            </a:r>
            <a:r>
              <a:rPr lang="en-US" sz="2000" i="1" dirty="0" smtClean="0"/>
              <a:t>a, b, d</a:t>
            </a:r>
            <a:r>
              <a:rPr lang="en-US" sz="2000" dirty="0" smtClean="0"/>
              <a:t>}. </a:t>
            </a:r>
            <a:br>
              <a:rPr lang="en-US" sz="2000" dirty="0" smtClean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6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543800" cy="4419600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sz="2800" b="1">
                <a:solidFill>
                  <a:srgbClr val="003399"/>
                </a:solidFill>
              </a:rPr>
              <a:t>Theorem 1.</a:t>
            </a:r>
            <a:r>
              <a:rPr lang="en-US" sz="2800" b="1"/>
              <a:t> Let </a:t>
            </a:r>
            <a:r>
              <a:rPr lang="en-US" sz="2800" b="1" i="1"/>
              <a:t>G</a:t>
            </a:r>
            <a:r>
              <a:rPr lang="en-US" sz="2800" b="1"/>
              <a:t> = (</a:t>
            </a:r>
            <a:r>
              <a:rPr lang="en-US" sz="2800" b="1" i="1"/>
              <a:t>V, E</a:t>
            </a:r>
            <a:r>
              <a:rPr lang="en-US" sz="2800" b="1"/>
              <a:t>) be an undirected graph </a:t>
            </a:r>
            <a:r>
              <a:rPr lang="en-US" sz="2800" b="1" i="1"/>
              <a:t>G</a:t>
            </a:r>
            <a:r>
              <a:rPr lang="en-US" sz="2800" b="1"/>
              <a:t> with </a:t>
            </a:r>
            <a:r>
              <a:rPr lang="en-US" sz="2800" b="1" i="1"/>
              <a:t>e</a:t>
            </a:r>
            <a:r>
              <a:rPr lang="en-US" sz="2800" b="1"/>
              <a:t> edges.  Then</a:t>
            </a:r>
          </a:p>
          <a:p>
            <a:pPr>
              <a:buFont typeface="Monotype Sorts" pitchFamily="2" charset="2"/>
              <a:buNone/>
            </a:pPr>
            <a:endParaRPr lang="en-US" sz="1200" b="1"/>
          </a:p>
          <a:p>
            <a:pPr>
              <a:buFont typeface="Monotype Sorts" pitchFamily="2" charset="2"/>
              <a:buNone/>
            </a:pPr>
            <a:r>
              <a:rPr lang="en-US" sz="2800" b="1">
                <a:solidFill>
                  <a:srgbClr val="990033"/>
                </a:solidFill>
                <a:sym typeface="Symbol" pitchFamily="18" charset="2"/>
              </a:rPr>
              <a:t>		            </a:t>
            </a:r>
            <a:r>
              <a:rPr lang="en-US" sz="2800" b="1">
                <a:solidFill>
                  <a:srgbClr val="990033"/>
                </a:solidFill>
              </a:rPr>
              <a:t>  deg( </a:t>
            </a:r>
            <a:r>
              <a:rPr lang="en-US" sz="2800" b="1" i="1">
                <a:solidFill>
                  <a:srgbClr val="990033"/>
                </a:solidFill>
              </a:rPr>
              <a:t>v </a:t>
            </a:r>
            <a:r>
              <a:rPr lang="en-US" sz="2800" b="1">
                <a:solidFill>
                  <a:srgbClr val="990033"/>
                </a:solidFill>
              </a:rPr>
              <a:t>)  =  2 </a:t>
            </a:r>
            <a:r>
              <a:rPr lang="en-US" sz="2800" b="1" i="1">
                <a:solidFill>
                  <a:srgbClr val="990033"/>
                </a:solidFill>
              </a:rPr>
              <a:t>e</a:t>
            </a:r>
            <a:endParaRPr lang="en-US" sz="2800" b="1">
              <a:solidFill>
                <a:srgbClr val="990033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sz="2000" b="1">
                <a:solidFill>
                  <a:srgbClr val="990033"/>
                </a:solidFill>
                <a:sym typeface="Symbol" pitchFamily="18" charset="2"/>
              </a:rPr>
              <a:t>                           </a:t>
            </a:r>
            <a:r>
              <a:rPr lang="en-US" sz="2000" b="1" i="1">
                <a:solidFill>
                  <a:srgbClr val="990033"/>
                </a:solidFill>
                <a:sym typeface="Symbol" pitchFamily="18" charset="2"/>
              </a:rPr>
              <a:t>v</a:t>
            </a:r>
            <a:r>
              <a:rPr lang="en-US" sz="2800" b="1">
                <a:solidFill>
                  <a:srgbClr val="990033"/>
                </a:solidFill>
                <a:sym typeface="Symbol" pitchFamily="18" charset="2"/>
              </a:rPr>
              <a:t> </a:t>
            </a:r>
            <a:r>
              <a:rPr lang="en-US" sz="2800" b="1">
                <a:solidFill>
                  <a:srgbClr val="990033"/>
                </a:solidFill>
              </a:rPr>
              <a:t> </a:t>
            </a:r>
            <a:r>
              <a:rPr lang="en-US" sz="2000" b="1" i="1">
                <a:solidFill>
                  <a:srgbClr val="990033"/>
                </a:solidFill>
              </a:rPr>
              <a:t>V</a:t>
            </a:r>
            <a:endParaRPr lang="en-US" sz="2000" b="1"/>
          </a:p>
          <a:p>
            <a:pPr>
              <a:buFont typeface="Monotype Sorts" pitchFamily="2" charset="2"/>
              <a:buNone/>
            </a:pPr>
            <a:endParaRPr lang="en-US" sz="1200" b="1"/>
          </a:p>
          <a:p>
            <a:pPr>
              <a:buFont typeface="Monotype Sorts" pitchFamily="2" charset="2"/>
              <a:buNone/>
            </a:pPr>
            <a:r>
              <a:rPr lang="en-US" sz="2400" b="1" i="1">
                <a:solidFill>
                  <a:srgbClr val="990033"/>
                </a:solidFill>
              </a:rPr>
              <a:t>“The sum of the degrees over all the vertices equals twice the number of edges.”</a:t>
            </a:r>
          </a:p>
          <a:p>
            <a:pPr>
              <a:buFont typeface="Monotype Sorts" pitchFamily="2" charset="2"/>
              <a:buNone/>
            </a:pPr>
            <a:endParaRPr lang="en-US" sz="1000" b="1"/>
          </a:p>
          <a:p>
            <a:pPr>
              <a:buFont typeface="Monotype Sorts" pitchFamily="2" charset="2"/>
              <a:buNone/>
            </a:pPr>
            <a:endParaRPr lang="en-US" sz="1000" b="1"/>
          </a:p>
          <a:p>
            <a:pPr>
              <a:buFont typeface="Monotype Sorts" pitchFamily="2" charset="2"/>
              <a:buNone/>
            </a:pPr>
            <a:r>
              <a:rPr lang="en-US" sz="2000" b="1"/>
              <a:t>NOTE:  This applies even if multiple edges and loops are present.</a:t>
            </a:r>
            <a:r>
              <a:rPr lang="en-US" sz="2800" b="1"/>
              <a:t> </a:t>
            </a:r>
            <a:endParaRPr lang="en-US" sz="2400" b="1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BB28-9816-4F4F-B5A2-FB5401DAD0D3}" type="slidenum">
              <a:rPr lang="en-US"/>
              <a:pPr/>
              <a:t>29</a:t>
            </a:fld>
            <a:endParaRPr lang="en-US"/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419100"/>
            <a:ext cx="8001000" cy="99060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990033"/>
                </a:solidFill>
              </a:rPr>
              <a:t>Handshaking Theorem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idx="1"/>
          </p:nvPr>
        </p:nvSpPr>
        <p:spPr>
          <a:xfrm>
            <a:off x="628650" y="1657350"/>
            <a:ext cx="7658100" cy="36004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sz="1800" b="1"/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sz="2800" b="1">
                <a:solidFill>
                  <a:srgbClr val="003399"/>
                </a:solidFill>
              </a:rPr>
              <a:t>Definition 1.</a:t>
            </a:r>
            <a:r>
              <a:rPr lang="en-US" sz="2800" b="1"/>
              <a:t> A </a:t>
            </a:r>
            <a:r>
              <a:rPr lang="en-US" sz="2800" b="1">
                <a:solidFill>
                  <a:srgbClr val="CC0000"/>
                </a:solidFill>
              </a:rPr>
              <a:t>simple graph</a:t>
            </a:r>
            <a:r>
              <a:rPr lang="en-US" sz="2800" b="1"/>
              <a:t> </a:t>
            </a:r>
            <a:r>
              <a:rPr lang="en-US" sz="2800" b="1" i="1"/>
              <a:t>G = (V, E)</a:t>
            </a:r>
            <a:r>
              <a:rPr lang="en-US" sz="2800" b="1"/>
              <a:t> consists of </a:t>
            </a:r>
            <a:r>
              <a:rPr lang="en-US" sz="2800" b="1" i="1"/>
              <a:t>V</a:t>
            </a:r>
            <a:r>
              <a:rPr lang="en-US" sz="2800" b="1"/>
              <a:t>, a nonempty set of </a:t>
            </a:r>
            <a:r>
              <a:rPr lang="en-US" sz="2800" b="1">
                <a:solidFill>
                  <a:srgbClr val="CC0000"/>
                </a:solidFill>
              </a:rPr>
              <a:t>vertices</a:t>
            </a:r>
            <a:r>
              <a:rPr lang="en-US" sz="2800" b="1"/>
              <a:t>, and </a:t>
            </a:r>
            <a:r>
              <a:rPr lang="en-US" sz="2800" b="1" i="1"/>
              <a:t>E</a:t>
            </a:r>
            <a:r>
              <a:rPr lang="en-US" sz="2800" b="1"/>
              <a:t>, a set of unordered pairs of distinct elements of </a:t>
            </a:r>
            <a:r>
              <a:rPr lang="en-US" sz="2800" b="1" i="1"/>
              <a:t>V</a:t>
            </a:r>
            <a:r>
              <a:rPr lang="en-US" sz="2800" b="1"/>
              <a:t> called </a:t>
            </a:r>
            <a:r>
              <a:rPr lang="en-US" sz="2800" b="1">
                <a:solidFill>
                  <a:srgbClr val="CC0000"/>
                </a:solidFill>
              </a:rPr>
              <a:t>edges</a:t>
            </a:r>
            <a:r>
              <a:rPr lang="en-US" sz="2800" b="1"/>
              <a:t>.  </a:t>
            </a:r>
            <a:endParaRPr lang="en-US" sz="2400" b="1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DAEE-75DA-48C5-B0DB-5828FEFC4117}" type="slidenum">
              <a:rPr lang="en-US"/>
              <a:pPr/>
              <a:t>3</a:t>
            </a:fld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419100"/>
            <a:ext cx="8001000" cy="990600"/>
          </a:xfrm>
          <a:noFill/>
          <a:ln/>
        </p:spPr>
        <p:txBody>
          <a:bodyPr/>
          <a:lstStyle/>
          <a:p>
            <a:r>
              <a:rPr lang="en-US"/>
              <a:t>Simple Graph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96"/>
            <a:ext cx="9147727" cy="6855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96"/>
            <a:ext cx="9147727" cy="6855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96"/>
            <a:ext cx="9147727" cy="6855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055" y="381000"/>
            <a:ext cx="9067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021"/>
                </a:solidFill>
                <a:latin typeface="Times-Roman"/>
              </a:rPr>
              <a:t>Find the in-degree and out-degree of each vertex in the graph </a:t>
            </a:r>
            <a:r>
              <a:rPr lang="en-US" i="1" dirty="0">
                <a:solidFill>
                  <a:srgbClr val="242021"/>
                </a:solidFill>
                <a:latin typeface="MTMI"/>
              </a:rPr>
              <a:t>G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with directed edges shown </a:t>
            </a:r>
            <a:r>
              <a:rPr lang="en-US" dirty="0" smtClean="0">
                <a:solidFill>
                  <a:srgbClr val="242021"/>
                </a:solidFill>
                <a:latin typeface="Times-Roman"/>
              </a:rPr>
              <a:t>in Figure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2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842665"/>
            <a:ext cx="3867150" cy="1990725"/>
          </a:xfrm>
          <a:prstGeom prst="rect">
            <a:avLst/>
          </a:prstGeom>
        </p:spPr>
      </p:pic>
      <p:sp>
        <p:nvSpPr>
          <p:cNvPr id="4" name="Content Placeholder 1"/>
          <p:cNvSpPr txBox="1">
            <a:spLocks/>
          </p:cNvSpPr>
          <p:nvPr/>
        </p:nvSpPr>
        <p:spPr>
          <a:xfrm>
            <a:off x="90055" y="26670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800" dirty="0" smtClean="0"/>
              <a:t>The in-degrees in </a:t>
            </a:r>
            <a:r>
              <a:rPr lang="en-US" sz="1800" i="1" dirty="0" smtClean="0"/>
              <a:t>G </a:t>
            </a:r>
            <a:r>
              <a:rPr lang="en-US" sz="1800" dirty="0" smtClean="0"/>
              <a:t>are </a:t>
            </a:r>
            <a:r>
              <a:rPr lang="en-US" sz="1800" dirty="0" err="1" smtClean="0"/>
              <a:t>deg</a:t>
            </a:r>
            <a:r>
              <a:rPr lang="en-US" sz="1800" dirty="0" smtClean="0"/>
              <a:t>-</a:t>
            </a:r>
            <a:r>
              <a:rPr lang="en-US" sz="1800" i="1" dirty="0" smtClean="0"/>
              <a:t>(a) </a:t>
            </a:r>
            <a:r>
              <a:rPr lang="en-US" sz="1800" dirty="0" smtClean="0"/>
              <a:t>= 2, </a:t>
            </a:r>
            <a:r>
              <a:rPr lang="en-US" sz="1800" dirty="0" err="1" smtClean="0"/>
              <a:t>deg</a:t>
            </a:r>
            <a:r>
              <a:rPr lang="en-US" sz="1800" dirty="0" smtClean="0"/>
              <a:t>-</a:t>
            </a:r>
            <a:r>
              <a:rPr lang="en-US" sz="1800" i="1" dirty="0" smtClean="0"/>
              <a:t>(b) </a:t>
            </a:r>
            <a:r>
              <a:rPr lang="en-US" sz="1800" dirty="0" smtClean="0"/>
              <a:t>= 2, </a:t>
            </a:r>
            <a:r>
              <a:rPr lang="en-US" sz="1800" dirty="0" err="1" smtClean="0"/>
              <a:t>deg</a:t>
            </a:r>
            <a:r>
              <a:rPr lang="en-US" sz="1800" dirty="0" smtClean="0"/>
              <a:t>-</a:t>
            </a:r>
            <a:r>
              <a:rPr lang="en-US" sz="1800" i="1" dirty="0" smtClean="0"/>
              <a:t>(c) </a:t>
            </a:r>
            <a:r>
              <a:rPr lang="en-US" sz="1800" dirty="0" smtClean="0"/>
              <a:t>= 3, </a:t>
            </a:r>
            <a:r>
              <a:rPr lang="en-US" sz="1800" dirty="0" err="1" smtClean="0"/>
              <a:t>deg</a:t>
            </a:r>
            <a:r>
              <a:rPr lang="en-US" sz="1800" dirty="0" smtClean="0"/>
              <a:t>-</a:t>
            </a:r>
            <a:r>
              <a:rPr lang="en-US" sz="1800" i="1" dirty="0" smtClean="0"/>
              <a:t>(d) </a:t>
            </a:r>
            <a:r>
              <a:rPr lang="en-US" sz="1800" dirty="0" smtClean="0"/>
              <a:t>= 2, </a:t>
            </a:r>
            <a:r>
              <a:rPr lang="en-US" sz="1800" dirty="0" err="1" smtClean="0"/>
              <a:t>deg</a:t>
            </a:r>
            <a:r>
              <a:rPr lang="en-US" sz="1800" dirty="0" smtClean="0"/>
              <a:t>-</a:t>
            </a:r>
            <a:r>
              <a:rPr lang="en-US" sz="1800" i="1" dirty="0" smtClean="0"/>
              <a:t>(e) </a:t>
            </a:r>
            <a:r>
              <a:rPr lang="en-US" sz="1800" dirty="0" smtClean="0"/>
              <a:t>= 3, and </a:t>
            </a:r>
            <a:r>
              <a:rPr lang="en-US" sz="1800" dirty="0" err="1" smtClean="0"/>
              <a:t>deg</a:t>
            </a:r>
            <a:r>
              <a:rPr lang="en-US" sz="1800" dirty="0" smtClean="0"/>
              <a:t>-</a:t>
            </a:r>
            <a:r>
              <a:rPr lang="en-US" sz="1800" i="1" dirty="0" smtClean="0"/>
              <a:t>(f ) </a:t>
            </a:r>
            <a:r>
              <a:rPr lang="en-US" sz="1800" dirty="0" smtClean="0"/>
              <a:t>= 0. The out-degrees are </a:t>
            </a:r>
            <a:r>
              <a:rPr lang="en-US" sz="1800" dirty="0" err="1" smtClean="0"/>
              <a:t>deg</a:t>
            </a:r>
            <a:r>
              <a:rPr lang="en-US" sz="1800" dirty="0" smtClean="0"/>
              <a:t>+</a:t>
            </a:r>
            <a:r>
              <a:rPr lang="en-US" sz="1800" i="1" dirty="0" smtClean="0"/>
              <a:t>(a) </a:t>
            </a:r>
            <a:r>
              <a:rPr lang="en-US" sz="1800" dirty="0" smtClean="0"/>
              <a:t>= 4, </a:t>
            </a:r>
            <a:r>
              <a:rPr lang="en-US" sz="1800" dirty="0" err="1" smtClean="0"/>
              <a:t>deg</a:t>
            </a:r>
            <a:r>
              <a:rPr lang="en-US" sz="1800" dirty="0" smtClean="0"/>
              <a:t>+</a:t>
            </a:r>
            <a:r>
              <a:rPr lang="en-US" sz="1800" i="1" dirty="0" smtClean="0"/>
              <a:t>(b) </a:t>
            </a:r>
            <a:r>
              <a:rPr lang="en-US" sz="1800" dirty="0" smtClean="0"/>
              <a:t>= 1, </a:t>
            </a:r>
            <a:r>
              <a:rPr lang="en-US" sz="1800" dirty="0" err="1" smtClean="0"/>
              <a:t>deg</a:t>
            </a:r>
            <a:r>
              <a:rPr lang="en-US" sz="1800" dirty="0" smtClean="0"/>
              <a:t>+</a:t>
            </a:r>
            <a:r>
              <a:rPr lang="en-US" sz="1800" i="1" dirty="0" smtClean="0"/>
              <a:t>(c) </a:t>
            </a:r>
            <a:r>
              <a:rPr lang="en-US" sz="1800" dirty="0" smtClean="0"/>
              <a:t>= 2, </a:t>
            </a:r>
            <a:r>
              <a:rPr lang="en-US" sz="1800" dirty="0" err="1" smtClean="0"/>
              <a:t>deg</a:t>
            </a:r>
            <a:r>
              <a:rPr lang="en-US" sz="1800" dirty="0" smtClean="0"/>
              <a:t>+</a:t>
            </a:r>
            <a:r>
              <a:rPr lang="en-US" sz="1800" i="1" dirty="0" smtClean="0"/>
              <a:t>(d) </a:t>
            </a:r>
            <a:r>
              <a:rPr lang="en-US" sz="1800" dirty="0" smtClean="0"/>
              <a:t>= 2, </a:t>
            </a:r>
            <a:r>
              <a:rPr lang="en-US" sz="1800" dirty="0" err="1" smtClean="0"/>
              <a:t>deg</a:t>
            </a:r>
            <a:r>
              <a:rPr lang="en-US" sz="1800" dirty="0" smtClean="0"/>
              <a:t>+</a:t>
            </a:r>
            <a:r>
              <a:rPr lang="en-US" sz="1800" i="1" dirty="0" smtClean="0"/>
              <a:t>(e) </a:t>
            </a:r>
            <a:r>
              <a:rPr lang="en-US" sz="1800" dirty="0" smtClean="0"/>
              <a:t>= 3, and </a:t>
            </a:r>
            <a:r>
              <a:rPr lang="en-US" sz="1800" dirty="0" err="1" smtClean="0"/>
              <a:t>deg</a:t>
            </a:r>
            <a:r>
              <a:rPr lang="en-US" sz="1800" dirty="0" smtClean="0"/>
              <a:t>+</a:t>
            </a:r>
            <a:r>
              <a:rPr lang="en-US" sz="1800" i="1" dirty="0" smtClean="0"/>
              <a:t>(f ) </a:t>
            </a:r>
            <a:r>
              <a:rPr lang="en-US" sz="1800" dirty="0" smtClean="0"/>
              <a:t>= 0. </a:t>
            </a:r>
          </a:p>
          <a:p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Because each edge has an initial vertex and a terminal vertex, the sum of the in-degrees and the sum of the out-degrees of all vertices in a graph with directed edges are the same. Both of these sums are the number of edges in the graph</a:t>
            </a:r>
            <a:r>
              <a:rPr lang="en-US" sz="1800" smtClean="0"/>
              <a:t>. 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4544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96"/>
            <a:ext cx="9147727" cy="6855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533400"/>
            <a:ext cx="8915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Complete </a:t>
            </a:r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Graphs: </a:t>
            </a:r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 </a:t>
            </a:r>
            <a:r>
              <a:rPr lang="en-US" sz="2400" dirty="0">
                <a:latin typeface="Comic Sans MS" panose="030F0702030302020204" pitchFamily="66" charset="0"/>
              </a:rPr>
              <a:t>complete graph on n vertices, denoted by </a:t>
            </a:r>
            <a:r>
              <a:rPr lang="en-US" sz="2400" dirty="0" err="1">
                <a:latin typeface="Comic Sans MS" panose="030F0702030302020204" pitchFamily="66" charset="0"/>
              </a:rPr>
              <a:t>Kn</a:t>
            </a:r>
            <a:r>
              <a:rPr lang="en-US" sz="2400" dirty="0">
                <a:latin typeface="Comic Sans MS" panose="030F0702030302020204" pitchFamily="66" charset="0"/>
              </a:rPr>
              <a:t>, is a simple </a:t>
            </a:r>
            <a:r>
              <a:rPr lang="en-US" sz="2400" dirty="0" smtClean="0">
                <a:latin typeface="Comic Sans MS" panose="030F0702030302020204" pitchFamily="66" charset="0"/>
              </a:rPr>
              <a:t>graph that </a:t>
            </a:r>
            <a:r>
              <a:rPr lang="en-US" sz="2400" dirty="0">
                <a:latin typeface="Comic Sans MS" panose="030F0702030302020204" pitchFamily="66" charset="0"/>
              </a:rPr>
              <a:t>contains exactly one edge between each pair of distinct vertices. 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 smtClean="0">
                <a:latin typeface="Comic Sans MS" panose="030F0702030302020204" pitchFamily="66" charset="0"/>
              </a:rPr>
              <a:t>The </a:t>
            </a:r>
            <a:r>
              <a:rPr lang="en-US" sz="2400" dirty="0">
                <a:latin typeface="Comic Sans MS" panose="030F0702030302020204" pitchFamily="66" charset="0"/>
              </a:rPr>
              <a:t>graphs </a:t>
            </a:r>
            <a:r>
              <a:rPr lang="en-US" sz="2400" dirty="0" err="1">
                <a:latin typeface="Comic Sans MS" panose="030F0702030302020204" pitchFamily="66" charset="0"/>
              </a:rPr>
              <a:t>Kn</a:t>
            </a:r>
            <a:r>
              <a:rPr lang="en-US" sz="2400" dirty="0">
                <a:latin typeface="Comic Sans MS" panose="030F0702030302020204" pitchFamily="66" charset="0"/>
              </a:rPr>
              <a:t>, </a:t>
            </a:r>
            <a:r>
              <a:rPr lang="en-US" sz="2400" dirty="0" smtClean="0">
                <a:latin typeface="Comic Sans MS" panose="030F0702030302020204" pitchFamily="66" charset="0"/>
              </a:rPr>
              <a:t>for n </a:t>
            </a:r>
            <a:r>
              <a:rPr lang="en-US" sz="2400" dirty="0">
                <a:latin typeface="Comic Sans MS" panose="030F0702030302020204" pitchFamily="66" charset="0"/>
              </a:rPr>
              <a:t>= 1, 2, 3, 4, 5, 6, are displayed in </a:t>
            </a:r>
            <a:r>
              <a:rPr lang="en-US" sz="2400" dirty="0" smtClean="0">
                <a:latin typeface="Comic Sans MS" panose="030F0702030302020204" pitchFamily="66" charset="0"/>
              </a:rPr>
              <a:t>Figure. </a:t>
            </a:r>
            <a:r>
              <a:rPr lang="en-US" sz="2400" dirty="0">
                <a:latin typeface="Comic Sans MS" panose="030F0702030302020204" pitchFamily="66" charset="0"/>
              </a:rPr>
              <a:t>A simple graph for which there is at least </a:t>
            </a:r>
            <a:r>
              <a:rPr lang="en-US" sz="2400" dirty="0" smtClean="0">
                <a:latin typeface="Comic Sans MS" panose="030F0702030302020204" pitchFamily="66" charset="0"/>
              </a:rPr>
              <a:t>one pair </a:t>
            </a:r>
            <a:r>
              <a:rPr lang="en-US" sz="2400" dirty="0">
                <a:latin typeface="Comic Sans MS" panose="030F0702030302020204" pitchFamily="66" charset="0"/>
              </a:rPr>
              <a:t>of distinct vertex not connected by an edge is called </a:t>
            </a:r>
            <a:r>
              <a:rPr lang="en-US" sz="2400" dirty="0" err="1">
                <a:latin typeface="Comic Sans MS" panose="030F0702030302020204" pitchFamily="66" charset="0"/>
              </a:rPr>
              <a:t>noncomplete</a:t>
            </a:r>
            <a:r>
              <a:rPr lang="en-US" sz="2400" dirty="0">
                <a:latin typeface="Comic Sans MS" panose="030F0702030302020204" pitchFamily="66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" y="3429000"/>
            <a:ext cx="8321040" cy="16377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0" y="5562600"/>
            <a:ext cx="3562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mic Sans MS" panose="030F0702030302020204" pitchFamily="66" charset="0"/>
              </a:rPr>
              <a:t>The Graphs </a:t>
            </a:r>
            <a:r>
              <a:rPr lang="en-US" b="1" dirty="0" err="1">
                <a:latin typeface="Comic Sans MS" panose="030F0702030302020204" pitchFamily="66" charset="0"/>
              </a:rPr>
              <a:t>Kn</a:t>
            </a:r>
            <a:r>
              <a:rPr lang="en-US" b="1" dirty="0">
                <a:latin typeface="Comic Sans MS" panose="030F0702030302020204" pitchFamily="66" charset="0"/>
              </a:rPr>
              <a:t> for 1 ≤ n ≤ 6.</a:t>
            </a:r>
          </a:p>
        </p:txBody>
      </p:sp>
    </p:spTree>
    <p:extLst>
      <p:ext uri="{BB962C8B-B14F-4D97-AF65-F5344CB8AC3E}">
        <p14:creationId xmlns:p14="http://schemas.microsoft.com/office/powerpoint/2010/main" val="257104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96"/>
            <a:ext cx="9147727" cy="6855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3096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/>
          <a:srcRect l="3332" t="-1071" r="-3332" b="16633"/>
          <a:stretch/>
        </p:blipFill>
        <p:spPr bwMode="auto">
          <a:xfrm>
            <a:off x="76200" y="0"/>
            <a:ext cx="9147727" cy="5788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/>
          <a:srcRect b="16203"/>
          <a:stretch/>
        </p:blipFill>
        <p:spPr bwMode="auto">
          <a:xfrm>
            <a:off x="35169" y="8792"/>
            <a:ext cx="9147727" cy="5744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67407" y="525780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Wheels We obtain a wheel </a:t>
            </a:r>
            <a:r>
              <a:rPr lang="en-US" sz="1600" dirty="0" err="1"/>
              <a:t>Wn</a:t>
            </a:r>
            <a:r>
              <a:rPr lang="en-US" sz="1600" dirty="0"/>
              <a:t> when we add an additional vertex to a cycle Cn, for n ≥ 3</a:t>
            </a:r>
            <a:r>
              <a:rPr lang="en-US" sz="1600" dirty="0" smtClean="0"/>
              <a:t>, and </a:t>
            </a:r>
            <a:r>
              <a:rPr lang="en-US" sz="1600" dirty="0"/>
              <a:t>connect this new vertex to each of the n vertices in Cn, by new edges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/>
          <a:srcRect b="11075"/>
          <a:stretch/>
        </p:blipFill>
        <p:spPr bwMode="auto">
          <a:xfrm>
            <a:off x="0" y="0"/>
            <a:ext cx="9147727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A7D3-53C1-47A9-AFCE-44D1B593447B}" type="slidenum">
              <a:rPr lang="en-US"/>
              <a:pPr/>
              <a:t>4</a:t>
            </a:fld>
            <a:endParaRPr lang="en-U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209550"/>
            <a:ext cx="7848600" cy="1143000"/>
          </a:xfrm>
          <a:noFill/>
          <a:ln/>
        </p:spPr>
        <p:txBody>
          <a:bodyPr/>
          <a:lstStyle/>
          <a:p>
            <a:r>
              <a:rPr lang="en-US"/>
              <a:t>A simple graph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1545137">
            <a:off x="914400" y="3352800"/>
            <a:ext cx="228600" cy="1219200"/>
            <a:chOff x="576" y="1248"/>
            <a:chExt cx="144" cy="768"/>
          </a:xfrm>
        </p:grpSpPr>
        <p:sp>
          <p:nvSpPr>
            <p:cNvPr id="158724" name="Oval 4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158725" name="Line 5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26" name="Oval 6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 rot="3320065">
            <a:off x="5600700" y="2400300"/>
            <a:ext cx="228600" cy="1219200"/>
            <a:chOff x="576" y="1248"/>
            <a:chExt cx="144" cy="768"/>
          </a:xfrm>
        </p:grpSpPr>
        <p:sp>
          <p:nvSpPr>
            <p:cNvPr id="158732" name="Oval 12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158733" name="Line 13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34" name="Oval 14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</p:grpSp>
      <p:sp>
        <p:nvSpPr>
          <p:cNvPr id="158735" name="Line 15"/>
          <p:cNvSpPr>
            <a:spLocks noChangeShapeType="1"/>
          </p:cNvSpPr>
          <p:nvPr/>
        </p:nvSpPr>
        <p:spPr bwMode="auto">
          <a:xfrm>
            <a:off x="914400" y="3505200"/>
            <a:ext cx="2133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36" name="Line 16"/>
          <p:cNvSpPr>
            <a:spLocks noChangeShapeType="1"/>
          </p:cNvSpPr>
          <p:nvPr/>
        </p:nvSpPr>
        <p:spPr bwMode="auto">
          <a:xfrm flipH="1">
            <a:off x="1219200" y="3810000"/>
            <a:ext cx="17526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49" name="Line 29"/>
          <p:cNvSpPr>
            <a:spLocks noChangeShapeType="1"/>
          </p:cNvSpPr>
          <p:nvPr/>
        </p:nvSpPr>
        <p:spPr bwMode="auto">
          <a:xfrm rot="-1638921">
            <a:off x="6257925" y="2319338"/>
            <a:ext cx="12954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51" name="Line 31"/>
          <p:cNvSpPr>
            <a:spLocks noChangeShapeType="1"/>
          </p:cNvSpPr>
          <p:nvPr/>
        </p:nvSpPr>
        <p:spPr bwMode="auto">
          <a:xfrm flipV="1">
            <a:off x="5257800" y="3124200"/>
            <a:ext cx="23622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52" name="Oval 32"/>
          <p:cNvSpPr>
            <a:spLocks noChangeArrowheads="1"/>
          </p:cNvSpPr>
          <p:nvPr/>
        </p:nvSpPr>
        <p:spPr bwMode="auto">
          <a:xfrm>
            <a:off x="7010400" y="3657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58763" name="Line 43"/>
          <p:cNvSpPr>
            <a:spLocks noChangeShapeType="1"/>
          </p:cNvSpPr>
          <p:nvPr/>
        </p:nvSpPr>
        <p:spPr bwMode="auto">
          <a:xfrm>
            <a:off x="5257800" y="3352800"/>
            <a:ext cx="1905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64" name="Line 44"/>
          <p:cNvSpPr>
            <a:spLocks noChangeShapeType="1"/>
          </p:cNvSpPr>
          <p:nvPr/>
        </p:nvSpPr>
        <p:spPr bwMode="auto">
          <a:xfrm flipH="1">
            <a:off x="3048000" y="3276600"/>
            <a:ext cx="2209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69" name="Line 49"/>
          <p:cNvSpPr>
            <a:spLocks noChangeShapeType="1"/>
          </p:cNvSpPr>
          <p:nvPr/>
        </p:nvSpPr>
        <p:spPr bwMode="auto">
          <a:xfrm rot="2112640" flipH="1">
            <a:off x="7381875" y="3019425"/>
            <a:ext cx="762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70" name="Oval 50"/>
          <p:cNvSpPr>
            <a:spLocks noChangeArrowheads="1"/>
          </p:cNvSpPr>
          <p:nvPr/>
        </p:nvSpPr>
        <p:spPr bwMode="auto">
          <a:xfrm rot="2112640">
            <a:off x="7620000" y="2971800"/>
            <a:ext cx="228600" cy="2571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58773" name="Text Box 53"/>
          <p:cNvSpPr txBox="1">
            <a:spLocks noChangeArrowheads="1"/>
          </p:cNvSpPr>
          <p:nvPr/>
        </p:nvSpPr>
        <p:spPr bwMode="auto">
          <a:xfrm>
            <a:off x="228600" y="2943225"/>
            <a:ext cx="1920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San Francisco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58774" name="Text Box 54"/>
          <p:cNvSpPr txBox="1">
            <a:spLocks noChangeArrowheads="1"/>
          </p:cNvSpPr>
          <p:nvPr/>
        </p:nvSpPr>
        <p:spPr bwMode="auto">
          <a:xfrm>
            <a:off x="2971800" y="4010025"/>
            <a:ext cx="10461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Denver</a:t>
            </a:r>
          </a:p>
        </p:txBody>
      </p:sp>
      <p:sp>
        <p:nvSpPr>
          <p:cNvPr id="158775" name="Text Box 55"/>
          <p:cNvSpPr txBox="1">
            <a:spLocks noChangeArrowheads="1"/>
          </p:cNvSpPr>
          <p:nvPr/>
        </p:nvSpPr>
        <p:spPr bwMode="auto">
          <a:xfrm>
            <a:off x="381000" y="4695825"/>
            <a:ext cx="16954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Los Angeles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58776" name="Text Box 56"/>
          <p:cNvSpPr txBox="1">
            <a:spLocks noChangeArrowheads="1"/>
          </p:cNvSpPr>
          <p:nvPr/>
        </p:nvSpPr>
        <p:spPr bwMode="auto">
          <a:xfrm>
            <a:off x="7543800" y="2438400"/>
            <a:ext cx="13414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New York</a:t>
            </a:r>
          </a:p>
        </p:txBody>
      </p:sp>
      <p:sp>
        <p:nvSpPr>
          <p:cNvPr id="158777" name="Text Box 57"/>
          <p:cNvSpPr txBox="1">
            <a:spLocks noChangeArrowheads="1"/>
          </p:cNvSpPr>
          <p:nvPr/>
        </p:nvSpPr>
        <p:spPr bwMode="auto">
          <a:xfrm>
            <a:off x="4648200" y="3581400"/>
            <a:ext cx="11874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Chicago</a:t>
            </a:r>
          </a:p>
        </p:txBody>
      </p:sp>
      <p:sp>
        <p:nvSpPr>
          <p:cNvPr id="158778" name="Text Box 58"/>
          <p:cNvSpPr txBox="1">
            <a:spLocks noChangeArrowheads="1"/>
          </p:cNvSpPr>
          <p:nvPr/>
        </p:nvSpPr>
        <p:spPr bwMode="auto">
          <a:xfrm>
            <a:off x="6629400" y="4114800"/>
            <a:ext cx="16383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Washington</a:t>
            </a:r>
          </a:p>
        </p:txBody>
      </p:sp>
      <p:sp>
        <p:nvSpPr>
          <p:cNvPr id="158779" name="Text Box 59"/>
          <p:cNvSpPr txBox="1">
            <a:spLocks noChangeArrowheads="1"/>
          </p:cNvSpPr>
          <p:nvPr/>
        </p:nvSpPr>
        <p:spPr bwMode="auto">
          <a:xfrm>
            <a:off x="5715000" y="2133600"/>
            <a:ext cx="10017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Detroit</a:t>
            </a:r>
          </a:p>
        </p:txBody>
      </p:sp>
      <p:sp>
        <p:nvSpPr>
          <p:cNvPr id="158780" name="Text Box 60"/>
          <p:cNvSpPr txBox="1">
            <a:spLocks noChangeArrowheads="1"/>
          </p:cNvSpPr>
          <p:nvPr/>
        </p:nvSpPr>
        <p:spPr bwMode="auto">
          <a:xfrm>
            <a:off x="3124200" y="5421313"/>
            <a:ext cx="50085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How many vertices?  How many edges?</a:t>
            </a:r>
          </a:p>
        </p:txBody>
      </p:sp>
      <p:sp>
        <p:nvSpPr>
          <p:cNvPr id="158781" name="Oval 61"/>
          <p:cNvSpPr>
            <a:spLocks noChangeArrowheads="1"/>
          </p:cNvSpPr>
          <p:nvPr/>
        </p:nvSpPr>
        <p:spPr bwMode="auto">
          <a:xfrm>
            <a:off x="2819400" y="3657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1462" y="381000"/>
            <a:ext cx="8153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omic Sans MS" panose="030F0702030302020204" pitchFamily="66" charset="0"/>
              </a:rPr>
              <a:t>An n-dimensional hypercube, or n-cube, denoted by </a:t>
            </a:r>
            <a:r>
              <a:rPr lang="en-US" sz="2000" dirty="0" err="1">
                <a:latin typeface="Comic Sans MS" panose="030F0702030302020204" pitchFamily="66" charset="0"/>
              </a:rPr>
              <a:t>Q</a:t>
            </a:r>
            <a:r>
              <a:rPr lang="en-US" sz="2000" baseline="-25000" dirty="0" err="1">
                <a:latin typeface="Comic Sans MS" panose="030F0702030302020204" pitchFamily="66" charset="0"/>
              </a:rPr>
              <a:t>n</a:t>
            </a:r>
            <a:r>
              <a:rPr lang="en-US" sz="2000" dirty="0">
                <a:latin typeface="Comic Sans MS" panose="030F0702030302020204" pitchFamily="66" charset="0"/>
              </a:rPr>
              <a:t>, is a graph that has </a:t>
            </a:r>
            <a:r>
              <a:rPr lang="en-US" sz="2000" dirty="0" smtClean="0">
                <a:latin typeface="Comic Sans MS" panose="030F0702030302020204" pitchFamily="66" charset="0"/>
              </a:rPr>
              <a:t>vertices representing </a:t>
            </a:r>
            <a:r>
              <a:rPr lang="en-US" sz="2000" dirty="0">
                <a:latin typeface="Comic Sans MS" panose="030F0702030302020204" pitchFamily="66" charset="0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r>
              <a:rPr lang="en-US" sz="2000" baseline="30000" dirty="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bit </a:t>
            </a:r>
            <a:r>
              <a:rPr lang="en-US" sz="2000" dirty="0">
                <a:latin typeface="Comic Sans MS" panose="030F0702030302020204" pitchFamily="66" charset="0"/>
              </a:rPr>
              <a:t>strings of length n. Two vertices are adjacent if and only if the bit </a:t>
            </a:r>
            <a:r>
              <a:rPr lang="en-US" sz="2000" dirty="0" smtClean="0">
                <a:latin typeface="Comic Sans MS" panose="030F0702030302020204" pitchFamily="66" charset="0"/>
              </a:rPr>
              <a:t>strings that </a:t>
            </a:r>
            <a:r>
              <a:rPr lang="en-US" sz="2000" dirty="0">
                <a:latin typeface="Comic Sans MS" panose="030F0702030302020204" pitchFamily="66" charset="0"/>
              </a:rPr>
              <a:t>they represent differ in exactly one bit position.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86000"/>
            <a:ext cx="5648325" cy="2181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987" y="5105400"/>
            <a:ext cx="28003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1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96"/>
            <a:ext cx="9147727" cy="6855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782" y="204824"/>
            <a:ext cx="9067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 simple graph G is called bipartite if its vertex set V can be partitioned into two </a:t>
            </a:r>
            <a:r>
              <a:rPr lang="en-US" dirty="0" smtClean="0">
                <a:latin typeface="Comic Sans MS" panose="030F0702030302020204" pitchFamily="66" charset="0"/>
              </a:rPr>
              <a:t>disjoint sets </a:t>
            </a:r>
            <a:r>
              <a:rPr lang="en-US" dirty="0">
                <a:latin typeface="Comic Sans MS" panose="030F0702030302020204" pitchFamily="66" charset="0"/>
              </a:rPr>
              <a:t>V1 and V2 such that every edge in the graph connects a vertex in V1 and a vertex in </a:t>
            </a:r>
            <a:r>
              <a:rPr lang="en-US" dirty="0" smtClean="0">
                <a:latin typeface="Comic Sans MS" panose="030F0702030302020204" pitchFamily="66" charset="0"/>
              </a:rPr>
              <a:t>V2 (</a:t>
            </a:r>
            <a:r>
              <a:rPr lang="en-US" dirty="0">
                <a:latin typeface="Comic Sans MS" panose="030F0702030302020204" pitchFamily="66" charset="0"/>
              </a:rPr>
              <a:t>so that no edge in G connects either two vertices in V1 or two vertices in V2). When </a:t>
            </a:r>
            <a:r>
              <a:rPr lang="en-US" dirty="0" smtClean="0">
                <a:latin typeface="Comic Sans MS" panose="030F0702030302020204" pitchFamily="66" charset="0"/>
              </a:rPr>
              <a:t>this condition </a:t>
            </a:r>
            <a:r>
              <a:rPr lang="en-US" dirty="0">
                <a:latin typeface="Comic Sans MS" panose="030F0702030302020204" pitchFamily="66" charset="0"/>
              </a:rPr>
              <a:t>holds, we call the pair (V1, V2) a bipartition of the vertex set V of G.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63" y="2086928"/>
            <a:ext cx="2962275" cy="1428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14675" y="2315349"/>
            <a:ext cx="59739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bipartite, </a:t>
            </a:r>
            <a:r>
              <a:rPr lang="en-US" dirty="0"/>
              <a:t>because its vertex set can be partitioned into the two </a:t>
            </a:r>
            <a:r>
              <a:rPr lang="en-US" dirty="0" smtClean="0"/>
              <a:t>sets V1 </a:t>
            </a:r>
            <a:r>
              <a:rPr lang="en-US" dirty="0"/>
              <a:t>= {v1, v3, v5} and V2 = {v2, v4, v6}, and every edge of </a:t>
            </a:r>
            <a:r>
              <a:rPr lang="en-US" dirty="0" smtClean="0"/>
              <a:t>this graph connects </a:t>
            </a:r>
            <a:r>
              <a:rPr lang="en-US" dirty="0"/>
              <a:t>a vertex in V1 and </a:t>
            </a:r>
            <a:r>
              <a:rPr lang="en-US" dirty="0" smtClean="0"/>
              <a:t>a vertex </a:t>
            </a:r>
            <a:r>
              <a:rPr lang="en-US" dirty="0"/>
              <a:t>in V2.</a:t>
            </a:r>
          </a:p>
        </p:txBody>
      </p:sp>
      <p:sp>
        <p:nvSpPr>
          <p:cNvPr id="6" name="Rectangle 5"/>
          <p:cNvSpPr/>
          <p:nvPr/>
        </p:nvSpPr>
        <p:spPr>
          <a:xfrm>
            <a:off x="81972" y="5034042"/>
            <a:ext cx="89454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It </a:t>
            </a:r>
            <a:r>
              <a:rPr lang="en-US" dirty="0"/>
              <a:t>is not bipartite. To verify this, note that if we divide the vertex set </a:t>
            </a:r>
            <a:r>
              <a:rPr lang="en-US" dirty="0" smtClean="0"/>
              <a:t>into </a:t>
            </a:r>
            <a:r>
              <a:rPr lang="en-US" dirty="0"/>
              <a:t>two </a:t>
            </a:r>
            <a:r>
              <a:rPr lang="en-US" dirty="0" smtClean="0"/>
              <a:t>disjoint sets</a:t>
            </a:r>
            <a:r>
              <a:rPr lang="en-US" dirty="0"/>
              <a:t>, one of the two sets must contain two vertices. If the graph were bipartite, these two </a:t>
            </a:r>
            <a:r>
              <a:rPr lang="en-US" dirty="0" smtClean="0"/>
              <a:t>vertices could </a:t>
            </a:r>
            <a:r>
              <a:rPr lang="en-US" dirty="0"/>
              <a:t>not be connected by an edge, but in </a:t>
            </a:r>
            <a:r>
              <a:rPr lang="en-US" dirty="0" smtClean="0"/>
              <a:t>this graph each </a:t>
            </a:r>
            <a:r>
              <a:rPr lang="en-US" dirty="0"/>
              <a:t>vertex is connected to every other vertex </a:t>
            </a:r>
            <a:r>
              <a:rPr lang="en-US" dirty="0" smtClean="0"/>
              <a:t>by an </a:t>
            </a:r>
            <a:r>
              <a:rPr lang="en-US" dirty="0"/>
              <a:t>edge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5641" t="27916" r="56044" b="-4652"/>
          <a:stretch/>
        </p:blipFill>
        <p:spPr>
          <a:xfrm>
            <a:off x="23713" y="3829883"/>
            <a:ext cx="1524000" cy="125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2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9148"/>
            <a:ext cx="8686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Graph G is bipartite because its vertex set is the union of two disjoint sets, {a, b, d</a:t>
            </a:r>
            <a:r>
              <a:rPr lang="en-US" dirty="0" smtClean="0">
                <a:latin typeface="Comic Sans MS" panose="030F0702030302020204" pitchFamily="66" charset="0"/>
              </a:rPr>
              <a:t>} and </a:t>
            </a:r>
            <a:r>
              <a:rPr lang="en-US" dirty="0">
                <a:latin typeface="Comic Sans MS" panose="030F0702030302020204" pitchFamily="66" charset="0"/>
              </a:rPr>
              <a:t>{c, e, f, g}, and each edge connects a vertex in one of these subsets to a vertex in the </a:t>
            </a:r>
            <a:r>
              <a:rPr lang="en-US" dirty="0" smtClean="0">
                <a:latin typeface="Comic Sans MS" panose="030F0702030302020204" pitchFamily="66" charset="0"/>
              </a:rPr>
              <a:t>other subset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</a:rPr>
              <a:t>(</a:t>
            </a:r>
            <a:r>
              <a:rPr lang="en-US" dirty="0">
                <a:latin typeface="Comic Sans MS" panose="030F0702030302020204" pitchFamily="66" charset="0"/>
              </a:rPr>
              <a:t>Note that </a:t>
            </a:r>
            <a:r>
              <a:rPr lang="en-US" dirty="0" smtClean="0">
                <a:latin typeface="Comic Sans MS" panose="030F0702030302020204" pitchFamily="66" charset="0"/>
              </a:rPr>
              <a:t>for G to </a:t>
            </a:r>
            <a:r>
              <a:rPr lang="en-US" dirty="0">
                <a:latin typeface="Comic Sans MS" panose="030F0702030302020204" pitchFamily="66" charset="0"/>
              </a:rPr>
              <a:t>be bipartite it is not necessary that every vertex in {a, b, d} be </a:t>
            </a:r>
            <a:r>
              <a:rPr lang="en-US" dirty="0" smtClean="0">
                <a:latin typeface="Comic Sans MS" panose="030F0702030302020204" pitchFamily="66" charset="0"/>
              </a:rPr>
              <a:t>adjacent to </a:t>
            </a:r>
            <a:r>
              <a:rPr lang="en-US" dirty="0">
                <a:latin typeface="Comic Sans MS" panose="030F0702030302020204" pitchFamily="66" charset="0"/>
              </a:rPr>
              <a:t>every vertex in {c, e, f, g}. For instance, b and g are not adjacent</a:t>
            </a:r>
            <a:r>
              <a:rPr lang="en-US" dirty="0" smtClean="0">
                <a:latin typeface="Comic Sans MS" panose="030F0702030302020204" pitchFamily="66" charset="0"/>
              </a:rPr>
              <a:t>.) 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</a:rPr>
              <a:t>Graph </a:t>
            </a:r>
            <a:r>
              <a:rPr lang="en-US" dirty="0">
                <a:latin typeface="Comic Sans MS" panose="030F0702030302020204" pitchFamily="66" charset="0"/>
              </a:rPr>
              <a:t>H is not bipartite because its vertex set cannot be partitioned into two subsets </a:t>
            </a:r>
            <a:r>
              <a:rPr lang="en-US" dirty="0" smtClean="0">
                <a:latin typeface="Comic Sans MS" panose="030F0702030302020204" pitchFamily="66" charset="0"/>
              </a:rPr>
              <a:t>so that </a:t>
            </a:r>
            <a:r>
              <a:rPr lang="en-US" dirty="0">
                <a:latin typeface="Comic Sans MS" panose="030F0702030302020204" pitchFamily="66" charset="0"/>
              </a:rPr>
              <a:t>edges do not connect two vertices from the same subset. (The reader should verify this </a:t>
            </a:r>
            <a:r>
              <a:rPr lang="en-US" dirty="0" smtClean="0">
                <a:latin typeface="Comic Sans MS" panose="030F0702030302020204" pitchFamily="66" charset="0"/>
              </a:rPr>
              <a:t>by considering </a:t>
            </a:r>
            <a:r>
              <a:rPr lang="en-US" dirty="0">
                <a:latin typeface="Comic Sans MS" panose="030F0702030302020204" pitchFamily="66" charset="0"/>
              </a:rPr>
              <a:t>the vertices a, b, and f 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31" y="304800"/>
            <a:ext cx="3840480" cy="14943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100" y="5334000"/>
            <a:ext cx="86838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 simple graph is bipartite if and only if it is possible to assign one of two different colors </a:t>
            </a:r>
            <a:r>
              <a:rPr lang="en-US" dirty="0" smtClean="0">
                <a:latin typeface="Comic Sans MS" panose="030F0702030302020204" pitchFamily="66" charset="0"/>
              </a:rPr>
              <a:t>to each </a:t>
            </a:r>
            <a:r>
              <a:rPr lang="en-US" dirty="0">
                <a:latin typeface="Comic Sans MS" panose="030F0702030302020204" pitchFamily="66" charset="0"/>
              </a:rPr>
              <a:t>vertex of the graph so that no two adjacent vertices are assigned the same color.</a:t>
            </a:r>
          </a:p>
        </p:txBody>
      </p:sp>
    </p:spTree>
    <p:extLst>
      <p:ext uri="{BB962C8B-B14F-4D97-AF65-F5344CB8AC3E}">
        <p14:creationId xmlns:p14="http://schemas.microsoft.com/office/powerpoint/2010/main" val="71897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76200"/>
            <a:ext cx="8991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Complete Bipartite </a:t>
            </a: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Graphs: </a:t>
            </a:r>
            <a:r>
              <a:rPr lang="en-US" sz="2000" dirty="0">
                <a:latin typeface="Comic Sans MS" panose="030F0702030302020204" pitchFamily="66" charset="0"/>
              </a:rPr>
              <a:t>A complete bipartite graph </a:t>
            </a:r>
            <a:r>
              <a:rPr lang="en-US" sz="2000" dirty="0" err="1">
                <a:latin typeface="Comic Sans MS" panose="030F0702030302020204" pitchFamily="66" charset="0"/>
              </a:rPr>
              <a:t>Km,n</a:t>
            </a:r>
            <a:r>
              <a:rPr lang="en-US" sz="2000" dirty="0">
                <a:latin typeface="Comic Sans MS" panose="030F0702030302020204" pitchFamily="66" charset="0"/>
              </a:rPr>
              <a:t> is a graph that has its </a:t>
            </a:r>
            <a:r>
              <a:rPr lang="en-US" sz="2000" dirty="0" smtClean="0">
                <a:latin typeface="Comic Sans MS" panose="030F0702030302020204" pitchFamily="66" charset="0"/>
              </a:rPr>
              <a:t>vertex set </a:t>
            </a:r>
            <a:r>
              <a:rPr lang="en-US" sz="2000" dirty="0">
                <a:latin typeface="Comic Sans MS" panose="030F0702030302020204" pitchFamily="66" charset="0"/>
              </a:rPr>
              <a:t>partitioned into two subsets of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m and n </a:t>
            </a:r>
            <a:r>
              <a:rPr lang="en-US" sz="2000" dirty="0">
                <a:latin typeface="Comic Sans MS" panose="030F0702030302020204" pitchFamily="66" charset="0"/>
              </a:rPr>
              <a:t>vertices, respectively with an edge between </a:t>
            </a:r>
            <a:r>
              <a:rPr lang="en-US" sz="2000" dirty="0" smtClean="0">
                <a:latin typeface="Comic Sans MS" panose="030F0702030302020204" pitchFamily="66" charset="0"/>
              </a:rPr>
              <a:t>two vertices </a:t>
            </a:r>
            <a:r>
              <a:rPr lang="en-US" sz="2000" dirty="0">
                <a:latin typeface="Comic Sans MS" panose="030F0702030302020204" pitchFamily="66" charset="0"/>
              </a:rPr>
              <a:t>if and only if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one vertex </a:t>
            </a:r>
            <a:r>
              <a:rPr lang="en-US" sz="2000" dirty="0">
                <a:latin typeface="Comic Sans MS" panose="030F0702030302020204" pitchFamily="66" charset="0"/>
              </a:rPr>
              <a:t>is in the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first subset </a:t>
            </a:r>
            <a:r>
              <a:rPr lang="en-US" sz="2000" dirty="0">
                <a:latin typeface="Comic Sans MS" panose="030F0702030302020204" pitchFamily="66" charset="0"/>
              </a:rPr>
              <a:t>and the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other vertex </a:t>
            </a:r>
            <a:r>
              <a:rPr lang="en-US" sz="2000" dirty="0">
                <a:latin typeface="Comic Sans MS" panose="030F0702030302020204" pitchFamily="66" charset="0"/>
              </a:rPr>
              <a:t>is in the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second subset</a:t>
            </a:r>
            <a:r>
              <a:rPr lang="en-US" sz="2000" dirty="0" smtClean="0">
                <a:latin typeface="Comic Sans MS" panose="030F0702030302020204" pitchFamily="66" charset="0"/>
              </a:rPr>
              <a:t>. The </a:t>
            </a:r>
            <a:r>
              <a:rPr lang="en-US" sz="2000" dirty="0">
                <a:latin typeface="Comic Sans MS" panose="030F0702030302020204" pitchFamily="66" charset="0"/>
              </a:rPr>
              <a:t>complete bipartite graphs K2,3, K3,3, K3,5, and K2,6 are displayed in </a:t>
            </a:r>
            <a:r>
              <a:rPr lang="en-US" sz="2000" dirty="0" smtClean="0">
                <a:latin typeface="Comic Sans MS" panose="030F0702030302020204" pitchFamily="66" charset="0"/>
              </a:rPr>
              <a:t>Figure. 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57400"/>
            <a:ext cx="6400800" cy="25572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662759"/>
            <a:ext cx="6675120" cy="131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4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idx="1"/>
          </p:nvPr>
        </p:nvSpPr>
        <p:spPr>
          <a:xfrm>
            <a:off x="1295400" y="1657350"/>
            <a:ext cx="6553200" cy="46672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sz="1800" b="1"/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sz="2800" b="1">
                <a:solidFill>
                  <a:srgbClr val="003399"/>
                </a:solidFill>
              </a:rPr>
              <a:t>Definition 6.</a:t>
            </a:r>
            <a:r>
              <a:rPr lang="en-US" sz="2800" b="1"/>
              <a:t>  A </a:t>
            </a:r>
            <a:r>
              <a:rPr lang="en-US" sz="2800" b="1">
                <a:solidFill>
                  <a:srgbClr val="990033"/>
                </a:solidFill>
              </a:rPr>
              <a:t>subgraph</a:t>
            </a:r>
            <a:r>
              <a:rPr lang="en-US" sz="2800" b="1"/>
              <a:t> of a graph </a:t>
            </a:r>
            <a:r>
              <a:rPr lang="en-US" sz="2800" b="1" i="1"/>
              <a:t>G</a:t>
            </a:r>
            <a:r>
              <a:rPr lang="en-US" sz="2800" b="1"/>
              <a:t> = (</a:t>
            </a:r>
            <a:r>
              <a:rPr lang="en-US" sz="2800" b="1" i="1"/>
              <a:t>V, E</a:t>
            </a:r>
            <a:r>
              <a:rPr lang="en-US" sz="2800" b="1"/>
              <a:t>) is a graph H = (</a:t>
            </a:r>
            <a:r>
              <a:rPr lang="en-US" sz="2800" b="1" i="1"/>
              <a:t>W, F</a:t>
            </a:r>
            <a:r>
              <a:rPr lang="en-US" sz="2800" b="1"/>
              <a:t>) where </a:t>
            </a:r>
            <a:r>
              <a:rPr lang="en-US" sz="2800" b="1" i="1"/>
              <a:t>W</a:t>
            </a:r>
            <a:r>
              <a:rPr lang="en-US" sz="2800" b="1"/>
              <a:t> </a:t>
            </a:r>
            <a:r>
              <a:rPr lang="en-US" b="1">
                <a:sym typeface="Symbol" pitchFamily="18" charset="2"/>
              </a:rPr>
              <a:t></a:t>
            </a:r>
            <a:r>
              <a:rPr lang="en-US" sz="2800" b="1"/>
              <a:t> </a:t>
            </a:r>
            <a:r>
              <a:rPr lang="en-US" sz="2800" b="1" i="1"/>
              <a:t>V</a:t>
            </a:r>
            <a:r>
              <a:rPr lang="en-US" sz="2800" b="1"/>
              <a:t> and </a:t>
            </a:r>
            <a:r>
              <a:rPr lang="en-US" sz="2800" b="1" i="1"/>
              <a:t>F</a:t>
            </a:r>
            <a:r>
              <a:rPr lang="en-US" sz="2800" b="1"/>
              <a:t> </a:t>
            </a:r>
            <a:r>
              <a:rPr lang="en-US" b="1">
                <a:sym typeface="Symbol" pitchFamily="18" charset="2"/>
              </a:rPr>
              <a:t></a:t>
            </a:r>
            <a:r>
              <a:rPr lang="en-US" sz="2800" b="1"/>
              <a:t> </a:t>
            </a:r>
            <a:r>
              <a:rPr lang="en-US" sz="2800"/>
              <a:t>E</a:t>
            </a:r>
            <a:r>
              <a:rPr lang="en-US" sz="2800" b="1"/>
              <a:t>.</a:t>
            </a:r>
          </a:p>
          <a:p>
            <a:pPr>
              <a:buFont typeface="Monotype Sorts" pitchFamily="2" charset="2"/>
              <a:buNone/>
            </a:pPr>
            <a:endParaRPr lang="en-US" sz="2800" b="1"/>
          </a:p>
          <a:p>
            <a:pPr>
              <a:buFont typeface="Monotype Sorts" pitchFamily="2" charset="2"/>
              <a:buNone/>
            </a:pPr>
            <a:r>
              <a:rPr lang="en-US" sz="2800" b="1"/>
              <a:t> </a:t>
            </a:r>
            <a:endParaRPr lang="en-US" sz="2400" b="1"/>
          </a:p>
          <a:p>
            <a:pPr>
              <a:buFont typeface="Monotype Sorts" pitchFamily="2" charset="2"/>
              <a:buNone/>
            </a:pPr>
            <a:endParaRPr lang="en-US" sz="2400" b="1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CE04-4755-4F69-AF90-EA4D958505D5}" type="slidenum">
              <a:rPr lang="en-US"/>
              <a:pPr/>
              <a:t>45</a:t>
            </a:fld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419100"/>
            <a:ext cx="8001000" cy="990600"/>
          </a:xfrm>
          <a:noFill/>
          <a:ln/>
        </p:spPr>
        <p:txBody>
          <a:bodyPr/>
          <a:lstStyle/>
          <a:p>
            <a:r>
              <a:rPr lang="en-US"/>
              <a:t>Subgraph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15CA-176D-4D28-BF86-A0912881A54E}" type="slidenum">
              <a:rPr lang="en-US"/>
              <a:pPr/>
              <a:t>46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848600" cy="1143000"/>
          </a:xfrm>
          <a:noFill/>
          <a:ln/>
        </p:spPr>
        <p:txBody>
          <a:bodyPr/>
          <a:lstStyle/>
          <a:p>
            <a:r>
              <a:rPr lang="en-US"/>
              <a:t>C</a:t>
            </a:r>
            <a:r>
              <a:rPr lang="en-US" baseline="-25000"/>
              <a:t>5</a:t>
            </a:r>
            <a:r>
              <a:rPr lang="en-US"/>
              <a:t> is a subgraph of K</a:t>
            </a:r>
            <a:r>
              <a:rPr lang="en-US" baseline="-25000"/>
              <a:t>5</a:t>
            </a:r>
            <a:endParaRPr lang="en-US"/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 rot="20216826" flipH="1">
            <a:off x="5497513" y="3957638"/>
            <a:ext cx="39687" cy="102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6226175" y="31242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 flipH="1">
            <a:off x="5845175" y="51054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5235575" y="38862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 rot="1248377" flipH="1" flipV="1">
            <a:off x="7077075" y="4070350"/>
            <a:ext cx="50800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Oval 14"/>
          <p:cNvSpPr>
            <a:spLocks noChangeArrowheads="1"/>
          </p:cNvSpPr>
          <p:nvPr/>
        </p:nvSpPr>
        <p:spPr bwMode="auto">
          <a:xfrm rot="1248377" flipV="1">
            <a:off x="7212013" y="3844925"/>
            <a:ext cx="255587" cy="2730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rot="10800000"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>
            <a:off x="6378575" y="3276600"/>
            <a:ext cx="914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6019800" y="5486400"/>
            <a:ext cx="6016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 C</a:t>
            </a:r>
            <a:r>
              <a:rPr lang="en-US" sz="2400" baseline="-25000"/>
              <a:t>5</a:t>
            </a:r>
            <a:endParaRPr lang="en-US" sz="2400"/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2035175" y="4343400"/>
            <a:ext cx="6016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 K</a:t>
            </a:r>
            <a:r>
              <a:rPr lang="en-US" sz="2400" baseline="-25000"/>
              <a:t>5</a:t>
            </a:r>
            <a:endParaRPr lang="en-US" sz="2400"/>
          </a:p>
        </p:txBody>
      </p:sp>
      <p:sp>
        <p:nvSpPr>
          <p:cNvPr id="54294" name="Oval 22"/>
          <p:cNvSpPr>
            <a:spLocks noChangeArrowheads="1"/>
          </p:cNvSpPr>
          <p:nvPr/>
        </p:nvSpPr>
        <p:spPr bwMode="auto">
          <a:xfrm>
            <a:off x="5616575" y="49530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 rot="-5400000">
            <a:off x="5502275" y="3086100"/>
            <a:ext cx="7620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96" name="Oval 24"/>
          <p:cNvSpPr>
            <a:spLocks noChangeArrowheads="1"/>
          </p:cNvSpPr>
          <p:nvPr/>
        </p:nvSpPr>
        <p:spPr bwMode="auto">
          <a:xfrm>
            <a:off x="6835775" y="49530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54297" name="Line 25"/>
          <p:cNvSpPr>
            <a:spLocks noChangeShapeType="1"/>
          </p:cNvSpPr>
          <p:nvPr/>
        </p:nvSpPr>
        <p:spPr bwMode="auto">
          <a:xfrm rot="-1383174">
            <a:off x="1560513" y="3016250"/>
            <a:ext cx="0" cy="904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98" name="Oval 26"/>
          <p:cNvSpPr>
            <a:spLocks noChangeArrowheads="1"/>
          </p:cNvSpPr>
          <p:nvPr/>
        </p:nvSpPr>
        <p:spPr bwMode="auto">
          <a:xfrm>
            <a:off x="2263775" y="20574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 flipH="1">
            <a:off x="1882775" y="4038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00" name="Oval 28"/>
          <p:cNvSpPr>
            <a:spLocks noChangeArrowheads="1"/>
          </p:cNvSpPr>
          <p:nvPr/>
        </p:nvSpPr>
        <p:spPr bwMode="auto">
          <a:xfrm>
            <a:off x="1273175" y="28194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54301" name="Line 29"/>
          <p:cNvSpPr>
            <a:spLocks noChangeShapeType="1"/>
          </p:cNvSpPr>
          <p:nvPr/>
        </p:nvSpPr>
        <p:spPr bwMode="auto">
          <a:xfrm rot="1248377" flipH="1" flipV="1">
            <a:off x="3114675" y="3003550"/>
            <a:ext cx="50800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02" name="Oval 30"/>
          <p:cNvSpPr>
            <a:spLocks noChangeArrowheads="1"/>
          </p:cNvSpPr>
          <p:nvPr/>
        </p:nvSpPr>
        <p:spPr bwMode="auto">
          <a:xfrm rot="1248377" flipV="1">
            <a:off x="3249613" y="2778125"/>
            <a:ext cx="255587" cy="2730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rot="10800000"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54303" name="Line 31"/>
          <p:cNvSpPr>
            <a:spLocks noChangeShapeType="1"/>
          </p:cNvSpPr>
          <p:nvPr/>
        </p:nvSpPr>
        <p:spPr bwMode="auto">
          <a:xfrm>
            <a:off x="2416175" y="2209800"/>
            <a:ext cx="914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04" name="Oval 32"/>
          <p:cNvSpPr>
            <a:spLocks noChangeArrowheads="1"/>
          </p:cNvSpPr>
          <p:nvPr/>
        </p:nvSpPr>
        <p:spPr bwMode="auto">
          <a:xfrm>
            <a:off x="1654175" y="38862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54305" name="Line 33"/>
          <p:cNvSpPr>
            <a:spLocks noChangeShapeType="1"/>
          </p:cNvSpPr>
          <p:nvPr/>
        </p:nvSpPr>
        <p:spPr bwMode="auto">
          <a:xfrm rot="-5400000">
            <a:off x="1539875" y="2019300"/>
            <a:ext cx="7620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06" name="Oval 34"/>
          <p:cNvSpPr>
            <a:spLocks noChangeArrowheads="1"/>
          </p:cNvSpPr>
          <p:nvPr/>
        </p:nvSpPr>
        <p:spPr bwMode="auto">
          <a:xfrm>
            <a:off x="2873375" y="38862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54307" name="Line 35"/>
          <p:cNvSpPr>
            <a:spLocks noChangeShapeType="1"/>
          </p:cNvSpPr>
          <p:nvPr/>
        </p:nvSpPr>
        <p:spPr bwMode="auto">
          <a:xfrm>
            <a:off x="1371600" y="2971800"/>
            <a:ext cx="16002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08" name="Line 36"/>
          <p:cNvSpPr>
            <a:spLocks noChangeShapeType="1"/>
          </p:cNvSpPr>
          <p:nvPr/>
        </p:nvSpPr>
        <p:spPr bwMode="auto">
          <a:xfrm flipV="1">
            <a:off x="1752600" y="2895600"/>
            <a:ext cx="16002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09" name="Line 37"/>
          <p:cNvSpPr>
            <a:spLocks noChangeShapeType="1"/>
          </p:cNvSpPr>
          <p:nvPr/>
        </p:nvSpPr>
        <p:spPr bwMode="auto">
          <a:xfrm>
            <a:off x="2362200" y="2057400"/>
            <a:ext cx="60960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10" name="Line 38"/>
          <p:cNvSpPr>
            <a:spLocks noChangeShapeType="1"/>
          </p:cNvSpPr>
          <p:nvPr/>
        </p:nvSpPr>
        <p:spPr bwMode="auto">
          <a:xfrm flipH="1">
            <a:off x="1752600" y="2209800"/>
            <a:ext cx="6096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11" name="Line 39"/>
          <p:cNvSpPr>
            <a:spLocks noChangeShapeType="1"/>
          </p:cNvSpPr>
          <p:nvPr/>
        </p:nvSpPr>
        <p:spPr bwMode="auto">
          <a:xfrm>
            <a:off x="1371600" y="2895600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657350"/>
            <a:ext cx="7848600" cy="46672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sz="1800" b="1"/>
          </a:p>
          <a:p>
            <a:pPr>
              <a:lnSpc>
                <a:spcPct val="130000"/>
              </a:lnSpc>
              <a:buFont typeface="Monotype Sorts" pitchFamily="2" charset="2"/>
              <a:buNone/>
            </a:pPr>
            <a:r>
              <a:rPr lang="en-US" sz="2800" b="1">
                <a:solidFill>
                  <a:srgbClr val="003399"/>
                </a:solidFill>
              </a:rPr>
              <a:t>Definition 7.</a:t>
            </a:r>
            <a:r>
              <a:rPr lang="en-US" sz="2800" b="1"/>
              <a:t>  The </a:t>
            </a:r>
            <a:r>
              <a:rPr lang="en-US" sz="2800" b="1">
                <a:solidFill>
                  <a:srgbClr val="990033"/>
                </a:solidFill>
              </a:rPr>
              <a:t>union</a:t>
            </a:r>
            <a:r>
              <a:rPr lang="en-US" sz="2800" b="1"/>
              <a:t> of 2 simple graphs </a:t>
            </a:r>
            <a:r>
              <a:rPr lang="en-US" sz="2800" b="1" i="1"/>
              <a:t>G</a:t>
            </a:r>
            <a:r>
              <a:rPr lang="en-US" sz="2800" b="1" i="1" baseline="-25000"/>
              <a:t>1</a:t>
            </a:r>
            <a:r>
              <a:rPr lang="en-US" sz="2800" b="1"/>
              <a:t> = ( </a:t>
            </a:r>
            <a:r>
              <a:rPr lang="en-US" sz="2800" b="1" i="1"/>
              <a:t>V</a:t>
            </a:r>
            <a:r>
              <a:rPr lang="en-US" sz="2800" b="1" i="1" baseline="-25000"/>
              <a:t>1 </a:t>
            </a:r>
            <a:r>
              <a:rPr lang="en-US" sz="2800" b="1"/>
              <a:t>,</a:t>
            </a:r>
            <a:r>
              <a:rPr lang="en-US" sz="2800" b="1" i="1"/>
              <a:t> E</a:t>
            </a:r>
            <a:r>
              <a:rPr lang="en-US" sz="2800" b="1" i="1" baseline="-25000"/>
              <a:t>1 </a:t>
            </a:r>
            <a:r>
              <a:rPr lang="en-US" sz="2800" b="1"/>
              <a:t>)  and </a:t>
            </a:r>
            <a:r>
              <a:rPr lang="en-US" sz="2800" b="1" i="1"/>
              <a:t>G</a:t>
            </a:r>
            <a:r>
              <a:rPr lang="en-US" sz="2800" b="1" i="1" baseline="-25000"/>
              <a:t>2</a:t>
            </a:r>
            <a:r>
              <a:rPr lang="en-US" sz="2800" b="1"/>
              <a:t> = ( </a:t>
            </a:r>
            <a:r>
              <a:rPr lang="en-US" sz="2800" b="1" i="1"/>
              <a:t>V</a:t>
            </a:r>
            <a:r>
              <a:rPr lang="en-US" sz="2800" b="1" i="1" baseline="-25000"/>
              <a:t>2 </a:t>
            </a:r>
            <a:r>
              <a:rPr lang="en-US" sz="2800" b="1"/>
              <a:t>,</a:t>
            </a:r>
            <a:r>
              <a:rPr lang="en-US" sz="2800" b="1" i="1"/>
              <a:t> E</a:t>
            </a:r>
            <a:r>
              <a:rPr lang="en-US" sz="2800" b="1" i="1" baseline="-25000"/>
              <a:t>2 </a:t>
            </a:r>
            <a:r>
              <a:rPr lang="en-US" sz="2800" b="1"/>
              <a:t>) is the simple graph with vertex set </a:t>
            </a:r>
            <a:r>
              <a:rPr lang="en-US" sz="2800" b="1" i="1"/>
              <a:t>V</a:t>
            </a:r>
            <a:r>
              <a:rPr lang="en-US" sz="2800" b="1"/>
              <a:t> = </a:t>
            </a:r>
            <a:r>
              <a:rPr lang="en-US" sz="2800" b="1" i="1"/>
              <a:t>V</a:t>
            </a:r>
            <a:r>
              <a:rPr lang="en-US" sz="2800" b="1" i="1" baseline="-25000"/>
              <a:t>1 </a:t>
            </a:r>
            <a:r>
              <a:rPr lang="en-US" b="1">
                <a:sym typeface="Symbol" pitchFamily="18" charset="2"/>
              </a:rPr>
              <a:t> </a:t>
            </a:r>
            <a:r>
              <a:rPr lang="en-US" sz="2800" b="1" i="1"/>
              <a:t>V</a:t>
            </a:r>
            <a:r>
              <a:rPr lang="en-US" sz="2800" b="1" i="1" baseline="-25000"/>
              <a:t>2</a:t>
            </a:r>
            <a:r>
              <a:rPr lang="en-US" sz="2800" b="1"/>
              <a:t> and edge set </a:t>
            </a:r>
            <a:r>
              <a:rPr lang="en-US" sz="2800" b="1" i="1"/>
              <a:t>E</a:t>
            </a:r>
            <a:r>
              <a:rPr lang="en-US" sz="2800" b="1"/>
              <a:t> = </a:t>
            </a:r>
            <a:r>
              <a:rPr lang="en-US" sz="2800" b="1" i="1"/>
              <a:t>E</a:t>
            </a:r>
            <a:r>
              <a:rPr lang="en-US" sz="2800" b="1" i="1" baseline="-25000"/>
              <a:t>1 </a:t>
            </a:r>
            <a:r>
              <a:rPr lang="en-US" b="1">
                <a:sym typeface="Symbol" pitchFamily="18" charset="2"/>
              </a:rPr>
              <a:t> </a:t>
            </a:r>
            <a:r>
              <a:rPr lang="en-US" sz="2800" b="1" i="1"/>
              <a:t>E</a:t>
            </a:r>
            <a:r>
              <a:rPr lang="en-US" sz="2800" b="1" i="1" baseline="-25000"/>
              <a:t>2 </a:t>
            </a:r>
            <a:r>
              <a:rPr lang="en-US" sz="2800" b="1"/>
              <a:t>.  The union is denoted by </a:t>
            </a:r>
            <a:r>
              <a:rPr lang="en-US" sz="2800" b="1" i="1"/>
              <a:t>G</a:t>
            </a:r>
            <a:r>
              <a:rPr lang="en-US" sz="2800" b="1" i="1" baseline="-25000"/>
              <a:t>1 </a:t>
            </a:r>
            <a:r>
              <a:rPr lang="en-US" b="1">
                <a:sym typeface="Symbol" pitchFamily="18" charset="2"/>
              </a:rPr>
              <a:t> </a:t>
            </a:r>
            <a:r>
              <a:rPr lang="en-US" sz="2800" b="1" i="1"/>
              <a:t>G</a:t>
            </a:r>
            <a:r>
              <a:rPr lang="en-US" sz="2800" b="1" i="1" baseline="-25000"/>
              <a:t>2  </a:t>
            </a:r>
            <a:r>
              <a:rPr lang="en-US" sz="2800" b="1"/>
              <a:t>.</a:t>
            </a:r>
            <a:endParaRPr lang="en-US" sz="2400" b="1"/>
          </a:p>
          <a:p>
            <a:pPr>
              <a:buFont typeface="Monotype Sorts" pitchFamily="2" charset="2"/>
              <a:buNone/>
            </a:pPr>
            <a:endParaRPr lang="en-US" sz="2400" b="1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77CE-201A-4EE3-99A5-6406507E539E}" type="slidenum">
              <a:rPr lang="en-US"/>
              <a:pPr/>
              <a:t>47</a:t>
            </a:fld>
            <a:endParaRPr lang="en-US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419100"/>
            <a:ext cx="8001000" cy="990600"/>
          </a:xfrm>
          <a:noFill/>
          <a:ln/>
        </p:spPr>
        <p:txBody>
          <a:bodyPr/>
          <a:lstStyle/>
          <a:p>
            <a:r>
              <a:rPr lang="en-US"/>
              <a:t>Union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8E1E-C6EE-4B63-A6FB-986EF2C697A4}" type="slidenum">
              <a:rPr lang="en-US"/>
              <a:pPr/>
              <a:t>48</a:t>
            </a:fld>
            <a:endParaRPr 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848600" cy="99060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990033"/>
                </a:solidFill>
              </a:rPr>
              <a:t>W</a:t>
            </a:r>
            <a:r>
              <a:rPr lang="en-US" baseline="-25000">
                <a:solidFill>
                  <a:srgbClr val="990033"/>
                </a:solidFill>
              </a:rPr>
              <a:t>5</a:t>
            </a:r>
            <a:r>
              <a:rPr lang="en-US"/>
              <a:t> is the union of </a:t>
            </a:r>
            <a:r>
              <a:rPr lang="en-US">
                <a:solidFill>
                  <a:schemeClr val="tx1"/>
                </a:solidFill>
              </a:rPr>
              <a:t>S</a:t>
            </a:r>
            <a:r>
              <a:rPr lang="en-US" baseline="-25000">
                <a:solidFill>
                  <a:schemeClr val="tx1"/>
                </a:solidFill>
              </a:rPr>
              <a:t>5</a:t>
            </a:r>
            <a:r>
              <a:rPr lang="en-US"/>
              <a:t> and </a:t>
            </a:r>
            <a:r>
              <a:rPr lang="en-US">
                <a:solidFill>
                  <a:srgbClr val="006600"/>
                </a:solidFill>
              </a:rPr>
              <a:t>C</a:t>
            </a:r>
            <a:r>
              <a:rPr lang="en-US" baseline="-25000">
                <a:solidFill>
                  <a:srgbClr val="006600"/>
                </a:solidFill>
              </a:rPr>
              <a:t>5</a:t>
            </a:r>
            <a:endParaRPr lang="en-US" baseline="-25000"/>
          </a:p>
        </p:txBody>
      </p:sp>
      <p:sp>
        <p:nvSpPr>
          <p:cNvPr id="220170" name="Text Box 10"/>
          <p:cNvSpPr txBox="1">
            <a:spLocks noChangeArrowheads="1"/>
          </p:cNvSpPr>
          <p:nvPr/>
        </p:nvSpPr>
        <p:spPr bwMode="auto">
          <a:xfrm>
            <a:off x="6629400" y="6096000"/>
            <a:ext cx="6016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6600"/>
                </a:solidFill>
              </a:rPr>
              <a:t> C</a:t>
            </a:r>
            <a:r>
              <a:rPr lang="en-US" sz="2400" baseline="-25000">
                <a:solidFill>
                  <a:srgbClr val="006600"/>
                </a:solidFill>
              </a:rPr>
              <a:t>5</a:t>
            </a:r>
            <a:endParaRPr lang="en-US" sz="2400">
              <a:solidFill>
                <a:srgbClr val="006600"/>
              </a:solidFill>
            </a:endParaRPr>
          </a:p>
        </p:txBody>
      </p:sp>
      <p:sp>
        <p:nvSpPr>
          <p:cNvPr id="220171" name="Text Box 11"/>
          <p:cNvSpPr txBox="1">
            <a:spLocks noChangeArrowheads="1"/>
          </p:cNvSpPr>
          <p:nvPr/>
        </p:nvSpPr>
        <p:spPr bwMode="auto">
          <a:xfrm>
            <a:off x="1295400" y="5486400"/>
            <a:ext cx="6683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 W</a:t>
            </a:r>
            <a:r>
              <a:rPr lang="en-US" sz="2400" baseline="-25000"/>
              <a:t>5</a:t>
            </a:r>
            <a:endParaRPr lang="en-US" sz="2400"/>
          </a:p>
        </p:txBody>
      </p:sp>
      <p:sp>
        <p:nvSpPr>
          <p:cNvPr id="220203" name="Text Box 43"/>
          <p:cNvSpPr txBox="1">
            <a:spLocks noChangeArrowheads="1"/>
          </p:cNvSpPr>
          <p:nvPr/>
        </p:nvSpPr>
        <p:spPr bwMode="auto">
          <a:xfrm>
            <a:off x="4292600" y="4191000"/>
            <a:ext cx="584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 S</a:t>
            </a:r>
            <a:r>
              <a:rPr lang="en-US" sz="2400" baseline="-25000">
                <a:solidFill>
                  <a:schemeClr val="tx1"/>
                </a:solidFill>
              </a:rPr>
              <a:t>5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20163" name="Line 3"/>
          <p:cNvSpPr>
            <a:spLocks noChangeAspect="1" noChangeShapeType="1"/>
          </p:cNvSpPr>
          <p:nvPr/>
        </p:nvSpPr>
        <p:spPr bwMode="auto">
          <a:xfrm rot="20216826" flipH="1">
            <a:off x="6170613" y="4816475"/>
            <a:ext cx="36512" cy="854075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64" name="Oval 4"/>
          <p:cNvSpPr>
            <a:spLocks noChangeAspect="1" noChangeArrowheads="1"/>
          </p:cNvSpPr>
          <p:nvPr/>
        </p:nvSpPr>
        <p:spPr bwMode="auto">
          <a:xfrm>
            <a:off x="6781800" y="3962400"/>
            <a:ext cx="206375" cy="206375"/>
          </a:xfrm>
          <a:prstGeom prst="ellipse">
            <a:avLst/>
          </a:prstGeom>
          <a:solidFill>
            <a:srgbClr val="00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rgbClr val="006600"/>
              </a:solidFill>
            </a:endParaRPr>
          </a:p>
        </p:txBody>
      </p:sp>
      <p:sp>
        <p:nvSpPr>
          <p:cNvPr id="220165" name="Line 5"/>
          <p:cNvSpPr>
            <a:spLocks noChangeAspect="1" noChangeShapeType="1"/>
          </p:cNvSpPr>
          <p:nvPr/>
        </p:nvSpPr>
        <p:spPr bwMode="auto">
          <a:xfrm flipH="1">
            <a:off x="6470650" y="5781675"/>
            <a:ext cx="960438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66" name="Oval 6"/>
          <p:cNvSpPr>
            <a:spLocks noChangeAspect="1" noChangeArrowheads="1"/>
          </p:cNvSpPr>
          <p:nvPr/>
        </p:nvSpPr>
        <p:spPr bwMode="auto">
          <a:xfrm>
            <a:off x="5922963" y="4684713"/>
            <a:ext cx="204787" cy="206375"/>
          </a:xfrm>
          <a:prstGeom prst="ellipse">
            <a:avLst/>
          </a:prstGeom>
          <a:solidFill>
            <a:srgbClr val="00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rgbClr val="006600"/>
              </a:solidFill>
            </a:endParaRPr>
          </a:p>
        </p:txBody>
      </p:sp>
      <p:sp>
        <p:nvSpPr>
          <p:cNvPr id="220167" name="Line 7"/>
          <p:cNvSpPr>
            <a:spLocks noChangeAspect="1" noChangeShapeType="1"/>
          </p:cNvSpPr>
          <p:nvPr/>
        </p:nvSpPr>
        <p:spPr bwMode="auto">
          <a:xfrm rot="1248377" flipH="1" flipV="1">
            <a:off x="7604125" y="4757738"/>
            <a:ext cx="36513" cy="965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68" name="Oval 8"/>
          <p:cNvSpPr>
            <a:spLocks noChangeAspect="1" noChangeArrowheads="1"/>
          </p:cNvSpPr>
          <p:nvPr/>
        </p:nvSpPr>
        <p:spPr bwMode="auto">
          <a:xfrm rot="1248377" flipV="1">
            <a:off x="7700963" y="4648200"/>
            <a:ext cx="230187" cy="246063"/>
          </a:xfrm>
          <a:prstGeom prst="ellipse">
            <a:avLst/>
          </a:prstGeom>
          <a:solidFill>
            <a:srgbClr val="00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rot="10800000" wrap="none" anchor="ctr"/>
          <a:lstStyle/>
          <a:p>
            <a:pPr algn="ctr"/>
            <a:endParaRPr lang="en-US" sz="2400" b="0">
              <a:solidFill>
                <a:srgbClr val="006600"/>
              </a:solidFill>
            </a:endParaRPr>
          </a:p>
        </p:txBody>
      </p:sp>
      <p:sp>
        <p:nvSpPr>
          <p:cNvPr id="220169" name="Line 9"/>
          <p:cNvSpPr>
            <a:spLocks noChangeAspect="1" noChangeShapeType="1"/>
          </p:cNvSpPr>
          <p:nvPr/>
        </p:nvSpPr>
        <p:spPr bwMode="auto">
          <a:xfrm>
            <a:off x="6951663" y="4137025"/>
            <a:ext cx="822325" cy="61595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2" name="Oval 12"/>
          <p:cNvSpPr>
            <a:spLocks noChangeAspect="1" noChangeArrowheads="1"/>
          </p:cNvSpPr>
          <p:nvPr/>
        </p:nvSpPr>
        <p:spPr bwMode="auto">
          <a:xfrm>
            <a:off x="6265863" y="5645150"/>
            <a:ext cx="204787" cy="204788"/>
          </a:xfrm>
          <a:prstGeom prst="ellipse">
            <a:avLst/>
          </a:prstGeom>
          <a:solidFill>
            <a:srgbClr val="00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rgbClr val="006600"/>
              </a:solidFill>
            </a:endParaRPr>
          </a:p>
        </p:txBody>
      </p:sp>
      <p:sp>
        <p:nvSpPr>
          <p:cNvPr id="220173" name="Line 13"/>
          <p:cNvSpPr>
            <a:spLocks noChangeAspect="1" noChangeShapeType="1"/>
          </p:cNvSpPr>
          <p:nvPr/>
        </p:nvSpPr>
        <p:spPr bwMode="auto">
          <a:xfrm rot="-5400000">
            <a:off x="6163470" y="3964781"/>
            <a:ext cx="684212" cy="892175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4" name="Oval 14"/>
          <p:cNvSpPr>
            <a:spLocks noChangeAspect="1" noChangeArrowheads="1"/>
          </p:cNvSpPr>
          <p:nvPr/>
        </p:nvSpPr>
        <p:spPr bwMode="auto">
          <a:xfrm>
            <a:off x="7362825" y="5645150"/>
            <a:ext cx="204788" cy="204788"/>
          </a:xfrm>
          <a:prstGeom prst="ellipse">
            <a:avLst/>
          </a:prstGeom>
          <a:solidFill>
            <a:srgbClr val="00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rgbClr val="006600"/>
              </a:solidFill>
            </a:endParaRPr>
          </a:p>
        </p:txBody>
      </p:sp>
      <p:sp>
        <p:nvSpPr>
          <p:cNvPr id="220175" name="Line 15"/>
          <p:cNvSpPr>
            <a:spLocks noChangeAspect="1" noChangeShapeType="1"/>
          </p:cNvSpPr>
          <p:nvPr/>
        </p:nvSpPr>
        <p:spPr bwMode="auto">
          <a:xfrm rot="-1383174">
            <a:off x="954088" y="3994150"/>
            <a:ext cx="0" cy="814388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6" name="Oval 16"/>
          <p:cNvSpPr>
            <a:spLocks noChangeAspect="1" noChangeArrowheads="1"/>
          </p:cNvSpPr>
          <p:nvPr/>
        </p:nvSpPr>
        <p:spPr bwMode="auto">
          <a:xfrm>
            <a:off x="1600200" y="3124200"/>
            <a:ext cx="206375" cy="204788"/>
          </a:xfrm>
          <a:prstGeom prst="ellipse">
            <a:avLst/>
          </a:prstGeom>
          <a:solidFill>
            <a:srgbClr val="9900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/>
          </a:p>
        </p:txBody>
      </p:sp>
      <p:sp>
        <p:nvSpPr>
          <p:cNvPr id="220177" name="Line 17"/>
          <p:cNvSpPr>
            <a:spLocks noChangeAspect="1" noChangeShapeType="1"/>
          </p:cNvSpPr>
          <p:nvPr/>
        </p:nvSpPr>
        <p:spPr bwMode="auto">
          <a:xfrm flipH="1">
            <a:off x="1244600" y="4913313"/>
            <a:ext cx="960438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8" name="Oval 18"/>
          <p:cNvSpPr>
            <a:spLocks noChangeAspect="1" noChangeArrowheads="1"/>
          </p:cNvSpPr>
          <p:nvPr/>
        </p:nvSpPr>
        <p:spPr bwMode="auto">
          <a:xfrm>
            <a:off x="696913" y="3816350"/>
            <a:ext cx="204787" cy="206375"/>
          </a:xfrm>
          <a:prstGeom prst="ellipse">
            <a:avLst/>
          </a:prstGeom>
          <a:solidFill>
            <a:srgbClr val="9900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/>
          </a:p>
        </p:txBody>
      </p:sp>
      <p:sp>
        <p:nvSpPr>
          <p:cNvPr id="220179" name="Line 19"/>
          <p:cNvSpPr>
            <a:spLocks noChangeAspect="1" noChangeShapeType="1"/>
          </p:cNvSpPr>
          <p:nvPr/>
        </p:nvSpPr>
        <p:spPr bwMode="auto">
          <a:xfrm rot="1248377" flipH="1" flipV="1">
            <a:off x="2378075" y="3889375"/>
            <a:ext cx="36513" cy="9652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80" name="Oval 20"/>
          <p:cNvSpPr>
            <a:spLocks noChangeAspect="1" noChangeArrowheads="1"/>
          </p:cNvSpPr>
          <p:nvPr/>
        </p:nvSpPr>
        <p:spPr bwMode="auto">
          <a:xfrm rot="1248377" flipV="1">
            <a:off x="2474913" y="3779838"/>
            <a:ext cx="230187" cy="246062"/>
          </a:xfrm>
          <a:prstGeom prst="ellipse">
            <a:avLst/>
          </a:prstGeom>
          <a:solidFill>
            <a:srgbClr val="9900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rot="10800000" wrap="none" anchor="ctr"/>
          <a:lstStyle/>
          <a:p>
            <a:pPr algn="ctr"/>
            <a:endParaRPr lang="en-US" sz="2400" b="0"/>
          </a:p>
        </p:txBody>
      </p:sp>
      <p:sp>
        <p:nvSpPr>
          <p:cNvPr id="220181" name="Line 21"/>
          <p:cNvSpPr>
            <a:spLocks noChangeAspect="1" noChangeShapeType="1"/>
          </p:cNvSpPr>
          <p:nvPr/>
        </p:nvSpPr>
        <p:spPr bwMode="auto">
          <a:xfrm>
            <a:off x="1752600" y="3289300"/>
            <a:ext cx="795338" cy="5969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82" name="Oval 22"/>
          <p:cNvSpPr>
            <a:spLocks noChangeAspect="1" noChangeArrowheads="1"/>
          </p:cNvSpPr>
          <p:nvPr/>
        </p:nvSpPr>
        <p:spPr bwMode="auto">
          <a:xfrm>
            <a:off x="1038225" y="4776788"/>
            <a:ext cx="206375" cy="204787"/>
          </a:xfrm>
          <a:prstGeom prst="ellipse">
            <a:avLst/>
          </a:prstGeom>
          <a:solidFill>
            <a:srgbClr val="990033"/>
          </a:solidFill>
          <a:ln w="12700">
            <a:solidFill>
              <a:srgbClr val="9900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/>
          </a:p>
        </p:txBody>
      </p:sp>
      <p:sp>
        <p:nvSpPr>
          <p:cNvPr id="220183" name="Line 23"/>
          <p:cNvSpPr>
            <a:spLocks noChangeAspect="1" noChangeShapeType="1"/>
          </p:cNvSpPr>
          <p:nvPr/>
        </p:nvSpPr>
        <p:spPr bwMode="auto">
          <a:xfrm rot="-5400000">
            <a:off x="935832" y="3098006"/>
            <a:ext cx="685800" cy="890587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84" name="Oval 24"/>
          <p:cNvSpPr>
            <a:spLocks noChangeAspect="1" noChangeArrowheads="1"/>
          </p:cNvSpPr>
          <p:nvPr/>
        </p:nvSpPr>
        <p:spPr bwMode="auto">
          <a:xfrm>
            <a:off x="2136775" y="4776788"/>
            <a:ext cx="204788" cy="204787"/>
          </a:xfrm>
          <a:prstGeom prst="ellipse">
            <a:avLst/>
          </a:prstGeom>
          <a:solidFill>
            <a:srgbClr val="990033"/>
          </a:solidFill>
          <a:ln w="12700">
            <a:solidFill>
              <a:srgbClr val="9900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/>
          </a:p>
        </p:txBody>
      </p:sp>
      <p:sp>
        <p:nvSpPr>
          <p:cNvPr id="220191" name="Text Box 31"/>
          <p:cNvSpPr txBox="1">
            <a:spLocks noChangeAspect="1" noChangeArrowheads="1"/>
          </p:cNvSpPr>
          <p:nvPr/>
        </p:nvSpPr>
        <p:spPr bwMode="auto">
          <a:xfrm>
            <a:off x="703263" y="4776788"/>
            <a:ext cx="3952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 a</a:t>
            </a:r>
            <a:endParaRPr lang="en-US" sz="2400"/>
          </a:p>
        </p:txBody>
      </p:sp>
      <p:sp>
        <p:nvSpPr>
          <p:cNvPr id="220193" name="Text Box 33"/>
          <p:cNvSpPr txBox="1">
            <a:spLocks noChangeAspect="1" noChangeArrowheads="1"/>
          </p:cNvSpPr>
          <p:nvPr/>
        </p:nvSpPr>
        <p:spPr bwMode="auto">
          <a:xfrm>
            <a:off x="223838" y="3748088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 b</a:t>
            </a:r>
            <a:endParaRPr lang="en-US" sz="2400"/>
          </a:p>
        </p:txBody>
      </p:sp>
      <p:sp>
        <p:nvSpPr>
          <p:cNvPr id="220194" name="Text Box 34"/>
          <p:cNvSpPr txBox="1">
            <a:spLocks noChangeAspect="1" noChangeArrowheads="1"/>
          </p:cNvSpPr>
          <p:nvPr/>
        </p:nvSpPr>
        <p:spPr bwMode="auto">
          <a:xfrm>
            <a:off x="1470025" y="2774950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 c</a:t>
            </a:r>
            <a:endParaRPr lang="en-US" sz="2400"/>
          </a:p>
        </p:txBody>
      </p:sp>
      <p:sp>
        <p:nvSpPr>
          <p:cNvPr id="220195" name="Text Box 35"/>
          <p:cNvSpPr txBox="1">
            <a:spLocks noChangeAspect="1" noChangeArrowheads="1"/>
          </p:cNvSpPr>
          <p:nvPr/>
        </p:nvSpPr>
        <p:spPr bwMode="auto">
          <a:xfrm>
            <a:off x="2295525" y="4776788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 e</a:t>
            </a:r>
            <a:endParaRPr lang="en-US" sz="2400"/>
          </a:p>
        </p:txBody>
      </p:sp>
      <p:sp>
        <p:nvSpPr>
          <p:cNvPr id="220196" name="Text Box 36"/>
          <p:cNvSpPr txBox="1">
            <a:spLocks noChangeAspect="1" noChangeArrowheads="1"/>
          </p:cNvSpPr>
          <p:nvPr/>
        </p:nvSpPr>
        <p:spPr bwMode="auto">
          <a:xfrm>
            <a:off x="2638425" y="3748088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 d</a:t>
            </a:r>
            <a:endParaRPr lang="en-US" sz="2400"/>
          </a:p>
        </p:txBody>
      </p:sp>
      <p:sp>
        <p:nvSpPr>
          <p:cNvPr id="220197" name="Oval 37"/>
          <p:cNvSpPr>
            <a:spLocks noChangeAspect="1" noChangeArrowheads="1"/>
          </p:cNvSpPr>
          <p:nvPr/>
        </p:nvSpPr>
        <p:spPr bwMode="auto">
          <a:xfrm rot="1248377" flipV="1">
            <a:off x="1538288" y="4022725"/>
            <a:ext cx="230187" cy="246063"/>
          </a:xfrm>
          <a:prstGeom prst="ellipse">
            <a:avLst/>
          </a:prstGeom>
          <a:solidFill>
            <a:srgbClr val="9900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rot="10800000" wrap="none" anchor="ctr"/>
          <a:lstStyle/>
          <a:p>
            <a:pPr algn="ctr"/>
            <a:endParaRPr lang="en-US" sz="2400" b="0"/>
          </a:p>
        </p:txBody>
      </p:sp>
      <p:sp>
        <p:nvSpPr>
          <p:cNvPr id="220198" name="Line 38"/>
          <p:cNvSpPr>
            <a:spLocks noChangeAspect="1" noChangeShapeType="1"/>
          </p:cNvSpPr>
          <p:nvPr/>
        </p:nvSpPr>
        <p:spPr bwMode="auto">
          <a:xfrm>
            <a:off x="784225" y="3886200"/>
            <a:ext cx="892175" cy="2730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99" name="Line 39"/>
          <p:cNvSpPr>
            <a:spLocks noChangeAspect="1" noChangeShapeType="1"/>
          </p:cNvSpPr>
          <p:nvPr/>
        </p:nvSpPr>
        <p:spPr bwMode="auto">
          <a:xfrm>
            <a:off x="1608138" y="4159250"/>
            <a:ext cx="615950" cy="617538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200" name="Line 40"/>
          <p:cNvSpPr>
            <a:spLocks noChangeAspect="1" noChangeShapeType="1"/>
          </p:cNvSpPr>
          <p:nvPr/>
        </p:nvSpPr>
        <p:spPr bwMode="auto">
          <a:xfrm flipV="1">
            <a:off x="1058863" y="4159250"/>
            <a:ext cx="617537" cy="6858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201" name="Line 41"/>
          <p:cNvSpPr>
            <a:spLocks noChangeAspect="1" noChangeShapeType="1"/>
          </p:cNvSpPr>
          <p:nvPr/>
        </p:nvSpPr>
        <p:spPr bwMode="auto">
          <a:xfrm>
            <a:off x="1676400" y="3276600"/>
            <a:ext cx="0" cy="8826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202" name="Line 42"/>
          <p:cNvSpPr>
            <a:spLocks noChangeAspect="1" noChangeShapeType="1"/>
          </p:cNvSpPr>
          <p:nvPr/>
        </p:nvSpPr>
        <p:spPr bwMode="auto">
          <a:xfrm flipV="1">
            <a:off x="1608138" y="3886200"/>
            <a:ext cx="1027112" cy="2730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205" name="Oval 45"/>
          <p:cNvSpPr>
            <a:spLocks noChangeAspect="1" noChangeArrowheads="1"/>
          </p:cNvSpPr>
          <p:nvPr/>
        </p:nvSpPr>
        <p:spPr bwMode="auto">
          <a:xfrm>
            <a:off x="4516438" y="2005013"/>
            <a:ext cx="204787" cy="2047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20207" name="Oval 47"/>
          <p:cNvSpPr>
            <a:spLocks noChangeAspect="1" noChangeArrowheads="1"/>
          </p:cNvSpPr>
          <p:nvPr/>
        </p:nvSpPr>
        <p:spPr bwMode="auto">
          <a:xfrm>
            <a:off x="3624263" y="2690813"/>
            <a:ext cx="206375" cy="2047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20209" name="Oval 49"/>
          <p:cNvSpPr>
            <a:spLocks noChangeAspect="1" noChangeArrowheads="1"/>
          </p:cNvSpPr>
          <p:nvPr/>
        </p:nvSpPr>
        <p:spPr bwMode="auto">
          <a:xfrm rot="1248377" flipV="1">
            <a:off x="5402263" y="2652713"/>
            <a:ext cx="230187" cy="2460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rot="10800000"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20211" name="Oval 51"/>
          <p:cNvSpPr>
            <a:spLocks noChangeAspect="1" noChangeArrowheads="1"/>
          </p:cNvSpPr>
          <p:nvPr/>
        </p:nvSpPr>
        <p:spPr bwMode="auto">
          <a:xfrm>
            <a:off x="3967163" y="3649663"/>
            <a:ext cx="206375" cy="2063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20213" name="Oval 53"/>
          <p:cNvSpPr>
            <a:spLocks noChangeAspect="1" noChangeArrowheads="1"/>
          </p:cNvSpPr>
          <p:nvPr/>
        </p:nvSpPr>
        <p:spPr bwMode="auto">
          <a:xfrm>
            <a:off x="5064125" y="3649663"/>
            <a:ext cx="206375" cy="2063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20217" name="Oval 57"/>
          <p:cNvSpPr>
            <a:spLocks noChangeAspect="1" noChangeArrowheads="1"/>
          </p:cNvSpPr>
          <p:nvPr/>
        </p:nvSpPr>
        <p:spPr bwMode="auto">
          <a:xfrm rot="1248377" flipV="1">
            <a:off x="4467225" y="2895600"/>
            <a:ext cx="230188" cy="2460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rot="10800000"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20218" name="Line 58"/>
          <p:cNvSpPr>
            <a:spLocks noChangeAspect="1" noChangeShapeType="1"/>
          </p:cNvSpPr>
          <p:nvPr/>
        </p:nvSpPr>
        <p:spPr bwMode="auto">
          <a:xfrm>
            <a:off x="3713163" y="2759075"/>
            <a:ext cx="890587" cy="274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219" name="Line 59"/>
          <p:cNvSpPr>
            <a:spLocks noChangeAspect="1" noChangeShapeType="1"/>
          </p:cNvSpPr>
          <p:nvPr/>
        </p:nvSpPr>
        <p:spPr bwMode="auto">
          <a:xfrm>
            <a:off x="4535488" y="3033713"/>
            <a:ext cx="617537" cy="615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220" name="Line 60"/>
          <p:cNvSpPr>
            <a:spLocks noChangeAspect="1" noChangeShapeType="1"/>
          </p:cNvSpPr>
          <p:nvPr/>
        </p:nvSpPr>
        <p:spPr bwMode="auto">
          <a:xfrm flipV="1">
            <a:off x="4017963" y="3109913"/>
            <a:ext cx="547687" cy="608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221" name="Line 61"/>
          <p:cNvSpPr>
            <a:spLocks noChangeAspect="1" noChangeShapeType="1"/>
          </p:cNvSpPr>
          <p:nvPr/>
        </p:nvSpPr>
        <p:spPr bwMode="auto">
          <a:xfrm>
            <a:off x="4603750" y="2141538"/>
            <a:ext cx="0" cy="892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222" name="Line 62"/>
          <p:cNvSpPr>
            <a:spLocks noChangeAspect="1" noChangeShapeType="1"/>
          </p:cNvSpPr>
          <p:nvPr/>
        </p:nvSpPr>
        <p:spPr bwMode="auto">
          <a:xfrm flipV="1">
            <a:off x="4535488" y="2759075"/>
            <a:ext cx="1028700" cy="274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224" name="Text Box 64"/>
          <p:cNvSpPr txBox="1">
            <a:spLocks noChangeAspect="1" noChangeArrowheads="1"/>
          </p:cNvSpPr>
          <p:nvPr/>
        </p:nvSpPr>
        <p:spPr bwMode="auto">
          <a:xfrm>
            <a:off x="703263" y="4776788"/>
            <a:ext cx="3952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 a</a:t>
            </a:r>
            <a:endParaRPr lang="en-US" sz="2400"/>
          </a:p>
        </p:txBody>
      </p:sp>
      <p:sp>
        <p:nvSpPr>
          <p:cNvPr id="220226" name="Text Box 66"/>
          <p:cNvSpPr txBox="1">
            <a:spLocks noChangeAspect="1" noChangeArrowheads="1"/>
          </p:cNvSpPr>
          <p:nvPr/>
        </p:nvSpPr>
        <p:spPr bwMode="auto">
          <a:xfrm>
            <a:off x="1470025" y="2774950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 c</a:t>
            </a:r>
            <a:endParaRPr lang="en-US" sz="2400"/>
          </a:p>
        </p:txBody>
      </p:sp>
      <p:sp>
        <p:nvSpPr>
          <p:cNvPr id="220227" name="Text Box 67"/>
          <p:cNvSpPr txBox="1">
            <a:spLocks noChangeAspect="1" noChangeArrowheads="1"/>
          </p:cNvSpPr>
          <p:nvPr/>
        </p:nvSpPr>
        <p:spPr bwMode="auto">
          <a:xfrm>
            <a:off x="2293938" y="4776788"/>
            <a:ext cx="3952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 e</a:t>
            </a:r>
            <a:endParaRPr lang="en-US" sz="2400"/>
          </a:p>
        </p:txBody>
      </p:sp>
      <p:sp>
        <p:nvSpPr>
          <p:cNvPr id="220229" name="Text Box 69"/>
          <p:cNvSpPr txBox="1">
            <a:spLocks noChangeAspect="1" noChangeArrowheads="1"/>
          </p:cNvSpPr>
          <p:nvPr/>
        </p:nvSpPr>
        <p:spPr bwMode="auto">
          <a:xfrm>
            <a:off x="3632200" y="3663950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a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20230" name="Text Box 70"/>
          <p:cNvSpPr txBox="1">
            <a:spLocks noChangeAspect="1" noChangeArrowheads="1"/>
          </p:cNvSpPr>
          <p:nvPr/>
        </p:nvSpPr>
        <p:spPr bwMode="auto">
          <a:xfrm>
            <a:off x="3200400" y="2651125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b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20231" name="Text Box 71"/>
          <p:cNvSpPr txBox="1">
            <a:spLocks noChangeAspect="1" noChangeArrowheads="1"/>
          </p:cNvSpPr>
          <p:nvPr/>
        </p:nvSpPr>
        <p:spPr bwMode="auto">
          <a:xfrm>
            <a:off x="4343400" y="1508125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c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20232" name="Text Box 72"/>
          <p:cNvSpPr txBox="1">
            <a:spLocks noChangeAspect="1" noChangeArrowheads="1"/>
          </p:cNvSpPr>
          <p:nvPr/>
        </p:nvSpPr>
        <p:spPr bwMode="auto">
          <a:xfrm>
            <a:off x="5181600" y="3657600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e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20233" name="Text Box 73"/>
          <p:cNvSpPr txBox="1">
            <a:spLocks noChangeAspect="1" noChangeArrowheads="1"/>
          </p:cNvSpPr>
          <p:nvPr/>
        </p:nvSpPr>
        <p:spPr bwMode="auto">
          <a:xfrm>
            <a:off x="5564188" y="2636838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d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20234" name="Text Box 74"/>
          <p:cNvSpPr txBox="1">
            <a:spLocks noChangeAspect="1" noChangeArrowheads="1"/>
          </p:cNvSpPr>
          <p:nvPr/>
        </p:nvSpPr>
        <p:spPr bwMode="auto">
          <a:xfrm>
            <a:off x="5886450" y="5699125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6600"/>
                </a:solidFill>
              </a:rPr>
              <a:t> a</a:t>
            </a:r>
            <a:endParaRPr lang="en-US" sz="2400">
              <a:solidFill>
                <a:srgbClr val="006600"/>
              </a:solidFill>
            </a:endParaRPr>
          </a:p>
        </p:txBody>
      </p:sp>
      <p:sp>
        <p:nvSpPr>
          <p:cNvPr id="220235" name="Text Box 75"/>
          <p:cNvSpPr txBox="1">
            <a:spLocks noChangeAspect="1" noChangeArrowheads="1"/>
          </p:cNvSpPr>
          <p:nvPr/>
        </p:nvSpPr>
        <p:spPr bwMode="auto">
          <a:xfrm>
            <a:off x="5530850" y="4670425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6600"/>
                </a:solidFill>
              </a:rPr>
              <a:t> b</a:t>
            </a:r>
            <a:endParaRPr lang="en-US" sz="2400">
              <a:solidFill>
                <a:srgbClr val="006600"/>
              </a:solidFill>
            </a:endParaRPr>
          </a:p>
        </p:txBody>
      </p:sp>
      <p:sp>
        <p:nvSpPr>
          <p:cNvPr id="220236" name="Text Box 76"/>
          <p:cNvSpPr txBox="1">
            <a:spLocks noChangeAspect="1" noChangeArrowheads="1"/>
          </p:cNvSpPr>
          <p:nvPr/>
        </p:nvSpPr>
        <p:spPr bwMode="auto">
          <a:xfrm>
            <a:off x="6629400" y="3581400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6600"/>
                </a:solidFill>
              </a:rPr>
              <a:t> c</a:t>
            </a:r>
            <a:endParaRPr lang="en-US" sz="2400">
              <a:solidFill>
                <a:srgbClr val="006600"/>
              </a:solidFill>
            </a:endParaRPr>
          </a:p>
        </p:txBody>
      </p:sp>
      <p:sp>
        <p:nvSpPr>
          <p:cNvPr id="220237" name="Text Box 77"/>
          <p:cNvSpPr txBox="1">
            <a:spLocks noChangeAspect="1" noChangeArrowheads="1"/>
          </p:cNvSpPr>
          <p:nvPr/>
        </p:nvSpPr>
        <p:spPr bwMode="auto">
          <a:xfrm>
            <a:off x="7477125" y="5699125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6600"/>
                </a:solidFill>
              </a:rPr>
              <a:t> e</a:t>
            </a:r>
            <a:endParaRPr lang="en-US" sz="2400">
              <a:solidFill>
                <a:srgbClr val="006600"/>
              </a:solidFill>
            </a:endParaRPr>
          </a:p>
        </p:txBody>
      </p:sp>
      <p:sp>
        <p:nvSpPr>
          <p:cNvPr id="220238" name="Text Box 78"/>
          <p:cNvSpPr txBox="1">
            <a:spLocks noChangeAspect="1" noChangeArrowheads="1"/>
          </p:cNvSpPr>
          <p:nvPr/>
        </p:nvSpPr>
        <p:spPr bwMode="auto">
          <a:xfrm>
            <a:off x="7820025" y="4670425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6600"/>
                </a:solidFill>
              </a:rPr>
              <a:t> d</a:t>
            </a:r>
            <a:endParaRPr lang="en-US" sz="2400">
              <a:solidFill>
                <a:srgbClr val="006600"/>
              </a:solidFill>
            </a:endParaRPr>
          </a:p>
        </p:txBody>
      </p:sp>
      <p:sp>
        <p:nvSpPr>
          <p:cNvPr id="220241" name="Text Box 81"/>
          <p:cNvSpPr txBox="1">
            <a:spLocks noChangeAspect="1" noChangeArrowheads="1"/>
          </p:cNvSpPr>
          <p:nvPr/>
        </p:nvSpPr>
        <p:spPr bwMode="auto">
          <a:xfrm>
            <a:off x="4648200" y="2971800"/>
            <a:ext cx="4540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f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20242" name="Text Box 82"/>
          <p:cNvSpPr txBox="1">
            <a:spLocks noChangeAspect="1" noChangeArrowheads="1"/>
          </p:cNvSpPr>
          <p:nvPr/>
        </p:nvSpPr>
        <p:spPr bwMode="auto">
          <a:xfrm>
            <a:off x="1752600" y="4098925"/>
            <a:ext cx="4540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</a:t>
            </a:r>
            <a:r>
              <a:rPr lang="en-US" i="1"/>
              <a:t>f</a:t>
            </a:r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96"/>
            <a:ext cx="9147727" cy="6855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58EB-3647-4A59-8976-652F222B462A}" type="slidenum">
              <a:rPr lang="en-US"/>
              <a:pPr/>
              <a:t>5</a:t>
            </a:fld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209550"/>
            <a:ext cx="7848600" cy="1143000"/>
          </a:xfrm>
          <a:noFill/>
          <a:ln/>
        </p:spPr>
        <p:txBody>
          <a:bodyPr/>
          <a:lstStyle/>
          <a:p>
            <a:r>
              <a:rPr lang="en-US"/>
              <a:t>A simple graph</a:t>
            </a:r>
          </a:p>
        </p:txBody>
      </p:sp>
      <p:sp>
        <p:nvSpPr>
          <p:cNvPr id="159765" name="Text Box 21"/>
          <p:cNvSpPr txBox="1">
            <a:spLocks noChangeArrowheads="1"/>
          </p:cNvSpPr>
          <p:nvPr/>
        </p:nvSpPr>
        <p:spPr bwMode="auto">
          <a:xfrm>
            <a:off x="685800" y="2209800"/>
            <a:ext cx="5678488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/>
              <a:t>V = { Chicago, Denver, Detroit, Los Angeles, </a:t>
            </a:r>
          </a:p>
          <a:p>
            <a:pPr>
              <a:lnSpc>
                <a:spcPct val="140000"/>
              </a:lnSpc>
            </a:pPr>
            <a:r>
              <a:rPr lang="en-US"/>
              <a:t>         New York, San Francisco,  Washington }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9772" name="Text Box 28"/>
          <p:cNvSpPr txBox="1">
            <a:spLocks noChangeArrowheads="1"/>
          </p:cNvSpPr>
          <p:nvPr/>
        </p:nvSpPr>
        <p:spPr bwMode="auto">
          <a:xfrm>
            <a:off x="457200" y="1676400"/>
            <a:ext cx="24447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10000"/>
                </a:solidFill>
              </a:rPr>
              <a:t>SET OF VERTICES</a:t>
            </a:r>
          </a:p>
        </p:txBody>
      </p:sp>
      <p:sp>
        <p:nvSpPr>
          <p:cNvPr id="159773" name="Text Box 29"/>
          <p:cNvSpPr txBox="1">
            <a:spLocks noChangeArrowheads="1"/>
          </p:cNvSpPr>
          <p:nvPr/>
        </p:nvSpPr>
        <p:spPr bwMode="auto">
          <a:xfrm>
            <a:off x="685800" y="4019550"/>
            <a:ext cx="7748588" cy="2076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/>
              <a:t>E = {  {San Francisco, Los Angeles},  {San Francisco, Denver}, </a:t>
            </a:r>
          </a:p>
          <a:p>
            <a:pPr>
              <a:lnSpc>
                <a:spcPct val="130000"/>
              </a:lnSpc>
            </a:pPr>
            <a:r>
              <a:rPr lang="en-US"/>
              <a:t>          {Los Angeles, Denver},  {Denver, Chicago}, </a:t>
            </a:r>
          </a:p>
          <a:p>
            <a:pPr>
              <a:lnSpc>
                <a:spcPct val="130000"/>
              </a:lnSpc>
            </a:pPr>
            <a:r>
              <a:rPr lang="en-US"/>
              <a:t>          {Chicago, Detroit},  {Detroit, New York},</a:t>
            </a:r>
          </a:p>
          <a:p>
            <a:pPr>
              <a:lnSpc>
                <a:spcPct val="130000"/>
              </a:lnSpc>
            </a:pPr>
            <a:r>
              <a:rPr lang="en-US"/>
              <a:t>          {New York, Washington},  {Chicago, Washington},</a:t>
            </a:r>
          </a:p>
          <a:p>
            <a:pPr>
              <a:lnSpc>
                <a:spcPct val="130000"/>
              </a:lnSpc>
            </a:pPr>
            <a:r>
              <a:rPr lang="en-US"/>
              <a:t>          {Chicago, New York}  }</a:t>
            </a:r>
          </a:p>
        </p:txBody>
      </p:sp>
      <p:sp>
        <p:nvSpPr>
          <p:cNvPr id="159774" name="Text Box 30"/>
          <p:cNvSpPr txBox="1">
            <a:spLocks noChangeArrowheads="1"/>
          </p:cNvSpPr>
          <p:nvPr/>
        </p:nvSpPr>
        <p:spPr bwMode="auto">
          <a:xfrm>
            <a:off x="457200" y="3429000"/>
            <a:ext cx="20621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10000"/>
                </a:solidFill>
              </a:rPr>
              <a:t>SET OF EDGES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838200"/>
            <a:ext cx="822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One way to represent a graph without multiple edges is to list all the edges of this graph</a:t>
            </a:r>
            <a:r>
              <a:rPr lang="en-US" sz="2000" dirty="0" smtClean="0">
                <a:latin typeface="Comic Sans MS" panose="030F0702030302020204" pitchFamily="66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Comic Sans MS" panose="030F0702030302020204" pitchFamily="66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</a:rPr>
              <a:t>Another way </a:t>
            </a:r>
            <a:r>
              <a:rPr lang="en-US" sz="2000" dirty="0">
                <a:latin typeface="Comic Sans MS" panose="030F0702030302020204" pitchFamily="66" charset="0"/>
              </a:rPr>
              <a:t>to represent a graph with no multiple edges is to use adjacency lists, which specify </a:t>
            </a:r>
            <a:r>
              <a:rPr lang="en-US" sz="2000" dirty="0" smtClean="0">
                <a:latin typeface="Comic Sans MS" panose="030F0702030302020204" pitchFamily="66" charset="0"/>
              </a:rPr>
              <a:t>the vertices </a:t>
            </a:r>
            <a:r>
              <a:rPr lang="en-US" sz="2000" dirty="0">
                <a:latin typeface="Comic Sans MS" panose="030F0702030302020204" pitchFamily="66" charset="0"/>
              </a:rPr>
              <a:t>that are adjacent to each vertex of the graph</a:t>
            </a:r>
            <a:r>
              <a:rPr lang="en-US" sz="2000" dirty="0" smtClean="0">
                <a:latin typeface="Comic Sans MS" panose="030F0702030302020204" pitchFamily="66" charset="0"/>
              </a:rPr>
              <a:t>.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2797974"/>
            <a:ext cx="8991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Sometimes, two graphs have exactly the same form, in the sense that there is a </a:t>
            </a:r>
            <a:r>
              <a:rPr lang="en-US" sz="2000" dirty="0" smtClean="0">
                <a:latin typeface="Comic Sans MS" panose="030F0702030302020204" pitchFamily="66" charset="0"/>
              </a:rPr>
              <a:t>one-to-one correspondence </a:t>
            </a:r>
            <a:r>
              <a:rPr lang="en-US" sz="2000" dirty="0">
                <a:latin typeface="Comic Sans MS" panose="030F0702030302020204" pitchFamily="66" charset="0"/>
              </a:rPr>
              <a:t>between their vertex sets that preserves edges. 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</a:rPr>
              <a:t>In </a:t>
            </a:r>
            <a:r>
              <a:rPr lang="en-US" sz="2000" dirty="0">
                <a:latin typeface="Comic Sans MS" panose="030F0702030302020204" pitchFamily="66" charset="0"/>
              </a:rPr>
              <a:t>such a case, we say that </a:t>
            </a:r>
            <a:r>
              <a:rPr lang="en-US" sz="2000" dirty="0" smtClean="0">
                <a:latin typeface="Comic Sans MS" panose="030F0702030302020204" pitchFamily="66" charset="0"/>
              </a:rPr>
              <a:t>the two </a:t>
            </a:r>
            <a:r>
              <a:rPr lang="en-US" sz="2000" dirty="0">
                <a:latin typeface="Comic Sans MS" panose="030F0702030302020204" pitchFamily="66" charset="0"/>
              </a:rPr>
              <a:t>graphs are isomorphic. Determining whether two graphs are isomorphic is an </a:t>
            </a:r>
            <a:r>
              <a:rPr lang="en-US" sz="2000" dirty="0" smtClean="0">
                <a:latin typeface="Comic Sans MS" panose="030F0702030302020204" pitchFamily="66" charset="0"/>
              </a:rPr>
              <a:t>important problem </a:t>
            </a:r>
            <a:r>
              <a:rPr lang="en-US" sz="2000" dirty="0">
                <a:latin typeface="Comic Sans MS" panose="030F0702030302020204" pitchFamily="66" charset="0"/>
              </a:rPr>
              <a:t>of graph theory that we will study in this section.</a:t>
            </a:r>
          </a:p>
        </p:txBody>
      </p:sp>
    </p:spTree>
    <p:extLst>
      <p:ext uri="{BB962C8B-B14F-4D97-AF65-F5344CB8AC3E}">
        <p14:creationId xmlns:p14="http://schemas.microsoft.com/office/powerpoint/2010/main" val="290811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33400"/>
            <a:ext cx="3543300" cy="2809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564" y="1371600"/>
            <a:ext cx="4495800" cy="2638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4267200"/>
            <a:ext cx="17716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5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457200"/>
            <a:ext cx="8686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Suppose that G = (V, E) is a simple graph where |V | = n. Suppose that the vertices </a:t>
            </a:r>
            <a:r>
              <a:rPr lang="en-US" sz="2000" dirty="0" smtClean="0">
                <a:latin typeface="Comic Sans MS" panose="030F0702030302020204" pitchFamily="66" charset="0"/>
              </a:rPr>
              <a:t>of G </a:t>
            </a:r>
            <a:r>
              <a:rPr lang="en-US" sz="2000" dirty="0">
                <a:latin typeface="Comic Sans MS" panose="030F0702030302020204" pitchFamily="66" charset="0"/>
              </a:rPr>
              <a:t>are listed arbitrarily as v1, v2, . . . , </a:t>
            </a:r>
            <a:r>
              <a:rPr lang="en-US" sz="2000" dirty="0" err="1">
                <a:latin typeface="Comic Sans MS" panose="030F0702030302020204" pitchFamily="66" charset="0"/>
              </a:rPr>
              <a:t>vn.</a:t>
            </a:r>
            <a:r>
              <a:rPr lang="en-US" sz="2000" dirty="0">
                <a:latin typeface="Comic Sans MS" panose="030F0702030302020204" pitchFamily="66" charset="0"/>
              </a:rPr>
              <a:t> The adjacency matrix A (or AG) of G, with </a:t>
            </a:r>
            <a:r>
              <a:rPr lang="en-US" sz="2000" dirty="0" smtClean="0">
                <a:latin typeface="Comic Sans MS" panose="030F0702030302020204" pitchFamily="66" charset="0"/>
              </a:rPr>
              <a:t>respect to </a:t>
            </a:r>
            <a:r>
              <a:rPr lang="en-US" sz="2000" dirty="0">
                <a:latin typeface="Comic Sans MS" panose="030F0702030302020204" pitchFamily="66" charset="0"/>
              </a:rPr>
              <a:t>this listing of the vertices, is the n x n zero–one matrix with 1 as its (</a:t>
            </a:r>
            <a:r>
              <a:rPr lang="en-US" sz="2000" dirty="0" err="1">
                <a:latin typeface="Comic Sans MS" panose="030F0702030302020204" pitchFamily="66" charset="0"/>
              </a:rPr>
              <a:t>i</a:t>
            </a:r>
            <a:r>
              <a:rPr lang="en-US" sz="2000" dirty="0">
                <a:latin typeface="Comic Sans MS" panose="030F0702030302020204" pitchFamily="66" charset="0"/>
              </a:rPr>
              <a:t>, j)</a:t>
            </a:r>
            <a:r>
              <a:rPr lang="en-US" sz="2000" dirty="0" err="1">
                <a:latin typeface="Comic Sans MS" panose="030F0702030302020204" pitchFamily="66" charset="0"/>
              </a:rPr>
              <a:t>th</a:t>
            </a:r>
            <a:r>
              <a:rPr lang="en-US" sz="2000" dirty="0">
                <a:latin typeface="Comic Sans MS" panose="030F0702030302020204" pitchFamily="66" charset="0"/>
              </a:rPr>
              <a:t> entry when </a:t>
            </a:r>
            <a:r>
              <a:rPr lang="en-US" sz="2000" dirty="0" smtClean="0">
                <a:latin typeface="Comic Sans MS" panose="030F0702030302020204" pitchFamily="66" charset="0"/>
              </a:rPr>
              <a:t>vi and </a:t>
            </a:r>
            <a:r>
              <a:rPr lang="en-US" sz="2000" dirty="0" err="1">
                <a:latin typeface="Comic Sans MS" panose="030F0702030302020204" pitchFamily="66" charset="0"/>
              </a:rPr>
              <a:t>vj</a:t>
            </a:r>
            <a:r>
              <a:rPr lang="en-US" sz="2000" dirty="0">
                <a:latin typeface="Comic Sans MS" panose="030F0702030302020204" pitchFamily="66" charset="0"/>
              </a:rPr>
              <a:t> are adjacent, and 0 as its (</a:t>
            </a:r>
            <a:r>
              <a:rPr lang="en-US" sz="2000" dirty="0" err="1">
                <a:latin typeface="Comic Sans MS" panose="030F0702030302020204" pitchFamily="66" charset="0"/>
              </a:rPr>
              <a:t>i</a:t>
            </a:r>
            <a:r>
              <a:rPr lang="en-US" sz="2000" dirty="0">
                <a:latin typeface="Comic Sans MS" panose="030F0702030302020204" pitchFamily="66" charset="0"/>
              </a:rPr>
              <a:t>, j)</a:t>
            </a:r>
            <a:r>
              <a:rPr lang="en-US" sz="2000" dirty="0" err="1">
                <a:latin typeface="Comic Sans MS" panose="030F0702030302020204" pitchFamily="66" charset="0"/>
              </a:rPr>
              <a:t>th</a:t>
            </a:r>
            <a:r>
              <a:rPr lang="en-US" sz="2000" dirty="0">
                <a:latin typeface="Comic Sans MS" panose="030F0702030302020204" pitchFamily="66" charset="0"/>
              </a:rPr>
              <a:t> entry when they are not adjacent. In other words, if </a:t>
            </a:r>
            <a:r>
              <a:rPr lang="en-US" sz="2000" dirty="0" smtClean="0">
                <a:latin typeface="Comic Sans MS" panose="030F0702030302020204" pitchFamily="66" charset="0"/>
              </a:rPr>
              <a:t>its adjacency </a:t>
            </a:r>
            <a:r>
              <a:rPr lang="en-US" sz="2000" dirty="0">
                <a:latin typeface="Comic Sans MS" panose="030F0702030302020204" pitchFamily="66" charset="0"/>
              </a:rPr>
              <a:t>matrix is A = [</a:t>
            </a:r>
            <a:r>
              <a:rPr lang="en-US" sz="2000" dirty="0" err="1">
                <a:latin typeface="Comic Sans MS" panose="030F0702030302020204" pitchFamily="66" charset="0"/>
              </a:rPr>
              <a:t>aij</a:t>
            </a:r>
            <a:r>
              <a:rPr lang="en-US" sz="2000" dirty="0">
                <a:latin typeface="Comic Sans MS" panose="030F0702030302020204" pitchFamily="66" charset="0"/>
              </a:rPr>
              <a:t>], then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666996"/>
            <a:ext cx="3657600" cy="89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9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96"/>
            <a:ext cx="9147727" cy="6855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8600"/>
            <a:ext cx="1628775" cy="1543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057400"/>
            <a:ext cx="6991350" cy="1552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57600"/>
            <a:ext cx="4524375" cy="2247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b="37153"/>
          <a:stretch/>
        </p:blipFill>
        <p:spPr>
          <a:xfrm>
            <a:off x="5638800" y="3895725"/>
            <a:ext cx="21812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8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59428"/>
            <a:ext cx="2255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Incidence Matrices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610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Another common way to represent graphs is to use incidence matrices. Let G = (V ,E) be </a:t>
            </a:r>
            <a:r>
              <a:rPr lang="en-US" dirty="0" smtClean="0"/>
              <a:t>an undirected </a:t>
            </a:r>
            <a:r>
              <a:rPr lang="en-US" dirty="0"/>
              <a:t>graph. Suppose that v1, v2, . . . , </a:t>
            </a:r>
            <a:r>
              <a:rPr lang="en-US" dirty="0" err="1"/>
              <a:t>vn</a:t>
            </a:r>
            <a:r>
              <a:rPr lang="en-US" dirty="0"/>
              <a:t> are the vertices and e1, e2, . . . , </a:t>
            </a:r>
            <a:r>
              <a:rPr lang="en-US" dirty="0" err="1"/>
              <a:t>em</a:t>
            </a:r>
            <a:r>
              <a:rPr lang="en-US" dirty="0"/>
              <a:t> are the </a:t>
            </a:r>
            <a:r>
              <a:rPr lang="en-US" dirty="0" smtClean="0"/>
              <a:t>edges of </a:t>
            </a:r>
            <a:r>
              <a:rPr lang="en-US" dirty="0"/>
              <a:t>G. Then the incidence matrix with respect to this ordering of V and E is the n × m </a:t>
            </a:r>
            <a:r>
              <a:rPr lang="en-US" dirty="0" smtClean="0"/>
              <a:t>matrix M </a:t>
            </a:r>
            <a:r>
              <a:rPr lang="en-US" dirty="0"/>
              <a:t>= [</a:t>
            </a:r>
            <a:r>
              <a:rPr lang="en-US" dirty="0" err="1"/>
              <a:t>mij</a:t>
            </a:r>
            <a:r>
              <a:rPr lang="en-US" dirty="0"/>
              <a:t> ], where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073" y="2590800"/>
            <a:ext cx="3352800" cy="571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3254" y="3191608"/>
            <a:ext cx="80625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Represent the graph shown in Figure </a:t>
            </a:r>
            <a:r>
              <a:rPr lang="en-US" dirty="0" smtClean="0">
                <a:latin typeface="Times-Roman"/>
              </a:rPr>
              <a:t>with </a:t>
            </a:r>
            <a:r>
              <a:rPr lang="en-US" dirty="0">
                <a:latin typeface="Times-Roman"/>
              </a:rPr>
              <a:t>an incidence matrix.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47880"/>
            <a:ext cx="1638300" cy="1276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023" y="3891842"/>
            <a:ext cx="26098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0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609600"/>
            <a:ext cx="8686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The simple graphs G1 = (V1, E1) and G2 = (V2, E2) are isomorphic if there exists a </a:t>
            </a:r>
            <a:r>
              <a:rPr lang="en-US" dirty="0" smtClean="0">
                <a:latin typeface="Comic Sans MS" panose="030F0702030302020204" pitchFamily="66" charset="0"/>
              </a:rPr>
              <a:t>one to-one </a:t>
            </a:r>
            <a:r>
              <a:rPr lang="en-US" dirty="0">
                <a:latin typeface="Comic Sans MS" panose="030F0702030302020204" pitchFamily="66" charset="0"/>
              </a:rPr>
              <a:t>and onto function f from V1 to V2 with the property that a and b are adjacent in G1 </a:t>
            </a:r>
            <a:r>
              <a:rPr lang="en-US" dirty="0" smtClean="0">
                <a:latin typeface="Comic Sans MS" panose="030F0702030302020204" pitchFamily="66" charset="0"/>
              </a:rPr>
              <a:t>if and </a:t>
            </a:r>
            <a:r>
              <a:rPr lang="en-US" dirty="0">
                <a:latin typeface="Comic Sans MS" panose="030F0702030302020204" pitchFamily="66" charset="0"/>
              </a:rPr>
              <a:t>only if f (a) and f (b) are adjacent in G2, for all a and b in V1. Such a function f is </a:t>
            </a:r>
            <a:r>
              <a:rPr lang="en-US" dirty="0" smtClean="0">
                <a:latin typeface="Comic Sans MS" panose="030F0702030302020204" pitchFamily="66" charset="0"/>
              </a:rPr>
              <a:t>called an </a:t>
            </a:r>
            <a:r>
              <a:rPr lang="en-US" dirty="0">
                <a:latin typeface="Comic Sans MS" panose="030F0702030302020204" pitchFamily="66" charset="0"/>
              </a:rPr>
              <a:t>isomorphism.∗ Two simple graphs that are not isomorphic are called </a:t>
            </a:r>
            <a:r>
              <a:rPr lang="en-US" dirty="0" err="1">
                <a:latin typeface="Comic Sans MS" panose="030F0702030302020204" pitchFamily="66" charset="0"/>
              </a:rPr>
              <a:t>nonisomorphic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28194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omic Sans MS" panose="030F0702030302020204" pitchFamily="66" charset="0"/>
              </a:rPr>
              <a:t>In other words, when two simple graphs are isomorphic, there is a one-to-one </a:t>
            </a:r>
            <a:r>
              <a:rPr lang="en-US" dirty="0" smtClean="0">
                <a:latin typeface="Comic Sans MS" panose="030F0702030302020204" pitchFamily="66" charset="0"/>
              </a:rPr>
              <a:t>correspondence between </a:t>
            </a:r>
            <a:r>
              <a:rPr lang="en-US" dirty="0">
                <a:latin typeface="Comic Sans MS" panose="030F0702030302020204" pitchFamily="66" charset="0"/>
              </a:rPr>
              <a:t>vertices of the two graphs that preserves the adjacency relationship. Isomorphism </a:t>
            </a:r>
            <a:r>
              <a:rPr lang="en-US" dirty="0" smtClean="0">
                <a:latin typeface="Comic Sans MS" panose="030F0702030302020204" pitchFamily="66" charset="0"/>
              </a:rPr>
              <a:t>of simple </a:t>
            </a:r>
            <a:r>
              <a:rPr lang="en-US" dirty="0">
                <a:latin typeface="Comic Sans MS" panose="030F0702030302020204" pitchFamily="66" charset="0"/>
              </a:rPr>
              <a:t>graphs is an equivalence relation</a:t>
            </a:r>
          </a:p>
        </p:txBody>
      </p:sp>
    </p:spTree>
    <p:extLst>
      <p:ext uri="{BB962C8B-B14F-4D97-AF65-F5344CB8AC3E}">
        <p14:creationId xmlns:p14="http://schemas.microsoft.com/office/powerpoint/2010/main" val="385842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96"/>
            <a:ext cx="9147727" cy="6855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81000"/>
            <a:ext cx="8763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function f with f (u1) = v1, f (u2) = v4, f (u3) = v3, and f (u4) = v2 is a </a:t>
            </a:r>
            <a:r>
              <a:rPr lang="en-US" dirty="0" err="1"/>
              <a:t>oneto</a:t>
            </a:r>
            <a:r>
              <a:rPr lang="en-US" dirty="0"/>
              <a:t>-one correspondence between V and W. To see that this correspondence preserves adjacency</a:t>
            </a:r>
            <a:r>
              <a:rPr lang="en-US" dirty="0" smtClean="0"/>
              <a:t>, note </a:t>
            </a:r>
            <a:r>
              <a:rPr lang="en-US" dirty="0"/>
              <a:t>that adjacent vertices in G are u1 and u2, u1 and u3, u2 and u4, and u3 and u4, and each of the</a:t>
            </a:r>
          </a:p>
          <a:p>
            <a:r>
              <a:rPr lang="en-US" dirty="0"/>
              <a:t>pairs f (u1) = v1 and f (u2) = v4, f (u1) = v1 and f (u3) = v3, f (u2) = v4 and f (u4) = v2</a:t>
            </a:r>
            <a:r>
              <a:rPr lang="en-US" dirty="0" smtClean="0"/>
              <a:t>, and </a:t>
            </a:r>
            <a:r>
              <a:rPr lang="en-US" dirty="0"/>
              <a:t>f (u3) = v3 and f (u4) = v2 consists of two adjacent vertices in H.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164" y="2819400"/>
            <a:ext cx="8340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that the graphs G = (V, E) and H = (W, F ), displayed in </a:t>
            </a:r>
            <a:r>
              <a:rPr lang="en-US" dirty="0" smtClean="0"/>
              <a:t>Figure, </a:t>
            </a:r>
            <a:r>
              <a:rPr lang="en-US" dirty="0"/>
              <a:t>are isomorphic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355" y="3276600"/>
            <a:ext cx="20193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96"/>
            <a:ext cx="9147727" cy="6855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8A1A-D04F-41E3-848E-4098909980B8}" type="slidenum">
              <a:rPr lang="en-US"/>
              <a:pPr/>
              <a:t>6</a:t>
            </a:fld>
            <a:endParaRPr 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209550"/>
            <a:ext cx="7848600" cy="1143000"/>
          </a:xfrm>
          <a:noFill/>
          <a:ln/>
        </p:spPr>
        <p:txBody>
          <a:bodyPr/>
          <a:lstStyle/>
          <a:p>
            <a:r>
              <a:rPr lang="en-US"/>
              <a:t>A simple graph</a:t>
            </a:r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 rot="-1545137">
            <a:off x="855663" y="2559050"/>
            <a:ext cx="136525" cy="730250"/>
            <a:chOff x="576" y="1248"/>
            <a:chExt cx="144" cy="768"/>
          </a:xfrm>
        </p:grpSpPr>
        <p:sp>
          <p:nvSpPr>
            <p:cNvPr id="160772" name="Oval 4"/>
            <p:cNvSpPr>
              <a:spLocks noChangeAspect="1"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160773" name="Line 5"/>
            <p:cNvSpPr>
              <a:spLocks noChangeAspect="1"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74" name="Oval 6"/>
            <p:cNvSpPr>
              <a:spLocks noChangeAspect="1"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7"/>
          <p:cNvGrpSpPr>
            <a:grpSpLocks noChangeAspect="1"/>
          </p:cNvGrpSpPr>
          <p:nvPr/>
        </p:nvGrpSpPr>
        <p:grpSpPr bwMode="auto">
          <a:xfrm rot="3320065">
            <a:off x="3664744" y="1988344"/>
            <a:ext cx="136525" cy="731837"/>
            <a:chOff x="576" y="1248"/>
            <a:chExt cx="144" cy="768"/>
          </a:xfrm>
        </p:grpSpPr>
        <p:sp>
          <p:nvSpPr>
            <p:cNvPr id="160776" name="Oval 8"/>
            <p:cNvSpPr>
              <a:spLocks noChangeAspect="1"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160777" name="Line 9"/>
            <p:cNvSpPr>
              <a:spLocks noChangeAspect="1"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78" name="Oval 10"/>
            <p:cNvSpPr>
              <a:spLocks noChangeAspect="1"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</p:grpSp>
      <p:sp>
        <p:nvSpPr>
          <p:cNvPr id="160779" name="Line 11"/>
          <p:cNvSpPr>
            <a:spLocks noChangeAspect="1" noChangeShapeType="1"/>
          </p:cNvSpPr>
          <p:nvPr/>
        </p:nvSpPr>
        <p:spPr bwMode="auto">
          <a:xfrm>
            <a:off x="855663" y="2651125"/>
            <a:ext cx="1279525" cy="182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80" name="Line 12"/>
          <p:cNvSpPr>
            <a:spLocks noChangeAspect="1" noChangeShapeType="1"/>
          </p:cNvSpPr>
          <p:nvPr/>
        </p:nvSpPr>
        <p:spPr bwMode="auto">
          <a:xfrm flipH="1">
            <a:off x="1038225" y="2833688"/>
            <a:ext cx="1050925" cy="411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81" name="Line 13"/>
          <p:cNvSpPr>
            <a:spLocks noChangeAspect="1" noChangeShapeType="1"/>
          </p:cNvSpPr>
          <p:nvPr/>
        </p:nvSpPr>
        <p:spPr bwMode="auto">
          <a:xfrm rot="-1638921">
            <a:off x="4059238" y="1939925"/>
            <a:ext cx="776287" cy="639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82" name="Line 14"/>
          <p:cNvSpPr>
            <a:spLocks noChangeAspect="1" noChangeShapeType="1"/>
          </p:cNvSpPr>
          <p:nvPr/>
        </p:nvSpPr>
        <p:spPr bwMode="auto">
          <a:xfrm flipV="1">
            <a:off x="3459163" y="2422525"/>
            <a:ext cx="1416050" cy="90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83" name="Oval 15"/>
          <p:cNvSpPr>
            <a:spLocks noChangeAspect="1" noChangeArrowheads="1"/>
          </p:cNvSpPr>
          <p:nvPr/>
        </p:nvSpPr>
        <p:spPr bwMode="auto">
          <a:xfrm>
            <a:off x="4510088" y="2741613"/>
            <a:ext cx="136525" cy="13811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60784" name="Line 16"/>
          <p:cNvSpPr>
            <a:spLocks noChangeAspect="1" noChangeShapeType="1"/>
          </p:cNvSpPr>
          <p:nvPr/>
        </p:nvSpPr>
        <p:spPr bwMode="auto">
          <a:xfrm>
            <a:off x="3459163" y="2559050"/>
            <a:ext cx="1141412" cy="274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85" name="Line 17"/>
          <p:cNvSpPr>
            <a:spLocks noChangeAspect="1" noChangeShapeType="1"/>
          </p:cNvSpPr>
          <p:nvPr/>
        </p:nvSpPr>
        <p:spPr bwMode="auto">
          <a:xfrm flipH="1">
            <a:off x="2135188" y="2513013"/>
            <a:ext cx="1323975" cy="2746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86" name="Line 18"/>
          <p:cNvSpPr>
            <a:spLocks noChangeAspect="1" noChangeShapeType="1"/>
          </p:cNvSpPr>
          <p:nvPr/>
        </p:nvSpPr>
        <p:spPr bwMode="auto">
          <a:xfrm rot="2112640" flipH="1">
            <a:off x="4732338" y="2359025"/>
            <a:ext cx="46037" cy="549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87" name="Oval 19"/>
          <p:cNvSpPr>
            <a:spLocks noChangeAspect="1" noChangeArrowheads="1"/>
          </p:cNvSpPr>
          <p:nvPr/>
        </p:nvSpPr>
        <p:spPr bwMode="auto">
          <a:xfrm rot="2112640">
            <a:off x="4875213" y="2330450"/>
            <a:ext cx="136525" cy="1539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60788" name="Oval 20"/>
          <p:cNvSpPr>
            <a:spLocks noChangeAspect="1" noChangeArrowheads="1"/>
          </p:cNvSpPr>
          <p:nvPr/>
        </p:nvSpPr>
        <p:spPr bwMode="auto">
          <a:xfrm rot="19487360" flipH="1">
            <a:off x="1997075" y="2741613"/>
            <a:ext cx="176213" cy="1571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60789" name="Text Box 21"/>
          <p:cNvSpPr txBox="1">
            <a:spLocks noChangeAspect="1" noChangeArrowheads="1"/>
          </p:cNvSpPr>
          <p:nvPr/>
        </p:nvSpPr>
        <p:spPr bwMode="auto">
          <a:xfrm>
            <a:off x="381000" y="2209800"/>
            <a:ext cx="1920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San Francisco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60790" name="Text Box 22"/>
          <p:cNvSpPr txBox="1">
            <a:spLocks noChangeAspect="1" noChangeArrowheads="1"/>
          </p:cNvSpPr>
          <p:nvPr/>
        </p:nvSpPr>
        <p:spPr bwMode="auto">
          <a:xfrm>
            <a:off x="1981200" y="2895600"/>
            <a:ext cx="10461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Denver</a:t>
            </a:r>
          </a:p>
        </p:txBody>
      </p:sp>
      <p:sp>
        <p:nvSpPr>
          <p:cNvPr id="160791" name="Text Box 23"/>
          <p:cNvSpPr txBox="1">
            <a:spLocks noChangeAspect="1" noChangeArrowheads="1"/>
          </p:cNvSpPr>
          <p:nvPr/>
        </p:nvSpPr>
        <p:spPr bwMode="auto">
          <a:xfrm>
            <a:off x="381000" y="3352800"/>
            <a:ext cx="16954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Los Angeles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60792" name="Text Box 24"/>
          <p:cNvSpPr txBox="1">
            <a:spLocks noChangeAspect="1" noChangeArrowheads="1"/>
          </p:cNvSpPr>
          <p:nvPr/>
        </p:nvSpPr>
        <p:spPr bwMode="auto">
          <a:xfrm>
            <a:off x="4830763" y="2011363"/>
            <a:ext cx="13414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New York</a:t>
            </a:r>
          </a:p>
        </p:txBody>
      </p:sp>
      <p:sp>
        <p:nvSpPr>
          <p:cNvPr id="160793" name="Text Box 25"/>
          <p:cNvSpPr txBox="1">
            <a:spLocks noChangeAspect="1" noChangeArrowheads="1"/>
          </p:cNvSpPr>
          <p:nvPr/>
        </p:nvSpPr>
        <p:spPr bwMode="auto">
          <a:xfrm>
            <a:off x="3094038" y="2697163"/>
            <a:ext cx="11874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Chicago</a:t>
            </a:r>
          </a:p>
        </p:txBody>
      </p:sp>
      <p:sp>
        <p:nvSpPr>
          <p:cNvPr id="160794" name="Text Box 26"/>
          <p:cNvSpPr txBox="1">
            <a:spLocks noChangeAspect="1" noChangeArrowheads="1"/>
          </p:cNvSpPr>
          <p:nvPr/>
        </p:nvSpPr>
        <p:spPr bwMode="auto">
          <a:xfrm>
            <a:off x="4283075" y="2971800"/>
            <a:ext cx="16383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Washington</a:t>
            </a:r>
          </a:p>
        </p:txBody>
      </p:sp>
      <p:sp>
        <p:nvSpPr>
          <p:cNvPr id="160795" name="Text Box 27"/>
          <p:cNvSpPr txBox="1">
            <a:spLocks noChangeAspect="1" noChangeArrowheads="1"/>
          </p:cNvSpPr>
          <p:nvPr/>
        </p:nvSpPr>
        <p:spPr bwMode="auto">
          <a:xfrm>
            <a:off x="3505200" y="1676400"/>
            <a:ext cx="10017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Detroit</a:t>
            </a:r>
          </a:p>
        </p:txBody>
      </p:sp>
      <p:sp>
        <p:nvSpPr>
          <p:cNvPr id="160796" name="Text Box 28"/>
          <p:cNvSpPr txBox="1">
            <a:spLocks noChangeArrowheads="1"/>
          </p:cNvSpPr>
          <p:nvPr/>
        </p:nvSpPr>
        <p:spPr bwMode="auto">
          <a:xfrm>
            <a:off x="1143000" y="3946525"/>
            <a:ext cx="7694613" cy="2530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 network is made up of computers and telephone lines </a:t>
            </a:r>
          </a:p>
          <a:p>
            <a:r>
              <a:rPr lang="en-US"/>
              <a:t>between computers.  There is at most 1 telephone line </a:t>
            </a:r>
          </a:p>
          <a:p>
            <a:r>
              <a:rPr lang="en-US"/>
              <a:t>between 2 computers in the network.  Each line operates </a:t>
            </a:r>
          </a:p>
          <a:p>
            <a:r>
              <a:rPr lang="en-US"/>
              <a:t>in both directions.  No computer has a telephone line to itself. </a:t>
            </a:r>
          </a:p>
          <a:p>
            <a:endParaRPr lang="en-US"/>
          </a:p>
          <a:p>
            <a:r>
              <a:rPr lang="en-US">
                <a:solidFill>
                  <a:schemeClr val="tx1"/>
                </a:solidFill>
              </a:rPr>
              <a:t>These are undirected edges, </a:t>
            </a:r>
          </a:p>
          <a:p>
            <a:r>
              <a:rPr lang="en-US">
                <a:solidFill>
                  <a:schemeClr val="tx1"/>
                </a:solidFill>
              </a:rPr>
              <a:t>each of which connects two distinct vertices, and </a:t>
            </a:r>
          </a:p>
          <a:p>
            <a:r>
              <a:rPr lang="en-US">
                <a:solidFill>
                  <a:schemeClr val="tx1"/>
                </a:solidFill>
              </a:rPr>
              <a:t>no two edges connect the same pair of vertices.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96"/>
            <a:ext cx="9147727" cy="6855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96"/>
            <a:ext cx="9147727" cy="6855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idx="1"/>
          </p:nvPr>
        </p:nvSpPr>
        <p:spPr>
          <a:xfrm>
            <a:off x="1162050" y="1733550"/>
            <a:ext cx="7219950" cy="22288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sz="1800" b="1"/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sz="2800" b="1">
                <a:solidFill>
                  <a:srgbClr val="003399"/>
                </a:solidFill>
              </a:rPr>
              <a:t>Definition 2.</a:t>
            </a:r>
            <a:r>
              <a:rPr lang="en-US" sz="2800" b="1"/>
              <a:t> In a </a:t>
            </a:r>
            <a:r>
              <a:rPr lang="en-US" sz="2800" b="1">
                <a:solidFill>
                  <a:srgbClr val="CC0000"/>
                </a:solidFill>
              </a:rPr>
              <a:t>multigraph</a:t>
            </a:r>
            <a:r>
              <a:rPr lang="en-US" sz="2800" b="1"/>
              <a:t> </a:t>
            </a:r>
            <a:r>
              <a:rPr lang="en-US" sz="2800" b="1" i="1"/>
              <a:t>G = (V, E)</a:t>
            </a:r>
            <a:r>
              <a:rPr lang="en-US" sz="2800" b="1"/>
              <a:t> two or more edges may connect the same pair of vertices.  </a:t>
            </a:r>
            <a:endParaRPr lang="en-US" sz="2400" b="1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F4FC-8C54-450D-B591-6FCFCEB1DE87}" type="slidenum">
              <a:rPr lang="en-US"/>
              <a:pPr/>
              <a:t>7</a:t>
            </a:fld>
            <a:endParaRPr 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419100"/>
            <a:ext cx="8001000" cy="990600"/>
          </a:xfrm>
          <a:noFill/>
          <a:ln/>
        </p:spPr>
        <p:txBody>
          <a:bodyPr/>
          <a:lstStyle/>
          <a:p>
            <a:r>
              <a:rPr lang="en-US"/>
              <a:t>A Non-Simple Graph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D28C-DA44-4C57-BA2C-0CF1AF08FDA5}" type="slidenum">
              <a:rPr lang="en-US"/>
              <a:pPr/>
              <a:t>8</a:t>
            </a:fld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209550"/>
            <a:ext cx="7848600" cy="1143000"/>
          </a:xfrm>
          <a:noFill/>
          <a:ln/>
        </p:spPr>
        <p:txBody>
          <a:bodyPr/>
          <a:lstStyle/>
          <a:p>
            <a:r>
              <a:rPr lang="en-US"/>
              <a:t>A Multigraph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1545137">
            <a:off x="914400" y="4203700"/>
            <a:ext cx="228600" cy="1219200"/>
            <a:chOff x="576" y="1248"/>
            <a:chExt cx="144" cy="768"/>
          </a:xfrm>
        </p:grpSpPr>
        <p:sp>
          <p:nvSpPr>
            <p:cNvPr id="163844" name="Oval 4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163845" name="Line 5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46" name="Oval 6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</p:grpSp>
      <p:sp>
        <p:nvSpPr>
          <p:cNvPr id="163848" name="Oval 8"/>
          <p:cNvSpPr>
            <a:spLocks noChangeArrowheads="1"/>
          </p:cNvSpPr>
          <p:nvPr/>
        </p:nvSpPr>
        <p:spPr bwMode="auto">
          <a:xfrm rot="3320065">
            <a:off x="6007100" y="3451225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rot="10800000" vert="eaVert"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63849" name="Line 9"/>
          <p:cNvSpPr>
            <a:spLocks noChangeShapeType="1"/>
          </p:cNvSpPr>
          <p:nvPr/>
        </p:nvSpPr>
        <p:spPr bwMode="auto">
          <a:xfrm rot="3320065">
            <a:off x="5692775" y="343535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51" name="Line 11"/>
          <p:cNvSpPr>
            <a:spLocks noChangeShapeType="1"/>
          </p:cNvSpPr>
          <p:nvPr/>
        </p:nvSpPr>
        <p:spPr bwMode="auto">
          <a:xfrm>
            <a:off x="914400" y="4356100"/>
            <a:ext cx="2133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52" name="Line 12"/>
          <p:cNvSpPr>
            <a:spLocks noChangeShapeType="1"/>
          </p:cNvSpPr>
          <p:nvPr/>
        </p:nvSpPr>
        <p:spPr bwMode="auto">
          <a:xfrm flipH="1">
            <a:off x="1219200" y="4660900"/>
            <a:ext cx="17526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53" name="Line 13"/>
          <p:cNvSpPr>
            <a:spLocks noChangeShapeType="1"/>
          </p:cNvSpPr>
          <p:nvPr/>
        </p:nvSpPr>
        <p:spPr bwMode="auto">
          <a:xfrm rot="-1638921">
            <a:off x="6257925" y="3170238"/>
            <a:ext cx="12954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54" name="Line 14"/>
          <p:cNvSpPr>
            <a:spLocks noChangeShapeType="1"/>
          </p:cNvSpPr>
          <p:nvPr/>
        </p:nvSpPr>
        <p:spPr bwMode="auto">
          <a:xfrm flipV="1">
            <a:off x="5257800" y="3898900"/>
            <a:ext cx="2514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55" name="Oval 15"/>
          <p:cNvSpPr>
            <a:spLocks noChangeArrowheads="1"/>
          </p:cNvSpPr>
          <p:nvPr/>
        </p:nvSpPr>
        <p:spPr bwMode="auto">
          <a:xfrm>
            <a:off x="7010400" y="45085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63856" name="Line 16"/>
          <p:cNvSpPr>
            <a:spLocks noChangeShapeType="1"/>
          </p:cNvSpPr>
          <p:nvPr/>
        </p:nvSpPr>
        <p:spPr bwMode="auto">
          <a:xfrm>
            <a:off x="5257800" y="4203700"/>
            <a:ext cx="1905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57" name="Line 17"/>
          <p:cNvSpPr>
            <a:spLocks noChangeShapeType="1"/>
          </p:cNvSpPr>
          <p:nvPr/>
        </p:nvSpPr>
        <p:spPr bwMode="auto">
          <a:xfrm flipH="1">
            <a:off x="3048000" y="4127500"/>
            <a:ext cx="2209800" cy="4572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59" name="Oval 19"/>
          <p:cNvSpPr>
            <a:spLocks noChangeArrowheads="1"/>
          </p:cNvSpPr>
          <p:nvPr/>
        </p:nvSpPr>
        <p:spPr bwMode="auto">
          <a:xfrm rot="2112640">
            <a:off x="7620000" y="3822700"/>
            <a:ext cx="228600" cy="2571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63861" name="Text Box 21"/>
          <p:cNvSpPr txBox="1">
            <a:spLocks noChangeArrowheads="1"/>
          </p:cNvSpPr>
          <p:nvPr/>
        </p:nvSpPr>
        <p:spPr bwMode="auto">
          <a:xfrm>
            <a:off x="228600" y="3794125"/>
            <a:ext cx="1920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San Francisco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63862" name="Text Box 22"/>
          <p:cNvSpPr txBox="1">
            <a:spLocks noChangeArrowheads="1"/>
          </p:cNvSpPr>
          <p:nvPr/>
        </p:nvSpPr>
        <p:spPr bwMode="auto">
          <a:xfrm>
            <a:off x="2971800" y="4860925"/>
            <a:ext cx="10461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Denver</a:t>
            </a:r>
          </a:p>
        </p:txBody>
      </p:sp>
      <p:sp>
        <p:nvSpPr>
          <p:cNvPr id="163863" name="Text Box 23"/>
          <p:cNvSpPr txBox="1">
            <a:spLocks noChangeArrowheads="1"/>
          </p:cNvSpPr>
          <p:nvPr/>
        </p:nvSpPr>
        <p:spPr bwMode="auto">
          <a:xfrm>
            <a:off x="381000" y="5546725"/>
            <a:ext cx="16954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Los Angeles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63864" name="Text Box 24"/>
          <p:cNvSpPr txBox="1">
            <a:spLocks noChangeArrowheads="1"/>
          </p:cNvSpPr>
          <p:nvPr/>
        </p:nvSpPr>
        <p:spPr bwMode="auto">
          <a:xfrm>
            <a:off x="7543800" y="3289300"/>
            <a:ext cx="13414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New York</a:t>
            </a:r>
          </a:p>
        </p:txBody>
      </p:sp>
      <p:sp>
        <p:nvSpPr>
          <p:cNvPr id="163865" name="Text Box 25"/>
          <p:cNvSpPr txBox="1">
            <a:spLocks noChangeArrowheads="1"/>
          </p:cNvSpPr>
          <p:nvPr/>
        </p:nvSpPr>
        <p:spPr bwMode="auto">
          <a:xfrm>
            <a:off x="4832350" y="4432300"/>
            <a:ext cx="11874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Chicago</a:t>
            </a:r>
          </a:p>
        </p:txBody>
      </p:sp>
      <p:sp>
        <p:nvSpPr>
          <p:cNvPr id="163866" name="Text Box 26"/>
          <p:cNvSpPr txBox="1">
            <a:spLocks noChangeArrowheads="1"/>
          </p:cNvSpPr>
          <p:nvPr/>
        </p:nvSpPr>
        <p:spPr bwMode="auto">
          <a:xfrm>
            <a:off x="6400800" y="4873625"/>
            <a:ext cx="16383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Washington</a:t>
            </a:r>
          </a:p>
        </p:txBody>
      </p:sp>
      <p:sp>
        <p:nvSpPr>
          <p:cNvPr id="163867" name="Text Box 27"/>
          <p:cNvSpPr txBox="1">
            <a:spLocks noChangeArrowheads="1"/>
          </p:cNvSpPr>
          <p:nvPr/>
        </p:nvSpPr>
        <p:spPr bwMode="auto">
          <a:xfrm>
            <a:off x="5715000" y="2984500"/>
            <a:ext cx="10017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Detroit</a:t>
            </a:r>
          </a:p>
        </p:txBody>
      </p:sp>
      <p:sp>
        <p:nvSpPr>
          <p:cNvPr id="163877" name="Freeform 37"/>
          <p:cNvSpPr>
            <a:spLocks/>
          </p:cNvSpPr>
          <p:nvPr/>
        </p:nvSpPr>
        <p:spPr bwMode="auto">
          <a:xfrm>
            <a:off x="1219200" y="4737100"/>
            <a:ext cx="1676400" cy="622300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144" y="384"/>
              </a:cxn>
              <a:cxn ang="0">
                <a:pos x="336" y="384"/>
              </a:cxn>
              <a:cxn ang="0">
                <a:pos x="528" y="336"/>
              </a:cxn>
              <a:cxn ang="0">
                <a:pos x="720" y="240"/>
              </a:cxn>
              <a:cxn ang="0">
                <a:pos x="960" y="96"/>
              </a:cxn>
              <a:cxn ang="0">
                <a:pos x="1056" y="0"/>
              </a:cxn>
            </a:cxnLst>
            <a:rect l="0" t="0" r="r" b="b"/>
            <a:pathLst>
              <a:path w="1056" h="392">
                <a:moveTo>
                  <a:pt x="0" y="336"/>
                </a:moveTo>
                <a:cubicBezTo>
                  <a:pt x="44" y="356"/>
                  <a:pt x="88" y="376"/>
                  <a:pt x="144" y="384"/>
                </a:cubicBezTo>
                <a:cubicBezTo>
                  <a:pt x="200" y="392"/>
                  <a:pt x="272" y="392"/>
                  <a:pt x="336" y="384"/>
                </a:cubicBezTo>
                <a:cubicBezTo>
                  <a:pt x="400" y="376"/>
                  <a:pt x="464" y="360"/>
                  <a:pt x="528" y="336"/>
                </a:cubicBezTo>
                <a:cubicBezTo>
                  <a:pt x="592" y="312"/>
                  <a:pt x="648" y="280"/>
                  <a:pt x="720" y="240"/>
                </a:cubicBezTo>
                <a:cubicBezTo>
                  <a:pt x="792" y="200"/>
                  <a:pt x="904" y="136"/>
                  <a:pt x="960" y="96"/>
                </a:cubicBezTo>
                <a:cubicBezTo>
                  <a:pt x="1016" y="56"/>
                  <a:pt x="1040" y="16"/>
                  <a:pt x="10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78" name="Freeform 38"/>
          <p:cNvSpPr>
            <a:spLocks/>
          </p:cNvSpPr>
          <p:nvPr/>
        </p:nvSpPr>
        <p:spPr bwMode="auto">
          <a:xfrm>
            <a:off x="2895600" y="4127500"/>
            <a:ext cx="2362200" cy="711200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192" y="432"/>
              </a:cxn>
              <a:cxn ang="0">
                <a:pos x="480" y="432"/>
              </a:cxn>
              <a:cxn ang="0">
                <a:pos x="912" y="336"/>
              </a:cxn>
              <a:cxn ang="0">
                <a:pos x="1200" y="240"/>
              </a:cxn>
              <a:cxn ang="0">
                <a:pos x="1392" y="144"/>
              </a:cxn>
              <a:cxn ang="0">
                <a:pos x="1488" y="0"/>
              </a:cxn>
            </a:cxnLst>
            <a:rect l="0" t="0" r="r" b="b"/>
            <a:pathLst>
              <a:path w="1488" h="448">
                <a:moveTo>
                  <a:pt x="0" y="336"/>
                </a:moveTo>
                <a:cubicBezTo>
                  <a:pt x="56" y="376"/>
                  <a:pt x="112" y="416"/>
                  <a:pt x="192" y="432"/>
                </a:cubicBezTo>
                <a:cubicBezTo>
                  <a:pt x="272" y="448"/>
                  <a:pt x="360" y="448"/>
                  <a:pt x="480" y="432"/>
                </a:cubicBezTo>
                <a:cubicBezTo>
                  <a:pt x="600" y="416"/>
                  <a:pt x="792" y="368"/>
                  <a:pt x="912" y="336"/>
                </a:cubicBezTo>
                <a:cubicBezTo>
                  <a:pt x="1032" y="304"/>
                  <a:pt x="1120" y="272"/>
                  <a:pt x="1200" y="240"/>
                </a:cubicBezTo>
                <a:cubicBezTo>
                  <a:pt x="1280" y="208"/>
                  <a:pt x="1344" y="184"/>
                  <a:pt x="1392" y="144"/>
                </a:cubicBezTo>
                <a:cubicBezTo>
                  <a:pt x="1440" y="104"/>
                  <a:pt x="1472" y="24"/>
                  <a:pt x="1488" y="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79" name="Freeform 39"/>
          <p:cNvSpPr>
            <a:spLocks/>
          </p:cNvSpPr>
          <p:nvPr/>
        </p:nvSpPr>
        <p:spPr bwMode="auto">
          <a:xfrm>
            <a:off x="2971800" y="3975100"/>
            <a:ext cx="2286000" cy="609600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192" y="240"/>
              </a:cxn>
              <a:cxn ang="0">
                <a:pos x="432" y="144"/>
              </a:cxn>
              <a:cxn ang="0">
                <a:pos x="912" y="48"/>
              </a:cxn>
              <a:cxn ang="0">
                <a:pos x="1248" y="0"/>
              </a:cxn>
              <a:cxn ang="0">
                <a:pos x="1440" y="48"/>
              </a:cxn>
            </a:cxnLst>
            <a:rect l="0" t="0" r="r" b="b"/>
            <a:pathLst>
              <a:path w="1440" h="384">
                <a:moveTo>
                  <a:pt x="0" y="384"/>
                </a:moveTo>
                <a:cubicBezTo>
                  <a:pt x="60" y="332"/>
                  <a:pt x="120" y="280"/>
                  <a:pt x="192" y="240"/>
                </a:cubicBezTo>
                <a:cubicBezTo>
                  <a:pt x="264" y="200"/>
                  <a:pt x="312" y="176"/>
                  <a:pt x="432" y="144"/>
                </a:cubicBezTo>
                <a:cubicBezTo>
                  <a:pt x="552" y="112"/>
                  <a:pt x="776" y="72"/>
                  <a:pt x="912" y="48"/>
                </a:cubicBezTo>
                <a:cubicBezTo>
                  <a:pt x="1048" y="24"/>
                  <a:pt x="1160" y="0"/>
                  <a:pt x="1248" y="0"/>
                </a:cubicBezTo>
                <a:cubicBezTo>
                  <a:pt x="1336" y="0"/>
                  <a:pt x="1388" y="24"/>
                  <a:pt x="1440" y="48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80" name="Freeform 40"/>
          <p:cNvSpPr>
            <a:spLocks/>
          </p:cNvSpPr>
          <p:nvPr/>
        </p:nvSpPr>
        <p:spPr bwMode="auto">
          <a:xfrm>
            <a:off x="7162800" y="3898900"/>
            <a:ext cx="584200" cy="69850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336" y="192"/>
              </a:cxn>
              <a:cxn ang="0">
                <a:pos x="144" y="384"/>
              </a:cxn>
              <a:cxn ang="0">
                <a:pos x="48" y="432"/>
              </a:cxn>
              <a:cxn ang="0">
                <a:pos x="0" y="432"/>
              </a:cxn>
            </a:cxnLst>
            <a:rect l="0" t="0" r="r" b="b"/>
            <a:pathLst>
              <a:path w="368" h="440">
                <a:moveTo>
                  <a:pt x="336" y="0"/>
                </a:moveTo>
                <a:cubicBezTo>
                  <a:pt x="352" y="64"/>
                  <a:pt x="368" y="128"/>
                  <a:pt x="336" y="192"/>
                </a:cubicBezTo>
                <a:cubicBezTo>
                  <a:pt x="304" y="256"/>
                  <a:pt x="192" y="344"/>
                  <a:pt x="144" y="384"/>
                </a:cubicBezTo>
                <a:cubicBezTo>
                  <a:pt x="96" y="424"/>
                  <a:pt x="72" y="424"/>
                  <a:pt x="48" y="432"/>
                </a:cubicBezTo>
                <a:cubicBezTo>
                  <a:pt x="24" y="440"/>
                  <a:pt x="12" y="436"/>
                  <a:pt x="0" y="43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83" name="Freeform 43"/>
          <p:cNvSpPr>
            <a:spLocks/>
          </p:cNvSpPr>
          <p:nvPr/>
        </p:nvSpPr>
        <p:spPr bwMode="auto">
          <a:xfrm>
            <a:off x="5334000" y="3975100"/>
            <a:ext cx="2286000" cy="2286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288" y="144"/>
              </a:cxn>
              <a:cxn ang="0">
                <a:pos x="528" y="144"/>
              </a:cxn>
              <a:cxn ang="0">
                <a:pos x="672" y="144"/>
              </a:cxn>
              <a:cxn ang="0">
                <a:pos x="1056" y="96"/>
              </a:cxn>
              <a:cxn ang="0">
                <a:pos x="1296" y="48"/>
              </a:cxn>
              <a:cxn ang="0">
                <a:pos x="1440" y="0"/>
              </a:cxn>
            </a:cxnLst>
            <a:rect l="0" t="0" r="r" b="b"/>
            <a:pathLst>
              <a:path w="1440" h="152">
                <a:moveTo>
                  <a:pt x="0" y="96"/>
                </a:moveTo>
                <a:cubicBezTo>
                  <a:pt x="100" y="116"/>
                  <a:pt x="200" y="136"/>
                  <a:pt x="288" y="144"/>
                </a:cubicBezTo>
                <a:cubicBezTo>
                  <a:pt x="376" y="152"/>
                  <a:pt x="464" y="144"/>
                  <a:pt x="528" y="144"/>
                </a:cubicBezTo>
                <a:cubicBezTo>
                  <a:pt x="592" y="144"/>
                  <a:pt x="584" y="152"/>
                  <a:pt x="672" y="144"/>
                </a:cubicBezTo>
                <a:cubicBezTo>
                  <a:pt x="760" y="136"/>
                  <a:pt x="952" y="112"/>
                  <a:pt x="1056" y="96"/>
                </a:cubicBezTo>
                <a:cubicBezTo>
                  <a:pt x="1160" y="80"/>
                  <a:pt x="1232" y="64"/>
                  <a:pt x="1296" y="48"/>
                </a:cubicBezTo>
                <a:cubicBezTo>
                  <a:pt x="1360" y="32"/>
                  <a:pt x="1400" y="16"/>
                  <a:pt x="144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84" name="Line 44"/>
          <p:cNvSpPr>
            <a:spLocks noChangeShapeType="1"/>
          </p:cNvSpPr>
          <p:nvPr/>
        </p:nvSpPr>
        <p:spPr bwMode="auto">
          <a:xfrm flipV="1">
            <a:off x="7162800" y="3975100"/>
            <a:ext cx="5334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86" name="Text Box 46"/>
          <p:cNvSpPr txBox="1">
            <a:spLocks noChangeArrowheads="1"/>
          </p:cNvSpPr>
          <p:nvPr/>
        </p:nvSpPr>
        <p:spPr bwMode="auto">
          <a:xfrm>
            <a:off x="431800" y="1997075"/>
            <a:ext cx="61722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THERE CAN BE MULTIPLE TELEPHONE LINES </a:t>
            </a:r>
          </a:p>
          <a:p>
            <a:pPr>
              <a:lnSpc>
                <a:spcPct val="120000"/>
              </a:lnSpc>
            </a:pPr>
            <a:r>
              <a:rPr lang="en-US"/>
              <a:t>BETWEEN TWO COMPUTERS IN THE NETWORK.</a:t>
            </a:r>
          </a:p>
        </p:txBody>
      </p:sp>
      <p:sp>
        <p:nvSpPr>
          <p:cNvPr id="163887" name="Oval 47"/>
          <p:cNvSpPr>
            <a:spLocks noChangeArrowheads="1"/>
          </p:cNvSpPr>
          <p:nvPr/>
        </p:nvSpPr>
        <p:spPr bwMode="auto">
          <a:xfrm>
            <a:off x="2819400" y="45720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63850" name="Oval 10"/>
          <p:cNvSpPr>
            <a:spLocks noChangeArrowheads="1"/>
          </p:cNvSpPr>
          <p:nvPr/>
        </p:nvSpPr>
        <p:spPr bwMode="auto">
          <a:xfrm rot="3320065">
            <a:off x="5192713" y="40147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rot="10800000" vert="eaVert"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4B67-DC6C-40B3-AB76-A4D692BA8C83}" type="slidenum">
              <a:rPr lang="en-US"/>
              <a:pPr/>
              <a:t>9</a:t>
            </a:fld>
            <a:endParaRPr 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209550"/>
            <a:ext cx="7848600" cy="1143000"/>
          </a:xfrm>
          <a:noFill/>
          <a:ln/>
        </p:spPr>
        <p:txBody>
          <a:bodyPr/>
          <a:lstStyle/>
          <a:p>
            <a:r>
              <a:rPr lang="en-US"/>
              <a:t>Multiple Edges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 rot="-1545137">
            <a:off x="1233488" y="3032125"/>
            <a:ext cx="182562" cy="974725"/>
            <a:chOff x="576" y="1248"/>
            <a:chExt cx="144" cy="768"/>
          </a:xfrm>
        </p:grpSpPr>
        <p:sp>
          <p:nvSpPr>
            <p:cNvPr id="165894" name="Oval 6"/>
            <p:cNvSpPr>
              <a:spLocks noChangeAspect="1"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165895" name="Line 7"/>
            <p:cNvSpPr>
              <a:spLocks noChangeAspect="1"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896" name="Oval 8"/>
            <p:cNvSpPr>
              <a:spLocks noChangeAspect="1"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</p:grpSp>
      <p:sp>
        <p:nvSpPr>
          <p:cNvPr id="165898" name="Oval 10"/>
          <p:cNvSpPr>
            <a:spLocks noChangeAspect="1" noChangeArrowheads="1"/>
          </p:cNvSpPr>
          <p:nvPr/>
        </p:nvSpPr>
        <p:spPr bwMode="auto">
          <a:xfrm rot="3320065">
            <a:off x="5303837" y="2441576"/>
            <a:ext cx="182563" cy="18256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rot="10800000" vert="eaVert"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65899" name="Line 11"/>
          <p:cNvSpPr>
            <a:spLocks noChangeAspect="1" noChangeShapeType="1"/>
          </p:cNvSpPr>
          <p:nvPr/>
        </p:nvSpPr>
        <p:spPr bwMode="auto">
          <a:xfrm rot="3320065">
            <a:off x="5052219" y="2428082"/>
            <a:ext cx="0" cy="608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01" name="Line 13"/>
          <p:cNvSpPr>
            <a:spLocks noChangeAspect="1" noChangeShapeType="1"/>
          </p:cNvSpPr>
          <p:nvPr/>
        </p:nvSpPr>
        <p:spPr bwMode="auto">
          <a:xfrm>
            <a:off x="1233488" y="3152775"/>
            <a:ext cx="1706562" cy="244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02" name="Line 14"/>
          <p:cNvSpPr>
            <a:spLocks noChangeAspect="1" noChangeShapeType="1"/>
          </p:cNvSpPr>
          <p:nvPr/>
        </p:nvSpPr>
        <p:spPr bwMode="auto">
          <a:xfrm flipH="1">
            <a:off x="1477963" y="3397250"/>
            <a:ext cx="1400175" cy="547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03" name="Line 15"/>
          <p:cNvSpPr>
            <a:spLocks noChangeAspect="1" noChangeShapeType="1"/>
          </p:cNvSpPr>
          <p:nvPr/>
        </p:nvSpPr>
        <p:spPr bwMode="auto">
          <a:xfrm rot="-1638921">
            <a:off x="5505450" y="2206625"/>
            <a:ext cx="1035050" cy="852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04" name="Line 16"/>
          <p:cNvSpPr>
            <a:spLocks noChangeAspect="1" noChangeShapeType="1"/>
          </p:cNvSpPr>
          <p:nvPr/>
        </p:nvSpPr>
        <p:spPr bwMode="auto">
          <a:xfrm flipV="1">
            <a:off x="4705350" y="2787650"/>
            <a:ext cx="2009775" cy="182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05" name="Oval 17"/>
          <p:cNvSpPr>
            <a:spLocks noChangeAspect="1" noChangeArrowheads="1"/>
          </p:cNvSpPr>
          <p:nvPr/>
        </p:nvSpPr>
        <p:spPr bwMode="auto">
          <a:xfrm>
            <a:off x="6107113" y="3275013"/>
            <a:ext cx="182562" cy="1825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65906" name="Line 18"/>
          <p:cNvSpPr>
            <a:spLocks noChangeAspect="1" noChangeShapeType="1"/>
          </p:cNvSpPr>
          <p:nvPr/>
        </p:nvSpPr>
        <p:spPr bwMode="auto">
          <a:xfrm>
            <a:off x="4724400" y="3036888"/>
            <a:ext cx="1503363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07" name="Line 19"/>
          <p:cNvSpPr>
            <a:spLocks noChangeAspect="1" noChangeShapeType="1"/>
          </p:cNvSpPr>
          <p:nvPr/>
        </p:nvSpPr>
        <p:spPr bwMode="auto">
          <a:xfrm flipH="1">
            <a:off x="2940050" y="2970213"/>
            <a:ext cx="1765300" cy="36671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08" name="Oval 20"/>
          <p:cNvSpPr>
            <a:spLocks noChangeAspect="1" noChangeArrowheads="1"/>
          </p:cNvSpPr>
          <p:nvPr/>
        </p:nvSpPr>
        <p:spPr bwMode="auto">
          <a:xfrm rot="2112640">
            <a:off x="6594475" y="2727325"/>
            <a:ext cx="182563" cy="2047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65910" name="Text Box 22"/>
          <p:cNvSpPr txBox="1">
            <a:spLocks noChangeAspect="1" noChangeArrowheads="1"/>
          </p:cNvSpPr>
          <p:nvPr/>
        </p:nvSpPr>
        <p:spPr bwMode="auto">
          <a:xfrm>
            <a:off x="685800" y="2705100"/>
            <a:ext cx="1920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San Francisco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65911" name="Text Box 23"/>
          <p:cNvSpPr txBox="1">
            <a:spLocks noChangeAspect="1" noChangeArrowheads="1"/>
          </p:cNvSpPr>
          <p:nvPr/>
        </p:nvSpPr>
        <p:spPr bwMode="auto">
          <a:xfrm>
            <a:off x="2878138" y="3557588"/>
            <a:ext cx="104616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Denver</a:t>
            </a:r>
          </a:p>
        </p:txBody>
      </p:sp>
      <p:sp>
        <p:nvSpPr>
          <p:cNvPr id="165912" name="Text Box 24"/>
          <p:cNvSpPr txBox="1">
            <a:spLocks noChangeAspect="1" noChangeArrowheads="1"/>
          </p:cNvSpPr>
          <p:nvPr/>
        </p:nvSpPr>
        <p:spPr bwMode="auto">
          <a:xfrm>
            <a:off x="808038" y="4105275"/>
            <a:ext cx="16954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Los Angeles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65913" name="Text Box 25"/>
          <p:cNvSpPr txBox="1">
            <a:spLocks noChangeAspect="1" noChangeArrowheads="1"/>
          </p:cNvSpPr>
          <p:nvPr/>
        </p:nvSpPr>
        <p:spPr bwMode="auto">
          <a:xfrm>
            <a:off x="6534150" y="2300288"/>
            <a:ext cx="13414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New York</a:t>
            </a:r>
          </a:p>
        </p:txBody>
      </p:sp>
      <p:sp>
        <p:nvSpPr>
          <p:cNvPr id="165914" name="Text Box 26"/>
          <p:cNvSpPr txBox="1">
            <a:spLocks noChangeAspect="1" noChangeArrowheads="1"/>
          </p:cNvSpPr>
          <p:nvPr/>
        </p:nvSpPr>
        <p:spPr bwMode="auto">
          <a:xfrm>
            <a:off x="4365625" y="3214688"/>
            <a:ext cx="11874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Chicago</a:t>
            </a:r>
          </a:p>
        </p:txBody>
      </p:sp>
      <p:sp>
        <p:nvSpPr>
          <p:cNvPr id="165915" name="Text Box 27"/>
          <p:cNvSpPr txBox="1">
            <a:spLocks noChangeAspect="1" noChangeArrowheads="1"/>
          </p:cNvSpPr>
          <p:nvPr/>
        </p:nvSpPr>
        <p:spPr bwMode="auto">
          <a:xfrm>
            <a:off x="5619750" y="3567113"/>
            <a:ext cx="16383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Washington</a:t>
            </a:r>
          </a:p>
        </p:txBody>
      </p:sp>
      <p:sp>
        <p:nvSpPr>
          <p:cNvPr id="165916" name="Text Box 28"/>
          <p:cNvSpPr txBox="1">
            <a:spLocks noChangeAspect="1" noChangeArrowheads="1"/>
          </p:cNvSpPr>
          <p:nvPr/>
        </p:nvSpPr>
        <p:spPr bwMode="auto">
          <a:xfrm>
            <a:off x="5070475" y="2057400"/>
            <a:ext cx="10017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Detroit</a:t>
            </a:r>
          </a:p>
        </p:txBody>
      </p:sp>
      <p:sp>
        <p:nvSpPr>
          <p:cNvPr id="165917" name="Freeform 29"/>
          <p:cNvSpPr>
            <a:spLocks noChangeAspect="1"/>
          </p:cNvSpPr>
          <p:nvPr/>
        </p:nvSpPr>
        <p:spPr bwMode="auto">
          <a:xfrm>
            <a:off x="1477963" y="3457575"/>
            <a:ext cx="1339850" cy="498475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144" y="384"/>
              </a:cxn>
              <a:cxn ang="0">
                <a:pos x="336" y="384"/>
              </a:cxn>
              <a:cxn ang="0">
                <a:pos x="528" y="336"/>
              </a:cxn>
              <a:cxn ang="0">
                <a:pos x="720" y="240"/>
              </a:cxn>
              <a:cxn ang="0">
                <a:pos x="960" y="96"/>
              </a:cxn>
              <a:cxn ang="0">
                <a:pos x="1056" y="0"/>
              </a:cxn>
            </a:cxnLst>
            <a:rect l="0" t="0" r="r" b="b"/>
            <a:pathLst>
              <a:path w="1056" h="392">
                <a:moveTo>
                  <a:pt x="0" y="336"/>
                </a:moveTo>
                <a:cubicBezTo>
                  <a:pt x="44" y="356"/>
                  <a:pt x="88" y="376"/>
                  <a:pt x="144" y="384"/>
                </a:cubicBezTo>
                <a:cubicBezTo>
                  <a:pt x="200" y="392"/>
                  <a:pt x="272" y="392"/>
                  <a:pt x="336" y="384"/>
                </a:cubicBezTo>
                <a:cubicBezTo>
                  <a:pt x="400" y="376"/>
                  <a:pt x="464" y="360"/>
                  <a:pt x="528" y="336"/>
                </a:cubicBezTo>
                <a:cubicBezTo>
                  <a:pt x="592" y="312"/>
                  <a:pt x="648" y="280"/>
                  <a:pt x="720" y="240"/>
                </a:cubicBezTo>
                <a:cubicBezTo>
                  <a:pt x="792" y="200"/>
                  <a:pt x="904" y="136"/>
                  <a:pt x="960" y="96"/>
                </a:cubicBezTo>
                <a:cubicBezTo>
                  <a:pt x="1016" y="56"/>
                  <a:pt x="1040" y="16"/>
                  <a:pt x="10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18" name="Freeform 30"/>
          <p:cNvSpPr>
            <a:spLocks noChangeAspect="1"/>
          </p:cNvSpPr>
          <p:nvPr/>
        </p:nvSpPr>
        <p:spPr bwMode="auto">
          <a:xfrm>
            <a:off x="2817813" y="2970213"/>
            <a:ext cx="1887537" cy="568325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192" y="432"/>
              </a:cxn>
              <a:cxn ang="0">
                <a:pos x="480" y="432"/>
              </a:cxn>
              <a:cxn ang="0">
                <a:pos x="912" y="336"/>
              </a:cxn>
              <a:cxn ang="0">
                <a:pos x="1200" y="240"/>
              </a:cxn>
              <a:cxn ang="0">
                <a:pos x="1392" y="144"/>
              </a:cxn>
              <a:cxn ang="0">
                <a:pos x="1488" y="0"/>
              </a:cxn>
            </a:cxnLst>
            <a:rect l="0" t="0" r="r" b="b"/>
            <a:pathLst>
              <a:path w="1488" h="448">
                <a:moveTo>
                  <a:pt x="0" y="336"/>
                </a:moveTo>
                <a:cubicBezTo>
                  <a:pt x="56" y="376"/>
                  <a:pt x="112" y="416"/>
                  <a:pt x="192" y="432"/>
                </a:cubicBezTo>
                <a:cubicBezTo>
                  <a:pt x="272" y="448"/>
                  <a:pt x="360" y="448"/>
                  <a:pt x="480" y="432"/>
                </a:cubicBezTo>
                <a:cubicBezTo>
                  <a:pt x="600" y="416"/>
                  <a:pt x="792" y="368"/>
                  <a:pt x="912" y="336"/>
                </a:cubicBezTo>
                <a:cubicBezTo>
                  <a:pt x="1032" y="304"/>
                  <a:pt x="1120" y="272"/>
                  <a:pt x="1200" y="240"/>
                </a:cubicBezTo>
                <a:cubicBezTo>
                  <a:pt x="1280" y="208"/>
                  <a:pt x="1344" y="184"/>
                  <a:pt x="1392" y="144"/>
                </a:cubicBezTo>
                <a:cubicBezTo>
                  <a:pt x="1440" y="104"/>
                  <a:pt x="1472" y="24"/>
                  <a:pt x="1488" y="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19" name="Freeform 31"/>
          <p:cNvSpPr>
            <a:spLocks noChangeAspect="1"/>
          </p:cNvSpPr>
          <p:nvPr/>
        </p:nvSpPr>
        <p:spPr bwMode="auto">
          <a:xfrm>
            <a:off x="2878138" y="2849563"/>
            <a:ext cx="1827212" cy="487362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192" y="240"/>
              </a:cxn>
              <a:cxn ang="0">
                <a:pos x="432" y="144"/>
              </a:cxn>
              <a:cxn ang="0">
                <a:pos x="912" y="48"/>
              </a:cxn>
              <a:cxn ang="0">
                <a:pos x="1248" y="0"/>
              </a:cxn>
              <a:cxn ang="0">
                <a:pos x="1440" y="48"/>
              </a:cxn>
            </a:cxnLst>
            <a:rect l="0" t="0" r="r" b="b"/>
            <a:pathLst>
              <a:path w="1440" h="384">
                <a:moveTo>
                  <a:pt x="0" y="384"/>
                </a:moveTo>
                <a:cubicBezTo>
                  <a:pt x="60" y="332"/>
                  <a:pt x="120" y="280"/>
                  <a:pt x="192" y="240"/>
                </a:cubicBezTo>
                <a:cubicBezTo>
                  <a:pt x="264" y="200"/>
                  <a:pt x="312" y="176"/>
                  <a:pt x="432" y="144"/>
                </a:cubicBezTo>
                <a:cubicBezTo>
                  <a:pt x="552" y="112"/>
                  <a:pt x="776" y="72"/>
                  <a:pt x="912" y="48"/>
                </a:cubicBezTo>
                <a:cubicBezTo>
                  <a:pt x="1048" y="24"/>
                  <a:pt x="1160" y="0"/>
                  <a:pt x="1248" y="0"/>
                </a:cubicBezTo>
                <a:cubicBezTo>
                  <a:pt x="1336" y="0"/>
                  <a:pt x="1388" y="24"/>
                  <a:pt x="1440" y="48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20" name="Freeform 32"/>
          <p:cNvSpPr>
            <a:spLocks noChangeAspect="1"/>
          </p:cNvSpPr>
          <p:nvPr/>
        </p:nvSpPr>
        <p:spPr bwMode="auto">
          <a:xfrm>
            <a:off x="6227763" y="2787650"/>
            <a:ext cx="468312" cy="55880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336" y="192"/>
              </a:cxn>
              <a:cxn ang="0">
                <a:pos x="144" y="384"/>
              </a:cxn>
              <a:cxn ang="0">
                <a:pos x="48" y="432"/>
              </a:cxn>
              <a:cxn ang="0">
                <a:pos x="0" y="432"/>
              </a:cxn>
            </a:cxnLst>
            <a:rect l="0" t="0" r="r" b="b"/>
            <a:pathLst>
              <a:path w="368" h="440">
                <a:moveTo>
                  <a:pt x="336" y="0"/>
                </a:moveTo>
                <a:cubicBezTo>
                  <a:pt x="352" y="64"/>
                  <a:pt x="368" y="128"/>
                  <a:pt x="336" y="192"/>
                </a:cubicBezTo>
                <a:cubicBezTo>
                  <a:pt x="304" y="256"/>
                  <a:pt x="192" y="344"/>
                  <a:pt x="144" y="384"/>
                </a:cubicBezTo>
                <a:cubicBezTo>
                  <a:pt x="96" y="424"/>
                  <a:pt x="72" y="424"/>
                  <a:pt x="48" y="432"/>
                </a:cubicBezTo>
                <a:cubicBezTo>
                  <a:pt x="24" y="440"/>
                  <a:pt x="12" y="436"/>
                  <a:pt x="0" y="43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21" name="Freeform 33"/>
          <p:cNvSpPr>
            <a:spLocks noChangeAspect="1"/>
          </p:cNvSpPr>
          <p:nvPr/>
        </p:nvSpPr>
        <p:spPr bwMode="auto">
          <a:xfrm>
            <a:off x="4767263" y="2849563"/>
            <a:ext cx="1827212" cy="182562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288" y="144"/>
              </a:cxn>
              <a:cxn ang="0">
                <a:pos x="528" y="144"/>
              </a:cxn>
              <a:cxn ang="0">
                <a:pos x="672" y="144"/>
              </a:cxn>
              <a:cxn ang="0">
                <a:pos x="1056" y="96"/>
              </a:cxn>
              <a:cxn ang="0">
                <a:pos x="1296" y="48"/>
              </a:cxn>
              <a:cxn ang="0">
                <a:pos x="1440" y="0"/>
              </a:cxn>
            </a:cxnLst>
            <a:rect l="0" t="0" r="r" b="b"/>
            <a:pathLst>
              <a:path w="1440" h="152">
                <a:moveTo>
                  <a:pt x="0" y="96"/>
                </a:moveTo>
                <a:cubicBezTo>
                  <a:pt x="100" y="116"/>
                  <a:pt x="200" y="136"/>
                  <a:pt x="288" y="144"/>
                </a:cubicBezTo>
                <a:cubicBezTo>
                  <a:pt x="376" y="152"/>
                  <a:pt x="464" y="144"/>
                  <a:pt x="528" y="144"/>
                </a:cubicBezTo>
                <a:cubicBezTo>
                  <a:pt x="592" y="144"/>
                  <a:pt x="584" y="152"/>
                  <a:pt x="672" y="144"/>
                </a:cubicBezTo>
                <a:cubicBezTo>
                  <a:pt x="760" y="136"/>
                  <a:pt x="952" y="112"/>
                  <a:pt x="1056" y="96"/>
                </a:cubicBezTo>
                <a:cubicBezTo>
                  <a:pt x="1160" y="80"/>
                  <a:pt x="1232" y="64"/>
                  <a:pt x="1296" y="48"/>
                </a:cubicBezTo>
                <a:cubicBezTo>
                  <a:pt x="1360" y="32"/>
                  <a:pt x="1400" y="16"/>
                  <a:pt x="144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22" name="Line 34"/>
          <p:cNvSpPr>
            <a:spLocks noChangeAspect="1" noChangeShapeType="1"/>
          </p:cNvSpPr>
          <p:nvPr/>
        </p:nvSpPr>
        <p:spPr bwMode="auto">
          <a:xfrm flipV="1">
            <a:off x="6227763" y="2849563"/>
            <a:ext cx="427037" cy="487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23" name="Text Box 35"/>
          <p:cNvSpPr txBox="1">
            <a:spLocks noChangeArrowheads="1"/>
          </p:cNvSpPr>
          <p:nvPr/>
        </p:nvSpPr>
        <p:spPr bwMode="auto">
          <a:xfrm>
            <a:off x="2438400" y="5121275"/>
            <a:ext cx="5934075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Two edges are called </a:t>
            </a:r>
            <a:r>
              <a:rPr lang="en-US" i="1"/>
              <a:t>multiple or parallel edges</a:t>
            </a:r>
            <a:r>
              <a:rPr lang="en-US"/>
              <a:t> </a:t>
            </a:r>
          </a:p>
          <a:p>
            <a:pPr>
              <a:lnSpc>
                <a:spcPct val="120000"/>
              </a:lnSpc>
            </a:pPr>
            <a:r>
              <a:rPr lang="en-US"/>
              <a:t>if they connect the same two distinct vertices.</a:t>
            </a:r>
          </a:p>
        </p:txBody>
      </p:sp>
      <p:sp>
        <p:nvSpPr>
          <p:cNvPr id="165909" name="Oval 21"/>
          <p:cNvSpPr>
            <a:spLocks noChangeAspect="1" noChangeArrowheads="1"/>
          </p:cNvSpPr>
          <p:nvPr/>
        </p:nvSpPr>
        <p:spPr bwMode="auto">
          <a:xfrm rot="19487360" flipH="1">
            <a:off x="2757488" y="3275013"/>
            <a:ext cx="233362" cy="2095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65900" name="Oval 12"/>
          <p:cNvSpPr>
            <a:spLocks noChangeAspect="1" noChangeArrowheads="1"/>
          </p:cNvSpPr>
          <p:nvPr/>
        </p:nvSpPr>
        <p:spPr bwMode="auto">
          <a:xfrm rot="3320065">
            <a:off x="4654551" y="2890837"/>
            <a:ext cx="182562" cy="18256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rot="10800000" vert="eaVert"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1615</TotalTime>
  <Words>2704</Words>
  <Application>Microsoft Office PowerPoint</Application>
  <PresentationFormat>On-screen Show (4:3)</PresentationFormat>
  <Paragraphs>350</Paragraphs>
  <Slides>61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5" baseType="lpstr">
      <vt:lpstr>Arial</vt:lpstr>
      <vt:lpstr>Book Antiqua</vt:lpstr>
      <vt:lpstr>Calibri</vt:lpstr>
      <vt:lpstr>Comic Sans MS</vt:lpstr>
      <vt:lpstr>Lucida Sans Unicode</vt:lpstr>
      <vt:lpstr>Monotype Sorts</vt:lpstr>
      <vt:lpstr>MTMI</vt:lpstr>
      <vt:lpstr>Symbol</vt:lpstr>
      <vt:lpstr>Times New Roman</vt:lpstr>
      <vt:lpstr>Times-Roman</vt:lpstr>
      <vt:lpstr>Verdana</vt:lpstr>
      <vt:lpstr>Wingdings 2</vt:lpstr>
      <vt:lpstr>Wingdings 3</vt:lpstr>
      <vt:lpstr>Concourse</vt:lpstr>
      <vt:lpstr>PowerPoint Presentation</vt:lpstr>
      <vt:lpstr>PowerPoint Presentation</vt:lpstr>
      <vt:lpstr>Simple Graph</vt:lpstr>
      <vt:lpstr>A simple graph</vt:lpstr>
      <vt:lpstr>A simple graph</vt:lpstr>
      <vt:lpstr>A simple graph</vt:lpstr>
      <vt:lpstr>A Non-Simple Graph</vt:lpstr>
      <vt:lpstr>A Multigraph</vt:lpstr>
      <vt:lpstr>Multiple Edges</vt:lpstr>
      <vt:lpstr>Another Non-Simple Graph</vt:lpstr>
      <vt:lpstr>A Pseudograph</vt:lpstr>
      <vt:lpstr>Loops</vt:lpstr>
      <vt:lpstr>Undirected Graphs</vt:lpstr>
      <vt:lpstr>A Directed Graph</vt:lpstr>
      <vt:lpstr>A Directed Graph</vt:lpstr>
      <vt:lpstr>A Directed Multigraph</vt:lpstr>
      <vt:lpstr>A Directed Multigraph</vt:lpstr>
      <vt:lpstr>Types of Graphs</vt:lpstr>
      <vt:lpstr>PowerPoint Presentation</vt:lpstr>
      <vt:lpstr>Adjacent Vertices (Neighbors)</vt:lpstr>
      <vt:lpstr>Degree of a vertex</vt:lpstr>
      <vt:lpstr>Degree of a vertex</vt:lpstr>
      <vt:lpstr>Degree of a vertex</vt:lpstr>
      <vt:lpstr>Degree of a vertex</vt:lpstr>
      <vt:lpstr>Degree of a vertex</vt:lpstr>
      <vt:lpstr>Degree of a vertex</vt:lpstr>
      <vt:lpstr>Degree of a vertex</vt:lpstr>
      <vt:lpstr>What are the degrees and what are the neighborhoods of the vertices in the graphs G and H displayed in Figure 1  </vt:lpstr>
      <vt:lpstr>Handshaking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Subgraph</vt:lpstr>
      <vt:lpstr>C5 is a subgraph of K5</vt:lpstr>
      <vt:lpstr>Union</vt:lpstr>
      <vt:lpstr>W5 is the union of S5 and C5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Anup Nandy</cp:lastModifiedBy>
  <cp:revision>25</cp:revision>
  <dcterms:created xsi:type="dcterms:W3CDTF">2006-08-16T00:00:00Z</dcterms:created>
  <dcterms:modified xsi:type="dcterms:W3CDTF">2020-11-06T10:29:45Z</dcterms:modified>
</cp:coreProperties>
</file>