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5"/>
  </p:notesMasterIdLst>
  <p:handoutMasterIdLst>
    <p:handoutMasterId r:id="rId46"/>
  </p:handoutMasterIdLst>
  <p:sldIdLst>
    <p:sldId id="504" r:id="rId2"/>
    <p:sldId id="457" r:id="rId3"/>
    <p:sldId id="458" r:id="rId4"/>
    <p:sldId id="459" r:id="rId5"/>
    <p:sldId id="519" r:id="rId6"/>
    <p:sldId id="520" r:id="rId7"/>
    <p:sldId id="464" r:id="rId8"/>
    <p:sldId id="465" r:id="rId9"/>
    <p:sldId id="466" r:id="rId10"/>
    <p:sldId id="467" r:id="rId11"/>
    <p:sldId id="468" r:id="rId12"/>
    <p:sldId id="469" r:id="rId13"/>
    <p:sldId id="470" r:id="rId14"/>
    <p:sldId id="511" r:id="rId15"/>
    <p:sldId id="512" r:id="rId16"/>
    <p:sldId id="513" r:id="rId17"/>
    <p:sldId id="514" r:id="rId18"/>
    <p:sldId id="515" r:id="rId19"/>
    <p:sldId id="516" r:id="rId20"/>
    <p:sldId id="517" r:id="rId21"/>
    <p:sldId id="518" r:id="rId22"/>
    <p:sldId id="505" r:id="rId23"/>
    <p:sldId id="471" r:id="rId24"/>
    <p:sldId id="472" r:id="rId25"/>
    <p:sldId id="503" r:id="rId26"/>
    <p:sldId id="475" r:id="rId27"/>
    <p:sldId id="476" r:id="rId28"/>
    <p:sldId id="477" r:id="rId29"/>
    <p:sldId id="478" r:id="rId30"/>
    <p:sldId id="479" r:id="rId31"/>
    <p:sldId id="521" r:id="rId32"/>
    <p:sldId id="509" r:id="rId33"/>
    <p:sldId id="510" r:id="rId34"/>
    <p:sldId id="525" r:id="rId35"/>
    <p:sldId id="530" r:id="rId36"/>
    <p:sldId id="526" r:id="rId37"/>
    <p:sldId id="527" r:id="rId38"/>
    <p:sldId id="529" r:id="rId39"/>
    <p:sldId id="528" r:id="rId40"/>
    <p:sldId id="523" r:id="rId41"/>
    <p:sldId id="522" r:id="rId42"/>
    <p:sldId id="507" r:id="rId43"/>
    <p:sldId id="524" r:id="rId44"/>
  </p:sldIdLst>
  <p:sldSz cx="9144000" cy="6858000" type="screen4x3"/>
  <p:notesSz cx="6858000" cy="9144000"/>
  <p:embeddedFontLst>
    <p:embeddedFont>
      <p:font typeface="Book Antiqua" panose="02040602050305030304" pitchFamily="18" charset="0"/>
      <p:regular r:id="rId47"/>
      <p:bold r:id="rId48"/>
      <p:italic r:id="rId49"/>
      <p:boldItalic r:id="rId50"/>
    </p:embeddedFont>
    <p:embeddedFont>
      <p:font typeface="Bookman Old Style" panose="02050604050505020204" pitchFamily="18" charset="0"/>
      <p:regular r:id="rId51"/>
      <p:bold r:id="rId52"/>
      <p:italic r:id="rId53"/>
      <p:boldItalic r:id="rId54"/>
    </p:embeddedFont>
    <p:embeddedFont>
      <p:font typeface="Cambria Math" panose="02040503050406030204" pitchFamily="18" charset="0"/>
      <p:regular r:id="rId55"/>
    </p:embeddedFont>
    <p:embeddedFont>
      <p:font typeface="Comic Sans MS" panose="030F0702030302020204" pitchFamily="66" charset="0"/>
      <p:regular r:id="rId56"/>
      <p:bold r:id="rId57"/>
      <p:italic r:id="rId58"/>
      <p:boldItalic r:id="rId59"/>
    </p:embeddedFont>
  </p:embeddedFontLst>
  <p:custShowLst>
    <p:custShow name="Custom Show 1" id="0">
      <p:sldLst/>
    </p:custShow>
  </p:custShowLst>
  <p:defaultTextStyle>
    <a:defPPr>
      <a:defRPr lang="en-CA"/>
    </a:defPPr>
    <a:lvl1pPr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1pPr>
    <a:lvl2pPr marL="4572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2pPr>
    <a:lvl3pPr marL="9144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3pPr>
    <a:lvl4pPr marL="13716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4pPr>
    <a:lvl5pPr marL="18288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5pPr>
    <a:lvl6pPr marL="22860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6pPr>
    <a:lvl7pPr marL="27432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7pPr>
    <a:lvl8pPr marL="32004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8pPr>
    <a:lvl9pPr marL="36576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FF"/>
    <a:srgbClr val="00CC00"/>
    <a:srgbClr val="FF3300"/>
    <a:srgbClr val="66FF33"/>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5" d="100"/>
          <a:sy n="115" d="100"/>
        </p:scale>
        <p:origin x="14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2"/>
    </p:cViewPr>
  </p:sorterViewPr>
  <p:notesViewPr>
    <p:cSldViewPr>
      <p:cViewPr varScale="1">
        <p:scale>
          <a:sx n="83" d="100"/>
          <a:sy n="83" d="100"/>
        </p:scale>
        <p:origin x="-18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59"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defRPr>
            </a:lvl1pPr>
          </a:lstStyle>
          <a:p>
            <a:pPr>
              <a:defRPr/>
            </a:pPr>
            <a:endParaRPr lang="en-US"/>
          </a:p>
        </p:txBody>
      </p:sp>
      <p:sp>
        <p:nvSpPr>
          <p:cNvPr id="17203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defRPr>
            </a:lvl1pPr>
          </a:lstStyle>
          <a:p>
            <a:pPr>
              <a:defRPr/>
            </a:pPr>
            <a:endParaRPr lang="en-US"/>
          </a:p>
        </p:txBody>
      </p:sp>
      <p:sp>
        <p:nvSpPr>
          <p:cNvPr id="17203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defRPr>
            </a:lvl1pPr>
          </a:lstStyle>
          <a:p>
            <a:pPr>
              <a:defRPr/>
            </a:pPr>
            <a:endParaRPr lang="en-US"/>
          </a:p>
        </p:txBody>
      </p:sp>
      <p:sp>
        <p:nvSpPr>
          <p:cNvPr id="17203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fld id="{1642BAC0-2C57-4DAD-8FD9-7A406BD49D7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effectLst/>
                <a:latin typeface="Times New Roman" pitchFamily="18" charset="0"/>
              </a:defRPr>
            </a:lvl1pPr>
          </a:lstStyle>
          <a:p>
            <a:pPr>
              <a:defRPr/>
            </a:pPr>
            <a:endParaRPr lang="en-CA"/>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effectLst/>
                <a:latin typeface="Times New Roman" pitchFamily="18" charset="0"/>
              </a:defRPr>
            </a:lvl1pPr>
          </a:lstStyle>
          <a:p>
            <a:pPr>
              <a:defRPr/>
            </a:pPr>
            <a:endParaRPr lang="en-CA"/>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effectLst/>
                <a:latin typeface="Times New Roman" pitchFamily="18" charset="0"/>
              </a:defRPr>
            </a:lvl1pPr>
          </a:lstStyle>
          <a:p>
            <a:pPr>
              <a:defRPr/>
            </a:pPr>
            <a:endParaRPr lang="en-CA"/>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effectLst/>
                <a:latin typeface="Times New Roman" panose="02020603050405020304" pitchFamily="18" charset="0"/>
              </a:defRPr>
            </a:lvl1pPr>
          </a:lstStyle>
          <a:p>
            <a:fld id="{6FB8AB92-118A-4138-9524-EB8413B7321F}"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2CDA5E87-300B-4772-9C0B-64DE563513F7}" type="slidenum">
              <a:rPr lang="en-CA" altLang="en-US" sz="1200">
                <a:solidFill>
                  <a:schemeClr val="tx1"/>
                </a:solidFill>
                <a:latin typeface="Times New Roman" panose="02020603050405020304" pitchFamily="18" charset="0"/>
              </a:rPr>
              <a:pPr eaLnBrk="1" hangingPunct="1"/>
              <a:t>1</a:t>
            </a:fld>
            <a:endParaRPr lang="en-CA" altLang="en-US" sz="1200">
              <a:solidFill>
                <a:schemeClr val="tx1"/>
              </a:solidFill>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AE45C28-3674-44D5-B03C-69B74FDF4845}" type="slidenum">
              <a:rPr lang="en-CA" altLang="en-US" sz="1200">
                <a:solidFill>
                  <a:schemeClr val="tx1"/>
                </a:solidFill>
                <a:latin typeface="Times New Roman" panose="02020603050405020304" pitchFamily="18" charset="0"/>
              </a:rPr>
              <a:pPr eaLnBrk="1" hangingPunct="1"/>
              <a:t>10</a:t>
            </a:fld>
            <a:endParaRPr lang="en-CA" altLang="en-US" sz="1200">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0D7445D-5D75-4C1A-B1C2-1B1CA834FF6F}" type="slidenum">
              <a:rPr lang="en-CA" altLang="en-US" sz="1200">
                <a:solidFill>
                  <a:schemeClr val="tx1"/>
                </a:solidFill>
                <a:latin typeface="Times New Roman" panose="02020603050405020304" pitchFamily="18" charset="0"/>
              </a:rPr>
              <a:pPr eaLnBrk="1" hangingPunct="1"/>
              <a:t>11</a:t>
            </a:fld>
            <a:endParaRPr lang="en-CA" altLang="en-US" sz="1200">
              <a:solidFill>
                <a:schemeClr val="tx1"/>
              </a:solidFill>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88BB5F98-35AE-424B-A1C8-A1618B8FBF39}" type="slidenum">
              <a:rPr lang="en-CA" altLang="en-US" sz="1200">
                <a:solidFill>
                  <a:schemeClr val="tx1"/>
                </a:solidFill>
                <a:latin typeface="Times New Roman" panose="02020603050405020304" pitchFamily="18" charset="0"/>
              </a:rPr>
              <a:pPr eaLnBrk="1" hangingPunct="1"/>
              <a:t>12</a:t>
            </a:fld>
            <a:endParaRPr lang="en-CA" altLang="en-US" sz="1200">
              <a:solidFill>
                <a:schemeClr val="tx1"/>
              </a:solidFill>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8247290-4D0C-4CE5-B34E-4C9D6E609DD1}" type="slidenum">
              <a:rPr lang="en-CA" altLang="en-US" sz="1200">
                <a:solidFill>
                  <a:schemeClr val="tx1"/>
                </a:solidFill>
                <a:latin typeface="Times New Roman" panose="02020603050405020304" pitchFamily="18" charset="0"/>
              </a:rPr>
              <a:pPr eaLnBrk="1" hangingPunct="1"/>
              <a:t>13</a:t>
            </a:fld>
            <a:endParaRPr lang="en-CA" altLang="en-US" sz="1200">
              <a:solidFill>
                <a:schemeClr val="tx1"/>
              </a:solidFill>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2CB832A-91EE-42FD-9248-3A2EFBB718CB}" type="slidenum">
              <a:rPr lang="en-CA" altLang="en-US" sz="1200">
                <a:solidFill>
                  <a:schemeClr val="tx1"/>
                </a:solidFill>
                <a:latin typeface="Times New Roman" panose="02020603050405020304" pitchFamily="18" charset="0"/>
              </a:rPr>
              <a:pPr eaLnBrk="1" hangingPunct="1"/>
              <a:t>22</a:t>
            </a:fld>
            <a:endParaRPr lang="en-CA" altLang="en-US" sz="1200">
              <a:solidFill>
                <a:schemeClr val="tx1"/>
              </a:solidFill>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5BB5145B-6D4C-4CEA-9A09-3982DB71C948}" type="slidenum">
              <a:rPr lang="en-CA" altLang="en-US" sz="1200">
                <a:solidFill>
                  <a:schemeClr val="tx1"/>
                </a:solidFill>
                <a:latin typeface="Times New Roman" panose="02020603050405020304" pitchFamily="18" charset="0"/>
              </a:rPr>
              <a:pPr eaLnBrk="1" hangingPunct="1"/>
              <a:t>23</a:t>
            </a:fld>
            <a:endParaRPr lang="en-CA" altLang="en-US" sz="1200">
              <a:solidFill>
                <a:schemeClr val="tx1"/>
              </a:solidFill>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7DD9163-7465-4656-95ED-D218389ADE42}" type="slidenum">
              <a:rPr lang="en-CA" altLang="en-US" sz="1200">
                <a:solidFill>
                  <a:schemeClr val="tx1"/>
                </a:solidFill>
                <a:latin typeface="Times New Roman" panose="02020603050405020304" pitchFamily="18" charset="0"/>
              </a:rPr>
              <a:pPr eaLnBrk="1" hangingPunct="1"/>
              <a:t>24</a:t>
            </a:fld>
            <a:endParaRPr lang="en-CA" altLang="en-US" sz="1200">
              <a:solidFill>
                <a:schemeClr val="tx1"/>
              </a:solidFill>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DD1D9052-67F1-41A9-908F-9F3CAF73AF7E}" type="slidenum">
              <a:rPr lang="en-CA" altLang="en-US" sz="1200">
                <a:solidFill>
                  <a:schemeClr val="tx1"/>
                </a:solidFill>
                <a:latin typeface="Times New Roman" panose="02020603050405020304" pitchFamily="18" charset="0"/>
              </a:rPr>
              <a:pPr eaLnBrk="1" hangingPunct="1"/>
              <a:t>25</a:t>
            </a:fld>
            <a:endParaRPr lang="en-CA" altLang="en-US" sz="1200">
              <a:solidFill>
                <a:schemeClr val="tx1"/>
              </a:solidFill>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72FC937-C54E-428C-B09A-C72F3FEDFFDF}" type="slidenum">
              <a:rPr lang="en-CA" altLang="en-US" sz="1200">
                <a:solidFill>
                  <a:schemeClr val="tx1"/>
                </a:solidFill>
                <a:latin typeface="Times New Roman" panose="02020603050405020304" pitchFamily="18" charset="0"/>
              </a:rPr>
              <a:pPr eaLnBrk="1" hangingPunct="1"/>
              <a:t>26</a:t>
            </a:fld>
            <a:endParaRPr lang="en-CA" altLang="en-US" sz="1200">
              <a:solidFill>
                <a:schemeClr val="tx1"/>
              </a:solidFill>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FECF1CC7-8CBA-4AE6-8334-4C53BF6B3795}" type="slidenum">
              <a:rPr lang="en-CA" altLang="en-US" sz="1200">
                <a:solidFill>
                  <a:schemeClr val="tx1"/>
                </a:solidFill>
                <a:latin typeface="Times New Roman" panose="02020603050405020304" pitchFamily="18" charset="0"/>
              </a:rPr>
              <a:pPr eaLnBrk="1" hangingPunct="1"/>
              <a:t>27</a:t>
            </a:fld>
            <a:endParaRPr lang="en-CA" altLang="en-US" sz="1200">
              <a:solidFill>
                <a:schemeClr val="tx1"/>
              </a:solidFill>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8E323DE1-CB1E-432F-9461-00782DCBE985}" type="slidenum">
              <a:rPr lang="en-CA" altLang="en-US" sz="1200">
                <a:solidFill>
                  <a:schemeClr val="tx1"/>
                </a:solidFill>
                <a:latin typeface="Times New Roman" panose="02020603050405020304" pitchFamily="18" charset="0"/>
              </a:rPr>
              <a:pPr eaLnBrk="1" hangingPunct="1"/>
              <a:t>2</a:t>
            </a:fld>
            <a:endParaRPr lang="en-CA" altLang="en-US" sz="1200">
              <a:solidFill>
                <a:schemeClr val="tx1"/>
              </a:solidFill>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E70BF59D-91BF-4617-B870-9928ACF8866D}" type="slidenum">
              <a:rPr lang="en-CA" altLang="en-US" sz="1200">
                <a:solidFill>
                  <a:schemeClr val="tx1"/>
                </a:solidFill>
                <a:latin typeface="Times New Roman" panose="02020603050405020304" pitchFamily="18" charset="0"/>
              </a:rPr>
              <a:pPr eaLnBrk="1" hangingPunct="1"/>
              <a:t>28</a:t>
            </a:fld>
            <a:endParaRPr lang="en-CA" altLang="en-US" sz="1200">
              <a:solidFill>
                <a:schemeClr val="tx1"/>
              </a:solidFill>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D77A5A85-C4AC-4393-8FEF-16576BBA7F00}" type="slidenum">
              <a:rPr lang="en-CA" altLang="en-US" sz="1200">
                <a:solidFill>
                  <a:schemeClr val="tx1"/>
                </a:solidFill>
                <a:latin typeface="Times New Roman" panose="02020603050405020304" pitchFamily="18" charset="0"/>
              </a:rPr>
              <a:pPr eaLnBrk="1" hangingPunct="1"/>
              <a:t>29</a:t>
            </a:fld>
            <a:endParaRPr lang="en-CA" altLang="en-US" sz="1200">
              <a:solidFill>
                <a:schemeClr val="tx1"/>
              </a:solidFill>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5662A30A-4A80-467F-BE1E-E9274F28A684}" type="slidenum">
              <a:rPr lang="en-CA" altLang="en-US" sz="1200">
                <a:solidFill>
                  <a:schemeClr val="tx1"/>
                </a:solidFill>
                <a:latin typeface="Times New Roman" panose="02020603050405020304" pitchFamily="18" charset="0"/>
              </a:rPr>
              <a:pPr eaLnBrk="1" hangingPunct="1"/>
              <a:t>30</a:t>
            </a:fld>
            <a:endParaRPr lang="en-CA" altLang="en-US" sz="1200">
              <a:solidFill>
                <a:schemeClr val="tx1"/>
              </a:solidFill>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22ED0C4-4F6B-49CF-9A8B-BDEBF1655FEB}" type="slidenum">
              <a:rPr lang="en-CA" altLang="en-US" sz="1200">
                <a:solidFill>
                  <a:schemeClr val="tx1"/>
                </a:solidFill>
                <a:latin typeface="Times New Roman" panose="02020603050405020304" pitchFamily="18" charset="0"/>
              </a:rPr>
              <a:pPr eaLnBrk="1" hangingPunct="1"/>
              <a:t>32</a:t>
            </a:fld>
            <a:endParaRPr lang="en-CA" altLang="en-US" sz="1200">
              <a:solidFill>
                <a:schemeClr val="tx1"/>
              </a:solidFill>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F09C1A59-B40F-4DB5-AEC5-C1D1DD9786ED}" type="slidenum">
              <a:rPr lang="en-CA" altLang="en-US" sz="1200">
                <a:solidFill>
                  <a:schemeClr val="tx1"/>
                </a:solidFill>
                <a:latin typeface="Times New Roman" panose="02020603050405020304" pitchFamily="18" charset="0"/>
              </a:rPr>
              <a:pPr eaLnBrk="1" hangingPunct="1"/>
              <a:t>33</a:t>
            </a:fld>
            <a:endParaRPr lang="en-CA" altLang="en-US" sz="1200">
              <a:solidFill>
                <a:schemeClr val="tx1"/>
              </a:solidFill>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8FCF5012-335E-4CC2-8D62-8159FDB9812F}" type="slidenum">
              <a:rPr lang="en-US" altLang="en-US" sz="1200">
                <a:solidFill>
                  <a:schemeClr val="tx1"/>
                </a:solidFill>
                <a:latin typeface="Times New Roman" panose="02020603050405020304" pitchFamily="18" charset="0"/>
              </a:rPr>
              <a:pPr eaLnBrk="1" hangingPunct="1"/>
              <a:t>41</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C2177F0B-5C8A-4F90-B875-6DDE20D713C2}" type="slidenum">
              <a:rPr lang="en-CA" altLang="en-US" sz="1200">
                <a:solidFill>
                  <a:schemeClr val="tx1"/>
                </a:solidFill>
                <a:latin typeface="Times New Roman" panose="02020603050405020304" pitchFamily="18" charset="0"/>
              </a:rPr>
              <a:pPr eaLnBrk="1" hangingPunct="1"/>
              <a:t>42</a:t>
            </a:fld>
            <a:endParaRPr lang="en-CA" altLang="en-US" sz="1200">
              <a:solidFill>
                <a:schemeClr val="tx1"/>
              </a:solidFill>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EC0A9117-F4A3-45E5-8CF7-7F06B2C7ABBD}" type="slidenum">
              <a:rPr lang="en-CA" altLang="en-US" sz="1200">
                <a:solidFill>
                  <a:schemeClr val="tx1"/>
                </a:solidFill>
                <a:latin typeface="Times New Roman" panose="02020603050405020304" pitchFamily="18" charset="0"/>
              </a:rPr>
              <a:pPr eaLnBrk="1" hangingPunct="1"/>
              <a:t>3</a:t>
            </a:fld>
            <a:endParaRPr lang="en-CA" altLang="en-US" sz="1200">
              <a:solidFill>
                <a:schemeClr val="tx1"/>
              </a:solidFill>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0216EB5F-820B-438A-AA2D-5D94DC63D7D8}" type="slidenum">
              <a:rPr lang="en-CA" altLang="en-US" sz="1200">
                <a:solidFill>
                  <a:schemeClr val="tx1"/>
                </a:solidFill>
                <a:latin typeface="Times New Roman" panose="02020603050405020304" pitchFamily="18" charset="0"/>
              </a:rPr>
              <a:pPr eaLnBrk="1" hangingPunct="1"/>
              <a:t>4</a:t>
            </a:fld>
            <a:endParaRPr lang="en-CA" altLang="en-US" sz="1200">
              <a:solidFill>
                <a:schemeClr val="tx1"/>
              </a:solidFill>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CC90E711-CBA1-41A4-AED5-589257E0520C}" type="slidenum">
              <a:rPr lang="en-CA" altLang="en-US" sz="1200">
                <a:solidFill>
                  <a:schemeClr val="tx1"/>
                </a:solidFill>
                <a:latin typeface="Times New Roman" panose="02020603050405020304" pitchFamily="18" charset="0"/>
              </a:rPr>
              <a:pPr eaLnBrk="1" hangingPunct="1"/>
              <a:t>5</a:t>
            </a:fld>
            <a:endParaRPr lang="en-CA" altLang="en-US" sz="1200">
              <a:solidFill>
                <a:schemeClr val="tx1"/>
              </a:solidFill>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A6D70EC-82D5-4635-9751-FAAE5E22D71F}" type="slidenum">
              <a:rPr lang="en-CA" altLang="en-US" sz="1200">
                <a:solidFill>
                  <a:schemeClr val="tx1"/>
                </a:solidFill>
                <a:latin typeface="Times New Roman" panose="02020603050405020304" pitchFamily="18" charset="0"/>
              </a:rPr>
              <a:pPr eaLnBrk="1" hangingPunct="1"/>
              <a:t>6</a:t>
            </a:fld>
            <a:endParaRPr lang="en-CA" altLang="en-US" sz="1200">
              <a:solidFill>
                <a:schemeClr val="tx1"/>
              </a:solidFill>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F214D74D-9E9D-4ACA-BCA6-26CE0A0D3C7E}" type="slidenum">
              <a:rPr lang="en-CA" altLang="en-US" sz="1200">
                <a:solidFill>
                  <a:schemeClr val="tx1"/>
                </a:solidFill>
                <a:latin typeface="Times New Roman" panose="02020603050405020304" pitchFamily="18" charset="0"/>
              </a:rPr>
              <a:pPr eaLnBrk="1" hangingPunct="1"/>
              <a:t>7</a:t>
            </a:fld>
            <a:endParaRPr lang="en-CA" altLang="en-US" sz="1200">
              <a:solidFill>
                <a:schemeClr val="tx1"/>
              </a:solidFill>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C453072-0153-4074-89FF-7B9C6C4A74A4}" type="slidenum">
              <a:rPr lang="en-CA" altLang="en-US" sz="1200">
                <a:solidFill>
                  <a:schemeClr val="tx1"/>
                </a:solidFill>
                <a:latin typeface="Times New Roman" panose="02020603050405020304" pitchFamily="18" charset="0"/>
              </a:rPr>
              <a:pPr eaLnBrk="1" hangingPunct="1"/>
              <a:t>8</a:t>
            </a:fld>
            <a:endParaRPr lang="en-CA" altLang="en-US" sz="1200">
              <a:solidFill>
                <a:schemeClr val="tx1"/>
              </a:solidFill>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BCB1C468-CA0E-4E17-AA46-31E6FB3BC58E}" type="slidenum">
              <a:rPr lang="en-CA" altLang="en-US" sz="1200">
                <a:solidFill>
                  <a:schemeClr val="tx1"/>
                </a:solidFill>
                <a:latin typeface="Times New Roman" panose="02020603050405020304" pitchFamily="18" charset="0"/>
              </a:rPr>
              <a:pPr eaLnBrk="1" hangingPunct="1"/>
              <a:t>9</a:t>
            </a:fld>
            <a:endParaRPr lang="en-CA" altLang="en-US" sz="1200">
              <a:solidFill>
                <a:schemeClr val="tx1"/>
              </a:solidFill>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fld id="{707A75DA-72F3-4023-827E-EA3FD18A2C53}" type="slidenum">
              <a:rPr lang="en-CA" altLang="en-US"/>
              <a:pPr/>
              <a:t>‹#›</a:t>
            </a:fld>
            <a:endParaRPr lang="en-CA" altLang="en-US"/>
          </a:p>
        </p:txBody>
      </p:sp>
    </p:spTree>
    <p:extLst>
      <p:ext uri="{BB962C8B-B14F-4D97-AF65-F5344CB8AC3E}">
        <p14:creationId xmlns:p14="http://schemas.microsoft.com/office/powerpoint/2010/main" val="179978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90AADD44-24FE-4C75-9607-08B025D836D4}" type="slidenum">
              <a:rPr lang="en-CA" altLang="en-US"/>
              <a:pPr/>
              <a:t>‹#›</a:t>
            </a:fld>
            <a:endParaRPr lang="en-CA" altLang="en-US"/>
          </a:p>
        </p:txBody>
      </p:sp>
    </p:spTree>
    <p:extLst>
      <p:ext uri="{BB962C8B-B14F-4D97-AF65-F5344CB8AC3E}">
        <p14:creationId xmlns:p14="http://schemas.microsoft.com/office/powerpoint/2010/main" val="80525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BBEBEBE4-B7E7-4F1A-9AF4-19CBD54169A9}" type="slidenum">
              <a:rPr lang="en-CA" altLang="en-US"/>
              <a:pPr/>
              <a:t>‹#›</a:t>
            </a:fld>
            <a:endParaRPr lang="en-CA" altLang="en-US"/>
          </a:p>
        </p:txBody>
      </p:sp>
    </p:spTree>
    <p:extLst>
      <p:ext uri="{BB962C8B-B14F-4D97-AF65-F5344CB8AC3E}">
        <p14:creationId xmlns:p14="http://schemas.microsoft.com/office/powerpoint/2010/main" val="3411204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828800"/>
            <a:ext cx="3810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BA223822-44BA-4285-B4A6-3811A706CDD5}" type="slidenum">
              <a:rPr lang="en-CA" altLang="en-US"/>
              <a:pPr/>
              <a:t>‹#›</a:t>
            </a:fld>
            <a:endParaRPr lang="en-CA" altLang="en-US"/>
          </a:p>
        </p:txBody>
      </p:sp>
    </p:spTree>
    <p:extLst>
      <p:ext uri="{BB962C8B-B14F-4D97-AF65-F5344CB8AC3E}">
        <p14:creationId xmlns:p14="http://schemas.microsoft.com/office/powerpoint/2010/main" val="214244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B2A81B6-2C05-4738-AC21-253A74936645}" type="slidenum">
              <a:rPr lang="en-CA" altLang="en-US"/>
              <a:pPr/>
              <a:t>‹#›</a:t>
            </a:fld>
            <a:endParaRPr lang="en-CA" altLang="en-US"/>
          </a:p>
        </p:txBody>
      </p:sp>
    </p:spTree>
    <p:extLst>
      <p:ext uri="{BB962C8B-B14F-4D97-AF65-F5344CB8AC3E}">
        <p14:creationId xmlns:p14="http://schemas.microsoft.com/office/powerpoint/2010/main" val="205140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77CE8729-9BC4-4F42-A690-3C4CA1B752FF}" type="slidenum">
              <a:rPr lang="en-CA" altLang="en-US"/>
              <a:pPr/>
              <a:t>‹#›</a:t>
            </a:fld>
            <a:endParaRPr lang="en-CA" altLang="en-US"/>
          </a:p>
        </p:txBody>
      </p:sp>
    </p:spTree>
    <p:extLst>
      <p:ext uri="{BB962C8B-B14F-4D97-AF65-F5344CB8AC3E}">
        <p14:creationId xmlns:p14="http://schemas.microsoft.com/office/powerpoint/2010/main" val="168675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95743044-8725-4903-BED6-3AA58562A84F}" type="slidenum">
              <a:rPr lang="en-CA" altLang="en-US"/>
              <a:pPr/>
              <a:t>‹#›</a:t>
            </a:fld>
            <a:endParaRPr lang="en-CA" altLang="en-US"/>
          </a:p>
        </p:txBody>
      </p:sp>
    </p:spTree>
    <p:extLst>
      <p:ext uri="{BB962C8B-B14F-4D97-AF65-F5344CB8AC3E}">
        <p14:creationId xmlns:p14="http://schemas.microsoft.com/office/powerpoint/2010/main" val="377915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8189743E-BCFA-4523-8912-DAEDC3F85AAE}" type="slidenum">
              <a:rPr lang="en-CA" altLang="en-US"/>
              <a:pPr/>
              <a:t>‹#›</a:t>
            </a:fld>
            <a:endParaRPr lang="en-CA" altLang="en-US"/>
          </a:p>
        </p:txBody>
      </p:sp>
    </p:spTree>
    <p:extLst>
      <p:ext uri="{BB962C8B-B14F-4D97-AF65-F5344CB8AC3E}">
        <p14:creationId xmlns:p14="http://schemas.microsoft.com/office/powerpoint/2010/main" val="296311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29AD21EE-AB2A-4C7F-8DDF-69B8F4ABB870}" type="slidenum">
              <a:rPr lang="en-CA" altLang="en-US"/>
              <a:pPr/>
              <a:t>‹#›</a:t>
            </a:fld>
            <a:endParaRPr lang="en-CA" altLang="en-US"/>
          </a:p>
        </p:txBody>
      </p:sp>
    </p:spTree>
    <p:extLst>
      <p:ext uri="{BB962C8B-B14F-4D97-AF65-F5344CB8AC3E}">
        <p14:creationId xmlns:p14="http://schemas.microsoft.com/office/powerpoint/2010/main" val="228159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3DEE6AB3-FBF6-4CEE-996C-59760A8222F0}" type="slidenum">
              <a:rPr lang="en-CA" altLang="en-US"/>
              <a:pPr/>
              <a:t>‹#›</a:t>
            </a:fld>
            <a:endParaRPr lang="en-CA" altLang="en-US"/>
          </a:p>
        </p:txBody>
      </p:sp>
    </p:spTree>
    <p:extLst>
      <p:ext uri="{BB962C8B-B14F-4D97-AF65-F5344CB8AC3E}">
        <p14:creationId xmlns:p14="http://schemas.microsoft.com/office/powerpoint/2010/main" val="54427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4B7F7EFD-80F5-48DE-AFD7-3AEB2B07EC20}" type="slidenum">
              <a:rPr lang="en-CA" altLang="en-US"/>
              <a:pPr/>
              <a:t>‹#›</a:t>
            </a:fld>
            <a:endParaRPr lang="en-CA" altLang="en-US"/>
          </a:p>
        </p:txBody>
      </p:sp>
    </p:spTree>
    <p:extLst>
      <p:ext uri="{BB962C8B-B14F-4D97-AF65-F5344CB8AC3E}">
        <p14:creationId xmlns:p14="http://schemas.microsoft.com/office/powerpoint/2010/main" val="55009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C669C3E4-D8C2-47A7-B9EA-BD0B8D85AB09}" type="slidenum">
              <a:rPr lang="en-CA" altLang="en-US"/>
              <a:pPr/>
              <a:t>‹#›</a:t>
            </a:fld>
            <a:endParaRPr lang="en-CA" altLang="en-US"/>
          </a:p>
        </p:txBody>
      </p:sp>
    </p:spTree>
    <p:extLst>
      <p:ext uri="{BB962C8B-B14F-4D97-AF65-F5344CB8AC3E}">
        <p14:creationId xmlns:p14="http://schemas.microsoft.com/office/powerpoint/2010/main" val="291160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1C1C6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
        <p:nvSpPr>
          <p:cNvPr id="1027" name="Rectangle 3"/>
          <p:cNvSpPr>
            <a:spLocks noGrp="1" noChangeArrowheads="1"/>
          </p:cNvSpPr>
          <p:nvPr>
            <p:ph type="body" idx="1"/>
          </p:nvPr>
        </p:nvSpPr>
        <p:spPr bwMode="auto">
          <a:xfrm>
            <a:off x="685800" y="1828800"/>
            <a:ext cx="77724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 First level</a:t>
            </a:r>
            <a:endParaRPr lang="en-CA" smtClean="0"/>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rgbClr val="00CCFF"/>
                </a:solidFill>
                <a:effectLst/>
                <a:latin typeface="Times New Roman" panose="02020603050405020304" pitchFamily="18" charset="0"/>
              </a:defRPr>
            </a:lvl1pPr>
          </a:lstStyle>
          <a:p>
            <a:fld id="{1115DAAA-33CE-44DB-80A2-059C787B08EE}" type="slidenum">
              <a:rPr lang="en-CA" altLang="en-US"/>
              <a:pPr/>
              <a:t>‹#›</a:t>
            </a:fld>
            <a:endParaRPr lang="en-CA"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itchFamily="66" charset="0"/>
        </a:defRPr>
      </a:lvl9pPr>
    </p:titleStyle>
    <p:bodyStyle>
      <a:lvl1pPr marL="342900" indent="-342900" algn="l" rtl="0" eaLnBrk="0" fontAlgn="base" hangingPunct="0">
        <a:spcBef>
          <a:spcPct val="20000"/>
        </a:spcBef>
        <a:spcAft>
          <a:spcPct val="0"/>
        </a:spcAft>
        <a:defRPr sz="36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rgbClr val="FFFF00"/>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har char="•"/>
        <a:defRPr sz="2400">
          <a:solidFill>
            <a:srgbClr val="FFFF00"/>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rgbClr val="FFFF00"/>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har char="»"/>
        <a:defRPr sz="2000">
          <a:solidFill>
            <a:srgbClr val="FFFF00"/>
          </a:solidFill>
          <a:effectLst>
            <a:outerShdw blurRad="38100" dist="38100" dir="2700000" algn="tl">
              <a:srgbClr val="000000"/>
            </a:outerShdw>
          </a:effectLst>
          <a:latin typeface="+mn-lt"/>
        </a:defRPr>
      </a:lvl5pPr>
      <a:lvl6pPr marL="25146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6pPr>
      <a:lvl7pPr marL="29718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7pPr>
      <a:lvl8pPr marL="34290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8pPr>
      <a:lvl9pPr marL="38862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2E8E3E3-51C6-41AB-9D16-24931ACF43A8}" type="slidenum">
              <a:rPr lang="en-CA" altLang="en-US" sz="1400">
                <a:solidFill>
                  <a:srgbClr val="00CCFF"/>
                </a:solidFill>
                <a:latin typeface="Times New Roman" panose="02020603050405020304" pitchFamily="18" charset="0"/>
              </a:rPr>
              <a:pPr eaLnBrk="1" hangingPunct="1"/>
              <a:t>1</a:t>
            </a:fld>
            <a:endParaRPr lang="en-CA" altLang="en-US" sz="1400">
              <a:solidFill>
                <a:srgbClr val="00CCFF"/>
              </a:solidFill>
              <a:latin typeface="Times New Roman" panose="02020603050405020304" pitchFamily="18" charset="0"/>
            </a:endParaRPr>
          </a:p>
        </p:txBody>
      </p:sp>
      <p:sp>
        <p:nvSpPr>
          <p:cNvPr id="351234" name="Rectangle 2"/>
          <p:cNvSpPr>
            <a:spLocks noGrp="1" noChangeArrowheads="1"/>
          </p:cNvSpPr>
          <p:nvPr>
            <p:ph type="body" idx="1"/>
          </p:nvPr>
        </p:nvSpPr>
        <p:spPr>
          <a:xfrm>
            <a:off x="1828800" y="685800"/>
            <a:ext cx="5486400" cy="3048000"/>
          </a:xfrm>
        </p:spPr>
        <p:txBody>
          <a:bodyPr/>
          <a:lstStyle/>
          <a:p>
            <a:pPr marL="0" indent="0" algn="ctr" eaLnBrk="1" hangingPunct="1">
              <a:lnSpc>
                <a:spcPct val="80000"/>
              </a:lnSpc>
              <a:defRPr/>
            </a:pPr>
            <a:r>
              <a:rPr lang="en-US" sz="3200" b="1" dirty="0" smtClean="0">
                <a:effectLst/>
                <a:sym typeface="Symbol" pitchFamily="18" charset="2"/>
              </a:rPr>
              <a:t>Representing Graphs and</a:t>
            </a:r>
          </a:p>
          <a:p>
            <a:pPr marL="0" indent="0" algn="ctr" eaLnBrk="1" hangingPunct="1">
              <a:lnSpc>
                <a:spcPct val="80000"/>
              </a:lnSpc>
              <a:defRPr/>
            </a:pPr>
            <a:r>
              <a:rPr lang="en-US" sz="3200" b="1" dirty="0" smtClean="0">
                <a:effectLst/>
                <a:sym typeface="Symbol" pitchFamily="18" charset="2"/>
              </a:rPr>
              <a:t>Graph Isomorphism</a:t>
            </a:r>
          </a:p>
          <a:p>
            <a:pPr marL="0" indent="0" algn="ctr" eaLnBrk="1" hangingPunct="1">
              <a:lnSpc>
                <a:spcPct val="80000"/>
              </a:lnSpc>
              <a:defRPr/>
            </a:pPr>
            <a:r>
              <a:rPr lang="en-US" sz="3200" b="1" dirty="0" smtClean="0">
                <a:effectLst/>
                <a:sym typeface="Symbol" pitchFamily="18" charset="2"/>
              </a:rPr>
              <a:t>(Chapter 10.3) </a:t>
            </a:r>
          </a:p>
          <a:p>
            <a:pPr marL="0" indent="0" algn="ctr" eaLnBrk="1" hangingPunct="1">
              <a:lnSpc>
                <a:spcPct val="80000"/>
              </a:lnSpc>
              <a:defRPr/>
            </a:pPr>
            <a:endParaRPr lang="en-US" sz="3200" b="1" dirty="0" smtClean="0">
              <a:effectLst/>
              <a:sym typeface="Symbol" pitchFamily="18" charset="2"/>
            </a:endParaRPr>
          </a:p>
          <a:p>
            <a:pPr marL="0" indent="0" algn="ctr" eaLnBrk="1" hangingPunct="1">
              <a:lnSpc>
                <a:spcPct val="80000"/>
              </a:lnSpc>
              <a:defRPr/>
            </a:pPr>
            <a:r>
              <a:rPr lang="en-US" sz="3200" b="1" dirty="0" smtClean="0">
                <a:effectLst/>
                <a:sym typeface="Symbol" pitchFamily="18" charset="2"/>
              </a:rPr>
              <a:t>Connectivity </a:t>
            </a:r>
          </a:p>
          <a:p>
            <a:pPr marL="0" indent="0" algn="ctr" eaLnBrk="1" hangingPunct="1">
              <a:lnSpc>
                <a:spcPct val="80000"/>
              </a:lnSpc>
              <a:defRPr/>
            </a:pPr>
            <a:r>
              <a:rPr lang="en-US" sz="3200" b="1" dirty="0" smtClean="0">
                <a:effectLst/>
                <a:sym typeface="Symbol" pitchFamily="18" charset="2"/>
              </a:rPr>
              <a:t>(Chapter 10.4)</a:t>
            </a:r>
            <a:endParaRPr lang="en-US" sz="8000" dirty="0" smtClean="0">
              <a:solidFill>
                <a:srgbClr val="66FF33"/>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 calcmode="lin" valueType="num">
                                      <p:cBhvr additive="base">
                                        <p:cTn id="7" dur="500" fill="hold"/>
                                        <p:tgtEl>
                                          <p:spTgt spid="3512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4">
                                            <p:txEl>
                                              <p:pRg st="1" end="1"/>
                                            </p:txEl>
                                          </p:spTgt>
                                        </p:tgtEl>
                                        <p:attrNameLst>
                                          <p:attrName>style.visibility</p:attrName>
                                        </p:attrNameLst>
                                      </p:cBhvr>
                                      <p:to>
                                        <p:strVal val="visible"/>
                                      </p:to>
                                    </p:set>
                                    <p:anim calcmode="lin" valueType="num">
                                      <p:cBhvr additive="base">
                                        <p:cTn id="13" dur="500" fill="hold"/>
                                        <p:tgtEl>
                                          <p:spTgt spid="3512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4">
                                            <p:txEl>
                                              <p:pRg st="2" end="2"/>
                                            </p:txEl>
                                          </p:spTgt>
                                        </p:tgtEl>
                                        <p:attrNameLst>
                                          <p:attrName>style.visibility</p:attrName>
                                        </p:attrNameLst>
                                      </p:cBhvr>
                                      <p:to>
                                        <p:strVal val="visible"/>
                                      </p:to>
                                    </p:set>
                                    <p:anim calcmode="lin" valueType="num">
                                      <p:cBhvr additive="base">
                                        <p:cTn id="19" dur="500" fill="hold"/>
                                        <p:tgtEl>
                                          <p:spTgt spid="3512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4">
                                            <p:txEl>
                                              <p:pRg st="4" end="4"/>
                                            </p:txEl>
                                          </p:spTgt>
                                        </p:tgtEl>
                                        <p:attrNameLst>
                                          <p:attrName>style.visibility</p:attrName>
                                        </p:attrNameLst>
                                      </p:cBhvr>
                                      <p:to>
                                        <p:strVal val="visible"/>
                                      </p:to>
                                    </p:set>
                                    <p:anim calcmode="lin" valueType="num">
                                      <p:cBhvr additive="base">
                                        <p:cTn id="25" dur="500" fill="hold"/>
                                        <p:tgtEl>
                                          <p:spTgt spid="35123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4">
                                            <p:txEl>
                                              <p:pRg st="5" end="5"/>
                                            </p:txEl>
                                          </p:spTgt>
                                        </p:tgtEl>
                                        <p:attrNameLst>
                                          <p:attrName>style.visibility</p:attrName>
                                        </p:attrNameLst>
                                      </p:cBhvr>
                                      <p:to>
                                        <p:strVal val="visible"/>
                                      </p:to>
                                    </p:set>
                                    <p:anim calcmode="lin" valueType="num">
                                      <p:cBhvr additive="base">
                                        <p:cTn id="31" dur="500" fill="hold"/>
                                        <p:tgtEl>
                                          <p:spTgt spid="35123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A7193D5-A38F-4C3E-B9D6-57F74AA3E978}" type="slidenum">
              <a:rPr lang="en-CA" altLang="en-US" sz="1400">
                <a:solidFill>
                  <a:srgbClr val="00CCFF"/>
                </a:solidFill>
                <a:latin typeface="Times New Roman" panose="02020603050405020304" pitchFamily="18" charset="0"/>
              </a:rPr>
              <a:pPr eaLnBrk="1" hangingPunct="1"/>
              <a:t>10</a:t>
            </a:fld>
            <a:endParaRPr lang="en-CA" altLang="en-US" sz="1400">
              <a:solidFill>
                <a:srgbClr val="00CCFF"/>
              </a:solidFill>
              <a:latin typeface="Times New Roman" panose="02020603050405020304" pitchFamily="18" charset="0"/>
            </a:endParaRPr>
          </a:p>
        </p:txBody>
      </p:sp>
      <p:sp>
        <p:nvSpPr>
          <p:cNvPr id="291842" name="Rectangle 2"/>
          <p:cNvSpPr>
            <a:spLocks noGrp="1" noChangeArrowheads="1"/>
          </p:cNvSpPr>
          <p:nvPr>
            <p:ph type="title"/>
          </p:nvPr>
        </p:nvSpPr>
        <p:spPr>
          <a:xfrm>
            <a:off x="228600" y="0"/>
            <a:ext cx="8610600" cy="990600"/>
          </a:xfrm>
        </p:spPr>
        <p:txBody>
          <a:bodyPr/>
          <a:lstStyle/>
          <a:p>
            <a:pPr eaLnBrk="1" hangingPunct="1">
              <a:defRPr/>
            </a:pPr>
            <a:r>
              <a:rPr lang="en-US" sz="3600" dirty="0" smtClean="0"/>
              <a:t>Isomorphism of Graphs</a:t>
            </a:r>
            <a:endParaRPr lang="en-CA" sz="3600" dirty="0" smtClean="0"/>
          </a:p>
        </p:txBody>
      </p:sp>
      <p:sp>
        <p:nvSpPr>
          <p:cNvPr id="291843" name="Rectangle 3"/>
          <p:cNvSpPr>
            <a:spLocks noGrp="1" noChangeArrowheads="1"/>
          </p:cNvSpPr>
          <p:nvPr>
            <p:ph type="body" idx="1"/>
          </p:nvPr>
        </p:nvSpPr>
        <p:spPr>
          <a:xfrm>
            <a:off x="228600" y="838200"/>
            <a:ext cx="8763000" cy="5029200"/>
          </a:xfrm>
        </p:spPr>
        <p:txBody>
          <a:bodyPr/>
          <a:lstStyle/>
          <a:p>
            <a:pPr marL="0" indent="0" eaLnBrk="1" hangingPunct="1">
              <a:spcAft>
                <a:spcPct val="20000"/>
              </a:spcAft>
              <a:defRPr/>
            </a:pPr>
            <a:r>
              <a:rPr lang="en-US" sz="2800" dirty="0" smtClean="0">
                <a:sym typeface="Symbol" pitchFamily="18" charset="2"/>
              </a:rPr>
              <a:t>From a visual standpoint, G</a:t>
            </a:r>
            <a:r>
              <a:rPr lang="en-US" sz="2800" baseline="-25000" dirty="0" smtClean="0">
                <a:sym typeface="Symbol" pitchFamily="18" charset="2"/>
              </a:rPr>
              <a:t>1</a:t>
            </a:r>
            <a:r>
              <a:rPr lang="en-US" sz="2800" dirty="0" smtClean="0">
                <a:sym typeface="Symbol" pitchFamily="18" charset="2"/>
              </a:rPr>
              <a:t> and G</a:t>
            </a:r>
            <a:r>
              <a:rPr lang="en-US" sz="2800" baseline="-25000" dirty="0" smtClean="0">
                <a:sym typeface="Symbol" pitchFamily="18" charset="2"/>
              </a:rPr>
              <a:t>2</a:t>
            </a:r>
            <a:r>
              <a:rPr lang="en-US" sz="2800" dirty="0" smtClean="0">
                <a:sym typeface="Symbol" pitchFamily="18" charset="2"/>
              </a:rPr>
              <a:t> are isomorphic if they can be arranged in such a way that their </a:t>
            </a:r>
            <a:r>
              <a:rPr lang="en-US" sz="2800" b="1" dirty="0" smtClean="0">
                <a:solidFill>
                  <a:srgbClr val="00FFFF"/>
                </a:solidFill>
                <a:sym typeface="Symbol" pitchFamily="18" charset="2"/>
              </a:rPr>
              <a:t>displays are identical</a:t>
            </a:r>
            <a:r>
              <a:rPr lang="en-US" sz="2800" dirty="0" smtClean="0">
                <a:sym typeface="Symbol" pitchFamily="18" charset="2"/>
              </a:rPr>
              <a:t> (of course without changing adjacency).</a:t>
            </a:r>
          </a:p>
          <a:p>
            <a:pPr marL="0" indent="0" eaLnBrk="1" hangingPunct="1">
              <a:spcAft>
                <a:spcPct val="20000"/>
              </a:spcAft>
              <a:defRPr/>
            </a:pPr>
            <a:r>
              <a:rPr lang="en-US" sz="2800" dirty="0" smtClean="0">
                <a:sym typeface="Symbol" pitchFamily="18" charset="2"/>
              </a:rPr>
              <a:t>Unfortunately, for two simple graphs, each with n vertices, there are </a:t>
            </a:r>
            <a:r>
              <a:rPr lang="en-US" sz="2800" b="1" dirty="0" smtClean="0">
                <a:solidFill>
                  <a:srgbClr val="00FFFF"/>
                </a:solidFill>
                <a:sym typeface="Symbol" pitchFamily="18" charset="2"/>
              </a:rPr>
              <a:t>n! possible </a:t>
            </a:r>
            <a:r>
              <a:rPr lang="en-US" sz="2800" b="1" dirty="0" err="1" smtClean="0">
                <a:solidFill>
                  <a:srgbClr val="00FFFF"/>
                </a:solidFill>
                <a:sym typeface="Symbol" pitchFamily="18" charset="2"/>
              </a:rPr>
              <a:t>isomorphisms</a:t>
            </a:r>
            <a:r>
              <a:rPr lang="en-US" sz="2800" dirty="0" smtClean="0">
                <a:sym typeface="Symbol" pitchFamily="18" charset="2"/>
              </a:rPr>
              <a:t> that we have to check in order to show that these graphs are isomorphic. </a:t>
            </a:r>
          </a:p>
          <a:p>
            <a:pPr marL="0" indent="0" eaLnBrk="1" hangingPunct="1">
              <a:spcAft>
                <a:spcPct val="20000"/>
              </a:spcAft>
              <a:defRPr/>
            </a:pPr>
            <a:r>
              <a:rPr lang="en-US" sz="2800" dirty="0" smtClean="0">
                <a:sym typeface="Symbol" pitchFamily="18" charset="2"/>
              </a:rPr>
              <a:t>However, showing that two graphs are </a:t>
            </a:r>
            <a:r>
              <a:rPr lang="en-US" sz="2800" b="1" dirty="0" smtClean="0">
                <a:solidFill>
                  <a:srgbClr val="00FFFF"/>
                </a:solidFill>
                <a:sym typeface="Symbol" pitchFamily="18" charset="2"/>
              </a:rPr>
              <a:t>not</a:t>
            </a:r>
            <a:r>
              <a:rPr lang="en-US" sz="2800" dirty="0" smtClean="0">
                <a:sym typeface="Symbol" pitchFamily="18" charset="2"/>
              </a:rPr>
              <a:t> isomorphic can be easy.</a:t>
            </a:r>
            <a:endParaRPr lang="en-US" sz="3200" dirty="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 calcmode="lin" valueType="num">
                                      <p:cBhvr additive="base">
                                        <p:cTn id="7" dur="500" fill="hold"/>
                                        <p:tgtEl>
                                          <p:spTgt spid="291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1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1843">
                                            <p:txEl>
                                              <p:pRg st="1" end="1"/>
                                            </p:txEl>
                                          </p:spTgt>
                                        </p:tgtEl>
                                        <p:attrNameLst>
                                          <p:attrName>style.visibility</p:attrName>
                                        </p:attrNameLst>
                                      </p:cBhvr>
                                      <p:to>
                                        <p:strVal val="visible"/>
                                      </p:to>
                                    </p:set>
                                    <p:anim calcmode="lin" valueType="num">
                                      <p:cBhvr additive="base">
                                        <p:cTn id="13" dur="500" fill="hold"/>
                                        <p:tgtEl>
                                          <p:spTgt spid="291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1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1843">
                                            <p:txEl>
                                              <p:pRg st="2" end="2"/>
                                            </p:txEl>
                                          </p:spTgt>
                                        </p:tgtEl>
                                        <p:attrNameLst>
                                          <p:attrName>style.visibility</p:attrName>
                                        </p:attrNameLst>
                                      </p:cBhvr>
                                      <p:to>
                                        <p:strVal val="visible"/>
                                      </p:to>
                                    </p:set>
                                    <p:anim calcmode="lin" valueType="num">
                                      <p:cBhvr additive="base">
                                        <p:cTn id="19" dur="500" fill="hold"/>
                                        <p:tgtEl>
                                          <p:spTgt spid="2918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18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0E28192E-B096-43B2-B57F-24C915A847F5}" type="slidenum">
              <a:rPr lang="en-CA" altLang="en-US" sz="1400">
                <a:solidFill>
                  <a:srgbClr val="00CCFF"/>
                </a:solidFill>
                <a:latin typeface="Times New Roman" panose="02020603050405020304" pitchFamily="18" charset="0"/>
              </a:rPr>
              <a:pPr eaLnBrk="1" hangingPunct="1"/>
              <a:t>11</a:t>
            </a:fld>
            <a:endParaRPr lang="en-CA" altLang="en-US" sz="1400">
              <a:solidFill>
                <a:srgbClr val="00CCFF"/>
              </a:solidFill>
              <a:latin typeface="Times New Roman" panose="02020603050405020304" pitchFamily="18" charset="0"/>
            </a:endParaRPr>
          </a:p>
        </p:txBody>
      </p:sp>
      <p:sp>
        <p:nvSpPr>
          <p:cNvPr id="292866" name="Rectangle 2"/>
          <p:cNvSpPr>
            <a:spLocks noGrp="1" noChangeArrowheads="1"/>
          </p:cNvSpPr>
          <p:nvPr>
            <p:ph type="title"/>
          </p:nvPr>
        </p:nvSpPr>
        <p:spPr>
          <a:xfrm>
            <a:off x="228600" y="0"/>
            <a:ext cx="8610600" cy="990600"/>
          </a:xfrm>
        </p:spPr>
        <p:txBody>
          <a:bodyPr/>
          <a:lstStyle/>
          <a:p>
            <a:pPr eaLnBrk="1" hangingPunct="1">
              <a:defRPr/>
            </a:pPr>
            <a:r>
              <a:rPr lang="en-US" sz="3600" smtClean="0"/>
              <a:t>Isomorphism of Graphs</a:t>
            </a:r>
            <a:endParaRPr lang="en-CA" sz="3600" smtClean="0"/>
          </a:p>
        </p:txBody>
      </p:sp>
      <p:sp>
        <p:nvSpPr>
          <p:cNvPr id="292867" name="Rectangle 3"/>
          <p:cNvSpPr>
            <a:spLocks noGrp="1" noChangeArrowheads="1"/>
          </p:cNvSpPr>
          <p:nvPr>
            <p:ph type="body" idx="1"/>
          </p:nvPr>
        </p:nvSpPr>
        <p:spPr>
          <a:xfrm>
            <a:off x="228600" y="914400"/>
            <a:ext cx="8763000" cy="5257800"/>
          </a:xfrm>
        </p:spPr>
        <p:txBody>
          <a:bodyPr/>
          <a:lstStyle/>
          <a:p>
            <a:pPr marL="0" indent="0" eaLnBrk="1" hangingPunct="1">
              <a:spcAft>
                <a:spcPct val="20000"/>
              </a:spcAft>
              <a:defRPr/>
            </a:pPr>
            <a:r>
              <a:rPr lang="en-US" sz="2800" smtClean="0">
                <a:sym typeface="Symbol" pitchFamily="18" charset="2"/>
              </a:rPr>
              <a:t>For this purpose we can check </a:t>
            </a:r>
            <a:r>
              <a:rPr lang="en-US" sz="2800" b="1" smtClean="0">
                <a:solidFill>
                  <a:srgbClr val="00FFFF"/>
                </a:solidFill>
                <a:sym typeface="Symbol" pitchFamily="18" charset="2"/>
              </a:rPr>
              <a:t>invariants</a:t>
            </a:r>
            <a:r>
              <a:rPr lang="en-US" sz="2800" smtClean="0">
                <a:sym typeface="Symbol" pitchFamily="18" charset="2"/>
              </a:rPr>
              <a:t>, that is, properties that two isomorphic simple graphs must both have.</a:t>
            </a:r>
          </a:p>
          <a:p>
            <a:pPr marL="0" indent="0" eaLnBrk="1" hangingPunct="1">
              <a:spcAft>
                <a:spcPct val="20000"/>
              </a:spcAft>
              <a:defRPr/>
            </a:pPr>
            <a:r>
              <a:rPr lang="en-US" sz="2800" smtClean="0">
                <a:sym typeface="Symbol" pitchFamily="18" charset="2"/>
              </a:rPr>
              <a:t>For example, they must have</a:t>
            </a:r>
          </a:p>
          <a:p>
            <a:pPr marL="0" indent="0" eaLnBrk="1" hangingPunct="1">
              <a:spcAft>
                <a:spcPct val="20000"/>
              </a:spcAft>
              <a:buFontTx/>
              <a:buChar char="•"/>
              <a:defRPr/>
            </a:pPr>
            <a:r>
              <a:rPr lang="en-US" sz="2800" smtClean="0">
                <a:solidFill>
                  <a:srgbClr val="00FFFF"/>
                </a:solidFill>
                <a:sym typeface="Symbol" pitchFamily="18" charset="2"/>
              </a:rPr>
              <a:t>  the same number of vertices,</a:t>
            </a:r>
          </a:p>
          <a:p>
            <a:pPr marL="0" indent="0" eaLnBrk="1" hangingPunct="1">
              <a:spcAft>
                <a:spcPct val="20000"/>
              </a:spcAft>
              <a:buFontTx/>
              <a:buChar char="•"/>
              <a:defRPr/>
            </a:pPr>
            <a:r>
              <a:rPr lang="en-US" sz="2800" smtClean="0">
                <a:solidFill>
                  <a:srgbClr val="00FFFF"/>
                </a:solidFill>
                <a:sym typeface="Symbol" pitchFamily="18" charset="2"/>
              </a:rPr>
              <a:t>  the same number of edges, and</a:t>
            </a:r>
          </a:p>
          <a:p>
            <a:pPr marL="0" indent="0" eaLnBrk="1" hangingPunct="1">
              <a:spcAft>
                <a:spcPct val="20000"/>
              </a:spcAft>
              <a:buFontTx/>
              <a:buChar char="•"/>
              <a:defRPr/>
            </a:pPr>
            <a:r>
              <a:rPr lang="en-US" sz="2800" smtClean="0">
                <a:solidFill>
                  <a:srgbClr val="00FFFF"/>
                </a:solidFill>
                <a:sym typeface="Symbol" pitchFamily="18" charset="2"/>
              </a:rPr>
              <a:t>  the same degrees of vertices.</a:t>
            </a:r>
          </a:p>
          <a:p>
            <a:pPr marL="0" indent="0" eaLnBrk="1" hangingPunct="1">
              <a:spcAft>
                <a:spcPct val="20000"/>
              </a:spcAft>
              <a:defRPr/>
            </a:pPr>
            <a:r>
              <a:rPr lang="en-US" sz="2800" smtClean="0">
                <a:sym typeface="Symbol" pitchFamily="18" charset="2"/>
              </a:rPr>
              <a:t>Note that two graphs that </a:t>
            </a:r>
            <a:r>
              <a:rPr lang="en-US" sz="2800" b="1" smtClean="0">
                <a:solidFill>
                  <a:srgbClr val="00FFFF"/>
                </a:solidFill>
                <a:sym typeface="Symbol" pitchFamily="18" charset="2"/>
              </a:rPr>
              <a:t>differ</a:t>
            </a:r>
            <a:r>
              <a:rPr lang="en-US" sz="2800" smtClean="0">
                <a:sym typeface="Symbol" pitchFamily="18" charset="2"/>
              </a:rPr>
              <a:t> in any of these invariants are not isomorphic, but two graphs that </a:t>
            </a:r>
            <a:r>
              <a:rPr lang="en-US" sz="2800" b="1" smtClean="0">
                <a:solidFill>
                  <a:srgbClr val="00FFFF"/>
                </a:solidFill>
                <a:sym typeface="Symbol" pitchFamily="18" charset="2"/>
              </a:rPr>
              <a:t>match</a:t>
            </a:r>
            <a:r>
              <a:rPr lang="en-US" sz="2800" smtClean="0">
                <a:sym typeface="Symbol" pitchFamily="18" charset="2"/>
              </a:rPr>
              <a:t> in all of them are not necessarily isomorphic.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500" fill="hold"/>
                                        <p:tgtEl>
                                          <p:spTgt spid="292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2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2867">
                                            <p:txEl>
                                              <p:pRg st="1" end="1"/>
                                            </p:txEl>
                                          </p:spTgt>
                                        </p:tgtEl>
                                        <p:attrNameLst>
                                          <p:attrName>style.visibility</p:attrName>
                                        </p:attrNameLst>
                                      </p:cBhvr>
                                      <p:to>
                                        <p:strVal val="visible"/>
                                      </p:to>
                                    </p:set>
                                    <p:anim calcmode="lin" valueType="num">
                                      <p:cBhvr additive="base">
                                        <p:cTn id="13" dur="500" fill="hold"/>
                                        <p:tgtEl>
                                          <p:spTgt spid="292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2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2867">
                                            <p:txEl>
                                              <p:pRg st="2" end="2"/>
                                            </p:txEl>
                                          </p:spTgt>
                                        </p:tgtEl>
                                        <p:attrNameLst>
                                          <p:attrName>style.visibility</p:attrName>
                                        </p:attrNameLst>
                                      </p:cBhvr>
                                      <p:to>
                                        <p:strVal val="visible"/>
                                      </p:to>
                                    </p:set>
                                    <p:anim calcmode="lin" valueType="num">
                                      <p:cBhvr additive="base">
                                        <p:cTn id="19" dur="500" fill="hold"/>
                                        <p:tgtEl>
                                          <p:spTgt spid="292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2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2867">
                                            <p:txEl>
                                              <p:pRg st="3" end="3"/>
                                            </p:txEl>
                                          </p:spTgt>
                                        </p:tgtEl>
                                        <p:attrNameLst>
                                          <p:attrName>style.visibility</p:attrName>
                                        </p:attrNameLst>
                                      </p:cBhvr>
                                      <p:to>
                                        <p:strVal val="visible"/>
                                      </p:to>
                                    </p:set>
                                    <p:anim calcmode="lin" valueType="num">
                                      <p:cBhvr additive="base">
                                        <p:cTn id="25" dur="500" fill="hold"/>
                                        <p:tgtEl>
                                          <p:spTgt spid="292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2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2867">
                                            <p:txEl>
                                              <p:pRg st="4" end="4"/>
                                            </p:txEl>
                                          </p:spTgt>
                                        </p:tgtEl>
                                        <p:attrNameLst>
                                          <p:attrName>style.visibility</p:attrName>
                                        </p:attrNameLst>
                                      </p:cBhvr>
                                      <p:to>
                                        <p:strVal val="visible"/>
                                      </p:to>
                                    </p:set>
                                    <p:anim calcmode="lin" valueType="num">
                                      <p:cBhvr additive="base">
                                        <p:cTn id="31" dur="500" fill="hold"/>
                                        <p:tgtEl>
                                          <p:spTgt spid="292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2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2867">
                                            <p:txEl>
                                              <p:pRg st="5" end="5"/>
                                            </p:txEl>
                                          </p:spTgt>
                                        </p:tgtEl>
                                        <p:attrNameLst>
                                          <p:attrName>style.visibility</p:attrName>
                                        </p:attrNameLst>
                                      </p:cBhvr>
                                      <p:to>
                                        <p:strVal val="visible"/>
                                      </p:to>
                                    </p:set>
                                    <p:anim calcmode="lin" valueType="num">
                                      <p:cBhvr additive="base">
                                        <p:cTn id="37" dur="500" fill="hold"/>
                                        <p:tgtEl>
                                          <p:spTgt spid="292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28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BE9BBAB-E6E6-48F5-8453-1E561B0A5C12}" type="slidenum">
              <a:rPr lang="en-CA" altLang="en-US" sz="1400">
                <a:solidFill>
                  <a:srgbClr val="00CCFF"/>
                </a:solidFill>
                <a:latin typeface="Times New Roman" panose="02020603050405020304" pitchFamily="18" charset="0"/>
              </a:rPr>
              <a:pPr eaLnBrk="1" hangingPunct="1"/>
              <a:t>12</a:t>
            </a:fld>
            <a:endParaRPr lang="en-CA" altLang="en-US" sz="1400">
              <a:solidFill>
                <a:srgbClr val="00CCFF"/>
              </a:solidFill>
              <a:latin typeface="Times New Roman" panose="02020603050405020304" pitchFamily="18" charset="0"/>
            </a:endParaRPr>
          </a:p>
        </p:txBody>
      </p:sp>
      <p:sp>
        <p:nvSpPr>
          <p:cNvPr id="293890" name="Rectangle 2"/>
          <p:cNvSpPr>
            <a:spLocks noGrp="1" noChangeArrowheads="1"/>
          </p:cNvSpPr>
          <p:nvPr>
            <p:ph type="title"/>
          </p:nvPr>
        </p:nvSpPr>
        <p:spPr>
          <a:xfrm>
            <a:off x="228600" y="0"/>
            <a:ext cx="8610600" cy="685800"/>
          </a:xfrm>
        </p:spPr>
        <p:txBody>
          <a:bodyPr/>
          <a:lstStyle/>
          <a:p>
            <a:pPr eaLnBrk="1" hangingPunct="1">
              <a:defRPr/>
            </a:pPr>
            <a:r>
              <a:rPr lang="en-US" sz="3600" smtClean="0"/>
              <a:t>Isomorphism of Graphs</a:t>
            </a:r>
            <a:endParaRPr lang="en-CA" sz="3600" smtClean="0"/>
          </a:p>
        </p:txBody>
      </p:sp>
      <p:sp>
        <p:nvSpPr>
          <p:cNvPr id="293891" name="Rectangle 3"/>
          <p:cNvSpPr>
            <a:spLocks noGrp="1" noChangeArrowheads="1"/>
          </p:cNvSpPr>
          <p:nvPr>
            <p:ph type="body" idx="1"/>
          </p:nvPr>
        </p:nvSpPr>
        <p:spPr>
          <a:xfrm>
            <a:off x="76200" y="685800"/>
            <a:ext cx="9067800" cy="533400"/>
          </a:xfrm>
        </p:spPr>
        <p:txBody>
          <a:bodyPr/>
          <a:lstStyle/>
          <a:p>
            <a:pPr marL="0" indent="0" eaLnBrk="1" hangingPunct="1">
              <a:spcAft>
                <a:spcPct val="20000"/>
              </a:spcAft>
              <a:defRPr/>
            </a:pPr>
            <a:r>
              <a:rPr lang="en-US" sz="2800" b="1" smtClean="0">
                <a:solidFill>
                  <a:srgbClr val="00FFFF"/>
                </a:solidFill>
                <a:sym typeface="Symbol" pitchFamily="18" charset="2"/>
              </a:rPr>
              <a:t>Example I:</a:t>
            </a:r>
            <a:r>
              <a:rPr lang="en-US" sz="2800" smtClean="0">
                <a:sym typeface="Symbol" pitchFamily="18" charset="2"/>
              </a:rPr>
              <a:t> Are the following two graphs isomorphic?</a:t>
            </a:r>
          </a:p>
        </p:txBody>
      </p:sp>
      <p:grpSp>
        <p:nvGrpSpPr>
          <p:cNvPr id="2" name="Group 4"/>
          <p:cNvGrpSpPr>
            <a:grpSpLocks/>
          </p:cNvGrpSpPr>
          <p:nvPr/>
        </p:nvGrpSpPr>
        <p:grpSpPr bwMode="auto">
          <a:xfrm>
            <a:off x="838200" y="1143000"/>
            <a:ext cx="2514600" cy="2271713"/>
            <a:chOff x="528" y="672"/>
            <a:chExt cx="1584" cy="1431"/>
          </a:xfrm>
        </p:grpSpPr>
        <p:sp>
          <p:nvSpPr>
            <p:cNvPr id="293893" name="AutoShape 5"/>
            <p:cNvSpPr>
              <a:spLocks noChangeArrowheads="1"/>
            </p:cNvSpPr>
            <p:nvPr/>
          </p:nvSpPr>
          <p:spPr bwMode="auto">
            <a:xfrm>
              <a:off x="1488" y="187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894" name="Text Box 6"/>
            <p:cNvSpPr txBox="1">
              <a:spLocks noChangeArrowheads="1"/>
            </p:cNvSpPr>
            <p:nvPr/>
          </p:nvSpPr>
          <p:spPr bwMode="auto">
            <a:xfrm>
              <a:off x="1728" y="1776"/>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3895" name="AutoShape 7"/>
            <p:cNvSpPr>
              <a:spLocks noChangeArrowheads="1"/>
            </p:cNvSpPr>
            <p:nvPr/>
          </p:nvSpPr>
          <p:spPr bwMode="auto">
            <a:xfrm>
              <a:off x="720" y="17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896" name="AutoShape 8"/>
            <p:cNvSpPr>
              <a:spLocks noChangeArrowheads="1"/>
            </p:cNvSpPr>
            <p:nvPr/>
          </p:nvSpPr>
          <p:spPr bwMode="auto">
            <a:xfrm>
              <a:off x="1200" y="144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897" name="AutoShape 9"/>
            <p:cNvSpPr>
              <a:spLocks noChangeArrowheads="1"/>
            </p:cNvSpPr>
            <p:nvPr/>
          </p:nvSpPr>
          <p:spPr bwMode="auto">
            <a:xfrm>
              <a:off x="1728" y="148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898" name="AutoShape 10"/>
            <p:cNvSpPr>
              <a:spLocks noChangeArrowheads="1"/>
            </p:cNvSpPr>
            <p:nvPr/>
          </p:nvSpPr>
          <p:spPr bwMode="auto">
            <a:xfrm>
              <a:off x="1248" y="100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899" name="Text Box 11"/>
            <p:cNvSpPr txBox="1">
              <a:spLocks noChangeArrowheads="1"/>
            </p:cNvSpPr>
            <p:nvPr/>
          </p:nvSpPr>
          <p:spPr bwMode="auto">
            <a:xfrm>
              <a:off x="1152" y="67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3900" name="Text Box 12"/>
            <p:cNvSpPr txBox="1">
              <a:spLocks noChangeArrowheads="1"/>
            </p:cNvSpPr>
            <p:nvPr/>
          </p:nvSpPr>
          <p:spPr bwMode="auto">
            <a:xfrm>
              <a:off x="960" y="1200"/>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3901" name="Text Box 13"/>
            <p:cNvSpPr txBox="1">
              <a:spLocks noChangeArrowheads="1"/>
            </p:cNvSpPr>
            <p:nvPr/>
          </p:nvSpPr>
          <p:spPr bwMode="auto">
            <a:xfrm>
              <a:off x="528" y="177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3902" name="Text Box 14"/>
            <p:cNvSpPr txBox="1">
              <a:spLocks noChangeArrowheads="1"/>
            </p:cNvSpPr>
            <p:nvPr/>
          </p:nvSpPr>
          <p:spPr bwMode="auto">
            <a:xfrm>
              <a:off x="1728" y="120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3346" name="AutoShape 15"/>
            <p:cNvCxnSpPr>
              <a:cxnSpLocks noChangeShapeType="1"/>
              <a:stCxn id="293893" idx="0"/>
              <a:endCxn id="293897" idx="4"/>
            </p:cNvCxnSpPr>
            <p:nvPr/>
          </p:nvCxnSpPr>
          <p:spPr bwMode="auto">
            <a:xfrm flipV="1">
              <a:off x="1536" y="1584"/>
              <a:ext cx="240" cy="28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47" name="AutoShape 16"/>
            <p:cNvCxnSpPr>
              <a:cxnSpLocks noChangeShapeType="1"/>
              <a:stCxn id="293893" idx="2"/>
              <a:endCxn id="293895" idx="6"/>
            </p:cNvCxnSpPr>
            <p:nvPr/>
          </p:nvCxnSpPr>
          <p:spPr bwMode="auto">
            <a:xfrm flipH="1" flipV="1">
              <a:off x="816" y="1776"/>
              <a:ext cx="672" cy="14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48" name="AutoShape 17"/>
            <p:cNvCxnSpPr>
              <a:cxnSpLocks noChangeShapeType="1"/>
              <a:stCxn id="293895" idx="0"/>
              <a:endCxn id="293896" idx="4"/>
            </p:cNvCxnSpPr>
            <p:nvPr/>
          </p:nvCxnSpPr>
          <p:spPr bwMode="auto">
            <a:xfrm flipV="1">
              <a:off x="768" y="1536"/>
              <a:ext cx="480"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49" name="AutoShape 18"/>
            <p:cNvCxnSpPr>
              <a:cxnSpLocks noChangeShapeType="1"/>
              <a:stCxn id="293896" idx="7"/>
              <a:endCxn id="293898" idx="3"/>
            </p:cNvCxnSpPr>
            <p:nvPr/>
          </p:nvCxnSpPr>
          <p:spPr bwMode="auto">
            <a:xfrm flipH="1" flipV="1">
              <a:off x="1262" y="1090"/>
              <a:ext cx="20" cy="36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50" name="AutoShape 19"/>
            <p:cNvCxnSpPr>
              <a:cxnSpLocks noChangeShapeType="1"/>
              <a:stCxn id="293898" idx="5"/>
              <a:endCxn id="293897" idx="1"/>
            </p:cNvCxnSpPr>
            <p:nvPr/>
          </p:nvCxnSpPr>
          <p:spPr bwMode="auto">
            <a:xfrm>
              <a:off x="1330" y="1090"/>
              <a:ext cx="412"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51" name="AutoShape 20"/>
            <p:cNvCxnSpPr>
              <a:cxnSpLocks noChangeShapeType="1"/>
              <a:stCxn id="293896" idx="5"/>
              <a:endCxn id="293893" idx="1"/>
            </p:cNvCxnSpPr>
            <p:nvPr/>
          </p:nvCxnSpPr>
          <p:spPr bwMode="auto">
            <a:xfrm>
              <a:off x="1282" y="1522"/>
              <a:ext cx="220" cy="36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3" name="Group 21"/>
          <p:cNvGrpSpPr>
            <a:grpSpLocks/>
          </p:cNvGrpSpPr>
          <p:nvPr/>
        </p:nvGrpSpPr>
        <p:grpSpPr bwMode="auto">
          <a:xfrm>
            <a:off x="4800600" y="1295400"/>
            <a:ext cx="2667000" cy="2043113"/>
            <a:chOff x="3024" y="720"/>
            <a:chExt cx="1680" cy="1287"/>
          </a:xfrm>
        </p:grpSpPr>
        <p:sp>
          <p:nvSpPr>
            <p:cNvPr id="293910" name="AutoShape 22"/>
            <p:cNvSpPr>
              <a:spLocks noChangeArrowheads="1"/>
            </p:cNvSpPr>
            <p:nvPr/>
          </p:nvSpPr>
          <p:spPr bwMode="auto">
            <a:xfrm>
              <a:off x="3312" y="177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911" name="Text Box 23"/>
            <p:cNvSpPr txBox="1">
              <a:spLocks noChangeArrowheads="1"/>
            </p:cNvSpPr>
            <p:nvPr/>
          </p:nvSpPr>
          <p:spPr bwMode="auto">
            <a:xfrm>
              <a:off x="4320" y="168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3912" name="AutoShape 24"/>
            <p:cNvSpPr>
              <a:spLocks noChangeArrowheads="1"/>
            </p:cNvSpPr>
            <p:nvPr/>
          </p:nvSpPr>
          <p:spPr bwMode="auto">
            <a:xfrm>
              <a:off x="3888" y="158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913" name="AutoShape 25"/>
            <p:cNvSpPr>
              <a:spLocks noChangeArrowheads="1"/>
            </p:cNvSpPr>
            <p:nvPr/>
          </p:nvSpPr>
          <p:spPr bwMode="auto">
            <a:xfrm>
              <a:off x="3744" y="105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914" name="AutoShape 26"/>
            <p:cNvSpPr>
              <a:spLocks noChangeArrowheads="1"/>
            </p:cNvSpPr>
            <p:nvPr/>
          </p:nvSpPr>
          <p:spPr bwMode="auto">
            <a:xfrm>
              <a:off x="4224" y="177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915" name="AutoShape 27"/>
            <p:cNvSpPr>
              <a:spLocks noChangeArrowheads="1"/>
            </p:cNvSpPr>
            <p:nvPr/>
          </p:nvSpPr>
          <p:spPr bwMode="auto">
            <a:xfrm>
              <a:off x="4128" y="129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916" name="Text Box 28"/>
            <p:cNvSpPr txBox="1">
              <a:spLocks noChangeArrowheads="1"/>
            </p:cNvSpPr>
            <p:nvPr/>
          </p:nvSpPr>
          <p:spPr bwMode="auto">
            <a:xfrm>
              <a:off x="3648" y="72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3917" name="Text Box 29"/>
            <p:cNvSpPr txBox="1">
              <a:spLocks noChangeArrowheads="1"/>
            </p:cNvSpPr>
            <p:nvPr/>
          </p:nvSpPr>
          <p:spPr bwMode="auto">
            <a:xfrm>
              <a:off x="3696" y="1392"/>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3918" name="Text Box 30"/>
            <p:cNvSpPr txBox="1">
              <a:spLocks noChangeArrowheads="1"/>
            </p:cNvSpPr>
            <p:nvPr/>
          </p:nvSpPr>
          <p:spPr bwMode="auto">
            <a:xfrm>
              <a:off x="3024" y="1632"/>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3919" name="Text Box 31"/>
            <p:cNvSpPr txBox="1">
              <a:spLocks noChangeArrowheads="1"/>
            </p:cNvSpPr>
            <p:nvPr/>
          </p:nvSpPr>
          <p:spPr bwMode="auto">
            <a:xfrm>
              <a:off x="4224" y="115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3330" name="AutoShape 32"/>
            <p:cNvCxnSpPr>
              <a:cxnSpLocks noChangeShapeType="1"/>
              <a:stCxn id="293910" idx="6"/>
              <a:endCxn id="293914" idx="2"/>
            </p:cNvCxnSpPr>
            <p:nvPr/>
          </p:nvCxnSpPr>
          <p:spPr bwMode="auto">
            <a:xfrm>
              <a:off x="3408" y="1824"/>
              <a:ext cx="816"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31" name="AutoShape 33"/>
            <p:cNvCxnSpPr>
              <a:cxnSpLocks noChangeShapeType="1"/>
              <a:stCxn id="293910" idx="7"/>
              <a:endCxn id="293912" idx="3"/>
            </p:cNvCxnSpPr>
            <p:nvPr/>
          </p:nvCxnSpPr>
          <p:spPr bwMode="auto">
            <a:xfrm flipV="1">
              <a:off x="3394" y="1666"/>
              <a:ext cx="508" cy="12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32" name="AutoShape 34"/>
            <p:cNvCxnSpPr>
              <a:cxnSpLocks noChangeShapeType="1"/>
              <a:stCxn id="293912" idx="0"/>
              <a:endCxn id="293913" idx="4"/>
            </p:cNvCxnSpPr>
            <p:nvPr/>
          </p:nvCxnSpPr>
          <p:spPr bwMode="auto">
            <a:xfrm flipH="1" flipV="1">
              <a:off x="3792" y="1152"/>
              <a:ext cx="144" cy="43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33" name="AutoShape 35"/>
            <p:cNvCxnSpPr>
              <a:cxnSpLocks noChangeShapeType="1"/>
              <a:stCxn id="293913" idx="5"/>
              <a:endCxn id="293915" idx="2"/>
            </p:cNvCxnSpPr>
            <p:nvPr/>
          </p:nvCxnSpPr>
          <p:spPr bwMode="auto">
            <a:xfrm>
              <a:off x="3826" y="1138"/>
              <a:ext cx="302" cy="20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34" name="AutoShape 36"/>
            <p:cNvCxnSpPr>
              <a:cxnSpLocks noChangeShapeType="1"/>
              <a:stCxn id="293915" idx="5"/>
              <a:endCxn id="293914" idx="1"/>
            </p:cNvCxnSpPr>
            <p:nvPr/>
          </p:nvCxnSpPr>
          <p:spPr bwMode="auto">
            <a:xfrm>
              <a:off x="4210" y="1378"/>
              <a:ext cx="28"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3335" name="AutoShape 37"/>
            <p:cNvCxnSpPr>
              <a:cxnSpLocks noChangeShapeType="1"/>
              <a:stCxn id="293913" idx="3"/>
              <a:endCxn id="293910" idx="1"/>
            </p:cNvCxnSpPr>
            <p:nvPr/>
          </p:nvCxnSpPr>
          <p:spPr bwMode="auto">
            <a:xfrm flipH="1">
              <a:off x="3326" y="1138"/>
              <a:ext cx="432" cy="65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293926" name="Rectangle 38"/>
          <p:cNvSpPr>
            <a:spLocks noChangeArrowheads="1"/>
          </p:cNvSpPr>
          <p:nvPr/>
        </p:nvSpPr>
        <p:spPr bwMode="auto">
          <a:xfrm>
            <a:off x="228600" y="3505200"/>
            <a:ext cx="8763000" cy="1828800"/>
          </a:xfrm>
          <a:prstGeom prst="rect">
            <a:avLst/>
          </a:prstGeom>
          <a:noFill/>
          <a:ln w="9525">
            <a:noFill/>
            <a:miter lim="800000"/>
            <a:headEnd/>
            <a:tailEnd/>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itchFamily="18" charset="2"/>
              </a:rPr>
              <a:t>Solution:</a:t>
            </a:r>
            <a:r>
              <a:rPr lang="en-US">
                <a:effectLst>
                  <a:outerShdw blurRad="38100" dist="38100" dir="2700000" algn="tl">
                    <a:srgbClr val="000000"/>
                  </a:outerShdw>
                </a:effectLst>
                <a:sym typeface="Symbol" pitchFamily="18" charset="2"/>
              </a:rPr>
              <a:t> </a:t>
            </a:r>
            <a:r>
              <a:rPr lang="en-US">
                <a:solidFill>
                  <a:srgbClr val="66FF33"/>
                </a:solidFill>
                <a:effectLst>
                  <a:outerShdw blurRad="38100" dist="38100" dir="2700000" algn="tl">
                    <a:srgbClr val="000000"/>
                  </a:outerShdw>
                </a:effectLst>
                <a:sym typeface="Symbol" pitchFamily="18" charset="2"/>
              </a:rPr>
              <a:t>Yes</a:t>
            </a:r>
            <a:r>
              <a:rPr lang="en-US">
                <a:effectLst>
                  <a:outerShdw blurRad="38100" dist="38100" dir="2700000" algn="tl">
                    <a:srgbClr val="000000"/>
                  </a:outerShdw>
                </a:effectLst>
                <a:sym typeface="Symbol" pitchFamily="18" charset="2"/>
              </a:rPr>
              <a:t>, they are isomorphic, because they can be arranged to look identical. You can see this if in the right graph you move vertex b to the left of the edge {a, c}. Then the isomorphism f from the left to the right graph is: f(a) = e, f(b) = a, </a:t>
            </a:r>
            <a:br>
              <a:rPr lang="en-US">
                <a:effectLst>
                  <a:outerShdw blurRad="38100" dist="38100" dir="2700000" algn="tl">
                    <a:srgbClr val="000000"/>
                  </a:outerShdw>
                </a:effectLst>
                <a:sym typeface="Symbol" pitchFamily="18" charset="2"/>
              </a:rPr>
            </a:br>
            <a:r>
              <a:rPr lang="en-US">
                <a:effectLst>
                  <a:outerShdw blurRad="38100" dist="38100" dir="2700000" algn="tl">
                    <a:srgbClr val="000000"/>
                  </a:outerShdw>
                </a:effectLst>
                <a:sym typeface="Symbol" pitchFamily="18" charset="2"/>
              </a:rPr>
              <a:t>f(c) = b, f(d) = c, f(e) = 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3926"/>
                                        </p:tgtEl>
                                        <p:attrNameLst>
                                          <p:attrName>style.visibility</p:attrName>
                                        </p:attrNameLst>
                                      </p:cBhvr>
                                      <p:to>
                                        <p:strVal val="visible"/>
                                      </p:to>
                                    </p:set>
                                    <p:anim calcmode="lin" valueType="num">
                                      <p:cBhvr additive="base">
                                        <p:cTn id="25" dur="500" fill="hold"/>
                                        <p:tgtEl>
                                          <p:spTgt spid="293926"/>
                                        </p:tgtEl>
                                        <p:attrNameLst>
                                          <p:attrName>ppt_x</p:attrName>
                                        </p:attrNameLst>
                                      </p:cBhvr>
                                      <p:tavLst>
                                        <p:tav tm="0">
                                          <p:val>
                                            <p:strVal val="0-#ppt_w/2"/>
                                          </p:val>
                                        </p:tav>
                                        <p:tav tm="100000">
                                          <p:val>
                                            <p:strVal val="#ppt_x"/>
                                          </p:val>
                                        </p:tav>
                                      </p:tavLst>
                                    </p:anim>
                                    <p:anim calcmode="lin" valueType="num">
                                      <p:cBhvr additive="base">
                                        <p:cTn id="26" dur="500" fill="hold"/>
                                        <p:tgtEl>
                                          <p:spTgt spid="2939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P spid="29392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E204629C-92B1-463F-863B-678D9B35F2CE}" type="slidenum">
              <a:rPr lang="en-CA" altLang="en-US" sz="1400">
                <a:solidFill>
                  <a:srgbClr val="00CCFF"/>
                </a:solidFill>
                <a:latin typeface="Times New Roman" panose="02020603050405020304" pitchFamily="18" charset="0"/>
              </a:rPr>
              <a:pPr eaLnBrk="1" hangingPunct="1"/>
              <a:t>13</a:t>
            </a:fld>
            <a:endParaRPr lang="en-CA" altLang="en-US" sz="1400">
              <a:solidFill>
                <a:srgbClr val="00CCFF"/>
              </a:solidFill>
              <a:latin typeface="Times New Roman" panose="02020603050405020304" pitchFamily="18" charset="0"/>
            </a:endParaRPr>
          </a:p>
        </p:txBody>
      </p:sp>
      <p:sp>
        <p:nvSpPr>
          <p:cNvPr id="294914" name="Rectangle 2"/>
          <p:cNvSpPr>
            <a:spLocks noGrp="1" noChangeArrowheads="1"/>
          </p:cNvSpPr>
          <p:nvPr>
            <p:ph type="title"/>
          </p:nvPr>
        </p:nvSpPr>
        <p:spPr>
          <a:xfrm>
            <a:off x="228600" y="0"/>
            <a:ext cx="8610600" cy="990600"/>
          </a:xfrm>
        </p:spPr>
        <p:txBody>
          <a:bodyPr/>
          <a:lstStyle/>
          <a:p>
            <a:pPr eaLnBrk="1" hangingPunct="1">
              <a:defRPr/>
            </a:pPr>
            <a:r>
              <a:rPr lang="en-US" sz="3600" smtClean="0"/>
              <a:t>Isomorphism of Graphs</a:t>
            </a:r>
            <a:endParaRPr lang="en-CA" sz="3600" smtClean="0"/>
          </a:p>
        </p:txBody>
      </p:sp>
      <p:sp>
        <p:nvSpPr>
          <p:cNvPr id="294915" name="Rectangle 3"/>
          <p:cNvSpPr>
            <a:spLocks noGrp="1" noChangeArrowheads="1"/>
          </p:cNvSpPr>
          <p:nvPr>
            <p:ph type="body" idx="1"/>
          </p:nvPr>
        </p:nvSpPr>
        <p:spPr>
          <a:xfrm>
            <a:off x="152400" y="914400"/>
            <a:ext cx="8839200" cy="533400"/>
          </a:xfrm>
        </p:spPr>
        <p:txBody>
          <a:bodyPr/>
          <a:lstStyle/>
          <a:p>
            <a:pPr marL="0" indent="0" eaLnBrk="1" hangingPunct="1">
              <a:spcAft>
                <a:spcPct val="20000"/>
              </a:spcAft>
              <a:defRPr/>
            </a:pPr>
            <a:r>
              <a:rPr lang="en-US" sz="2800" b="1" smtClean="0">
                <a:solidFill>
                  <a:srgbClr val="00FFFF"/>
                </a:solidFill>
                <a:sym typeface="Symbol" pitchFamily="18" charset="2"/>
              </a:rPr>
              <a:t>Example II:</a:t>
            </a:r>
            <a:r>
              <a:rPr lang="en-US" sz="2800" smtClean="0">
                <a:sym typeface="Symbol" pitchFamily="18" charset="2"/>
              </a:rPr>
              <a:t> How about these two graphs?</a:t>
            </a:r>
          </a:p>
        </p:txBody>
      </p:sp>
      <p:grpSp>
        <p:nvGrpSpPr>
          <p:cNvPr id="2" name="Group 4"/>
          <p:cNvGrpSpPr>
            <a:grpSpLocks/>
          </p:cNvGrpSpPr>
          <p:nvPr/>
        </p:nvGrpSpPr>
        <p:grpSpPr bwMode="auto">
          <a:xfrm>
            <a:off x="762000" y="1447800"/>
            <a:ext cx="2667000" cy="2576513"/>
            <a:chOff x="480" y="912"/>
            <a:chExt cx="1680" cy="1623"/>
          </a:xfrm>
        </p:grpSpPr>
        <p:sp>
          <p:nvSpPr>
            <p:cNvPr id="294917" name="AutoShape 5"/>
            <p:cNvSpPr>
              <a:spLocks noChangeArrowheads="1"/>
            </p:cNvSpPr>
            <p:nvPr/>
          </p:nvSpPr>
          <p:spPr bwMode="auto">
            <a:xfrm>
              <a:off x="1632" y="23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18" name="Text Box 6"/>
            <p:cNvSpPr txBox="1">
              <a:spLocks noChangeArrowheads="1"/>
            </p:cNvSpPr>
            <p:nvPr/>
          </p:nvSpPr>
          <p:spPr bwMode="auto">
            <a:xfrm>
              <a:off x="1776" y="220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4919" name="AutoShape 7"/>
            <p:cNvSpPr>
              <a:spLocks noChangeArrowheads="1"/>
            </p:cNvSpPr>
            <p:nvPr/>
          </p:nvSpPr>
          <p:spPr bwMode="auto">
            <a:xfrm>
              <a:off x="720" y="196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20" name="AutoShape 8"/>
            <p:cNvSpPr>
              <a:spLocks noChangeArrowheads="1"/>
            </p:cNvSpPr>
            <p:nvPr/>
          </p:nvSpPr>
          <p:spPr bwMode="auto">
            <a:xfrm>
              <a:off x="768" y="134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21" name="AutoShape 9"/>
            <p:cNvSpPr>
              <a:spLocks noChangeArrowheads="1"/>
            </p:cNvSpPr>
            <p:nvPr/>
          </p:nvSpPr>
          <p:spPr bwMode="auto">
            <a:xfrm>
              <a:off x="1728" y="17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22" name="AutoShape 10"/>
            <p:cNvSpPr>
              <a:spLocks noChangeArrowheads="1"/>
            </p:cNvSpPr>
            <p:nvPr/>
          </p:nvSpPr>
          <p:spPr bwMode="auto">
            <a:xfrm>
              <a:off x="1248" y="124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23" name="Text Box 11"/>
            <p:cNvSpPr txBox="1">
              <a:spLocks noChangeArrowheads="1"/>
            </p:cNvSpPr>
            <p:nvPr/>
          </p:nvSpPr>
          <p:spPr bwMode="auto">
            <a:xfrm>
              <a:off x="1152" y="91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4924" name="Text Box 12"/>
            <p:cNvSpPr txBox="1">
              <a:spLocks noChangeArrowheads="1"/>
            </p:cNvSpPr>
            <p:nvPr/>
          </p:nvSpPr>
          <p:spPr bwMode="auto">
            <a:xfrm>
              <a:off x="480" y="1152"/>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4925" name="Text Box 13"/>
            <p:cNvSpPr txBox="1">
              <a:spLocks noChangeArrowheads="1"/>
            </p:cNvSpPr>
            <p:nvPr/>
          </p:nvSpPr>
          <p:spPr bwMode="auto">
            <a:xfrm>
              <a:off x="528" y="201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4926" name="Text Box 14"/>
            <p:cNvSpPr txBox="1">
              <a:spLocks noChangeArrowheads="1"/>
            </p:cNvSpPr>
            <p:nvPr/>
          </p:nvSpPr>
          <p:spPr bwMode="auto">
            <a:xfrm>
              <a:off x="1728" y="144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4370" name="AutoShape 15"/>
            <p:cNvCxnSpPr>
              <a:cxnSpLocks noChangeShapeType="1"/>
              <a:stCxn id="294917" idx="0"/>
              <a:endCxn id="294921" idx="4"/>
            </p:cNvCxnSpPr>
            <p:nvPr/>
          </p:nvCxnSpPr>
          <p:spPr bwMode="auto">
            <a:xfrm flipV="1">
              <a:off x="1680" y="1824"/>
              <a:ext cx="96" cy="5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4371" name="AutoShape 16"/>
            <p:cNvCxnSpPr>
              <a:cxnSpLocks noChangeShapeType="1"/>
              <a:stCxn id="294917" idx="2"/>
              <a:endCxn id="294919" idx="6"/>
            </p:cNvCxnSpPr>
            <p:nvPr/>
          </p:nvCxnSpPr>
          <p:spPr bwMode="auto">
            <a:xfrm flipH="1" flipV="1">
              <a:off x="816" y="2016"/>
              <a:ext cx="816" cy="38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4372" name="AutoShape 17"/>
            <p:cNvCxnSpPr>
              <a:cxnSpLocks noChangeShapeType="1"/>
              <a:stCxn id="294919" idx="0"/>
              <a:endCxn id="294920" idx="4"/>
            </p:cNvCxnSpPr>
            <p:nvPr/>
          </p:nvCxnSpPr>
          <p:spPr bwMode="auto">
            <a:xfrm flipV="1">
              <a:off x="768" y="1440"/>
              <a:ext cx="48" cy="5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4373" name="AutoShape 18"/>
            <p:cNvCxnSpPr>
              <a:cxnSpLocks noChangeShapeType="1"/>
              <a:stCxn id="294920" idx="7"/>
              <a:endCxn id="294922" idx="3"/>
            </p:cNvCxnSpPr>
            <p:nvPr/>
          </p:nvCxnSpPr>
          <p:spPr bwMode="auto">
            <a:xfrm flipV="1">
              <a:off x="850" y="1330"/>
              <a:ext cx="412" cy="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4374" name="AutoShape 19"/>
            <p:cNvCxnSpPr>
              <a:cxnSpLocks noChangeShapeType="1"/>
              <a:stCxn id="294922" idx="5"/>
              <a:endCxn id="294921" idx="1"/>
            </p:cNvCxnSpPr>
            <p:nvPr/>
          </p:nvCxnSpPr>
          <p:spPr bwMode="auto">
            <a:xfrm>
              <a:off x="1330" y="1330"/>
              <a:ext cx="412"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4375" name="AutoShape 20"/>
            <p:cNvCxnSpPr>
              <a:cxnSpLocks noChangeShapeType="1"/>
              <a:stCxn id="294920" idx="5"/>
              <a:endCxn id="294917" idx="1"/>
            </p:cNvCxnSpPr>
            <p:nvPr/>
          </p:nvCxnSpPr>
          <p:spPr bwMode="auto">
            <a:xfrm>
              <a:off x="850" y="1426"/>
              <a:ext cx="796" cy="94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3" name="Group 21"/>
          <p:cNvGrpSpPr>
            <a:grpSpLocks/>
          </p:cNvGrpSpPr>
          <p:nvPr/>
        </p:nvGrpSpPr>
        <p:grpSpPr bwMode="auto">
          <a:xfrm>
            <a:off x="4800600" y="1600200"/>
            <a:ext cx="2667000" cy="2347913"/>
            <a:chOff x="3024" y="1008"/>
            <a:chExt cx="1680" cy="1479"/>
          </a:xfrm>
        </p:grpSpPr>
        <p:sp>
          <p:nvSpPr>
            <p:cNvPr id="294934" name="AutoShape 22"/>
            <p:cNvSpPr>
              <a:spLocks noChangeArrowheads="1"/>
            </p:cNvSpPr>
            <p:nvPr/>
          </p:nvSpPr>
          <p:spPr bwMode="auto">
            <a:xfrm>
              <a:off x="3312" y="220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35" name="Text Box 23"/>
            <p:cNvSpPr txBox="1">
              <a:spLocks noChangeArrowheads="1"/>
            </p:cNvSpPr>
            <p:nvPr/>
          </p:nvSpPr>
          <p:spPr bwMode="auto">
            <a:xfrm>
              <a:off x="4272" y="216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4936" name="AutoShape 24"/>
            <p:cNvSpPr>
              <a:spLocks noChangeArrowheads="1"/>
            </p:cNvSpPr>
            <p:nvPr/>
          </p:nvSpPr>
          <p:spPr bwMode="auto">
            <a:xfrm>
              <a:off x="3888" y="177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37" name="AutoShape 25"/>
            <p:cNvSpPr>
              <a:spLocks noChangeArrowheads="1"/>
            </p:cNvSpPr>
            <p:nvPr/>
          </p:nvSpPr>
          <p:spPr bwMode="auto">
            <a:xfrm>
              <a:off x="3312" y="11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38" name="AutoShape 26"/>
            <p:cNvSpPr>
              <a:spLocks noChangeArrowheads="1"/>
            </p:cNvSpPr>
            <p:nvPr/>
          </p:nvSpPr>
          <p:spPr bwMode="auto">
            <a:xfrm>
              <a:off x="4176" y="21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39" name="AutoShape 27"/>
            <p:cNvSpPr>
              <a:spLocks noChangeArrowheads="1"/>
            </p:cNvSpPr>
            <p:nvPr/>
          </p:nvSpPr>
          <p:spPr bwMode="auto">
            <a:xfrm>
              <a:off x="4128" y="148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40" name="Text Box 28"/>
            <p:cNvSpPr txBox="1">
              <a:spLocks noChangeArrowheads="1"/>
            </p:cNvSpPr>
            <p:nvPr/>
          </p:nvSpPr>
          <p:spPr bwMode="auto">
            <a:xfrm>
              <a:off x="3072" y="100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4941" name="Text Box 29"/>
            <p:cNvSpPr txBox="1">
              <a:spLocks noChangeArrowheads="1"/>
            </p:cNvSpPr>
            <p:nvPr/>
          </p:nvSpPr>
          <p:spPr bwMode="auto">
            <a:xfrm>
              <a:off x="4032" y="1680"/>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4942" name="Text Box 30"/>
            <p:cNvSpPr txBox="1">
              <a:spLocks noChangeArrowheads="1"/>
            </p:cNvSpPr>
            <p:nvPr/>
          </p:nvSpPr>
          <p:spPr bwMode="auto">
            <a:xfrm>
              <a:off x="3024" y="201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4943" name="Text Box 31"/>
            <p:cNvSpPr txBox="1">
              <a:spLocks noChangeArrowheads="1"/>
            </p:cNvSpPr>
            <p:nvPr/>
          </p:nvSpPr>
          <p:spPr bwMode="auto">
            <a:xfrm>
              <a:off x="4320" y="144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4354" name="AutoShape 32"/>
            <p:cNvCxnSpPr>
              <a:cxnSpLocks noChangeShapeType="1"/>
              <a:stCxn id="294934" idx="6"/>
              <a:endCxn id="294938" idx="2"/>
            </p:cNvCxnSpPr>
            <p:nvPr/>
          </p:nvCxnSpPr>
          <p:spPr bwMode="auto">
            <a:xfrm flipV="1">
              <a:off x="3408" y="2208"/>
              <a:ext cx="768" cy="4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4355" name="AutoShape 33"/>
            <p:cNvCxnSpPr>
              <a:cxnSpLocks noChangeShapeType="1"/>
              <a:stCxn id="294934" idx="7"/>
              <a:endCxn id="294936" idx="3"/>
            </p:cNvCxnSpPr>
            <p:nvPr/>
          </p:nvCxnSpPr>
          <p:spPr bwMode="auto">
            <a:xfrm flipV="1">
              <a:off x="3394" y="1858"/>
              <a:ext cx="508" cy="36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4356" name="AutoShape 34"/>
            <p:cNvCxnSpPr>
              <a:cxnSpLocks noChangeShapeType="1"/>
              <a:stCxn id="294936" idx="0"/>
              <a:endCxn id="294937" idx="4"/>
            </p:cNvCxnSpPr>
            <p:nvPr/>
          </p:nvCxnSpPr>
          <p:spPr bwMode="auto">
            <a:xfrm flipH="1" flipV="1">
              <a:off x="3360" y="1248"/>
              <a:ext cx="576" cy="5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4357" name="AutoShape 35"/>
            <p:cNvCxnSpPr>
              <a:cxnSpLocks noChangeShapeType="1"/>
              <a:stCxn id="294937" idx="5"/>
              <a:endCxn id="294939" idx="2"/>
            </p:cNvCxnSpPr>
            <p:nvPr/>
          </p:nvCxnSpPr>
          <p:spPr bwMode="auto">
            <a:xfrm>
              <a:off x="3394" y="1234"/>
              <a:ext cx="734" cy="30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4358" name="AutoShape 36"/>
            <p:cNvCxnSpPr>
              <a:cxnSpLocks noChangeShapeType="1"/>
              <a:stCxn id="294939" idx="3"/>
              <a:endCxn id="294936" idx="7"/>
            </p:cNvCxnSpPr>
            <p:nvPr/>
          </p:nvCxnSpPr>
          <p:spPr bwMode="auto">
            <a:xfrm flipH="1">
              <a:off x="3970" y="1570"/>
              <a:ext cx="172" cy="22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4359" name="AutoShape 37"/>
            <p:cNvCxnSpPr>
              <a:cxnSpLocks noChangeShapeType="1"/>
              <a:stCxn id="294937" idx="3"/>
              <a:endCxn id="294934" idx="1"/>
            </p:cNvCxnSpPr>
            <p:nvPr/>
          </p:nvCxnSpPr>
          <p:spPr bwMode="auto">
            <a:xfrm>
              <a:off x="3326" y="1234"/>
              <a:ext cx="0" cy="98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294950" name="Rectangle 38"/>
          <p:cNvSpPr>
            <a:spLocks noChangeArrowheads="1"/>
          </p:cNvSpPr>
          <p:nvPr/>
        </p:nvSpPr>
        <p:spPr bwMode="auto">
          <a:xfrm>
            <a:off x="228600" y="4114800"/>
            <a:ext cx="8763000" cy="1828800"/>
          </a:xfrm>
          <a:prstGeom prst="rect">
            <a:avLst/>
          </a:prstGeom>
          <a:noFill/>
          <a:ln w="9525">
            <a:noFill/>
            <a:miter lim="800000"/>
            <a:headEnd/>
            <a:tailEnd/>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itchFamily="18" charset="2"/>
              </a:rPr>
              <a:t>Solution:</a:t>
            </a:r>
            <a:r>
              <a:rPr lang="en-US">
                <a:effectLst>
                  <a:outerShdw blurRad="38100" dist="38100" dir="2700000" algn="tl">
                    <a:srgbClr val="000000"/>
                  </a:outerShdw>
                </a:effectLst>
                <a:sym typeface="Symbol" pitchFamily="18" charset="2"/>
              </a:rPr>
              <a:t> </a:t>
            </a:r>
            <a:r>
              <a:rPr lang="en-US">
                <a:solidFill>
                  <a:srgbClr val="FF3300"/>
                </a:solidFill>
                <a:effectLst>
                  <a:outerShdw blurRad="38100" dist="38100" dir="2700000" algn="tl">
                    <a:srgbClr val="000000"/>
                  </a:outerShdw>
                </a:effectLst>
                <a:sym typeface="Symbol" pitchFamily="18" charset="2"/>
              </a:rPr>
              <a:t>No</a:t>
            </a:r>
            <a:r>
              <a:rPr lang="en-US">
                <a:effectLst>
                  <a:outerShdw blurRad="38100" dist="38100" dir="2700000" algn="tl">
                    <a:srgbClr val="000000"/>
                  </a:outerShdw>
                </a:effectLst>
                <a:sym typeface="Symbol" pitchFamily="18" charset="2"/>
              </a:rPr>
              <a:t>, they are not isomorphic, because they differ in the degrees of their vertices.</a:t>
            </a:r>
          </a:p>
          <a:p>
            <a:pPr>
              <a:spcAft>
                <a:spcPct val="20000"/>
              </a:spcAft>
              <a:defRPr/>
            </a:pPr>
            <a:r>
              <a:rPr lang="en-US">
                <a:effectLst>
                  <a:outerShdw blurRad="38100" dist="38100" dir="2700000" algn="tl">
                    <a:srgbClr val="000000"/>
                  </a:outerShdw>
                </a:effectLst>
                <a:sym typeface="Symbol" pitchFamily="18" charset="2"/>
              </a:rPr>
              <a:t>Vertex d in right graph is of degree one, but there is no such vertex in the left graph.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 calcmode="lin" valueType="num">
                                      <p:cBhvr additive="base">
                                        <p:cTn id="7" dur="500" fill="hold"/>
                                        <p:tgtEl>
                                          <p:spTgt spid="294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4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4950"/>
                                        </p:tgtEl>
                                        <p:attrNameLst>
                                          <p:attrName>style.visibility</p:attrName>
                                        </p:attrNameLst>
                                      </p:cBhvr>
                                      <p:to>
                                        <p:strVal val="visible"/>
                                      </p:to>
                                    </p:set>
                                    <p:anim calcmode="lin" valueType="num">
                                      <p:cBhvr additive="base">
                                        <p:cTn id="25" dur="500" fill="hold"/>
                                        <p:tgtEl>
                                          <p:spTgt spid="294950"/>
                                        </p:tgtEl>
                                        <p:attrNameLst>
                                          <p:attrName>ppt_x</p:attrName>
                                        </p:attrNameLst>
                                      </p:cBhvr>
                                      <p:tavLst>
                                        <p:tav tm="0">
                                          <p:val>
                                            <p:strVal val="0-#ppt_w/2"/>
                                          </p:val>
                                        </p:tav>
                                        <p:tav tm="100000">
                                          <p:val>
                                            <p:strVal val="#ppt_x"/>
                                          </p:val>
                                        </p:tav>
                                      </p:tavLst>
                                    </p:anim>
                                    <p:anim calcmode="lin" valueType="num">
                                      <p:cBhvr additive="base">
                                        <p:cTn id="26" dur="500" fill="hold"/>
                                        <p:tgtEl>
                                          <p:spTgt spid="294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autoUpdateAnimBg="0"/>
      <p:bldP spid="29495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457200" y="2133600"/>
            <a:ext cx="8001000" cy="2438400"/>
          </a:xfrm>
          <a:prstGeom prst="rect">
            <a:avLst/>
          </a:prstGeom>
          <a:solidFill>
            <a:schemeClr val="bg1"/>
          </a:solidFill>
          <a:ln w="25400" cap="flat" cmpd="sng" algn="ctr">
            <a:noFill/>
            <a:prstDash val="solid"/>
            <a:round/>
            <a:headEnd type="none" w="med" len="med"/>
            <a:tailEnd type="triangle" w="med" len="med"/>
          </a:ln>
          <a:effectLst/>
        </p:spPr>
        <p:txBody>
          <a:bodyPr/>
          <a:lstStyle/>
          <a:p>
            <a:pPr>
              <a:defRPr/>
            </a:pPr>
            <a:endParaRPr lang="en-US"/>
          </a:p>
        </p:txBody>
      </p:sp>
      <p:sp>
        <p:nvSpPr>
          <p:cNvPr id="51202" name="Rectangle 2"/>
          <p:cNvSpPr>
            <a:spLocks noGrp="1" noChangeArrowheads="1"/>
          </p:cNvSpPr>
          <p:nvPr>
            <p:ph type="title"/>
          </p:nvPr>
        </p:nvSpPr>
        <p:spPr>
          <a:xfrm>
            <a:off x="457200" y="152400"/>
            <a:ext cx="8229600" cy="838200"/>
          </a:xfrm>
        </p:spPr>
        <p:txBody>
          <a:bodyPr/>
          <a:lstStyle/>
          <a:p>
            <a:pPr eaLnBrk="1" hangingPunct="1">
              <a:defRPr/>
            </a:pPr>
            <a:r>
              <a:rPr lang="en-US" smtClean="0">
                <a:latin typeface="Times New Roman" pitchFamily="18" charset="0"/>
              </a:rPr>
              <a:t>Example</a:t>
            </a:r>
          </a:p>
        </p:txBody>
      </p:sp>
      <p:sp>
        <p:nvSpPr>
          <p:cNvPr id="51203" name="Rectangle 3"/>
          <p:cNvSpPr>
            <a:spLocks noGrp="1" noChangeArrowheads="1"/>
          </p:cNvSpPr>
          <p:nvPr>
            <p:ph type="body" idx="1"/>
          </p:nvPr>
        </p:nvSpPr>
        <p:spPr>
          <a:xfrm>
            <a:off x="228600" y="1371600"/>
            <a:ext cx="8458200" cy="685800"/>
          </a:xfrm>
        </p:spPr>
        <p:txBody>
          <a:bodyPr/>
          <a:lstStyle/>
          <a:p>
            <a:pPr eaLnBrk="1" hangingPunct="1">
              <a:lnSpc>
                <a:spcPct val="90000"/>
              </a:lnSpc>
              <a:defRPr/>
            </a:pPr>
            <a:r>
              <a:rPr lang="en-US" smtClean="0">
                <a:latin typeface="Times New Roman" pitchFamily="18" charset="0"/>
              </a:rPr>
              <a:t>Are these two graphs isomorphic?</a:t>
            </a:r>
          </a:p>
        </p:txBody>
      </p:sp>
      <p:sp>
        <p:nvSpPr>
          <p:cNvPr id="54276" name="Rectangle 4"/>
          <p:cNvSpPr>
            <a:spLocks noChangeArrowheads="1"/>
          </p:cNvSpPr>
          <p:nvPr/>
        </p:nvSpPr>
        <p:spPr bwMode="auto">
          <a:xfrm>
            <a:off x="228600" y="4572000"/>
            <a:ext cx="8686800" cy="2133600"/>
          </a:xfrm>
          <a:prstGeom prst="rect">
            <a:avLst/>
          </a:prstGeom>
          <a:noFill/>
          <a:ln w="12700">
            <a:noFill/>
            <a:miter lim="800000"/>
            <a:headEnd/>
            <a:tailEnd/>
          </a:ln>
        </p:spPr>
        <p:txBody>
          <a:bodyPr lIns="90488" tIns="44450" rIns="90488" bIns="44450"/>
          <a:lstStyle/>
          <a:p>
            <a:pPr marL="742950" lvl="1" indent="-285750">
              <a:lnSpc>
                <a:spcPct val="90000"/>
              </a:lnSpc>
              <a:buFontTx/>
              <a:buChar char="–"/>
              <a:defRPr/>
            </a:pPr>
            <a:r>
              <a:rPr lang="en-US" sz="3200" dirty="0">
                <a:latin typeface="Times New Roman" pitchFamily="18" charset="0"/>
              </a:rPr>
              <a:t>They both have 5 vertices</a:t>
            </a:r>
          </a:p>
          <a:p>
            <a:pPr marL="742950" lvl="1" indent="-285750">
              <a:lnSpc>
                <a:spcPct val="90000"/>
              </a:lnSpc>
              <a:buFontTx/>
              <a:buChar char="–"/>
              <a:defRPr/>
            </a:pPr>
            <a:r>
              <a:rPr lang="en-US" sz="3200" dirty="0">
                <a:latin typeface="Times New Roman" pitchFamily="18" charset="0"/>
              </a:rPr>
              <a:t>They both have 8 edges</a:t>
            </a:r>
          </a:p>
          <a:p>
            <a:pPr marL="742950" lvl="1" indent="-285750">
              <a:lnSpc>
                <a:spcPct val="90000"/>
              </a:lnSpc>
              <a:buFontTx/>
              <a:buChar char="–"/>
              <a:defRPr/>
            </a:pPr>
            <a:r>
              <a:rPr lang="en-US" sz="3200" dirty="0">
                <a:latin typeface="Times New Roman" pitchFamily="18" charset="0"/>
              </a:rPr>
              <a:t>They have the same number of vertices with the same degrees:  2, 3, 3, 4, 4.</a:t>
            </a:r>
          </a:p>
        </p:txBody>
      </p:sp>
      <p:grpSp>
        <p:nvGrpSpPr>
          <p:cNvPr id="15366" name="Group 5"/>
          <p:cNvGrpSpPr>
            <a:grpSpLocks/>
          </p:cNvGrpSpPr>
          <p:nvPr/>
        </p:nvGrpSpPr>
        <p:grpSpPr bwMode="auto">
          <a:xfrm>
            <a:off x="1203325" y="2146300"/>
            <a:ext cx="6889750" cy="2411413"/>
            <a:chOff x="758" y="1352"/>
            <a:chExt cx="4340" cy="1519"/>
          </a:xfrm>
        </p:grpSpPr>
        <p:sp>
          <p:nvSpPr>
            <p:cNvPr id="51206" name="Oval 6"/>
            <p:cNvSpPr>
              <a:spLocks noChangeAspect="1" noChangeArrowheads="1"/>
            </p:cNvSpPr>
            <p:nvPr/>
          </p:nvSpPr>
          <p:spPr bwMode="auto">
            <a:xfrm>
              <a:off x="1114" y="1597"/>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07" name="Rectangle 7"/>
            <p:cNvSpPr>
              <a:spLocks noChangeArrowheads="1"/>
            </p:cNvSpPr>
            <p:nvPr/>
          </p:nvSpPr>
          <p:spPr bwMode="auto">
            <a:xfrm>
              <a:off x="1152" y="1645"/>
              <a:ext cx="624" cy="624"/>
            </a:xfrm>
            <a:prstGeom prst="rect">
              <a:avLst/>
            </a:prstGeom>
            <a:noFill/>
            <a:ln w="28575">
              <a:solidFill>
                <a:schemeClr val="tx1"/>
              </a:solidFill>
              <a:miter lim="800000"/>
              <a:headEnd/>
              <a:tailEnd/>
            </a:ln>
          </p:spPr>
          <p:txBody>
            <a:bodyPr wrap="none" anchor="ctr"/>
            <a:lstStyle/>
            <a:p>
              <a:pPr>
                <a:defRPr/>
              </a:pPr>
              <a:endParaRPr lang="en-US"/>
            </a:p>
          </p:txBody>
        </p:sp>
        <p:sp>
          <p:nvSpPr>
            <p:cNvPr id="51208" name="Line 8"/>
            <p:cNvSpPr>
              <a:spLocks noChangeShapeType="1"/>
            </p:cNvSpPr>
            <p:nvPr/>
          </p:nvSpPr>
          <p:spPr bwMode="auto">
            <a:xfrm>
              <a:off x="1152" y="1645"/>
              <a:ext cx="624" cy="624"/>
            </a:xfrm>
            <a:prstGeom prst="line">
              <a:avLst/>
            </a:prstGeom>
            <a:noFill/>
            <a:ln w="28575">
              <a:solidFill>
                <a:schemeClr val="tx1"/>
              </a:solidFill>
              <a:miter lim="800000"/>
              <a:headEnd/>
              <a:tailEnd/>
            </a:ln>
          </p:spPr>
          <p:txBody>
            <a:bodyPr wrap="none"/>
            <a:lstStyle/>
            <a:p>
              <a:pPr>
                <a:defRPr/>
              </a:pPr>
              <a:endParaRPr lang="en-US"/>
            </a:p>
          </p:txBody>
        </p:sp>
        <p:sp>
          <p:nvSpPr>
            <p:cNvPr id="51209" name="Line 9"/>
            <p:cNvSpPr>
              <a:spLocks noChangeShapeType="1"/>
            </p:cNvSpPr>
            <p:nvPr/>
          </p:nvSpPr>
          <p:spPr bwMode="auto">
            <a:xfrm flipV="1">
              <a:off x="1152" y="1645"/>
              <a:ext cx="624" cy="624"/>
            </a:xfrm>
            <a:prstGeom prst="line">
              <a:avLst/>
            </a:prstGeom>
            <a:noFill/>
            <a:ln w="28575">
              <a:solidFill>
                <a:schemeClr val="tx1"/>
              </a:solidFill>
              <a:miter lim="800000"/>
              <a:headEnd/>
              <a:tailEnd/>
            </a:ln>
          </p:spPr>
          <p:txBody>
            <a:bodyPr wrap="none"/>
            <a:lstStyle/>
            <a:p>
              <a:pPr>
                <a:defRPr/>
              </a:pPr>
              <a:endParaRPr lang="en-US"/>
            </a:p>
          </p:txBody>
        </p:sp>
        <p:sp>
          <p:nvSpPr>
            <p:cNvPr id="51210" name="Line 10"/>
            <p:cNvSpPr>
              <a:spLocks noChangeShapeType="1"/>
            </p:cNvSpPr>
            <p:nvPr/>
          </p:nvSpPr>
          <p:spPr bwMode="auto">
            <a:xfrm>
              <a:off x="1776" y="1645"/>
              <a:ext cx="624" cy="624"/>
            </a:xfrm>
            <a:prstGeom prst="line">
              <a:avLst/>
            </a:prstGeom>
            <a:noFill/>
            <a:ln w="28575">
              <a:solidFill>
                <a:schemeClr val="tx1"/>
              </a:solidFill>
              <a:miter lim="800000"/>
              <a:headEnd/>
              <a:tailEnd/>
            </a:ln>
          </p:spPr>
          <p:txBody>
            <a:bodyPr wrap="none"/>
            <a:lstStyle/>
            <a:p>
              <a:pPr>
                <a:defRPr/>
              </a:pPr>
              <a:endParaRPr lang="en-US"/>
            </a:p>
          </p:txBody>
        </p:sp>
        <p:sp>
          <p:nvSpPr>
            <p:cNvPr id="51211" name="Line 11"/>
            <p:cNvSpPr>
              <a:spLocks noChangeShapeType="1"/>
            </p:cNvSpPr>
            <p:nvPr/>
          </p:nvSpPr>
          <p:spPr bwMode="auto">
            <a:xfrm>
              <a:off x="1776" y="2269"/>
              <a:ext cx="624" cy="0"/>
            </a:xfrm>
            <a:prstGeom prst="line">
              <a:avLst/>
            </a:prstGeom>
            <a:noFill/>
            <a:ln w="28575">
              <a:solidFill>
                <a:schemeClr val="tx1"/>
              </a:solidFill>
              <a:miter lim="800000"/>
              <a:headEnd/>
              <a:tailEnd/>
            </a:ln>
          </p:spPr>
          <p:txBody>
            <a:bodyPr wrap="none"/>
            <a:lstStyle/>
            <a:p>
              <a:pPr>
                <a:defRPr/>
              </a:pPr>
              <a:endParaRPr lang="en-US"/>
            </a:p>
          </p:txBody>
        </p:sp>
        <p:sp>
          <p:nvSpPr>
            <p:cNvPr id="51212" name="Oval 12"/>
            <p:cNvSpPr>
              <a:spLocks noChangeAspect="1" noChangeArrowheads="1"/>
            </p:cNvSpPr>
            <p:nvPr/>
          </p:nvSpPr>
          <p:spPr bwMode="auto">
            <a:xfrm>
              <a:off x="1738" y="1597"/>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13" name="Oval 13"/>
            <p:cNvSpPr>
              <a:spLocks noChangeAspect="1" noChangeArrowheads="1"/>
            </p:cNvSpPr>
            <p:nvPr/>
          </p:nvSpPr>
          <p:spPr bwMode="auto">
            <a:xfrm>
              <a:off x="1104" y="2221"/>
              <a:ext cx="86" cy="86"/>
            </a:xfrm>
            <a:prstGeom prst="ellipse">
              <a:avLst/>
            </a:prstGeom>
            <a:solidFill>
              <a:schemeClr val="tx1"/>
            </a:solidFill>
            <a:ln w="9525">
              <a:solidFill>
                <a:schemeClr val="tx1"/>
              </a:solidFill>
              <a:miter lim="800000"/>
              <a:headEnd/>
              <a:tailEnd/>
            </a:ln>
          </p:spPr>
          <p:txBody>
            <a:bodyPr wrap="none" anchor="ctr"/>
            <a:lstStyle/>
            <a:p>
              <a:pPr eaLnBrk="0" hangingPunct="0">
                <a:defRPr/>
              </a:pPr>
              <a:endParaRPr lang="en-US" sz="2400">
                <a:latin typeface="Book Antiqua" pitchFamily="18" charset="0"/>
              </a:endParaRPr>
            </a:p>
          </p:txBody>
        </p:sp>
        <p:sp>
          <p:nvSpPr>
            <p:cNvPr id="51214" name="Oval 14"/>
            <p:cNvSpPr>
              <a:spLocks noChangeAspect="1" noChangeArrowheads="1"/>
            </p:cNvSpPr>
            <p:nvPr/>
          </p:nvSpPr>
          <p:spPr bwMode="auto">
            <a:xfrm>
              <a:off x="2362" y="2221"/>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15" name="Oval 15"/>
            <p:cNvSpPr>
              <a:spLocks noChangeAspect="1" noChangeArrowheads="1"/>
            </p:cNvSpPr>
            <p:nvPr/>
          </p:nvSpPr>
          <p:spPr bwMode="auto">
            <a:xfrm>
              <a:off x="1738" y="2221"/>
              <a:ext cx="86" cy="86"/>
            </a:xfrm>
            <a:prstGeom prst="ellipse">
              <a:avLst/>
            </a:prstGeom>
            <a:solidFill>
              <a:schemeClr val="tx1"/>
            </a:solidFill>
            <a:ln w="9525">
              <a:solidFill>
                <a:schemeClr val="tx1"/>
              </a:solidFill>
              <a:miter lim="800000"/>
              <a:headEnd/>
              <a:tailEnd/>
            </a:ln>
          </p:spPr>
          <p:txBody>
            <a:bodyPr wrap="none" anchor="ctr"/>
            <a:lstStyle/>
            <a:p>
              <a:pPr eaLnBrk="0" hangingPunct="0">
                <a:defRPr/>
              </a:pPr>
              <a:endParaRPr lang="en-US" sz="2400">
                <a:latin typeface="Book Antiqua" pitchFamily="18" charset="0"/>
              </a:endParaRPr>
            </a:p>
          </p:txBody>
        </p:sp>
        <p:sp>
          <p:nvSpPr>
            <p:cNvPr id="51216" name="Oval 16"/>
            <p:cNvSpPr>
              <a:spLocks noChangeAspect="1" noChangeArrowheads="1"/>
            </p:cNvSpPr>
            <p:nvPr/>
          </p:nvSpPr>
          <p:spPr bwMode="auto">
            <a:xfrm>
              <a:off x="3808" y="1546"/>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17" name="Oval 17"/>
            <p:cNvSpPr>
              <a:spLocks noChangeAspect="1" noChangeArrowheads="1"/>
            </p:cNvSpPr>
            <p:nvPr/>
          </p:nvSpPr>
          <p:spPr bwMode="auto">
            <a:xfrm>
              <a:off x="3312" y="1882"/>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18" name="Oval 18"/>
            <p:cNvSpPr>
              <a:spLocks noChangeAspect="1" noChangeArrowheads="1"/>
            </p:cNvSpPr>
            <p:nvPr/>
          </p:nvSpPr>
          <p:spPr bwMode="auto">
            <a:xfrm>
              <a:off x="3952" y="2221"/>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19" name="Oval 19"/>
            <p:cNvSpPr>
              <a:spLocks noChangeAspect="1" noChangeArrowheads="1"/>
            </p:cNvSpPr>
            <p:nvPr/>
          </p:nvSpPr>
          <p:spPr bwMode="auto">
            <a:xfrm>
              <a:off x="4576" y="2029"/>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grpSp>
          <p:nvGrpSpPr>
            <p:cNvPr id="15381" name="Group 20"/>
            <p:cNvGrpSpPr>
              <a:grpSpLocks/>
            </p:cNvGrpSpPr>
            <p:nvPr/>
          </p:nvGrpSpPr>
          <p:grpSpPr bwMode="auto">
            <a:xfrm>
              <a:off x="3328" y="1597"/>
              <a:ext cx="1392" cy="672"/>
              <a:chOff x="3120" y="1536"/>
              <a:chExt cx="1392" cy="672"/>
            </a:xfrm>
          </p:grpSpPr>
          <p:sp>
            <p:nvSpPr>
              <p:cNvPr id="51225" name="Line 21"/>
              <p:cNvSpPr>
                <a:spLocks noChangeShapeType="1"/>
              </p:cNvSpPr>
              <p:nvPr/>
            </p:nvSpPr>
            <p:spPr bwMode="auto">
              <a:xfrm flipV="1">
                <a:off x="3120" y="1536"/>
                <a:ext cx="528" cy="336"/>
              </a:xfrm>
              <a:prstGeom prst="line">
                <a:avLst/>
              </a:prstGeom>
              <a:noFill/>
              <a:ln w="28575">
                <a:solidFill>
                  <a:schemeClr val="tx1"/>
                </a:solidFill>
                <a:miter lim="800000"/>
                <a:headEnd/>
                <a:tailEnd/>
              </a:ln>
            </p:spPr>
            <p:txBody>
              <a:bodyPr wrap="none"/>
              <a:lstStyle/>
              <a:p>
                <a:pPr>
                  <a:defRPr/>
                </a:pPr>
                <a:endParaRPr lang="en-US"/>
              </a:p>
            </p:txBody>
          </p:sp>
          <p:sp>
            <p:nvSpPr>
              <p:cNvPr id="51226" name="Line 22"/>
              <p:cNvSpPr>
                <a:spLocks noChangeShapeType="1"/>
              </p:cNvSpPr>
              <p:nvPr/>
            </p:nvSpPr>
            <p:spPr bwMode="auto">
              <a:xfrm flipV="1">
                <a:off x="3120" y="1584"/>
                <a:ext cx="1392" cy="288"/>
              </a:xfrm>
              <a:prstGeom prst="line">
                <a:avLst/>
              </a:prstGeom>
              <a:noFill/>
              <a:ln w="28575">
                <a:solidFill>
                  <a:schemeClr val="tx1"/>
                </a:solidFill>
                <a:miter lim="800000"/>
                <a:headEnd/>
                <a:tailEnd/>
              </a:ln>
            </p:spPr>
            <p:txBody>
              <a:bodyPr wrap="none"/>
              <a:lstStyle/>
              <a:p>
                <a:pPr>
                  <a:defRPr/>
                </a:pPr>
                <a:endParaRPr lang="en-US"/>
              </a:p>
            </p:txBody>
          </p:sp>
          <p:sp>
            <p:nvSpPr>
              <p:cNvPr id="51227" name="Line 23"/>
              <p:cNvSpPr>
                <a:spLocks noChangeShapeType="1"/>
              </p:cNvSpPr>
              <p:nvPr/>
            </p:nvSpPr>
            <p:spPr bwMode="auto">
              <a:xfrm>
                <a:off x="3648" y="1536"/>
                <a:ext cx="768" cy="480"/>
              </a:xfrm>
              <a:prstGeom prst="line">
                <a:avLst/>
              </a:prstGeom>
              <a:noFill/>
              <a:ln w="28575">
                <a:solidFill>
                  <a:schemeClr val="tx1"/>
                </a:solidFill>
                <a:miter lim="800000"/>
                <a:headEnd/>
                <a:tailEnd/>
              </a:ln>
            </p:spPr>
            <p:txBody>
              <a:bodyPr wrap="none"/>
              <a:lstStyle/>
              <a:p>
                <a:pPr>
                  <a:defRPr/>
                </a:pPr>
                <a:endParaRPr lang="en-US"/>
              </a:p>
            </p:txBody>
          </p:sp>
          <p:sp>
            <p:nvSpPr>
              <p:cNvPr id="51228" name="Line 24"/>
              <p:cNvSpPr>
                <a:spLocks noChangeShapeType="1"/>
              </p:cNvSpPr>
              <p:nvPr/>
            </p:nvSpPr>
            <p:spPr bwMode="auto">
              <a:xfrm>
                <a:off x="3120" y="1872"/>
                <a:ext cx="672" cy="336"/>
              </a:xfrm>
              <a:prstGeom prst="line">
                <a:avLst/>
              </a:prstGeom>
              <a:noFill/>
              <a:ln w="28575">
                <a:solidFill>
                  <a:schemeClr val="tx1"/>
                </a:solidFill>
                <a:miter lim="800000"/>
                <a:headEnd/>
                <a:tailEnd/>
              </a:ln>
            </p:spPr>
            <p:txBody>
              <a:bodyPr wrap="none"/>
              <a:lstStyle/>
              <a:p>
                <a:pPr>
                  <a:defRPr/>
                </a:pPr>
                <a:endParaRPr lang="en-US"/>
              </a:p>
            </p:txBody>
          </p:sp>
          <p:sp>
            <p:nvSpPr>
              <p:cNvPr id="51229" name="Line 25"/>
              <p:cNvSpPr>
                <a:spLocks noChangeShapeType="1"/>
              </p:cNvSpPr>
              <p:nvPr/>
            </p:nvSpPr>
            <p:spPr bwMode="auto">
              <a:xfrm flipV="1">
                <a:off x="3792" y="2016"/>
                <a:ext cx="624" cy="192"/>
              </a:xfrm>
              <a:prstGeom prst="line">
                <a:avLst/>
              </a:prstGeom>
              <a:noFill/>
              <a:ln w="28575">
                <a:solidFill>
                  <a:schemeClr val="tx1"/>
                </a:solidFill>
                <a:miter lim="800000"/>
                <a:headEnd/>
                <a:tailEnd/>
              </a:ln>
            </p:spPr>
            <p:txBody>
              <a:bodyPr wrap="none"/>
              <a:lstStyle/>
              <a:p>
                <a:pPr>
                  <a:defRPr/>
                </a:pPr>
                <a:endParaRPr lang="en-US"/>
              </a:p>
            </p:txBody>
          </p:sp>
          <p:sp>
            <p:nvSpPr>
              <p:cNvPr id="51230" name="Line 26"/>
              <p:cNvSpPr>
                <a:spLocks noChangeShapeType="1"/>
              </p:cNvSpPr>
              <p:nvPr/>
            </p:nvSpPr>
            <p:spPr bwMode="auto">
              <a:xfrm flipH="1">
                <a:off x="4416" y="1584"/>
                <a:ext cx="96" cy="432"/>
              </a:xfrm>
              <a:prstGeom prst="line">
                <a:avLst/>
              </a:prstGeom>
              <a:noFill/>
              <a:ln w="28575">
                <a:solidFill>
                  <a:schemeClr val="tx1"/>
                </a:solidFill>
                <a:miter lim="800000"/>
                <a:headEnd/>
                <a:tailEnd/>
              </a:ln>
            </p:spPr>
            <p:txBody>
              <a:bodyPr wrap="none"/>
              <a:lstStyle/>
              <a:p>
                <a:pPr>
                  <a:defRPr/>
                </a:pPr>
                <a:endParaRPr lang="en-US"/>
              </a:p>
            </p:txBody>
          </p:sp>
          <p:sp>
            <p:nvSpPr>
              <p:cNvPr id="51231" name="Line 27"/>
              <p:cNvSpPr>
                <a:spLocks noChangeShapeType="1"/>
              </p:cNvSpPr>
              <p:nvPr/>
            </p:nvSpPr>
            <p:spPr bwMode="auto">
              <a:xfrm>
                <a:off x="3648" y="1536"/>
                <a:ext cx="144" cy="672"/>
              </a:xfrm>
              <a:prstGeom prst="line">
                <a:avLst/>
              </a:prstGeom>
              <a:noFill/>
              <a:ln w="28575">
                <a:solidFill>
                  <a:schemeClr val="tx1"/>
                </a:solidFill>
                <a:miter lim="800000"/>
                <a:headEnd/>
                <a:tailEnd/>
              </a:ln>
            </p:spPr>
            <p:txBody>
              <a:bodyPr wrap="none"/>
              <a:lstStyle/>
              <a:p>
                <a:pPr>
                  <a:defRPr/>
                </a:pPr>
                <a:endParaRPr lang="en-US"/>
              </a:p>
            </p:txBody>
          </p:sp>
          <p:sp>
            <p:nvSpPr>
              <p:cNvPr id="51232" name="Line 28"/>
              <p:cNvSpPr>
                <a:spLocks noChangeShapeType="1"/>
              </p:cNvSpPr>
              <p:nvPr/>
            </p:nvSpPr>
            <p:spPr bwMode="auto">
              <a:xfrm>
                <a:off x="3120" y="1872"/>
                <a:ext cx="1296" cy="144"/>
              </a:xfrm>
              <a:prstGeom prst="line">
                <a:avLst/>
              </a:prstGeom>
              <a:noFill/>
              <a:ln w="28575">
                <a:solidFill>
                  <a:schemeClr val="tx1"/>
                </a:solidFill>
                <a:miter lim="800000"/>
                <a:headEnd/>
                <a:tailEnd/>
              </a:ln>
            </p:spPr>
            <p:txBody>
              <a:bodyPr wrap="none"/>
              <a:lstStyle/>
              <a:p>
                <a:pPr>
                  <a:defRPr/>
                </a:pPr>
                <a:endParaRPr lang="en-US"/>
              </a:p>
            </p:txBody>
          </p:sp>
        </p:grpSp>
        <p:sp>
          <p:nvSpPr>
            <p:cNvPr id="51221" name="Oval 29"/>
            <p:cNvSpPr>
              <a:spLocks noChangeAspect="1" noChangeArrowheads="1"/>
            </p:cNvSpPr>
            <p:nvPr/>
          </p:nvSpPr>
          <p:spPr bwMode="auto">
            <a:xfrm>
              <a:off x="4672" y="1594"/>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22" name="Text Box 30"/>
            <p:cNvSpPr txBox="1">
              <a:spLocks noChangeArrowheads="1"/>
            </p:cNvSpPr>
            <p:nvPr/>
          </p:nvSpPr>
          <p:spPr bwMode="auto">
            <a:xfrm>
              <a:off x="1152" y="2544"/>
              <a:ext cx="2905" cy="327"/>
            </a:xfrm>
            <a:prstGeom prst="rect">
              <a:avLst/>
            </a:prstGeom>
            <a:noFill/>
            <a:ln w="9525">
              <a:noFill/>
              <a:miter lim="800000"/>
              <a:headEnd/>
              <a:tailEnd/>
            </a:ln>
          </p:spPr>
          <p:txBody>
            <a:bodyPr>
              <a:spAutoFit/>
            </a:bodyPr>
            <a:lstStyle/>
            <a:p>
              <a:pPr eaLnBrk="0" hangingPunct="0">
                <a:spcBef>
                  <a:spcPct val="50000"/>
                </a:spcBef>
                <a:defRPr/>
              </a:pPr>
              <a:r>
                <a:rPr lang="en-US" i="1" dirty="0">
                  <a:solidFill>
                    <a:schemeClr val="tx2"/>
                  </a:solidFill>
                  <a:latin typeface="Bookman Old Style" pitchFamily="18" charset="0"/>
                </a:rPr>
                <a:t>G                               H</a:t>
              </a:r>
            </a:p>
          </p:txBody>
        </p:sp>
        <p:sp>
          <p:nvSpPr>
            <p:cNvPr id="51223" name="Text Box 31"/>
            <p:cNvSpPr txBox="1">
              <a:spLocks noChangeArrowheads="1"/>
            </p:cNvSpPr>
            <p:nvPr/>
          </p:nvSpPr>
          <p:spPr bwMode="auto">
            <a:xfrm>
              <a:off x="758" y="1400"/>
              <a:ext cx="2075" cy="1408"/>
            </a:xfrm>
            <a:prstGeom prst="rect">
              <a:avLst/>
            </a:prstGeom>
            <a:noFill/>
            <a:ln w="9525">
              <a:noFill/>
              <a:miter lim="800000"/>
              <a:headEnd/>
              <a:tailEnd/>
            </a:ln>
          </p:spPr>
          <p:txBody>
            <a:bodyPr>
              <a:spAutoFit/>
            </a:bodyPr>
            <a:lstStyle/>
            <a:p>
              <a:pPr eaLnBrk="0" hangingPunct="0">
                <a:defRPr/>
              </a:pPr>
              <a:r>
                <a:rPr lang="en-US" sz="2400" i="1" dirty="0">
                  <a:solidFill>
                    <a:schemeClr val="tx2"/>
                  </a:solidFill>
                  <a:latin typeface="Bookman Old Style" pitchFamily="18" charset="0"/>
                </a:rPr>
                <a:t> u</a:t>
              </a:r>
              <a:r>
                <a:rPr lang="en-US" sz="2400" baseline="-25000" dirty="0">
                  <a:solidFill>
                    <a:schemeClr val="tx2"/>
                  </a:solidFill>
                  <a:latin typeface="Bookman Old Style" pitchFamily="18" charset="0"/>
                </a:rPr>
                <a:t>1</a:t>
              </a: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u</a:t>
              </a:r>
              <a:r>
                <a:rPr lang="en-US" sz="2400" baseline="-25000" dirty="0">
                  <a:solidFill>
                    <a:schemeClr val="tx2"/>
                  </a:solidFill>
                  <a:latin typeface="Bookman Old Style" pitchFamily="18" charset="0"/>
                </a:rPr>
                <a:t>2</a:t>
              </a:r>
              <a:endParaRPr lang="en-US" sz="2400" dirty="0">
                <a:solidFill>
                  <a:schemeClr val="tx2"/>
                </a:solidFill>
                <a:latin typeface="Bookman Old Style" pitchFamily="18" charset="0"/>
              </a:endParaRPr>
            </a:p>
            <a:p>
              <a:pPr eaLnBrk="0" hangingPunct="0">
                <a:defRPr/>
              </a:pPr>
              <a:endParaRPr lang="en-US" sz="2400" dirty="0">
                <a:solidFill>
                  <a:schemeClr val="tx2"/>
                </a:solidFill>
                <a:latin typeface="Bookman Old Style" pitchFamily="18" charset="0"/>
              </a:endParaRPr>
            </a:p>
            <a:p>
              <a:pPr eaLnBrk="0" hangingPunct="0">
                <a:defRPr/>
              </a:pPr>
              <a:endParaRPr lang="en-US" sz="2400" dirty="0">
                <a:solidFill>
                  <a:schemeClr val="tx2"/>
                </a:solidFill>
                <a:latin typeface="Bookman Old Style" pitchFamily="18" charset="0"/>
              </a:endParaRPr>
            </a:p>
            <a:p>
              <a:pPr eaLnBrk="0" hangingPunct="0">
                <a:defRPr/>
              </a:pPr>
              <a:r>
                <a:rPr lang="en-US" sz="2400" i="1" dirty="0">
                  <a:solidFill>
                    <a:schemeClr val="tx2"/>
                  </a:solidFill>
                  <a:latin typeface="Bookman Old Style" pitchFamily="18" charset="0"/>
                </a:rPr>
                <a:t> u</a:t>
              </a:r>
              <a:r>
                <a:rPr lang="en-US" sz="2400" baseline="-25000" dirty="0">
                  <a:solidFill>
                    <a:schemeClr val="tx2"/>
                  </a:solidFill>
                  <a:latin typeface="Bookman Old Style" pitchFamily="18" charset="0"/>
                </a:rPr>
                <a:t>5</a:t>
              </a: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u</a:t>
              </a:r>
              <a:r>
                <a:rPr lang="en-US" sz="2400" baseline="-25000" dirty="0">
                  <a:solidFill>
                    <a:schemeClr val="tx2"/>
                  </a:solidFill>
                  <a:latin typeface="Bookman Old Style" pitchFamily="18" charset="0"/>
                </a:rPr>
                <a:t>3 </a:t>
              </a:r>
              <a:endParaRPr lang="en-US" sz="2400" dirty="0">
                <a:solidFill>
                  <a:schemeClr val="tx2"/>
                </a:solidFill>
                <a:latin typeface="Bookman Old Style" pitchFamily="18" charset="0"/>
              </a:endParaRPr>
            </a:p>
            <a:p>
              <a:pPr eaLnBrk="0" hangingPunct="0">
                <a:defRPr/>
              </a:pP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u</a:t>
              </a:r>
              <a:r>
                <a:rPr lang="en-US" sz="2400" baseline="-25000" dirty="0">
                  <a:solidFill>
                    <a:schemeClr val="tx2"/>
                  </a:solidFill>
                  <a:latin typeface="Bookman Old Style" pitchFamily="18" charset="0"/>
                </a:rPr>
                <a:t>4</a:t>
              </a:r>
              <a:endParaRPr lang="en-US" sz="2400" dirty="0">
                <a:solidFill>
                  <a:schemeClr val="tx2"/>
                </a:solidFill>
                <a:latin typeface="Bookman Old Style" pitchFamily="18" charset="0"/>
              </a:endParaRPr>
            </a:p>
          </p:txBody>
        </p:sp>
        <p:sp>
          <p:nvSpPr>
            <p:cNvPr id="51224" name="Text Box 32"/>
            <p:cNvSpPr txBox="1">
              <a:spLocks noChangeArrowheads="1"/>
            </p:cNvSpPr>
            <p:nvPr/>
          </p:nvSpPr>
          <p:spPr bwMode="auto">
            <a:xfrm>
              <a:off x="3030" y="1352"/>
              <a:ext cx="2068" cy="1208"/>
            </a:xfrm>
            <a:prstGeom prst="rect">
              <a:avLst/>
            </a:prstGeom>
            <a:noFill/>
            <a:ln w="9525">
              <a:noFill/>
              <a:miter lim="800000"/>
              <a:headEnd/>
              <a:tailEnd/>
            </a:ln>
          </p:spPr>
          <p:txBody>
            <a:bodyPr wrap="none">
              <a:spAutoFit/>
            </a:bodyPr>
            <a:lstStyle/>
            <a:p>
              <a:pPr eaLnBrk="0" hangingPunct="0">
                <a:defRPr/>
              </a:pP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v</a:t>
              </a:r>
              <a:r>
                <a:rPr lang="en-US" sz="2400" baseline="-25000" dirty="0">
                  <a:solidFill>
                    <a:schemeClr val="tx2"/>
                  </a:solidFill>
                  <a:latin typeface="Bookman Old Style" pitchFamily="18" charset="0"/>
                </a:rPr>
                <a:t>1</a:t>
              </a: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v</a:t>
              </a:r>
              <a:r>
                <a:rPr lang="en-US" sz="2400" baseline="-25000" dirty="0">
                  <a:solidFill>
                    <a:schemeClr val="tx2"/>
                  </a:solidFill>
                  <a:latin typeface="Bookman Old Style" pitchFamily="18" charset="0"/>
                </a:rPr>
                <a:t>2</a:t>
              </a:r>
              <a:endParaRPr lang="en-US" sz="2400" dirty="0">
                <a:solidFill>
                  <a:schemeClr val="tx2"/>
                </a:solidFill>
                <a:latin typeface="Bookman Old Style" pitchFamily="18" charset="0"/>
              </a:endParaRPr>
            </a:p>
            <a:p>
              <a:pPr eaLnBrk="0" hangingPunct="0">
                <a:defRPr/>
              </a:pPr>
              <a:r>
                <a:rPr lang="en-US" sz="2400" i="1" dirty="0">
                  <a:solidFill>
                    <a:schemeClr val="tx2"/>
                  </a:solidFill>
                  <a:latin typeface="Bookman Old Style" pitchFamily="18" charset="0"/>
                </a:rPr>
                <a:t>v</a:t>
              </a:r>
              <a:r>
                <a:rPr lang="en-US" sz="2400" baseline="-25000" dirty="0">
                  <a:solidFill>
                    <a:schemeClr val="tx2"/>
                  </a:solidFill>
                  <a:latin typeface="Bookman Old Style" pitchFamily="18" charset="0"/>
                </a:rPr>
                <a:t>5</a:t>
              </a:r>
              <a:endParaRPr lang="en-US" sz="2400" dirty="0">
                <a:solidFill>
                  <a:schemeClr val="tx2"/>
                </a:solidFill>
                <a:latin typeface="Bookman Old Style" pitchFamily="18" charset="0"/>
              </a:endParaRPr>
            </a:p>
            <a:p>
              <a:pPr eaLnBrk="0" hangingPunct="0">
                <a:defRPr/>
              </a:pP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v</a:t>
              </a:r>
              <a:r>
                <a:rPr lang="en-US" sz="2400" baseline="-25000" dirty="0">
                  <a:solidFill>
                    <a:schemeClr val="tx2"/>
                  </a:solidFill>
                  <a:latin typeface="Bookman Old Style" pitchFamily="18" charset="0"/>
                </a:rPr>
                <a:t>3 </a:t>
              </a:r>
              <a:endParaRPr lang="en-US" sz="2400" dirty="0">
                <a:solidFill>
                  <a:schemeClr val="tx2"/>
                </a:solidFill>
                <a:latin typeface="Bookman Old Style" pitchFamily="18" charset="0"/>
              </a:endParaRPr>
            </a:p>
            <a:p>
              <a:pPr eaLnBrk="0" hangingPunct="0">
                <a:defRPr/>
              </a:pPr>
              <a:endParaRPr lang="en-US" sz="2400" dirty="0">
                <a:solidFill>
                  <a:schemeClr val="tx2"/>
                </a:solidFill>
                <a:latin typeface="Bookman Old Style" pitchFamily="18" charset="0"/>
              </a:endParaRPr>
            </a:p>
            <a:p>
              <a:pPr eaLnBrk="0" hangingPunct="0">
                <a:defRPr/>
              </a:pP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v</a:t>
              </a:r>
              <a:r>
                <a:rPr lang="en-US" sz="2400" baseline="-25000" dirty="0">
                  <a:solidFill>
                    <a:schemeClr val="tx2"/>
                  </a:solidFill>
                  <a:latin typeface="Bookman Old Style" pitchFamily="18" charset="0"/>
                </a:rPr>
                <a:t>4</a:t>
              </a:r>
              <a:endParaRPr lang="en-US" sz="2400" dirty="0">
                <a:solidFill>
                  <a:schemeClr val="tx2"/>
                </a:solidFill>
                <a:latin typeface="Bookman Old Style"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 calcmode="lin" valueType="num">
                                      <p:cBhvr additive="base">
                                        <p:cTn id="7" dur="500" fill="hold"/>
                                        <p:tgtEl>
                                          <p:spTgt spid="542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6">
                                            <p:txEl>
                                              <p:pRg st="1" end="1"/>
                                            </p:txEl>
                                          </p:spTgt>
                                        </p:tgtEl>
                                        <p:attrNameLst>
                                          <p:attrName>style.visibility</p:attrName>
                                        </p:attrNameLst>
                                      </p:cBhvr>
                                      <p:to>
                                        <p:strVal val="visible"/>
                                      </p:to>
                                    </p:set>
                                    <p:anim calcmode="lin" valueType="num">
                                      <p:cBhvr additive="base">
                                        <p:cTn id="13" dur="500" fill="hold"/>
                                        <p:tgtEl>
                                          <p:spTgt spid="5427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6">
                                            <p:txEl>
                                              <p:pRg st="2" end="2"/>
                                            </p:txEl>
                                          </p:spTgt>
                                        </p:tgtEl>
                                        <p:attrNameLst>
                                          <p:attrName>style.visibility</p:attrName>
                                        </p:attrNameLst>
                                      </p:cBhvr>
                                      <p:to>
                                        <p:strVal val="visible"/>
                                      </p:to>
                                    </p:set>
                                    <p:anim calcmode="lin" valueType="num">
                                      <p:cBhvr additive="base">
                                        <p:cTn id="19" dur="500" fill="hold"/>
                                        <p:tgtEl>
                                          <p:spTgt spid="5427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bwMode="auto">
          <a:xfrm>
            <a:off x="381000" y="1371600"/>
            <a:ext cx="8458200" cy="3581400"/>
          </a:xfrm>
          <a:prstGeom prst="rect">
            <a:avLst/>
          </a:prstGeom>
          <a:solidFill>
            <a:srgbClr val="00CCFF"/>
          </a:solidFill>
          <a:ln w="25400" cap="flat" cmpd="sng" algn="ctr">
            <a:noFill/>
            <a:prstDash val="solid"/>
            <a:round/>
            <a:headEnd type="none" w="med" len="med"/>
            <a:tailEnd type="triangle" w="med" len="med"/>
          </a:ln>
          <a:effectLst/>
        </p:spPr>
        <p:txBody>
          <a:bodyPr/>
          <a:lstStyle/>
          <a:p>
            <a:pPr>
              <a:defRPr/>
            </a:pPr>
            <a:endParaRPr lang="en-US"/>
          </a:p>
        </p:txBody>
      </p:sp>
      <p:sp>
        <p:nvSpPr>
          <p:cNvPr id="52226" name="Rectangle 2"/>
          <p:cNvSpPr>
            <a:spLocks noGrp="1" noChangeArrowheads="1"/>
          </p:cNvSpPr>
          <p:nvPr>
            <p:ph type="title"/>
          </p:nvPr>
        </p:nvSpPr>
        <p:spPr>
          <a:xfrm>
            <a:off x="457200" y="152400"/>
            <a:ext cx="8229600" cy="914400"/>
          </a:xfrm>
        </p:spPr>
        <p:txBody>
          <a:bodyPr/>
          <a:lstStyle/>
          <a:p>
            <a:pPr eaLnBrk="1" hangingPunct="1">
              <a:defRPr/>
            </a:pPr>
            <a:r>
              <a:rPr lang="en-US" smtClean="0">
                <a:latin typeface="Times New Roman" pitchFamily="18" charset="0"/>
              </a:rPr>
              <a:t>Example (Cont.)</a:t>
            </a:r>
          </a:p>
        </p:txBody>
      </p:sp>
      <p:sp>
        <p:nvSpPr>
          <p:cNvPr id="171011" name="Text Box 3"/>
          <p:cNvSpPr txBox="1">
            <a:spLocks noChangeArrowheads="1"/>
          </p:cNvSpPr>
          <p:nvPr/>
        </p:nvSpPr>
        <p:spPr bwMode="auto">
          <a:xfrm>
            <a:off x="990600" y="2220913"/>
            <a:ext cx="2227263"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latin typeface="Book Antiqua" pitchFamily="18" charset="0"/>
              </a:rPr>
              <a:t> 0   1   0   1   1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latin typeface="Book Antiqua" pitchFamily="18" charset="0"/>
              </a:rPr>
              <a:t> 1   0   1   1   1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latin typeface="Book Antiqua" pitchFamily="18" charset="0"/>
              </a:rPr>
              <a:t> 0   1   0   1   0</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latin typeface="Book Antiqua" pitchFamily="18" charset="0"/>
              </a:rPr>
              <a:t> 1   1   1   0   1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5</a:t>
            </a:r>
            <a:r>
              <a:rPr lang="en-US" sz="2400">
                <a:latin typeface="Book Antiqua" pitchFamily="18" charset="0"/>
              </a:rPr>
              <a:t> 1   1   0   1   0</a:t>
            </a:r>
          </a:p>
        </p:txBody>
      </p:sp>
      <p:sp>
        <p:nvSpPr>
          <p:cNvPr id="171012" name="Text Box 4"/>
          <p:cNvSpPr txBox="1">
            <a:spLocks noChangeArrowheads="1"/>
          </p:cNvSpPr>
          <p:nvPr/>
        </p:nvSpPr>
        <p:spPr bwMode="auto">
          <a:xfrm>
            <a:off x="3352800" y="2220913"/>
            <a:ext cx="21907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 </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latin typeface="Book Antiqua" pitchFamily="18" charset="0"/>
              </a:rPr>
              <a:t> 0   0   1   1   1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latin typeface="Book Antiqua" pitchFamily="18" charset="0"/>
              </a:rPr>
              <a:t> 0   0   1   0   1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latin typeface="Book Antiqua" pitchFamily="18" charset="0"/>
              </a:rPr>
              <a:t> 1   1   0   1   1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latin typeface="Book Antiqua" pitchFamily="18" charset="0"/>
              </a:rPr>
              <a:t> 1   0   1   0   1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latin typeface="Book Antiqua" pitchFamily="18" charset="0"/>
              </a:rPr>
              <a:t> 1   1   1   1   0</a:t>
            </a:r>
          </a:p>
        </p:txBody>
      </p:sp>
      <p:sp>
        <p:nvSpPr>
          <p:cNvPr id="171013" name="Line 5"/>
          <p:cNvSpPr>
            <a:spLocks noChangeShapeType="1"/>
          </p:cNvSpPr>
          <p:nvPr/>
        </p:nvSpPr>
        <p:spPr bwMode="auto">
          <a:xfrm>
            <a:off x="5943600" y="2286000"/>
            <a:ext cx="0" cy="2209800"/>
          </a:xfrm>
          <a:prstGeom prst="line">
            <a:avLst/>
          </a:prstGeom>
          <a:noFill/>
          <a:ln w="57150">
            <a:solidFill>
              <a:schemeClr val="accent2"/>
            </a:solidFill>
            <a:miter lim="800000"/>
            <a:headEnd/>
            <a:tailEnd/>
          </a:ln>
        </p:spPr>
        <p:txBody>
          <a:bodyPr wrap="none"/>
          <a:lstStyle/>
          <a:p>
            <a:pPr>
              <a:defRPr/>
            </a:pPr>
            <a:endParaRPr lang="en-US"/>
          </a:p>
        </p:txBody>
      </p:sp>
      <p:sp>
        <p:nvSpPr>
          <p:cNvPr id="171014" name="Rectangle 6"/>
          <p:cNvSpPr>
            <a:spLocks noChangeArrowheads="1"/>
          </p:cNvSpPr>
          <p:nvPr/>
        </p:nvSpPr>
        <p:spPr bwMode="auto">
          <a:xfrm>
            <a:off x="0" y="4876800"/>
            <a:ext cx="8991600" cy="1714500"/>
          </a:xfrm>
          <a:prstGeom prst="rect">
            <a:avLst/>
          </a:prstGeom>
          <a:noFill/>
          <a:ln w="12700">
            <a:noFill/>
            <a:miter lim="800000"/>
            <a:headEnd/>
            <a:tailEnd/>
          </a:ln>
        </p:spPr>
        <p:txBody>
          <a:bodyPr lIns="0" tIns="44450" rIns="0" bIns="44450"/>
          <a:lstStyle/>
          <a:p>
            <a:pPr marL="742950" lvl="1" indent="-285750">
              <a:buFontTx/>
              <a:buChar char="–"/>
              <a:defRPr/>
            </a:pPr>
            <a:r>
              <a:rPr lang="en-US" sz="3200">
                <a:latin typeface="Times New Roman" pitchFamily="18" charset="0"/>
              </a:rPr>
              <a:t>G and H don’t appear to be isomorphic. </a:t>
            </a:r>
          </a:p>
          <a:p>
            <a:pPr marL="742950" lvl="1" indent="-285750">
              <a:buFontTx/>
              <a:buChar char="–"/>
              <a:defRPr/>
            </a:pPr>
            <a:r>
              <a:rPr lang="en-US" sz="3200">
                <a:latin typeface="Times New Roman" pitchFamily="18" charset="0"/>
              </a:rPr>
              <a:t>However, we haven’t tried mapping vertices from G onto H yet.  </a:t>
            </a:r>
            <a:endParaRPr lang="en-US"/>
          </a:p>
        </p:txBody>
      </p:sp>
      <p:sp>
        <p:nvSpPr>
          <p:cNvPr id="171015" name="Text Box 7"/>
          <p:cNvSpPr txBox="1">
            <a:spLocks noChangeArrowheads="1"/>
          </p:cNvSpPr>
          <p:nvPr/>
        </p:nvSpPr>
        <p:spPr bwMode="auto">
          <a:xfrm>
            <a:off x="6324600" y="2220913"/>
            <a:ext cx="21399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endParaRPr lang="en-US" sz="2400">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endParaRPr lang="en-US" sz="2400">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endParaRPr lang="en-US" sz="2400">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endParaRPr lang="en-US" sz="2400">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endParaRPr lang="en-US" sz="2400">
              <a:latin typeface="Book Antiqua" pitchFamily="18" charset="0"/>
            </a:endParaRPr>
          </a:p>
        </p:txBody>
      </p:sp>
      <p:sp>
        <p:nvSpPr>
          <p:cNvPr id="52232" name="Text Box 8"/>
          <p:cNvSpPr txBox="1">
            <a:spLocks noChangeArrowheads="1"/>
          </p:cNvSpPr>
          <p:nvPr/>
        </p:nvSpPr>
        <p:spPr bwMode="auto">
          <a:xfrm>
            <a:off x="685800" y="1371600"/>
            <a:ext cx="8153400" cy="579438"/>
          </a:xfrm>
          <a:prstGeom prst="rect">
            <a:avLst/>
          </a:prstGeom>
          <a:noFill/>
          <a:ln w="9525">
            <a:noFill/>
            <a:miter lim="800000"/>
            <a:headEnd/>
            <a:tailEnd/>
          </a:ln>
        </p:spPr>
        <p:txBody>
          <a:bodyPr>
            <a:spAutoFit/>
          </a:bodyPr>
          <a:lstStyle/>
          <a:p>
            <a:pPr>
              <a:spcBef>
                <a:spcPct val="50000"/>
              </a:spcBef>
              <a:defRPr/>
            </a:pPr>
            <a:r>
              <a:rPr lang="en-US" sz="3200">
                <a:latin typeface="Times New Roman" pitchFamily="18" charset="0"/>
              </a:rPr>
              <a:t>	  G			H		       H </a:t>
            </a:r>
            <a:r>
              <a:rPr lang="en-US" sz="3200">
                <a:latin typeface="Times New Roman" pitchFamily="18" charset="0"/>
                <a:sym typeface="Symbol" pitchFamily="18" charset="2"/>
              </a:rPr>
              <a:t> G?</a:t>
            </a:r>
            <a:r>
              <a:rPr lang="en-US" sz="3200">
                <a:latin typeface="Times New Roman" pitchFamily="18"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1"/>
                                        </p:tgtEl>
                                        <p:attrNameLst>
                                          <p:attrName>style.visibility</p:attrName>
                                        </p:attrNameLst>
                                      </p:cBhvr>
                                      <p:to>
                                        <p:strVal val="visible"/>
                                      </p:to>
                                    </p:set>
                                    <p:anim calcmode="lin" valueType="num">
                                      <p:cBhvr additive="base">
                                        <p:cTn id="7" dur="500" fill="hold"/>
                                        <p:tgtEl>
                                          <p:spTgt spid="171011"/>
                                        </p:tgtEl>
                                        <p:attrNameLst>
                                          <p:attrName>ppt_x</p:attrName>
                                        </p:attrNameLst>
                                      </p:cBhvr>
                                      <p:tavLst>
                                        <p:tav tm="0">
                                          <p:val>
                                            <p:strVal val="0-#ppt_w/2"/>
                                          </p:val>
                                        </p:tav>
                                        <p:tav tm="100000">
                                          <p:val>
                                            <p:strVal val="#ppt_x"/>
                                          </p:val>
                                        </p:tav>
                                      </p:tavLst>
                                    </p:anim>
                                    <p:anim calcmode="lin" valueType="num">
                                      <p:cBhvr additive="base">
                                        <p:cTn id="8" dur="500" fill="hold"/>
                                        <p:tgtEl>
                                          <p:spTgt spid="1710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12"/>
                                        </p:tgtEl>
                                        <p:attrNameLst>
                                          <p:attrName>style.visibility</p:attrName>
                                        </p:attrNameLst>
                                      </p:cBhvr>
                                      <p:to>
                                        <p:strVal val="visible"/>
                                      </p:to>
                                    </p:set>
                                    <p:anim calcmode="lin" valueType="num">
                                      <p:cBhvr additive="base">
                                        <p:cTn id="13" dur="500" fill="hold"/>
                                        <p:tgtEl>
                                          <p:spTgt spid="171012"/>
                                        </p:tgtEl>
                                        <p:attrNameLst>
                                          <p:attrName>ppt_x</p:attrName>
                                        </p:attrNameLst>
                                      </p:cBhvr>
                                      <p:tavLst>
                                        <p:tav tm="0">
                                          <p:val>
                                            <p:strVal val="0-#ppt_w/2"/>
                                          </p:val>
                                        </p:tav>
                                        <p:tav tm="100000">
                                          <p:val>
                                            <p:strVal val="#ppt_x"/>
                                          </p:val>
                                        </p:tav>
                                      </p:tavLst>
                                    </p:anim>
                                    <p:anim calcmode="lin" valueType="num">
                                      <p:cBhvr additive="base">
                                        <p:cTn id="14" dur="500" fill="hold"/>
                                        <p:tgtEl>
                                          <p:spTgt spid="1710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71013"/>
                                        </p:tgtEl>
                                        <p:attrNameLst>
                                          <p:attrName>style.visibility</p:attrName>
                                        </p:attrNameLst>
                                      </p:cBhvr>
                                      <p:to>
                                        <p:strVal val="visible"/>
                                      </p:to>
                                    </p:set>
                                    <p:animEffect transition="in" filter="wipe(up)">
                                      <p:cBhvr>
                                        <p:cTn id="19" dur="500"/>
                                        <p:tgtEl>
                                          <p:spTgt spid="1710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71015"/>
                                        </p:tgtEl>
                                        <p:attrNameLst>
                                          <p:attrName>style.visibility</p:attrName>
                                        </p:attrNameLst>
                                      </p:cBhvr>
                                      <p:to>
                                        <p:strVal val="visible"/>
                                      </p:to>
                                    </p:set>
                                    <p:anim calcmode="lin" valueType="num">
                                      <p:cBhvr additive="base">
                                        <p:cTn id="24" dur="500" fill="hold"/>
                                        <p:tgtEl>
                                          <p:spTgt spid="171015"/>
                                        </p:tgtEl>
                                        <p:attrNameLst>
                                          <p:attrName>ppt_x</p:attrName>
                                        </p:attrNameLst>
                                      </p:cBhvr>
                                      <p:tavLst>
                                        <p:tav tm="0">
                                          <p:val>
                                            <p:strVal val="0-#ppt_w/2"/>
                                          </p:val>
                                        </p:tav>
                                        <p:tav tm="100000">
                                          <p:val>
                                            <p:strVal val="#ppt_x"/>
                                          </p:val>
                                        </p:tav>
                                      </p:tavLst>
                                    </p:anim>
                                    <p:anim calcmode="lin" valueType="num">
                                      <p:cBhvr additive="base">
                                        <p:cTn id="25" dur="500" fill="hold"/>
                                        <p:tgtEl>
                                          <p:spTgt spid="17101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71014"/>
                                        </p:tgtEl>
                                        <p:attrNameLst>
                                          <p:attrName>style.visibility</p:attrName>
                                        </p:attrNameLst>
                                      </p:cBhvr>
                                      <p:to>
                                        <p:strVal val="visible"/>
                                      </p:to>
                                    </p:set>
                                    <p:anim calcmode="lin" valueType="num">
                                      <p:cBhvr additive="base">
                                        <p:cTn id="30" dur="500" fill="hold"/>
                                        <p:tgtEl>
                                          <p:spTgt spid="171014"/>
                                        </p:tgtEl>
                                        <p:attrNameLst>
                                          <p:attrName>ppt_x</p:attrName>
                                        </p:attrNameLst>
                                      </p:cBhvr>
                                      <p:tavLst>
                                        <p:tav tm="0">
                                          <p:val>
                                            <p:strVal val="0-#ppt_w/2"/>
                                          </p:val>
                                        </p:tav>
                                        <p:tav tm="100000">
                                          <p:val>
                                            <p:strVal val="#ppt_x"/>
                                          </p:val>
                                        </p:tav>
                                      </p:tavLst>
                                    </p:anim>
                                    <p:anim calcmode="lin" valueType="num">
                                      <p:cBhvr additive="base">
                                        <p:cTn id="31" dur="500" fill="hold"/>
                                        <p:tgtEl>
                                          <p:spTgt spid="171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P spid="171012" grpId="0" autoUpdateAnimBg="0"/>
      <p:bldP spid="171014" grpId="0" autoUpdateAnimBg="0"/>
      <p:bldP spid="17101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2400"/>
            <a:ext cx="8229600" cy="990600"/>
          </a:xfrm>
        </p:spPr>
        <p:txBody>
          <a:bodyPr/>
          <a:lstStyle/>
          <a:p>
            <a:pPr eaLnBrk="1" hangingPunct="1">
              <a:defRPr/>
            </a:pPr>
            <a:r>
              <a:rPr lang="en-US" smtClean="0">
                <a:latin typeface="Times New Roman" pitchFamily="18" charset="0"/>
              </a:rPr>
              <a:t>Example (Cont.)</a:t>
            </a:r>
          </a:p>
        </p:txBody>
      </p:sp>
      <p:sp>
        <p:nvSpPr>
          <p:cNvPr id="55299" name="Rectangle 3"/>
          <p:cNvSpPr>
            <a:spLocks noGrp="1" noChangeArrowheads="1"/>
          </p:cNvSpPr>
          <p:nvPr>
            <p:ph type="body" idx="1"/>
          </p:nvPr>
        </p:nvSpPr>
        <p:spPr>
          <a:xfrm>
            <a:off x="304800" y="1524000"/>
            <a:ext cx="8610600" cy="4953000"/>
          </a:xfrm>
        </p:spPr>
        <p:txBody>
          <a:bodyPr/>
          <a:lstStyle/>
          <a:p>
            <a:pPr eaLnBrk="1" hangingPunct="1">
              <a:defRPr/>
            </a:pPr>
            <a:r>
              <a:rPr lang="en-US" smtClean="0">
                <a:latin typeface="Times New Roman" pitchFamily="18" charset="0"/>
              </a:rPr>
              <a:t>Start with the vertices of degree 2 since each graph only has one:</a:t>
            </a:r>
          </a:p>
          <a:p>
            <a:pPr lvl="1" eaLnBrk="1" hangingPunct="1">
              <a:buFont typeface="Wingdings" pitchFamily="2" charset="2"/>
              <a:buNone/>
              <a:defRPr/>
            </a:pPr>
            <a:r>
              <a:rPr lang="en-US" sz="3200" smtClean="0">
                <a:latin typeface="Times New Roman" pitchFamily="18" charset="0"/>
              </a:rPr>
              <a:t>	deg(</a:t>
            </a:r>
            <a:r>
              <a:rPr lang="en-US" sz="3200" i="1" smtClean="0">
                <a:latin typeface="Times New Roman" pitchFamily="18" charset="0"/>
              </a:rPr>
              <a:t>u</a:t>
            </a:r>
            <a:r>
              <a:rPr lang="en-US" sz="3200" baseline="-25000" smtClean="0">
                <a:latin typeface="Times New Roman" pitchFamily="18" charset="0"/>
              </a:rPr>
              <a:t>3</a:t>
            </a:r>
            <a:r>
              <a:rPr lang="en-US" sz="3200" smtClean="0">
                <a:latin typeface="Times New Roman" pitchFamily="18" charset="0"/>
              </a:rPr>
              <a:t>) = deg(</a:t>
            </a:r>
            <a:r>
              <a:rPr lang="en-US" sz="3200" i="1" smtClean="0">
                <a:latin typeface="Times New Roman" pitchFamily="18" charset="0"/>
              </a:rPr>
              <a:t>v</a:t>
            </a:r>
            <a:r>
              <a:rPr lang="en-US" sz="3200" baseline="-25000" smtClean="0">
                <a:latin typeface="Times New Roman" pitchFamily="18" charset="0"/>
              </a:rPr>
              <a:t>2</a:t>
            </a:r>
            <a:r>
              <a:rPr lang="en-US" sz="3200" smtClean="0">
                <a:latin typeface="Times New Roman" pitchFamily="18" charset="0"/>
              </a:rPr>
              <a:t>) = 2   therefore    </a:t>
            </a:r>
            <a:r>
              <a:rPr lang="en-US" sz="3200" i="1" smtClean="0">
                <a:latin typeface="Times New Roman" pitchFamily="18" charset="0"/>
              </a:rPr>
              <a:t>f</a:t>
            </a:r>
            <a:r>
              <a:rPr lang="en-US" sz="3200" smtClean="0">
                <a:latin typeface="Times New Roman" pitchFamily="18" charset="0"/>
              </a:rPr>
              <a:t>(</a:t>
            </a:r>
            <a:r>
              <a:rPr lang="en-US" sz="3200" i="1" smtClean="0">
                <a:latin typeface="Times New Roman" pitchFamily="18" charset="0"/>
              </a:rPr>
              <a:t>u</a:t>
            </a:r>
            <a:r>
              <a:rPr lang="en-US" sz="3200" baseline="-25000" smtClean="0">
                <a:latin typeface="Times New Roman" pitchFamily="18" charset="0"/>
              </a:rPr>
              <a:t>3</a:t>
            </a:r>
            <a:r>
              <a:rPr lang="en-US" sz="3200" smtClean="0">
                <a:latin typeface="Times New Roman" pitchFamily="18" charset="0"/>
              </a:rPr>
              <a:t>) = </a:t>
            </a:r>
            <a:r>
              <a:rPr lang="en-US" sz="3200" i="1" smtClean="0">
                <a:latin typeface="Times New Roman" pitchFamily="18" charset="0"/>
              </a:rPr>
              <a:t>v</a:t>
            </a:r>
            <a:r>
              <a:rPr lang="en-US" sz="3200" baseline="-25000" smtClean="0">
                <a:latin typeface="Times New Roman" pitchFamily="18" charset="0"/>
              </a:rPr>
              <a:t>2</a:t>
            </a:r>
            <a:endParaRPr lang="en-US" sz="3200" smtClean="0">
              <a:latin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990600"/>
          </a:xfrm>
        </p:spPr>
        <p:txBody>
          <a:bodyPr/>
          <a:lstStyle/>
          <a:p>
            <a:pPr eaLnBrk="1" hangingPunct="1">
              <a:defRPr/>
            </a:pPr>
            <a:r>
              <a:rPr lang="en-US" smtClean="0">
                <a:latin typeface="Times New Roman" pitchFamily="18" charset="0"/>
              </a:rPr>
              <a:t>Example (Cont.)</a:t>
            </a:r>
          </a:p>
        </p:txBody>
      </p:sp>
      <p:sp>
        <p:nvSpPr>
          <p:cNvPr id="172035" name="Rectangle 3"/>
          <p:cNvSpPr>
            <a:spLocks noGrp="1" noChangeArrowheads="1"/>
          </p:cNvSpPr>
          <p:nvPr>
            <p:ph type="body" idx="1"/>
          </p:nvPr>
        </p:nvSpPr>
        <p:spPr>
          <a:xfrm>
            <a:off x="304800" y="1524000"/>
            <a:ext cx="8610600" cy="4953000"/>
          </a:xfrm>
        </p:spPr>
        <p:txBody>
          <a:bodyPr/>
          <a:lstStyle/>
          <a:p>
            <a:pPr eaLnBrk="1" hangingPunct="1">
              <a:defRPr/>
            </a:pPr>
            <a:r>
              <a:rPr lang="en-US" dirty="0" smtClean="0">
                <a:latin typeface="Times New Roman" pitchFamily="18" charset="0"/>
              </a:rPr>
              <a:t>Now consider vertices of degree 3</a:t>
            </a:r>
          </a:p>
          <a:p>
            <a:pPr lvl="1" eaLnBrk="1" hangingPunct="1">
              <a:buFontTx/>
              <a:buNone/>
              <a:defRPr/>
            </a:pPr>
            <a:r>
              <a:rPr lang="en-US" sz="3200" dirty="0" smtClean="0">
                <a:latin typeface="Times New Roman" pitchFamily="18" charset="0"/>
              </a:rPr>
              <a:t>	deg(</a:t>
            </a:r>
            <a:r>
              <a:rPr lang="en-US" sz="3200" i="1" dirty="0" smtClean="0">
                <a:latin typeface="Times New Roman" pitchFamily="18" charset="0"/>
              </a:rPr>
              <a:t>u</a:t>
            </a:r>
            <a:r>
              <a:rPr lang="en-US" sz="3200" baseline="-25000" dirty="0" smtClean="0">
                <a:latin typeface="Times New Roman" pitchFamily="18" charset="0"/>
              </a:rPr>
              <a:t>1</a:t>
            </a:r>
            <a:r>
              <a:rPr lang="en-US" sz="3200" dirty="0" smtClean="0">
                <a:latin typeface="Times New Roman" pitchFamily="18" charset="0"/>
              </a:rPr>
              <a:t>) = deg(</a:t>
            </a:r>
            <a:r>
              <a:rPr lang="en-US" sz="3200" i="1" dirty="0" smtClean="0">
                <a:latin typeface="Times New Roman" pitchFamily="18" charset="0"/>
              </a:rPr>
              <a:t>u</a:t>
            </a:r>
            <a:r>
              <a:rPr lang="en-US" sz="3200" baseline="-25000" dirty="0" smtClean="0">
                <a:latin typeface="Times New Roman" pitchFamily="18" charset="0"/>
              </a:rPr>
              <a:t>5</a:t>
            </a:r>
            <a:r>
              <a:rPr lang="en-US" sz="3200" dirty="0" smtClean="0">
                <a:latin typeface="Times New Roman" pitchFamily="18" charset="0"/>
              </a:rPr>
              <a:t>) = deg(</a:t>
            </a:r>
            <a:r>
              <a:rPr lang="en-US" sz="3200" i="1" dirty="0" smtClean="0">
                <a:latin typeface="Times New Roman" pitchFamily="18" charset="0"/>
              </a:rPr>
              <a:t>v</a:t>
            </a:r>
            <a:r>
              <a:rPr lang="en-US" sz="3200" baseline="-25000" dirty="0" smtClean="0">
                <a:latin typeface="Times New Roman" pitchFamily="18" charset="0"/>
              </a:rPr>
              <a:t>1</a:t>
            </a:r>
            <a:r>
              <a:rPr lang="en-US" sz="3200" dirty="0" smtClean="0">
                <a:latin typeface="Times New Roman" pitchFamily="18" charset="0"/>
              </a:rPr>
              <a:t>) = deg(</a:t>
            </a:r>
            <a:r>
              <a:rPr lang="en-US" sz="3200" i="1" dirty="0" smtClean="0">
                <a:latin typeface="Times New Roman" pitchFamily="18" charset="0"/>
              </a:rPr>
              <a:t>v</a:t>
            </a:r>
            <a:r>
              <a:rPr lang="en-US" sz="3200" baseline="-25000" dirty="0" smtClean="0">
                <a:latin typeface="Times New Roman" pitchFamily="18" charset="0"/>
              </a:rPr>
              <a:t>4</a:t>
            </a:r>
            <a:r>
              <a:rPr lang="en-US" sz="3200" dirty="0" smtClean="0">
                <a:latin typeface="Times New Roman" pitchFamily="18" charset="0"/>
              </a:rPr>
              <a:t>) = 3</a:t>
            </a:r>
          </a:p>
          <a:p>
            <a:pPr lvl="1" eaLnBrk="1" hangingPunct="1">
              <a:buFontTx/>
              <a:buNone/>
              <a:defRPr/>
            </a:pPr>
            <a:r>
              <a:rPr lang="en-US" sz="3200" dirty="0" smtClean="0">
                <a:latin typeface="Times New Roman" pitchFamily="18" charset="0"/>
              </a:rPr>
              <a:t>therefore we must have either one of</a:t>
            </a:r>
          </a:p>
          <a:p>
            <a:pPr lvl="2" eaLnBrk="1" hangingPunct="1">
              <a:buFontTx/>
              <a:buNone/>
              <a:defRPr/>
            </a:pPr>
            <a:r>
              <a:rPr lang="en-US" sz="3200" i="1" dirty="0" smtClean="0">
                <a:latin typeface="Times New Roman" pitchFamily="18" charset="0"/>
              </a:rPr>
              <a:t>f</a:t>
            </a:r>
            <a:r>
              <a:rPr lang="en-US" sz="3200" dirty="0" smtClean="0">
                <a:latin typeface="Times New Roman" pitchFamily="18" charset="0"/>
              </a:rPr>
              <a:t>(</a:t>
            </a:r>
            <a:r>
              <a:rPr lang="en-US" sz="3200" i="1" dirty="0" smtClean="0">
                <a:latin typeface="Times New Roman" pitchFamily="18" charset="0"/>
              </a:rPr>
              <a:t>u</a:t>
            </a:r>
            <a:r>
              <a:rPr lang="en-US" sz="3200" baseline="-25000" dirty="0" smtClean="0">
                <a:latin typeface="Times New Roman" pitchFamily="18" charset="0"/>
              </a:rPr>
              <a:t>1</a:t>
            </a:r>
            <a:r>
              <a:rPr lang="en-US" sz="3200" dirty="0" smtClean="0">
                <a:latin typeface="Times New Roman" pitchFamily="18" charset="0"/>
              </a:rPr>
              <a:t>) = </a:t>
            </a:r>
            <a:r>
              <a:rPr lang="en-US" sz="3200" i="1" dirty="0" smtClean="0">
                <a:latin typeface="Times New Roman" pitchFamily="18" charset="0"/>
              </a:rPr>
              <a:t>v</a:t>
            </a:r>
            <a:r>
              <a:rPr lang="en-US" sz="3200" baseline="-25000" dirty="0" smtClean="0">
                <a:latin typeface="Times New Roman" pitchFamily="18" charset="0"/>
              </a:rPr>
              <a:t>1</a:t>
            </a:r>
            <a:r>
              <a:rPr lang="en-US" sz="3200" dirty="0" smtClean="0">
                <a:latin typeface="Times New Roman" pitchFamily="18" charset="0"/>
              </a:rPr>
              <a:t> and </a:t>
            </a:r>
            <a:r>
              <a:rPr lang="en-US" sz="3200" i="1" dirty="0" smtClean="0">
                <a:latin typeface="Times New Roman" pitchFamily="18" charset="0"/>
              </a:rPr>
              <a:t>f</a:t>
            </a:r>
            <a:r>
              <a:rPr lang="en-US" sz="3200" dirty="0" smtClean="0">
                <a:latin typeface="Times New Roman" pitchFamily="18" charset="0"/>
              </a:rPr>
              <a:t>(</a:t>
            </a:r>
            <a:r>
              <a:rPr lang="en-US" sz="3200" i="1" dirty="0" smtClean="0">
                <a:latin typeface="Times New Roman" pitchFamily="18" charset="0"/>
              </a:rPr>
              <a:t>u</a:t>
            </a:r>
            <a:r>
              <a:rPr lang="en-US" sz="3200" baseline="-25000" dirty="0" smtClean="0">
                <a:latin typeface="Times New Roman" pitchFamily="18" charset="0"/>
              </a:rPr>
              <a:t>5</a:t>
            </a:r>
            <a:r>
              <a:rPr lang="en-US" sz="3200" dirty="0" smtClean="0">
                <a:latin typeface="Times New Roman" pitchFamily="18" charset="0"/>
              </a:rPr>
              <a:t>) = </a:t>
            </a:r>
            <a:r>
              <a:rPr lang="en-US" sz="3200" i="1" dirty="0" smtClean="0">
                <a:latin typeface="Times New Roman" pitchFamily="18" charset="0"/>
              </a:rPr>
              <a:t>v</a:t>
            </a:r>
            <a:r>
              <a:rPr lang="en-US" sz="3200" baseline="-25000" dirty="0" smtClean="0">
                <a:latin typeface="Times New Roman" pitchFamily="18" charset="0"/>
              </a:rPr>
              <a:t>4    </a:t>
            </a:r>
            <a:endParaRPr lang="en-US" sz="3200" dirty="0" smtClean="0">
              <a:latin typeface="Times New Roman" pitchFamily="18" charset="0"/>
            </a:endParaRPr>
          </a:p>
          <a:p>
            <a:pPr lvl="2" eaLnBrk="1" hangingPunct="1">
              <a:buFontTx/>
              <a:buNone/>
              <a:defRPr/>
            </a:pPr>
            <a:r>
              <a:rPr lang="en-US" sz="3200" i="1" dirty="0" smtClean="0">
                <a:latin typeface="Times New Roman" pitchFamily="18" charset="0"/>
              </a:rPr>
              <a:t>f</a:t>
            </a:r>
            <a:r>
              <a:rPr lang="en-US" sz="3200" dirty="0" smtClean="0">
                <a:latin typeface="Times New Roman" pitchFamily="18" charset="0"/>
              </a:rPr>
              <a:t>(</a:t>
            </a:r>
            <a:r>
              <a:rPr lang="en-US" sz="3200" i="1" dirty="0" smtClean="0">
                <a:latin typeface="Times New Roman" pitchFamily="18" charset="0"/>
              </a:rPr>
              <a:t>u</a:t>
            </a:r>
            <a:r>
              <a:rPr lang="en-US" sz="3200" baseline="-25000" dirty="0" smtClean="0">
                <a:latin typeface="Times New Roman" pitchFamily="18" charset="0"/>
              </a:rPr>
              <a:t>1</a:t>
            </a:r>
            <a:r>
              <a:rPr lang="en-US" sz="3200" dirty="0" smtClean="0">
                <a:latin typeface="Times New Roman" pitchFamily="18" charset="0"/>
              </a:rPr>
              <a:t>) = </a:t>
            </a:r>
            <a:r>
              <a:rPr lang="en-US" sz="3200" i="1" dirty="0" smtClean="0">
                <a:latin typeface="Times New Roman" pitchFamily="18" charset="0"/>
              </a:rPr>
              <a:t>v</a:t>
            </a:r>
            <a:r>
              <a:rPr lang="en-US" sz="3200" baseline="-25000" dirty="0" smtClean="0">
                <a:latin typeface="Times New Roman" pitchFamily="18" charset="0"/>
              </a:rPr>
              <a:t>4</a:t>
            </a:r>
            <a:r>
              <a:rPr lang="en-US" sz="3200" dirty="0" smtClean="0">
                <a:latin typeface="Times New Roman" pitchFamily="18" charset="0"/>
              </a:rPr>
              <a:t> and </a:t>
            </a:r>
            <a:r>
              <a:rPr lang="en-US" sz="3200" i="1" dirty="0" smtClean="0">
                <a:latin typeface="Times New Roman" pitchFamily="18" charset="0"/>
              </a:rPr>
              <a:t>f</a:t>
            </a:r>
            <a:r>
              <a:rPr lang="en-US" sz="3200" dirty="0" smtClean="0">
                <a:latin typeface="Times New Roman" pitchFamily="18" charset="0"/>
              </a:rPr>
              <a:t>(</a:t>
            </a:r>
            <a:r>
              <a:rPr lang="en-US" sz="3200" i="1" dirty="0" smtClean="0">
                <a:latin typeface="Times New Roman" pitchFamily="18" charset="0"/>
              </a:rPr>
              <a:t>u</a:t>
            </a:r>
            <a:r>
              <a:rPr lang="en-US" sz="3200" baseline="-25000" dirty="0" smtClean="0">
                <a:latin typeface="Times New Roman" pitchFamily="18" charset="0"/>
              </a:rPr>
              <a:t>5</a:t>
            </a:r>
            <a:r>
              <a:rPr lang="en-US" sz="3200" dirty="0" smtClean="0">
                <a:latin typeface="Times New Roman" pitchFamily="18" charset="0"/>
              </a:rPr>
              <a:t>) = </a:t>
            </a:r>
            <a:r>
              <a:rPr lang="en-US" sz="3200" i="1" dirty="0" smtClean="0">
                <a:latin typeface="Times New Roman" pitchFamily="18" charset="0"/>
              </a:rPr>
              <a:t>v</a:t>
            </a:r>
            <a:r>
              <a:rPr lang="en-US" sz="3200" baseline="-25000" dirty="0" smtClean="0">
                <a:latin typeface="Times New Roman" pitchFamily="18" charset="0"/>
              </a:rPr>
              <a:t>1</a:t>
            </a:r>
            <a:endParaRPr lang="en-US" sz="3200" dirty="0" smtClean="0">
              <a:latin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52400"/>
            <a:ext cx="8229600" cy="914400"/>
          </a:xfrm>
        </p:spPr>
        <p:txBody>
          <a:bodyPr/>
          <a:lstStyle/>
          <a:p>
            <a:pPr eaLnBrk="1" hangingPunct="1">
              <a:defRPr/>
            </a:pPr>
            <a:r>
              <a:rPr lang="en-US" smtClean="0">
                <a:latin typeface="Times New Roman" pitchFamily="18" charset="0"/>
              </a:rPr>
              <a:t>Example (Cont.)</a:t>
            </a:r>
          </a:p>
        </p:txBody>
      </p:sp>
      <p:sp>
        <p:nvSpPr>
          <p:cNvPr id="56323" name="Rectangle 3"/>
          <p:cNvSpPr>
            <a:spLocks noGrp="1" noChangeArrowheads="1"/>
          </p:cNvSpPr>
          <p:nvPr>
            <p:ph type="body" idx="1"/>
          </p:nvPr>
        </p:nvSpPr>
        <p:spPr>
          <a:xfrm>
            <a:off x="228600" y="1371600"/>
            <a:ext cx="8686800" cy="5257800"/>
          </a:xfrm>
        </p:spPr>
        <p:txBody>
          <a:bodyPr lIns="0" rIns="0"/>
          <a:lstStyle/>
          <a:p>
            <a:pPr eaLnBrk="1" hangingPunct="1">
              <a:defRPr/>
            </a:pPr>
            <a:r>
              <a:rPr lang="en-US" smtClean="0">
                <a:latin typeface="Times New Roman" pitchFamily="18" charset="0"/>
              </a:rPr>
              <a:t>Now try vertices of degree 4:</a:t>
            </a:r>
          </a:p>
          <a:p>
            <a:pPr lvl="1" eaLnBrk="1" hangingPunct="1">
              <a:buFontTx/>
              <a:buNone/>
              <a:defRPr/>
            </a:pPr>
            <a:r>
              <a:rPr lang="en-US" smtClean="0">
                <a:latin typeface="Times New Roman" pitchFamily="18" charset="0"/>
              </a:rPr>
              <a:t>	deg(</a:t>
            </a:r>
            <a:r>
              <a:rPr lang="en-US" i="1" smtClean="0">
                <a:latin typeface="Times New Roman" pitchFamily="18" charset="0"/>
              </a:rPr>
              <a:t>u</a:t>
            </a:r>
            <a:r>
              <a:rPr lang="en-US" baseline="-25000" smtClean="0">
                <a:latin typeface="Times New Roman" pitchFamily="18" charset="0"/>
              </a:rPr>
              <a:t>2</a:t>
            </a:r>
            <a:r>
              <a:rPr lang="en-US" smtClean="0">
                <a:latin typeface="Times New Roman" pitchFamily="18" charset="0"/>
              </a:rPr>
              <a:t>) = deg(</a:t>
            </a:r>
            <a:r>
              <a:rPr lang="en-US" i="1" smtClean="0">
                <a:latin typeface="Times New Roman" pitchFamily="18" charset="0"/>
              </a:rPr>
              <a:t>u</a:t>
            </a:r>
            <a:r>
              <a:rPr lang="en-US" baseline="-25000" smtClean="0">
                <a:latin typeface="Times New Roman" pitchFamily="18" charset="0"/>
              </a:rPr>
              <a:t>4</a:t>
            </a:r>
            <a:r>
              <a:rPr lang="en-US" smtClean="0">
                <a:latin typeface="Times New Roman" pitchFamily="18" charset="0"/>
              </a:rPr>
              <a:t>) = deg(</a:t>
            </a:r>
            <a:r>
              <a:rPr lang="en-US" i="1" smtClean="0">
                <a:latin typeface="Times New Roman" pitchFamily="18" charset="0"/>
              </a:rPr>
              <a:t>v</a:t>
            </a:r>
            <a:r>
              <a:rPr lang="en-US" baseline="-25000" smtClean="0">
                <a:latin typeface="Times New Roman" pitchFamily="18" charset="0"/>
              </a:rPr>
              <a:t>3</a:t>
            </a:r>
            <a:r>
              <a:rPr lang="en-US" smtClean="0">
                <a:latin typeface="Times New Roman" pitchFamily="18" charset="0"/>
              </a:rPr>
              <a:t>) = deg(</a:t>
            </a:r>
            <a:r>
              <a:rPr lang="en-US" i="1" smtClean="0">
                <a:latin typeface="Times New Roman" pitchFamily="18" charset="0"/>
              </a:rPr>
              <a:t>v</a:t>
            </a:r>
            <a:r>
              <a:rPr lang="en-US" baseline="-25000" smtClean="0">
                <a:latin typeface="Times New Roman" pitchFamily="18" charset="0"/>
              </a:rPr>
              <a:t>5</a:t>
            </a:r>
            <a:r>
              <a:rPr lang="en-US" smtClean="0">
                <a:latin typeface="Times New Roman" pitchFamily="18" charset="0"/>
              </a:rPr>
              <a:t>) = 4   </a:t>
            </a:r>
          </a:p>
          <a:p>
            <a:pPr eaLnBrk="1" hangingPunct="1">
              <a:defRPr/>
            </a:pPr>
            <a:r>
              <a:rPr lang="en-US" smtClean="0">
                <a:latin typeface="Times New Roman" pitchFamily="18" charset="0"/>
              </a:rPr>
              <a:t>	therefore we must have one of:</a:t>
            </a:r>
          </a:p>
          <a:p>
            <a:pPr lvl="2" eaLnBrk="1" hangingPunct="1">
              <a:buFontTx/>
              <a:buNone/>
              <a:defRPr/>
            </a:pPr>
            <a:r>
              <a:rPr lang="en-US" sz="2800" i="1" smtClean="0">
                <a:latin typeface="Times New Roman" pitchFamily="18" charset="0"/>
              </a:rPr>
              <a:t>f</a:t>
            </a:r>
            <a:r>
              <a:rPr lang="en-US" sz="2800" smtClean="0">
                <a:latin typeface="Times New Roman" pitchFamily="18" charset="0"/>
              </a:rPr>
              <a:t>(</a:t>
            </a:r>
            <a:r>
              <a:rPr lang="en-US" sz="2800" i="1" smtClean="0">
                <a:latin typeface="Times New Roman" pitchFamily="18" charset="0"/>
              </a:rPr>
              <a:t>u</a:t>
            </a:r>
            <a:r>
              <a:rPr lang="en-US" sz="2800" baseline="-25000" smtClean="0">
                <a:latin typeface="Times New Roman" pitchFamily="18" charset="0"/>
              </a:rPr>
              <a:t>2</a:t>
            </a:r>
            <a:r>
              <a:rPr lang="en-US" sz="2800" smtClean="0">
                <a:latin typeface="Times New Roman" pitchFamily="18" charset="0"/>
              </a:rPr>
              <a:t>) = </a:t>
            </a:r>
            <a:r>
              <a:rPr lang="en-US" sz="2800" i="1" smtClean="0">
                <a:latin typeface="Times New Roman" pitchFamily="18" charset="0"/>
              </a:rPr>
              <a:t>v</a:t>
            </a:r>
            <a:r>
              <a:rPr lang="en-US" sz="2800" baseline="-25000" smtClean="0">
                <a:latin typeface="Times New Roman" pitchFamily="18" charset="0"/>
              </a:rPr>
              <a:t>3</a:t>
            </a:r>
            <a:r>
              <a:rPr lang="en-US" sz="2800" smtClean="0">
                <a:latin typeface="Times New Roman" pitchFamily="18" charset="0"/>
              </a:rPr>
              <a:t> and </a:t>
            </a:r>
            <a:r>
              <a:rPr lang="en-US" sz="2800" i="1" smtClean="0">
                <a:latin typeface="Times New Roman" pitchFamily="18" charset="0"/>
              </a:rPr>
              <a:t>f</a:t>
            </a:r>
            <a:r>
              <a:rPr lang="en-US" sz="2800" smtClean="0">
                <a:latin typeface="Times New Roman" pitchFamily="18" charset="0"/>
              </a:rPr>
              <a:t>(</a:t>
            </a:r>
            <a:r>
              <a:rPr lang="en-US" sz="2800" i="1" smtClean="0">
                <a:latin typeface="Times New Roman" pitchFamily="18" charset="0"/>
              </a:rPr>
              <a:t>u</a:t>
            </a:r>
            <a:r>
              <a:rPr lang="en-US" sz="2800" baseline="-25000" smtClean="0">
                <a:latin typeface="Times New Roman" pitchFamily="18" charset="0"/>
              </a:rPr>
              <a:t>4</a:t>
            </a:r>
            <a:r>
              <a:rPr lang="en-US" sz="2800" smtClean="0">
                <a:latin typeface="Times New Roman" pitchFamily="18" charset="0"/>
              </a:rPr>
              <a:t>) = </a:t>
            </a:r>
            <a:r>
              <a:rPr lang="en-US" sz="2800" i="1" smtClean="0">
                <a:latin typeface="Times New Roman" pitchFamily="18" charset="0"/>
              </a:rPr>
              <a:t>v</a:t>
            </a:r>
            <a:r>
              <a:rPr lang="en-US" sz="2800" baseline="-25000" smtClean="0">
                <a:latin typeface="Times New Roman" pitchFamily="18" charset="0"/>
              </a:rPr>
              <a:t>5		</a:t>
            </a:r>
            <a:r>
              <a:rPr lang="en-US" sz="2800" smtClean="0">
                <a:latin typeface="Times New Roman" pitchFamily="18" charset="0"/>
              </a:rPr>
              <a:t>or</a:t>
            </a:r>
          </a:p>
          <a:p>
            <a:pPr lvl="2" eaLnBrk="1" hangingPunct="1">
              <a:buFontTx/>
              <a:buNone/>
              <a:defRPr/>
            </a:pPr>
            <a:r>
              <a:rPr lang="en-US" sz="2800" i="1" smtClean="0">
                <a:latin typeface="Times New Roman" pitchFamily="18" charset="0"/>
              </a:rPr>
              <a:t>f</a:t>
            </a:r>
            <a:r>
              <a:rPr lang="en-US" sz="2800" smtClean="0">
                <a:latin typeface="Times New Roman" pitchFamily="18" charset="0"/>
              </a:rPr>
              <a:t>(</a:t>
            </a:r>
            <a:r>
              <a:rPr lang="en-US" sz="2800" i="1" smtClean="0">
                <a:latin typeface="Times New Roman" pitchFamily="18" charset="0"/>
              </a:rPr>
              <a:t>u</a:t>
            </a:r>
            <a:r>
              <a:rPr lang="en-US" sz="2800" baseline="-25000" smtClean="0">
                <a:latin typeface="Times New Roman" pitchFamily="18" charset="0"/>
              </a:rPr>
              <a:t>2</a:t>
            </a:r>
            <a:r>
              <a:rPr lang="en-US" sz="2800" smtClean="0">
                <a:latin typeface="Times New Roman" pitchFamily="18" charset="0"/>
              </a:rPr>
              <a:t>) = </a:t>
            </a:r>
            <a:r>
              <a:rPr lang="en-US" sz="2800" i="1" smtClean="0">
                <a:latin typeface="Times New Roman" pitchFamily="18" charset="0"/>
              </a:rPr>
              <a:t>v</a:t>
            </a:r>
            <a:r>
              <a:rPr lang="en-US" sz="2800" baseline="-25000" smtClean="0">
                <a:latin typeface="Times New Roman" pitchFamily="18" charset="0"/>
              </a:rPr>
              <a:t>5</a:t>
            </a:r>
            <a:r>
              <a:rPr lang="en-US" sz="2800" smtClean="0">
                <a:latin typeface="Times New Roman" pitchFamily="18" charset="0"/>
              </a:rPr>
              <a:t> and </a:t>
            </a:r>
            <a:r>
              <a:rPr lang="en-US" sz="2800" i="1" smtClean="0">
                <a:latin typeface="Times New Roman" pitchFamily="18" charset="0"/>
              </a:rPr>
              <a:t>f</a:t>
            </a:r>
            <a:r>
              <a:rPr lang="en-US" sz="2800" smtClean="0">
                <a:latin typeface="Times New Roman" pitchFamily="18" charset="0"/>
              </a:rPr>
              <a:t>(</a:t>
            </a:r>
            <a:r>
              <a:rPr lang="en-US" sz="2800" i="1" smtClean="0">
                <a:latin typeface="Times New Roman" pitchFamily="18" charset="0"/>
              </a:rPr>
              <a:t>u</a:t>
            </a:r>
            <a:r>
              <a:rPr lang="en-US" sz="2800" baseline="-25000" smtClean="0">
                <a:latin typeface="Times New Roman" pitchFamily="18" charset="0"/>
              </a:rPr>
              <a:t>4</a:t>
            </a:r>
            <a:r>
              <a:rPr lang="en-US" sz="2800" smtClean="0">
                <a:latin typeface="Times New Roman" pitchFamily="18" charset="0"/>
              </a:rPr>
              <a:t>) = </a:t>
            </a:r>
            <a:r>
              <a:rPr lang="en-US" sz="2800" i="1" smtClean="0">
                <a:latin typeface="Times New Roman" pitchFamily="18" charset="0"/>
              </a:rPr>
              <a:t>v</a:t>
            </a:r>
            <a:r>
              <a:rPr lang="en-US" sz="2800" baseline="-25000" smtClean="0">
                <a:latin typeface="Times New Roman" pitchFamily="18" charset="0"/>
              </a:rPr>
              <a:t>3</a:t>
            </a:r>
            <a:endParaRPr lang="en-US" sz="2800" smtClean="0">
              <a:latin typeface="Times New Roman" pitchFamily="18" charset="0"/>
            </a:endParaRPr>
          </a:p>
          <a:p>
            <a:pPr eaLnBrk="1" hangingPunct="1">
              <a:defRPr/>
            </a:pPr>
            <a:endParaRPr lang="en-US" i="1" smtClean="0">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additive="base">
                                        <p:cTn id="31" dur="5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52400"/>
            <a:ext cx="8229600" cy="914400"/>
          </a:xfrm>
        </p:spPr>
        <p:txBody>
          <a:bodyPr/>
          <a:lstStyle/>
          <a:p>
            <a:pPr eaLnBrk="1" hangingPunct="1">
              <a:defRPr/>
            </a:pPr>
            <a:r>
              <a:rPr lang="en-US" smtClean="0">
                <a:latin typeface="Times New Roman" pitchFamily="18" charset="0"/>
              </a:rPr>
              <a:t>Example (Cont.)</a:t>
            </a:r>
          </a:p>
        </p:txBody>
      </p:sp>
      <p:sp>
        <p:nvSpPr>
          <p:cNvPr id="169987" name="Rectangle 3"/>
          <p:cNvSpPr>
            <a:spLocks noGrp="1" noChangeArrowheads="1"/>
          </p:cNvSpPr>
          <p:nvPr>
            <p:ph type="body" idx="1"/>
          </p:nvPr>
        </p:nvSpPr>
        <p:spPr>
          <a:xfrm>
            <a:off x="228600" y="1295400"/>
            <a:ext cx="8686800" cy="5334000"/>
          </a:xfrm>
        </p:spPr>
        <p:txBody>
          <a:bodyPr lIns="0" rIns="0"/>
          <a:lstStyle/>
          <a:p>
            <a:pPr eaLnBrk="1" hangingPunct="1">
              <a:defRPr/>
            </a:pPr>
            <a:r>
              <a:rPr lang="en-US" smtClean="0">
                <a:latin typeface="Times New Roman" pitchFamily="18" charset="0"/>
              </a:rPr>
              <a:t>There are four possibilities (this can get messy!)</a:t>
            </a:r>
          </a:p>
          <a:p>
            <a:pPr lvl="1" eaLnBrk="1" hangingPunct="1">
              <a:buFont typeface="Wingdings" pitchFamily="2" charset="2"/>
              <a:buNone/>
              <a:defRPr/>
            </a:pP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1</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1</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2</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3</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3</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2</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4</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5</a:t>
            </a:r>
            <a:r>
              <a:rPr lang="en-US" smtClean="0">
                <a:latin typeface="Times New Roman" pitchFamily="18" charset="0"/>
              </a:rPr>
              <a:t>,</a:t>
            </a:r>
            <a:r>
              <a:rPr lang="en-US" baseline="-25000"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5</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4</a:t>
            </a:r>
            <a:endParaRPr lang="en-US" smtClean="0">
              <a:latin typeface="Times New Roman" pitchFamily="18" charset="0"/>
            </a:endParaRPr>
          </a:p>
          <a:p>
            <a:pPr lvl="1" eaLnBrk="1" hangingPunct="1">
              <a:buFont typeface="Wingdings" pitchFamily="2" charset="2"/>
              <a:buNone/>
              <a:defRPr/>
            </a:pP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1</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4</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2</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3</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3</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2</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4</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5</a:t>
            </a:r>
            <a:r>
              <a:rPr lang="en-US" smtClean="0">
                <a:latin typeface="Times New Roman" pitchFamily="18" charset="0"/>
              </a:rPr>
              <a:t>,</a:t>
            </a:r>
            <a:r>
              <a:rPr lang="en-US" baseline="-25000"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5</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1</a:t>
            </a:r>
          </a:p>
          <a:p>
            <a:pPr lvl="1" eaLnBrk="1" hangingPunct="1">
              <a:buFont typeface="Wingdings" pitchFamily="2" charset="2"/>
              <a:buNone/>
              <a:defRPr/>
            </a:pP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1</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1</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2</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5</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3</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2</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4</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3</a:t>
            </a:r>
            <a:r>
              <a:rPr lang="en-US" smtClean="0">
                <a:latin typeface="Times New Roman" pitchFamily="18" charset="0"/>
              </a:rPr>
              <a:t>,</a:t>
            </a:r>
            <a:r>
              <a:rPr lang="en-US" baseline="-25000"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5</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4</a:t>
            </a:r>
          </a:p>
          <a:p>
            <a:pPr lvl="1" eaLnBrk="1" hangingPunct="1">
              <a:buFont typeface="Wingdings" pitchFamily="2" charset="2"/>
              <a:buNone/>
              <a:defRPr/>
            </a:pP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1</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4</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2</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5</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3</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2</a:t>
            </a:r>
            <a:r>
              <a:rPr lang="en-US"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4</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3</a:t>
            </a:r>
            <a:r>
              <a:rPr lang="en-US" smtClean="0">
                <a:latin typeface="Times New Roman" pitchFamily="18" charset="0"/>
              </a:rPr>
              <a:t>,</a:t>
            </a:r>
            <a:r>
              <a:rPr lang="en-US" baseline="-25000" smtClean="0">
                <a:latin typeface="Times New Roman" pitchFamily="18" charset="0"/>
              </a:rPr>
              <a:t> </a:t>
            </a:r>
            <a:r>
              <a:rPr lang="en-US" i="1" smtClean="0">
                <a:latin typeface="Times New Roman" pitchFamily="18" charset="0"/>
              </a:rPr>
              <a:t>f</a:t>
            </a:r>
            <a:r>
              <a:rPr lang="en-US" smtClean="0">
                <a:latin typeface="Times New Roman" pitchFamily="18" charset="0"/>
              </a:rPr>
              <a:t>(</a:t>
            </a:r>
            <a:r>
              <a:rPr lang="en-US" i="1" smtClean="0">
                <a:latin typeface="Times New Roman" pitchFamily="18" charset="0"/>
              </a:rPr>
              <a:t>u</a:t>
            </a:r>
            <a:r>
              <a:rPr lang="en-US" baseline="-25000" smtClean="0">
                <a:latin typeface="Times New Roman" pitchFamily="18" charset="0"/>
              </a:rPr>
              <a:t>5</a:t>
            </a:r>
            <a:r>
              <a:rPr lang="en-US" smtClean="0">
                <a:latin typeface="Times New Roman" pitchFamily="18" charset="0"/>
              </a:rPr>
              <a:t>) = </a:t>
            </a:r>
            <a:r>
              <a:rPr lang="en-US" i="1" smtClean="0">
                <a:latin typeface="Times New Roman" pitchFamily="18" charset="0"/>
              </a:rPr>
              <a:t>v</a:t>
            </a:r>
            <a:r>
              <a:rPr lang="en-US" baseline="-25000" smtClean="0">
                <a:latin typeface="Times New Roman" pitchFamily="18" charset="0"/>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7">
                                            <p:txEl>
                                              <p:pRg st="1" end="1"/>
                                            </p:txEl>
                                          </p:spTgt>
                                        </p:tgtEl>
                                        <p:attrNameLst>
                                          <p:attrName>style.visibility</p:attrName>
                                        </p:attrNameLst>
                                      </p:cBhvr>
                                      <p:to>
                                        <p:strVal val="visible"/>
                                      </p:to>
                                    </p:set>
                                    <p:anim calcmode="lin" valueType="num">
                                      <p:cBhvr additive="base">
                                        <p:cTn id="13" dur="500" fill="hold"/>
                                        <p:tgtEl>
                                          <p:spTgt spid="169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987">
                                            <p:txEl>
                                              <p:pRg st="2" end="2"/>
                                            </p:txEl>
                                          </p:spTgt>
                                        </p:tgtEl>
                                        <p:attrNameLst>
                                          <p:attrName>style.visibility</p:attrName>
                                        </p:attrNameLst>
                                      </p:cBhvr>
                                      <p:to>
                                        <p:strVal val="visible"/>
                                      </p:to>
                                    </p:set>
                                    <p:anim calcmode="lin" valueType="num">
                                      <p:cBhvr additive="base">
                                        <p:cTn id="19" dur="500" fill="hold"/>
                                        <p:tgtEl>
                                          <p:spTgt spid="1699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9987">
                                            <p:txEl>
                                              <p:pRg st="3" end="3"/>
                                            </p:txEl>
                                          </p:spTgt>
                                        </p:tgtEl>
                                        <p:attrNameLst>
                                          <p:attrName>style.visibility</p:attrName>
                                        </p:attrNameLst>
                                      </p:cBhvr>
                                      <p:to>
                                        <p:strVal val="visible"/>
                                      </p:to>
                                    </p:set>
                                    <p:anim calcmode="lin" valueType="num">
                                      <p:cBhvr additive="base">
                                        <p:cTn id="25" dur="500" fill="hold"/>
                                        <p:tgtEl>
                                          <p:spTgt spid="1699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9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9987">
                                            <p:txEl>
                                              <p:pRg st="4" end="4"/>
                                            </p:txEl>
                                          </p:spTgt>
                                        </p:tgtEl>
                                        <p:attrNameLst>
                                          <p:attrName>style.visibility</p:attrName>
                                        </p:attrNameLst>
                                      </p:cBhvr>
                                      <p:to>
                                        <p:strVal val="visible"/>
                                      </p:to>
                                    </p:set>
                                    <p:anim calcmode="lin" valueType="num">
                                      <p:cBhvr additive="base">
                                        <p:cTn id="31" dur="500" fill="hold"/>
                                        <p:tgtEl>
                                          <p:spTgt spid="1699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99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bldLvl="3"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1082B92-90C2-4CA4-A62A-A91058B4E79C}" type="slidenum">
              <a:rPr lang="en-CA" altLang="en-US" sz="1400">
                <a:solidFill>
                  <a:srgbClr val="00CCFF"/>
                </a:solidFill>
                <a:latin typeface="Times New Roman" panose="02020603050405020304" pitchFamily="18" charset="0"/>
              </a:rPr>
              <a:pPr eaLnBrk="1" hangingPunct="1"/>
              <a:t>2</a:t>
            </a:fld>
            <a:endParaRPr lang="en-CA" altLang="en-US" sz="1400">
              <a:solidFill>
                <a:srgbClr val="00CCFF"/>
              </a:solidFill>
              <a:latin typeface="Times New Roman" panose="02020603050405020304" pitchFamily="18" charset="0"/>
            </a:endParaRPr>
          </a:p>
        </p:txBody>
      </p:sp>
      <p:sp>
        <p:nvSpPr>
          <p:cNvPr id="281602" name="Rectangle 2"/>
          <p:cNvSpPr>
            <a:spLocks noGrp="1" noChangeArrowheads="1"/>
          </p:cNvSpPr>
          <p:nvPr>
            <p:ph type="title"/>
          </p:nvPr>
        </p:nvSpPr>
        <p:spPr>
          <a:xfrm>
            <a:off x="228600" y="0"/>
            <a:ext cx="8610600" cy="838200"/>
          </a:xfrm>
        </p:spPr>
        <p:txBody>
          <a:bodyPr/>
          <a:lstStyle/>
          <a:p>
            <a:pPr eaLnBrk="1" hangingPunct="1">
              <a:defRPr/>
            </a:pPr>
            <a:r>
              <a:rPr lang="en-US" sz="3600" smtClean="0"/>
              <a:t>Representing Graphs</a:t>
            </a:r>
            <a:endParaRPr lang="en-CA" sz="3600" smtClean="0"/>
          </a:p>
        </p:txBody>
      </p:sp>
      <p:grpSp>
        <p:nvGrpSpPr>
          <p:cNvPr id="2" name="Group 3"/>
          <p:cNvGrpSpPr>
            <a:grpSpLocks/>
          </p:cNvGrpSpPr>
          <p:nvPr/>
        </p:nvGrpSpPr>
        <p:grpSpPr bwMode="auto">
          <a:xfrm>
            <a:off x="1219200" y="762000"/>
            <a:ext cx="2362200" cy="2043113"/>
            <a:chOff x="768" y="480"/>
            <a:chExt cx="1488" cy="1287"/>
          </a:xfrm>
        </p:grpSpPr>
        <p:sp>
          <p:nvSpPr>
            <p:cNvPr id="281604" name="Text Box 4"/>
            <p:cNvSpPr txBox="1">
              <a:spLocks noChangeArrowheads="1"/>
            </p:cNvSpPr>
            <p:nvPr/>
          </p:nvSpPr>
          <p:spPr bwMode="auto">
            <a:xfrm>
              <a:off x="1056" y="48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81605" name="AutoShape 5"/>
            <p:cNvSpPr>
              <a:spLocks noChangeArrowheads="1"/>
            </p:cNvSpPr>
            <p:nvPr/>
          </p:nvSpPr>
          <p:spPr bwMode="auto">
            <a:xfrm>
              <a:off x="1728" y="153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1606" name="AutoShape 6"/>
            <p:cNvSpPr>
              <a:spLocks noChangeArrowheads="1"/>
            </p:cNvSpPr>
            <p:nvPr/>
          </p:nvSpPr>
          <p:spPr bwMode="auto">
            <a:xfrm>
              <a:off x="1008" y="11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1607" name="AutoShape 7"/>
            <p:cNvSpPr>
              <a:spLocks noChangeArrowheads="1"/>
            </p:cNvSpPr>
            <p:nvPr/>
          </p:nvSpPr>
          <p:spPr bwMode="auto">
            <a:xfrm>
              <a:off x="1728" y="9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1608" name="AutoShape 8"/>
            <p:cNvSpPr>
              <a:spLocks noChangeArrowheads="1"/>
            </p:cNvSpPr>
            <p:nvPr/>
          </p:nvSpPr>
          <p:spPr bwMode="auto">
            <a:xfrm>
              <a:off x="1296" y="67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6208" name="AutoShape 9"/>
            <p:cNvCxnSpPr>
              <a:cxnSpLocks noChangeShapeType="1"/>
              <a:stCxn id="281607" idx="1"/>
              <a:endCxn id="281608" idx="5"/>
            </p:cNvCxnSpPr>
            <p:nvPr/>
          </p:nvCxnSpPr>
          <p:spPr bwMode="auto">
            <a:xfrm flipH="1" flipV="1">
              <a:off x="1378" y="754"/>
              <a:ext cx="364" cy="22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6209" name="AutoShape 10"/>
            <p:cNvCxnSpPr>
              <a:cxnSpLocks noChangeShapeType="1"/>
              <a:stCxn id="281606" idx="7"/>
              <a:endCxn id="281608" idx="3"/>
            </p:cNvCxnSpPr>
            <p:nvPr/>
          </p:nvCxnSpPr>
          <p:spPr bwMode="auto">
            <a:xfrm flipV="1">
              <a:off x="1090" y="754"/>
              <a:ext cx="220"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6210" name="AutoShape 11"/>
            <p:cNvCxnSpPr>
              <a:cxnSpLocks noChangeShapeType="1"/>
              <a:stCxn id="281608" idx="4"/>
              <a:endCxn id="281605" idx="1"/>
            </p:cNvCxnSpPr>
            <p:nvPr/>
          </p:nvCxnSpPr>
          <p:spPr bwMode="auto">
            <a:xfrm>
              <a:off x="1344" y="768"/>
              <a:ext cx="398" cy="78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6211" name="AutoShape 12"/>
            <p:cNvCxnSpPr>
              <a:cxnSpLocks noChangeShapeType="1"/>
              <a:stCxn id="281606" idx="6"/>
              <a:endCxn id="281607" idx="2"/>
            </p:cNvCxnSpPr>
            <p:nvPr/>
          </p:nvCxnSpPr>
          <p:spPr bwMode="auto">
            <a:xfrm flipV="1">
              <a:off x="1104" y="1008"/>
              <a:ext cx="624"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6212" name="AutoShape 13"/>
            <p:cNvCxnSpPr>
              <a:cxnSpLocks noChangeShapeType="1"/>
              <a:stCxn id="281606" idx="5"/>
              <a:endCxn id="281605" idx="1"/>
            </p:cNvCxnSpPr>
            <p:nvPr/>
          </p:nvCxnSpPr>
          <p:spPr bwMode="auto">
            <a:xfrm>
              <a:off x="1090" y="1234"/>
              <a:ext cx="652" cy="3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81614" name="Text Box 14"/>
            <p:cNvSpPr txBox="1">
              <a:spLocks noChangeArrowheads="1"/>
            </p:cNvSpPr>
            <p:nvPr/>
          </p:nvSpPr>
          <p:spPr bwMode="auto">
            <a:xfrm>
              <a:off x="1872" y="816"/>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81615" name="Text Box 15"/>
            <p:cNvSpPr txBox="1">
              <a:spLocks noChangeArrowheads="1"/>
            </p:cNvSpPr>
            <p:nvPr/>
          </p:nvSpPr>
          <p:spPr bwMode="auto">
            <a:xfrm>
              <a:off x="1872" y="144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81616" name="Text Box 16"/>
            <p:cNvSpPr txBox="1">
              <a:spLocks noChangeArrowheads="1"/>
            </p:cNvSpPr>
            <p:nvPr/>
          </p:nvSpPr>
          <p:spPr bwMode="auto">
            <a:xfrm>
              <a:off x="768" y="1056"/>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grpSp>
        <p:nvGrpSpPr>
          <p:cNvPr id="3" name="Group 17"/>
          <p:cNvGrpSpPr>
            <a:grpSpLocks/>
          </p:cNvGrpSpPr>
          <p:nvPr/>
        </p:nvGrpSpPr>
        <p:grpSpPr bwMode="auto">
          <a:xfrm>
            <a:off x="5257800" y="762000"/>
            <a:ext cx="2895600" cy="2119313"/>
            <a:chOff x="3312" y="480"/>
            <a:chExt cx="1824" cy="1335"/>
          </a:xfrm>
        </p:grpSpPr>
        <p:sp>
          <p:nvSpPr>
            <p:cNvPr id="281618" name="Text Box 18"/>
            <p:cNvSpPr txBox="1">
              <a:spLocks noChangeArrowheads="1"/>
            </p:cNvSpPr>
            <p:nvPr/>
          </p:nvSpPr>
          <p:spPr bwMode="auto">
            <a:xfrm>
              <a:off x="3936" y="48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81619" name="AutoShape 19"/>
            <p:cNvSpPr>
              <a:spLocks noChangeArrowheads="1"/>
            </p:cNvSpPr>
            <p:nvPr/>
          </p:nvSpPr>
          <p:spPr bwMode="auto">
            <a:xfrm>
              <a:off x="3984" y="158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1620" name="AutoShape 20"/>
            <p:cNvSpPr>
              <a:spLocks noChangeArrowheads="1"/>
            </p:cNvSpPr>
            <p:nvPr/>
          </p:nvSpPr>
          <p:spPr bwMode="auto">
            <a:xfrm>
              <a:off x="3552" y="9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1621" name="AutoShape 21"/>
            <p:cNvSpPr>
              <a:spLocks noChangeArrowheads="1"/>
            </p:cNvSpPr>
            <p:nvPr/>
          </p:nvSpPr>
          <p:spPr bwMode="auto">
            <a:xfrm>
              <a:off x="4608" y="9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1622" name="AutoShape 22"/>
            <p:cNvSpPr>
              <a:spLocks noChangeArrowheads="1"/>
            </p:cNvSpPr>
            <p:nvPr/>
          </p:nvSpPr>
          <p:spPr bwMode="auto">
            <a:xfrm>
              <a:off x="4176" y="67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6195" name="AutoShape 23"/>
            <p:cNvCxnSpPr>
              <a:cxnSpLocks noChangeShapeType="1"/>
              <a:stCxn id="281621" idx="1"/>
              <a:endCxn id="281622" idx="5"/>
            </p:cNvCxnSpPr>
            <p:nvPr/>
          </p:nvCxnSpPr>
          <p:spPr bwMode="auto">
            <a:xfrm flipH="1" flipV="1">
              <a:off x="4258" y="754"/>
              <a:ext cx="364" cy="220"/>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6196" name="AutoShape 24"/>
            <p:cNvCxnSpPr>
              <a:cxnSpLocks noChangeShapeType="1"/>
              <a:stCxn id="281620" idx="7"/>
              <a:endCxn id="281622" idx="3"/>
            </p:cNvCxnSpPr>
            <p:nvPr/>
          </p:nvCxnSpPr>
          <p:spPr bwMode="auto">
            <a:xfrm flipV="1">
              <a:off x="3634" y="754"/>
              <a:ext cx="556" cy="220"/>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6197" name="AutoShape 25"/>
            <p:cNvCxnSpPr>
              <a:cxnSpLocks noChangeShapeType="1"/>
              <a:stCxn id="281622" idx="4"/>
              <a:endCxn id="281619" idx="1"/>
            </p:cNvCxnSpPr>
            <p:nvPr/>
          </p:nvCxnSpPr>
          <p:spPr bwMode="auto">
            <a:xfrm flipH="1">
              <a:off x="3998" y="768"/>
              <a:ext cx="226" cy="830"/>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6198" name="AutoShape 26"/>
            <p:cNvCxnSpPr>
              <a:cxnSpLocks noChangeShapeType="1"/>
              <a:stCxn id="281620" idx="6"/>
              <a:endCxn id="281621" idx="2"/>
            </p:cNvCxnSpPr>
            <p:nvPr/>
          </p:nvCxnSpPr>
          <p:spPr bwMode="auto">
            <a:xfrm>
              <a:off x="3648" y="1008"/>
              <a:ext cx="960" cy="0"/>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6199" name="AutoShape 27"/>
            <p:cNvCxnSpPr>
              <a:cxnSpLocks noChangeShapeType="1"/>
              <a:stCxn id="281620" idx="5"/>
              <a:endCxn id="281619" idx="1"/>
            </p:cNvCxnSpPr>
            <p:nvPr/>
          </p:nvCxnSpPr>
          <p:spPr bwMode="auto">
            <a:xfrm>
              <a:off x="3634" y="1042"/>
              <a:ext cx="364" cy="556"/>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sp>
          <p:nvSpPr>
            <p:cNvPr id="281628" name="Text Box 28"/>
            <p:cNvSpPr txBox="1">
              <a:spLocks noChangeArrowheads="1"/>
            </p:cNvSpPr>
            <p:nvPr/>
          </p:nvSpPr>
          <p:spPr bwMode="auto">
            <a:xfrm>
              <a:off x="4752" y="816"/>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81629" name="Text Box 29"/>
            <p:cNvSpPr txBox="1">
              <a:spLocks noChangeArrowheads="1"/>
            </p:cNvSpPr>
            <p:nvPr/>
          </p:nvSpPr>
          <p:spPr bwMode="auto">
            <a:xfrm>
              <a:off x="4080" y="148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81630" name="Text Box 30"/>
            <p:cNvSpPr txBox="1">
              <a:spLocks noChangeArrowheads="1"/>
            </p:cNvSpPr>
            <p:nvPr/>
          </p:nvSpPr>
          <p:spPr bwMode="auto">
            <a:xfrm>
              <a:off x="3312" y="67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grpSp>
        <p:nvGrpSpPr>
          <p:cNvPr id="4" name="Group 31"/>
          <p:cNvGrpSpPr>
            <a:grpSpLocks/>
          </p:cNvGrpSpPr>
          <p:nvPr/>
        </p:nvGrpSpPr>
        <p:grpSpPr bwMode="auto">
          <a:xfrm>
            <a:off x="762000" y="3048000"/>
            <a:ext cx="3429000" cy="3014663"/>
            <a:chOff x="816" y="1920"/>
            <a:chExt cx="2160" cy="1899"/>
          </a:xfrm>
        </p:grpSpPr>
        <p:sp>
          <p:nvSpPr>
            <p:cNvPr id="281632" name="Rectangle 32"/>
            <p:cNvSpPr>
              <a:spLocks noChangeArrowheads="1"/>
            </p:cNvSpPr>
            <p:nvPr/>
          </p:nvSpPr>
          <p:spPr bwMode="auto">
            <a:xfrm>
              <a:off x="1776" y="2841"/>
              <a:ext cx="120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a, d</a:t>
              </a:r>
              <a:endParaRPr lang="en-CA">
                <a:effectLst>
                  <a:outerShdw blurRad="38100" dist="38100" dir="2700000" algn="tl">
                    <a:srgbClr val="000000"/>
                  </a:outerShdw>
                </a:effectLst>
              </a:endParaRPr>
            </a:p>
          </p:txBody>
        </p:sp>
        <p:sp>
          <p:nvSpPr>
            <p:cNvPr id="281633" name="Rectangle 33"/>
            <p:cNvSpPr>
              <a:spLocks noChangeArrowheads="1"/>
            </p:cNvSpPr>
            <p:nvPr/>
          </p:nvSpPr>
          <p:spPr bwMode="auto">
            <a:xfrm>
              <a:off x="816" y="2841"/>
              <a:ext cx="96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b</a:t>
              </a:r>
              <a:endParaRPr lang="en-CA">
                <a:effectLst>
                  <a:outerShdw blurRad="38100" dist="38100" dir="2700000" algn="tl">
                    <a:srgbClr val="000000"/>
                  </a:outerShdw>
                </a:effectLst>
              </a:endParaRPr>
            </a:p>
          </p:txBody>
        </p:sp>
        <p:sp>
          <p:nvSpPr>
            <p:cNvPr id="281634" name="Rectangle 34"/>
            <p:cNvSpPr>
              <a:spLocks noChangeArrowheads="1"/>
            </p:cNvSpPr>
            <p:nvPr/>
          </p:nvSpPr>
          <p:spPr bwMode="auto">
            <a:xfrm>
              <a:off x="1776" y="3167"/>
              <a:ext cx="120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a, d</a:t>
              </a:r>
              <a:endParaRPr lang="en-CA">
                <a:effectLst>
                  <a:outerShdw blurRad="38100" dist="38100" dir="2700000" algn="tl">
                    <a:srgbClr val="000000"/>
                  </a:outerShdw>
                </a:effectLst>
              </a:endParaRPr>
            </a:p>
          </p:txBody>
        </p:sp>
        <p:sp>
          <p:nvSpPr>
            <p:cNvPr id="281635" name="Rectangle 35"/>
            <p:cNvSpPr>
              <a:spLocks noChangeArrowheads="1"/>
            </p:cNvSpPr>
            <p:nvPr/>
          </p:nvSpPr>
          <p:spPr bwMode="auto">
            <a:xfrm>
              <a:off x="816" y="3167"/>
              <a:ext cx="96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c</a:t>
              </a:r>
              <a:endParaRPr lang="en-CA">
                <a:effectLst>
                  <a:outerShdw blurRad="38100" dist="38100" dir="2700000" algn="tl">
                    <a:srgbClr val="000000"/>
                  </a:outerShdw>
                </a:effectLst>
              </a:endParaRPr>
            </a:p>
          </p:txBody>
        </p:sp>
        <p:sp>
          <p:nvSpPr>
            <p:cNvPr id="281636" name="Rectangle 36"/>
            <p:cNvSpPr>
              <a:spLocks noChangeArrowheads="1"/>
            </p:cNvSpPr>
            <p:nvPr/>
          </p:nvSpPr>
          <p:spPr bwMode="auto">
            <a:xfrm>
              <a:off x="1776" y="3493"/>
              <a:ext cx="120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a, b, c</a:t>
              </a:r>
              <a:endParaRPr lang="en-CA">
                <a:effectLst>
                  <a:outerShdw blurRad="38100" dist="38100" dir="2700000" algn="tl">
                    <a:srgbClr val="000000"/>
                  </a:outerShdw>
                </a:effectLst>
              </a:endParaRPr>
            </a:p>
          </p:txBody>
        </p:sp>
        <p:sp>
          <p:nvSpPr>
            <p:cNvPr id="281637" name="Rectangle 37"/>
            <p:cNvSpPr>
              <a:spLocks noChangeArrowheads="1"/>
            </p:cNvSpPr>
            <p:nvPr/>
          </p:nvSpPr>
          <p:spPr bwMode="auto">
            <a:xfrm>
              <a:off x="816" y="3493"/>
              <a:ext cx="96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d</a:t>
              </a:r>
              <a:endParaRPr lang="en-CA">
                <a:effectLst>
                  <a:outerShdw blurRad="38100" dist="38100" dir="2700000" algn="tl">
                    <a:srgbClr val="000000"/>
                  </a:outerShdw>
                </a:effectLst>
              </a:endParaRPr>
            </a:p>
          </p:txBody>
        </p:sp>
        <p:sp>
          <p:nvSpPr>
            <p:cNvPr id="281638" name="Rectangle 38"/>
            <p:cNvSpPr>
              <a:spLocks noChangeArrowheads="1"/>
            </p:cNvSpPr>
            <p:nvPr/>
          </p:nvSpPr>
          <p:spPr bwMode="auto">
            <a:xfrm>
              <a:off x="1776" y="2515"/>
              <a:ext cx="120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b, c, d</a:t>
              </a:r>
              <a:endParaRPr lang="en-CA">
                <a:effectLst>
                  <a:outerShdw blurRad="38100" dist="38100" dir="2700000" algn="tl">
                    <a:srgbClr val="000000"/>
                  </a:outerShdw>
                </a:effectLst>
              </a:endParaRPr>
            </a:p>
          </p:txBody>
        </p:sp>
        <p:sp>
          <p:nvSpPr>
            <p:cNvPr id="281639" name="Rectangle 39"/>
            <p:cNvSpPr>
              <a:spLocks noChangeArrowheads="1"/>
            </p:cNvSpPr>
            <p:nvPr/>
          </p:nvSpPr>
          <p:spPr bwMode="auto">
            <a:xfrm>
              <a:off x="816" y="2515"/>
              <a:ext cx="96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a</a:t>
              </a:r>
              <a:endParaRPr lang="en-CA">
                <a:effectLst>
                  <a:outerShdw blurRad="38100" dist="38100" dir="2700000" algn="tl">
                    <a:srgbClr val="000000"/>
                  </a:outerShdw>
                </a:effectLst>
              </a:endParaRPr>
            </a:p>
          </p:txBody>
        </p:sp>
        <p:sp>
          <p:nvSpPr>
            <p:cNvPr id="281640" name="Rectangle 40"/>
            <p:cNvSpPr>
              <a:spLocks noChangeArrowheads="1"/>
            </p:cNvSpPr>
            <p:nvPr/>
          </p:nvSpPr>
          <p:spPr bwMode="auto">
            <a:xfrm>
              <a:off x="1776" y="1920"/>
              <a:ext cx="1200" cy="595"/>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Adjacent Vertices</a:t>
              </a:r>
              <a:endParaRPr lang="en-CA">
                <a:effectLst>
                  <a:outerShdw blurRad="38100" dist="38100" dir="2700000" algn="tl">
                    <a:srgbClr val="000000"/>
                  </a:outerShdw>
                </a:effectLst>
              </a:endParaRPr>
            </a:p>
          </p:txBody>
        </p:sp>
        <p:sp>
          <p:nvSpPr>
            <p:cNvPr id="281641" name="Rectangle 41"/>
            <p:cNvSpPr>
              <a:spLocks noChangeArrowheads="1"/>
            </p:cNvSpPr>
            <p:nvPr/>
          </p:nvSpPr>
          <p:spPr bwMode="auto">
            <a:xfrm>
              <a:off x="816" y="1920"/>
              <a:ext cx="960" cy="595"/>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Vertex</a:t>
              </a:r>
              <a:endParaRPr lang="en-CA">
                <a:effectLst>
                  <a:outerShdw blurRad="38100" dist="38100" dir="2700000" algn="tl">
                    <a:srgbClr val="000000"/>
                  </a:outerShdw>
                </a:effectLst>
              </a:endParaRPr>
            </a:p>
          </p:txBody>
        </p:sp>
        <p:sp>
          <p:nvSpPr>
            <p:cNvPr id="281642" name="Line 42"/>
            <p:cNvSpPr>
              <a:spLocks noChangeShapeType="1"/>
            </p:cNvSpPr>
            <p:nvPr/>
          </p:nvSpPr>
          <p:spPr bwMode="auto">
            <a:xfrm>
              <a:off x="816" y="2515"/>
              <a:ext cx="2160" cy="0"/>
            </a:xfrm>
            <a:prstGeom prst="line">
              <a:avLst/>
            </a:prstGeom>
            <a:noFill/>
            <a:ln w="38100">
              <a:solidFill>
                <a:srgbClr val="00FFFF"/>
              </a:solidFill>
              <a:round/>
              <a:headEnd/>
              <a:tailEnd/>
            </a:ln>
            <a:effectLst/>
          </p:spPr>
          <p:txBody>
            <a:bodyPr anchor="ctr" anchorCtr="1"/>
            <a:lstStyle/>
            <a:p>
              <a:pPr>
                <a:defRPr/>
              </a:pPr>
              <a:endParaRPr lang="en-US"/>
            </a:p>
          </p:txBody>
        </p:sp>
        <p:sp>
          <p:nvSpPr>
            <p:cNvPr id="281643" name="Line 43"/>
            <p:cNvSpPr>
              <a:spLocks noChangeShapeType="1"/>
            </p:cNvSpPr>
            <p:nvPr/>
          </p:nvSpPr>
          <p:spPr bwMode="auto">
            <a:xfrm>
              <a:off x="816" y="2841"/>
              <a:ext cx="2160" cy="0"/>
            </a:xfrm>
            <a:prstGeom prst="line">
              <a:avLst/>
            </a:prstGeom>
            <a:noFill/>
            <a:ln w="38100">
              <a:solidFill>
                <a:srgbClr val="00FFFF"/>
              </a:solidFill>
              <a:round/>
              <a:headEnd/>
              <a:tailEnd/>
            </a:ln>
            <a:effectLst/>
          </p:spPr>
          <p:txBody>
            <a:bodyPr anchor="ctr" anchorCtr="1"/>
            <a:lstStyle/>
            <a:p>
              <a:pPr>
                <a:defRPr/>
              </a:pPr>
              <a:endParaRPr lang="en-US"/>
            </a:p>
          </p:txBody>
        </p:sp>
        <p:sp>
          <p:nvSpPr>
            <p:cNvPr id="281644" name="Line 44"/>
            <p:cNvSpPr>
              <a:spLocks noChangeShapeType="1"/>
            </p:cNvSpPr>
            <p:nvPr/>
          </p:nvSpPr>
          <p:spPr bwMode="auto">
            <a:xfrm>
              <a:off x="1776" y="1920"/>
              <a:ext cx="0" cy="1899"/>
            </a:xfrm>
            <a:prstGeom prst="line">
              <a:avLst/>
            </a:prstGeom>
            <a:noFill/>
            <a:ln w="38100">
              <a:solidFill>
                <a:srgbClr val="00FFFF"/>
              </a:solidFill>
              <a:round/>
              <a:headEnd/>
              <a:tailEnd/>
            </a:ln>
            <a:effectLst/>
          </p:spPr>
          <p:txBody>
            <a:bodyPr anchor="ctr" anchorCtr="1"/>
            <a:lstStyle/>
            <a:p>
              <a:pPr>
                <a:defRPr/>
              </a:pPr>
              <a:endParaRPr lang="en-US"/>
            </a:p>
          </p:txBody>
        </p:sp>
        <p:sp>
          <p:nvSpPr>
            <p:cNvPr id="281645" name="Line 45"/>
            <p:cNvSpPr>
              <a:spLocks noChangeShapeType="1"/>
            </p:cNvSpPr>
            <p:nvPr/>
          </p:nvSpPr>
          <p:spPr bwMode="auto">
            <a:xfrm>
              <a:off x="816" y="1920"/>
              <a:ext cx="2160" cy="0"/>
            </a:xfrm>
            <a:prstGeom prst="line">
              <a:avLst/>
            </a:prstGeom>
            <a:noFill/>
            <a:ln w="38100" cap="sq">
              <a:solidFill>
                <a:srgbClr val="00FFFF"/>
              </a:solidFill>
              <a:round/>
              <a:headEnd/>
              <a:tailEnd/>
            </a:ln>
            <a:effectLst/>
          </p:spPr>
          <p:txBody>
            <a:bodyPr anchor="ctr" anchorCtr="1"/>
            <a:lstStyle/>
            <a:p>
              <a:pPr>
                <a:defRPr/>
              </a:pPr>
              <a:endParaRPr lang="en-US"/>
            </a:p>
          </p:txBody>
        </p:sp>
        <p:sp>
          <p:nvSpPr>
            <p:cNvPr id="281646" name="Line 46"/>
            <p:cNvSpPr>
              <a:spLocks noChangeShapeType="1"/>
            </p:cNvSpPr>
            <p:nvPr/>
          </p:nvSpPr>
          <p:spPr bwMode="auto">
            <a:xfrm>
              <a:off x="816" y="1920"/>
              <a:ext cx="0" cy="1899"/>
            </a:xfrm>
            <a:prstGeom prst="line">
              <a:avLst/>
            </a:prstGeom>
            <a:noFill/>
            <a:ln w="38100" cap="sq">
              <a:solidFill>
                <a:srgbClr val="00FFFF"/>
              </a:solidFill>
              <a:round/>
              <a:headEnd/>
              <a:tailEnd/>
            </a:ln>
            <a:effectLst/>
          </p:spPr>
          <p:txBody>
            <a:bodyPr anchor="ctr" anchorCtr="1"/>
            <a:lstStyle/>
            <a:p>
              <a:pPr>
                <a:defRPr/>
              </a:pPr>
              <a:endParaRPr lang="en-US"/>
            </a:p>
          </p:txBody>
        </p:sp>
        <p:sp>
          <p:nvSpPr>
            <p:cNvPr id="281647" name="Line 47"/>
            <p:cNvSpPr>
              <a:spLocks noChangeShapeType="1"/>
            </p:cNvSpPr>
            <p:nvPr/>
          </p:nvSpPr>
          <p:spPr bwMode="auto">
            <a:xfrm>
              <a:off x="2976" y="1920"/>
              <a:ext cx="0" cy="1899"/>
            </a:xfrm>
            <a:prstGeom prst="line">
              <a:avLst/>
            </a:prstGeom>
            <a:noFill/>
            <a:ln w="38100" cap="sq">
              <a:solidFill>
                <a:srgbClr val="00FFFF"/>
              </a:solidFill>
              <a:round/>
              <a:headEnd/>
              <a:tailEnd/>
            </a:ln>
            <a:effectLst/>
          </p:spPr>
          <p:txBody>
            <a:bodyPr anchor="ctr" anchorCtr="1"/>
            <a:lstStyle/>
            <a:p>
              <a:pPr>
                <a:defRPr/>
              </a:pPr>
              <a:endParaRPr lang="en-US"/>
            </a:p>
          </p:txBody>
        </p:sp>
        <p:sp>
          <p:nvSpPr>
            <p:cNvPr id="281648" name="Line 48"/>
            <p:cNvSpPr>
              <a:spLocks noChangeShapeType="1"/>
            </p:cNvSpPr>
            <p:nvPr/>
          </p:nvSpPr>
          <p:spPr bwMode="auto">
            <a:xfrm>
              <a:off x="816" y="3819"/>
              <a:ext cx="2160" cy="0"/>
            </a:xfrm>
            <a:prstGeom prst="line">
              <a:avLst/>
            </a:prstGeom>
            <a:noFill/>
            <a:ln w="38100" cap="sq">
              <a:solidFill>
                <a:srgbClr val="00FFFF"/>
              </a:solidFill>
              <a:round/>
              <a:headEnd/>
              <a:tailEnd/>
            </a:ln>
            <a:effectLst/>
          </p:spPr>
          <p:txBody>
            <a:bodyPr anchor="ctr" anchorCtr="1"/>
            <a:lstStyle/>
            <a:p>
              <a:pPr>
                <a:defRPr/>
              </a:pPr>
              <a:endParaRPr lang="en-US"/>
            </a:p>
          </p:txBody>
        </p:sp>
        <p:sp>
          <p:nvSpPr>
            <p:cNvPr id="281649" name="Line 49"/>
            <p:cNvSpPr>
              <a:spLocks noChangeShapeType="1"/>
            </p:cNvSpPr>
            <p:nvPr/>
          </p:nvSpPr>
          <p:spPr bwMode="auto">
            <a:xfrm>
              <a:off x="816" y="3493"/>
              <a:ext cx="2160" cy="0"/>
            </a:xfrm>
            <a:prstGeom prst="line">
              <a:avLst/>
            </a:prstGeom>
            <a:noFill/>
            <a:ln w="38100">
              <a:solidFill>
                <a:srgbClr val="00FFFF"/>
              </a:solidFill>
              <a:round/>
              <a:headEnd/>
              <a:tailEnd/>
            </a:ln>
            <a:effectLst/>
          </p:spPr>
          <p:txBody>
            <a:bodyPr/>
            <a:lstStyle/>
            <a:p>
              <a:pPr>
                <a:defRPr/>
              </a:pPr>
              <a:endParaRPr lang="en-US"/>
            </a:p>
          </p:txBody>
        </p:sp>
        <p:sp>
          <p:nvSpPr>
            <p:cNvPr id="281650" name="Line 50"/>
            <p:cNvSpPr>
              <a:spLocks noChangeShapeType="1"/>
            </p:cNvSpPr>
            <p:nvPr/>
          </p:nvSpPr>
          <p:spPr bwMode="auto">
            <a:xfrm>
              <a:off x="816" y="3167"/>
              <a:ext cx="2160" cy="0"/>
            </a:xfrm>
            <a:prstGeom prst="line">
              <a:avLst/>
            </a:prstGeom>
            <a:noFill/>
            <a:ln w="38100">
              <a:solidFill>
                <a:srgbClr val="00FFFF"/>
              </a:solidFill>
              <a:round/>
              <a:headEnd/>
              <a:tailEnd/>
            </a:ln>
            <a:effectLst/>
          </p:spPr>
          <p:txBody>
            <a:bodyPr/>
            <a:lstStyle/>
            <a:p>
              <a:pPr>
                <a:defRPr/>
              </a:pPr>
              <a:endParaRPr lang="en-US"/>
            </a:p>
          </p:txBody>
        </p:sp>
      </p:grpSp>
      <p:grpSp>
        <p:nvGrpSpPr>
          <p:cNvPr id="5" name="Group 51"/>
          <p:cNvGrpSpPr>
            <a:grpSpLocks/>
          </p:cNvGrpSpPr>
          <p:nvPr/>
        </p:nvGrpSpPr>
        <p:grpSpPr bwMode="auto">
          <a:xfrm>
            <a:off x="4953000" y="3048000"/>
            <a:ext cx="3429000" cy="3014663"/>
            <a:chOff x="816" y="1920"/>
            <a:chExt cx="2160" cy="1899"/>
          </a:xfrm>
        </p:grpSpPr>
        <p:sp>
          <p:nvSpPr>
            <p:cNvPr id="281652" name="Rectangle 52"/>
            <p:cNvSpPr>
              <a:spLocks noChangeArrowheads="1"/>
            </p:cNvSpPr>
            <p:nvPr/>
          </p:nvSpPr>
          <p:spPr bwMode="auto">
            <a:xfrm>
              <a:off x="1776" y="2841"/>
              <a:ext cx="120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a</a:t>
              </a:r>
              <a:endParaRPr lang="en-CA">
                <a:effectLst>
                  <a:outerShdw blurRad="38100" dist="38100" dir="2700000" algn="tl">
                    <a:srgbClr val="000000"/>
                  </a:outerShdw>
                </a:effectLst>
              </a:endParaRPr>
            </a:p>
          </p:txBody>
        </p:sp>
        <p:sp>
          <p:nvSpPr>
            <p:cNvPr id="281653" name="Rectangle 53"/>
            <p:cNvSpPr>
              <a:spLocks noChangeArrowheads="1"/>
            </p:cNvSpPr>
            <p:nvPr/>
          </p:nvSpPr>
          <p:spPr bwMode="auto">
            <a:xfrm>
              <a:off x="816" y="2841"/>
              <a:ext cx="96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b</a:t>
              </a:r>
              <a:endParaRPr lang="en-CA">
                <a:effectLst>
                  <a:outerShdw blurRad="38100" dist="38100" dir="2700000" algn="tl">
                    <a:srgbClr val="000000"/>
                  </a:outerShdw>
                </a:effectLst>
              </a:endParaRPr>
            </a:p>
          </p:txBody>
        </p:sp>
        <p:sp>
          <p:nvSpPr>
            <p:cNvPr id="281654" name="Rectangle 54"/>
            <p:cNvSpPr>
              <a:spLocks noChangeArrowheads="1"/>
            </p:cNvSpPr>
            <p:nvPr/>
          </p:nvSpPr>
          <p:spPr bwMode="auto">
            <a:xfrm>
              <a:off x="1776" y="3167"/>
              <a:ext cx="1200" cy="326"/>
            </a:xfrm>
            <a:prstGeom prst="rect">
              <a:avLst/>
            </a:prstGeom>
            <a:noFill/>
            <a:ln w="9525">
              <a:noFill/>
              <a:miter lim="800000"/>
              <a:headEnd/>
              <a:tailEnd/>
            </a:ln>
            <a:effectLst/>
          </p:spPr>
          <p:txBody>
            <a:bodyPr anchor="ctr" anchorCtr="1"/>
            <a:lstStyle/>
            <a:p>
              <a:pPr algn="ctr">
                <a:defRPr/>
              </a:pPr>
              <a:endParaRPr lang="en-US">
                <a:effectLst>
                  <a:outerShdw blurRad="38100" dist="38100" dir="2700000" algn="tl">
                    <a:srgbClr val="000000"/>
                  </a:outerShdw>
                </a:effectLst>
              </a:endParaRPr>
            </a:p>
          </p:txBody>
        </p:sp>
        <p:sp>
          <p:nvSpPr>
            <p:cNvPr id="281655" name="Rectangle 55"/>
            <p:cNvSpPr>
              <a:spLocks noChangeArrowheads="1"/>
            </p:cNvSpPr>
            <p:nvPr/>
          </p:nvSpPr>
          <p:spPr bwMode="auto">
            <a:xfrm>
              <a:off x="816" y="3167"/>
              <a:ext cx="96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c</a:t>
              </a:r>
              <a:endParaRPr lang="en-CA">
                <a:effectLst>
                  <a:outerShdw blurRad="38100" dist="38100" dir="2700000" algn="tl">
                    <a:srgbClr val="000000"/>
                  </a:outerShdw>
                </a:effectLst>
              </a:endParaRPr>
            </a:p>
          </p:txBody>
        </p:sp>
        <p:sp>
          <p:nvSpPr>
            <p:cNvPr id="281656" name="Rectangle 56"/>
            <p:cNvSpPr>
              <a:spLocks noChangeArrowheads="1"/>
            </p:cNvSpPr>
            <p:nvPr/>
          </p:nvSpPr>
          <p:spPr bwMode="auto">
            <a:xfrm>
              <a:off x="1776" y="3493"/>
              <a:ext cx="120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a, b, c</a:t>
              </a:r>
              <a:endParaRPr lang="en-CA">
                <a:effectLst>
                  <a:outerShdw blurRad="38100" dist="38100" dir="2700000" algn="tl">
                    <a:srgbClr val="000000"/>
                  </a:outerShdw>
                </a:effectLst>
              </a:endParaRPr>
            </a:p>
          </p:txBody>
        </p:sp>
        <p:sp>
          <p:nvSpPr>
            <p:cNvPr id="281657" name="Rectangle 57"/>
            <p:cNvSpPr>
              <a:spLocks noChangeArrowheads="1"/>
            </p:cNvSpPr>
            <p:nvPr/>
          </p:nvSpPr>
          <p:spPr bwMode="auto">
            <a:xfrm>
              <a:off x="816" y="3493"/>
              <a:ext cx="96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d</a:t>
              </a:r>
              <a:endParaRPr lang="en-CA">
                <a:effectLst>
                  <a:outerShdw blurRad="38100" dist="38100" dir="2700000" algn="tl">
                    <a:srgbClr val="000000"/>
                  </a:outerShdw>
                </a:effectLst>
              </a:endParaRPr>
            </a:p>
          </p:txBody>
        </p:sp>
        <p:sp>
          <p:nvSpPr>
            <p:cNvPr id="281658" name="Rectangle 58"/>
            <p:cNvSpPr>
              <a:spLocks noChangeArrowheads="1"/>
            </p:cNvSpPr>
            <p:nvPr/>
          </p:nvSpPr>
          <p:spPr bwMode="auto">
            <a:xfrm>
              <a:off x="1776" y="2515"/>
              <a:ext cx="120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c</a:t>
              </a:r>
              <a:endParaRPr lang="en-CA">
                <a:effectLst>
                  <a:outerShdw blurRad="38100" dist="38100" dir="2700000" algn="tl">
                    <a:srgbClr val="000000"/>
                  </a:outerShdw>
                </a:effectLst>
              </a:endParaRPr>
            </a:p>
          </p:txBody>
        </p:sp>
        <p:sp>
          <p:nvSpPr>
            <p:cNvPr id="281659" name="Rectangle 59"/>
            <p:cNvSpPr>
              <a:spLocks noChangeArrowheads="1"/>
            </p:cNvSpPr>
            <p:nvPr/>
          </p:nvSpPr>
          <p:spPr bwMode="auto">
            <a:xfrm>
              <a:off x="816" y="2515"/>
              <a:ext cx="960" cy="326"/>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a</a:t>
              </a:r>
              <a:endParaRPr lang="en-CA">
                <a:effectLst>
                  <a:outerShdw blurRad="38100" dist="38100" dir="2700000" algn="tl">
                    <a:srgbClr val="000000"/>
                  </a:outerShdw>
                </a:effectLst>
              </a:endParaRPr>
            </a:p>
          </p:txBody>
        </p:sp>
        <p:sp>
          <p:nvSpPr>
            <p:cNvPr id="281660" name="Rectangle 60"/>
            <p:cNvSpPr>
              <a:spLocks noChangeArrowheads="1"/>
            </p:cNvSpPr>
            <p:nvPr/>
          </p:nvSpPr>
          <p:spPr bwMode="auto">
            <a:xfrm>
              <a:off x="1776" y="1920"/>
              <a:ext cx="1200" cy="595"/>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Terminal Vertices</a:t>
              </a:r>
              <a:endParaRPr lang="en-CA">
                <a:effectLst>
                  <a:outerShdw blurRad="38100" dist="38100" dir="2700000" algn="tl">
                    <a:srgbClr val="000000"/>
                  </a:outerShdw>
                </a:effectLst>
              </a:endParaRPr>
            </a:p>
          </p:txBody>
        </p:sp>
        <p:sp>
          <p:nvSpPr>
            <p:cNvPr id="281661" name="Rectangle 61"/>
            <p:cNvSpPr>
              <a:spLocks noChangeArrowheads="1"/>
            </p:cNvSpPr>
            <p:nvPr/>
          </p:nvSpPr>
          <p:spPr bwMode="auto">
            <a:xfrm>
              <a:off x="816" y="1920"/>
              <a:ext cx="960" cy="595"/>
            </a:xfrm>
            <a:prstGeom prst="rect">
              <a:avLst/>
            </a:prstGeom>
            <a:noFill/>
            <a:ln w="9525">
              <a:noFill/>
              <a:miter lim="800000"/>
              <a:headEnd/>
              <a:tailEnd/>
            </a:ln>
            <a:effectLst/>
          </p:spPr>
          <p:txBody>
            <a:bodyPr anchor="ctr" anchorCtr="1"/>
            <a:lstStyle/>
            <a:p>
              <a:pPr algn="ctr">
                <a:defRPr/>
              </a:pPr>
              <a:r>
                <a:rPr lang="en-US">
                  <a:effectLst>
                    <a:outerShdw blurRad="38100" dist="38100" dir="2700000" algn="tl">
                      <a:srgbClr val="000000"/>
                    </a:outerShdw>
                  </a:effectLst>
                </a:rPr>
                <a:t>Initial Vertex</a:t>
              </a:r>
              <a:endParaRPr lang="en-CA">
                <a:effectLst>
                  <a:outerShdw blurRad="38100" dist="38100" dir="2700000" algn="tl">
                    <a:srgbClr val="000000"/>
                  </a:outerShdw>
                </a:effectLst>
              </a:endParaRPr>
            </a:p>
          </p:txBody>
        </p:sp>
        <p:sp>
          <p:nvSpPr>
            <p:cNvPr id="281662" name="Line 62"/>
            <p:cNvSpPr>
              <a:spLocks noChangeShapeType="1"/>
            </p:cNvSpPr>
            <p:nvPr/>
          </p:nvSpPr>
          <p:spPr bwMode="auto">
            <a:xfrm>
              <a:off x="816" y="2515"/>
              <a:ext cx="2160" cy="0"/>
            </a:xfrm>
            <a:prstGeom prst="line">
              <a:avLst/>
            </a:prstGeom>
            <a:noFill/>
            <a:ln w="38100">
              <a:solidFill>
                <a:srgbClr val="00FFFF"/>
              </a:solidFill>
              <a:round/>
              <a:headEnd/>
              <a:tailEnd/>
            </a:ln>
            <a:effectLst/>
          </p:spPr>
          <p:txBody>
            <a:bodyPr anchor="ctr" anchorCtr="1"/>
            <a:lstStyle/>
            <a:p>
              <a:pPr>
                <a:defRPr/>
              </a:pPr>
              <a:endParaRPr lang="en-US"/>
            </a:p>
          </p:txBody>
        </p:sp>
        <p:sp>
          <p:nvSpPr>
            <p:cNvPr id="281663" name="Line 63"/>
            <p:cNvSpPr>
              <a:spLocks noChangeShapeType="1"/>
            </p:cNvSpPr>
            <p:nvPr/>
          </p:nvSpPr>
          <p:spPr bwMode="auto">
            <a:xfrm>
              <a:off x="816" y="2841"/>
              <a:ext cx="2160" cy="0"/>
            </a:xfrm>
            <a:prstGeom prst="line">
              <a:avLst/>
            </a:prstGeom>
            <a:noFill/>
            <a:ln w="38100">
              <a:solidFill>
                <a:srgbClr val="00FFFF"/>
              </a:solidFill>
              <a:round/>
              <a:headEnd/>
              <a:tailEnd/>
            </a:ln>
            <a:effectLst/>
          </p:spPr>
          <p:txBody>
            <a:bodyPr anchor="ctr" anchorCtr="1"/>
            <a:lstStyle/>
            <a:p>
              <a:pPr>
                <a:defRPr/>
              </a:pPr>
              <a:endParaRPr lang="en-US"/>
            </a:p>
          </p:txBody>
        </p:sp>
        <p:sp>
          <p:nvSpPr>
            <p:cNvPr id="281664" name="Line 64"/>
            <p:cNvSpPr>
              <a:spLocks noChangeShapeType="1"/>
            </p:cNvSpPr>
            <p:nvPr/>
          </p:nvSpPr>
          <p:spPr bwMode="auto">
            <a:xfrm>
              <a:off x="1776" y="1920"/>
              <a:ext cx="0" cy="1899"/>
            </a:xfrm>
            <a:prstGeom prst="line">
              <a:avLst/>
            </a:prstGeom>
            <a:noFill/>
            <a:ln w="38100">
              <a:solidFill>
                <a:srgbClr val="00FFFF"/>
              </a:solidFill>
              <a:round/>
              <a:headEnd/>
              <a:tailEnd/>
            </a:ln>
            <a:effectLst/>
          </p:spPr>
          <p:txBody>
            <a:bodyPr anchor="ctr" anchorCtr="1"/>
            <a:lstStyle/>
            <a:p>
              <a:pPr>
                <a:defRPr/>
              </a:pPr>
              <a:endParaRPr lang="en-US"/>
            </a:p>
          </p:txBody>
        </p:sp>
        <p:sp>
          <p:nvSpPr>
            <p:cNvPr id="281665" name="Line 65"/>
            <p:cNvSpPr>
              <a:spLocks noChangeShapeType="1"/>
            </p:cNvSpPr>
            <p:nvPr/>
          </p:nvSpPr>
          <p:spPr bwMode="auto">
            <a:xfrm>
              <a:off x="816" y="1920"/>
              <a:ext cx="2160" cy="0"/>
            </a:xfrm>
            <a:prstGeom prst="line">
              <a:avLst/>
            </a:prstGeom>
            <a:noFill/>
            <a:ln w="38100" cap="sq">
              <a:solidFill>
                <a:srgbClr val="00FFFF"/>
              </a:solidFill>
              <a:round/>
              <a:headEnd/>
              <a:tailEnd/>
            </a:ln>
            <a:effectLst/>
          </p:spPr>
          <p:txBody>
            <a:bodyPr anchor="ctr" anchorCtr="1"/>
            <a:lstStyle/>
            <a:p>
              <a:pPr>
                <a:defRPr/>
              </a:pPr>
              <a:endParaRPr lang="en-US"/>
            </a:p>
          </p:txBody>
        </p:sp>
        <p:sp>
          <p:nvSpPr>
            <p:cNvPr id="281666" name="Line 66"/>
            <p:cNvSpPr>
              <a:spLocks noChangeShapeType="1"/>
            </p:cNvSpPr>
            <p:nvPr/>
          </p:nvSpPr>
          <p:spPr bwMode="auto">
            <a:xfrm>
              <a:off x="816" y="1920"/>
              <a:ext cx="0" cy="1899"/>
            </a:xfrm>
            <a:prstGeom prst="line">
              <a:avLst/>
            </a:prstGeom>
            <a:noFill/>
            <a:ln w="38100" cap="sq">
              <a:solidFill>
                <a:srgbClr val="00FFFF"/>
              </a:solidFill>
              <a:round/>
              <a:headEnd/>
              <a:tailEnd/>
            </a:ln>
            <a:effectLst/>
          </p:spPr>
          <p:txBody>
            <a:bodyPr anchor="ctr" anchorCtr="1"/>
            <a:lstStyle/>
            <a:p>
              <a:pPr>
                <a:defRPr/>
              </a:pPr>
              <a:endParaRPr lang="en-US"/>
            </a:p>
          </p:txBody>
        </p:sp>
        <p:sp>
          <p:nvSpPr>
            <p:cNvPr id="281667" name="Line 67"/>
            <p:cNvSpPr>
              <a:spLocks noChangeShapeType="1"/>
            </p:cNvSpPr>
            <p:nvPr/>
          </p:nvSpPr>
          <p:spPr bwMode="auto">
            <a:xfrm>
              <a:off x="2976" y="1920"/>
              <a:ext cx="0" cy="1899"/>
            </a:xfrm>
            <a:prstGeom prst="line">
              <a:avLst/>
            </a:prstGeom>
            <a:noFill/>
            <a:ln w="38100" cap="sq">
              <a:solidFill>
                <a:srgbClr val="00FFFF"/>
              </a:solidFill>
              <a:round/>
              <a:headEnd/>
              <a:tailEnd/>
            </a:ln>
            <a:effectLst/>
          </p:spPr>
          <p:txBody>
            <a:bodyPr anchor="ctr" anchorCtr="1"/>
            <a:lstStyle/>
            <a:p>
              <a:pPr>
                <a:defRPr/>
              </a:pPr>
              <a:endParaRPr lang="en-US"/>
            </a:p>
          </p:txBody>
        </p:sp>
        <p:sp>
          <p:nvSpPr>
            <p:cNvPr id="281668" name="Line 68"/>
            <p:cNvSpPr>
              <a:spLocks noChangeShapeType="1"/>
            </p:cNvSpPr>
            <p:nvPr/>
          </p:nvSpPr>
          <p:spPr bwMode="auto">
            <a:xfrm>
              <a:off x="816" y="3819"/>
              <a:ext cx="2160" cy="0"/>
            </a:xfrm>
            <a:prstGeom prst="line">
              <a:avLst/>
            </a:prstGeom>
            <a:noFill/>
            <a:ln w="38100" cap="sq">
              <a:solidFill>
                <a:srgbClr val="00FFFF"/>
              </a:solidFill>
              <a:round/>
              <a:headEnd/>
              <a:tailEnd/>
            </a:ln>
            <a:effectLst/>
          </p:spPr>
          <p:txBody>
            <a:bodyPr anchor="ctr" anchorCtr="1"/>
            <a:lstStyle/>
            <a:p>
              <a:pPr>
                <a:defRPr/>
              </a:pPr>
              <a:endParaRPr lang="en-US"/>
            </a:p>
          </p:txBody>
        </p:sp>
        <p:sp>
          <p:nvSpPr>
            <p:cNvPr id="281669" name="Line 69"/>
            <p:cNvSpPr>
              <a:spLocks noChangeShapeType="1"/>
            </p:cNvSpPr>
            <p:nvPr/>
          </p:nvSpPr>
          <p:spPr bwMode="auto">
            <a:xfrm>
              <a:off x="816" y="3493"/>
              <a:ext cx="2160" cy="0"/>
            </a:xfrm>
            <a:prstGeom prst="line">
              <a:avLst/>
            </a:prstGeom>
            <a:noFill/>
            <a:ln w="38100">
              <a:solidFill>
                <a:srgbClr val="00FFFF"/>
              </a:solidFill>
              <a:round/>
              <a:headEnd/>
              <a:tailEnd/>
            </a:ln>
            <a:effectLst/>
          </p:spPr>
          <p:txBody>
            <a:bodyPr/>
            <a:lstStyle/>
            <a:p>
              <a:pPr>
                <a:defRPr/>
              </a:pPr>
              <a:endParaRPr lang="en-US"/>
            </a:p>
          </p:txBody>
        </p:sp>
        <p:sp>
          <p:nvSpPr>
            <p:cNvPr id="281670" name="Line 70"/>
            <p:cNvSpPr>
              <a:spLocks noChangeShapeType="1"/>
            </p:cNvSpPr>
            <p:nvPr/>
          </p:nvSpPr>
          <p:spPr bwMode="auto">
            <a:xfrm>
              <a:off x="816" y="3167"/>
              <a:ext cx="2160" cy="0"/>
            </a:xfrm>
            <a:prstGeom prst="line">
              <a:avLst/>
            </a:prstGeom>
            <a:noFill/>
            <a:ln w="38100">
              <a:solidFill>
                <a:srgbClr val="00FFFF"/>
              </a:solidFill>
              <a:round/>
              <a:headEnd/>
              <a:tailEnd/>
            </a:ln>
            <a:effectLst/>
          </p:spPr>
          <p:txBody>
            <a:bodyP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bwMode="auto">
          <a:xfrm>
            <a:off x="457200" y="1295400"/>
            <a:ext cx="8458200" cy="3581400"/>
          </a:xfrm>
          <a:prstGeom prst="rect">
            <a:avLst/>
          </a:prstGeom>
          <a:solidFill>
            <a:srgbClr val="00CCFF"/>
          </a:solidFill>
          <a:ln w="25400" cap="flat" cmpd="sng" algn="ctr">
            <a:noFill/>
            <a:prstDash val="solid"/>
            <a:round/>
            <a:headEnd type="none" w="med" len="med"/>
            <a:tailEnd type="triangle" w="med" len="med"/>
          </a:ln>
          <a:effectLst/>
        </p:spPr>
        <p:txBody>
          <a:bodyPr/>
          <a:lstStyle/>
          <a:p>
            <a:pPr>
              <a:defRPr/>
            </a:pPr>
            <a:endParaRPr lang="en-US"/>
          </a:p>
        </p:txBody>
      </p:sp>
      <p:sp>
        <p:nvSpPr>
          <p:cNvPr id="57346" name="Rectangle 2"/>
          <p:cNvSpPr>
            <a:spLocks noGrp="1" noChangeArrowheads="1"/>
          </p:cNvSpPr>
          <p:nvPr>
            <p:ph type="title"/>
          </p:nvPr>
        </p:nvSpPr>
        <p:spPr>
          <a:xfrm>
            <a:off x="457200" y="152400"/>
            <a:ext cx="8229600" cy="914400"/>
          </a:xfrm>
        </p:spPr>
        <p:txBody>
          <a:bodyPr/>
          <a:lstStyle/>
          <a:p>
            <a:pPr eaLnBrk="1" hangingPunct="1">
              <a:defRPr/>
            </a:pPr>
            <a:r>
              <a:rPr lang="en-US" smtClean="0">
                <a:latin typeface="Times New Roman" pitchFamily="18" charset="0"/>
              </a:rPr>
              <a:t>Example (Cont.)</a:t>
            </a:r>
          </a:p>
        </p:txBody>
      </p:sp>
      <p:sp>
        <p:nvSpPr>
          <p:cNvPr id="168963" name="Text Box 3"/>
          <p:cNvSpPr txBox="1">
            <a:spLocks noChangeArrowheads="1"/>
          </p:cNvSpPr>
          <p:nvPr/>
        </p:nvSpPr>
        <p:spPr bwMode="auto">
          <a:xfrm>
            <a:off x="990600" y="2220913"/>
            <a:ext cx="2227263"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latin typeface="Book Antiqua" pitchFamily="18" charset="0"/>
              </a:rPr>
              <a:t> 0   1   0   1   1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latin typeface="Book Antiqua" pitchFamily="18" charset="0"/>
              </a:rPr>
              <a:t> 1   0   1   1   1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latin typeface="Book Antiqua" pitchFamily="18" charset="0"/>
              </a:rPr>
              <a:t> 0   1   0   1   0</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latin typeface="Book Antiqua" pitchFamily="18" charset="0"/>
              </a:rPr>
              <a:t> 1   1   1   0   1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5</a:t>
            </a:r>
            <a:r>
              <a:rPr lang="en-US" sz="2400">
                <a:latin typeface="Book Antiqua" pitchFamily="18" charset="0"/>
              </a:rPr>
              <a:t> 1   1   0   1   0</a:t>
            </a:r>
          </a:p>
        </p:txBody>
      </p:sp>
      <p:sp>
        <p:nvSpPr>
          <p:cNvPr id="168964" name="Text Box 4"/>
          <p:cNvSpPr txBox="1">
            <a:spLocks noChangeArrowheads="1"/>
          </p:cNvSpPr>
          <p:nvPr/>
        </p:nvSpPr>
        <p:spPr bwMode="auto">
          <a:xfrm>
            <a:off x="3352800" y="2220913"/>
            <a:ext cx="21907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 </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latin typeface="Book Antiqua" pitchFamily="18" charset="0"/>
              </a:rPr>
              <a:t> 0   0   1   1   1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latin typeface="Book Antiqua" pitchFamily="18" charset="0"/>
              </a:rPr>
              <a:t> 0   0   1   0   1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latin typeface="Book Antiqua" pitchFamily="18" charset="0"/>
              </a:rPr>
              <a:t> 1   1   0   1   1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latin typeface="Book Antiqua" pitchFamily="18" charset="0"/>
              </a:rPr>
              <a:t> 1   0   1   0   1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latin typeface="Book Antiqua" pitchFamily="18" charset="0"/>
              </a:rPr>
              <a:t> 1   1   1   1   0</a:t>
            </a:r>
          </a:p>
        </p:txBody>
      </p:sp>
      <p:sp>
        <p:nvSpPr>
          <p:cNvPr id="168965" name="Line 5"/>
          <p:cNvSpPr>
            <a:spLocks noChangeShapeType="1"/>
          </p:cNvSpPr>
          <p:nvPr/>
        </p:nvSpPr>
        <p:spPr bwMode="auto">
          <a:xfrm>
            <a:off x="5943600" y="2286000"/>
            <a:ext cx="0" cy="2209800"/>
          </a:xfrm>
          <a:prstGeom prst="line">
            <a:avLst/>
          </a:prstGeom>
          <a:noFill/>
          <a:ln w="57150">
            <a:solidFill>
              <a:schemeClr val="accent2"/>
            </a:solidFill>
            <a:miter lim="800000"/>
            <a:headEnd/>
            <a:tailEnd/>
          </a:ln>
        </p:spPr>
        <p:txBody>
          <a:bodyPr wrap="none"/>
          <a:lstStyle/>
          <a:p>
            <a:pPr>
              <a:defRPr/>
            </a:pPr>
            <a:endParaRPr lang="en-US"/>
          </a:p>
        </p:txBody>
      </p:sp>
      <p:sp>
        <p:nvSpPr>
          <p:cNvPr id="168966" name="Rectangle 6"/>
          <p:cNvSpPr>
            <a:spLocks noChangeArrowheads="1"/>
          </p:cNvSpPr>
          <p:nvPr/>
        </p:nvSpPr>
        <p:spPr bwMode="auto">
          <a:xfrm>
            <a:off x="152400" y="4800600"/>
            <a:ext cx="8763000" cy="2057400"/>
          </a:xfrm>
          <a:prstGeom prst="rect">
            <a:avLst/>
          </a:prstGeom>
          <a:noFill/>
          <a:ln w="12700">
            <a:noFill/>
            <a:miter lim="800000"/>
            <a:headEnd/>
            <a:tailEnd/>
          </a:ln>
        </p:spPr>
        <p:txBody>
          <a:bodyPr lIns="0" tIns="44450" rIns="0" bIns="44450"/>
          <a:lstStyle/>
          <a:p>
            <a:pPr marL="342900" indent="-342900">
              <a:buFont typeface="Wingdings" pitchFamily="2" charset="2"/>
              <a:buNone/>
              <a:defRPr/>
            </a:pPr>
            <a:r>
              <a:rPr lang="en-US">
                <a:latin typeface="Times New Roman" pitchFamily="18" charset="0"/>
              </a:rPr>
              <a:t>We permute the adjacency matrix of </a:t>
            </a:r>
            <a:r>
              <a:rPr lang="en-US" i="1">
                <a:latin typeface="Times New Roman" pitchFamily="18" charset="0"/>
              </a:rPr>
              <a:t>H</a:t>
            </a:r>
            <a:r>
              <a:rPr lang="en-US">
                <a:latin typeface="Times New Roman" pitchFamily="18" charset="0"/>
              </a:rPr>
              <a:t> (per function choices above) to see if we get the adjacency of </a:t>
            </a:r>
            <a:r>
              <a:rPr lang="en-US" i="1">
                <a:latin typeface="Times New Roman" pitchFamily="18" charset="0"/>
              </a:rPr>
              <a:t>G</a:t>
            </a:r>
            <a:r>
              <a:rPr lang="en-US">
                <a:latin typeface="Times New Roman" pitchFamily="18" charset="0"/>
              </a:rPr>
              <a:t>.</a:t>
            </a:r>
            <a:r>
              <a:rPr lang="en-US" sz="3200">
                <a:latin typeface="Times New Roman" pitchFamily="18" charset="0"/>
              </a:rPr>
              <a:t> </a:t>
            </a:r>
            <a:r>
              <a:rPr lang="en-US">
                <a:latin typeface="Times New Roman" pitchFamily="18" charset="0"/>
              </a:rPr>
              <a:t>Let’s try:</a:t>
            </a:r>
          </a:p>
          <a:p>
            <a:pPr marL="342900" indent="-342900">
              <a:buFont typeface="Wingdings" pitchFamily="2" charset="2"/>
              <a:buNone/>
              <a:defRPr/>
            </a:pPr>
            <a:r>
              <a:rPr lang="en-US" i="1">
                <a:latin typeface="Times New Roman" pitchFamily="18" charset="0"/>
              </a:rPr>
              <a:t>		f</a:t>
            </a:r>
            <a:r>
              <a:rPr lang="en-US">
                <a:latin typeface="Times New Roman" pitchFamily="18" charset="0"/>
              </a:rPr>
              <a:t>(</a:t>
            </a:r>
            <a:r>
              <a:rPr lang="en-US" i="1">
                <a:latin typeface="Times New Roman" pitchFamily="18" charset="0"/>
              </a:rPr>
              <a:t>u</a:t>
            </a:r>
            <a:r>
              <a:rPr lang="en-US" baseline="-25000">
                <a:latin typeface="Times New Roman" pitchFamily="18" charset="0"/>
              </a:rPr>
              <a:t>1</a:t>
            </a:r>
            <a:r>
              <a:rPr lang="en-US">
                <a:latin typeface="Times New Roman" pitchFamily="18" charset="0"/>
              </a:rPr>
              <a:t>) = </a:t>
            </a:r>
            <a:r>
              <a:rPr lang="en-US" i="1">
                <a:latin typeface="Times New Roman" pitchFamily="18" charset="0"/>
              </a:rPr>
              <a:t>v</a:t>
            </a:r>
            <a:r>
              <a:rPr lang="en-US" baseline="-25000">
                <a:latin typeface="Times New Roman" pitchFamily="18" charset="0"/>
              </a:rPr>
              <a:t>1</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2</a:t>
            </a:r>
            <a:r>
              <a:rPr lang="en-US">
                <a:latin typeface="Times New Roman" pitchFamily="18" charset="0"/>
              </a:rPr>
              <a:t>) = </a:t>
            </a:r>
            <a:r>
              <a:rPr lang="en-US" i="1">
                <a:latin typeface="Times New Roman" pitchFamily="18" charset="0"/>
              </a:rPr>
              <a:t>v</a:t>
            </a:r>
            <a:r>
              <a:rPr lang="en-US" baseline="-25000">
                <a:latin typeface="Times New Roman" pitchFamily="18" charset="0"/>
              </a:rPr>
              <a:t>3</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3</a:t>
            </a:r>
            <a:r>
              <a:rPr lang="en-US">
                <a:latin typeface="Times New Roman" pitchFamily="18" charset="0"/>
              </a:rPr>
              <a:t>) = </a:t>
            </a:r>
            <a:r>
              <a:rPr lang="en-US" i="1">
                <a:latin typeface="Times New Roman" pitchFamily="18" charset="0"/>
              </a:rPr>
              <a:t>v</a:t>
            </a:r>
            <a:r>
              <a:rPr lang="en-US" baseline="-25000">
                <a:latin typeface="Times New Roman" pitchFamily="18" charset="0"/>
              </a:rPr>
              <a:t>2</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4</a:t>
            </a:r>
            <a:r>
              <a:rPr lang="en-US">
                <a:latin typeface="Times New Roman" pitchFamily="18" charset="0"/>
              </a:rPr>
              <a:t>) = </a:t>
            </a:r>
            <a:r>
              <a:rPr lang="en-US" i="1">
                <a:latin typeface="Times New Roman" pitchFamily="18" charset="0"/>
              </a:rPr>
              <a:t>v</a:t>
            </a:r>
            <a:r>
              <a:rPr lang="en-US" baseline="-25000">
                <a:latin typeface="Times New Roman" pitchFamily="18" charset="0"/>
              </a:rPr>
              <a:t>5</a:t>
            </a:r>
            <a:r>
              <a:rPr lang="en-US">
                <a:latin typeface="Times New Roman" pitchFamily="18" charset="0"/>
              </a:rPr>
              <a:t>,</a:t>
            </a:r>
            <a:r>
              <a:rPr lang="en-US" baseline="-25000">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5</a:t>
            </a:r>
            <a:r>
              <a:rPr lang="en-US">
                <a:latin typeface="Times New Roman" pitchFamily="18" charset="0"/>
              </a:rPr>
              <a:t>) = </a:t>
            </a:r>
            <a:r>
              <a:rPr lang="en-US" i="1">
                <a:latin typeface="Times New Roman" pitchFamily="18" charset="0"/>
              </a:rPr>
              <a:t>v</a:t>
            </a:r>
            <a:r>
              <a:rPr lang="en-US" baseline="-25000">
                <a:latin typeface="Times New Roman" pitchFamily="18" charset="0"/>
              </a:rPr>
              <a:t>4</a:t>
            </a:r>
            <a:endParaRPr lang="en-US">
              <a:latin typeface="Times New Roman" pitchFamily="18" charset="0"/>
            </a:endParaRPr>
          </a:p>
          <a:p>
            <a:pPr marL="342900" indent="-342900">
              <a:defRPr/>
            </a:pPr>
            <a:r>
              <a:rPr lang="en-US">
                <a:latin typeface="Times New Roman" pitchFamily="18" charset="0"/>
              </a:rPr>
              <a:t>Does G = H’?  Yes!</a:t>
            </a:r>
          </a:p>
        </p:txBody>
      </p:sp>
      <p:sp>
        <p:nvSpPr>
          <p:cNvPr id="168967" name="Text Box 7"/>
          <p:cNvSpPr txBox="1">
            <a:spLocks noChangeArrowheads="1"/>
          </p:cNvSpPr>
          <p:nvPr/>
        </p:nvSpPr>
        <p:spPr bwMode="auto">
          <a:xfrm>
            <a:off x="6324600" y="2220913"/>
            <a:ext cx="21907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latin typeface="Book Antiqua" pitchFamily="18" charset="0"/>
              </a:rPr>
              <a:t> 0   1   0   1   1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latin typeface="Book Antiqua" pitchFamily="18" charset="0"/>
              </a:rPr>
              <a:t> 1   0   1   1   1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latin typeface="Book Antiqua" pitchFamily="18" charset="0"/>
              </a:rPr>
              <a:t> 0   1   0   1   0</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latin typeface="Book Antiqua" pitchFamily="18" charset="0"/>
              </a:rPr>
              <a:t> 1   1   1   0   1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latin typeface="Book Antiqua" pitchFamily="18" charset="0"/>
              </a:rPr>
              <a:t> 1   1   0   1   0</a:t>
            </a:r>
          </a:p>
        </p:txBody>
      </p:sp>
      <p:sp>
        <p:nvSpPr>
          <p:cNvPr id="57352" name="Text Box 8"/>
          <p:cNvSpPr txBox="1">
            <a:spLocks noChangeArrowheads="1"/>
          </p:cNvSpPr>
          <p:nvPr/>
        </p:nvSpPr>
        <p:spPr bwMode="auto">
          <a:xfrm>
            <a:off x="685800" y="1371600"/>
            <a:ext cx="8153400" cy="579438"/>
          </a:xfrm>
          <a:prstGeom prst="rect">
            <a:avLst/>
          </a:prstGeom>
          <a:noFill/>
          <a:ln w="9525">
            <a:noFill/>
            <a:miter lim="800000"/>
            <a:headEnd/>
            <a:tailEnd/>
          </a:ln>
        </p:spPr>
        <p:txBody>
          <a:bodyPr>
            <a:spAutoFit/>
          </a:bodyPr>
          <a:lstStyle/>
          <a:p>
            <a:pPr>
              <a:spcBef>
                <a:spcPct val="50000"/>
              </a:spcBef>
              <a:defRPr/>
            </a:pPr>
            <a:r>
              <a:rPr lang="en-US" sz="3200">
                <a:latin typeface="Times New Roman" pitchFamily="18" charset="0"/>
              </a:rPr>
              <a:t>	  G			H		       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additive="base">
                                        <p:cTn id="7" dur="500" fill="hold"/>
                                        <p:tgtEl>
                                          <p:spTgt spid="168963"/>
                                        </p:tgtEl>
                                        <p:attrNameLst>
                                          <p:attrName>ppt_x</p:attrName>
                                        </p:attrNameLst>
                                      </p:cBhvr>
                                      <p:tavLst>
                                        <p:tav tm="0">
                                          <p:val>
                                            <p:strVal val="0-#ppt_w/2"/>
                                          </p:val>
                                        </p:tav>
                                        <p:tav tm="100000">
                                          <p:val>
                                            <p:strVal val="#ppt_x"/>
                                          </p:val>
                                        </p:tav>
                                      </p:tavLst>
                                    </p:anim>
                                    <p:anim calcmode="lin" valueType="num">
                                      <p:cBhvr additive="base">
                                        <p:cTn id="8"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 calcmode="lin" valueType="num">
                                      <p:cBhvr additive="base">
                                        <p:cTn id="13" dur="500" fill="hold"/>
                                        <p:tgtEl>
                                          <p:spTgt spid="168964"/>
                                        </p:tgtEl>
                                        <p:attrNameLst>
                                          <p:attrName>ppt_x</p:attrName>
                                        </p:attrNameLst>
                                      </p:cBhvr>
                                      <p:tavLst>
                                        <p:tav tm="0">
                                          <p:val>
                                            <p:strVal val="0-#ppt_w/2"/>
                                          </p:val>
                                        </p:tav>
                                        <p:tav tm="100000">
                                          <p:val>
                                            <p:strVal val="#ppt_x"/>
                                          </p:val>
                                        </p:tav>
                                      </p:tavLst>
                                    </p:anim>
                                    <p:anim calcmode="lin" valueType="num">
                                      <p:cBhvr additive="base">
                                        <p:cTn id="14" dur="500" fill="hold"/>
                                        <p:tgtEl>
                                          <p:spTgt spid="1689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68965"/>
                                        </p:tgtEl>
                                        <p:attrNameLst>
                                          <p:attrName>style.visibility</p:attrName>
                                        </p:attrNameLst>
                                      </p:cBhvr>
                                      <p:to>
                                        <p:strVal val="visible"/>
                                      </p:to>
                                    </p:set>
                                    <p:animEffect transition="in" filter="wipe(up)">
                                      <p:cBhvr>
                                        <p:cTn id="19" dur="500"/>
                                        <p:tgtEl>
                                          <p:spTgt spid="1689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68967"/>
                                        </p:tgtEl>
                                        <p:attrNameLst>
                                          <p:attrName>style.visibility</p:attrName>
                                        </p:attrNameLst>
                                      </p:cBhvr>
                                      <p:to>
                                        <p:strVal val="visible"/>
                                      </p:to>
                                    </p:set>
                                    <p:anim calcmode="lin" valueType="num">
                                      <p:cBhvr additive="base">
                                        <p:cTn id="24" dur="500" fill="hold"/>
                                        <p:tgtEl>
                                          <p:spTgt spid="168967"/>
                                        </p:tgtEl>
                                        <p:attrNameLst>
                                          <p:attrName>ppt_x</p:attrName>
                                        </p:attrNameLst>
                                      </p:cBhvr>
                                      <p:tavLst>
                                        <p:tav tm="0">
                                          <p:val>
                                            <p:strVal val="0-#ppt_w/2"/>
                                          </p:val>
                                        </p:tav>
                                        <p:tav tm="100000">
                                          <p:val>
                                            <p:strVal val="#ppt_x"/>
                                          </p:val>
                                        </p:tav>
                                      </p:tavLst>
                                    </p:anim>
                                    <p:anim calcmode="lin" valueType="num">
                                      <p:cBhvr additive="base">
                                        <p:cTn id="25" dur="500" fill="hold"/>
                                        <p:tgtEl>
                                          <p:spTgt spid="16896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68966"/>
                                        </p:tgtEl>
                                        <p:attrNameLst>
                                          <p:attrName>style.visibility</p:attrName>
                                        </p:attrNameLst>
                                      </p:cBhvr>
                                      <p:to>
                                        <p:strVal val="visible"/>
                                      </p:to>
                                    </p:set>
                                    <p:anim calcmode="lin" valueType="num">
                                      <p:cBhvr additive="base">
                                        <p:cTn id="30" dur="500" fill="hold"/>
                                        <p:tgtEl>
                                          <p:spTgt spid="168966"/>
                                        </p:tgtEl>
                                        <p:attrNameLst>
                                          <p:attrName>ppt_x</p:attrName>
                                        </p:attrNameLst>
                                      </p:cBhvr>
                                      <p:tavLst>
                                        <p:tav tm="0">
                                          <p:val>
                                            <p:strVal val="0-#ppt_w/2"/>
                                          </p:val>
                                        </p:tav>
                                        <p:tav tm="100000">
                                          <p:val>
                                            <p:strVal val="#ppt_x"/>
                                          </p:val>
                                        </p:tav>
                                      </p:tavLst>
                                    </p:anim>
                                    <p:anim calcmode="lin" valueType="num">
                                      <p:cBhvr additive="base">
                                        <p:cTn id="31"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utoUpdateAnimBg="0"/>
      <p:bldP spid="168964" grpId="0" autoUpdateAnimBg="0"/>
      <p:bldP spid="168966" grpId="0" autoUpdateAnimBg="0"/>
      <p:bldP spid="16896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bwMode="auto">
          <a:xfrm>
            <a:off x="381000" y="1371600"/>
            <a:ext cx="8458200" cy="3581400"/>
          </a:xfrm>
          <a:prstGeom prst="rect">
            <a:avLst/>
          </a:prstGeom>
          <a:solidFill>
            <a:srgbClr val="00CCFF"/>
          </a:solidFill>
          <a:ln w="25400" cap="flat" cmpd="sng" algn="ctr">
            <a:noFill/>
            <a:prstDash val="solid"/>
            <a:round/>
            <a:headEnd type="none" w="med" len="med"/>
            <a:tailEnd type="triangle" w="med" len="med"/>
          </a:ln>
          <a:effectLst/>
        </p:spPr>
        <p:txBody>
          <a:bodyPr/>
          <a:lstStyle/>
          <a:p>
            <a:pPr>
              <a:defRPr/>
            </a:pPr>
            <a:endParaRPr lang="en-US"/>
          </a:p>
        </p:txBody>
      </p:sp>
      <p:sp>
        <p:nvSpPr>
          <p:cNvPr id="58370" name="Rectangle 2"/>
          <p:cNvSpPr>
            <a:spLocks noGrp="1" noChangeArrowheads="1"/>
          </p:cNvSpPr>
          <p:nvPr>
            <p:ph type="title"/>
          </p:nvPr>
        </p:nvSpPr>
        <p:spPr>
          <a:xfrm>
            <a:off x="457200" y="152400"/>
            <a:ext cx="8229600" cy="914400"/>
          </a:xfrm>
        </p:spPr>
        <p:txBody>
          <a:bodyPr/>
          <a:lstStyle/>
          <a:p>
            <a:pPr eaLnBrk="1" hangingPunct="1">
              <a:defRPr/>
            </a:pPr>
            <a:r>
              <a:rPr lang="en-US" smtClean="0">
                <a:latin typeface="Times New Roman" pitchFamily="18" charset="0"/>
              </a:rPr>
              <a:t>Example (Cont.)</a:t>
            </a:r>
          </a:p>
        </p:txBody>
      </p:sp>
      <p:sp>
        <p:nvSpPr>
          <p:cNvPr id="57347" name="Text Box 3"/>
          <p:cNvSpPr txBox="1">
            <a:spLocks noChangeArrowheads="1"/>
          </p:cNvSpPr>
          <p:nvPr/>
        </p:nvSpPr>
        <p:spPr bwMode="auto">
          <a:xfrm>
            <a:off x="990600" y="2220913"/>
            <a:ext cx="2227263"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latin typeface="Book Antiqua" pitchFamily="18" charset="0"/>
              </a:rPr>
              <a:t> 0   1   0   1   1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latin typeface="Book Antiqua" pitchFamily="18" charset="0"/>
              </a:rPr>
              <a:t> 1   0   1   1   1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latin typeface="Book Antiqua" pitchFamily="18" charset="0"/>
              </a:rPr>
              <a:t> 0   1   0   1   0</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latin typeface="Book Antiqua" pitchFamily="18" charset="0"/>
              </a:rPr>
              <a:t> 1   1   1   0   1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5</a:t>
            </a:r>
            <a:r>
              <a:rPr lang="en-US" sz="2400">
                <a:latin typeface="Book Antiqua" pitchFamily="18" charset="0"/>
              </a:rPr>
              <a:t> 1   1   0   1   0</a:t>
            </a:r>
          </a:p>
        </p:txBody>
      </p:sp>
      <p:sp>
        <p:nvSpPr>
          <p:cNvPr id="57348" name="Text Box 4"/>
          <p:cNvSpPr txBox="1">
            <a:spLocks noChangeArrowheads="1"/>
          </p:cNvSpPr>
          <p:nvPr/>
        </p:nvSpPr>
        <p:spPr bwMode="auto">
          <a:xfrm>
            <a:off x="3352800" y="2220913"/>
            <a:ext cx="21907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 </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latin typeface="Book Antiqua" pitchFamily="18" charset="0"/>
              </a:rPr>
              <a:t> 0   0   1   1   1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latin typeface="Book Antiqua" pitchFamily="18" charset="0"/>
              </a:rPr>
              <a:t> 0   0   1   0   1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latin typeface="Book Antiqua" pitchFamily="18" charset="0"/>
              </a:rPr>
              <a:t> 1   1   0   1   1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latin typeface="Book Antiqua" pitchFamily="18" charset="0"/>
              </a:rPr>
              <a:t> 1   0   1   0   1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latin typeface="Book Antiqua" pitchFamily="18" charset="0"/>
              </a:rPr>
              <a:t> 1   1   1   1   0</a:t>
            </a:r>
          </a:p>
        </p:txBody>
      </p:sp>
      <p:sp>
        <p:nvSpPr>
          <p:cNvPr id="57349" name="Line 5"/>
          <p:cNvSpPr>
            <a:spLocks noChangeShapeType="1"/>
          </p:cNvSpPr>
          <p:nvPr/>
        </p:nvSpPr>
        <p:spPr bwMode="auto">
          <a:xfrm>
            <a:off x="5943600" y="2286000"/>
            <a:ext cx="0" cy="2209800"/>
          </a:xfrm>
          <a:prstGeom prst="line">
            <a:avLst/>
          </a:prstGeom>
          <a:noFill/>
          <a:ln w="57150">
            <a:solidFill>
              <a:schemeClr val="accent2"/>
            </a:solidFill>
            <a:miter lim="800000"/>
            <a:headEnd/>
            <a:tailEnd/>
          </a:ln>
        </p:spPr>
        <p:txBody>
          <a:bodyPr wrap="none"/>
          <a:lstStyle/>
          <a:p>
            <a:pPr>
              <a:defRPr/>
            </a:pPr>
            <a:endParaRPr lang="en-US"/>
          </a:p>
        </p:txBody>
      </p:sp>
      <p:sp>
        <p:nvSpPr>
          <p:cNvPr id="57350" name="Rectangle 6"/>
          <p:cNvSpPr>
            <a:spLocks noChangeArrowheads="1"/>
          </p:cNvSpPr>
          <p:nvPr/>
        </p:nvSpPr>
        <p:spPr bwMode="auto">
          <a:xfrm>
            <a:off x="228600" y="4876800"/>
            <a:ext cx="8763000" cy="1714500"/>
          </a:xfrm>
          <a:prstGeom prst="rect">
            <a:avLst/>
          </a:prstGeom>
          <a:noFill/>
          <a:ln w="12700">
            <a:noFill/>
            <a:miter lim="800000"/>
            <a:headEnd/>
            <a:tailEnd/>
          </a:ln>
        </p:spPr>
        <p:txBody>
          <a:bodyPr lIns="0" tIns="44450" rIns="0" bIns="44450"/>
          <a:lstStyle/>
          <a:p>
            <a:pPr marL="342900" indent="-342900">
              <a:buFont typeface="Wingdings" pitchFamily="2" charset="2"/>
              <a:buNone/>
              <a:defRPr/>
            </a:pPr>
            <a:r>
              <a:rPr lang="en-US">
                <a:latin typeface="Times New Roman" pitchFamily="18" charset="0"/>
              </a:rPr>
              <a:t>It turns out that</a:t>
            </a:r>
          </a:p>
          <a:p>
            <a:pPr marL="342900" indent="-342900">
              <a:buFont typeface="Wingdings" pitchFamily="2" charset="2"/>
              <a:buNone/>
              <a:defRPr/>
            </a:pPr>
            <a:r>
              <a:rPr lang="en-US" i="1">
                <a:latin typeface="Times New Roman" pitchFamily="18" charset="0"/>
              </a:rPr>
              <a:t>	f</a:t>
            </a:r>
            <a:r>
              <a:rPr lang="en-US">
                <a:latin typeface="Times New Roman" pitchFamily="18" charset="0"/>
              </a:rPr>
              <a:t>(</a:t>
            </a:r>
            <a:r>
              <a:rPr lang="en-US" i="1">
                <a:latin typeface="Times New Roman" pitchFamily="18" charset="0"/>
              </a:rPr>
              <a:t>u</a:t>
            </a:r>
            <a:r>
              <a:rPr lang="en-US" baseline="-25000">
                <a:latin typeface="Times New Roman" pitchFamily="18" charset="0"/>
              </a:rPr>
              <a:t>1</a:t>
            </a:r>
            <a:r>
              <a:rPr lang="en-US">
                <a:latin typeface="Times New Roman" pitchFamily="18" charset="0"/>
              </a:rPr>
              <a:t>) = </a:t>
            </a:r>
            <a:r>
              <a:rPr lang="en-US" i="1">
                <a:latin typeface="Times New Roman" pitchFamily="18" charset="0"/>
              </a:rPr>
              <a:t>v</a:t>
            </a:r>
            <a:r>
              <a:rPr lang="en-US" baseline="-25000">
                <a:latin typeface="Times New Roman" pitchFamily="18" charset="0"/>
              </a:rPr>
              <a:t>4</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2</a:t>
            </a:r>
            <a:r>
              <a:rPr lang="en-US">
                <a:latin typeface="Times New Roman" pitchFamily="18" charset="0"/>
              </a:rPr>
              <a:t>) = </a:t>
            </a:r>
            <a:r>
              <a:rPr lang="en-US" i="1">
                <a:latin typeface="Times New Roman" pitchFamily="18" charset="0"/>
              </a:rPr>
              <a:t>v</a:t>
            </a:r>
            <a:r>
              <a:rPr lang="en-US" baseline="-25000">
                <a:latin typeface="Times New Roman" pitchFamily="18" charset="0"/>
              </a:rPr>
              <a:t>3</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3</a:t>
            </a:r>
            <a:r>
              <a:rPr lang="en-US">
                <a:latin typeface="Times New Roman" pitchFamily="18" charset="0"/>
              </a:rPr>
              <a:t>) = </a:t>
            </a:r>
            <a:r>
              <a:rPr lang="en-US" i="1">
                <a:latin typeface="Times New Roman" pitchFamily="18" charset="0"/>
              </a:rPr>
              <a:t>v</a:t>
            </a:r>
            <a:r>
              <a:rPr lang="en-US" baseline="-25000">
                <a:latin typeface="Times New Roman" pitchFamily="18" charset="0"/>
              </a:rPr>
              <a:t>2</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4</a:t>
            </a:r>
            <a:r>
              <a:rPr lang="en-US">
                <a:latin typeface="Times New Roman" pitchFamily="18" charset="0"/>
              </a:rPr>
              <a:t>) = </a:t>
            </a:r>
            <a:r>
              <a:rPr lang="en-US" i="1">
                <a:latin typeface="Times New Roman" pitchFamily="18" charset="0"/>
              </a:rPr>
              <a:t>v</a:t>
            </a:r>
            <a:r>
              <a:rPr lang="en-US" baseline="-25000">
                <a:latin typeface="Times New Roman" pitchFamily="18" charset="0"/>
              </a:rPr>
              <a:t>5</a:t>
            </a:r>
            <a:r>
              <a:rPr lang="en-US">
                <a:latin typeface="Times New Roman" pitchFamily="18" charset="0"/>
              </a:rPr>
              <a:t>,</a:t>
            </a:r>
            <a:r>
              <a:rPr lang="en-US" baseline="-25000">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5</a:t>
            </a:r>
            <a:r>
              <a:rPr lang="en-US">
                <a:latin typeface="Times New Roman" pitchFamily="18" charset="0"/>
              </a:rPr>
              <a:t>) = </a:t>
            </a:r>
            <a:r>
              <a:rPr lang="en-US" i="1">
                <a:latin typeface="Times New Roman" pitchFamily="18" charset="0"/>
              </a:rPr>
              <a:t>v</a:t>
            </a:r>
            <a:r>
              <a:rPr lang="en-US" baseline="-25000">
                <a:latin typeface="Times New Roman" pitchFamily="18" charset="0"/>
              </a:rPr>
              <a:t>1</a:t>
            </a:r>
            <a:endParaRPr lang="en-US">
              <a:latin typeface="Times New Roman" pitchFamily="18" charset="0"/>
            </a:endParaRPr>
          </a:p>
          <a:p>
            <a:pPr marL="342900" indent="-342900">
              <a:buFont typeface="Wingdings" pitchFamily="2" charset="2"/>
              <a:buNone/>
              <a:defRPr/>
            </a:pPr>
            <a:r>
              <a:rPr lang="en-US">
                <a:latin typeface="Times New Roman" pitchFamily="18" charset="0"/>
              </a:rPr>
              <a:t>also works.</a:t>
            </a:r>
          </a:p>
        </p:txBody>
      </p:sp>
      <p:sp>
        <p:nvSpPr>
          <p:cNvPr id="57351" name="Text Box 7"/>
          <p:cNvSpPr txBox="1">
            <a:spLocks noChangeArrowheads="1"/>
          </p:cNvSpPr>
          <p:nvPr/>
        </p:nvSpPr>
        <p:spPr bwMode="auto">
          <a:xfrm>
            <a:off x="6324600" y="2220913"/>
            <a:ext cx="21907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latin typeface="Book Antiqua" pitchFamily="18" charset="0"/>
              </a:rPr>
              <a:t> 0   1   0   1   1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latin typeface="Book Antiqua" pitchFamily="18" charset="0"/>
              </a:rPr>
              <a:t> 1   0   1   1   1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latin typeface="Book Antiqua" pitchFamily="18" charset="0"/>
              </a:rPr>
              <a:t> 0   1   0   1   0</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latin typeface="Book Antiqua" pitchFamily="18" charset="0"/>
              </a:rPr>
              <a:t> 1   1   1   0   1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latin typeface="Book Antiqua" pitchFamily="18" charset="0"/>
              </a:rPr>
              <a:t> 1   1   0   1   0</a:t>
            </a:r>
          </a:p>
        </p:txBody>
      </p:sp>
      <p:sp>
        <p:nvSpPr>
          <p:cNvPr id="58376" name="Text Box 8"/>
          <p:cNvSpPr txBox="1">
            <a:spLocks noChangeArrowheads="1"/>
          </p:cNvSpPr>
          <p:nvPr/>
        </p:nvSpPr>
        <p:spPr bwMode="auto">
          <a:xfrm>
            <a:off x="685800" y="1371600"/>
            <a:ext cx="8153400" cy="579438"/>
          </a:xfrm>
          <a:prstGeom prst="rect">
            <a:avLst/>
          </a:prstGeom>
          <a:noFill/>
          <a:ln w="9525">
            <a:noFill/>
            <a:miter lim="800000"/>
            <a:headEnd/>
            <a:tailEnd/>
          </a:ln>
        </p:spPr>
        <p:txBody>
          <a:bodyPr>
            <a:spAutoFit/>
          </a:bodyPr>
          <a:lstStyle/>
          <a:p>
            <a:pPr>
              <a:spcBef>
                <a:spcPct val="50000"/>
              </a:spcBef>
              <a:defRPr/>
            </a:pPr>
            <a:r>
              <a:rPr lang="en-US" sz="3200">
                <a:latin typeface="Times New Roman" pitchFamily="18" charset="0"/>
              </a:rPr>
              <a:t>	  G			H		       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additive="base">
                                        <p:cTn id="7" dur="500" fill="hold"/>
                                        <p:tgtEl>
                                          <p:spTgt spid="57347"/>
                                        </p:tgtEl>
                                        <p:attrNameLst>
                                          <p:attrName>ppt_x</p:attrName>
                                        </p:attrNameLst>
                                      </p:cBhvr>
                                      <p:tavLst>
                                        <p:tav tm="0">
                                          <p:val>
                                            <p:strVal val="0-#ppt_w/2"/>
                                          </p:val>
                                        </p:tav>
                                        <p:tav tm="100000">
                                          <p:val>
                                            <p:strVal val="#ppt_x"/>
                                          </p:val>
                                        </p:tav>
                                      </p:tavLst>
                                    </p:anim>
                                    <p:anim calcmode="lin" valueType="num">
                                      <p:cBhvr additive="base">
                                        <p:cTn id="8"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8"/>
                                        </p:tgtEl>
                                        <p:attrNameLst>
                                          <p:attrName>style.visibility</p:attrName>
                                        </p:attrNameLst>
                                      </p:cBhvr>
                                      <p:to>
                                        <p:strVal val="visible"/>
                                      </p:to>
                                    </p:set>
                                    <p:anim calcmode="lin" valueType="num">
                                      <p:cBhvr additive="base">
                                        <p:cTn id="13" dur="500" fill="hold"/>
                                        <p:tgtEl>
                                          <p:spTgt spid="57348"/>
                                        </p:tgtEl>
                                        <p:attrNameLst>
                                          <p:attrName>ppt_x</p:attrName>
                                        </p:attrNameLst>
                                      </p:cBhvr>
                                      <p:tavLst>
                                        <p:tav tm="0">
                                          <p:val>
                                            <p:strVal val="0-#ppt_w/2"/>
                                          </p:val>
                                        </p:tav>
                                        <p:tav tm="100000">
                                          <p:val>
                                            <p:strVal val="#ppt_x"/>
                                          </p:val>
                                        </p:tav>
                                      </p:tavLst>
                                    </p:anim>
                                    <p:anim calcmode="lin" valueType="num">
                                      <p:cBhvr additive="base">
                                        <p:cTn id="14"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57349"/>
                                        </p:tgtEl>
                                        <p:attrNameLst>
                                          <p:attrName>style.visibility</p:attrName>
                                        </p:attrNameLst>
                                      </p:cBhvr>
                                      <p:to>
                                        <p:strVal val="visible"/>
                                      </p:to>
                                    </p:set>
                                    <p:animEffect transition="in" filter="wipe(up)">
                                      <p:cBhvr>
                                        <p:cTn id="19" dur="500"/>
                                        <p:tgtEl>
                                          <p:spTgt spid="5734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7351"/>
                                        </p:tgtEl>
                                        <p:attrNameLst>
                                          <p:attrName>style.visibility</p:attrName>
                                        </p:attrNameLst>
                                      </p:cBhvr>
                                      <p:to>
                                        <p:strVal val="visible"/>
                                      </p:to>
                                    </p:set>
                                    <p:anim calcmode="lin" valueType="num">
                                      <p:cBhvr additive="base">
                                        <p:cTn id="24" dur="500" fill="hold"/>
                                        <p:tgtEl>
                                          <p:spTgt spid="57351"/>
                                        </p:tgtEl>
                                        <p:attrNameLst>
                                          <p:attrName>ppt_x</p:attrName>
                                        </p:attrNameLst>
                                      </p:cBhvr>
                                      <p:tavLst>
                                        <p:tav tm="0">
                                          <p:val>
                                            <p:strVal val="0-#ppt_w/2"/>
                                          </p:val>
                                        </p:tav>
                                        <p:tav tm="100000">
                                          <p:val>
                                            <p:strVal val="#ppt_x"/>
                                          </p:val>
                                        </p:tav>
                                      </p:tavLst>
                                    </p:anim>
                                    <p:anim calcmode="lin" valueType="num">
                                      <p:cBhvr additive="base">
                                        <p:cTn id="25"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7350"/>
                                        </p:tgtEl>
                                        <p:attrNameLst>
                                          <p:attrName>style.visibility</p:attrName>
                                        </p:attrNameLst>
                                      </p:cBhvr>
                                      <p:to>
                                        <p:strVal val="visible"/>
                                      </p:to>
                                    </p:set>
                                    <p:anim calcmode="lin" valueType="num">
                                      <p:cBhvr additive="base">
                                        <p:cTn id="30" dur="500" fill="hold"/>
                                        <p:tgtEl>
                                          <p:spTgt spid="57350"/>
                                        </p:tgtEl>
                                        <p:attrNameLst>
                                          <p:attrName>ppt_x</p:attrName>
                                        </p:attrNameLst>
                                      </p:cBhvr>
                                      <p:tavLst>
                                        <p:tav tm="0">
                                          <p:val>
                                            <p:strVal val="0-#ppt_w/2"/>
                                          </p:val>
                                        </p:tav>
                                        <p:tav tm="100000">
                                          <p:val>
                                            <p:strVal val="#ppt_x"/>
                                          </p:val>
                                        </p:tav>
                                      </p:tavLst>
                                    </p:anim>
                                    <p:anim calcmode="lin" valueType="num">
                                      <p:cBhvr additive="base">
                                        <p:cTn id="31" dur="500" fill="hold"/>
                                        <p:tgtEl>
                                          <p:spTgt spid="57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48" grpId="0" autoUpdateAnimBg="0"/>
      <p:bldP spid="57350" grpId="0" autoUpdateAnimBg="0"/>
      <p:bldP spid="5735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18AE81A6-E53D-4F07-8A22-7370B5EB51A8}" type="slidenum">
              <a:rPr lang="en-CA" altLang="en-US" sz="1400">
                <a:solidFill>
                  <a:srgbClr val="00CCFF"/>
                </a:solidFill>
                <a:latin typeface="Times New Roman" panose="02020603050405020304" pitchFamily="18" charset="0"/>
              </a:rPr>
              <a:pPr eaLnBrk="1" hangingPunct="1"/>
              <a:t>22</a:t>
            </a:fld>
            <a:endParaRPr lang="en-CA" altLang="en-US" sz="1400">
              <a:solidFill>
                <a:srgbClr val="00CCFF"/>
              </a:solidFill>
              <a:latin typeface="Times New Roman" panose="02020603050405020304" pitchFamily="18" charset="0"/>
            </a:endParaRPr>
          </a:p>
        </p:txBody>
      </p:sp>
      <p:sp>
        <p:nvSpPr>
          <p:cNvPr id="352258" name="Rectangle 2"/>
          <p:cNvSpPr>
            <a:spLocks noGrp="1" noChangeArrowheads="1"/>
          </p:cNvSpPr>
          <p:nvPr>
            <p:ph type="title"/>
          </p:nvPr>
        </p:nvSpPr>
        <p:spPr>
          <a:xfrm>
            <a:off x="762000" y="0"/>
            <a:ext cx="7772400" cy="1143000"/>
          </a:xfrm>
        </p:spPr>
        <p:txBody>
          <a:bodyPr/>
          <a:lstStyle/>
          <a:p>
            <a:pPr eaLnBrk="1" hangingPunct="1">
              <a:defRPr/>
            </a:pPr>
            <a:r>
              <a:rPr lang="en-US" smtClean="0"/>
              <a:t>Examples</a:t>
            </a:r>
          </a:p>
        </p:txBody>
      </p:sp>
      <p:sp>
        <p:nvSpPr>
          <p:cNvPr id="23556" name="Rectangle 3"/>
          <p:cNvSpPr>
            <a:spLocks noGrp="1" noChangeArrowheads="1"/>
          </p:cNvSpPr>
          <p:nvPr>
            <p:ph type="body" sz="half" idx="1"/>
          </p:nvPr>
        </p:nvSpPr>
        <p:spPr>
          <a:xfrm>
            <a:off x="457200" y="1295400"/>
            <a:ext cx="7924800" cy="1447800"/>
          </a:xfrm>
        </p:spPr>
        <p:txBody>
          <a:bodyPr/>
          <a:lstStyle/>
          <a:p>
            <a:pPr marL="0" indent="0" eaLnBrk="1" hangingPunct="1"/>
            <a:r>
              <a:rPr lang="en-US" altLang="en-US" sz="3200" smtClean="0">
                <a:effectLst/>
              </a:rPr>
              <a:t>Determine if the following two graphs G</a:t>
            </a:r>
            <a:r>
              <a:rPr lang="en-US" altLang="en-US" sz="3200" baseline="-25000" smtClean="0">
                <a:effectLst/>
              </a:rPr>
              <a:t>1</a:t>
            </a:r>
            <a:r>
              <a:rPr lang="en-US" altLang="en-US" sz="3200" smtClean="0">
                <a:effectLst/>
              </a:rPr>
              <a:t> and G</a:t>
            </a:r>
            <a:r>
              <a:rPr lang="en-US" altLang="en-US" sz="3200" baseline="-25000" smtClean="0">
                <a:effectLst/>
              </a:rPr>
              <a:t>2</a:t>
            </a:r>
            <a:r>
              <a:rPr lang="en-US" altLang="en-US" sz="3200" smtClean="0">
                <a:effectLst/>
              </a:rPr>
              <a:t> are isomorphic:</a:t>
            </a:r>
          </a:p>
        </p:txBody>
      </p:sp>
      <p:sp>
        <p:nvSpPr>
          <p:cNvPr id="23557" name="Rectangle 4"/>
          <p:cNvSpPr>
            <a:spLocks noChangeArrowheads="1"/>
          </p:cNvSpPr>
          <p:nvPr/>
        </p:nvSpPr>
        <p:spPr bwMode="auto">
          <a:xfrm>
            <a:off x="4876800" y="5715000"/>
            <a:ext cx="3448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r>
              <a:rPr lang="en-US" altLang="en-US">
                <a:effectLst/>
              </a:rPr>
              <a:t>Question 41, p. 677</a:t>
            </a:r>
          </a:p>
        </p:txBody>
      </p:sp>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41116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35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514600"/>
            <a:ext cx="3429000"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 name="Rectangle 7"/>
          <p:cNvSpPr/>
          <p:nvPr/>
        </p:nvSpPr>
        <p:spPr>
          <a:xfrm>
            <a:off x="533400" y="5257800"/>
            <a:ext cx="3506788" cy="523875"/>
          </a:xfrm>
          <a:prstGeom prst="rect">
            <a:avLst/>
          </a:prstGeom>
        </p:spPr>
        <p:txBody>
          <a:bodyPr wrap="none">
            <a:spAutoFit/>
          </a:bodyPr>
          <a:lstStyle/>
          <a:p>
            <a:pPr>
              <a:defRPr/>
            </a:pPr>
            <a:r>
              <a:rPr lang="en-US" dirty="0">
                <a:effectLst/>
              </a:rPr>
              <a:t>Question 35, p. 676</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25A9602E-CEB7-458C-91CA-84648DCFD92C}" type="slidenum">
              <a:rPr lang="en-CA" altLang="en-US" sz="1400">
                <a:solidFill>
                  <a:srgbClr val="00CCFF"/>
                </a:solidFill>
                <a:latin typeface="Times New Roman" panose="02020603050405020304" pitchFamily="18" charset="0"/>
              </a:rPr>
              <a:pPr eaLnBrk="1" hangingPunct="1"/>
              <a:t>23</a:t>
            </a:fld>
            <a:endParaRPr lang="en-CA" altLang="en-US" sz="1400">
              <a:solidFill>
                <a:srgbClr val="00CCFF"/>
              </a:solidFill>
              <a:latin typeface="Times New Roman" panose="02020603050405020304" pitchFamily="18" charset="0"/>
            </a:endParaRPr>
          </a:p>
        </p:txBody>
      </p:sp>
      <p:sp>
        <p:nvSpPr>
          <p:cNvPr id="295938" name="Rectangle 2"/>
          <p:cNvSpPr>
            <a:spLocks noGrp="1" noChangeArrowheads="1"/>
          </p:cNvSpPr>
          <p:nvPr>
            <p:ph type="title"/>
          </p:nvPr>
        </p:nvSpPr>
        <p:spPr>
          <a:xfrm>
            <a:off x="228600" y="0"/>
            <a:ext cx="8610600" cy="990600"/>
          </a:xfrm>
        </p:spPr>
        <p:txBody>
          <a:bodyPr/>
          <a:lstStyle/>
          <a:p>
            <a:pPr eaLnBrk="1" hangingPunct="1">
              <a:defRPr/>
            </a:pPr>
            <a:r>
              <a:rPr lang="en-US" sz="3600" b="1" smtClean="0"/>
              <a:t>Connectivity</a:t>
            </a:r>
            <a:endParaRPr lang="en-CA" sz="3600" b="1" smtClean="0"/>
          </a:p>
        </p:txBody>
      </p:sp>
      <p:sp>
        <p:nvSpPr>
          <p:cNvPr id="295939" name="Rectangle 3"/>
          <p:cNvSpPr>
            <a:spLocks noGrp="1" noChangeArrowheads="1"/>
          </p:cNvSpPr>
          <p:nvPr>
            <p:ph type="body" idx="1"/>
          </p:nvPr>
        </p:nvSpPr>
        <p:spPr>
          <a:xfrm>
            <a:off x="228600" y="1143000"/>
            <a:ext cx="8763000" cy="5029200"/>
          </a:xfrm>
        </p:spPr>
        <p:txBody>
          <a:bodyPr/>
          <a:lstStyle/>
          <a:p>
            <a:pPr marL="0" indent="0" eaLnBrk="1" hangingPunct="1">
              <a:spcAft>
                <a:spcPct val="20000"/>
              </a:spcAft>
              <a:defRPr/>
            </a:pPr>
            <a:r>
              <a:rPr lang="en-US" sz="2800" b="1" smtClean="0">
                <a:solidFill>
                  <a:srgbClr val="00FFFF"/>
                </a:solidFill>
                <a:sym typeface="Symbol" pitchFamily="18" charset="2"/>
              </a:rPr>
              <a:t>Definition:</a:t>
            </a:r>
            <a:r>
              <a:rPr lang="en-US" sz="2800" smtClean="0">
                <a:sym typeface="Symbol" pitchFamily="18" charset="2"/>
              </a:rPr>
              <a:t> A </a:t>
            </a:r>
            <a:r>
              <a:rPr lang="en-US" sz="2800" b="1" smtClean="0">
                <a:solidFill>
                  <a:srgbClr val="00FFFF"/>
                </a:solidFill>
                <a:sym typeface="Symbol" pitchFamily="18" charset="2"/>
              </a:rPr>
              <a:t>path</a:t>
            </a:r>
            <a:r>
              <a:rPr lang="en-US" sz="2800" smtClean="0">
                <a:sym typeface="Symbol" pitchFamily="18" charset="2"/>
              </a:rPr>
              <a:t> of length n from u to v, where n is a positive integer, in an </a:t>
            </a:r>
            <a:r>
              <a:rPr lang="en-US" sz="2800" b="1" smtClean="0">
                <a:solidFill>
                  <a:srgbClr val="00FFFF"/>
                </a:solidFill>
                <a:sym typeface="Symbol" pitchFamily="18" charset="2"/>
              </a:rPr>
              <a:t>undirected graph</a:t>
            </a:r>
            <a:r>
              <a:rPr lang="en-US" sz="2800" smtClean="0">
                <a:sym typeface="Symbol" pitchFamily="18" charset="2"/>
              </a:rPr>
              <a:t> is a sequence of edges e</a:t>
            </a:r>
            <a:r>
              <a:rPr lang="en-US" sz="2800" baseline="-25000" smtClean="0">
                <a:sym typeface="Symbol" pitchFamily="18" charset="2"/>
              </a:rPr>
              <a:t>1</a:t>
            </a:r>
            <a:r>
              <a:rPr lang="en-US" sz="2800" smtClean="0">
                <a:sym typeface="Symbol" pitchFamily="18" charset="2"/>
              </a:rPr>
              <a:t>, e</a:t>
            </a:r>
            <a:r>
              <a:rPr lang="en-US" sz="2800" baseline="-25000" smtClean="0">
                <a:sym typeface="Symbol" pitchFamily="18" charset="2"/>
              </a:rPr>
              <a:t>2</a:t>
            </a:r>
            <a:r>
              <a:rPr lang="en-US" sz="2800" smtClean="0">
                <a:sym typeface="Symbol" pitchFamily="18" charset="2"/>
              </a:rPr>
              <a:t>, …, e</a:t>
            </a:r>
            <a:r>
              <a:rPr lang="en-US" sz="2800" baseline="-25000" smtClean="0">
                <a:sym typeface="Symbol" pitchFamily="18" charset="2"/>
              </a:rPr>
              <a:t>n</a:t>
            </a:r>
            <a:r>
              <a:rPr lang="en-US" sz="2800" smtClean="0">
                <a:sym typeface="Symbol" pitchFamily="18" charset="2"/>
              </a:rPr>
              <a:t> of the graph such that e</a:t>
            </a:r>
            <a:r>
              <a:rPr lang="en-US" sz="2800" baseline="-25000" smtClean="0">
                <a:sym typeface="Symbol" pitchFamily="18" charset="2"/>
              </a:rPr>
              <a:t>1</a:t>
            </a:r>
            <a:r>
              <a:rPr lang="en-US" sz="2800" smtClean="0">
                <a:sym typeface="Symbol" pitchFamily="18" charset="2"/>
              </a:rPr>
              <a:t> = {x</a:t>
            </a:r>
            <a:r>
              <a:rPr lang="en-US" sz="2800" baseline="-25000" smtClean="0">
                <a:sym typeface="Symbol" pitchFamily="18" charset="2"/>
              </a:rPr>
              <a:t>0</a:t>
            </a:r>
            <a:r>
              <a:rPr lang="en-US" sz="2800" smtClean="0">
                <a:sym typeface="Symbol" pitchFamily="18" charset="2"/>
              </a:rPr>
              <a:t>, x</a:t>
            </a:r>
            <a:r>
              <a:rPr lang="en-US" sz="2800" baseline="-25000" smtClean="0">
                <a:sym typeface="Symbol" pitchFamily="18" charset="2"/>
              </a:rPr>
              <a:t>1</a:t>
            </a:r>
            <a:r>
              <a:rPr lang="en-US" sz="2800" smtClean="0">
                <a:sym typeface="Symbol" pitchFamily="18" charset="2"/>
              </a:rPr>
              <a:t>}, e</a:t>
            </a:r>
            <a:r>
              <a:rPr lang="en-US" sz="2800" baseline="-25000" smtClean="0">
                <a:sym typeface="Symbol" pitchFamily="18" charset="2"/>
              </a:rPr>
              <a:t>2</a:t>
            </a:r>
            <a:r>
              <a:rPr lang="en-US" sz="2800" smtClean="0">
                <a:sym typeface="Symbol" pitchFamily="18" charset="2"/>
              </a:rPr>
              <a:t> = {x</a:t>
            </a:r>
            <a:r>
              <a:rPr lang="en-US" sz="2800" baseline="-25000" smtClean="0">
                <a:sym typeface="Symbol" pitchFamily="18" charset="2"/>
              </a:rPr>
              <a:t>1</a:t>
            </a:r>
            <a:r>
              <a:rPr lang="en-US" sz="2800" smtClean="0">
                <a:sym typeface="Symbol" pitchFamily="18" charset="2"/>
              </a:rPr>
              <a:t>, x</a:t>
            </a:r>
            <a:r>
              <a:rPr lang="en-US" sz="2800" baseline="-25000" smtClean="0">
                <a:sym typeface="Symbol" pitchFamily="18" charset="2"/>
              </a:rPr>
              <a:t>2</a:t>
            </a:r>
            <a:r>
              <a:rPr lang="en-US" sz="2800" smtClean="0">
                <a:sym typeface="Symbol" pitchFamily="18" charset="2"/>
              </a:rPr>
              <a:t>}, …, e</a:t>
            </a:r>
            <a:r>
              <a:rPr lang="en-US" sz="2800" baseline="-25000" smtClean="0">
                <a:sym typeface="Symbol" pitchFamily="18" charset="2"/>
              </a:rPr>
              <a:t>n</a:t>
            </a:r>
            <a:r>
              <a:rPr lang="en-US" sz="2800" smtClean="0">
                <a:sym typeface="Symbol" pitchFamily="18" charset="2"/>
              </a:rPr>
              <a:t> = {x</a:t>
            </a:r>
            <a:r>
              <a:rPr lang="en-US" sz="2800" baseline="-25000" smtClean="0">
                <a:sym typeface="Symbol" pitchFamily="18" charset="2"/>
              </a:rPr>
              <a:t>n-1</a:t>
            </a:r>
            <a:r>
              <a:rPr lang="en-US" sz="2800" smtClean="0">
                <a:sym typeface="Symbol" pitchFamily="18" charset="2"/>
              </a:rPr>
              <a:t>, x</a:t>
            </a:r>
            <a:r>
              <a:rPr lang="en-US" sz="2800" baseline="-25000" smtClean="0">
                <a:sym typeface="Symbol" pitchFamily="18" charset="2"/>
              </a:rPr>
              <a:t>n</a:t>
            </a:r>
            <a:r>
              <a:rPr lang="en-US" sz="2800" smtClean="0">
                <a:sym typeface="Symbol" pitchFamily="18" charset="2"/>
              </a:rPr>
              <a:t>}, where x</a:t>
            </a:r>
            <a:r>
              <a:rPr lang="en-US" sz="2800" baseline="-25000" smtClean="0">
                <a:sym typeface="Symbol" pitchFamily="18" charset="2"/>
              </a:rPr>
              <a:t>0</a:t>
            </a:r>
            <a:r>
              <a:rPr lang="en-US" sz="2800" smtClean="0">
                <a:sym typeface="Symbol" pitchFamily="18" charset="2"/>
              </a:rPr>
              <a:t> = u and x</a:t>
            </a:r>
            <a:r>
              <a:rPr lang="en-US" sz="2800" baseline="-25000" smtClean="0">
                <a:sym typeface="Symbol" pitchFamily="18" charset="2"/>
              </a:rPr>
              <a:t>n</a:t>
            </a:r>
            <a:r>
              <a:rPr lang="en-US" sz="2800" smtClean="0">
                <a:sym typeface="Symbol" pitchFamily="18" charset="2"/>
              </a:rPr>
              <a:t> = v.</a:t>
            </a:r>
          </a:p>
          <a:p>
            <a:pPr marL="0" indent="0" eaLnBrk="1" hangingPunct="1">
              <a:spcAft>
                <a:spcPct val="20000"/>
              </a:spcAft>
              <a:defRPr/>
            </a:pPr>
            <a:r>
              <a:rPr lang="en-US" sz="2800" smtClean="0">
                <a:sym typeface="Symbol" pitchFamily="18" charset="2"/>
              </a:rPr>
              <a:t>When the graph is simple, we denote this path by its </a:t>
            </a:r>
            <a:r>
              <a:rPr lang="en-US" sz="2800" b="1" smtClean="0">
                <a:solidFill>
                  <a:srgbClr val="00FFFF"/>
                </a:solidFill>
                <a:sym typeface="Symbol" pitchFamily="18" charset="2"/>
              </a:rPr>
              <a:t>vertex sequence</a:t>
            </a:r>
            <a:r>
              <a:rPr lang="en-US" sz="2800" smtClean="0">
                <a:sym typeface="Symbol" pitchFamily="18" charset="2"/>
              </a:rPr>
              <a:t> x</a:t>
            </a:r>
            <a:r>
              <a:rPr lang="en-US" sz="2800" baseline="-25000" smtClean="0">
                <a:sym typeface="Symbol" pitchFamily="18" charset="2"/>
              </a:rPr>
              <a:t>0</a:t>
            </a:r>
            <a:r>
              <a:rPr lang="en-US" sz="2800" smtClean="0">
                <a:sym typeface="Symbol" pitchFamily="18" charset="2"/>
              </a:rPr>
              <a:t>, x</a:t>
            </a:r>
            <a:r>
              <a:rPr lang="en-US" sz="2800" baseline="-25000" smtClean="0">
                <a:sym typeface="Symbol" pitchFamily="18" charset="2"/>
              </a:rPr>
              <a:t>1</a:t>
            </a:r>
            <a:r>
              <a:rPr lang="en-US" sz="2800" smtClean="0">
                <a:sym typeface="Symbol" pitchFamily="18" charset="2"/>
              </a:rPr>
              <a:t>, …, x</a:t>
            </a:r>
            <a:r>
              <a:rPr lang="en-US" sz="2800" baseline="-25000" smtClean="0">
                <a:sym typeface="Symbol" pitchFamily="18" charset="2"/>
              </a:rPr>
              <a:t>n</a:t>
            </a:r>
            <a:r>
              <a:rPr lang="en-US" sz="2800" smtClean="0">
                <a:sym typeface="Symbol" pitchFamily="18" charset="2"/>
              </a:rPr>
              <a:t>, since it uniquely determines the path.</a:t>
            </a:r>
          </a:p>
          <a:p>
            <a:pPr marL="0" indent="0" eaLnBrk="1" hangingPunct="1">
              <a:spcAft>
                <a:spcPct val="20000"/>
              </a:spcAft>
              <a:defRPr/>
            </a:pPr>
            <a:r>
              <a:rPr lang="en-US" sz="2800" smtClean="0">
                <a:sym typeface="Symbol" pitchFamily="18" charset="2"/>
              </a:rPr>
              <a:t>The path is a </a:t>
            </a:r>
            <a:r>
              <a:rPr lang="en-US" sz="2800" b="1" smtClean="0">
                <a:solidFill>
                  <a:srgbClr val="00FFFF"/>
                </a:solidFill>
                <a:sym typeface="Symbol" pitchFamily="18" charset="2"/>
              </a:rPr>
              <a:t>circuit</a:t>
            </a:r>
            <a:r>
              <a:rPr lang="en-US" sz="2800" smtClean="0">
                <a:sym typeface="Symbol" pitchFamily="18" charset="2"/>
              </a:rPr>
              <a:t> if it begins and ends at the same vertex, that is, if u = v. </a:t>
            </a:r>
            <a:endParaRPr lang="en-US" sz="320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additive="base">
                                        <p:cTn id="7" dur="500" fill="hold"/>
                                        <p:tgtEl>
                                          <p:spTgt spid="295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5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5939">
                                            <p:txEl>
                                              <p:pRg st="1" end="1"/>
                                            </p:txEl>
                                          </p:spTgt>
                                        </p:tgtEl>
                                        <p:attrNameLst>
                                          <p:attrName>style.visibility</p:attrName>
                                        </p:attrNameLst>
                                      </p:cBhvr>
                                      <p:to>
                                        <p:strVal val="visible"/>
                                      </p:to>
                                    </p:set>
                                    <p:anim calcmode="lin" valueType="num">
                                      <p:cBhvr additive="base">
                                        <p:cTn id="13" dur="500" fill="hold"/>
                                        <p:tgtEl>
                                          <p:spTgt spid="295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59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5939">
                                            <p:txEl>
                                              <p:pRg st="2" end="2"/>
                                            </p:txEl>
                                          </p:spTgt>
                                        </p:tgtEl>
                                        <p:attrNameLst>
                                          <p:attrName>style.visibility</p:attrName>
                                        </p:attrNameLst>
                                      </p:cBhvr>
                                      <p:to>
                                        <p:strVal val="visible"/>
                                      </p:to>
                                    </p:set>
                                    <p:anim calcmode="lin" valueType="num">
                                      <p:cBhvr additive="base">
                                        <p:cTn id="19" dur="500" fill="hold"/>
                                        <p:tgtEl>
                                          <p:spTgt spid="2959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59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D80AAB61-DB58-4B23-8CB3-0785C63610ED}" type="slidenum">
              <a:rPr lang="en-CA" altLang="en-US" sz="1400">
                <a:solidFill>
                  <a:srgbClr val="00CCFF"/>
                </a:solidFill>
                <a:latin typeface="Times New Roman" panose="02020603050405020304" pitchFamily="18" charset="0"/>
              </a:rPr>
              <a:pPr eaLnBrk="1" hangingPunct="1"/>
              <a:t>24</a:t>
            </a:fld>
            <a:endParaRPr lang="en-CA" altLang="en-US" sz="1400">
              <a:solidFill>
                <a:srgbClr val="00CCFF"/>
              </a:solidFill>
              <a:latin typeface="Times New Roman" panose="02020603050405020304" pitchFamily="18" charset="0"/>
            </a:endParaRPr>
          </a:p>
        </p:txBody>
      </p:sp>
      <p:sp>
        <p:nvSpPr>
          <p:cNvPr id="296962"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296963" name="Rectangle 3"/>
          <p:cNvSpPr>
            <a:spLocks noGrp="1" noChangeArrowheads="1"/>
          </p:cNvSpPr>
          <p:nvPr>
            <p:ph type="body" idx="1"/>
          </p:nvPr>
        </p:nvSpPr>
        <p:spPr>
          <a:xfrm>
            <a:off x="228600" y="1371600"/>
            <a:ext cx="8763000" cy="4800600"/>
          </a:xfrm>
        </p:spPr>
        <p:txBody>
          <a:bodyPr/>
          <a:lstStyle/>
          <a:p>
            <a:pPr marL="0" indent="0" eaLnBrk="1" hangingPunct="1">
              <a:spcAft>
                <a:spcPct val="20000"/>
              </a:spcAft>
              <a:defRPr/>
            </a:pPr>
            <a:r>
              <a:rPr lang="en-US" sz="2800" b="1" smtClean="0">
                <a:solidFill>
                  <a:srgbClr val="00FFFF"/>
                </a:solidFill>
                <a:sym typeface="Symbol" pitchFamily="18" charset="2"/>
              </a:rPr>
              <a:t>Definition (continued):</a:t>
            </a:r>
            <a:r>
              <a:rPr lang="en-US" sz="2800" smtClean="0">
                <a:sym typeface="Symbol" pitchFamily="18" charset="2"/>
              </a:rPr>
              <a:t> The path or circuit is said to </a:t>
            </a:r>
            <a:r>
              <a:rPr lang="en-US" sz="2800" b="1" smtClean="0">
                <a:solidFill>
                  <a:srgbClr val="00FFFF"/>
                </a:solidFill>
                <a:sym typeface="Symbol" pitchFamily="18" charset="2"/>
              </a:rPr>
              <a:t>pass through</a:t>
            </a:r>
            <a:r>
              <a:rPr lang="en-US" sz="2800" smtClean="0">
                <a:sym typeface="Symbol" pitchFamily="18" charset="2"/>
              </a:rPr>
              <a:t> or traverse x</a:t>
            </a:r>
            <a:r>
              <a:rPr lang="en-US" sz="2800" baseline="-25000" smtClean="0">
                <a:sym typeface="Symbol" pitchFamily="18" charset="2"/>
              </a:rPr>
              <a:t>1</a:t>
            </a:r>
            <a:r>
              <a:rPr lang="en-US" sz="2800" smtClean="0">
                <a:sym typeface="Symbol" pitchFamily="18" charset="2"/>
              </a:rPr>
              <a:t>, x</a:t>
            </a:r>
            <a:r>
              <a:rPr lang="en-US" sz="2800" baseline="-25000" smtClean="0">
                <a:sym typeface="Symbol" pitchFamily="18" charset="2"/>
              </a:rPr>
              <a:t>2</a:t>
            </a:r>
            <a:r>
              <a:rPr lang="en-US" sz="2800" smtClean="0">
                <a:sym typeface="Symbol" pitchFamily="18" charset="2"/>
              </a:rPr>
              <a:t>, …, x</a:t>
            </a:r>
            <a:r>
              <a:rPr lang="en-US" sz="2800" baseline="-25000" smtClean="0">
                <a:sym typeface="Symbol" pitchFamily="18" charset="2"/>
              </a:rPr>
              <a:t>n-1</a:t>
            </a:r>
            <a:r>
              <a:rPr lang="en-US" sz="2800" smtClean="0">
                <a:sym typeface="Symbol" pitchFamily="18" charset="2"/>
              </a:rPr>
              <a:t>. </a:t>
            </a:r>
          </a:p>
          <a:p>
            <a:pPr marL="0" indent="0" eaLnBrk="1" hangingPunct="1">
              <a:spcAft>
                <a:spcPct val="20000"/>
              </a:spcAft>
              <a:defRPr/>
            </a:pPr>
            <a:r>
              <a:rPr lang="en-US" sz="2800" smtClean="0">
                <a:sym typeface="Symbol" pitchFamily="18" charset="2"/>
              </a:rPr>
              <a:t>A path or circuit is </a:t>
            </a:r>
            <a:r>
              <a:rPr lang="en-US" sz="2800" b="1" smtClean="0">
                <a:solidFill>
                  <a:srgbClr val="00FFFF"/>
                </a:solidFill>
                <a:sym typeface="Symbol" pitchFamily="18" charset="2"/>
              </a:rPr>
              <a:t>simple</a:t>
            </a:r>
            <a:r>
              <a:rPr lang="en-US" sz="2800" smtClean="0">
                <a:sym typeface="Symbol" pitchFamily="18" charset="2"/>
              </a:rPr>
              <a:t> if it does not contain the same edge more than once.</a:t>
            </a:r>
            <a:endParaRPr lang="en-US" sz="320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 calcmode="lin" valueType="num">
                                      <p:cBhvr additive="base">
                                        <p:cTn id="7" dur="500" fill="hold"/>
                                        <p:tgtEl>
                                          <p:spTgt spid="296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63">
                                            <p:txEl>
                                              <p:pRg st="1" end="1"/>
                                            </p:txEl>
                                          </p:spTgt>
                                        </p:tgtEl>
                                        <p:attrNameLst>
                                          <p:attrName>style.visibility</p:attrName>
                                        </p:attrNameLst>
                                      </p:cBhvr>
                                      <p:to>
                                        <p:strVal val="visible"/>
                                      </p:to>
                                    </p:set>
                                    <p:anim calcmode="lin" valueType="num">
                                      <p:cBhvr additive="base">
                                        <p:cTn id="13" dur="500" fill="hold"/>
                                        <p:tgtEl>
                                          <p:spTgt spid="296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F2460F91-BA0A-457A-8C1F-23FF8C10F44A}" type="slidenum">
              <a:rPr lang="en-CA" altLang="en-US" sz="1400">
                <a:solidFill>
                  <a:srgbClr val="00CCFF"/>
                </a:solidFill>
                <a:latin typeface="Times New Roman" panose="02020603050405020304" pitchFamily="18" charset="0"/>
              </a:rPr>
              <a:pPr eaLnBrk="1" hangingPunct="1"/>
              <a:t>25</a:t>
            </a:fld>
            <a:endParaRPr lang="en-CA" altLang="en-US" sz="1400">
              <a:solidFill>
                <a:srgbClr val="00CCFF"/>
              </a:solidFill>
              <a:latin typeface="Times New Roman" panose="02020603050405020304" pitchFamily="18" charset="0"/>
            </a:endParaRPr>
          </a:p>
        </p:txBody>
      </p:sp>
      <p:sp>
        <p:nvSpPr>
          <p:cNvPr id="350210"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350211" name="Rectangle 3"/>
          <p:cNvSpPr>
            <a:spLocks noGrp="1" noChangeArrowheads="1"/>
          </p:cNvSpPr>
          <p:nvPr>
            <p:ph type="body" idx="1"/>
          </p:nvPr>
        </p:nvSpPr>
        <p:spPr>
          <a:xfrm>
            <a:off x="228600" y="990600"/>
            <a:ext cx="8763000" cy="5181600"/>
          </a:xfrm>
        </p:spPr>
        <p:txBody>
          <a:bodyPr/>
          <a:lstStyle/>
          <a:p>
            <a:pPr marL="0" indent="0" eaLnBrk="1" hangingPunct="1">
              <a:spcAft>
                <a:spcPct val="20000"/>
              </a:spcAft>
              <a:defRPr/>
            </a:pPr>
            <a:r>
              <a:rPr lang="en-US" sz="2800" smtClean="0">
                <a:sym typeface="Symbol" pitchFamily="18" charset="2"/>
              </a:rPr>
              <a:t>Let us now look at something new:</a:t>
            </a:r>
          </a:p>
          <a:p>
            <a:pPr marL="0" indent="0" eaLnBrk="1" hangingPunct="1">
              <a:spcAft>
                <a:spcPct val="20000"/>
              </a:spcAft>
              <a:defRPr/>
            </a:pPr>
            <a:r>
              <a:rPr lang="en-US" sz="2800" b="1" smtClean="0">
                <a:solidFill>
                  <a:srgbClr val="00FFFF"/>
                </a:solidFill>
                <a:sym typeface="Symbol" pitchFamily="18" charset="2"/>
              </a:rPr>
              <a:t>Definition:</a:t>
            </a:r>
            <a:r>
              <a:rPr lang="en-US" sz="2800" smtClean="0">
                <a:sym typeface="Symbol" pitchFamily="18" charset="2"/>
              </a:rPr>
              <a:t> An undirected graph is called </a:t>
            </a:r>
            <a:r>
              <a:rPr lang="en-US" sz="2800" b="1" smtClean="0">
                <a:solidFill>
                  <a:srgbClr val="00FFFF"/>
                </a:solidFill>
                <a:sym typeface="Symbol" pitchFamily="18" charset="2"/>
              </a:rPr>
              <a:t>connected</a:t>
            </a:r>
            <a:r>
              <a:rPr lang="en-US" sz="2800" smtClean="0">
                <a:sym typeface="Symbol" pitchFamily="18" charset="2"/>
              </a:rPr>
              <a:t> if there is a path between every pair of </a:t>
            </a:r>
            <a:r>
              <a:rPr lang="en-US" sz="2800" smtClean="0">
                <a:solidFill>
                  <a:srgbClr val="00FFFF"/>
                </a:solidFill>
                <a:sym typeface="Symbol" pitchFamily="18" charset="2"/>
              </a:rPr>
              <a:t>distinct</a:t>
            </a:r>
            <a:r>
              <a:rPr lang="en-US" sz="2800" smtClean="0">
                <a:sym typeface="Symbol" pitchFamily="18" charset="2"/>
              </a:rPr>
              <a:t> vertices in the graph.</a:t>
            </a:r>
          </a:p>
          <a:p>
            <a:pPr marL="0" indent="0" eaLnBrk="1" hangingPunct="1">
              <a:spcAft>
                <a:spcPct val="20000"/>
              </a:spcAft>
              <a:defRPr/>
            </a:pPr>
            <a:r>
              <a:rPr lang="en-US" sz="2800" smtClean="0">
                <a:sym typeface="Symbol" pitchFamily="18" charset="2"/>
              </a:rPr>
              <a:t>For example, any two computers in a network can communicate if and only if the graph of this network is connected.</a:t>
            </a:r>
          </a:p>
          <a:p>
            <a:pPr marL="0" indent="0" eaLnBrk="1" hangingPunct="1">
              <a:spcAft>
                <a:spcPct val="20000"/>
              </a:spcAft>
              <a:defRPr/>
            </a:pPr>
            <a:r>
              <a:rPr lang="en-US" sz="2800" b="1" smtClean="0">
                <a:solidFill>
                  <a:srgbClr val="FF3300"/>
                </a:solidFill>
                <a:sym typeface="Symbol" pitchFamily="18" charset="2"/>
              </a:rPr>
              <a:t>Note:</a:t>
            </a:r>
            <a:r>
              <a:rPr lang="en-US" sz="2800" smtClean="0">
                <a:sym typeface="Symbol" pitchFamily="18" charset="2"/>
              </a:rPr>
              <a:t> A graph consisting of only one vertex is always connected, because it does not contain any pair of distinct vertices.</a:t>
            </a:r>
            <a:endParaRPr lang="en-US" sz="320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7B03BD67-8D9B-4904-9330-63547F3CFE16}" type="slidenum">
              <a:rPr lang="en-CA" altLang="en-US" sz="1400">
                <a:solidFill>
                  <a:srgbClr val="00CCFF"/>
                </a:solidFill>
                <a:latin typeface="Times New Roman" panose="02020603050405020304" pitchFamily="18" charset="0"/>
              </a:rPr>
              <a:pPr eaLnBrk="1" hangingPunct="1"/>
              <a:t>26</a:t>
            </a:fld>
            <a:endParaRPr lang="en-CA" altLang="en-US" sz="1400">
              <a:solidFill>
                <a:srgbClr val="00CCFF"/>
              </a:solidFill>
              <a:latin typeface="Times New Roman" panose="02020603050405020304" pitchFamily="18" charset="0"/>
            </a:endParaRPr>
          </a:p>
        </p:txBody>
      </p:sp>
      <p:sp>
        <p:nvSpPr>
          <p:cNvPr id="300034" name="Rectangle 2"/>
          <p:cNvSpPr>
            <a:spLocks noGrp="1" noChangeArrowheads="1"/>
          </p:cNvSpPr>
          <p:nvPr>
            <p:ph type="title"/>
          </p:nvPr>
        </p:nvSpPr>
        <p:spPr>
          <a:xfrm>
            <a:off x="228600" y="0"/>
            <a:ext cx="8610600" cy="762000"/>
          </a:xfrm>
        </p:spPr>
        <p:txBody>
          <a:bodyPr/>
          <a:lstStyle/>
          <a:p>
            <a:pPr eaLnBrk="1" hangingPunct="1">
              <a:defRPr/>
            </a:pPr>
            <a:r>
              <a:rPr lang="en-US" sz="3600" smtClean="0"/>
              <a:t>Connectivity</a:t>
            </a:r>
            <a:endParaRPr lang="en-CA" sz="3600" smtClean="0"/>
          </a:p>
        </p:txBody>
      </p:sp>
      <p:sp>
        <p:nvSpPr>
          <p:cNvPr id="300035" name="Rectangle 3"/>
          <p:cNvSpPr>
            <a:spLocks noGrp="1" noChangeArrowheads="1"/>
          </p:cNvSpPr>
          <p:nvPr>
            <p:ph type="body" idx="1"/>
          </p:nvPr>
        </p:nvSpPr>
        <p:spPr>
          <a:xfrm>
            <a:off x="228600" y="685800"/>
            <a:ext cx="8763000" cy="533400"/>
          </a:xfrm>
        </p:spPr>
        <p:txBody>
          <a:bodyPr/>
          <a:lstStyle/>
          <a:p>
            <a:pPr marL="0" indent="0" eaLnBrk="1" hangingPunct="1">
              <a:spcAft>
                <a:spcPct val="20000"/>
              </a:spcAft>
              <a:defRPr/>
            </a:pPr>
            <a:r>
              <a:rPr lang="en-US" sz="2800" b="1" smtClean="0">
                <a:solidFill>
                  <a:srgbClr val="00FFFF"/>
                </a:solidFill>
                <a:sym typeface="Symbol" pitchFamily="18" charset="2"/>
              </a:rPr>
              <a:t>Example:</a:t>
            </a:r>
            <a:r>
              <a:rPr lang="en-US" sz="2800" smtClean="0">
                <a:sym typeface="Symbol" pitchFamily="18" charset="2"/>
              </a:rPr>
              <a:t> Are the following graphs connected?</a:t>
            </a:r>
            <a:endParaRPr lang="en-US" sz="3200" smtClean="0">
              <a:sym typeface="Symbol" pitchFamily="18" charset="2"/>
            </a:endParaRPr>
          </a:p>
        </p:txBody>
      </p:sp>
      <p:grpSp>
        <p:nvGrpSpPr>
          <p:cNvPr id="2" name="Group 4"/>
          <p:cNvGrpSpPr>
            <a:grpSpLocks/>
          </p:cNvGrpSpPr>
          <p:nvPr/>
        </p:nvGrpSpPr>
        <p:grpSpPr bwMode="auto">
          <a:xfrm>
            <a:off x="1219200" y="1219200"/>
            <a:ext cx="2514600" cy="2271713"/>
            <a:chOff x="432" y="912"/>
            <a:chExt cx="1584" cy="1431"/>
          </a:xfrm>
        </p:grpSpPr>
        <p:sp>
          <p:nvSpPr>
            <p:cNvPr id="300037" name="AutoShape 5"/>
            <p:cNvSpPr>
              <a:spLocks noChangeArrowheads="1"/>
            </p:cNvSpPr>
            <p:nvPr/>
          </p:nvSpPr>
          <p:spPr bwMode="auto">
            <a:xfrm>
              <a:off x="1200" y="177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38" name="Text Box 6"/>
            <p:cNvSpPr txBox="1">
              <a:spLocks noChangeArrowheads="1"/>
            </p:cNvSpPr>
            <p:nvPr/>
          </p:nvSpPr>
          <p:spPr bwMode="auto">
            <a:xfrm>
              <a:off x="1200" y="187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300039" name="AutoShape 7"/>
            <p:cNvSpPr>
              <a:spLocks noChangeArrowheads="1"/>
            </p:cNvSpPr>
            <p:nvPr/>
          </p:nvSpPr>
          <p:spPr bwMode="auto">
            <a:xfrm>
              <a:off x="624" y="196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40" name="AutoShape 8"/>
            <p:cNvSpPr>
              <a:spLocks noChangeArrowheads="1"/>
            </p:cNvSpPr>
            <p:nvPr/>
          </p:nvSpPr>
          <p:spPr bwMode="auto">
            <a:xfrm>
              <a:off x="672" y="144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41" name="AutoShape 9"/>
            <p:cNvSpPr>
              <a:spLocks noChangeArrowheads="1"/>
            </p:cNvSpPr>
            <p:nvPr/>
          </p:nvSpPr>
          <p:spPr bwMode="auto">
            <a:xfrm>
              <a:off x="1632" y="17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42" name="AutoShape 10"/>
            <p:cNvSpPr>
              <a:spLocks noChangeArrowheads="1"/>
            </p:cNvSpPr>
            <p:nvPr/>
          </p:nvSpPr>
          <p:spPr bwMode="auto">
            <a:xfrm>
              <a:off x="1152" y="124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43" name="Text Box 11"/>
            <p:cNvSpPr txBox="1">
              <a:spLocks noChangeArrowheads="1"/>
            </p:cNvSpPr>
            <p:nvPr/>
          </p:nvSpPr>
          <p:spPr bwMode="auto">
            <a:xfrm>
              <a:off x="1056" y="91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0044" name="Text Box 12"/>
            <p:cNvSpPr txBox="1">
              <a:spLocks noChangeArrowheads="1"/>
            </p:cNvSpPr>
            <p:nvPr/>
          </p:nvSpPr>
          <p:spPr bwMode="auto">
            <a:xfrm>
              <a:off x="480" y="1152"/>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0045" name="Text Box 13"/>
            <p:cNvSpPr txBox="1">
              <a:spLocks noChangeArrowheads="1"/>
            </p:cNvSpPr>
            <p:nvPr/>
          </p:nvSpPr>
          <p:spPr bwMode="auto">
            <a:xfrm>
              <a:off x="432" y="201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0046" name="Text Box 14"/>
            <p:cNvSpPr txBox="1">
              <a:spLocks noChangeArrowheads="1"/>
            </p:cNvSpPr>
            <p:nvPr/>
          </p:nvSpPr>
          <p:spPr bwMode="auto">
            <a:xfrm>
              <a:off x="1632" y="144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27718" name="AutoShape 15"/>
            <p:cNvCxnSpPr>
              <a:cxnSpLocks noChangeShapeType="1"/>
              <a:stCxn id="300037" idx="6"/>
              <a:endCxn id="300041" idx="4"/>
            </p:cNvCxnSpPr>
            <p:nvPr/>
          </p:nvCxnSpPr>
          <p:spPr bwMode="auto">
            <a:xfrm>
              <a:off x="1296" y="1824"/>
              <a:ext cx="38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719" name="AutoShape 16"/>
            <p:cNvCxnSpPr>
              <a:cxnSpLocks noChangeShapeType="1"/>
              <a:stCxn id="300037" idx="2"/>
              <a:endCxn id="300039" idx="6"/>
            </p:cNvCxnSpPr>
            <p:nvPr/>
          </p:nvCxnSpPr>
          <p:spPr bwMode="auto">
            <a:xfrm flipH="1">
              <a:off x="720" y="1824"/>
              <a:ext cx="480"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720" name="AutoShape 17"/>
            <p:cNvCxnSpPr>
              <a:cxnSpLocks noChangeShapeType="1"/>
              <a:stCxn id="300039" idx="0"/>
              <a:endCxn id="300040" idx="4"/>
            </p:cNvCxnSpPr>
            <p:nvPr/>
          </p:nvCxnSpPr>
          <p:spPr bwMode="auto">
            <a:xfrm flipV="1">
              <a:off x="672" y="1536"/>
              <a:ext cx="48" cy="43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721" name="AutoShape 18"/>
            <p:cNvCxnSpPr>
              <a:cxnSpLocks noChangeShapeType="1"/>
              <a:stCxn id="300040" idx="7"/>
              <a:endCxn id="300042" idx="3"/>
            </p:cNvCxnSpPr>
            <p:nvPr/>
          </p:nvCxnSpPr>
          <p:spPr bwMode="auto">
            <a:xfrm flipV="1">
              <a:off x="754" y="1330"/>
              <a:ext cx="412" cy="12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722" name="AutoShape 19"/>
            <p:cNvCxnSpPr>
              <a:cxnSpLocks noChangeShapeType="1"/>
              <a:stCxn id="300042" idx="5"/>
              <a:endCxn id="300041" idx="1"/>
            </p:cNvCxnSpPr>
            <p:nvPr/>
          </p:nvCxnSpPr>
          <p:spPr bwMode="auto">
            <a:xfrm>
              <a:off x="1234" y="1330"/>
              <a:ext cx="412"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723" name="AutoShape 20"/>
            <p:cNvCxnSpPr>
              <a:cxnSpLocks noChangeShapeType="1"/>
              <a:stCxn id="300040" idx="5"/>
              <a:endCxn id="300037" idx="1"/>
            </p:cNvCxnSpPr>
            <p:nvPr/>
          </p:nvCxnSpPr>
          <p:spPr bwMode="auto">
            <a:xfrm>
              <a:off x="754" y="1522"/>
              <a:ext cx="460" cy="26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300053" name="Rectangle 21"/>
          <p:cNvSpPr>
            <a:spLocks noChangeArrowheads="1"/>
          </p:cNvSpPr>
          <p:nvPr/>
        </p:nvSpPr>
        <p:spPr bwMode="auto">
          <a:xfrm>
            <a:off x="1905000" y="3200400"/>
            <a:ext cx="914400" cy="533400"/>
          </a:xfrm>
          <a:prstGeom prst="rect">
            <a:avLst/>
          </a:prstGeom>
          <a:noFill/>
          <a:ln w="9525">
            <a:noFill/>
            <a:miter lim="800000"/>
            <a:headEnd/>
            <a:tailEnd/>
          </a:ln>
          <a:effectLst/>
        </p:spPr>
        <p:txBody>
          <a:bodyPr/>
          <a:lstStyle/>
          <a:p>
            <a:pPr>
              <a:spcAft>
                <a:spcPct val="20000"/>
              </a:spcAft>
              <a:defRPr/>
            </a:pPr>
            <a:r>
              <a:rPr lang="en-US">
                <a:solidFill>
                  <a:srgbClr val="66FF33"/>
                </a:solidFill>
                <a:effectLst>
                  <a:outerShdw blurRad="38100" dist="38100" dir="2700000" algn="tl">
                    <a:srgbClr val="000000"/>
                  </a:outerShdw>
                </a:effectLst>
                <a:sym typeface="Symbol" pitchFamily="18" charset="2"/>
              </a:rPr>
              <a:t>Yes.</a:t>
            </a:r>
          </a:p>
        </p:txBody>
      </p:sp>
      <p:grpSp>
        <p:nvGrpSpPr>
          <p:cNvPr id="3" name="Group 22"/>
          <p:cNvGrpSpPr>
            <a:grpSpLocks/>
          </p:cNvGrpSpPr>
          <p:nvPr/>
        </p:nvGrpSpPr>
        <p:grpSpPr bwMode="auto">
          <a:xfrm>
            <a:off x="4724400" y="1371600"/>
            <a:ext cx="3048000" cy="1890713"/>
            <a:chOff x="2976" y="864"/>
            <a:chExt cx="1920" cy="1191"/>
          </a:xfrm>
        </p:grpSpPr>
        <p:sp>
          <p:nvSpPr>
            <p:cNvPr id="300055" name="AutoShape 23"/>
            <p:cNvSpPr>
              <a:spLocks noChangeArrowheads="1"/>
            </p:cNvSpPr>
            <p:nvPr/>
          </p:nvSpPr>
          <p:spPr bwMode="auto">
            <a:xfrm>
              <a:off x="3744" y="148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56" name="Text Box 24"/>
            <p:cNvSpPr txBox="1">
              <a:spLocks noChangeArrowheads="1"/>
            </p:cNvSpPr>
            <p:nvPr/>
          </p:nvSpPr>
          <p:spPr bwMode="auto">
            <a:xfrm>
              <a:off x="3744" y="1584"/>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300057" name="AutoShape 25"/>
            <p:cNvSpPr>
              <a:spLocks noChangeArrowheads="1"/>
            </p:cNvSpPr>
            <p:nvPr/>
          </p:nvSpPr>
          <p:spPr bwMode="auto">
            <a:xfrm>
              <a:off x="3168" y="168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58" name="AutoShape 26"/>
            <p:cNvSpPr>
              <a:spLocks noChangeArrowheads="1"/>
            </p:cNvSpPr>
            <p:nvPr/>
          </p:nvSpPr>
          <p:spPr bwMode="auto">
            <a:xfrm>
              <a:off x="3216" y="11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59" name="AutoShape 27"/>
            <p:cNvSpPr>
              <a:spLocks noChangeArrowheads="1"/>
            </p:cNvSpPr>
            <p:nvPr/>
          </p:nvSpPr>
          <p:spPr bwMode="auto">
            <a:xfrm>
              <a:off x="4512" y="168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60" name="AutoShape 28"/>
            <p:cNvSpPr>
              <a:spLocks noChangeArrowheads="1"/>
            </p:cNvSpPr>
            <p:nvPr/>
          </p:nvSpPr>
          <p:spPr bwMode="auto">
            <a:xfrm>
              <a:off x="4032" y="120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61" name="Text Box 29"/>
            <p:cNvSpPr txBox="1">
              <a:spLocks noChangeArrowheads="1"/>
            </p:cNvSpPr>
            <p:nvPr/>
          </p:nvSpPr>
          <p:spPr bwMode="auto">
            <a:xfrm>
              <a:off x="3936" y="864"/>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0062" name="Text Box 30"/>
            <p:cNvSpPr txBox="1">
              <a:spLocks noChangeArrowheads="1"/>
            </p:cNvSpPr>
            <p:nvPr/>
          </p:nvSpPr>
          <p:spPr bwMode="auto">
            <a:xfrm>
              <a:off x="3024" y="864"/>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0063" name="Text Box 31"/>
            <p:cNvSpPr txBox="1">
              <a:spLocks noChangeArrowheads="1"/>
            </p:cNvSpPr>
            <p:nvPr/>
          </p:nvSpPr>
          <p:spPr bwMode="auto">
            <a:xfrm>
              <a:off x="2976" y="1728"/>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0064" name="Text Box 32"/>
            <p:cNvSpPr txBox="1">
              <a:spLocks noChangeArrowheads="1"/>
            </p:cNvSpPr>
            <p:nvPr/>
          </p:nvSpPr>
          <p:spPr bwMode="auto">
            <a:xfrm>
              <a:off x="4512" y="139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27704" name="AutoShape 33"/>
            <p:cNvCxnSpPr>
              <a:cxnSpLocks noChangeShapeType="1"/>
              <a:stCxn id="300055" idx="2"/>
              <a:endCxn id="300057" idx="6"/>
            </p:cNvCxnSpPr>
            <p:nvPr/>
          </p:nvCxnSpPr>
          <p:spPr bwMode="auto">
            <a:xfrm flipH="1">
              <a:off x="3264" y="1536"/>
              <a:ext cx="480"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705" name="AutoShape 34"/>
            <p:cNvCxnSpPr>
              <a:cxnSpLocks noChangeShapeType="1"/>
              <a:stCxn id="300057" idx="0"/>
              <a:endCxn id="300058" idx="4"/>
            </p:cNvCxnSpPr>
            <p:nvPr/>
          </p:nvCxnSpPr>
          <p:spPr bwMode="auto">
            <a:xfrm flipV="1">
              <a:off x="3216" y="1248"/>
              <a:ext cx="48" cy="43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706" name="AutoShape 35"/>
            <p:cNvCxnSpPr>
              <a:cxnSpLocks noChangeShapeType="1"/>
              <a:stCxn id="300060" idx="5"/>
              <a:endCxn id="300059" idx="1"/>
            </p:cNvCxnSpPr>
            <p:nvPr/>
          </p:nvCxnSpPr>
          <p:spPr bwMode="auto">
            <a:xfrm>
              <a:off x="4114" y="1282"/>
              <a:ext cx="412"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707" name="AutoShape 36"/>
            <p:cNvCxnSpPr>
              <a:cxnSpLocks noChangeShapeType="1"/>
              <a:stCxn id="300058" idx="5"/>
              <a:endCxn id="300055" idx="1"/>
            </p:cNvCxnSpPr>
            <p:nvPr/>
          </p:nvCxnSpPr>
          <p:spPr bwMode="auto">
            <a:xfrm>
              <a:off x="3298" y="1234"/>
              <a:ext cx="460" cy="26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300069" name="Rectangle 37"/>
          <p:cNvSpPr>
            <a:spLocks noChangeArrowheads="1"/>
          </p:cNvSpPr>
          <p:nvPr/>
        </p:nvSpPr>
        <p:spPr bwMode="auto">
          <a:xfrm>
            <a:off x="5638800" y="3200400"/>
            <a:ext cx="914400" cy="533400"/>
          </a:xfrm>
          <a:prstGeom prst="rect">
            <a:avLst/>
          </a:prstGeom>
          <a:noFill/>
          <a:ln w="9525">
            <a:noFill/>
            <a:miter lim="800000"/>
            <a:headEnd/>
            <a:tailEnd/>
          </a:ln>
          <a:effectLst/>
        </p:spPr>
        <p:txBody>
          <a:bodyPr/>
          <a:lstStyle/>
          <a:p>
            <a:pPr>
              <a:spcAft>
                <a:spcPct val="20000"/>
              </a:spcAft>
              <a:defRPr/>
            </a:pPr>
            <a:r>
              <a:rPr lang="en-US">
                <a:solidFill>
                  <a:srgbClr val="FF3300"/>
                </a:solidFill>
                <a:effectLst>
                  <a:outerShdw blurRad="38100" dist="38100" dir="2700000" algn="tl">
                    <a:srgbClr val="000000"/>
                  </a:outerShdw>
                </a:effectLst>
                <a:sym typeface="Symbol" pitchFamily="18" charset="2"/>
              </a:rPr>
              <a:t>No.</a:t>
            </a:r>
          </a:p>
        </p:txBody>
      </p:sp>
      <p:grpSp>
        <p:nvGrpSpPr>
          <p:cNvPr id="4" name="Group 38"/>
          <p:cNvGrpSpPr>
            <a:grpSpLocks/>
          </p:cNvGrpSpPr>
          <p:nvPr/>
        </p:nvGrpSpPr>
        <p:grpSpPr bwMode="auto">
          <a:xfrm>
            <a:off x="914400" y="3810000"/>
            <a:ext cx="2514600" cy="2271713"/>
            <a:chOff x="576" y="2400"/>
            <a:chExt cx="1584" cy="1431"/>
          </a:xfrm>
        </p:grpSpPr>
        <p:sp>
          <p:nvSpPr>
            <p:cNvPr id="300071" name="AutoShape 39"/>
            <p:cNvSpPr>
              <a:spLocks noChangeArrowheads="1"/>
            </p:cNvSpPr>
            <p:nvPr/>
          </p:nvSpPr>
          <p:spPr bwMode="auto">
            <a:xfrm>
              <a:off x="1344" y="326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72" name="Text Box 40"/>
            <p:cNvSpPr txBox="1">
              <a:spLocks noChangeArrowheads="1"/>
            </p:cNvSpPr>
            <p:nvPr/>
          </p:nvSpPr>
          <p:spPr bwMode="auto">
            <a:xfrm>
              <a:off x="1344" y="336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300073" name="AutoShape 41"/>
            <p:cNvSpPr>
              <a:spLocks noChangeArrowheads="1"/>
            </p:cNvSpPr>
            <p:nvPr/>
          </p:nvSpPr>
          <p:spPr bwMode="auto">
            <a:xfrm>
              <a:off x="768" y="345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74" name="AutoShape 42"/>
            <p:cNvSpPr>
              <a:spLocks noChangeArrowheads="1"/>
            </p:cNvSpPr>
            <p:nvPr/>
          </p:nvSpPr>
          <p:spPr bwMode="auto">
            <a:xfrm>
              <a:off x="816" y="29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75" name="AutoShape 43"/>
            <p:cNvSpPr>
              <a:spLocks noChangeArrowheads="1"/>
            </p:cNvSpPr>
            <p:nvPr/>
          </p:nvSpPr>
          <p:spPr bwMode="auto">
            <a:xfrm>
              <a:off x="1776" y="321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76" name="AutoShape 44"/>
            <p:cNvSpPr>
              <a:spLocks noChangeArrowheads="1"/>
            </p:cNvSpPr>
            <p:nvPr/>
          </p:nvSpPr>
          <p:spPr bwMode="auto">
            <a:xfrm>
              <a:off x="1296" y="273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77" name="Text Box 45"/>
            <p:cNvSpPr txBox="1">
              <a:spLocks noChangeArrowheads="1"/>
            </p:cNvSpPr>
            <p:nvPr/>
          </p:nvSpPr>
          <p:spPr bwMode="auto">
            <a:xfrm>
              <a:off x="1200" y="240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0078" name="Text Box 46"/>
            <p:cNvSpPr txBox="1">
              <a:spLocks noChangeArrowheads="1"/>
            </p:cNvSpPr>
            <p:nvPr/>
          </p:nvSpPr>
          <p:spPr bwMode="auto">
            <a:xfrm>
              <a:off x="624" y="2640"/>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0079" name="Text Box 47"/>
            <p:cNvSpPr txBox="1">
              <a:spLocks noChangeArrowheads="1"/>
            </p:cNvSpPr>
            <p:nvPr/>
          </p:nvSpPr>
          <p:spPr bwMode="auto">
            <a:xfrm>
              <a:off x="576" y="3504"/>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0080" name="Text Box 48"/>
            <p:cNvSpPr txBox="1">
              <a:spLocks noChangeArrowheads="1"/>
            </p:cNvSpPr>
            <p:nvPr/>
          </p:nvSpPr>
          <p:spPr bwMode="auto">
            <a:xfrm>
              <a:off x="1776" y="292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27689" name="AutoShape 49"/>
            <p:cNvCxnSpPr>
              <a:cxnSpLocks noChangeShapeType="1"/>
              <a:stCxn id="300071" idx="2"/>
              <a:endCxn id="300073" idx="6"/>
            </p:cNvCxnSpPr>
            <p:nvPr/>
          </p:nvCxnSpPr>
          <p:spPr bwMode="auto">
            <a:xfrm flipH="1">
              <a:off x="864" y="3312"/>
              <a:ext cx="480"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90" name="AutoShape 50"/>
            <p:cNvCxnSpPr>
              <a:cxnSpLocks noChangeShapeType="1"/>
              <a:stCxn id="300073" idx="0"/>
              <a:endCxn id="300074" idx="4"/>
            </p:cNvCxnSpPr>
            <p:nvPr/>
          </p:nvCxnSpPr>
          <p:spPr bwMode="auto">
            <a:xfrm flipV="1">
              <a:off x="816" y="3024"/>
              <a:ext cx="48" cy="43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91" name="AutoShape 51"/>
            <p:cNvCxnSpPr>
              <a:cxnSpLocks noChangeShapeType="1"/>
              <a:stCxn id="300076" idx="5"/>
              <a:endCxn id="300075" idx="1"/>
            </p:cNvCxnSpPr>
            <p:nvPr/>
          </p:nvCxnSpPr>
          <p:spPr bwMode="auto">
            <a:xfrm>
              <a:off x="1378" y="2818"/>
              <a:ext cx="412"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92" name="AutoShape 52"/>
            <p:cNvCxnSpPr>
              <a:cxnSpLocks noChangeShapeType="1"/>
              <a:stCxn id="300074" idx="5"/>
              <a:endCxn id="300071" idx="1"/>
            </p:cNvCxnSpPr>
            <p:nvPr/>
          </p:nvCxnSpPr>
          <p:spPr bwMode="auto">
            <a:xfrm>
              <a:off x="898" y="3010"/>
              <a:ext cx="460" cy="26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93" name="AutoShape 53"/>
            <p:cNvCxnSpPr>
              <a:cxnSpLocks noChangeShapeType="1"/>
              <a:stCxn id="300071" idx="0"/>
              <a:endCxn id="300076" idx="4"/>
            </p:cNvCxnSpPr>
            <p:nvPr/>
          </p:nvCxnSpPr>
          <p:spPr bwMode="auto">
            <a:xfrm flipH="1" flipV="1">
              <a:off x="1344" y="2832"/>
              <a:ext cx="48" cy="43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300086" name="Rectangle 54"/>
          <p:cNvSpPr>
            <a:spLocks noChangeArrowheads="1"/>
          </p:cNvSpPr>
          <p:nvPr/>
        </p:nvSpPr>
        <p:spPr bwMode="auto">
          <a:xfrm>
            <a:off x="1905000" y="5791200"/>
            <a:ext cx="914400" cy="533400"/>
          </a:xfrm>
          <a:prstGeom prst="rect">
            <a:avLst/>
          </a:prstGeom>
          <a:noFill/>
          <a:ln w="9525">
            <a:noFill/>
            <a:miter lim="800000"/>
            <a:headEnd/>
            <a:tailEnd/>
          </a:ln>
          <a:effectLst/>
        </p:spPr>
        <p:txBody>
          <a:bodyPr/>
          <a:lstStyle/>
          <a:p>
            <a:pPr>
              <a:spcAft>
                <a:spcPct val="20000"/>
              </a:spcAft>
              <a:defRPr/>
            </a:pPr>
            <a:r>
              <a:rPr lang="en-US">
                <a:solidFill>
                  <a:srgbClr val="66FF33"/>
                </a:solidFill>
                <a:effectLst>
                  <a:outerShdw blurRad="38100" dist="38100" dir="2700000" algn="tl">
                    <a:srgbClr val="000000"/>
                  </a:outerShdw>
                </a:effectLst>
                <a:sym typeface="Symbol" pitchFamily="18" charset="2"/>
              </a:rPr>
              <a:t>Yes.</a:t>
            </a:r>
          </a:p>
        </p:txBody>
      </p:sp>
      <p:grpSp>
        <p:nvGrpSpPr>
          <p:cNvPr id="5" name="Group 55"/>
          <p:cNvGrpSpPr>
            <a:grpSpLocks/>
          </p:cNvGrpSpPr>
          <p:nvPr/>
        </p:nvGrpSpPr>
        <p:grpSpPr bwMode="auto">
          <a:xfrm>
            <a:off x="4876800" y="3733800"/>
            <a:ext cx="3048000" cy="2119313"/>
            <a:chOff x="3072" y="2352"/>
            <a:chExt cx="1920" cy="1335"/>
          </a:xfrm>
        </p:grpSpPr>
        <p:sp>
          <p:nvSpPr>
            <p:cNvPr id="300088" name="AutoShape 56"/>
            <p:cNvSpPr>
              <a:spLocks noChangeArrowheads="1"/>
            </p:cNvSpPr>
            <p:nvPr/>
          </p:nvSpPr>
          <p:spPr bwMode="auto">
            <a:xfrm>
              <a:off x="4080" y="30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89" name="Text Box 57"/>
            <p:cNvSpPr txBox="1">
              <a:spLocks noChangeArrowheads="1"/>
            </p:cNvSpPr>
            <p:nvPr/>
          </p:nvSpPr>
          <p:spPr bwMode="auto">
            <a:xfrm>
              <a:off x="4176" y="2976"/>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300090" name="AutoShape 58"/>
            <p:cNvSpPr>
              <a:spLocks noChangeArrowheads="1"/>
            </p:cNvSpPr>
            <p:nvPr/>
          </p:nvSpPr>
          <p:spPr bwMode="auto">
            <a:xfrm>
              <a:off x="3264" y="316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91" name="AutoShape 59"/>
            <p:cNvSpPr>
              <a:spLocks noChangeArrowheads="1"/>
            </p:cNvSpPr>
            <p:nvPr/>
          </p:nvSpPr>
          <p:spPr bwMode="auto">
            <a:xfrm>
              <a:off x="3312" y="264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92" name="AutoShape 60"/>
            <p:cNvSpPr>
              <a:spLocks noChangeArrowheads="1"/>
            </p:cNvSpPr>
            <p:nvPr/>
          </p:nvSpPr>
          <p:spPr bwMode="auto">
            <a:xfrm>
              <a:off x="4608" y="316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93" name="AutoShape 61"/>
            <p:cNvSpPr>
              <a:spLocks noChangeArrowheads="1"/>
            </p:cNvSpPr>
            <p:nvPr/>
          </p:nvSpPr>
          <p:spPr bwMode="auto">
            <a:xfrm>
              <a:off x="3840" y="254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0094" name="Text Box 62"/>
            <p:cNvSpPr txBox="1">
              <a:spLocks noChangeArrowheads="1"/>
            </p:cNvSpPr>
            <p:nvPr/>
          </p:nvSpPr>
          <p:spPr bwMode="auto">
            <a:xfrm>
              <a:off x="4032" y="235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0095" name="Text Box 63"/>
            <p:cNvSpPr txBox="1">
              <a:spLocks noChangeArrowheads="1"/>
            </p:cNvSpPr>
            <p:nvPr/>
          </p:nvSpPr>
          <p:spPr bwMode="auto">
            <a:xfrm>
              <a:off x="3120" y="2352"/>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0096" name="Text Box 64"/>
            <p:cNvSpPr txBox="1">
              <a:spLocks noChangeArrowheads="1"/>
            </p:cNvSpPr>
            <p:nvPr/>
          </p:nvSpPr>
          <p:spPr bwMode="auto">
            <a:xfrm>
              <a:off x="3072" y="321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0097" name="Text Box 65"/>
            <p:cNvSpPr txBox="1">
              <a:spLocks noChangeArrowheads="1"/>
            </p:cNvSpPr>
            <p:nvPr/>
          </p:nvSpPr>
          <p:spPr bwMode="auto">
            <a:xfrm>
              <a:off x="4608" y="288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27671" name="AutoShape 66"/>
            <p:cNvCxnSpPr>
              <a:cxnSpLocks noChangeShapeType="1"/>
              <a:stCxn id="300088" idx="2"/>
              <a:endCxn id="300090" idx="6"/>
            </p:cNvCxnSpPr>
            <p:nvPr/>
          </p:nvCxnSpPr>
          <p:spPr bwMode="auto">
            <a:xfrm flipH="1">
              <a:off x="3360" y="3072"/>
              <a:ext cx="720" cy="14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72" name="AutoShape 67"/>
            <p:cNvCxnSpPr>
              <a:cxnSpLocks noChangeShapeType="1"/>
              <a:stCxn id="300090" idx="0"/>
              <a:endCxn id="300091" idx="4"/>
            </p:cNvCxnSpPr>
            <p:nvPr/>
          </p:nvCxnSpPr>
          <p:spPr bwMode="auto">
            <a:xfrm flipV="1">
              <a:off x="3312" y="2736"/>
              <a:ext cx="48" cy="43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73" name="AutoShape 68"/>
            <p:cNvCxnSpPr>
              <a:cxnSpLocks noChangeShapeType="1"/>
              <a:stCxn id="300093" idx="5"/>
              <a:endCxn id="300092" idx="1"/>
            </p:cNvCxnSpPr>
            <p:nvPr/>
          </p:nvCxnSpPr>
          <p:spPr bwMode="auto">
            <a:xfrm>
              <a:off x="3922" y="2626"/>
              <a:ext cx="700" cy="55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74" name="AutoShape 69"/>
            <p:cNvCxnSpPr>
              <a:cxnSpLocks noChangeShapeType="1"/>
              <a:stCxn id="300091" idx="5"/>
              <a:endCxn id="300088" idx="1"/>
            </p:cNvCxnSpPr>
            <p:nvPr/>
          </p:nvCxnSpPr>
          <p:spPr bwMode="auto">
            <a:xfrm>
              <a:off x="3394" y="2722"/>
              <a:ext cx="700" cy="3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300102" name="AutoShape 70"/>
            <p:cNvSpPr>
              <a:spLocks noChangeArrowheads="1"/>
            </p:cNvSpPr>
            <p:nvPr/>
          </p:nvSpPr>
          <p:spPr bwMode="auto">
            <a:xfrm>
              <a:off x="3696" y="33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27676" name="AutoShape 71"/>
            <p:cNvCxnSpPr>
              <a:cxnSpLocks noChangeShapeType="1"/>
              <a:stCxn id="300102" idx="0"/>
              <a:endCxn id="300093" idx="4"/>
            </p:cNvCxnSpPr>
            <p:nvPr/>
          </p:nvCxnSpPr>
          <p:spPr bwMode="auto">
            <a:xfrm flipV="1">
              <a:off x="3744" y="2640"/>
              <a:ext cx="144" cy="72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77" name="AutoShape 72"/>
            <p:cNvCxnSpPr>
              <a:cxnSpLocks noChangeShapeType="1"/>
              <a:stCxn id="300102" idx="6"/>
              <a:endCxn id="300092" idx="2"/>
            </p:cNvCxnSpPr>
            <p:nvPr/>
          </p:nvCxnSpPr>
          <p:spPr bwMode="auto">
            <a:xfrm flipV="1">
              <a:off x="3792" y="3216"/>
              <a:ext cx="816"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300105" name="Text Box 73"/>
            <p:cNvSpPr txBox="1">
              <a:spLocks noChangeArrowheads="1"/>
            </p:cNvSpPr>
            <p:nvPr/>
          </p:nvSpPr>
          <p:spPr bwMode="auto">
            <a:xfrm>
              <a:off x="3504" y="3360"/>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f</a:t>
              </a:r>
              <a:endParaRPr lang="en-US" baseline="-25000">
                <a:effectLst>
                  <a:outerShdw blurRad="38100" dist="38100" dir="2700000" algn="tl">
                    <a:srgbClr val="000000"/>
                  </a:outerShdw>
                </a:effectLst>
              </a:endParaRPr>
            </a:p>
          </p:txBody>
        </p:sp>
      </p:grpSp>
      <p:sp>
        <p:nvSpPr>
          <p:cNvPr id="300106" name="Rectangle 74"/>
          <p:cNvSpPr>
            <a:spLocks noChangeArrowheads="1"/>
          </p:cNvSpPr>
          <p:nvPr/>
        </p:nvSpPr>
        <p:spPr bwMode="auto">
          <a:xfrm>
            <a:off x="6019800" y="5715000"/>
            <a:ext cx="914400" cy="533400"/>
          </a:xfrm>
          <a:prstGeom prst="rect">
            <a:avLst/>
          </a:prstGeom>
          <a:noFill/>
          <a:ln w="9525">
            <a:noFill/>
            <a:miter lim="800000"/>
            <a:headEnd/>
            <a:tailEnd/>
          </a:ln>
          <a:effectLst/>
        </p:spPr>
        <p:txBody>
          <a:bodyPr/>
          <a:lstStyle/>
          <a:p>
            <a:pPr>
              <a:spcAft>
                <a:spcPct val="20000"/>
              </a:spcAft>
              <a:defRPr/>
            </a:pPr>
            <a:r>
              <a:rPr lang="en-US">
                <a:solidFill>
                  <a:srgbClr val="FF3300"/>
                </a:solidFill>
                <a:effectLst>
                  <a:outerShdw blurRad="38100" dist="38100" dir="2700000" algn="tl">
                    <a:srgbClr val="000000"/>
                  </a:outerShdw>
                </a:effectLst>
                <a:sym typeface="Symbol" pitchFamily="18" charset="2"/>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additive="base">
                                        <p:cTn id="7" dur="500" fill="hold"/>
                                        <p:tgtEl>
                                          <p:spTgt spid="300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0053"/>
                                        </p:tgtEl>
                                        <p:attrNameLst>
                                          <p:attrName>style.visibility</p:attrName>
                                        </p:attrNameLst>
                                      </p:cBhvr>
                                      <p:to>
                                        <p:strVal val="visible"/>
                                      </p:to>
                                    </p:set>
                                    <p:anim calcmode="lin" valueType="num">
                                      <p:cBhvr additive="base">
                                        <p:cTn id="19" dur="500" fill="hold"/>
                                        <p:tgtEl>
                                          <p:spTgt spid="300053"/>
                                        </p:tgtEl>
                                        <p:attrNameLst>
                                          <p:attrName>ppt_x</p:attrName>
                                        </p:attrNameLst>
                                      </p:cBhvr>
                                      <p:tavLst>
                                        <p:tav tm="0">
                                          <p:val>
                                            <p:strVal val="0-#ppt_w/2"/>
                                          </p:val>
                                        </p:tav>
                                        <p:tav tm="100000">
                                          <p:val>
                                            <p:strVal val="#ppt_x"/>
                                          </p:val>
                                        </p:tav>
                                      </p:tavLst>
                                    </p:anim>
                                    <p:anim calcmode="lin" valueType="num">
                                      <p:cBhvr additive="base">
                                        <p:cTn id="20" dur="500" fill="hold"/>
                                        <p:tgtEl>
                                          <p:spTgt spid="3000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00069"/>
                                        </p:tgtEl>
                                        <p:attrNameLst>
                                          <p:attrName>style.visibility</p:attrName>
                                        </p:attrNameLst>
                                      </p:cBhvr>
                                      <p:to>
                                        <p:strVal val="visible"/>
                                      </p:to>
                                    </p:set>
                                    <p:anim calcmode="lin" valueType="num">
                                      <p:cBhvr additive="base">
                                        <p:cTn id="31" dur="500" fill="hold"/>
                                        <p:tgtEl>
                                          <p:spTgt spid="300069"/>
                                        </p:tgtEl>
                                        <p:attrNameLst>
                                          <p:attrName>ppt_x</p:attrName>
                                        </p:attrNameLst>
                                      </p:cBhvr>
                                      <p:tavLst>
                                        <p:tav tm="0">
                                          <p:val>
                                            <p:strVal val="1+#ppt_w/2"/>
                                          </p:val>
                                        </p:tav>
                                        <p:tav tm="100000">
                                          <p:val>
                                            <p:strVal val="#ppt_x"/>
                                          </p:val>
                                        </p:tav>
                                      </p:tavLst>
                                    </p:anim>
                                    <p:anim calcmode="lin" valueType="num">
                                      <p:cBhvr additive="base">
                                        <p:cTn id="32" dur="500" fill="hold"/>
                                        <p:tgtEl>
                                          <p:spTgt spid="30006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0086"/>
                                        </p:tgtEl>
                                        <p:attrNameLst>
                                          <p:attrName>style.visibility</p:attrName>
                                        </p:attrNameLst>
                                      </p:cBhvr>
                                      <p:to>
                                        <p:strVal val="visible"/>
                                      </p:to>
                                    </p:set>
                                    <p:anim calcmode="lin" valueType="num">
                                      <p:cBhvr additive="base">
                                        <p:cTn id="43" dur="500" fill="hold"/>
                                        <p:tgtEl>
                                          <p:spTgt spid="300086"/>
                                        </p:tgtEl>
                                        <p:attrNameLst>
                                          <p:attrName>ppt_x</p:attrName>
                                        </p:attrNameLst>
                                      </p:cBhvr>
                                      <p:tavLst>
                                        <p:tav tm="0">
                                          <p:val>
                                            <p:strVal val="0-#ppt_w/2"/>
                                          </p:val>
                                        </p:tav>
                                        <p:tav tm="100000">
                                          <p:val>
                                            <p:strVal val="#ppt_x"/>
                                          </p:val>
                                        </p:tav>
                                      </p:tavLst>
                                    </p:anim>
                                    <p:anim calcmode="lin" valueType="num">
                                      <p:cBhvr additive="base">
                                        <p:cTn id="44" dur="500" fill="hold"/>
                                        <p:tgtEl>
                                          <p:spTgt spid="30008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1+#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00106"/>
                                        </p:tgtEl>
                                        <p:attrNameLst>
                                          <p:attrName>style.visibility</p:attrName>
                                        </p:attrNameLst>
                                      </p:cBhvr>
                                      <p:to>
                                        <p:strVal val="visible"/>
                                      </p:to>
                                    </p:set>
                                    <p:anim calcmode="lin" valueType="num">
                                      <p:cBhvr additive="base">
                                        <p:cTn id="55" dur="500" fill="hold"/>
                                        <p:tgtEl>
                                          <p:spTgt spid="300106"/>
                                        </p:tgtEl>
                                        <p:attrNameLst>
                                          <p:attrName>ppt_x</p:attrName>
                                        </p:attrNameLst>
                                      </p:cBhvr>
                                      <p:tavLst>
                                        <p:tav tm="0">
                                          <p:val>
                                            <p:strVal val="1+#ppt_w/2"/>
                                          </p:val>
                                        </p:tav>
                                        <p:tav tm="100000">
                                          <p:val>
                                            <p:strVal val="#ppt_x"/>
                                          </p:val>
                                        </p:tav>
                                      </p:tavLst>
                                    </p:anim>
                                    <p:anim calcmode="lin" valueType="num">
                                      <p:cBhvr additive="base">
                                        <p:cTn id="56" dur="500" fill="hold"/>
                                        <p:tgtEl>
                                          <p:spTgt spid="300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P spid="300053" grpId="0" autoUpdateAnimBg="0"/>
      <p:bldP spid="300069" grpId="0" autoUpdateAnimBg="0"/>
      <p:bldP spid="300086" grpId="0" autoUpdateAnimBg="0"/>
      <p:bldP spid="30010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5C7BDA3-F555-4402-BE3E-994E0A763E9D}" type="slidenum">
              <a:rPr lang="en-CA" altLang="en-US" sz="1400">
                <a:solidFill>
                  <a:srgbClr val="00CCFF"/>
                </a:solidFill>
                <a:latin typeface="Times New Roman" panose="02020603050405020304" pitchFamily="18" charset="0"/>
              </a:rPr>
              <a:pPr eaLnBrk="1" hangingPunct="1"/>
              <a:t>27</a:t>
            </a:fld>
            <a:endParaRPr lang="en-CA" altLang="en-US" sz="1400">
              <a:solidFill>
                <a:srgbClr val="00CCFF"/>
              </a:solidFill>
              <a:latin typeface="Times New Roman" panose="02020603050405020304" pitchFamily="18" charset="0"/>
            </a:endParaRPr>
          </a:p>
        </p:txBody>
      </p:sp>
      <p:sp>
        <p:nvSpPr>
          <p:cNvPr id="301058"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301059" name="Rectangle 3"/>
          <p:cNvSpPr>
            <a:spLocks noGrp="1" noChangeArrowheads="1"/>
          </p:cNvSpPr>
          <p:nvPr>
            <p:ph type="body" idx="1"/>
          </p:nvPr>
        </p:nvSpPr>
        <p:spPr>
          <a:xfrm>
            <a:off x="228600" y="1143000"/>
            <a:ext cx="8763000" cy="4953000"/>
          </a:xfrm>
        </p:spPr>
        <p:txBody>
          <a:bodyPr/>
          <a:lstStyle/>
          <a:p>
            <a:pPr marL="0" indent="0" eaLnBrk="1" hangingPunct="1">
              <a:spcAft>
                <a:spcPct val="20000"/>
              </a:spcAft>
              <a:defRPr/>
            </a:pPr>
            <a:r>
              <a:rPr lang="en-US" sz="2800" b="1" smtClean="0">
                <a:solidFill>
                  <a:srgbClr val="00FFFF"/>
                </a:solidFill>
                <a:sym typeface="Symbol" pitchFamily="18" charset="2"/>
              </a:rPr>
              <a:t>Definition:</a:t>
            </a:r>
            <a:r>
              <a:rPr lang="en-US" sz="2800" smtClean="0">
                <a:sym typeface="Symbol" pitchFamily="18" charset="2"/>
              </a:rPr>
              <a:t> A graph that is not connected is the union of two or more connected subgraphs, each pair of which has no vertex in common. These disjoint connected subgraphs are called the </a:t>
            </a:r>
            <a:r>
              <a:rPr lang="en-US" sz="2800" b="1" smtClean="0">
                <a:solidFill>
                  <a:srgbClr val="00FFFF"/>
                </a:solidFill>
                <a:sym typeface="Symbol" pitchFamily="18" charset="2"/>
              </a:rPr>
              <a:t>connected components</a:t>
            </a:r>
            <a:r>
              <a:rPr lang="en-US" sz="2800" smtClean="0">
                <a:sym typeface="Symbol" pitchFamily="18" charset="2"/>
              </a:rPr>
              <a:t> of the graph.</a:t>
            </a:r>
          </a:p>
          <a:p>
            <a:pPr marL="0" indent="0" eaLnBrk="1" hangingPunct="1">
              <a:spcAft>
                <a:spcPct val="20000"/>
              </a:spcAft>
              <a:defRPr/>
            </a:pPr>
            <a:r>
              <a:rPr lang="en-US" sz="2800" b="1" smtClean="0">
                <a:solidFill>
                  <a:srgbClr val="00FFFF"/>
                </a:solidFill>
                <a:sym typeface="Symbol" pitchFamily="18" charset="2"/>
              </a:rPr>
              <a:t>Definition:</a:t>
            </a:r>
            <a:r>
              <a:rPr lang="en-US" sz="2800" smtClean="0">
                <a:sym typeface="Symbol" pitchFamily="18" charset="2"/>
              </a:rPr>
              <a:t> A </a:t>
            </a:r>
            <a:r>
              <a:rPr lang="en-US" sz="2800" b="1" smtClean="0">
                <a:solidFill>
                  <a:srgbClr val="00FFFF"/>
                </a:solidFill>
                <a:sym typeface="Symbol" pitchFamily="18" charset="2"/>
              </a:rPr>
              <a:t>connected component</a:t>
            </a:r>
            <a:r>
              <a:rPr lang="en-US" sz="2800" smtClean="0">
                <a:sym typeface="Symbol" pitchFamily="18" charset="2"/>
              </a:rPr>
              <a:t> of a graph G is a maximal connected subgraph of G.</a:t>
            </a:r>
          </a:p>
          <a:p>
            <a:pPr marL="0" indent="0" eaLnBrk="1" hangingPunct="1">
              <a:spcAft>
                <a:spcPct val="20000"/>
              </a:spcAft>
              <a:defRPr/>
            </a:pPr>
            <a:r>
              <a:rPr lang="en-US" sz="2800" smtClean="0">
                <a:sym typeface="Symbol" pitchFamily="18" charset="2"/>
              </a:rPr>
              <a:t>E.g., if vertex v in G belongs to a connected component, then all other vertices in G that is connected to v must also belong to that component.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 calcmode="lin" valueType="num">
                                      <p:cBhvr additive="base">
                                        <p:cTn id="7" dur="500" fill="hold"/>
                                        <p:tgtEl>
                                          <p:spTgt spid="301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1059">
                                            <p:txEl>
                                              <p:pRg st="1" end="1"/>
                                            </p:txEl>
                                          </p:spTgt>
                                        </p:tgtEl>
                                        <p:attrNameLst>
                                          <p:attrName>style.visibility</p:attrName>
                                        </p:attrNameLst>
                                      </p:cBhvr>
                                      <p:to>
                                        <p:strVal val="visible"/>
                                      </p:to>
                                    </p:set>
                                    <p:anim calcmode="lin" valueType="num">
                                      <p:cBhvr additive="base">
                                        <p:cTn id="13" dur="500" fill="hold"/>
                                        <p:tgtEl>
                                          <p:spTgt spid="301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1059">
                                            <p:txEl>
                                              <p:pRg st="2" end="2"/>
                                            </p:txEl>
                                          </p:spTgt>
                                        </p:tgtEl>
                                        <p:attrNameLst>
                                          <p:attrName>style.visibility</p:attrName>
                                        </p:attrNameLst>
                                      </p:cBhvr>
                                      <p:to>
                                        <p:strVal val="visible"/>
                                      </p:to>
                                    </p:set>
                                    <p:anim calcmode="lin" valueType="num">
                                      <p:cBhvr additive="base">
                                        <p:cTn id="19" dur="500" fill="hold"/>
                                        <p:tgtEl>
                                          <p:spTgt spid="301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10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FE303409-DB65-46F3-94B1-99122B4567AC}" type="slidenum">
              <a:rPr lang="en-CA" altLang="en-US" sz="1400">
                <a:solidFill>
                  <a:srgbClr val="00CCFF"/>
                </a:solidFill>
                <a:latin typeface="Times New Roman" panose="02020603050405020304" pitchFamily="18" charset="0"/>
              </a:rPr>
              <a:pPr eaLnBrk="1" hangingPunct="1"/>
              <a:t>28</a:t>
            </a:fld>
            <a:endParaRPr lang="en-CA" altLang="en-US" sz="1400">
              <a:solidFill>
                <a:srgbClr val="00CCFF"/>
              </a:solidFill>
              <a:latin typeface="Times New Roman" panose="02020603050405020304" pitchFamily="18" charset="0"/>
            </a:endParaRPr>
          </a:p>
        </p:txBody>
      </p:sp>
      <p:sp>
        <p:nvSpPr>
          <p:cNvPr id="302082"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302083" name="Rectangle 3"/>
          <p:cNvSpPr>
            <a:spLocks noGrp="1" noChangeArrowheads="1"/>
          </p:cNvSpPr>
          <p:nvPr>
            <p:ph type="body" idx="1"/>
          </p:nvPr>
        </p:nvSpPr>
        <p:spPr>
          <a:xfrm>
            <a:off x="228600" y="1143000"/>
            <a:ext cx="8763000" cy="990600"/>
          </a:xfrm>
        </p:spPr>
        <p:txBody>
          <a:bodyPr/>
          <a:lstStyle/>
          <a:p>
            <a:pPr marL="0" indent="0" eaLnBrk="1" hangingPunct="1">
              <a:spcAft>
                <a:spcPct val="20000"/>
              </a:spcAft>
              <a:defRPr/>
            </a:pPr>
            <a:r>
              <a:rPr lang="en-US" sz="2800" b="1" smtClean="0">
                <a:solidFill>
                  <a:srgbClr val="00FFFF"/>
                </a:solidFill>
                <a:sym typeface="Symbol" pitchFamily="18" charset="2"/>
              </a:rPr>
              <a:t>Example:</a:t>
            </a:r>
            <a:r>
              <a:rPr lang="en-US" sz="2800" smtClean="0">
                <a:sym typeface="Symbol" pitchFamily="18" charset="2"/>
              </a:rPr>
              <a:t> What are the connected components in the following graph?</a:t>
            </a:r>
            <a:endParaRPr lang="en-US" sz="3200" smtClean="0">
              <a:sym typeface="Symbol" pitchFamily="18" charset="2"/>
            </a:endParaRPr>
          </a:p>
        </p:txBody>
      </p:sp>
      <p:grpSp>
        <p:nvGrpSpPr>
          <p:cNvPr id="2" name="Group 4"/>
          <p:cNvGrpSpPr>
            <a:grpSpLocks/>
          </p:cNvGrpSpPr>
          <p:nvPr/>
        </p:nvGrpSpPr>
        <p:grpSpPr bwMode="auto">
          <a:xfrm>
            <a:off x="838200" y="2286000"/>
            <a:ext cx="6248400" cy="2232025"/>
            <a:chOff x="528" y="1440"/>
            <a:chExt cx="3936" cy="1406"/>
          </a:xfrm>
        </p:grpSpPr>
        <p:sp>
          <p:nvSpPr>
            <p:cNvPr id="302085" name="AutoShape 5"/>
            <p:cNvSpPr>
              <a:spLocks noChangeArrowheads="1"/>
            </p:cNvSpPr>
            <p:nvPr/>
          </p:nvSpPr>
          <p:spPr bwMode="auto">
            <a:xfrm>
              <a:off x="3106" y="23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2086" name="AutoShape 6"/>
            <p:cNvSpPr>
              <a:spLocks noChangeArrowheads="1"/>
            </p:cNvSpPr>
            <p:nvPr/>
          </p:nvSpPr>
          <p:spPr bwMode="auto">
            <a:xfrm>
              <a:off x="4258" y="18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2087" name="AutoShape 7"/>
            <p:cNvSpPr>
              <a:spLocks noChangeArrowheads="1"/>
            </p:cNvSpPr>
            <p:nvPr/>
          </p:nvSpPr>
          <p:spPr bwMode="auto">
            <a:xfrm>
              <a:off x="3552" y="268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2088" name="AutoShape 8"/>
            <p:cNvSpPr>
              <a:spLocks noChangeArrowheads="1"/>
            </p:cNvSpPr>
            <p:nvPr/>
          </p:nvSpPr>
          <p:spPr bwMode="auto">
            <a:xfrm>
              <a:off x="1166" y="217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2089" name="AutoShape 9"/>
            <p:cNvSpPr>
              <a:spLocks noChangeArrowheads="1"/>
            </p:cNvSpPr>
            <p:nvPr/>
          </p:nvSpPr>
          <p:spPr bwMode="auto">
            <a:xfrm>
              <a:off x="3490" y="177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2090" name="AutoShape 10"/>
            <p:cNvSpPr>
              <a:spLocks noChangeArrowheads="1"/>
            </p:cNvSpPr>
            <p:nvPr/>
          </p:nvSpPr>
          <p:spPr bwMode="auto">
            <a:xfrm>
              <a:off x="734" y="275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29709" name="AutoShape 11"/>
            <p:cNvCxnSpPr>
              <a:cxnSpLocks noChangeShapeType="1"/>
              <a:stCxn id="302089" idx="4"/>
              <a:endCxn id="302085" idx="1"/>
            </p:cNvCxnSpPr>
            <p:nvPr/>
          </p:nvCxnSpPr>
          <p:spPr bwMode="auto">
            <a:xfrm flipH="1">
              <a:off x="3120" y="1872"/>
              <a:ext cx="418" cy="49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0" name="AutoShape 12"/>
            <p:cNvCxnSpPr>
              <a:cxnSpLocks noChangeShapeType="1"/>
              <a:stCxn id="302085" idx="7"/>
              <a:endCxn id="302086" idx="3"/>
            </p:cNvCxnSpPr>
            <p:nvPr/>
          </p:nvCxnSpPr>
          <p:spPr bwMode="auto">
            <a:xfrm flipV="1">
              <a:off x="3188" y="1906"/>
              <a:ext cx="1084" cy="46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1" name="AutoShape 13"/>
            <p:cNvCxnSpPr>
              <a:cxnSpLocks noChangeShapeType="1"/>
              <a:stCxn id="302085" idx="4"/>
              <a:endCxn id="302087" idx="2"/>
            </p:cNvCxnSpPr>
            <p:nvPr/>
          </p:nvCxnSpPr>
          <p:spPr bwMode="auto">
            <a:xfrm>
              <a:off x="3154" y="2448"/>
              <a:ext cx="398" cy="28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2" name="AutoShape 14"/>
            <p:cNvCxnSpPr>
              <a:cxnSpLocks noChangeShapeType="1"/>
              <a:stCxn id="302090" idx="7"/>
              <a:endCxn id="302088" idx="3"/>
            </p:cNvCxnSpPr>
            <p:nvPr/>
          </p:nvCxnSpPr>
          <p:spPr bwMode="auto">
            <a:xfrm flipV="1">
              <a:off x="816" y="2256"/>
              <a:ext cx="364" cy="50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3" name="AutoShape 15"/>
            <p:cNvCxnSpPr>
              <a:cxnSpLocks noChangeShapeType="1"/>
              <a:stCxn id="302085" idx="1"/>
              <a:endCxn id="302085" idx="3"/>
            </p:cNvCxnSpPr>
            <p:nvPr/>
          </p:nvCxnSpPr>
          <p:spPr bwMode="auto">
            <a:xfrm rot="5400000" flipV="1">
              <a:off x="3087" y="2399"/>
              <a:ext cx="68" cy="1"/>
            </a:xfrm>
            <a:prstGeom prst="curvedConnector5">
              <a:avLst>
                <a:gd name="adj1" fmla="val -232352"/>
                <a:gd name="adj2" fmla="val -22600009"/>
                <a:gd name="adj3" fmla="val 332352"/>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4" name="AutoShape 16"/>
            <p:cNvCxnSpPr>
              <a:cxnSpLocks noChangeShapeType="1"/>
              <a:stCxn id="302089" idx="6"/>
              <a:endCxn id="302086" idx="2"/>
            </p:cNvCxnSpPr>
            <p:nvPr/>
          </p:nvCxnSpPr>
          <p:spPr bwMode="auto">
            <a:xfrm>
              <a:off x="3586" y="1824"/>
              <a:ext cx="672" cy="4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302097" name="AutoShape 17"/>
            <p:cNvSpPr>
              <a:spLocks noChangeArrowheads="1"/>
            </p:cNvSpPr>
            <p:nvPr/>
          </p:nvSpPr>
          <p:spPr bwMode="auto">
            <a:xfrm>
              <a:off x="1934" y="198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2098" name="AutoShape 18"/>
            <p:cNvSpPr>
              <a:spLocks noChangeArrowheads="1"/>
            </p:cNvSpPr>
            <p:nvPr/>
          </p:nvSpPr>
          <p:spPr bwMode="auto">
            <a:xfrm>
              <a:off x="1502" y="255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29717" name="AutoShape 19"/>
            <p:cNvCxnSpPr>
              <a:cxnSpLocks noChangeShapeType="1"/>
              <a:stCxn id="302098" idx="7"/>
              <a:endCxn id="302097" idx="3"/>
            </p:cNvCxnSpPr>
            <p:nvPr/>
          </p:nvCxnSpPr>
          <p:spPr bwMode="auto">
            <a:xfrm flipV="1">
              <a:off x="1584" y="2064"/>
              <a:ext cx="364" cy="50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8" name="AutoShape 20"/>
            <p:cNvCxnSpPr>
              <a:cxnSpLocks noChangeShapeType="1"/>
              <a:stCxn id="302090" idx="6"/>
              <a:endCxn id="302098" idx="2"/>
            </p:cNvCxnSpPr>
            <p:nvPr/>
          </p:nvCxnSpPr>
          <p:spPr bwMode="auto">
            <a:xfrm flipV="1">
              <a:off x="830" y="2606"/>
              <a:ext cx="672"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302101" name="AutoShape 21"/>
            <p:cNvSpPr>
              <a:spLocks noChangeArrowheads="1"/>
            </p:cNvSpPr>
            <p:nvPr/>
          </p:nvSpPr>
          <p:spPr bwMode="auto">
            <a:xfrm>
              <a:off x="2160" y="259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2102" name="AutoShape 22"/>
            <p:cNvSpPr>
              <a:spLocks noChangeArrowheads="1"/>
            </p:cNvSpPr>
            <p:nvPr/>
          </p:nvSpPr>
          <p:spPr bwMode="auto">
            <a:xfrm>
              <a:off x="2544" y="192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29721" name="AutoShape 23"/>
            <p:cNvCxnSpPr>
              <a:cxnSpLocks noChangeShapeType="1"/>
              <a:stCxn id="302102" idx="2"/>
              <a:endCxn id="302102" idx="6"/>
            </p:cNvCxnSpPr>
            <p:nvPr/>
          </p:nvCxnSpPr>
          <p:spPr bwMode="auto">
            <a:xfrm rot="10800000" flipH="1" flipV="1">
              <a:off x="2544" y="1968"/>
              <a:ext cx="96" cy="1"/>
            </a:xfrm>
            <a:prstGeom prst="curvedConnector5">
              <a:avLst>
                <a:gd name="adj1" fmla="val -150000"/>
                <a:gd name="adj2" fmla="val -19200009"/>
                <a:gd name="adj3" fmla="val 250000"/>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302104" name="Text Box 24"/>
            <p:cNvSpPr txBox="1">
              <a:spLocks noChangeArrowheads="1"/>
            </p:cNvSpPr>
            <p:nvPr/>
          </p:nvSpPr>
          <p:spPr bwMode="auto">
            <a:xfrm>
              <a:off x="960" y="1872"/>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p>
          </p:txBody>
        </p:sp>
        <p:sp>
          <p:nvSpPr>
            <p:cNvPr id="302105" name="Text Box 25"/>
            <p:cNvSpPr txBox="1">
              <a:spLocks noChangeArrowheads="1"/>
            </p:cNvSpPr>
            <p:nvPr/>
          </p:nvSpPr>
          <p:spPr bwMode="auto">
            <a:xfrm>
              <a:off x="528" y="249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p>
          </p:txBody>
        </p:sp>
        <p:sp>
          <p:nvSpPr>
            <p:cNvPr id="302106" name="Text Box 26"/>
            <p:cNvSpPr txBox="1">
              <a:spLocks noChangeArrowheads="1"/>
            </p:cNvSpPr>
            <p:nvPr/>
          </p:nvSpPr>
          <p:spPr bwMode="auto">
            <a:xfrm>
              <a:off x="1584" y="249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p>
          </p:txBody>
        </p:sp>
        <p:sp>
          <p:nvSpPr>
            <p:cNvPr id="302107" name="Text Box 27"/>
            <p:cNvSpPr txBox="1">
              <a:spLocks noChangeArrowheads="1"/>
            </p:cNvSpPr>
            <p:nvPr/>
          </p:nvSpPr>
          <p:spPr bwMode="auto">
            <a:xfrm>
              <a:off x="2016" y="1680"/>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p>
          </p:txBody>
        </p:sp>
        <p:sp>
          <p:nvSpPr>
            <p:cNvPr id="302108" name="Text Box 28"/>
            <p:cNvSpPr txBox="1">
              <a:spLocks noChangeArrowheads="1"/>
            </p:cNvSpPr>
            <p:nvPr/>
          </p:nvSpPr>
          <p:spPr bwMode="auto">
            <a:xfrm>
              <a:off x="3456" y="1440"/>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i</a:t>
              </a:r>
            </a:p>
          </p:txBody>
        </p:sp>
        <p:sp>
          <p:nvSpPr>
            <p:cNvPr id="302109" name="Text Box 29"/>
            <p:cNvSpPr txBox="1">
              <a:spLocks noChangeArrowheads="1"/>
            </p:cNvSpPr>
            <p:nvPr/>
          </p:nvSpPr>
          <p:spPr bwMode="auto">
            <a:xfrm>
              <a:off x="4224" y="1488"/>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h</a:t>
              </a:r>
            </a:p>
          </p:txBody>
        </p:sp>
        <p:sp>
          <p:nvSpPr>
            <p:cNvPr id="302110" name="Text Box 30"/>
            <p:cNvSpPr txBox="1">
              <a:spLocks noChangeArrowheads="1"/>
            </p:cNvSpPr>
            <p:nvPr/>
          </p:nvSpPr>
          <p:spPr bwMode="auto">
            <a:xfrm>
              <a:off x="3264" y="2208"/>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g</a:t>
              </a:r>
            </a:p>
          </p:txBody>
        </p:sp>
        <p:sp>
          <p:nvSpPr>
            <p:cNvPr id="302111" name="Text Box 31"/>
            <p:cNvSpPr txBox="1">
              <a:spLocks noChangeArrowheads="1"/>
            </p:cNvSpPr>
            <p:nvPr/>
          </p:nvSpPr>
          <p:spPr bwMode="auto">
            <a:xfrm>
              <a:off x="3648" y="249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j</a:t>
              </a:r>
            </a:p>
          </p:txBody>
        </p:sp>
        <p:sp>
          <p:nvSpPr>
            <p:cNvPr id="302112" name="Text Box 32"/>
            <p:cNvSpPr txBox="1">
              <a:spLocks noChangeArrowheads="1"/>
            </p:cNvSpPr>
            <p:nvPr/>
          </p:nvSpPr>
          <p:spPr bwMode="auto">
            <a:xfrm>
              <a:off x="2304" y="2448"/>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f</a:t>
              </a:r>
            </a:p>
          </p:txBody>
        </p:sp>
        <p:sp>
          <p:nvSpPr>
            <p:cNvPr id="302113" name="Text Box 33"/>
            <p:cNvSpPr txBox="1">
              <a:spLocks noChangeArrowheads="1"/>
            </p:cNvSpPr>
            <p:nvPr/>
          </p:nvSpPr>
          <p:spPr bwMode="auto">
            <a:xfrm>
              <a:off x="2496" y="1920"/>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p>
          </p:txBody>
        </p:sp>
      </p:grpSp>
      <p:sp>
        <p:nvSpPr>
          <p:cNvPr id="302114" name="Rectangle 34"/>
          <p:cNvSpPr>
            <a:spLocks noChangeArrowheads="1"/>
          </p:cNvSpPr>
          <p:nvPr/>
        </p:nvSpPr>
        <p:spPr bwMode="auto">
          <a:xfrm>
            <a:off x="228600" y="4800600"/>
            <a:ext cx="8763000" cy="990600"/>
          </a:xfrm>
          <a:prstGeom prst="rect">
            <a:avLst/>
          </a:prstGeom>
          <a:noFill/>
          <a:ln w="9525">
            <a:noFill/>
            <a:miter lim="800000"/>
            <a:headEnd/>
            <a:tailEnd/>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itchFamily="18" charset="2"/>
              </a:rPr>
              <a:t>Solution:</a:t>
            </a:r>
            <a:r>
              <a:rPr lang="en-US">
                <a:effectLst>
                  <a:outerShdw blurRad="38100" dist="38100" dir="2700000" algn="tl">
                    <a:srgbClr val="000000"/>
                  </a:outerShdw>
                </a:effectLst>
                <a:sym typeface="Symbol" pitchFamily="18" charset="2"/>
              </a:rPr>
              <a:t> The connected components are the graphs with vertices {a, b, c, d}, {e}, {f}, {i, g, h, j}.</a:t>
            </a:r>
            <a:endParaRPr lang="en-US" sz="3200">
              <a:effectLst>
                <a:outerShdw blurRad="38100" dist="38100" dir="2700000" algn="tl">
                  <a:srgbClr val="000000"/>
                </a:outerShdw>
              </a:effectLst>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 calcmode="lin" valueType="num">
                                      <p:cBhvr additive="base">
                                        <p:cTn id="7" dur="500" fill="hold"/>
                                        <p:tgtEl>
                                          <p:spTgt spid="302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2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2114"/>
                                        </p:tgtEl>
                                        <p:attrNameLst>
                                          <p:attrName>style.visibility</p:attrName>
                                        </p:attrNameLst>
                                      </p:cBhvr>
                                      <p:to>
                                        <p:strVal val="visible"/>
                                      </p:to>
                                    </p:set>
                                    <p:anim calcmode="lin" valueType="num">
                                      <p:cBhvr additive="base">
                                        <p:cTn id="19" dur="500" fill="hold"/>
                                        <p:tgtEl>
                                          <p:spTgt spid="302114"/>
                                        </p:tgtEl>
                                        <p:attrNameLst>
                                          <p:attrName>ppt_x</p:attrName>
                                        </p:attrNameLst>
                                      </p:cBhvr>
                                      <p:tavLst>
                                        <p:tav tm="0">
                                          <p:val>
                                            <p:strVal val="0-#ppt_w/2"/>
                                          </p:val>
                                        </p:tav>
                                        <p:tav tm="100000">
                                          <p:val>
                                            <p:strVal val="#ppt_x"/>
                                          </p:val>
                                        </p:tav>
                                      </p:tavLst>
                                    </p:anim>
                                    <p:anim calcmode="lin" valueType="num">
                                      <p:cBhvr additive="base">
                                        <p:cTn id="20" dur="500" fill="hold"/>
                                        <p:tgtEl>
                                          <p:spTgt spid="302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P spid="30211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17F8A531-7686-42DB-A3CE-65DB4760E88B}" type="slidenum">
              <a:rPr lang="en-CA" altLang="en-US" sz="1400">
                <a:solidFill>
                  <a:srgbClr val="00CCFF"/>
                </a:solidFill>
                <a:latin typeface="Times New Roman" panose="02020603050405020304" pitchFamily="18" charset="0"/>
              </a:rPr>
              <a:pPr eaLnBrk="1" hangingPunct="1"/>
              <a:t>29</a:t>
            </a:fld>
            <a:endParaRPr lang="en-CA" altLang="en-US" sz="1400">
              <a:solidFill>
                <a:srgbClr val="00CCFF"/>
              </a:solidFill>
              <a:latin typeface="Times New Roman" panose="02020603050405020304" pitchFamily="18" charset="0"/>
            </a:endParaRPr>
          </a:p>
        </p:txBody>
      </p:sp>
      <p:sp>
        <p:nvSpPr>
          <p:cNvPr id="303106"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303107" name="Rectangle 3"/>
          <p:cNvSpPr>
            <a:spLocks noGrp="1" noChangeArrowheads="1"/>
          </p:cNvSpPr>
          <p:nvPr>
            <p:ph type="body" idx="1"/>
          </p:nvPr>
        </p:nvSpPr>
        <p:spPr>
          <a:xfrm>
            <a:off x="228600" y="1219200"/>
            <a:ext cx="8763000" cy="4953000"/>
          </a:xfrm>
        </p:spPr>
        <p:txBody>
          <a:bodyPr/>
          <a:lstStyle/>
          <a:p>
            <a:pPr marL="0" indent="0" eaLnBrk="1" hangingPunct="1">
              <a:spcAft>
                <a:spcPct val="20000"/>
              </a:spcAft>
              <a:defRPr/>
            </a:pPr>
            <a:r>
              <a:rPr lang="en-US" sz="2800" b="1" smtClean="0">
                <a:solidFill>
                  <a:srgbClr val="00FFFF"/>
                </a:solidFill>
                <a:sym typeface="Symbol" pitchFamily="18" charset="2"/>
              </a:rPr>
              <a:t>Definition:</a:t>
            </a:r>
            <a:r>
              <a:rPr lang="en-US" sz="2800" smtClean="0">
                <a:sym typeface="Symbol" pitchFamily="18" charset="2"/>
              </a:rPr>
              <a:t> An directed graph is </a:t>
            </a:r>
            <a:r>
              <a:rPr lang="en-US" sz="2800" b="1" smtClean="0">
                <a:solidFill>
                  <a:srgbClr val="00FFFF"/>
                </a:solidFill>
                <a:sym typeface="Symbol" pitchFamily="18" charset="2"/>
              </a:rPr>
              <a:t>strongly connected</a:t>
            </a:r>
            <a:r>
              <a:rPr lang="en-US" sz="2800" smtClean="0">
                <a:sym typeface="Symbol" pitchFamily="18" charset="2"/>
              </a:rPr>
              <a:t> if there is a path from a to b and from b to a whenever a and b are vertices in the graph. </a:t>
            </a:r>
          </a:p>
          <a:p>
            <a:pPr marL="0" indent="0" eaLnBrk="1" hangingPunct="1">
              <a:spcAft>
                <a:spcPct val="20000"/>
              </a:spcAft>
              <a:defRPr/>
            </a:pPr>
            <a:endParaRPr lang="en-US" sz="2800" b="1" smtClean="0">
              <a:solidFill>
                <a:srgbClr val="00FFFF"/>
              </a:solidFill>
              <a:sym typeface="Symbol" pitchFamily="18" charset="2"/>
            </a:endParaRPr>
          </a:p>
          <a:p>
            <a:pPr marL="0" indent="0" eaLnBrk="1" hangingPunct="1">
              <a:spcAft>
                <a:spcPct val="20000"/>
              </a:spcAft>
              <a:defRPr/>
            </a:pPr>
            <a:r>
              <a:rPr lang="en-US" sz="2800" b="1" smtClean="0">
                <a:solidFill>
                  <a:srgbClr val="00FFFF"/>
                </a:solidFill>
                <a:sym typeface="Symbol" pitchFamily="18" charset="2"/>
              </a:rPr>
              <a:t>Definition:</a:t>
            </a:r>
            <a:r>
              <a:rPr lang="en-US" sz="2800" smtClean="0">
                <a:sym typeface="Symbol" pitchFamily="18" charset="2"/>
              </a:rPr>
              <a:t> An directed graph is </a:t>
            </a:r>
            <a:r>
              <a:rPr lang="en-US" sz="2800" b="1" smtClean="0">
                <a:solidFill>
                  <a:srgbClr val="00FFFF"/>
                </a:solidFill>
                <a:sym typeface="Symbol" pitchFamily="18" charset="2"/>
              </a:rPr>
              <a:t>weakly connected</a:t>
            </a:r>
            <a:r>
              <a:rPr lang="en-US" sz="2800" smtClean="0">
                <a:sym typeface="Symbol" pitchFamily="18" charset="2"/>
              </a:rPr>
              <a:t> if there is a path between any two vertices in the underlying undirected graph.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 calcmode="lin" valueType="num">
                                      <p:cBhvr additive="base">
                                        <p:cTn id="7" dur="500" fill="hold"/>
                                        <p:tgtEl>
                                          <p:spTgt spid="303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3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3107">
                                            <p:txEl>
                                              <p:pRg st="2" end="2"/>
                                            </p:txEl>
                                          </p:spTgt>
                                        </p:tgtEl>
                                        <p:attrNameLst>
                                          <p:attrName>style.visibility</p:attrName>
                                        </p:attrNameLst>
                                      </p:cBhvr>
                                      <p:to>
                                        <p:strVal val="visible"/>
                                      </p:to>
                                    </p:set>
                                    <p:anim calcmode="lin" valueType="num">
                                      <p:cBhvr additive="base">
                                        <p:cTn id="13" dur="500" fill="hold"/>
                                        <p:tgtEl>
                                          <p:spTgt spid="3031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31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10FAA06-ACFE-45BF-87EE-B6E0C5D01E55}" type="slidenum">
              <a:rPr lang="en-CA" altLang="en-US" sz="1400">
                <a:solidFill>
                  <a:srgbClr val="00CCFF"/>
                </a:solidFill>
                <a:latin typeface="Times New Roman" panose="02020603050405020304" pitchFamily="18" charset="0"/>
              </a:rPr>
              <a:pPr eaLnBrk="1" hangingPunct="1"/>
              <a:t>3</a:t>
            </a:fld>
            <a:endParaRPr lang="en-CA" altLang="en-US" sz="1400">
              <a:solidFill>
                <a:srgbClr val="00CCFF"/>
              </a:solidFill>
              <a:latin typeface="Times New Roman" panose="02020603050405020304" pitchFamily="18" charset="0"/>
            </a:endParaRPr>
          </a:p>
        </p:txBody>
      </p:sp>
      <p:sp>
        <p:nvSpPr>
          <p:cNvPr id="282626" name="Rectangle 2"/>
          <p:cNvSpPr>
            <a:spLocks noGrp="1" noChangeArrowheads="1"/>
          </p:cNvSpPr>
          <p:nvPr>
            <p:ph type="title"/>
          </p:nvPr>
        </p:nvSpPr>
        <p:spPr>
          <a:xfrm>
            <a:off x="228600" y="0"/>
            <a:ext cx="8610600" cy="990600"/>
          </a:xfrm>
        </p:spPr>
        <p:txBody>
          <a:bodyPr/>
          <a:lstStyle/>
          <a:p>
            <a:pPr eaLnBrk="1" hangingPunct="1">
              <a:defRPr/>
            </a:pPr>
            <a:r>
              <a:rPr lang="en-US" sz="3600" smtClean="0"/>
              <a:t>Representing Graphs</a:t>
            </a:r>
            <a:endParaRPr lang="en-CA" sz="3600" smtClean="0"/>
          </a:p>
        </p:txBody>
      </p:sp>
      <p:sp>
        <p:nvSpPr>
          <p:cNvPr id="282627" name="Rectangle 3"/>
          <p:cNvSpPr>
            <a:spLocks noGrp="1" noChangeArrowheads="1"/>
          </p:cNvSpPr>
          <p:nvPr>
            <p:ph type="body" idx="1"/>
          </p:nvPr>
        </p:nvSpPr>
        <p:spPr>
          <a:xfrm>
            <a:off x="228600" y="1143000"/>
            <a:ext cx="8763000" cy="5029200"/>
          </a:xfrm>
        </p:spPr>
        <p:txBody>
          <a:bodyPr/>
          <a:lstStyle/>
          <a:p>
            <a:pPr marL="0" indent="0" eaLnBrk="1" hangingPunct="1">
              <a:spcAft>
                <a:spcPct val="20000"/>
              </a:spcAft>
              <a:defRPr/>
            </a:pPr>
            <a:r>
              <a:rPr lang="en-US" sz="2800" b="1" smtClean="0">
                <a:solidFill>
                  <a:srgbClr val="00FFFF"/>
                </a:solidFill>
                <a:sym typeface="Symbol" pitchFamily="18" charset="2"/>
              </a:rPr>
              <a:t>Definition:</a:t>
            </a:r>
            <a:r>
              <a:rPr lang="en-US" sz="2800" smtClean="0">
                <a:sym typeface="Symbol" pitchFamily="18" charset="2"/>
              </a:rPr>
              <a:t> Let G = (V, E) be a simple graph with |V| = n. Suppose that the vertices of G are listed in arbitrary order as v</a:t>
            </a:r>
            <a:r>
              <a:rPr lang="en-US" sz="2800" baseline="-25000" smtClean="0">
                <a:sym typeface="Symbol" pitchFamily="18" charset="2"/>
              </a:rPr>
              <a:t>1</a:t>
            </a:r>
            <a:r>
              <a:rPr lang="en-US" sz="2800" smtClean="0">
                <a:sym typeface="Symbol" pitchFamily="18" charset="2"/>
              </a:rPr>
              <a:t>, v</a:t>
            </a:r>
            <a:r>
              <a:rPr lang="en-US" sz="2800" baseline="-25000" smtClean="0">
                <a:sym typeface="Symbol" pitchFamily="18" charset="2"/>
              </a:rPr>
              <a:t>2</a:t>
            </a:r>
            <a:r>
              <a:rPr lang="en-US" sz="2800" smtClean="0">
                <a:sym typeface="Symbol" pitchFamily="18" charset="2"/>
              </a:rPr>
              <a:t>, …, v</a:t>
            </a:r>
            <a:r>
              <a:rPr lang="en-US" sz="2800" baseline="-25000" smtClean="0">
                <a:sym typeface="Symbol" pitchFamily="18" charset="2"/>
              </a:rPr>
              <a:t>n</a:t>
            </a:r>
            <a:r>
              <a:rPr lang="en-US" sz="2800" smtClean="0">
                <a:sym typeface="Symbol" pitchFamily="18" charset="2"/>
              </a:rPr>
              <a:t>. </a:t>
            </a:r>
          </a:p>
          <a:p>
            <a:pPr marL="0" indent="0" eaLnBrk="1" hangingPunct="1">
              <a:spcAft>
                <a:spcPct val="20000"/>
              </a:spcAft>
              <a:defRPr/>
            </a:pPr>
            <a:r>
              <a:rPr lang="en-US" sz="2800" smtClean="0">
                <a:sym typeface="Symbol" pitchFamily="18" charset="2"/>
              </a:rPr>
              <a:t>The </a:t>
            </a:r>
            <a:r>
              <a:rPr lang="en-US" sz="2800" b="1" smtClean="0">
                <a:solidFill>
                  <a:srgbClr val="00FFFF"/>
                </a:solidFill>
                <a:sym typeface="Symbol" pitchFamily="18" charset="2"/>
              </a:rPr>
              <a:t>adjacency matrix</a:t>
            </a:r>
            <a:r>
              <a:rPr lang="en-US" sz="2800" smtClean="0">
                <a:sym typeface="Symbol" pitchFamily="18" charset="2"/>
              </a:rPr>
              <a:t> A (or A</a:t>
            </a:r>
            <a:r>
              <a:rPr lang="en-US" sz="2800" baseline="-25000" smtClean="0">
                <a:sym typeface="Symbol" pitchFamily="18" charset="2"/>
              </a:rPr>
              <a:t>G</a:t>
            </a:r>
            <a:r>
              <a:rPr lang="en-US" sz="2800" smtClean="0">
                <a:sym typeface="Symbol" pitchFamily="18" charset="2"/>
              </a:rPr>
              <a:t>) of G, with respect to this listing of the vertices, is the nn zero-one matrix with 1 as its (i, j) entry when v</a:t>
            </a:r>
            <a:r>
              <a:rPr lang="en-US" sz="2800" baseline="-25000" smtClean="0">
                <a:sym typeface="Symbol" pitchFamily="18" charset="2"/>
              </a:rPr>
              <a:t>i</a:t>
            </a:r>
            <a:r>
              <a:rPr lang="en-US" sz="2800" smtClean="0">
                <a:sym typeface="Symbol" pitchFamily="18" charset="2"/>
              </a:rPr>
              <a:t> and v</a:t>
            </a:r>
            <a:r>
              <a:rPr lang="en-US" sz="2800" baseline="-25000" smtClean="0">
                <a:sym typeface="Symbol" pitchFamily="18" charset="2"/>
              </a:rPr>
              <a:t>j</a:t>
            </a:r>
            <a:r>
              <a:rPr lang="en-US" sz="2800" smtClean="0">
                <a:sym typeface="Symbol" pitchFamily="18" charset="2"/>
              </a:rPr>
              <a:t> are adjacent, and 0 otherwise.</a:t>
            </a:r>
          </a:p>
          <a:p>
            <a:pPr marL="0" indent="0" eaLnBrk="1" hangingPunct="1">
              <a:spcAft>
                <a:spcPct val="20000"/>
              </a:spcAft>
              <a:defRPr/>
            </a:pPr>
            <a:r>
              <a:rPr lang="en-US" sz="2800" smtClean="0">
                <a:sym typeface="Symbol" pitchFamily="18" charset="2"/>
              </a:rPr>
              <a:t>In other words, for an adjacency matrix A = [a</a:t>
            </a:r>
            <a:r>
              <a:rPr lang="en-US" sz="2800" baseline="-25000" smtClean="0">
                <a:sym typeface="Symbol" pitchFamily="18" charset="2"/>
              </a:rPr>
              <a:t>ij</a:t>
            </a:r>
            <a:r>
              <a:rPr lang="en-US" sz="2800" smtClean="0">
                <a:sym typeface="Symbol" pitchFamily="18" charset="2"/>
              </a:rPr>
              <a:t>], </a:t>
            </a:r>
          </a:p>
          <a:p>
            <a:pPr marL="0" indent="0" eaLnBrk="1" hangingPunct="1">
              <a:spcAft>
                <a:spcPct val="20000"/>
              </a:spcAft>
              <a:defRPr/>
            </a:pPr>
            <a:r>
              <a:rPr lang="en-US" sz="2800" smtClean="0">
                <a:sym typeface="Symbol" pitchFamily="18" charset="2"/>
              </a:rPr>
              <a:t>a</a:t>
            </a:r>
            <a:r>
              <a:rPr lang="en-US" sz="2800" baseline="-25000" smtClean="0">
                <a:sym typeface="Symbol" pitchFamily="18" charset="2"/>
              </a:rPr>
              <a:t>ij</a:t>
            </a:r>
            <a:r>
              <a:rPr lang="en-US" sz="2800" smtClean="0">
                <a:sym typeface="Symbol" pitchFamily="18" charset="2"/>
              </a:rPr>
              <a:t> = 1 	if {v</a:t>
            </a:r>
            <a:r>
              <a:rPr lang="en-US" sz="2800" baseline="-25000" smtClean="0">
                <a:sym typeface="Symbol" pitchFamily="18" charset="2"/>
              </a:rPr>
              <a:t>i</a:t>
            </a:r>
            <a:r>
              <a:rPr lang="en-US" sz="2800" smtClean="0">
                <a:sym typeface="Symbol" pitchFamily="18" charset="2"/>
              </a:rPr>
              <a:t>, v</a:t>
            </a:r>
            <a:r>
              <a:rPr lang="en-US" sz="2800" baseline="-25000" smtClean="0">
                <a:sym typeface="Symbol" pitchFamily="18" charset="2"/>
              </a:rPr>
              <a:t>j</a:t>
            </a:r>
            <a:r>
              <a:rPr lang="en-US" sz="2800" smtClean="0">
                <a:sym typeface="Symbol" pitchFamily="18" charset="2"/>
              </a:rPr>
              <a:t>} is an edge of G,</a:t>
            </a:r>
            <a:br>
              <a:rPr lang="en-US" sz="2800" smtClean="0">
                <a:sym typeface="Symbol" pitchFamily="18" charset="2"/>
              </a:rPr>
            </a:br>
            <a:r>
              <a:rPr lang="en-US" sz="2800" smtClean="0">
                <a:sym typeface="Symbol" pitchFamily="18" charset="2"/>
              </a:rPr>
              <a:t>a</a:t>
            </a:r>
            <a:r>
              <a:rPr lang="en-US" sz="2800" baseline="-25000" smtClean="0">
                <a:sym typeface="Symbol" pitchFamily="18" charset="2"/>
              </a:rPr>
              <a:t>ij</a:t>
            </a:r>
            <a:r>
              <a:rPr lang="en-US" sz="2800" smtClean="0">
                <a:sym typeface="Symbol" pitchFamily="18" charset="2"/>
              </a:rPr>
              <a:t> = 0	otherwise.</a:t>
            </a:r>
            <a:endParaRPr lang="en-US" sz="2800" b="1" smtClean="0">
              <a:solidFill>
                <a:srgbClr val="00FFFF"/>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 calcmode="lin" valueType="num">
                                      <p:cBhvr additive="base">
                                        <p:cTn id="13" dur="500" fill="hold"/>
                                        <p:tgtEl>
                                          <p:spTgt spid="282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2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2627">
                                            <p:txEl>
                                              <p:pRg st="2" end="2"/>
                                            </p:txEl>
                                          </p:spTgt>
                                        </p:tgtEl>
                                        <p:attrNameLst>
                                          <p:attrName>style.visibility</p:attrName>
                                        </p:attrNameLst>
                                      </p:cBhvr>
                                      <p:to>
                                        <p:strVal val="visible"/>
                                      </p:to>
                                    </p:set>
                                    <p:anim calcmode="lin" valueType="num">
                                      <p:cBhvr additive="base">
                                        <p:cTn id="19" dur="500" fill="hold"/>
                                        <p:tgtEl>
                                          <p:spTgt spid="282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2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2627">
                                            <p:txEl>
                                              <p:pRg st="3" end="3"/>
                                            </p:txEl>
                                          </p:spTgt>
                                        </p:tgtEl>
                                        <p:attrNameLst>
                                          <p:attrName>style.visibility</p:attrName>
                                        </p:attrNameLst>
                                      </p:cBhvr>
                                      <p:to>
                                        <p:strVal val="visible"/>
                                      </p:to>
                                    </p:set>
                                    <p:anim calcmode="lin" valueType="num">
                                      <p:cBhvr additive="base">
                                        <p:cTn id="25" dur="500" fill="hold"/>
                                        <p:tgtEl>
                                          <p:spTgt spid="282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26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2C67CD40-22F3-43C1-9B9B-9FBBF1E4C823}" type="slidenum">
              <a:rPr lang="en-CA" altLang="en-US" sz="1400">
                <a:solidFill>
                  <a:srgbClr val="00CCFF"/>
                </a:solidFill>
                <a:latin typeface="Times New Roman" panose="02020603050405020304" pitchFamily="18" charset="0"/>
              </a:rPr>
              <a:pPr eaLnBrk="1" hangingPunct="1"/>
              <a:t>30</a:t>
            </a:fld>
            <a:endParaRPr lang="en-CA" altLang="en-US" sz="1400">
              <a:solidFill>
                <a:srgbClr val="00CCFF"/>
              </a:solidFill>
              <a:latin typeface="Times New Roman" panose="02020603050405020304" pitchFamily="18" charset="0"/>
            </a:endParaRPr>
          </a:p>
        </p:txBody>
      </p:sp>
      <p:sp>
        <p:nvSpPr>
          <p:cNvPr id="304130" name="Rectangle 2"/>
          <p:cNvSpPr>
            <a:spLocks noGrp="1" noChangeArrowheads="1"/>
          </p:cNvSpPr>
          <p:nvPr>
            <p:ph type="title"/>
          </p:nvPr>
        </p:nvSpPr>
        <p:spPr>
          <a:xfrm>
            <a:off x="228600" y="0"/>
            <a:ext cx="8610600" cy="990600"/>
          </a:xfrm>
        </p:spPr>
        <p:txBody>
          <a:bodyPr/>
          <a:lstStyle/>
          <a:p>
            <a:pPr eaLnBrk="1" hangingPunct="1">
              <a:defRPr/>
            </a:pPr>
            <a:r>
              <a:rPr lang="en-US" sz="3600" smtClean="0"/>
              <a:t>Connectivity</a:t>
            </a:r>
            <a:endParaRPr lang="en-CA" sz="3600" smtClean="0"/>
          </a:p>
        </p:txBody>
      </p:sp>
      <p:sp>
        <p:nvSpPr>
          <p:cNvPr id="304131" name="Rectangle 3"/>
          <p:cNvSpPr>
            <a:spLocks noGrp="1" noChangeArrowheads="1"/>
          </p:cNvSpPr>
          <p:nvPr>
            <p:ph type="body" idx="1"/>
          </p:nvPr>
        </p:nvSpPr>
        <p:spPr>
          <a:xfrm>
            <a:off x="228600" y="914400"/>
            <a:ext cx="8763000" cy="990600"/>
          </a:xfrm>
        </p:spPr>
        <p:txBody>
          <a:bodyPr/>
          <a:lstStyle/>
          <a:p>
            <a:pPr marL="0" indent="0" eaLnBrk="1" hangingPunct="1">
              <a:spcAft>
                <a:spcPct val="20000"/>
              </a:spcAft>
              <a:defRPr/>
            </a:pPr>
            <a:r>
              <a:rPr lang="en-US" sz="2800" b="1" smtClean="0">
                <a:solidFill>
                  <a:srgbClr val="00FFFF"/>
                </a:solidFill>
                <a:sym typeface="Symbol" pitchFamily="18" charset="2"/>
              </a:rPr>
              <a:t>Example:</a:t>
            </a:r>
            <a:r>
              <a:rPr lang="en-US" sz="2800" smtClean="0">
                <a:sym typeface="Symbol" pitchFamily="18" charset="2"/>
              </a:rPr>
              <a:t> Are the following directed graphs strongly or weakly connected?</a:t>
            </a:r>
          </a:p>
        </p:txBody>
      </p:sp>
      <p:grpSp>
        <p:nvGrpSpPr>
          <p:cNvPr id="2" name="Group 4"/>
          <p:cNvGrpSpPr>
            <a:grpSpLocks/>
          </p:cNvGrpSpPr>
          <p:nvPr/>
        </p:nvGrpSpPr>
        <p:grpSpPr bwMode="auto">
          <a:xfrm>
            <a:off x="685800" y="2209800"/>
            <a:ext cx="2362200" cy="2043113"/>
            <a:chOff x="3984" y="672"/>
            <a:chExt cx="1488" cy="1287"/>
          </a:xfrm>
        </p:grpSpPr>
        <p:sp>
          <p:nvSpPr>
            <p:cNvPr id="304133" name="Text Box 5"/>
            <p:cNvSpPr txBox="1">
              <a:spLocks noChangeArrowheads="1"/>
            </p:cNvSpPr>
            <p:nvPr/>
          </p:nvSpPr>
          <p:spPr bwMode="auto">
            <a:xfrm>
              <a:off x="4272" y="67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4134" name="AutoShape 6"/>
            <p:cNvSpPr>
              <a:spLocks noChangeArrowheads="1"/>
            </p:cNvSpPr>
            <p:nvPr/>
          </p:nvSpPr>
          <p:spPr bwMode="auto">
            <a:xfrm>
              <a:off x="4944" y="17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4135" name="AutoShape 7"/>
            <p:cNvSpPr>
              <a:spLocks noChangeArrowheads="1"/>
            </p:cNvSpPr>
            <p:nvPr/>
          </p:nvSpPr>
          <p:spPr bwMode="auto">
            <a:xfrm>
              <a:off x="4224" y="134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4136" name="AutoShape 8"/>
            <p:cNvSpPr>
              <a:spLocks noChangeArrowheads="1"/>
            </p:cNvSpPr>
            <p:nvPr/>
          </p:nvSpPr>
          <p:spPr bwMode="auto">
            <a:xfrm>
              <a:off x="4944" y="11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4137" name="AutoShape 9"/>
            <p:cNvSpPr>
              <a:spLocks noChangeArrowheads="1"/>
            </p:cNvSpPr>
            <p:nvPr/>
          </p:nvSpPr>
          <p:spPr bwMode="auto">
            <a:xfrm>
              <a:off x="4512" y="86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31771" name="AutoShape 10"/>
            <p:cNvCxnSpPr>
              <a:cxnSpLocks noChangeShapeType="1"/>
              <a:stCxn id="304136" idx="1"/>
              <a:endCxn id="304137" idx="5"/>
            </p:cNvCxnSpPr>
            <p:nvPr/>
          </p:nvCxnSpPr>
          <p:spPr bwMode="auto">
            <a:xfrm flipH="1" flipV="1">
              <a:off x="4594" y="946"/>
              <a:ext cx="364" cy="220"/>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31772" name="AutoShape 11"/>
            <p:cNvCxnSpPr>
              <a:cxnSpLocks noChangeShapeType="1"/>
              <a:stCxn id="304135" idx="7"/>
              <a:endCxn id="304137" idx="3"/>
            </p:cNvCxnSpPr>
            <p:nvPr/>
          </p:nvCxnSpPr>
          <p:spPr bwMode="auto">
            <a:xfrm flipV="1">
              <a:off x="4306" y="946"/>
              <a:ext cx="220" cy="412"/>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31773" name="AutoShape 12"/>
            <p:cNvCxnSpPr>
              <a:cxnSpLocks noChangeShapeType="1"/>
              <a:stCxn id="304137" idx="4"/>
              <a:endCxn id="304134" idx="1"/>
            </p:cNvCxnSpPr>
            <p:nvPr/>
          </p:nvCxnSpPr>
          <p:spPr bwMode="auto">
            <a:xfrm>
              <a:off x="4560" y="960"/>
              <a:ext cx="398" cy="782"/>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31774" name="AutoShape 13"/>
            <p:cNvCxnSpPr>
              <a:cxnSpLocks noChangeShapeType="1"/>
              <a:stCxn id="304135" idx="6"/>
              <a:endCxn id="304136" idx="2"/>
            </p:cNvCxnSpPr>
            <p:nvPr/>
          </p:nvCxnSpPr>
          <p:spPr bwMode="auto">
            <a:xfrm flipV="1">
              <a:off x="4320" y="1200"/>
              <a:ext cx="624" cy="192"/>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31775" name="AutoShape 14"/>
            <p:cNvCxnSpPr>
              <a:cxnSpLocks noChangeShapeType="1"/>
              <a:stCxn id="304135" idx="5"/>
              <a:endCxn id="304134" idx="1"/>
            </p:cNvCxnSpPr>
            <p:nvPr/>
          </p:nvCxnSpPr>
          <p:spPr bwMode="auto">
            <a:xfrm>
              <a:off x="4306" y="1426"/>
              <a:ext cx="652" cy="316"/>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sp>
          <p:nvSpPr>
            <p:cNvPr id="304143" name="Text Box 15"/>
            <p:cNvSpPr txBox="1">
              <a:spLocks noChangeArrowheads="1"/>
            </p:cNvSpPr>
            <p:nvPr/>
          </p:nvSpPr>
          <p:spPr bwMode="auto">
            <a:xfrm>
              <a:off x="5088" y="100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4144" name="Text Box 16"/>
            <p:cNvSpPr txBox="1">
              <a:spLocks noChangeArrowheads="1"/>
            </p:cNvSpPr>
            <p:nvPr/>
          </p:nvSpPr>
          <p:spPr bwMode="auto">
            <a:xfrm>
              <a:off x="5088" y="163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4145" name="Text Box 17"/>
            <p:cNvSpPr txBox="1">
              <a:spLocks noChangeArrowheads="1"/>
            </p:cNvSpPr>
            <p:nvPr/>
          </p:nvSpPr>
          <p:spPr bwMode="auto">
            <a:xfrm>
              <a:off x="3984" y="124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sp>
        <p:nvSpPr>
          <p:cNvPr id="304146" name="Rectangle 18"/>
          <p:cNvSpPr>
            <a:spLocks noChangeArrowheads="1"/>
          </p:cNvSpPr>
          <p:nvPr/>
        </p:nvSpPr>
        <p:spPr bwMode="auto">
          <a:xfrm>
            <a:off x="3429000" y="2438400"/>
            <a:ext cx="5486400" cy="1752600"/>
          </a:xfrm>
          <a:prstGeom prst="rect">
            <a:avLst/>
          </a:prstGeom>
          <a:noFill/>
          <a:ln w="9525">
            <a:noFill/>
            <a:miter lim="800000"/>
            <a:headEnd/>
            <a:tailEnd/>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itchFamily="18" charset="2"/>
              </a:rPr>
              <a:t>Weakly connected</a:t>
            </a:r>
            <a:r>
              <a:rPr lang="en-US">
                <a:effectLst>
                  <a:outerShdw blurRad="38100" dist="38100" dir="2700000" algn="tl">
                    <a:srgbClr val="000000"/>
                  </a:outerShdw>
                </a:effectLst>
                <a:sym typeface="Symbol" pitchFamily="18" charset="2"/>
              </a:rPr>
              <a:t>, because, for example, there is no path from b to d.</a:t>
            </a:r>
            <a:r>
              <a:rPr lang="en-US" b="1">
                <a:solidFill>
                  <a:srgbClr val="00FFFF"/>
                </a:solidFill>
                <a:effectLst>
                  <a:outerShdw blurRad="38100" dist="38100" dir="2700000" algn="tl">
                    <a:srgbClr val="000000"/>
                  </a:outerShdw>
                </a:effectLst>
                <a:sym typeface="Symbol" pitchFamily="18" charset="2"/>
              </a:rPr>
              <a:t> </a:t>
            </a:r>
          </a:p>
        </p:txBody>
      </p:sp>
      <p:grpSp>
        <p:nvGrpSpPr>
          <p:cNvPr id="3" name="Group 19"/>
          <p:cNvGrpSpPr>
            <a:grpSpLocks/>
          </p:cNvGrpSpPr>
          <p:nvPr/>
        </p:nvGrpSpPr>
        <p:grpSpPr bwMode="auto">
          <a:xfrm>
            <a:off x="609600" y="4191000"/>
            <a:ext cx="2362200" cy="2043113"/>
            <a:chOff x="384" y="2640"/>
            <a:chExt cx="1488" cy="1287"/>
          </a:xfrm>
        </p:grpSpPr>
        <p:sp>
          <p:nvSpPr>
            <p:cNvPr id="304148" name="Text Box 20"/>
            <p:cNvSpPr txBox="1">
              <a:spLocks noChangeArrowheads="1"/>
            </p:cNvSpPr>
            <p:nvPr/>
          </p:nvSpPr>
          <p:spPr bwMode="auto">
            <a:xfrm>
              <a:off x="672" y="264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304149" name="AutoShape 21"/>
            <p:cNvSpPr>
              <a:spLocks noChangeArrowheads="1"/>
            </p:cNvSpPr>
            <p:nvPr/>
          </p:nvSpPr>
          <p:spPr bwMode="auto">
            <a:xfrm>
              <a:off x="1344" y="369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4150" name="AutoShape 22"/>
            <p:cNvSpPr>
              <a:spLocks noChangeArrowheads="1"/>
            </p:cNvSpPr>
            <p:nvPr/>
          </p:nvSpPr>
          <p:spPr bwMode="auto">
            <a:xfrm>
              <a:off x="624" y="331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4151" name="AutoShape 23"/>
            <p:cNvSpPr>
              <a:spLocks noChangeArrowheads="1"/>
            </p:cNvSpPr>
            <p:nvPr/>
          </p:nvSpPr>
          <p:spPr bwMode="auto">
            <a:xfrm>
              <a:off x="1344" y="312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304152" name="AutoShape 24"/>
            <p:cNvSpPr>
              <a:spLocks noChangeArrowheads="1"/>
            </p:cNvSpPr>
            <p:nvPr/>
          </p:nvSpPr>
          <p:spPr bwMode="auto">
            <a:xfrm>
              <a:off x="912" y="283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31758" name="AutoShape 25"/>
            <p:cNvCxnSpPr>
              <a:cxnSpLocks noChangeShapeType="1"/>
              <a:stCxn id="304151" idx="1"/>
              <a:endCxn id="304152" idx="5"/>
            </p:cNvCxnSpPr>
            <p:nvPr/>
          </p:nvCxnSpPr>
          <p:spPr bwMode="auto">
            <a:xfrm flipH="1" flipV="1">
              <a:off x="994" y="2914"/>
              <a:ext cx="364" cy="220"/>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31759" name="AutoShape 26"/>
            <p:cNvCxnSpPr>
              <a:cxnSpLocks noChangeShapeType="1"/>
              <a:stCxn id="304152" idx="3"/>
              <a:endCxn id="304150" idx="7"/>
            </p:cNvCxnSpPr>
            <p:nvPr/>
          </p:nvCxnSpPr>
          <p:spPr bwMode="auto">
            <a:xfrm flipH="1">
              <a:off x="706" y="2914"/>
              <a:ext cx="220" cy="412"/>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31760" name="AutoShape 27"/>
            <p:cNvCxnSpPr>
              <a:cxnSpLocks noChangeShapeType="1"/>
              <a:stCxn id="304149" idx="7"/>
              <a:endCxn id="304151" idx="4"/>
            </p:cNvCxnSpPr>
            <p:nvPr/>
          </p:nvCxnSpPr>
          <p:spPr bwMode="auto">
            <a:xfrm flipH="1" flipV="1">
              <a:off x="1392" y="3216"/>
              <a:ext cx="34" cy="494"/>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31761" name="AutoShape 28"/>
            <p:cNvCxnSpPr>
              <a:cxnSpLocks noChangeShapeType="1"/>
              <a:stCxn id="304150" idx="6"/>
              <a:endCxn id="304151" idx="2"/>
            </p:cNvCxnSpPr>
            <p:nvPr/>
          </p:nvCxnSpPr>
          <p:spPr bwMode="auto">
            <a:xfrm flipV="1">
              <a:off x="720" y="3168"/>
              <a:ext cx="624" cy="192"/>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31762" name="AutoShape 29"/>
            <p:cNvCxnSpPr>
              <a:cxnSpLocks noChangeShapeType="1"/>
              <a:stCxn id="304150" idx="5"/>
              <a:endCxn id="304149" idx="1"/>
            </p:cNvCxnSpPr>
            <p:nvPr/>
          </p:nvCxnSpPr>
          <p:spPr bwMode="auto">
            <a:xfrm>
              <a:off x="706" y="3394"/>
              <a:ext cx="652" cy="316"/>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sp>
          <p:nvSpPr>
            <p:cNvPr id="304158" name="Text Box 30"/>
            <p:cNvSpPr txBox="1">
              <a:spLocks noChangeArrowheads="1"/>
            </p:cNvSpPr>
            <p:nvPr/>
          </p:nvSpPr>
          <p:spPr bwMode="auto">
            <a:xfrm>
              <a:off x="1488" y="2976"/>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04159" name="Text Box 31"/>
            <p:cNvSpPr txBox="1">
              <a:spLocks noChangeArrowheads="1"/>
            </p:cNvSpPr>
            <p:nvPr/>
          </p:nvSpPr>
          <p:spPr bwMode="auto">
            <a:xfrm>
              <a:off x="1488" y="360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04160" name="Text Box 32"/>
            <p:cNvSpPr txBox="1">
              <a:spLocks noChangeArrowheads="1"/>
            </p:cNvSpPr>
            <p:nvPr/>
          </p:nvSpPr>
          <p:spPr bwMode="auto">
            <a:xfrm>
              <a:off x="384" y="321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sp>
        <p:nvSpPr>
          <p:cNvPr id="304161" name="Rectangle 33"/>
          <p:cNvSpPr>
            <a:spLocks noChangeArrowheads="1"/>
          </p:cNvSpPr>
          <p:nvPr/>
        </p:nvSpPr>
        <p:spPr bwMode="auto">
          <a:xfrm>
            <a:off x="3429000" y="4419600"/>
            <a:ext cx="5486400" cy="1752600"/>
          </a:xfrm>
          <a:prstGeom prst="rect">
            <a:avLst/>
          </a:prstGeom>
          <a:noFill/>
          <a:ln w="9525">
            <a:noFill/>
            <a:miter lim="800000"/>
            <a:headEnd/>
            <a:tailEnd/>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itchFamily="18" charset="2"/>
              </a:rPr>
              <a:t>Strongly connected</a:t>
            </a:r>
            <a:r>
              <a:rPr lang="en-US">
                <a:effectLst>
                  <a:outerShdw blurRad="38100" dist="38100" dir="2700000" algn="tl">
                    <a:srgbClr val="000000"/>
                  </a:outerShdw>
                </a:effectLst>
                <a:sym typeface="Symbol" pitchFamily="18" charset="2"/>
              </a:rPr>
              <a:t>, because there are paths between all possible pairs of vertices.</a:t>
            </a:r>
            <a:endParaRPr lang="en-US" b="1">
              <a:solidFill>
                <a:srgbClr val="00FFFF"/>
              </a:solidFill>
              <a:effectLst>
                <a:outerShdw blurRad="38100" dist="38100" dir="2700000" algn="tl">
                  <a:srgbClr val="000000"/>
                </a:outerShdw>
              </a:effectLst>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 calcmode="lin" valueType="num">
                                      <p:cBhvr additive="base">
                                        <p:cTn id="7" dur="500" fill="hold"/>
                                        <p:tgtEl>
                                          <p:spTgt spid="304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4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4146"/>
                                        </p:tgtEl>
                                        <p:attrNameLst>
                                          <p:attrName>style.visibility</p:attrName>
                                        </p:attrNameLst>
                                      </p:cBhvr>
                                      <p:to>
                                        <p:strVal val="visible"/>
                                      </p:to>
                                    </p:set>
                                    <p:anim calcmode="lin" valueType="num">
                                      <p:cBhvr additive="base">
                                        <p:cTn id="19" dur="500" fill="hold"/>
                                        <p:tgtEl>
                                          <p:spTgt spid="304146"/>
                                        </p:tgtEl>
                                        <p:attrNameLst>
                                          <p:attrName>ppt_x</p:attrName>
                                        </p:attrNameLst>
                                      </p:cBhvr>
                                      <p:tavLst>
                                        <p:tav tm="0">
                                          <p:val>
                                            <p:strVal val="1+#ppt_w/2"/>
                                          </p:val>
                                        </p:tav>
                                        <p:tav tm="100000">
                                          <p:val>
                                            <p:strVal val="#ppt_x"/>
                                          </p:val>
                                        </p:tav>
                                      </p:tavLst>
                                    </p:anim>
                                    <p:anim calcmode="lin" valueType="num">
                                      <p:cBhvr additive="base">
                                        <p:cTn id="20" dur="500" fill="hold"/>
                                        <p:tgtEl>
                                          <p:spTgt spid="30414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04161"/>
                                        </p:tgtEl>
                                        <p:attrNameLst>
                                          <p:attrName>style.visibility</p:attrName>
                                        </p:attrNameLst>
                                      </p:cBhvr>
                                      <p:to>
                                        <p:strVal val="visible"/>
                                      </p:to>
                                    </p:set>
                                    <p:anim calcmode="lin" valueType="num">
                                      <p:cBhvr additive="base">
                                        <p:cTn id="31" dur="500" fill="hold"/>
                                        <p:tgtEl>
                                          <p:spTgt spid="304161"/>
                                        </p:tgtEl>
                                        <p:attrNameLst>
                                          <p:attrName>ppt_x</p:attrName>
                                        </p:attrNameLst>
                                      </p:cBhvr>
                                      <p:tavLst>
                                        <p:tav tm="0">
                                          <p:val>
                                            <p:strVal val="1+#ppt_w/2"/>
                                          </p:val>
                                        </p:tav>
                                        <p:tav tm="100000">
                                          <p:val>
                                            <p:strVal val="#ppt_x"/>
                                          </p:val>
                                        </p:tav>
                                      </p:tavLst>
                                    </p:anim>
                                    <p:anim calcmode="lin" valueType="num">
                                      <p:cBhvr additive="base">
                                        <p:cTn id="32" dur="500" fill="hold"/>
                                        <p:tgtEl>
                                          <p:spTgt spid="3041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autoUpdateAnimBg="0"/>
      <p:bldP spid="304146" grpId="0" autoUpdateAnimBg="0"/>
      <p:bldP spid="30416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normAutofit/>
          </a:bodyPr>
          <a:lstStyle/>
          <a:p>
            <a:pPr>
              <a:defRPr/>
            </a:pPr>
            <a:r>
              <a:rPr lang="en-US" sz="2800" dirty="0" smtClean="0"/>
              <a:t>The Connected Components of the Web Graph</a:t>
            </a:r>
            <a:endParaRPr lang="en-US" sz="2800" dirty="0"/>
          </a:p>
        </p:txBody>
      </p:sp>
      <p:sp>
        <p:nvSpPr>
          <p:cNvPr id="3" name="Content Placeholder 2"/>
          <p:cNvSpPr>
            <a:spLocks noGrp="1"/>
          </p:cNvSpPr>
          <p:nvPr>
            <p:ph idx="1"/>
          </p:nvPr>
        </p:nvSpPr>
        <p:spPr>
          <a:xfrm>
            <a:off x="304800" y="1066800"/>
            <a:ext cx="8686800" cy="5562600"/>
          </a:xfrm>
        </p:spPr>
        <p:txBody>
          <a:bodyPr>
            <a:normAutofit fontScale="55000" lnSpcReduction="20000"/>
          </a:bodyPr>
          <a:lstStyle/>
          <a:p>
            <a:pPr>
              <a:defRPr/>
            </a:pPr>
            <a:endParaRPr lang="en-US" dirty="0"/>
          </a:p>
          <a:p>
            <a:pPr>
              <a:defRPr/>
            </a:pPr>
            <a:r>
              <a:rPr lang="en-US" dirty="0"/>
              <a:t>Recall </a:t>
            </a:r>
            <a:r>
              <a:rPr lang="en-US" dirty="0" smtClean="0"/>
              <a:t>that at any particular instant </a:t>
            </a:r>
            <a:r>
              <a:rPr lang="en-US" dirty="0"/>
              <a:t>the web graph provides a snapshot of the web, where vertices represent web pages and edges represent links</a:t>
            </a:r>
            <a:r>
              <a:rPr lang="en-US" dirty="0" smtClean="0"/>
              <a:t>. According to a </a:t>
            </a:r>
            <a:r>
              <a:rPr lang="en-US" dirty="0" smtClean="0">
                <a:latin typeface="Cambria Math" pitchFamily="18" charset="0"/>
                <a:ea typeface="Cambria Math" pitchFamily="18" charset="0"/>
              </a:rPr>
              <a:t>1999</a:t>
            </a:r>
            <a:r>
              <a:rPr lang="en-US" dirty="0" smtClean="0"/>
              <a:t> study, the Web graph at that time had over </a:t>
            </a:r>
            <a:r>
              <a:rPr lang="en-US" dirty="0" smtClean="0">
                <a:latin typeface="Cambria Math" pitchFamily="18" charset="0"/>
                <a:ea typeface="Cambria Math" pitchFamily="18" charset="0"/>
              </a:rPr>
              <a:t>200</a:t>
            </a:r>
            <a:r>
              <a:rPr lang="en-US" dirty="0" smtClean="0"/>
              <a:t> million vertices and over </a:t>
            </a:r>
            <a:r>
              <a:rPr lang="en-US" dirty="0" smtClean="0">
                <a:latin typeface="Cambria Math" pitchFamily="18" charset="0"/>
                <a:ea typeface="Cambria Math" pitchFamily="18" charset="0"/>
              </a:rPr>
              <a:t>1.5</a:t>
            </a:r>
            <a:r>
              <a:rPr lang="en-US" dirty="0" smtClean="0"/>
              <a:t> billion edges. (The numbers today are several orders of magnitude larger.)</a:t>
            </a:r>
          </a:p>
          <a:p>
            <a:pPr>
              <a:defRPr/>
            </a:pPr>
            <a:endParaRPr lang="en-US" dirty="0" smtClean="0"/>
          </a:p>
          <a:p>
            <a:pPr>
              <a:defRPr/>
            </a:pPr>
            <a:r>
              <a:rPr lang="en-US" dirty="0" smtClean="0"/>
              <a:t>The underlying undirected graph of this Web graph has a connected component that includes approximately </a:t>
            </a:r>
            <a:r>
              <a:rPr lang="en-US" dirty="0" smtClean="0">
                <a:latin typeface="Cambria Math" pitchFamily="18" charset="0"/>
                <a:ea typeface="Cambria Math" pitchFamily="18" charset="0"/>
              </a:rPr>
              <a:t>90</a:t>
            </a:r>
            <a:r>
              <a:rPr lang="en-US" dirty="0" smtClean="0"/>
              <a:t>% of the vertices.</a:t>
            </a:r>
            <a:endParaRPr lang="en-US" smtClean="0"/>
          </a:p>
          <a:p>
            <a:pPr>
              <a:defRPr/>
            </a:pPr>
            <a:endParaRPr lang="en-US" dirty="0" smtClean="0"/>
          </a:p>
          <a:p>
            <a:pPr>
              <a:defRPr/>
            </a:pPr>
            <a:r>
              <a:rPr lang="en-US" dirty="0" smtClean="0"/>
              <a:t>There is a </a:t>
            </a:r>
            <a:r>
              <a:rPr lang="en-US" i="1" dirty="0"/>
              <a:t>g</a:t>
            </a:r>
            <a:r>
              <a:rPr lang="en-US" i="1" dirty="0" smtClean="0"/>
              <a:t>iant </a:t>
            </a:r>
            <a:r>
              <a:rPr lang="en-US" i="1" dirty="0"/>
              <a:t>s</a:t>
            </a:r>
            <a:r>
              <a:rPr lang="en-US" i="1" dirty="0" smtClean="0"/>
              <a:t>trongly </a:t>
            </a:r>
            <a:r>
              <a:rPr lang="en-US" i="1" dirty="0"/>
              <a:t>c</a:t>
            </a:r>
            <a:r>
              <a:rPr lang="en-US" i="1" dirty="0" smtClean="0"/>
              <a:t>onnected </a:t>
            </a:r>
            <a:r>
              <a:rPr lang="en-US" i="1" dirty="0"/>
              <a:t>c</a:t>
            </a:r>
            <a:r>
              <a:rPr lang="en-US" i="1" dirty="0" smtClean="0"/>
              <a:t>omponent (GSCC) </a:t>
            </a:r>
            <a:r>
              <a:rPr lang="en-US" dirty="0"/>
              <a:t> </a:t>
            </a:r>
            <a:r>
              <a:rPr lang="en-US" dirty="0" smtClean="0"/>
              <a:t>consisting of  more than  </a:t>
            </a:r>
            <a:r>
              <a:rPr lang="en-US" dirty="0" smtClean="0">
                <a:latin typeface="Cambria Math" pitchFamily="18" charset="0"/>
                <a:ea typeface="Cambria Math" pitchFamily="18" charset="0"/>
              </a:rPr>
              <a:t>53</a:t>
            </a:r>
            <a:r>
              <a:rPr lang="en-US" dirty="0" smtClean="0"/>
              <a:t> million vertices.  A Web page in this component can be reached by following links starting in any other page of the component. There are three other categories of pages with each having about 44 million vertices: </a:t>
            </a:r>
          </a:p>
          <a:p>
            <a:pPr lvl="1">
              <a:defRPr/>
            </a:pPr>
            <a:r>
              <a:rPr lang="en-US" dirty="0"/>
              <a:t>p</a:t>
            </a:r>
            <a:r>
              <a:rPr lang="en-US" dirty="0" smtClean="0"/>
              <a:t>ages that can be reached from a page in the GSCC, but do not link back.</a:t>
            </a:r>
          </a:p>
          <a:p>
            <a:pPr lvl="1">
              <a:defRPr/>
            </a:pPr>
            <a:r>
              <a:rPr lang="en-US" dirty="0"/>
              <a:t>p</a:t>
            </a:r>
            <a:r>
              <a:rPr lang="en-US" dirty="0" smtClean="0"/>
              <a:t>ages that link back to the GSCC, but can not be reached by following links from pages in the GSCC.</a:t>
            </a:r>
          </a:p>
          <a:p>
            <a:pPr lvl="1">
              <a:defRPr/>
            </a:pPr>
            <a:r>
              <a:rPr lang="en-US" dirty="0"/>
              <a:t>p</a:t>
            </a:r>
            <a:r>
              <a:rPr lang="en-US" dirty="0" smtClean="0"/>
              <a:t>ages that cannot reach pages in the GSCC and can not be reached from pages in the GSCC.</a:t>
            </a:r>
            <a:endParaRPr lang="en-US" i="1" dirty="0" smtClean="0"/>
          </a:p>
          <a:p>
            <a:pPr>
              <a:defRPr/>
            </a:pPr>
            <a:endParaRPr lang="en-US"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1613DC95-5A6C-4DFE-8428-FFDD1AFCC59E}" type="slidenum">
              <a:rPr lang="en-CA" altLang="en-US" sz="1400">
                <a:solidFill>
                  <a:srgbClr val="00CCFF"/>
                </a:solidFill>
                <a:latin typeface="Times New Roman" panose="02020603050405020304" pitchFamily="18" charset="0"/>
              </a:rPr>
              <a:pPr eaLnBrk="1" hangingPunct="1"/>
              <a:t>32</a:t>
            </a:fld>
            <a:endParaRPr lang="en-CA" altLang="en-US" sz="1400">
              <a:solidFill>
                <a:srgbClr val="00CCFF"/>
              </a:solidFill>
              <a:latin typeface="Times New Roman" panose="02020603050405020304" pitchFamily="18" charset="0"/>
            </a:endParaRPr>
          </a:p>
        </p:txBody>
      </p:sp>
      <p:sp>
        <p:nvSpPr>
          <p:cNvPr id="357381" name="Rectangle 5"/>
          <p:cNvSpPr>
            <a:spLocks noGrp="1" noChangeArrowheads="1"/>
          </p:cNvSpPr>
          <p:nvPr>
            <p:ph type="title"/>
          </p:nvPr>
        </p:nvSpPr>
        <p:spPr>
          <a:xfrm>
            <a:off x="685800" y="609600"/>
            <a:ext cx="7772400" cy="1143000"/>
          </a:xfrm>
        </p:spPr>
        <p:txBody>
          <a:bodyPr/>
          <a:lstStyle/>
          <a:p>
            <a:pPr eaLnBrk="1" hangingPunct="1">
              <a:defRPr/>
            </a:pPr>
            <a:r>
              <a:rPr lang="en-US" sz="2800" dirty="0" smtClean="0"/>
              <a:t>How connected is a graph?</a:t>
            </a:r>
            <a:br>
              <a:rPr lang="en-US" sz="2800" dirty="0" smtClean="0"/>
            </a:br>
            <a:r>
              <a:rPr lang="en-US" sz="2800" dirty="0" smtClean="0"/>
              <a:t/>
            </a:r>
            <a:br>
              <a:rPr lang="en-US" sz="2800" dirty="0" smtClean="0"/>
            </a:br>
            <a:r>
              <a:rPr lang="en-US" sz="2800" dirty="0" smtClean="0"/>
              <a:t>Cut vertices and edges</a:t>
            </a:r>
            <a:endParaRPr lang="en-US" sz="2800" dirty="0" smtClean="0">
              <a:effectLst/>
            </a:endParaRPr>
          </a:p>
        </p:txBody>
      </p:sp>
      <p:sp>
        <p:nvSpPr>
          <p:cNvPr id="33796" name="Rectangle 6"/>
          <p:cNvSpPr>
            <a:spLocks noChangeArrowheads="1"/>
          </p:cNvSpPr>
          <p:nvPr/>
        </p:nvSpPr>
        <p:spPr bwMode="auto">
          <a:xfrm>
            <a:off x="223838" y="3352800"/>
            <a:ext cx="8920162"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r>
              <a:rPr lang="en-US" altLang="en-US">
                <a:effectLst/>
              </a:rPr>
              <a:t>If one can remove a vertex (and all incident edges) and produce a graph with more components, the vertex is called a </a:t>
            </a:r>
            <a:r>
              <a:rPr lang="en-US" altLang="en-US" b="1" i="1">
                <a:effectLst/>
              </a:rPr>
              <a:t>cut vertex</a:t>
            </a:r>
            <a:r>
              <a:rPr lang="en-US" altLang="en-US" i="1">
                <a:effectLst/>
              </a:rPr>
              <a:t> </a:t>
            </a:r>
            <a:r>
              <a:rPr lang="en-US" altLang="en-US">
                <a:effectLst/>
              </a:rPr>
              <a:t>or </a:t>
            </a:r>
            <a:r>
              <a:rPr lang="en-US" altLang="en-US" b="1" i="1">
                <a:effectLst/>
              </a:rPr>
              <a:t>articulation point</a:t>
            </a:r>
            <a:r>
              <a:rPr lang="en-US" altLang="en-US">
                <a:effectLst/>
              </a:rPr>
              <a:t>.</a:t>
            </a:r>
            <a:br>
              <a:rPr lang="en-US" altLang="en-US">
                <a:effectLst/>
              </a:rPr>
            </a:br>
            <a:endParaRPr lang="en-US" altLang="en-US">
              <a:effectLst/>
            </a:endParaRPr>
          </a:p>
          <a:p>
            <a:pPr eaLnBrk="1" hangingPunct="1"/>
            <a:r>
              <a:rPr lang="en-US" altLang="en-US">
                <a:effectLst/>
              </a:rPr>
              <a:t>Similarly if removal of an edge creates more components the edge is called a </a:t>
            </a:r>
            <a:r>
              <a:rPr lang="en-US" altLang="en-US" b="1" i="1">
                <a:effectLst/>
              </a:rPr>
              <a:t>cut edge</a:t>
            </a:r>
            <a:r>
              <a:rPr lang="en-US" altLang="en-US" i="1">
                <a:effectLst/>
              </a:rPr>
              <a:t> </a:t>
            </a:r>
            <a:r>
              <a:rPr lang="en-US" altLang="en-US">
                <a:effectLst/>
              </a:rPr>
              <a:t>or </a:t>
            </a:r>
            <a:r>
              <a:rPr lang="en-US" altLang="en-US" b="1" i="1">
                <a:effectLst/>
              </a:rPr>
              <a:t>bridge</a:t>
            </a:r>
            <a:r>
              <a:rPr lang="en-US" altLang="en-US" i="1">
                <a:effectLst/>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279CC707-8E89-4E35-87FD-0040CE366383}" type="slidenum">
              <a:rPr lang="en-CA" altLang="en-US" sz="1400">
                <a:solidFill>
                  <a:srgbClr val="00CCFF"/>
                </a:solidFill>
                <a:latin typeface="Times New Roman" panose="02020603050405020304" pitchFamily="18" charset="0"/>
              </a:rPr>
              <a:pPr eaLnBrk="1" hangingPunct="1"/>
              <a:t>33</a:t>
            </a:fld>
            <a:endParaRPr lang="en-CA" altLang="en-US" sz="1400">
              <a:solidFill>
                <a:srgbClr val="00CCFF"/>
              </a:solidFill>
              <a:latin typeface="Times New Roman" panose="02020603050405020304" pitchFamily="18" charset="0"/>
            </a:endParaRPr>
          </a:p>
        </p:txBody>
      </p:sp>
      <p:pic>
        <p:nvPicPr>
          <p:cNvPr id="348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04800"/>
            <a:ext cx="2438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48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609600"/>
            <a:ext cx="4724400"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4821" name="Rectangle 6"/>
          <p:cNvSpPr>
            <a:spLocks noChangeArrowheads="1"/>
          </p:cNvSpPr>
          <p:nvPr/>
        </p:nvSpPr>
        <p:spPr bwMode="auto">
          <a:xfrm>
            <a:off x="1600200" y="5257800"/>
            <a:ext cx="7315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r>
              <a:rPr lang="en-US" altLang="en-US" sz="2400">
                <a:effectLst/>
              </a:rPr>
              <a:t>In the graphs G</a:t>
            </a:r>
            <a:r>
              <a:rPr lang="en-US" altLang="en-US" sz="2400" baseline="-25000">
                <a:effectLst/>
              </a:rPr>
              <a:t>1</a:t>
            </a:r>
            <a:r>
              <a:rPr lang="en-US" altLang="en-US" sz="2400">
                <a:effectLst/>
              </a:rPr>
              <a:t> and G</a:t>
            </a:r>
            <a:r>
              <a:rPr lang="en-US" altLang="en-US" sz="2400" baseline="-25000">
                <a:effectLst/>
              </a:rPr>
              <a:t>2</a:t>
            </a:r>
            <a:r>
              <a:rPr lang="en-US" altLang="en-US" sz="2400">
                <a:effectLst/>
              </a:rPr>
              <a:t> every edge is a cut edge. </a:t>
            </a:r>
          </a:p>
          <a:p>
            <a:pPr eaLnBrk="1" hangingPunct="1"/>
            <a:r>
              <a:rPr lang="en-US" altLang="en-US" sz="2400">
                <a:effectLst/>
              </a:rPr>
              <a:t>In the union, no edge is a cut edge.</a:t>
            </a:r>
          </a:p>
          <a:p>
            <a:pPr eaLnBrk="1" hangingPunct="1"/>
            <a:r>
              <a:rPr lang="en-US" altLang="en-US" sz="2400">
                <a:effectLst/>
              </a:rPr>
              <a:t>Vertex e is a cut vertex in all graphs.</a:t>
            </a:r>
          </a:p>
        </p:txBody>
      </p:sp>
      <p:sp>
        <p:nvSpPr>
          <p:cNvPr id="34822" name="Rectangle 7"/>
          <p:cNvSpPr>
            <a:spLocks noChangeArrowheads="1"/>
          </p:cNvSpPr>
          <p:nvPr/>
        </p:nvSpPr>
        <p:spPr bwMode="auto">
          <a:xfrm>
            <a:off x="0" y="3124200"/>
            <a:ext cx="44894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r>
              <a:rPr lang="en-US" altLang="en-US" sz="2400">
                <a:effectLst/>
              </a:rPr>
              <a:t>In the star network the </a:t>
            </a:r>
          </a:p>
          <a:p>
            <a:pPr eaLnBrk="1" hangingPunct="1"/>
            <a:r>
              <a:rPr lang="en-US" altLang="en-US" sz="2400">
                <a:effectLst/>
              </a:rPr>
              <a:t>center vertex is a cut vertex. </a:t>
            </a:r>
          </a:p>
          <a:p>
            <a:pPr eaLnBrk="1" hangingPunct="1"/>
            <a:r>
              <a:rPr lang="en-US" altLang="en-US" sz="2400">
                <a:effectLst/>
              </a:rPr>
              <a:t>All edges are cut edges.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521F0612-909F-4114-A31C-25AF0214CB53}" type="slidenum">
              <a:rPr lang="en-CA" altLang="en-US" sz="1400">
                <a:solidFill>
                  <a:srgbClr val="00CCFF"/>
                </a:solidFill>
                <a:latin typeface="Times New Roman" panose="02020603050405020304" pitchFamily="18" charset="0"/>
              </a:rPr>
              <a:pPr eaLnBrk="1" hangingPunct="1"/>
              <a:t>34</a:t>
            </a:fld>
            <a:endParaRPr lang="en-CA" altLang="en-US" sz="1400">
              <a:solidFill>
                <a:srgbClr val="00CCFF"/>
              </a:solidFill>
              <a:latin typeface="Times New Roman" panose="02020603050405020304" pitchFamily="18" charset="0"/>
            </a:endParaRPr>
          </a:p>
        </p:txBody>
      </p:sp>
      <p:sp>
        <p:nvSpPr>
          <p:cNvPr id="3" name="Rectangle 2"/>
          <p:cNvSpPr/>
          <p:nvPr/>
        </p:nvSpPr>
        <p:spPr>
          <a:xfrm>
            <a:off x="609600" y="228600"/>
            <a:ext cx="8382000" cy="954088"/>
          </a:xfrm>
          <a:prstGeom prst="rect">
            <a:avLst/>
          </a:prstGeom>
        </p:spPr>
        <p:txBody>
          <a:bodyPr>
            <a:spAutoFit/>
          </a:bodyPr>
          <a:lstStyle/>
          <a:p>
            <a:pPr>
              <a:defRPr/>
            </a:pPr>
            <a:r>
              <a:rPr lang="en-US" b="1" dirty="0"/>
              <a:t>EXAMPLE: Find the cut vertices and cut edges in the graph </a:t>
            </a:r>
            <a:r>
              <a:rPr lang="en-US" b="1" i="1" dirty="0"/>
              <a:t>G</a:t>
            </a:r>
            <a:r>
              <a:rPr lang="en-US" b="1" i="1" baseline="-25000" dirty="0"/>
              <a:t>1</a:t>
            </a:r>
            <a:r>
              <a:rPr lang="en-US" b="1" i="1" dirty="0"/>
              <a:t>.</a:t>
            </a:r>
          </a:p>
        </p:txBody>
      </p:sp>
      <p:sp>
        <p:nvSpPr>
          <p:cNvPr id="4" name="Rectangle 3"/>
          <p:cNvSpPr/>
          <p:nvPr/>
        </p:nvSpPr>
        <p:spPr>
          <a:xfrm>
            <a:off x="381000" y="4038600"/>
            <a:ext cx="8229600" cy="2419350"/>
          </a:xfrm>
          <a:prstGeom prst="rect">
            <a:avLst/>
          </a:prstGeom>
        </p:spPr>
        <p:txBody>
          <a:bodyPr>
            <a:spAutoFit/>
          </a:bodyPr>
          <a:lstStyle/>
          <a:p>
            <a:pPr>
              <a:defRPr/>
            </a:pPr>
            <a:r>
              <a:rPr lang="en-US" i="1" dirty="0"/>
              <a:t>Solution: The cut vertices of G</a:t>
            </a:r>
            <a:r>
              <a:rPr lang="en-US" i="1" baseline="-25000" dirty="0"/>
              <a:t>1</a:t>
            </a:r>
            <a:r>
              <a:rPr lang="en-US" i="1" dirty="0"/>
              <a:t> are b, c, and e. The removal of one of these vertices (and its</a:t>
            </a:r>
          </a:p>
          <a:p>
            <a:pPr>
              <a:defRPr/>
            </a:pPr>
            <a:r>
              <a:rPr lang="en-US" dirty="0"/>
              <a:t>adjacent edges) disconnects the graph. </a:t>
            </a:r>
          </a:p>
          <a:p>
            <a:pPr>
              <a:defRPr/>
            </a:pPr>
            <a:r>
              <a:rPr lang="en-US" dirty="0"/>
              <a:t>The cut edges are {</a:t>
            </a:r>
            <a:r>
              <a:rPr lang="en-US" i="1" dirty="0"/>
              <a:t>a, b} and {c, e}. Removing either one </a:t>
            </a:r>
            <a:r>
              <a:rPr lang="en-US" dirty="0"/>
              <a:t>of these edges disconnects </a:t>
            </a:r>
            <a:r>
              <a:rPr lang="en-US" i="1" dirty="0"/>
              <a:t>G</a:t>
            </a:r>
            <a:r>
              <a:rPr lang="en-US" i="1" baseline="-25000" dirty="0"/>
              <a:t>1</a:t>
            </a:r>
            <a:r>
              <a:rPr lang="en-US" i="1" dirty="0"/>
              <a:t>.</a:t>
            </a:r>
            <a:endParaRPr lang="en-US" dirty="0"/>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371600"/>
            <a:ext cx="4643438"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97D673F8-765B-4D8B-87FA-B82D6D0ED755}" type="slidenum">
              <a:rPr lang="en-CA" altLang="en-US" sz="1400">
                <a:solidFill>
                  <a:srgbClr val="00CCFF"/>
                </a:solidFill>
                <a:latin typeface="Times New Roman" panose="02020603050405020304" pitchFamily="18" charset="0"/>
              </a:rPr>
              <a:pPr eaLnBrk="1" hangingPunct="1"/>
              <a:t>35</a:t>
            </a:fld>
            <a:endParaRPr lang="en-CA" altLang="en-US" sz="1400">
              <a:solidFill>
                <a:srgbClr val="00CCFF"/>
              </a:solidFill>
              <a:latin typeface="Times New Roman" panose="02020603050405020304" pitchFamily="18" charset="0"/>
            </a:endParaRPr>
          </a:p>
        </p:txBody>
      </p:sp>
      <p:sp>
        <p:nvSpPr>
          <p:cNvPr id="3" name="Rectangle 2"/>
          <p:cNvSpPr/>
          <p:nvPr/>
        </p:nvSpPr>
        <p:spPr>
          <a:xfrm>
            <a:off x="152400" y="228600"/>
            <a:ext cx="8610600" cy="2246313"/>
          </a:xfrm>
          <a:prstGeom prst="rect">
            <a:avLst/>
          </a:prstGeom>
        </p:spPr>
        <p:txBody>
          <a:bodyPr>
            <a:spAutoFit/>
          </a:bodyPr>
          <a:lstStyle/>
          <a:p>
            <a:pPr>
              <a:defRPr/>
            </a:pPr>
            <a:r>
              <a:rPr lang="en-US" dirty="0"/>
              <a:t>Not all graphs have cut vertices. For example, the complete graph </a:t>
            </a:r>
            <a:r>
              <a:rPr lang="en-US" i="1" dirty="0" err="1"/>
              <a:t>K</a:t>
            </a:r>
            <a:r>
              <a:rPr lang="en-US" i="1" baseline="-25000" dirty="0" err="1"/>
              <a:t>n</a:t>
            </a:r>
            <a:r>
              <a:rPr lang="en-US" i="1" dirty="0"/>
              <a:t>, where n ≥ 3, has no cut vertices. When you remove a vertex from </a:t>
            </a:r>
            <a:r>
              <a:rPr lang="en-US" i="1" dirty="0" err="1"/>
              <a:t>K</a:t>
            </a:r>
            <a:r>
              <a:rPr lang="en-US" i="1" baseline="-25000" dirty="0" err="1"/>
              <a:t>n</a:t>
            </a:r>
            <a:r>
              <a:rPr lang="en-US" i="1" dirty="0"/>
              <a:t> and all edges </a:t>
            </a:r>
            <a:r>
              <a:rPr lang="en-US" dirty="0"/>
              <a:t>incident to it, the resulting subgraph is the complete graph </a:t>
            </a:r>
            <a:r>
              <a:rPr lang="en-US" i="1" dirty="0"/>
              <a:t>K</a:t>
            </a:r>
            <a:r>
              <a:rPr lang="en-US" i="1" baseline="-25000" dirty="0"/>
              <a:t>n−1</a:t>
            </a:r>
            <a:r>
              <a:rPr lang="en-US" i="1" dirty="0"/>
              <a:t>, a connected graph.</a:t>
            </a:r>
          </a:p>
        </p:txBody>
      </p:sp>
      <p:grpSp>
        <p:nvGrpSpPr>
          <p:cNvPr id="2" name="Group 16"/>
          <p:cNvGrpSpPr>
            <a:grpSpLocks/>
          </p:cNvGrpSpPr>
          <p:nvPr/>
        </p:nvGrpSpPr>
        <p:grpSpPr bwMode="auto">
          <a:xfrm>
            <a:off x="4648200" y="3733800"/>
            <a:ext cx="1295400" cy="1219200"/>
            <a:chOff x="2928" y="2352"/>
            <a:chExt cx="816" cy="768"/>
          </a:xfrm>
        </p:grpSpPr>
        <p:sp>
          <p:nvSpPr>
            <p:cNvPr id="5" name="AutoShape 17"/>
            <p:cNvSpPr>
              <a:spLocks noChangeArrowheads="1"/>
            </p:cNvSpPr>
            <p:nvPr/>
          </p:nvSpPr>
          <p:spPr bwMode="auto">
            <a:xfrm>
              <a:off x="2928" y="30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 name="AutoShape 18"/>
            <p:cNvSpPr>
              <a:spLocks noChangeArrowheads="1"/>
            </p:cNvSpPr>
            <p:nvPr/>
          </p:nvSpPr>
          <p:spPr bwMode="auto">
            <a:xfrm>
              <a:off x="3648" y="30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7" name="AutoShape 19"/>
            <p:cNvSpPr>
              <a:spLocks noChangeArrowheads="1"/>
            </p:cNvSpPr>
            <p:nvPr/>
          </p:nvSpPr>
          <p:spPr bwMode="auto">
            <a:xfrm>
              <a:off x="2928" y="23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8" name="AutoShape 20"/>
            <p:cNvSpPr>
              <a:spLocks noChangeArrowheads="1"/>
            </p:cNvSpPr>
            <p:nvPr/>
          </p:nvSpPr>
          <p:spPr bwMode="auto">
            <a:xfrm>
              <a:off x="3648" y="23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36893" name="AutoShape 21"/>
            <p:cNvCxnSpPr>
              <a:cxnSpLocks noChangeShapeType="1"/>
              <a:stCxn id="5" idx="0"/>
              <a:endCxn id="7" idx="4"/>
            </p:cNvCxnSpPr>
            <p:nvPr/>
          </p:nvCxnSpPr>
          <p:spPr bwMode="auto">
            <a:xfrm flipV="1">
              <a:off x="2976" y="2448"/>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94" name="AutoShape 22"/>
            <p:cNvCxnSpPr>
              <a:cxnSpLocks noChangeShapeType="1"/>
              <a:stCxn id="7" idx="6"/>
              <a:endCxn id="8" idx="2"/>
            </p:cNvCxnSpPr>
            <p:nvPr/>
          </p:nvCxnSpPr>
          <p:spPr bwMode="auto">
            <a:xfrm>
              <a:off x="3024" y="2400"/>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95" name="AutoShape 23"/>
            <p:cNvCxnSpPr>
              <a:cxnSpLocks noChangeShapeType="1"/>
              <a:stCxn id="8" idx="4"/>
              <a:endCxn id="6" idx="0"/>
            </p:cNvCxnSpPr>
            <p:nvPr/>
          </p:nvCxnSpPr>
          <p:spPr bwMode="auto">
            <a:xfrm>
              <a:off x="3696" y="2448"/>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96" name="AutoShape 24"/>
            <p:cNvCxnSpPr>
              <a:cxnSpLocks noChangeShapeType="1"/>
              <a:stCxn id="5" idx="6"/>
              <a:endCxn id="6" idx="2"/>
            </p:cNvCxnSpPr>
            <p:nvPr/>
          </p:nvCxnSpPr>
          <p:spPr bwMode="auto">
            <a:xfrm>
              <a:off x="3024" y="3072"/>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97" name="AutoShape 25"/>
            <p:cNvCxnSpPr>
              <a:cxnSpLocks noChangeShapeType="1"/>
              <a:stCxn id="5" idx="7"/>
              <a:endCxn id="8" idx="3"/>
            </p:cNvCxnSpPr>
            <p:nvPr/>
          </p:nvCxnSpPr>
          <p:spPr bwMode="auto">
            <a:xfrm flipV="1">
              <a:off x="3010" y="2434"/>
              <a:ext cx="652" cy="60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98" name="AutoShape 26"/>
            <p:cNvCxnSpPr>
              <a:cxnSpLocks noChangeShapeType="1"/>
              <a:stCxn id="7" idx="5"/>
              <a:endCxn id="6" idx="1"/>
            </p:cNvCxnSpPr>
            <p:nvPr/>
          </p:nvCxnSpPr>
          <p:spPr bwMode="auto">
            <a:xfrm>
              <a:off x="3010" y="2434"/>
              <a:ext cx="652" cy="60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36869" name="Group 27"/>
          <p:cNvGrpSpPr>
            <a:grpSpLocks/>
          </p:cNvGrpSpPr>
          <p:nvPr/>
        </p:nvGrpSpPr>
        <p:grpSpPr bwMode="auto">
          <a:xfrm>
            <a:off x="1219200" y="3200400"/>
            <a:ext cx="1676400" cy="1600200"/>
            <a:chOff x="4224" y="2112"/>
            <a:chExt cx="1056" cy="1008"/>
          </a:xfrm>
        </p:grpSpPr>
        <p:sp>
          <p:nvSpPr>
            <p:cNvPr id="16" name="AutoShape 28"/>
            <p:cNvSpPr>
              <a:spLocks noChangeArrowheads="1"/>
            </p:cNvSpPr>
            <p:nvPr/>
          </p:nvSpPr>
          <p:spPr bwMode="auto">
            <a:xfrm>
              <a:off x="4416" y="30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17" name="AutoShape 29"/>
            <p:cNvSpPr>
              <a:spLocks noChangeArrowheads="1"/>
            </p:cNvSpPr>
            <p:nvPr/>
          </p:nvSpPr>
          <p:spPr bwMode="auto">
            <a:xfrm>
              <a:off x="4992" y="30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18" name="AutoShape 30"/>
            <p:cNvSpPr>
              <a:spLocks noChangeArrowheads="1"/>
            </p:cNvSpPr>
            <p:nvPr/>
          </p:nvSpPr>
          <p:spPr bwMode="auto">
            <a:xfrm>
              <a:off x="4224" y="249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19" name="AutoShape 31"/>
            <p:cNvSpPr>
              <a:spLocks noChangeArrowheads="1"/>
            </p:cNvSpPr>
            <p:nvPr/>
          </p:nvSpPr>
          <p:spPr bwMode="auto">
            <a:xfrm>
              <a:off x="5184" y="249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0" name="AutoShape 32"/>
            <p:cNvSpPr>
              <a:spLocks noChangeArrowheads="1"/>
            </p:cNvSpPr>
            <p:nvPr/>
          </p:nvSpPr>
          <p:spPr bwMode="auto">
            <a:xfrm>
              <a:off x="4704" y="211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36879" name="AutoShape 33"/>
            <p:cNvCxnSpPr>
              <a:cxnSpLocks noChangeShapeType="1"/>
              <a:stCxn id="18" idx="4"/>
              <a:endCxn id="16" idx="1"/>
            </p:cNvCxnSpPr>
            <p:nvPr/>
          </p:nvCxnSpPr>
          <p:spPr bwMode="auto">
            <a:xfrm>
              <a:off x="4272" y="2592"/>
              <a:ext cx="158" cy="44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80" name="AutoShape 34"/>
            <p:cNvCxnSpPr>
              <a:cxnSpLocks noChangeShapeType="1"/>
              <a:stCxn id="16" idx="6"/>
              <a:endCxn id="17" idx="2"/>
            </p:cNvCxnSpPr>
            <p:nvPr/>
          </p:nvCxnSpPr>
          <p:spPr bwMode="auto">
            <a:xfrm>
              <a:off x="4512" y="3072"/>
              <a:ext cx="480"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81" name="AutoShape 35"/>
            <p:cNvCxnSpPr>
              <a:cxnSpLocks noChangeShapeType="1"/>
              <a:stCxn id="17" idx="7"/>
              <a:endCxn id="19" idx="4"/>
            </p:cNvCxnSpPr>
            <p:nvPr/>
          </p:nvCxnSpPr>
          <p:spPr bwMode="auto">
            <a:xfrm flipV="1">
              <a:off x="5074" y="2592"/>
              <a:ext cx="158" cy="44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82" name="AutoShape 36"/>
            <p:cNvCxnSpPr>
              <a:cxnSpLocks noChangeShapeType="1"/>
              <a:stCxn id="19" idx="1"/>
              <a:endCxn id="20" idx="5"/>
            </p:cNvCxnSpPr>
            <p:nvPr/>
          </p:nvCxnSpPr>
          <p:spPr bwMode="auto">
            <a:xfrm flipH="1" flipV="1">
              <a:off x="4786" y="2194"/>
              <a:ext cx="412" cy="3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83" name="AutoShape 37"/>
            <p:cNvCxnSpPr>
              <a:cxnSpLocks noChangeShapeType="1"/>
              <a:stCxn id="18" idx="7"/>
              <a:endCxn id="20" idx="3"/>
            </p:cNvCxnSpPr>
            <p:nvPr/>
          </p:nvCxnSpPr>
          <p:spPr bwMode="auto">
            <a:xfrm flipV="1">
              <a:off x="4306" y="2194"/>
              <a:ext cx="412" cy="3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84" name="AutoShape 38"/>
            <p:cNvCxnSpPr>
              <a:cxnSpLocks noChangeShapeType="1"/>
              <a:stCxn id="20" idx="4"/>
              <a:endCxn id="16" idx="0"/>
            </p:cNvCxnSpPr>
            <p:nvPr/>
          </p:nvCxnSpPr>
          <p:spPr bwMode="auto">
            <a:xfrm flipH="1">
              <a:off x="4464" y="2208"/>
              <a:ext cx="288" cy="8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85" name="AutoShape 39"/>
            <p:cNvCxnSpPr>
              <a:cxnSpLocks noChangeShapeType="1"/>
              <a:stCxn id="20" idx="4"/>
              <a:endCxn id="17" idx="1"/>
            </p:cNvCxnSpPr>
            <p:nvPr/>
          </p:nvCxnSpPr>
          <p:spPr bwMode="auto">
            <a:xfrm>
              <a:off x="4752" y="2208"/>
              <a:ext cx="254" cy="83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86" name="AutoShape 40"/>
            <p:cNvCxnSpPr>
              <a:cxnSpLocks noChangeShapeType="1"/>
              <a:stCxn id="18" idx="6"/>
              <a:endCxn id="19" idx="2"/>
            </p:cNvCxnSpPr>
            <p:nvPr/>
          </p:nvCxnSpPr>
          <p:spPr bwMode="auto">
            <a:xfrm>
              <a:off x="4320" y="2544"/>
              <a:ext cx="86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87" name="AutoShape 41"/>
            <p:cNvCxnSpPr>
              <a:cxnSpLocks noChangeShapeType="1"/>
              <a:stCxn id="18" idx="5"/>
              <a:endCxn id="17" idx="1"/>
            </p:cNvCxnSpPr>
            <p:nvPr/>
          </p:nvCxnSpPr>
          <p:spPr bwMode="auto">
            <a:xfrm>
              <a:off x="4306" y="2578"/>
              <a:ext cx="700" cy="46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6888" name="AutoShape 42"/>
            <p:cNvCxnSpPr>
              <a:cxnSpLocks noChangeShapeType="1"/>
              <a:stCxn id="16" idx="7"/>
              <a:endCxn id="19" idx="3"/>
            </p:cNvCxnSpPr>
            <p:nvPr/>
          </p:nvCxnSpPr>
          <p:spPr bwMode="auto">
            <a:xfrm flipV="1">
              <a:off x="4498" y="2578"/>
              <a:ext cx="700" cy="46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31" name="Text Box 46"/>
          <p:cNvSpPr txBox="1">
            <a:spLocks noChangeArrowheads="1"/>
          </p:cNvSpPr>
          <p:nvPr/>
        </p:nvSpPr>
        <p:spPr bwMode="auto">
          <a:xfrm>
            <a:off x="5029200" y="5105400"/>
            <a:ext cx="609600" cy="519113"/>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K</a:t>
            </a:r>
            <a:r>
              <a:rPr lang="en-US" baseline="-25000">
                <a:effectLst>
                  <a:outerShdw blurRad="38100" dist="38100" dir="2700000" algn="tl">
                    <a:srgbClr val="000000"/>
                  </a:outerShdw>
                </a:effectLst>
              </a:rPr>
              <a:t>4</a:t>
            </a:r>
          </a:p>
        </p:txBody>
      </p:sp>
      <p:sp>
        <p:nvSpPr>
          <p:cNvPr id="32" name="Text Box 47"/>
          <p:cNvSpPr txBox="1">
            <a:spLocks noChangeArrowheads="1"/>
          </p:cNvSpPr>
          <p:nvPr/>
        </p:nvSpPr>
        <p:spPr bwMode="auto">
          <a:xfrm>
            <a:off x="1752600" y="4953000"/>
            <a:ext cx="609600" cy="519113"/>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K</a:t>
            </a:r>
            <a:r>
              <a:rPr lang="en-US" baseline="-25000">
                <a:effectLst>
                  <a:outerShdw blurRad="38100" dist="38100" dir="2700000" algn="tl">
                    <a:srgbClr val="000000"/>
                  </a:outerShdw>
                </a:effectLst>
              </a:rPr>
              <a:t>5</a:t>
            </a:r>
          </a:p>
        </p:txBody>
      </p:sp>
      <p:sp>
        <p:nvSpPr>
          <p:cNvPr id="35" name="Right Arrow 34"/>
          <p:cNvSpPr/>
          <p:nvPr/>
        </p:nvSpPr>
        <p:spPr bwMode="auto">
          <a:xfrm>
            <a:off x="3352800" y="4191000"/>
            <a:ext cx="838200" cy="381000"/>
          </a:xfrm>
          <a:prstGeom prst="rightArrow">
            <a:avLst/>
          </a:prstGeom>
          <a:solidFill>
            <a:schemeClr val="accent2"/>
          </a:solidFill>
          <a:ln w="25400" cap="flat" cmpd="sng" algn="ctr">
            <a:solidFill>
              <a:srgbClr val="00CCFF"/>
            </a:solidFill>
            <a:prstDash val="solid"/>
            <a:round/>
            <a:headEnd type="none" w="med" len="med"/>
            <a:tailEnd type="triangle" w="med" len="med"/>
          </a:ln>
          <a:effectLst/>
        </p:spPr>
        <p:txBody>
          <a:bodyPr/>
          <a:lstStyle/>
          <a:p>
            <a:pPr>
              <a:defRPr/>
            </a:pPr>
            <a:endParaRPr lang="en-US"/>
          </a:p>
        </p:txBody>
      </p:sp>
      <p:sp>
        <p:nvSpPr>
          <p:cNvPr id="40" name="Freeform 39"/>
          <p:cNvSpPr/>
          <p:nvPr/>
        </p:nvSpPr>
        <p:spPr bwMode="auto">
          <a:xfrm>
            <a:off x="1387475" y="2824163"/>
            <a:ext cx="1506538" cy="930275"/>
          </a:xfrm>
          <a:custGeom>
            <a:avLst/>
            <a:gdLst>
              <a:gd name="connsiteX0" fmla="*/ 71718 w 1506979"/>
              <a:gd name="connsiteY0" fmla="*/ 358815 h 929858"/>
              <a:gd name="connsiteX1" fmla="*/ 94867 w 1506979"/>
              <a:gd name="connsiteY1" fmla="*/ 439838 h 929858"/>
              <a:gd name="connsiteX2" fmla="*/ 118017 w 1506979"/>
              <a:gd name="connsiteY2" fmla="*/ 462987 h 929858"/>
              <a:gd name="connsiteX3" fmla="*/ 175890 w 1506979"/>
              <a:gd name="connsiteY3" fmla="*/ 544010 h 929858"/>
              <a:gd name="connsiteX4" fmla="*/ 222189 w 1506979"/>
              <a:gd name="connsiteY4" fmla="*/ 659757 h 929858"/>
              <a:gd name="connsiteX5" fmla="*/ 256913 w 1506979"/>
              <a:gd name="connsiteY5" fmla="*/ 671331 h 929858"/>
              <a:gd name="connsiteX6" fmla="*/ 280062 w 1506979"/>
              <a:gd name="connsiteY6" fmla="*/ 694481 h 929858"/>
              <a:gd name="connsiteX7" fmla="*/ 303212 w 1506979"/>
              <a:gd name="connsiteY7" fmla="*/ 729205 h 929858"/>
              <a:gd name="connsiteX8" fmla="*/ 372660 w 1506979"/>
              <a:gd name="connsiteY8" fmla="*/ 740780 h 929858"/>
              <a:gd name="connsiteX9" fmla="*/ 407384 w 1506979"/>
              <a:gd name="connsiteY9" fmla="*/ 752354 h 929858"/>
              <a:gd name="connsiteX10" fmla="*/ 523131 w 1506979"/>
              <a:gd name="connsiteY10" fmla="*/ 763929 h 929858"/>
              <a:gd name="connsiteX11" fmla="*/ 615728 w 1506979"/>
              <a:gd name="connsiteY11" fmla="*/ 798653 h 929858"/>
              <a:gd name="connsiteX12" fmla="*/ 696751 w 1506979"/>
              <a:gd name="connsiteY12" fmla="*/ 810228 h 929858"/>
              <a:gd name="connsiteX13" fmla="*/ 777774 w 1506979"/>
              <a:gd name="connsiteY13" fmla="*/ 856526 h 929858"/>
              <a:gd name="connsiteX14" fmla="*/ 812498 w 1506979"/>
              <a:gd name="connsiteY14" fmla="*/ 868101 h 929858"/>
              <a:gd name="connsiteX15" fmla="*/ 962969 w 1506979"/>
              <a:gd name="connsiteY15" fmla="*/ 891250 h 929858"/>
              <a:gd name="connsiteX16" fmla="*/ 1206037 w 1506979"/>
              <a:gd name="connsiteY16" fmla="*/ 844952 h 929858"/>
              <a:gd name="connsiteX17" fmla="*/ 1240761 w 1506979"/>
              <a:gd name="connsiteY17" fmla="*/ 821802 h 929858"/>
              <a:gd name="connsiteX18" fmla="*/ 1333359 w 1506979"/>
              <a:gd name="connsiteY18" fmla="*/ 775504 h 929858"/>
              <a:gd name="connsiteX19" fmla="*/ 1356508 w 1506979"/>
              <a:gd name="connsiteY19" fmla="*/ 752354 h 929858"/>
              <a:gd name="connsiteX20" fmla="*/ 1425956 w 1506979"/>
              <a:gd name="connsiteY20" fmla="*/ 729205 h 929858"/>
              <a:gd name="connsiteX21" fmla="*/ 1460680 w 1506979"/>
              <a:gd name="connsiteY21" fmla="*/ 659757 h 929858"/>
              <a:gd name="connsiteX22" fmla="*/ 1472255 w 1506979"/>
              <a:gd name="connsiteY22" fmla="*/ 578734 h 929858"/>
              <a:gd name="connsiteX23" fmla="*/ 1495404 w 1506979"/>
              <a:gd name="connsiteY23" fmla="*/ 544010 h 929858"/>
              <a:gd name="connsiteX24" fmla="*/ 1506979 w 1506979"/>
              <a:gd name="connsiteY24" fmla="*/ 509286 h 929858"/>
              <a:gd name="connsiteX25" fmla="*/ 1495404 w 1506979"/>
              <a:gd name="connsiteY25" fmla="*/ 312516 h 929858"/>
              <a:gd name="connsiteX26" fmla="*/ 1483830 w 1506979"/>
              <a:gd name="connsiteY26" fmla="*/ 266218 h 929858"/>
              <a:gd name="connsiteX27" fmla="*/ 1425956 w 1506979"/>
              <a:gd name="connsiteY27" fmla="*/ 219919 h 929858"/>
              <a:gd name="connsiteX28" fmla="*/ 1356508 w 1506979"/>
              <a:gd name="connsiteY28" fmla="*/ 185195 h 929858"/>
              <a:gd name="connsiteX29" fmla="*/ 1298635 w 1506979"/>
              <a:gd name="connsiteY29" fmla="*/ 138896 h 929858"/>
              <a:gd name="connsiteX30" fmla="*/ 1101865 w 1506979"/>
              <a:gd name="connsiteY30" fmla="*/ 104172 h 929858"/>
              <a:gd name="connsiteX31" fmla="*/ 1067141 w 1506979"/>
              <a:gd name="connsiteY31" fmla="*/ 92597 h 929858"/>
              <a:gd name="connsiteX32" fmla="*/ 1020842 w 1506979"/>
              <a:gd name="connsiteY32" fmla="*/ 81023 h 929858"/>
              <a:gd name="connsiteX33" fmla="*/ 974543 w 1506979"/>
              <a:gd name="connsiteY33" fmla="*/ 57873 h 929858"/>
              <a:gd name="connsiteX34" fmla="*/ 673602 w 1506979"/>
              <a:gd name="connsiteY34" fmla="*/ 34724 h 929858"/>
              <a:gd name="connsiteX35" fmla="*/ 604154 w 1506979"/>
              <a:gd name="connsiteY35" fmla="*/ 23149 h 929858"/>
              <a:gd name="connsiteX36" fmla="*/ 569430 w 1506979"/>
              <a:gd name="connsiteY36" fmla="*/ 11574 h 929858"/>
              <a:gd name="connsiteX37" fmla="*/ 372660 w 1506979"/>
              <a:gd name="connsiteY37" fmla="*/ 0 h 929858"/>
              <a:gd name="connsiteX38" fmla="*/ 222189 w 1506979"/>
              <a:gd name="connsiteY38" fmla="*/ 11574 h 929858"/>
              <a:gd name="connsiteX39" fmla="*/ 199040 w 1506979"/>
              <a:gd name="connsiteY39" fmla="*/ 34724 h 929858"/>
              <a:gd name="connsiteX40" fmla="*/ 129592 w 1506979"/>
              <a:gd name="connsiteY40" fmla="*/ 81023 h 929858"/>
              <a:gd name="connsiteX41" fmla="*/ 94867 w 1506979"/>
              <a:gd name="connsiteY41" fmla="*/ 104172 h 929858"/>
              <a:gd name="connsiteX42" fmla="*/ 60143 w 1506979"/>
              <a:gd name="connsiteY42" fmla="*/ 127321 h 929858"/>
              <a:gd name="connsiteX43" fmla="*/ 25419 w 1506979"/>
              <a:gd name="connsiteY43" fmla="*/ 138896 h 929858"/>
              <a:gd name="connsiteX44" fmla="*/ 13845 w 1506979"/>
              <a:gd name="connsiteY44" fmla="*/ 289367 h 929858"/>
              <a:gd name="connsiteX45" fmla="*/ 2270 w 1506979"/>
              <a:gd name="connsiteY45" fmla="*/ 381964 h 92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06979" h="929858">
                <a:moveTo>
                  <a:pt x="71718" y="358815"/>
                </a:moveTo>
                <a:cubicBezTo>
                  <a:pt x="73879" y="367458"/>
                  <a:pt x="87752" y="427981"/>
                  <a:pt x="94867" y="439838"/>
                </a:cubicBezTo>
                <a:cubicBezTo>
                  <a:pt x="100482" y="449196"/>
                  <a:pt x="111031" y="454604"/>
                  <a:pt x="118017" y="462987"/>
                </a:cubicBezTo>
                <a:cubicBezTo>
                  <a:pt x="141944" y="491699"/>
                  <a:pt x="155845" y="513942"/>
                  <a:pt x="175890" y="544010"/>
                </a:cubicBezTo>
                <a:cubicBezTo>
                  <a:pt x="186028" y="584563"/>
                  <a:pt x="181914" y="635592"/>
                  <a:pt x="222189" y="659757"/>
                </a:cubicBezTo>
                <a:cubicBezTo>
                  <a:pt x="232651" y="666034"/>
                  <a:pt x="245338" y="667473"/>
                  <a:pt x="256913" y="671331"/>
                </a:cubicBezTo>
                <a:cubicBezTo>
                  <a:pt x="264629" y="679048"/>
                  <a:pt x="273245" y="685960"/>
                  <a:pt x="280062" y="694481"/>
                </a:cubicBezTo>
                <a:cubicBezTo>
                  <a:pt x="288752" y="705344"/>
                  <a:pt x="290769" y="722984"/>
                  <a:pt x="303212" y="729205"/>
                </a:cubicBezTo>
                <a:cubicBezTo>
                  <a:pt x="324203" y="739701"/>
                  <a:pt x="349750" y="735689"/>
                  <a:pt x="372660" y="740780"/>
                </a:cubicBezTo>
                <a:cubicBezTo>
                  <a:pt x="384570" y="743427"/>
                  <a:pt x="395325" y="750499"/>
                  <a:pt x="407384" y="752354"/>
                </a:cubicBezTo>
                <a:cubicBezTo>
                  <a:pt x="445708" y="758250"/>
                  <a:pt x="484549" y="760071"/>
                  <a:pt x="523131" y="763929"/>
                </a:cubicBezTo>
                <a:cubicBezTo>
                  <a:pt x="530529" y="766888"/>
                  <a:pt x="597586" y="795024"/>
                  <a:pt x="615728" y="798653"/>
                </a:cubicBezTo>
                <a:cubicBezTo>
                  <a:pt x="642480" y="804004"/>
                  <a:pt x="669743" y="806370"/>
                  <a:pt x="696751" y="810228"/>
                </a:cubicBezTo>
                <a:cubicBezTo>
                  <a:pt x="776364" y="836764"/>
                  <a:pt x="679675" y="800469"/>
                  <a:pt x="777774" y="856526"/>
                </a:cubicBezTo>
                <a:cubicBezTo>
                  <a:pt x="788367" y="862579"/>
                  <a:pt x="800506" y="865853"/>
                  <a:pt x="812498" y="868101"/>
                </a:cubicBezTo>
                <a:cubicBezTo>
                  <a:pt x="862376" y="877453"/>
                  <a:pt x="912812" y="883534"/>
                  <a:pt x="962969" y="891250"/>
                </a:cubicBezTo>
                <a:cubicBezTo>
                  <a:pt x="1264052" y="874524"/>
                  <a:pt x="1104151" y="929858"/>
                  <a:pt x="1206037" y="844952"/>
                </a:cubicBezTo>
                <a:cubicBezTo>
                  <a:pt x="1216724" y="836046"/>
                  <a:pt x="1228548" y="828463"/>
                  <a:pt x="1240761" y="821802"/>
                </a:cubicBezTo>
                <a:cubicBezTo>
                  <a:pt x="1271056" y="805277"/>
                  <a:pt x="1333359" y="775504"/>
                  <a:pt x="1333359" y="775504"/>
                </a:cubicBezTo>
                <a:cubicBezTo>
                  <a:pt x="1341075" y="767787"/>
                  <a:pt x="1346747" y="757234"/>
                  <a:pt x="1356508" y="752354"/>
                </a:cubicBezTo>
                <a:cubicBezTo>
                  <a:pt x="1378333" y="741441"/>
                  <a:pt x="1425956" y="729205"/>
                  <a:pt x="1425956" y="729205"/>
                </a:cubicBezTo>
                <a:cubicBezTo>
                  <a:pt x="1445465" y="699941"/>
                  <a:pt x="1453834" y="693985"/>
                  <a:pt x="1460680" y="659757"/>
                </a:cubicBezTo>
                <a:cubicBezTo>
                  <a:pt x="1466031" y="633005"/>
                  <a:pt x="1464416" y="604865"/>
                  <a:pt x="1472255" y="578734"/>
                </a:cubicBezTo>
                <a:cubicBezTo>
                  <a:pt x="1476252" y="565410"/>
                  <a:pt x="1489183" y="556452"/>
                  <a:pt x="1495404" y="544010"/>
                </a:cubicBezTo>
                <a:cubicBezTo>
                  <a:pt x="1500860" y="533097"/>
                  <a:pt x="1503121" y="520861"/>
                  <a:pt x="1506979" y="509286"/>
                </a:cubicBezTo>
                <a:cubicBezTo>
                  <a:pt x="1503121" y="443696"/>
                  <a:pt x="1501633" y="377923"/>
                  <a:pt x="1495404" y="312516"/>
                </a:cubicBezTo>
                <a:cubicBezTo>
                  <a:pt x="1493896" y="296680"/>
                  <a:pt x="1490944" y="280446"/>
                  <a:pt x="1483830" y="266218"/>
                </a:cubicBezTo>
                <a:cubicBezTo>
                  <a:pt x="1474514" y="247585"/>
                  <a:pt x="1439588" y="230824"/>
                  <a:pt x="1425956" y="219919"/>
                </a:cubicBezTo>
                <a:cubicBezTo>
                  <a:pt x="1379049" y="182393"/>
                  <a:pt x="1431630" y="203974"/>
                  <a:pt x="1356508" y="185195"/>
                </a:cubicBezTo>
                <a:cubicBezTo>
                  <a:pt x="1337267" y="165953"/>
                  <a:pt x="1324919" y="150578"/>
                  <a:pt x="1298635" y="138896"/>
                </a:cubicBezTo>
                <a:cubicBezTo>
                  <a:pt x="1223291" y="105411"/>
                  <a:pt x="1193177" y="112473"/>
                  <a:pt x="1101865" y="104172"/>
                </a:cubicBezTo>
                <a:cubicBezTo>
                  <a:pt x="1090290" y="100314"/>
                  <a:pt x="1078872" y="95949"/>
                  <a:pt x="1067141" y="92597"/>
                </a:cubicBezTo>
                <a:cubicBezTo>
                  <a:pt x="1051845" y="88227"/>
                  <a:pt x="1035737" y="86609"/>
                  <a:pt x="1020842" y="81023"/>
                </a:cubicBezTo>
                <a:cubicBezTo>
                  <a:pt x="1004686" y="74965"/>
                  <a:pt x="991463" y="61257"/>
                  <a:pt x="974543" y="57873"/>
                </a:cubicBezTo>
                <a:cubicBezTo>
                  <a:pt x="940900" y="51144"/>
                  <a:pt x="683622" y="35392"/>
                  <a:pt x="673602" y="34724"/>
                </a:cubicBezTo>
                <a:cubicBezTo>
                  <a:pt x="650453" y="30866"/>
                  <a:pt x="627064" y="28240"/>
                  <a:pt x="604154" y="23149"/>
                </a:cubicBezTo>
                <a:cubicBezTo>
                  <a:pt x="592244" y="20502"/>
                  <a:pt x="581570" y="12788"/>
                  <a:pt x="569430" y="11574"/>
                </a:cubicBezTo>
                <a:cubicBezTo>
                  <a:pt x="504053" y="5036"/>
                  <a:pt x="438250" y="3858"/>
                  <a:pt x="372660" y="0"/>
                </a:cubicBezTo>
                <a:cubicBezTo>
                  <a:pt x="322503" y="3858"/>
                  <a:pt x="271517" y="1708"/>
                  <a:pt x="222189" y="11574"/>
                </a:cubicBezTo>
                <a:cubicBezTo>
                  <a:pt x="211488" y="13714"/>
                  <a:pt x="207770" y="28176"/>
                  <a:pt x="199040" y="34724"/>
                </a:cubicBezTo>
                <a:cubicBezTo>
                  <a:pt x="176782" y="51417"/>
                  <a:pt x="152741" y="65590"/>
                  <a:pt x="129592" y="81023"/>
                </a:cubicBezTo>
                <a:lnTo>
                  <a:pt x="94867" y="104172"/>
                </a:lnTo>
                <a:cubicBezTo>
                  <a:pt x="83292" y="111888"/>
                  <a:pt x="73340" y="122922"/>
                  <a:pt x="60143" y="127321"/>
                </a:cubicBezTo>
                <a:lnTo>
                  <a:pt x="25419" y="138896"/>
                </a:lnTo>
                <a:cubicBezTo>
                  <a:pt x="21561" y="189053"/>
                  <a:pt x="19400" y="239370"/>
                  <a:pt x="13845" y="289367"/>
                </a:cubicBezTo>
                <a:cubicBezTo>
                  <a:pt x="0" y="413974"/>
                  <a:pt x="2270" y="294981"/>
                  <a:pt x="2270" y="381964"/>
                </a:cubicBezTo>
              </a:path>
            </a:pathLst>
          </a:custGeom>
          <a:noFill/>
          <a:ln w="25400" cap="flat" cmpd="sng" algn="ctr">
            <a:solidFill>
              <a:srgbClr val="FF0000"/>
            </a:solidFill>
            <a:prstDash val="solid"/>
            <a:round/>
            <a:headEnd type="none" w="med" len="med"/>
            <a:tailEnd type="triangle" w="med" len="med"/>
          </a:ln>
          <a:effectLst/>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par>
                                <p:cTn id="18" presetID="3" presetClass="entr" presetSubtype="10" fill="hold" grpId="1"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linds(horizontal)">
                                      <p:cBhvr>
                                        <p:cTn id="20" dur="500"/>
                                        <p:tgtEl>
                                          <p:spTgt spid="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linds(horizontal)">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5" grpId="0" animBg="1"/>
      <p:bldP spid="35"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B1982950-D666-41A3-8581-4DB98700AE1B}" type="slidenum">
              <a:rPr lang="en-CA" altLang="en-US" sz="1400">
                <a:solidFill>
                  <a:srgbClr val="00CCFF"/>
                </a:solidFill>
                <a:latin typeface="Times New Roman" panose="02020603050405020304" pitchFamily="18" charset="0"/>
              </a:rPr>
              <a:pPr eaLnBrk="1" hangingPunct="1"/>
              <a:t>36</a:t>
            </a:fld>
            <a:endParaRPr lang="en-CA" altLang="en-US" sz="1400">
              <a:solidFill>
                <a:srgbClr val="00CCFF"/>
              </a:solidFill>
              <a:latin typeface="Times New Roman" panose="02020603050405020304" pitchFamily="18" charset="0"/>
            </a:endParaRPr>
          </a:p>
        </p:txBody>
      </p:sp>
      <p:sp>
        <p:nvSpPr>
          <p:cNvPr id="3" name="Rectangle 2"/>
          <p:cNvSpPr/>
          <p:nvPr/>
        </p:nvSpPr>
        <p:spPr>
          <a:xfrm>
            <a:off x="152400" y="990600"/>
            <a:ext cx="8610600" cy="3711575"/>
          </a:xfrm>
          <a:prstGeom prst="rect">
            <a:avLst/>
          </a:prstGeom>
        </p:spPr>
        <p:txBody>
          <a:bodyPr>
            <a:spAutoFit/>
          </a:bodyPr>
          <a:lstStyle/>
          <a:p>
            <a:pPr>
              <a:defRPr/>
            </a:pPr>
            <a:r>
              <a:rPr lang="en-US" i="1" dirty="0"/>
              <a:t>Connected </a:t>
            </a:r>
            <a:r>
              <a:rPr lang="en-US" dirty="0"/>
              <a:t>graphs without cut vertices are called </a:t>
            </a:r>
            <a:r>
              <a:rPr lang="en-US" b="1" dirty="0" err="1"/>
              <a:t>nonseparable</a:t>
            </a:r>
            <a:r>
              <a:rPr lang="en-US" b="1" dirty="0"/>
              <a:t> graphs, and can be thought of as more </a:t>
            </a:r>
            <a:r>
              <a:rPr lang="en-US" dirty="0"/>
              <a:t>connected than those with a cut vertex.</a:t>
            </a:r>
          </a:p>
          <a:p>
            <a:pPr>
              <a:defRPr/>
            </a:pPr>
            <a:endParaRPr lang="en-US" dirty="0"/>
          </a:p>
          <a:p>
            <a:pPr>
              <a:defRPr/>
            </a:pPr>
            <a:r>
              <a:rPr lang="en-US" dirty="0"/>
              <a:t>We can extend this notion by defining a more granulated measure of graph connectivity based on the minimum number of vertices that can be removed to disconnect a graph.</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8992776-DFC1-4B31-BDB3-0C44B50B06D0}" type="slidenum">
              <a:rPr lang="en-CA" altLang="en-US" sz="1400">
                <a:solidFill>
                  <a:srgbClr val="00CCFF"/>
                </a:solidFill>
                <a:latin typeface="Times New Roman" panose="02020603050405020304" pitchFamily="18" charset="0"/>
              </a:rPr>
              <a:pPr eaLnBrk="1" hangingPunct="1"/>
              <a:t>37</a:t>
            </a:fld>
            <a:endParaRPr lang="en-CA" altLang="en-US" sz="1400">
              <a:solidFill>
                <a:srgbClr val="00CCFF"/>
              </a:solidFill>
              <a:latin typeface="Times New Roman" panose="02020603050405020304" pitchFamily="18" charset="0"/>
            </a:endParaRPr>
          </a:p>
        </p:txBody>
      </p:sp>
      <p:sp>
        <p:nvSpPr>
          <p:cNvPr id="3" name="Rectangle 2"/>
          <p:cNvSpPr/>
          <p:nvPr/>
        </p:nvSpPr>
        <p:spPr>
          <a:xfrm>
            <a:off x="304800" y="152400"/>
            <a:ext cx="8534400" cy="6642100"/>
          </a:xfrm>
          <a:prstGeom prst="rect">
            <a:avLst/>
          </a:prstGeom>
        </p:spPr>
        <p:txBody>
          <a:bodyPr>
            <a:spAutoFit/>
          </a:bodyPr>
          <a:lstStyle/>
          <a:p>
            <a:pPr>
              <a:defRPr/>
            </a:pPr>
            <a:r>
              <a:rPr lang="en-US" dirty="0"/>
              <a:t>A subset </a:t>
            </a:r>
            <a:r>
              <a:rPr lang="en-US" i="1" dirty="0"/>
              <a:t>S </a:t>
            </a:r>
            <a:r>
              <a:rPr lang="en-US" dirty="0"/>
              <a:t>of the vertex set </a:t>
            </a:r>
            <a:r>
              <a:rPr lang="en-US" i="1" dirty="0"/>
              <a:t>V of G = (V ,E) is a </a:t>
            </a:r>
            <a:r>
              <a:rPr lang="en-US" b="1" i="1" dirty="0"/>
              <a:t>vertex cut, or separating set, if V − S </a:t>
            </a:r>
            <a:r>
              <a:rPr lang="en-US" dirty="0"/>
              <a:t>is disconnected. We define the </a:t>
            </a:r>
            <a:r>
              <a:rPr lang="en-US" b="1" dirty="0"/>
              <a:t>vertex connectivity</a:t>
            </a:r>
          </a:p>
          <a:p>
            <a:pPr>
              <a:defRPr/>
            </a:pPr>
            <a:r>
              <a:rPr lang="en-US" dirty="0"/>
              <a:t>of a </a:t>
            </a:r>
            <a:r>
              <a:rPr lang="en-US" dirty="0" err="1"/>
              <a:t>noncomplete</a:t>
            </a:r>
            <a:r>
              <a:rPr lang="en-US" dirty="0"/>
              <a:t> graph </a:t>
            </a:r>
            <a:r>
              <a:rPr lang="en-US" i="1" dirty="0"/>
              <a:t>G, denoted by κ(G), as the minimum number of vertices in a separating set</a:t>
            </a:r>
            <a:r>
              <a:rPr lang="en-US" dirty="0"/>
              <a:t>.</a:t>
            </a:r>
          </a:p>
          <a:p>
            <a:pPr>
              <a:defRPr/>
            </a:pPr>
            <a:r>
              <a:rPr lang="en-US" dirty="0"/>
              <a:t>When </a:t>
            </a:r>
            <a:r>
              <a:rPr lang="en-US" i="1" dirty="0"/>
              <a:t>G is a complete graph, we set κ(</a:t>
            </a:r>
            <a:r>
              <a:rPr lang="en-US" i="1" dirty="0" err="1"/>
              <a:t>K</a:t>
            </a:r>
            <a:r>
              <a:rPr lang="en-US" i="1" baseline="-25000" dirty="0" err="1"/>
              <a:t>n</a:t>
            </a:r>
            <a:r>
              <a:rPr lang="en-US" i="1" dirty="0"/>
              <a:t>) = n − 1</a:t>
            </a:r>
            <a:r>
              <a:rPr lang="en-US" dirty="0"/>
              <a:t>.</a:t>
            </a:r>
          </a:p>
          <a:p>
            <a:pPr>
              <a:defRPr/>
            </a:pPr>
            <a:endParaRPr lang="en-US" dirty="0"/>
          </a:p>
          <a:p>
            <a:pPr>
              <a:defRPr/>
            </a:pPr>
            <a:r>
              <a:rPr lang="en-US" dirty="0"/>
              <a:t>Hence, for every graph </a:t>
            </a:r>
            <a:r>
              <a:rPr lang="en-US" i="1" dirty="0"/>
              <a:t>G, κ(G) is minimum number of vertices that can be removed </a:t>
            </a:r>
            <a:r>
              <a:rPr lang="en-US" dirty="0"/>
              <a:t>from </a:t>
            </a:r>
            <a:r>
              <a:rPr lang="en-US" i="1" dirty="0"/>
              <a:t>G to either disconnect G or produce a graph with a single vertex. </a:t>
            </a:r>
          </a:p>
          <a:p>
            <a:pPr>
              <a:defRPr/>
            </a:pPr>
            <a:r>
              <a:rPr lang="en-US" i="1" dirty="0"/>
              <a:t>We have </a:t>
            </a:r>
            <a:r>
              <a:rPr lang="en-US" dirty="0"/>
              <a:t>0 ≤ </a:t>
            </a:r>
            <a:r>
              <a:rPr lang="en-US" i="1" dirty="0"/>
              <a:t>κ(G) ≤ n − 1 if G has n vertices, </a:t>
            </a:r>
          </a:p>
          <a:p>
            <a:pPr>
              <a:defRPr/>
            </a:pPr>
            <a:r>
              <a:rPr lang="en-US" i="1" dirty="0"/>
              <a:t>κ(G) = 0 if and only if G is disconnected or G = K</a:t>
            </a:r>
            <a:r>
              <a:rPr lang="en-US" i="1" baseline="-25000" dirty="0"/>
              <a:t>1</a:t>
            </a:r>
            <a:r>
              <a:rPr lang="en-US" i="1" dirty="0"/>
              <a:t>, </a:t>
            </a:r>
            <a:r>
              <a:rPr lang="en-US" dirty="0"/>
              <a:t>and </a:t>
            </a:r>
            <a:r>
              <a:rPr lang="en-US" i="1" dirty="0"/>
              <a:t>κ(G) = n − 1 if and only if G is complete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83492C20-8AFB-4ACD-9FFE-0CBAC9ADE543}" type="slidenum">
              <a:rPr lang="en-CA" altLang="en-US" sz="1400">
                <a:solidFill>
                  <a:srgbClr val="00CCFF"/>
                </a:solidFill>
                <a:latin typeface="Times New Roman" panose="02020603050405020304" pitchFamily="18" charset="0"/>
              </a:rPr>
              <a:pPr eaLnBrk="1" hangingPunct="1"/>
              <a:t>38</a:t>
            </a:fld>
            <a:endParaRPr lang="en-CA" altLang="en-US" sz="1400">
              <a:solidFill>
                <a:srgbClr val="00CCFF"/>
              </a:solidFill>
              <a:latin typeface="Times New Roman" panose="02020603050405020304" pitchFamily="18" charset="0"/>
            </a:endParaRPr>
          </a:p>
        </p:txBody>
      </p:sp>
      <p:sp>
        <p:nvSpPr>
          <p:cNvPr id="3" name="Rectangle 2"/>
          <p:cNvSpPr/>
          <p:nvPr/>
        </p:nvSpPr>
        <p:spPr>
          <a:xfrm>
            <a:off x="228600" y="0"/>
            <a:ext cx="8686800" cy="954088"/>
          </a:xfrm>
          <a:prstGeom prst="rect">
            <a:avLst/>
          </a:prstGeom>
        </p:spPr>
        <p:txBody>
          <a:bodyPr>
            <a:spAutoFit/>
          </a:bodyPr>
          <a:lstStyle/>
          <a:p>
            <a:pPr>
              <a:defRPr/>
            </a:pPr>
            <a:r>
              <a:rPr lang="en-US" b="1" dirty="0"/>
              <a:t>EXAMPLE: Find the vertex connectivity for each of the graphs:</a:t>
            </a:r>
          </a:p>
        </p:txBody>
      </p:sp>
      <p:sp>
        <p:nvSpPr>
          <p:cNvPr id="4" name="Rectangle 3"/>
          <p:cNvSpPr/>
          <p:nvPr/>
        </p:nvSpPr>
        <p:spPr>
          <a:xfrm>
            <a:off x="304800" y="4953000"/>
            <a:ext cx="8686800" cy="1692275"/>
          </a:xfrm>
          <a:prstGeom prst="rect">
            <a:avLst/>
          </a:prstGeom>
        </p:spPr>
        <p:txBody>
          <a:bodyPr>
            <a:spAutoFit/>
          </a:bodyPr>
          <a:lstStyle/>
          <a:p>
            <a:pPr>
              <a:defRPr/>
            </a:pPr>
            <a:r>
              <a:rPr lang="en-US" sz="2000" i="1" dirty="0"/>
              <a:t>Solution: </a:t>
            </a:r>
            <a:r>
              <a:rPr lang="en-US" sz="2000" dirty="0"/>
              <a:t>Because </a:t>
            </a:r>
            <a:r>
              <a:rPr lang="en-US" sz="2000" i="1" dirty="0"/>
              <a:t>G1 is a connected graph with a cut </a:t>
            </a:r>
            <a:r>
              <a:rPr lang="en-US" sz="2000" dirty="0"/>
              <a:t>vertex, </a:t>
            </a:r>
            <a:r>
              <a:rPr lang="en-US" sz="2000" i="1" dirty="0"/>
              <a:t>κ(G1) = 1. Similarly, κ(G2) = 1, because c is a </a:t>
            </a:r>
            <a:r>
              <a:rPr lang="en-US" sz="2000" dirty="0"/>
              <a:t>cut vertex of </a:t>
            </a:r>
            <a:r>
              <a:rPr lang="en-US" sz="2000" i="1" dirty="0"/>
              <a:t>G2.</a:t>
            </a:r>
          </a:p>
          <a:p>
            <a:pPr>
              <a:defRPr/>
            </a:pPr>
            <a:r>
              <a:rPr lang="en-US" sz="2000" i="1" dirty="0"/>
              <a:t>G3 has no cut vertices. but {b, g} is a separating set. Hence, κ(G3) = 2. Similarly, G4 has a separating set of size two, {c, f }, but no cut vertices. It </a:t>
            </a:r>
            <a:r>
              <a:rPr lang="en-US" sz="2000" dirty="0"/>
              <a:t>follows that </a:t>
            </a:r>
            <a:r>
              <a:rPr lang="en-US" sz="2000" i="1" dirty="0"/>
              <a:t>κ(G4) = 2. </a:t>
            </a:r>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914400"/>
            <a:ext cx="672306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4ED83CDC-BCBC-4B35-9E9D-2E5CC3E37C92}" type="slidenum">
              <a:rPr lang="en-CA" altLang="en-US" sz="1400">
                <a:solidFill>
                  <a:srgbClr val="00CCFF"/>
                </a:solidFill>
                <a:latin typeface="Times New Roman" panose="02020603050405020304" pitchFamily="18" charset="0"/>
              </a:rPr>
              <a:pPr eaLnBrk="1" hangingPunct="1"/>
              <a:t>39</a:t>
            </a:fld>
            <a:endParaRPr lang="en-CA" altLang="en-US" sz="1400">
              <a:solidFill>
                <a:srgbClr val="00CCFF"/>
              </a:solidFill>
              <a:latin typeface="Times New Roman" panose="02020603050405020304" pitchFamily="18" charset="0"/>
            </a:endParaRPr>
          </a:p>
        </p:txBody>
      </p:sp>
      <p:sp>
        <p:nvSpPr>
          <p:cNvPr id="3" name="Rectangle 2"/>
          <p:cNvSpPr/>
          <p:nvPr/>
        </p:nvSpPr>
        <p:spPr>
          <a:xfrm>
            <a:off x="381000" y="0"/>
            <a:ext cx="8458200" cy="6383338"/>
          </a:xfrm>
          <a:prstGeom prst="rect">
            <a:avLst/>
          </a:prstGeom>
        </p:spPr>
        <p:txBody>
          <a:bodyPr>
            <a:spAutoFit/>
          </a:bodyPr>
          <a:lstStyle/>
          <a:p>
            <a:pPr>
              <a:defRPr/>
            </a:pPr>
            <a:r>
              <a:rPr lang="en-US" dirty="0"/>
              <a:t>The larger </a:t>
            </a:r>
            <a:r>
              <a:rPr lang="en-US" i="1" dirty="0"/>
              <a:t>κ(G) is, the more connected we consider G to be. Disconnected graphs and K</a:t>
            </a:r>
            <a:r>
              <a:rPr lang="en-US" i="1" baseline="-25000" dirty="0"/>
              <a:t>1</a:t>
            </a:r>
          </a:p>
          <a:p>
            <a:pPr>
              <a:defRPr/>
            </a:pPr>
            <a:r>
              <a:rPr lang="en-US" dirty="0"/>
              <a:t>have </a:t>
            </a:r>
            <a:r>
              <a:rPr lang="en-US" i="1" dirty="0"/>
              <a:t>κ(G) = 0, connected graphs with cut vertices and K</a:t>
            </a:r>
            <a:r>
              <a:rPr lang="en-US" i="1" baseline="-25000" dirty="0"/>
              <a:t>2</a:t>
            </a:r>
            <a:r>
              <a:rPr lang="en-US" i="1" dirty="0"/>
              <a:t> have κ(G) = 1, graphs without cut</a:t>
            </a:r>
          </a:p>
          <a:p>
            <a:pPr>
              <a:defRPr/>
            </a:pPr>
            <a:r>
              <a:rPr lang="en-US" dirty="0"/>
              <a:t>vertices that can be disconnected by removing two vertices and </a:t>
            </a:r>
            <a:r>
              <a:rPr lang="en-US" i="1" dirty="0"/>
              <a:t>K</a:t>
            </a:r>
            <a:r>
              <a:rPr lang="en-US" i="1" baseline="-25000" dirty="0"/>
              <a:t>3</a:t>
            </a:r>
            <a:r>
              <a:rPr lang="en-US" i="1" dirty="0"/>
              <a:t> have κ(G) = 2, and so</a:t>
            </a:r>
          </a:p>
          <a:p>
            <a:pPr>
              <a:defRPr/>
            </a:pPr>
            <a:r>
              <a:rPr lang="en-US" dirty="0"/>
              <a:t>on. We say that a graph is </a:t>
            </a:r>
            <a:r>
              <a:rPr lang="en-US" i="1" dirty="0"/>
              <a:t>k</a:t>
            </a:r>
            <a:r>
              <a:rPr lang="en-US" b="1" i="1" dirty="0"/>
              <a:t>-connected (or k-vertex-connected), if κ(G) ≥ k. A graph G is 1-</a:t>
            </a:r>
            <a:r>
              <a:rPr lang="en-US" dirty="0"/>
              <a:t>connected if it is connected and not a graph containing a single vertex; a graph is 2-connected, or </a:t>
            </a:r>
            <a:r>
              <a:rPr lang="en-US" b="1" dirty="0" err="1"/>
              <a:t>biconnected</a:t>
            </a:r>
            <a:r>
              <a:rPr lang="en-US" b="1" dirty="0"/>
              <a:t>, if it is </a:t>
            </a:r>
            <a:r>
              <a:rPr lang="en-US" b="1" dirty="0" err="1"/>
              <a:t>nonseparable</a:t>
            </a:r>
            <a:r>
              <a:rPr lang="en-US" b="1" dirty="0"/>
              <a:t> and has at least three vertices. Note that if </a:t>
            </a:r>
            <a:r>
              <a:rPr lang="en-US" b="1" i="1" dirty="0"/>
              <a:t>G is a k-connected </a:t>
            </a:r>
            <a:r>
              <a:rPr lang="en-US" dirty="0"/>
              <a:t>graph, then </a:t>
            </a:r>
            <a:r>
              <a:rPr lang="en-US" i="1" dirty="0"/>
              <a:t>G is a j -connected graph for all j with 0 ≤ j ≤ 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9CA9E766-30D1-4560-88C2-37EFC1B4A55B}" type="slidenum">
              <a:rPr lang="en-CA" altLang="en-US" sz="1400">
                <a:solidFill>
                  <a:srgbClr val="00CCFF"/>
                </a:solidFill>
                <a:latin typeface="Times New Roman" panose="02020603050405020304" pitchFamily="18" charset="0"/>
              </a:rPr>
              <a:pPr eaLnBrk="1" hangingPunct="1"/>
              <a:t>4</a:t>
            </a:fld>
            <a:endParaRPr lang="en-CA" altLang="en-US" sz="1400">
              <a:solidFill>
                <a:srgbClr val="00CCFF"/>
              </a:solidFill>
              <a:latin typeface="Times New Roman" panose="02020603050405020304" pitchFamily="18" charset="0"/>
            </a:endParaRPr>
          </a:p>
        </p:txBody>
      </p:sp>
      <p:sp>
        <p:nvSpPr>
          <p:cNvPr id="283650" name="Rectangle 2"/>
          <p:cNvSpPr>
            <a:spLocks noGrp="1" noChangeArrowheads="1"/>
          </p:cNvSpPr>
          <p:nvPr>
            <p:ph type="title"/>
          </p:nvPr>
        </p:nvSpPr>
        <p:spPr>
          <a:xfrm>
            <a:off x="228600" y="0"/>
            <a:ext cx="8610600" cy="838200"/>
          </a:xfrm>
        </p:spPr>
        <p:txBody>
          <a:bodyPr/>
          <a:lstStyle/>
          <a:p>
            <a:pPr eaLnBrk="1" hangingPunct="1">
              <a:defRPr/>
            </a:pPr>
            <a:r>
              <a:rPr lang="en-US" sz="3600" smtClean="0"/>
              <a:t>Representing Graphs</a:t>
            </a:r>
            <a:endParaRPr lang="en-CA" sz="3600" smtClean="0"/>
          </a:p>
        </p:txBody>
      </p:sp>
      <p:grpSp>
        <p:nvGrpSpPr>
          <p:cNvPr id="2" name="Group 3"/>
          <p:cNvGrpSpPr>
            <a:grpSpLocks/>
          </p:cNvGrpSpPr>
          <p:nvPr/>
        </p:nvGrpSpPr>
        <p:grpSpPr bwMode="auto">
          <a:xfrm>
            <a:off x="6324600" y="1066800"/>
            <a:ext cx="2362200" cy="2043113"/>
            <a:chOff x="768" y="480"/>
            <a:chExt cx="1488" cy="1287"/>
          </a:xfrm>
        </p:grpSpPr>
        <p:sp>
          <p:nvSpPr>
            <p:cNvPr id="283652" name="Text Box 4"/>
            <p:cNvSpPr txBox="1">
              <a:spLocks noChangeArrowheads="1"/>
            </p:cNvSpPr>
            <p:nvPr/>
          </p:nvSpPr>
          <p:spPr bwMode="auto">
            <a:xfrm>
              <a:off x="1056" y="48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83653" name="AutoShape 5"/>
            <p:cNvSpPr>
              <a:spLocks noChangeArrowheads="1"/>
            </p:cNvSpPr>
            <p:nvPr/>
          </p:nvSpPr>
          <p:spPr bwMode="auto">
            <a:xfrm>
              <a:off x="1728" y="153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3654" name="AutoShape 6"/>
            <p:cNvSpPr>
              <a:spLocks noChangeArrowheads="1"/>
            </p:cNvSpPr>
            <p:nvPr/>
          </p:nvSpPr>
          <p:spPr bwMode="auto">
            <a:xfrm>
              <a:off x="1008" y="11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3655" name="AutoShape 7"/>
            <p:cNvSpPr>
              <a:spLocks noChangeArrowheads="1"/>
            </p:cNvSpPr>
            <p:nvPr/>
          </p:nvSpPr>
          <p:spPr bwMode="auto">
            <a:xfrm>
              <a:off x="1728" y="9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3656" name="AutoShape 8"/>
            <p:cNvSpPr>
              <a:spLocks noChangeArrowheads="1"/>
            </p:cNvSpPr>
            <p:nvPr/>
          </p:nvSpPr>
          <p:spPr bwMode="auto">
            <a:xfrm>
              <a:off x="1296" y="67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038" name="AutoShape 9"/>
            <p:cNvCxnSpPr>
              <a:cxnSpLocks noChangeShapeType="1"/>
              <a:stCxn id="283655" idx="1"/>
              <a:endCxn id="283656" idx="5"/>
            </p:cNvCxnSpPr>
            <p:nvPr/>
          </p:nvCxnSpPr>
          <p:spPr bwMode="auto">
            <a:xfrm flipH="1" flipV="1">
              <a:off x="1378" y="754"/>
              <a:ext cx="364" cy="22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39" name="AutoShape 10"/>
            <p:cNvCxnSpPr>
              <a:cxnSpLocks noChangeShapeType="1"/>
              <a:stCxn id="283654" idx="7"/>
              <a:endCxn id="283656" idx="3"/>
            </p:cNvCxnSpPr>
            <p:nvPr/>
          </p:nvCxnSpPr>
          <p:spPr bwMode="auto">
            <a:xfrm flipV="1">
              <a:off x="1090" y="754"/>
              <a:ext cx="220"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40" name="AutoShape 11"/>
            <p:cNvCxnSpPr>
              <a:cxnSpLocks noChangeShapeType="1"/>
              <a:stCxn id="283656" idx="4"/>
              <a:endCxn id="283653" idx="1"/>
            </p:cNvCxnSpPr>
            <p:nvPr/>
          </p:nvCxnSpPr>
          <p:spPr bwMode="auto">
            <a:xfrm>
              <a:off x="1344" y="768"/>
              <a:ext cx="398" cy="78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41" name="AutoShape 12"/>
            <p:cNvCxnSpPr>
              <a:cxnSpLocks noChangeShapeType="1"/>
              <a:stCxn id="283654" idx="6"/>
              <a:endCxn id="283655" idx="2"/>
            </p:cNvCxnSpPr>
            <p:nvPr/>
          </p:nvCxnSpPr>
          <p:spPr bwMode="auto">
            <a:xfrm flipV="1">
              <a:off x="1104" y="1008"/>
              <a:ext cx="624"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42" name="AutoShape 13"/>
            <p:cNvCxnSpPr>
              <a:cxnSpLocks noChangeShapeType="1"/>
              <a:stCxn id="283654" idx="5"/>
              <a:endCxn id="283653" idx="1"/>
            </p:cNvCxnSpPr>
            <p:nvPr/>
          </p:nvCxnSpPr>
          <p:spPr bwMode="auto">
            <a:xfrm>
              <a:off x="1090" y="1234"/>
              <a:ext cx="652" cy="3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83662" name="Text Box 14"/>
            <p:cNvSpPr txBox="1">
              <a:spLocks noChangeArrowheads="1"/>
            </p:cNvSpPr>
            <p:nvPr/>
          </p:nvSpPr>
          <p:spPr bwMode="auto">
            <a:xfrm>
              <a:off x="1872" y="816"/>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83663" name="Text Box 15"/>
            <p:cNvSpPr txBox="1">
              <a:spLocks noChangeArrowheads="1"/>
            </p:cNvSpPr>
            <p:nvPr/>
          </p:nvSpPr>
          <p:spPr bwMode="auto">
            <a:xfrm>
              <a:off x="1872" y="144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83664" name="Text Box 16"/>
            <p:cNvSpPr txBox="1">
              <a:spLocks noChangeArrowheads="1"/>
            </p:cNvSpPr>
            <p:nvPr/>
          </p:nvSpPr>
          <p:spPr bwMode="auto">
            <a:xfrm>
              <a:off x="768" y="1056"/>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sp>
        <p:nvSpPr>
          <p:cNvPr id="283665" name="Rectangle 17"/>
          <p:cNvSpPr>
            <a:spLocks noGrp="1" noChangeArrowheads="1"/>
          </p:cNvSpPr>
          <p:nvPr>
            <p:ph type="body" idx="1"/>
          </p:nvPr>
        </p:nvSpPr>
        <p:spPr>
          <a:xfrm>
            <a:off x="228600" y="1066800"/>
            <a:ext cx="5638800" cy="2438400"/>
          </a:xfrm>
        </p:spPr>
        <p:txBody>
          <a:bodyPr/>
          <a:lstStyle/>
          <a:p>
            <a:pPr marL="0" indent="0" eaLnBrk="1" hangingPunct="1">
              <a:spcAft>
                <a:spcPct val="20000"/>
              </a:spcAft>
              <a:defRPr/>
            </a:pPr>
            <a:r>
              <a:rPr lang="en-US" sz="2800" b="1" smtClean="0">
                <a:solidFill>
                  <a:srgbClr val="00FFFF"/>
                </a:solidFill>
                <a:sym typeface="Symbol" pitchFamily="18" charset="2"/>
              </a:rPr>
              <a:t>Example:</a:t>
            </a:r>
            <a:r>
              <a:rPr lang="en-US" sz="2800" smtClean="0">
                <a:sym typeface="Symbol" pitchFamily="18" charset="2"/>
              </a:rPr>
              <a:t> What is the adjacency matrix A</a:t>
            </a:r>
            <a:r>
              <a:rPr lang="en-US" sz="2800" baseline="-25000" smtClean="0">
                <a:sym typeface="Symbol" pitchFamily="18" charset="2"/>
              </a:rPr>
              <a:t>G</a:t>
            </a:r>
            <a:r>
              <a:rPr lang="en-US" sz="2800" smtClean="0">
                <a:sym typeface="Symbol" pitchFamily="18" charset="2"/>
              </a:rPr>
              <a:t> for the following graph G based on the order of vertices a, b, c, d ?</a:t>
            </a:r>
            <a:endParaRPr lang="en-US" sz="2800" smtClean="0">
              <a:solidFill>
                <a:srgbClr val="66FF33"/>
              </a:solidFill>
              <a:sym typeface="Symbol" pitchFamily="18" charset="2"/>
            </a:endParaRPr>
          </a:p>
        </p:txBody>
      </p:sp>
      <p:sp>
        <p:nvSpPr>
          <p:cNvPr id="283666" name="Rectangle 18"/>
          <p:cNvSpPr>
            <a:spLocks noChangeArrowheads="1"/>
          </p:cNvSpPr>
          <p:nvPr/>
        </p:nvSpPr>
        <p:spPr bwMode="auto">
          <a:xfrm>
            <a:off x="228600" y="3733800"/>
            <a:ext cx="6248400" cy="533400"/>
          </a:xfrm>
          <a:prstGeom prst="rect">
            <a:avLst/>
          </a:prstGeom>
          <a:noFill/>
          <a:ln w="9525">
            <a:noFill/>
            <a:miter lim="800000"/>
            <a:headEnd/>
            <a:tailEnd/>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itchFamily="18" charset="2"/>
              </a:rPr>
              <a:t>Solution:</a:t>
            </a:r>
            <a:endParaRPr lang="en-US">
              <a:solidFill>
                <a:srgbClr val="66FF33"/>
              </a:solidFill>
              <a:effectLst>
                <a:outerShdw blurRad="38100" dist="38100" dir="2700000" algn="tl">
                  <a:srgbClr val="000000"/>
                </a:outerShdw>
              </a:effectLst>
              <a:sym typeface="Symbol" pitchFamily="18" charset="2"/>
            </a:endParaRPr>
          </a:p>
        </p:txBody>
      </p:sp>
      <p:graphicFrame>
        <p:nvGraphicFramePr>
          <p:cNvPr id="283667" name="Object 19"/>
          <p:cNvGraphicFramePr>
            <a:graphicFrameLocks noChangeAspect="1"/>
          </p:cNvGraphicFramePr>
          <p:nvPr/>
        </p:nvGraphicFramePr>
        <p:xfrm>
          <a:off x="2133600" y="3124200"/>
          <a:ext cx="2590800" cy="1922463"/>
        </p:xfrm>
        <a:graphic>
          <a:graphicData uri="http://schemas.openxmlformats.org/presentationml/2006/ole">
            <mc:AlternateContent xmlns:mc="http://schemas.openxmlformats.org/markup-compatibility/2006">
              <mc:Choice xmlns:v="urn:schemas-microsoft-com:vml" Requires="v">
                <p:oleObj spid="_x0000_s1050" name="Equation" r:id="rId4" imgW="1219200" imgH="901620" progId="Equation.3">
                  <p:embed/>
                </p:oleObj>
              </mc:Choice>
              <mc:Fallback>
                <p:oleObj name="Equation" r:id="rId4" imgW="1219200" imgH="90162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124200"/>
                        <a:ext cx="2590800"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8" name="Rectangle 20"/>
          <p:cNvSpPr>
            <a:spLocks noChangeArrowheads="1"/>
          </p:cNvSpPr>
          <p:nvPr/>
        </p:nvSpPr>
        <p:spPr bwMode="auto">
          <a:xfrm>
            <a:off x="228600" y="5257800"/>
            <a:ext cx="8686800" cy="1066800"/>
          </a:xfrm>
          <a:prstGeom prst="rect">
            <a:avLst/>
          </a:prstGeom>
          <a:noFill/>
          <a:ln w="9525">
            <a:noFill/>
            <a:miter lim="800000"/>
            <a:headEnd/>
            <a:tailEnd/>
          </a:ln>
          <a:effectLst/>
        </p:spPr>
        <p:txBody>
          <a:bodyPr/>
          <a:lstStyle/>
          <a:p>
            <a:pPr>
              <a:spcAft>
                <a:spcPct val="20000"/>
              </a:spcAft>
              <a:defRPr/>
            </a:pPr>
            <a:r>
              <a:rPr lang="en-US" b="1">
                <a:solidFill>
                  <a:srgbClr val="FF3300"/>
                </a:solidFill>
                <a:effectLst>
                  <a:outerShdw blurRad="38100" dist="38100" dir="2700000" algn="tl">
                    <a:srgbClr val="000000"/>
                  </a:outerShdw>
                </a:effectLst>
                <a:sym typeface="Symbol" pitchFamily="18" charset="2"/>
              </a:rPr>
              <a:t>Note:</a:t>
            </a:r>
            <a:r>
              <a:rPr lang="en-US">
                <a:effectLst>
                  <a:outerShdw blurRad="38100" dist="38100" dir="2700000" algn="tl">
                    <a:srgbClr val="000000"/>
                  </a:outerShdw>
                </a:effectLst>
                <a:sym typeface="Symbol" pitchFamily="18" charset="2"/>
              </a:rPr>
              <a:t> Adjacency matrices of undirected graphs are always symmetric.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65">
                                            <p:txEl>
                                              <p:pRg st="0" end="0"/>
                                            </p:txEl>
                                          </p:spTgt>
                                        </p:tgtEl>
                                        <p:attrNameLst>
                                          <p:attrName>style.visibility</p:attrName>
                                        </p:attrNameLst>
                                      </p:cBhvr>
                                      <p:to>
                                        <p:strVal val="visible"/>
                                      </p:to>
                                    </p:set>
                                    <p:anim calcmode="lin" valueType="num">
                                      <p:cBhvr additive="base">
                                        <p:cTn id="7" dur="500" fill="hold"/>
                                        <p:tgtEl>
                                          <p:spTgt spid="2836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36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3666"/>
                                        </p:tgtEl>
                                        <p:attrNameLst>
                                          <p:attrName>style.visibility</p:attrName>
                                        </p:attrNameLst>
                                      </p:cBhvr>
                                      <p:to>
                                        <p:strVal val="visible"/>
                                      </p:to>
                                    </p:set>
                                    <p:anim calcmode="lin" valueType="num">
                                      <p:cBhvr additive="base">
                                        <p:cTn id="19" dur="500" fill="hold"/>
                                        <p:tgtEl>
                                          <p:spTgt spid="283666"/>
                                        </p:tgtEl>
                                        <p:attrNameLst>
                                          <p:attrName>ppt_x</p:attrName>
                                        </p:attrNameLst>
                                      </p:cBhvr>
                                      <p:tavLst>
                                        <p:tav tm="0">
                                          <p:val>
                                            <p:strVal val="0-#ppt_w/2"/>
                                          </p:val>
                                        </p:tav>
                                        <p:tav tm="100000">
                                          <p:val>
                                            <p:strVal val="#ppt_x"/>
                                          </p:val>
                                        </p:tav>
                                      </p:tavLst>
                                    </p:anim>
                                    <p:anim calcmode="lin" valueType="num">
                                      <p:cBhvr additive="base">
                                        <p:cTn id="20" dur="500" fill="hold"/>
                                        <p:tgtEl>
                                          <p:spTgt spid="28366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83667"/>
                                        </p:tgtEl>
                                        <p:attrNameLst>
                                          <p:attrName>style.visibility</p:attrName>
                                        </p:attrNameLst>
                                      </p:cBhvr>
                                      <p:to>
                                        <p:strVal val="visible"/>
                                      </p:to>
                                    </p:set>
                                    <p:anim calcmode="lin" valueType="num">
                                      <p:cBhvr additive="base">
                                        <p:cTn id="25" dur="500" fill="hold"/>
                                        <p:tgtEl>
                                          <p:spTgt spid="283667"/>
                                        </p:tgtEl>
                                        <p:attrNameLst>
                                          <p:attrName>ppt_x</p:attrName>
                                        </p:attrNameLst>
                                      </p:cBhvr>
                                      <p:tavLst>
                                        <p:tav tm="0">
                                          <p:val>
                                            <p:strVal val="#ppt_x"/>
                                          </p:val>
                                        </p:tav>
                                        <p:tav tm="100000">
                                          <p:val>
                                            <p:strVal val="#ppt_x"/>
                                          </p:val>
                                        </p:tav>
                                      </p:tavLst>
                                    </p:anim>
                                    <p:anim calcmode="lin" valueType="num">
                                      <p:cBhvr additive="base">
                                        <p:cTn id="26" dur="500" fill="hold"/>
                                        <p:tgtEl>
                                          <p:spTgt spid="28366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3668"/>
                                        </p:tgtEl>
                                        <p:attrNameLst>
                                          <p:attrName>style.visibility</p:attrName>
                                        </p:attrNameLst>
                                      </p:cBhvr>
                                      <p:to>
                                        <p:strVal val="visible"/>
                                      </p:to>
                                    </p:set>
                                    <p:anim calcmode="lin" valueType="num">
                                      <p:cBhvr additive="base">
                                        <p:cTn id="31" dur="500" fill="hold"/>
                                        <p:tgtEl>
                                          <p:spTgt spid="283668"/>
                                        </p:tgtEl>
                                        <p:attrNameLst>
                                          <p:attrName>ppt_x</p:attrName>
                                        </p:attrNameLst>
                                      </p:cBhvr>
                                      <p:tavLst>
                                        <p:tav tm="0">
                                          <p:val>
                                            <p:strVal val="0-#ppt_w/2"/>
                                          </p:val>
                                        </p:tav>
                                        <p:tav tm="100000">
                                          <p:val>
                                            <p:strVal val="#ppt_x"/>
                                          </p:val>
                                        </p:tav>
                                      </p:tavLst>
                                    </p:anim>
                                    <p:anim calcmode="lin" valueType="num">
                                      <p:cBhvr additive="base">
                                        <p:cTn id="32" dur="500" fill="hold"/>
                                        <p:tgtEl>
                                          <p:spTgt spid="283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5" grpId="0" build="p" autoUpdateAnimBg="0"/>
      <p:bldP spid="283666" grpId="0" autoUpdateAnimBg="0"/>
      <p:bldP spid="28366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1143000"/>
          </a:xfrm>
        </p:spPr>
        <p:txBody>
          <a:bodyPr>
            <a:normAutofit/>
          </a:bodyPr>
          <a:lstStyle/>
          <a:p>
            <a:pPr>
              <a:defRPr/>
            </a:pPr>
            <a:r>
              <a:rPr lang="en-US" sz="3600" dirty="0" smtClean="0"/>
              <a:t>Counting Paths between Vertices</a:t>
            </a:r>
            <a:endParaRPr lang="en-US" sz="3600" dirty="0"/>
          </a:p>
        </p:txBody>
      </p:sp>
      <p:sp>
        <p:nvSpPr>
          <p:cNvPr id="3" name="Content Placeholder 2"/>
          <p:cNvSpPr>
            <a:spLocks noGrp="1"/>
          </p:cNvSpPr>
          <p:nvPr>
            <p:ph idx="1"/>
          </p:nvPr>
        </p:nvSpPr>
        <p:spPr>
          <a:xfrm>
            <a:off x="304800" y="1143000"/>
            <a:ext cx="8686800" cy="5562600"/>
          </a:xfrm>
        </p:spPr>
        <p:txBody>
          <a:bodyPr>
            <a:normAutofit fontScale="62500" lnSpcReduction="20000"/>
          </a:bodyPr>
          <a:lstStyle/>
          <a:p>
            <a:pPr>
              <a:defRPr/>
            </a:pPr>
            <a:r>
              <a:rPr lang="en-US" dirty="0" smtClean="0"/>
              <a:t>Isomorphic graphs must have ‘the same’ paths.</a:t>
            </a:r>
            <a:br>
              <a:rPr lang="en-US" dirty="0" smtClean="0"/>
            </a:br>
            <a:r>
              <a:rPr lang="en-US" dirty="0" smtClean="0"/>
              <a:t>If one is a simple circuit of length </a:t>
            </a:r>
            <a:r>
              <a:rPr lang="en-US" i="1" dirty="0" smtClean="0"/>
              <a:t>k</a:t>
            </a:r>
            <a:r>
              <a:rPr lang="en-US" dirty="0" smtClean="0"/>
              <a:t>, </a:t>
            </a:r>
          </a:p>
          <a:p>
            <a:pPr>
              <a:defRPr/>
            </a:pPr>
            <a:r>
              <a:rPr lang="en-US" dirty="0" smtClean="0"/>
              <a:t>then so must be the other.</a:t>
            </a:r>
          </a:p>
          <a:p>
            <a:pPr>
              <a:defRPr/>
            </a:pPr>
            <a:endParaRPr lang="en-US" dirty="0" smtClean="0"/>
          </a:p>
          <a:p>
            <a:pPr>
              <a:defRPr/>
            </a:pPr>
            <a:r>
              <a:rPr lang="en-US" dirty="0" smtClean="0"/>
              <a:t>We </a:t>
            </a:r>
            <a:r>
              <a:rPr lang="en-US" dirty="0"/>
              <a:t>can use the adjacency matrix of a graph to find the number of paths between two vertices in the graph</a:t>
            </a:r>
            <a:r>
              <a:rPr lang="en-US" dirty="0" smtClean="0"/>
              <a:t>.</a:t>
            </a:r>
          </a:p>
          <a:p>
            <a:pPr marL="0" indent="0">
              <a:defRPr/>
            </a:pPr>
            <a:endParaRPr lang="en-US" dirty="0" smtClean="0"/>
          </a:p>
          <a:p>
            <a:pPr indent="0">
              <a:defRPr/>
            </a:pPr>
            <a:r>
              <a:rPr lang="en-US" b="1" dirty="0" smtClean="0"/>
              <a:t>Theorem</a:t>
            </a:r>
            <a:r>
              <a:rPr lang="en-US" dirty="0" smtClean="0"/>
              <a:t>: Let G be a graph with adjacency matrix </a:t>
            </a:r>
            <a:r>
              <a:rPr lang="en-US" b="1" dirty="0" smtClean="0"/>
              <a:t>A</a:t>
            </a:r>
            <a:r>
              <a:rPr lang="en-US" dirty="0" smtClean="0"/>
              <a:t> with respect to the ordering </a:t>
            </a:r>
            <a:r>
              <a:rPr lang="en-US" i="1" dirty="0" smtClean="0"/>
              <a:t>v</a:t>
            </a:r>
            <a:r>
              <a:rPr lang="en-US" baseline="-25000" dirty="0" smtClean="0">
                <a:latin typeface="Cambria Math" pitchFamily="18" charset="0"/>
                <a:ea typeface="Cambria Math" pitchFamily="18" charset="0"/>
              </a:rPr>
              <a:t>1</a:t>
            </a:r>
            <a:r>
              <a:rPr lang="en-US" i="1" dirty="0"/>
              <a:t>, … , </a:t>
            </a:r>
            <a:r>
              <a:rPr lang="en-US" i="1" dirty="0" err="1" smtClean="0"/>
              <a:t>v</a:t>
            </a:r>
            <a:r>
              <a:rPr lang="en-US" i="1" baseline="-25000" dirty="0" err="1" smtClean="0"/>
              <a:t>n</a:t>
            </a:r>
            <a:r>
              <a:rPr lang="en-US" dirty="0" smtClean="0"/>
              <a:t> of vertices (with directed or undirected edges, multiple edges and loops allowed). The number of different paths of length </a:t>
            </a:r>
            <a:r>
              <a:rPr lang="en-US" i="1" dirty="0" smtClean="0"/>
              <a:t>r</a:t>
            </a:r>
            <a:r>
              <a:rPr lang="en-US" dirty="0" smtClean="0"/>
              <a:t> from </a:t>
            </a:r>
            <a:r>
              <a:rPr lang="en-US" i="1" dirty="0" smtClean="0"/>
              <a:t>v</a:t>
            </a:r>
            <a:r>
              <a:rPr lang="en-US" i="1" baseline="-25000" dirty="0" smtClean="0"/>
              <a:t>i</a:t>
            </a:r>
            <a:r>
              <a:rPr lang="en-US" dirty="0" smtClean="0"/>
              <a:t> to </a:t>
            </a:r>
            <a:r>
              <a:rPr lang="en-US" i="1" dirty="0" err="1" smtClean="0"/>
              <a:t>v</a:t>
            </a:r>
            <a:r>
              <a:rPr lang="en-US" i="1" baseline="-25000" dirty="0" err="1" smtClean="0"/>
              <a:t>j</a:t>
            </a:r>
            <a:r>
              <a:rPr lang="en-US" dirty="0" smtClean="0"/>
              <a:t>, where </a:t>
            </a:r>
            <a:r>
              <a:rPr lang="en-US" i="1" dirty="0" smtClean="0"/>
              <a:t>r &gt;</a:t>
            </a:r>
            <a:r>
              <a:rPr lang="en-US" dirty="0" smtClean="0">
                <a:latin typeface="Cambria Math" pitchFamily="18" charset="0"/>
                <a:ea typeface="Cambria Math" pitchFamily="18" charset="0"/>
              </a:rPr>
              <a:t>0 </a:t>
            </a:r>
            <a:r>
              <a:rPr lang="en-US" dirty="0" smtClean="0"/>
              <a:t>is a positive integer, equals the (</a:t>
            </a:r>
            <a:r>
              <a:rPr lang="en-US" i="1" dirty="0" err="1"/>
              <a:t>i</a:t>
            </a:r>
            <a:r>
              <a:rPr lang="en-US" dirty="0" err="1" smtClean="0"/>
              <a:t>,</a:t>
            </a:r>
            <a:r>
              <a:rPr lang="en-US" i="1" dirty="0" err="1" smtClean="0"/>
              <a:t>j</a:t>
            </a:r>
            <a:r>
              <a:rPr lang="en-US" dirty="0" smtClean="0"/>
              <a:t>)</a:t>
            </a:r>
            <a:r>
              <a:rPr lang="en-US" dirty="0" err="1" smtClean="0"/>
              <a:t>th</a:t>
            </a:r>
            <a:r>
              <a:rPr lang="en-US" dirty="0" smtClean="0"/>
              <a:t> entry of </a:t>
            </a:r>
            <a:r>
              <a:rPr lang="en-US" b="1" dirty="0" smtClean="0"/>
              <a:t>A</a:t>
            </a:r>
            <a:r>
              <a:rPr lang="en-US" i="1" baseline="30000" dirty="0" smtClean="0"/>
              <a:t>r</a:t>
            </a:r>
            <a:r>
              <a:rPr lang="en-US" dirty="0" smtClean="0"/>
              <a:t>.</a:t>
            </a:r>
          </a:p>
          <a:p>
            <a:pPr indent="0">
              <a:defRPr/>
            </a:pPr>
            <a:endParaRPr lang="en-US" dirty="0" smtClean="0"/>
          </a:p>
          <a:p>
            <a:pPr indent="0">
              <a:defRPr/>
            </a:pPr>
            <a:r>
              <a:rPr lang="en-US" dirty="0" smtClean="0"/>
              <a:t>Note: This is the standard power of matrix </a:t>
            </a:r>
            <a:r>
              <a:rPr lang="en-US" b="1" dirty="0" smtClean="0"/>
              <a:t>A</a:t>
            </a:r>
            <a:r>
              <a:rPr lang="en-US" dirty="0" smtClean="0"/>
              <a:t>, </a:t>
            </a:r>
          </a:p>
          <a:p>
            <a:pPr indent="0">
              <a:defRPr/>
            </a:pPr>
            <a:r>
              <a:rPr lang="en-US" dirty="0" smtClean="0"/>
              <a:t>not a Boolean product.</a:t>
            </a:r>
          </a:p>
          <a:p>
            <a:pPr indent="0">
              <a:defRPr/>
            </a:pPr>
            <a:endParaRPr lang="en-US" dirty="0" smtClean="0"/>
          </a:p>
          <a:p>
            <a:pPr indent="0">
              <a:defRPr/>
            </a:pPr>
            <a:r>
              <a:rPr lang="en-US" dirty="0" smtClean="0"/>
              <a:t>Proof is given below. First an example.</a:t>
            </a:r>
          </a:p>
          <a:p>
            <a:pPr indent="0">
              <a:defRPr/>
            </a:pPr>
            <a:endParaRPr lang="en-US" dirty="0" smtClean="0"/>
          </a:p>
          <a:p>
            <a:pPr marL="891540" lvl="2" indent="-342900">
              <a:buClr>
                <a:schemeClr val="accent3"/>
              </a:buClr>
              <a:buSzPct val="95000"/>
              <a:defRPr/>
            </a:pPr>
            <a:endParaRPr lang="en-US" dirty="0"/>
          </a:p>
          <a:p>
            <a:pPr marL="617220" lvl="1" indent="-342900">
              <a:buClr>
                <a:schemeClr val="accent3"/>
              </a:buClr>
              <a:buSzPct val="95000"/>
              <a:defRPr/>
            </a:pPr>
            <a:endParaRPr lang="en-US" dirty="0"/>
          </a:p>
          <a:p>
            <a:pPr indent="0">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381000" y="1295400"/>
            <a:ext cx="8534400" cy="2133600"/>
          </a:xfrm>
          <a:prstGeom prst="rect">
            <a:avLst/>
          </a:prstGeom>
          <a:solidFill>
            <a:schemeClr val="bg1"/>
          </a:solidFill>
          <a:ln w="25400" cap="flat" cmpd="sng" algn="ctr">
            <a:noFill/>
            <a:prstDash val="solid"/>
            <a:round/>
            <a:headEnd type="none" w="med" len="med"/>
            <a:tailEnd type="triangle" w="med" len="med"/>
          </a:ln>
          <a:effectLst/>
        </p:spPr>
        <p:txBody>
          <a:bodyPr/>
          <a:lstStyle/>
          <a:p>
            <a:pPr>
              <a:defRPr/>
            </a:pPr>
            <a:endParaRPr lang="en-US"/>
          </a:p>
        </p:txBody>
      </p:sp>
      <p:sp>
        <p:nvSpPr>
          <p:cNvPr id="3" name="Content Placeholder 2"/>
          <p:cNvSpPr>
            <a:spLocks noGrp="1"/>
          </p:cNvSpPr>
          <p:nvPr>
            <p:ph idx="1"/>
          </p:nvPr>
        </p:nvSpPr>
        <p:spPr>
          <a:xfrm>
            <a:off x="609600" y="533400"/>
            <a:ext cx="7772400" cy="6096000"/>
          </a:xfrm>
        </p:spPr>
        <p:txBody>
          <a:bodyPr>
            <a:normAutofit fontScale="92500" lnSpcReduction="10000"/>
          </a:bodyPr>
          <a:lstStyle/>
          <a:p>
            <a:pPr marL="274320" lvl="1" indent="0">
              <a:buClr>
                <a:schemeClr val="accent3"/>
              </a:buClr>
              <a:buSzPct val="95000"/>
              <a:buFontTx/>
              <a:buNone/>
              <a:defRPr/>
            </a:pPr>
            <a:r>
              <a:rPr lang="en-US" b="1" dirty="0" smtClean="0"/>
              <a:t>Example</a:t>
            </a:r>
            <a:r>
              <a:rPr lang="en-US" dirty="0" smtClean="0"/>
              <a:t>: How many paths of length four are there from </a:t>
            </a:r>
            <a:r>
              <a:rPr lang="en-US" i="1" dirty="0" smtClean="0"/>
              <a:t>a</a:t>
            </a:r>
            <a:r>
              <a:rPr lang="en-US" dirty="0" smtClean="0"/>
              <a:t> to </a:t>
            </a:r>
            <a:r>
              <a:rPr lang="en-US" i="1" dirty="0" smtClean="0"/>
              <a:t>d</a:t>
            </a:r>
            <a:r>
              <a:rPr lang="en-US" dirty="0" smtClean="0"/>
              <a:t> in the graph G.</a:t>
            </a:r>
          </a:p>
          <a:p>
            <a:pPr marL="274320" lvl="1" indent="0">
              <a:buClr>
                <a:schemeClr val="accent3"/>
              </a:buClr>
              <a:buSzPct val="95000"/>
              <a:buFontTx/>
              <a:buNone/>
              <a:defRPr/>
            </a:pPr>
            <a:r>
              <a:rPr lang="en-US" dirty="0" smtClean="0"/>
              <a:t> </a:t>
            </a:r>
          </a:p>
          <a:p>
            <a:pPr marL="274320" lvl="1" indent="0">
              <a:buClr>
                <a:schemeClr val="accent3"/>
              </a:buClr>
              <a:buSzPct val="95000"/>
              <a:buFontTx/>
              <a:buNone/>
              <a:defRPr/>
            </a:pPr>
            <a:endParaRPr lang="en-US" dirty="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r>
              <a:rPr lang="en-US" b="1" dirty="0" smtClean="0"/>
              <a:t>Solution</a:t>
            </a:r>
            <a:r>
              <a:rPr lang="en-US" dirty="0" smtClean="0"/>
              <a:t>: The adjacency matrix of </a:t>
            </a:r>
            <a:r>
              <a:rPr lang="en-US" i="1" dirty="0" smtClean="0"/>
              <a:t>G</a:t>
            </a:r>
            <a:r>
              <a:rPr lang="en-US" dirty="0" smtClean="0"/>
              <a:t> is given above. Hence the number of paths of length four from </a:t>
            </a:r>
            <a:r>
              <a:rPr lang="en-US" i="1" dirty="0" smtClean="0"/>
              <a:t>a</a:t>
            </a:r>
            <a:r>
              <a:rPr lang="en-US" dirty="0" smtClean="0"/>
              <a:t> to </a:t>
            </a:r>
            <a:r>
              <a:rPr lang="en-US" i="1" dirty="0" smtClean="0"/>
              <a:t>d</a:t>
            </a:r>
            <a:r>
              <a:rPr lang="en-US" dirty="0" smtClean="0"/>
              <a:t> is the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4</a:t>
            </a:r>
            <a:r>
              <a:rPr lang="en-US" dirty="0" smtClean="0"/>
              <a:t>)</a:t>
            </a:r>
            <a:r>
              <a:rPr lang="en-US" dirty="0" err="1" smtClean="0"/>
              <a:t>th</a:t>
            </a:r>
            <a:r>
              <a:rPr lang="en-US" dirty="0" smtClean="0"/>
              <a:t> entry of </a:t>
            </a:r>
            <a:r>
              <a:rPr lang="en-US" b="1" dirty="0" smtClean="0"/>
              <a:t>A</a:t>
            </a:r>
            <a:r>
              <a:rPr lang="en-US" baseline="30000" dirty="0" smtClean="0">
                <a:latin typeface="Cambria Math" pitchFamily="18" charset="0"/>
                <a:ea typeface="Cambria Math" pitchFamily="18" charset="0"/>
              </a:rPr>
              <a:t>4</a:t>
            </a:r>
            <a:r>
              <a:rPr lang="en-US" dirty="0"/>
              <a:t> </a:t>
            </a:r>
            <a:r>
              <a:rPr lang="en-US" dirty="0" smtClean="0"/>
              <a:t>. The eight paths are as:</a:t>
            </a:r>
          </a:p>
          <a:p>
            <a:pPr marL="274320" lvl="1" indent="0">
              <a:buClr>
                <a:schemeClr val="accent3"/>
              </a:buClr>
              <a:buSzPct val="95000"/>
              <a:buFontTx/>
              <a:buNone/>
              <a:defRPr/>
            </a:pPr>
            <a:r>
              <a:rPr lang="en-US" dirty="0"/>
              <a:t> </a:t>
            </a:r>
            <a:r>
              <a:rPr lang="en-US" dirty="0" smtClean="0"/>
              <a:t> </a:t>
            </a:r>
          </a:p>
          <a:p>
            <a:pPr marL="274320" lvl="1" indent="0">
              <a:buClr>
                <a:schemeClr val="accent3"/>
              </a:buClr>
              <a:buSzPct val="95000"/>
              <a:buFontTx/>
              <a:buNone/>
              <a:defRPr/>
            </a:pPr>
            <a:r>
              <a:rPr lang="en-US" dirty="0"/>
              <a:t> </a:t>
            </a:r>
            <a:endParaRPr lang="en-US" dirty="0" smtClean="0"/>
          </a:p>
          <a:p>
            <a:pPr marL="274320" lvl="1" indent="0">
              <a:buClr>
                <a:schemeClr val="accent3"/>
              </a:buClr>
              <a:buSzPct val="95000"/>
              <a:buFontTx/>
              <a:buNone/>
              <a:defRPr/>
            </a:pPr>
            <a:r>
              <a:rPr lang="en-US" dirty="0"/>
              <a:t> </a:t>
            </a:r>
            <a:endParaRPr lang="en-US" dirty="0" smtClean="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endParaRPr lang="en-US" dirty="0"/>
          </a:p>
          <a:p>
            <a:pPr marL="274320" lvl="1" indent="0">
              <a:buClr>
                <a:schemeClr val="accent3"/>
              </a:buClr>
              <a:buSzPct val="95000"/>
              <a:buFontTx/>
              <a:buNone/>
              <a:defRPr/>
            </a:pPr>
            <a:endParaRPr lang="en-US" dirty="0" smtClean="0"/>
          </a:p>
          <a:p>
            <a:pPr marL="274320" lvl="1" indent="0">
              <a:buClr>
                <a:schemeClr val="accent3"/>
              </a:buClr>
              <a:buSzPct val="95000"/>
              <a:buFontTx/>
              <a:buNone/>
              <a:defRPr/>
            </a:pPr>
            <a:endParaRPr lang="en-US" dirty="0"/>
          </a:p>
        </p:txBody>
      </p:sp>
      <p:pic>
        <p:nvPicPr>
          <p:cNvPr id="43012"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95400"/>
            <a:ext cx="144780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p:cNvPicPr>
            <a:picLocks noChangeAspect="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4953000" y="1752600"/>
            <a:ext cx="1270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33400" y="2057400"/>
            <a:ext cx="685800" cy="523875"/>
          </a:xfrm>
          <a:prstGeom prst="rect">
            <a:avLst/>
          </a:prstGeom>
          <a:noFill/>
        </p:spPr>
        <p:txBody>
          <a:bodyPr>
            <a:spAutoFit/>
          </a:bodyPr>
          <a:lstStyle/>
          <a:p>
            <a:pPr>
              <a:defRPr/>
            </a:pPr>
            <a:r>
              <a:rPr lang="en-US" i="1" dirty="0">
                <a:solidFill>
                  <a:srgbClr val="002060"/>
                </a:solidFill>
              </a:rPr>
              <a:t>G</a:t>
            </a:r>
          </a:p>
        </p:txBody>
      </p:sp>
      <p:sp>
        <p:nvSpPr>
          <p:cNvPr id="8" name="TextBox 7"/>
          <p:cNvSpPr txBox="1"/>
          <p:nvPr/>
        </p:nvSpPr>
        <p:spPr>
          <a:xfrm>
            <a:off x="3124200" y="1752600"/>
            <a:ext cx="1752600" cy="646113"/>
          </a:xfrm>
          <a:prstGeom prst="rect">
            <a:avLst/>
          </a:prstGeom>
          <a:noFill/>
        </p:spPr>
        <p:txBody>
          <a:bodyPr>
            <a:spAutoFit/>
          </a:bodyPr>
          <a:lstStyle/>
          <a:p>
            <a:pPr>
              <a:defRPr/>
            </a:pPr>
            <a:r>
              <a:rPr lang="en-US" sz="1800" i="1" dirty="0">
                <a:solidFill>
                  <a:srgbClr val="002060"/>
                </a:solidFill>
              </a:rPr>
              <a:t>adjacency matrix  A of G</a:t>
            </a:r>
          </a:p>
        </p:txBody>
      </p:sp>
      <p:pic>
        <p:nvPicPr>
          <p:cNvPr id="43016" name="Picture 9"/>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7543800" y="1752600"/>
            <a:ext cx="1270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6553200" y="1981200"/>
            <a:ext cx="990600" cy="523875"/>
          </a:xfrm>
          <a:prstGeom prst="rect">
            <a:avLst/>
          </a:prstGeom>
          <a:noFill/>
        </p:spPr>
        <p:txBody>
          <a:bodyPr>
            <a:spAutoFit/>
          </a:bodyPr>
          <a:lstStyle/>
          <a:p>
            <a:pPr>
              <a:defRPr/>
            </a:pPr>
            <a:r>
              <a:rPr lang="en-US" b="1" dirty="0">
                <a:solidFill>
                  <a:srgbClr val="002060"/>
                </a:solidFill>
              </a:rPr>
              <a:t>A</a:t>
            </a:r>
            <a:r>
              <a:rPr lang="en-US" baseline="30000" dirty="0">
                <a:solidFill>
                  <a:srgbClr val="002060"/>
                </a:solidFill>
                <a:latin typeface="Cambria Math" pitchFamily="18" charset="0"/>
                <a:ea typeface="Cambria Math" pitchFamily="18" charset="0"/>
              </a:rPr>
              <a:t>4</a:t>
            </a:r>
            <a:r>
              <a:rPr lang="en-US" dirty="0">
                <a:solidFill>
                  <a:srgbClr val="002060"/>
                </a:solidFill>
              </a:rPr>
              <a:t> =</a:t>
            </a:r>
          </a:p>
        </p:txBody>
      </p:sp>
      <p:sp>
        <p:nvSpPr>
          <p:cNvPr id="12" name="TextBox 11"/>
          <p:cNvSpPr txBox="1"/>
          <p:nvPr/>
        </p:nvSpPr>
        <p:spPr>
          <a:xfrm>
            <a:off x="4191000" y="5067300"/>
            <a:ext cx="4495800" cy="1790700"/>
          </a:xfrm>
          <a:prstGeom prst="rect">
            <a:avLst/>
          </a:prstGeom>
          <a:noFill/>
        </p:spPr>
        <p:txBody>
          <a:bodyPr>
            <a:spAutoFit/>
          </a:bodyPr>
          <a:lstStyle/>
          <a:p>
            <a:pPr>
              <a:defRPr/>
            </a:pPr>
            <a:r>
              <a:rPr lang="en-US" sz="2400" i="1" dirty="0"/>
              <a:t>a</a:t>
            </a:r>
            <a:r>
              <a:rPr lang="en-US" sz="2400" dirty="0"/>
              <a:t>, </a:t>
            </a:r>
            <a:r>
              <a:rPr lang="en-US" sz="2400" i="1" dirty="0"/>
              <a:t>b</a:t>
            </a:r>
            <a:r>
              <a:rPr lang="en-US" sz="2400" dirty="0"/>
              <a:t>, </a:t>
            </a:r>
            <a:r>
              <a:rPr lang="en-US" sz="2400" i="1" dirty="0"/>
              <a:t>a</a:t>
            </a:r>
            <a:r>
              <a:rPr lang="en-US" sz="2400" dirty="0"/>
              <a:t>, </a:t>
            </a:r>
            <a:r>
              <a:rPr lang="en-US" sz="2400" i="1" dirty="0"/>
              <a:t>b</a:t>
            </a:r>
            <a:r>
              <a:rPr lang="en-US" sz="2400" dirty="0"/>
              <a:t>, </a:t>
            </a:r>
            <a:r>
              <a:rPr lang="en-US" sz="2400" i="1" dirty="0"/>
              <a:t>d      a</a:t>
            </a:r>
            <a:r>
              <a:rPr lang="en-US" sz="2400" dirty="0"/>
              <a:t>, </a:t>
            </a:r>
            <a:r>
              <a:rPr lang="en-US" sz="2400" i="1" dirty="0"/>
              <a:t>b</a:t>
            </a:r>
            <a:r>
              <a:rPr lang="en-US" sz="2400" dirty="0"/>
              <a:t>, </a:t>
            </a:r>
            <a:r>
              <a:rPr lang="en-US" sz="2400" i="1" dirty="0"/>
              <a:t>a</a:t>
            </a:r>
            <a:r>
              <a:rPr lang="en-US" sz="2400" dirty="0"/>
              <a:t>, </a:t>
            </a:r>
            <a:r>
              <a:rPr lang="en-US" sz="2400" i="1" dirty="0"/>
              <a:t>c</a:t>
            </a:r>
            <a:r>
              <a:rPr lang="en-US" sz="2400" dirty="0"/>
              <a:t>, </a:t>
            </a:r>
            <a:r>
              <a:rPr lang="en-US" sz="2400" i="1" dirty="0"/>
              <a:t>d</a:t>
            </a:r>
          </a:p>
          <a:p>
            <a:pPr>
              <a:defRPr/>
            </a:pPr>
            <a:r>
              <a:rPr lang="en-US" sz="2400" i="1" dirty="0"/>
              <a:t>a</a:t>
            </a:r>
            <a:r>
              <a:rPr lang="en-US" sz="2400" dirty="0"/>
              <a:t>, </a:t>
            </a:r>
            <a:r>
              <a:rPr lang="en-US" sz="2400" i="1" dirty="0"/>
              <a:t>b</a:t>
            </a:r>
            <a:r>
              <a:rPr lang="en-US" sz="2400" dirty="0"/>
              <a:t>, </a:t>
            </a:r>
            <a:r>
              <a:rPr lang="en-US" sz="2400" i="1" dirty="0"/>
              <a:t>d</a:t>
            </a:r>
            <a:r>
              <a:rPr lang="en-US" sz="2400" dirty="0"/>
              <a:t>, </a:t>
            </a:r>
            <a:r>
              <a:rPr lang="en-US" sz="2400" i="1" dirty="0"/>
              <a:t>b</a:t>
            </a:r>
            <a:r>
              <a:rPr lang="en-US" sz="2400" dirty="0"/>
              <a:t>, </a:t>
            </a:r>
            <a:r>
              <a:rPr lang="en-US" sz="2400" i="1" dirty="0"/>
              <a:t>d      a</a:t>
            </a:r>
            <a:r>
              <a:rPr lang="en-US" sz="2400" dirty="0"/>
              <a:t>, </a:t>
            </a:r>
            <a:r>
              <a:rPr lang="en-US" sz="2400" i="1" dirty="0"/>
              <a:t>b</a:t>
            </a:r>
            <a:r>
              <a:rPr lang="en-US" sz="2400" dirty="0"/>
              <a:t>, </a:t>
            </a:r>
            <a:r>
              <a:rPr lang="en-US" sz="2400" i="1" dirty="0"/>
              <a:t>d</a:t>
            </a:r>
            <a:r>
              <a:rPr lang="en-US" sz="2400" dirty="0"/>
              <a:t>, </a:t>
            </a:r>
            <a:r>
              <a:rPr lang="en-US" sz="2400" i="1" dirty="0"/>
              <a:t>c</a:t>
            </a:r>
            <a:r>
              <a:rPr lang="en-US" sz="2400" dirty="0"/>
              <a:t>, </a:t>
            </a:r>
            <a:r>
              <a:rPr lang="en-US" sz="2400" i="1" dirty="0"/>
              <a:t>d</a:t>
            </a:r>
            <a:endParaRPr lang="en-US" sz="2400" dirty="0"/>
          </a:p>
          <a:p>
            <a:pPr>
              <a:defRPr/>
            </a:pPr>
            <a:r>
              <a:rPr lang="en-US" sz="2400" i="1" dirty="0"/>
              <a:t>a</a:t>
            </a:r>
            <a:r>
              <a:rPr lang="en-US" sz="2400" dirty="0"/>
              <a:t>, </a:t>
            </a:r>
            <a:r>
              <a:rPr lang="en-US" sz="2400" i="1" dirty="0"/>
              <a:t>c</a:t>
            </a:r>
            <a:r>
              <a:rPr lang="en-US" sz="2400" dirty="0"/>
              <a:t>, </a:t>
            </a:r>
            <a:r>
              <a:rPr lang="en-US" sz="2400" i="1" dirty="0"/>
              <a:t>a</a:t>
            </a:r>
            <a:r>
              <a:rPr lang="en-US" sz="2400" dirty="0"/>
              <a:t>, </a:t>
            </a:r>
            <a:r>
              <a:rPr lang="en-US" sz="2400" i="1" dirty="0"/>
              <a:t>b</a:t>
            </a:r>
            <a:r>
              <a:rPr lang="en-US" sz="2400" dirty="0"/>
              <a:t>, </a:t>
            </a:r>
            <a:r>
              <a:rPr lang="en-US" sz="2400" i="1" dirty="0"/>
              <a:t>d      a</a:t>
            </a:r>
            <a:r>
              <a:rPr lang="en-US" sz="2400" dirty="0"/>
              <a:t>, </a:t>
            </a:r>
            <a:r>
              <a:rPr lang="en-US" sz="2400" i="1" dirty="0"/>
              <a:t>c</a:t>
            </a:r>
            <a:r>
              <a:rPr lang="en-US" sz="2400" dirty="0"/>
              <a:t>, </a:t>
            </a:r>
            <a:r>
              <a:rPr lang="en-US" sz="2400" i="1" dirty="0"/>
              <a:t>a</a:t>
            </a:r>
            <a:r>
              <a:rPr lang="en-US" sz="2400" dirty="0"/>
              <a:t>, </a:t>
            </a:r>
            <a:r>
              <a:rPr lang="en-US" sz="2400" i="1" dirty="0"/>
              <a:t>c</a:t>
            </a:r>
            <a:r>
              <a:rPr lang="en-US" sz="2400" dirty="0"/>
              <a:t>, </a:t>
            </a:r>
            <a:r>
              <a:rPr lang="en-US" sz="2400" i="1" dirty="0"/>
              <a:t>d</a:t>
            </a:r>
            <a:endParaRPr lang="en-US" sz="2400" dirty="0"/>
          </a:p>
          <a:p>
            <a:pPr>
              <a:defRPr/>
            </a:pPr>
            <a:r>
              <a:rPr lang="en-US" sz="2400" i="1" dirty="0"/>
              <a:t>a</a:t>
            </a:r>
            <a:r>
              <a:rPr lang="en-US" sz="2400" dirty="0"/>
              <a:t>, </a:t>
            </a:r>
            <a:r>
              <a:rPr lang="en-US" sz="2400" i="1" dirty="0"/>
              <a:t>c</a:t>
            </a:r>
            <a:r>
              <a:rPr lang="en-US" sz="2400" dirty="0"/>
              <a:t>, </a:t>
            </a:r>
            <a:r>
              <a:rPr lang="en-US" sz="2400" i="1" dirty="0"/>
              <a:t>d</a:t>
            </a:r>
            <a:r>
              <a:rPr lang="en-US" sz="2400" dirty="0"/>
              <a:t>, </a:t>
            </a:r>
            <a:r>
              <a:rPr lang="en-US" sz="2400" i="1" dirty="0"/>
              <a:t>b</a:t>
            </a:r>
            <a:r>
              <a:rPr lang="en-US" sz="2400" dirty="0"/>
              <a:t>, </a:t>
            </a:r>
            <a:r>
              <a:rPr lang="en-US" sz="2400" i="1" dirty="0"/>
              <a:t>d      a</a:t>
            </a:r>
            <a:r>
              <a:rPr lang="en-US" sz="2400" dirty="0"/>
              <a:t>, </a:t>
            </a:r>
            <a:r>
              <a:rPr lang="en-US" sz="2400" i="1" dirty="0"/>
              <a:t>c</a:t>
            </a:r>
            <a:r>
              <a:rPr lang="en-US" sz="2400" dirty="0"/>
              <a:t>, </a:t>
            </a:r>
            <a:r>
              <a:rPr lang="en-US" sz="2400" i="1" dirty="0"/>
              <a:t>d</a:t>
            </a:r>
            <a:r>
              <a:rPr lang="en-US" sz="2400" dirty="0"/>
              <a:t>, </a:t>
            </a:r>
            <a:r>
              <a:rPr lang="en-US" sz="2400" i="1" dirty="0"/>
              <a:t>c</a:t>
            </a:r>
            <a:r>
              <a:rPr lang="en-US" sz="2400" dirty="0"/>
              <a:t>, </a:t>
            </a:r>
            <a:r>
              <a:rPr lang="en-US" sz="2400" i="1" dirty="0"/>
              <a:t>d</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D4ABA4F6-5EB1-48D1-8EF9-C32CF5779270}" type="slidenum">
              <a:rPr lang="en-CA" altLang="en-US" sz="1400">
                <a:solidFill>
                  <a:srgbClr val="00CCFF"/>
                </a:solidFill>
                <a:latin typeface="Times New Roman" panose="02020603050405020304" pitchFamily="18" charset="0"/>
              </a:rPr>
              <a:pPr eaLnBrk="1" hangingPunct="1"/>
              <a:t>42</a:t>
            </a:fld>
            <a:endParaRPr lang="en-CA" altLang="en-US" sz="1400">
              <a:solidFill>
                <a:srgbClr val="00CCFF"/>
              </a:solidFill>
              <a:latin typeface="Times New Roman" panose="02020603050405020304" pitchFamily="18" charset="0"/>
            </a:endParaRPr>
          </a:p>
        </p:txBody>
      </p:sp>
      <p:pic>
        <p:nvPicPr>
          <p:cNvPr id="440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4876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403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7575" y="0"/>
            <a:ext cx="3146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6" name="Rectangle 5"/>
          <p:cNvSpPr/>
          <p:nvPr/>
        </p:nvSpPr>
        <p:spPr>
          <a:xfrm>
            <a:off x="1143000" y="228600"/>
            <a:ext cx="1963738" cy="523875"/>
          </a:xfrm>
          <a:prstGeom prst="rect">
            <a:avLst/>
          </a:prstGeom>
        </p:spPr>
        <p:txBody>
          <a:bodyPr wrap="none">
            <a:spAutoFit/>
          </a:bodyPr>
          <a:lstStyle/>
          <a:p>
            <a:pPr>
              <a:defRPr/>
            </a:pPr>
            <a:r>
              <a:rPr lang="en-US" b="1" dirty="0"/>
              <a:t>Example 2</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rmAutofit/>
          </a:bodyPr>
          <a:lstStyle/>
          <a:p>
            <a:pPr indent="0">
              <a:lnSpc>
                <a:spcPct val="80000"/>
              </a:lnSpc>
            </a:pPr>
            <a:r>
              <a:rPr lang="en-US" altLang="en-US" sz="2500" b="1" smtClean="0"/>
              <a:t>Theorem</a:t>
            </a:r>
            <a:r>
              <a:rPr lang="en-US" altLang="en-US" sz="2500" smtClean="0"/>
              <a:t>: Let G be a graph with adjacency matrix </a:t>
            </a:r>
            <a:r>
              <a:rPr lang="en-US" altLang="en-US" sz="2500" b="1" smtClean="0"/>
              <a:t>A</a:t>
            </a:r>
            <a:r>
              <a:rPr lang="en-US" altLang="en-US" sz="2500" smtClean="0"/>
              <a:t> with respect to the ordering</a:t>
            </a:r>
            <a:r>
              <a:rPr lang="en-US" altLang="en-US" sz="2500" i="1" smtClean="0"/>
              <a:t>v</a:t>
            </a:r>
            <a:r>
              <a:rPr lang="en-US" altLang="en-US" sz="2500" baseline="-25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500" i="1" smtClean="0"/>
              <a:t>, … , v</a:t>
            </a:r>
            <a:r>
              <a:rPr lang="en-US" altLang="en-US" sz="2500" i="1" baseline="-25000" smtClean="0"/>
              <a:t>n</a:t>
            </a:r>
            <a:r>
              <a:rPr lang="en-US" altLang="en-US" sz="2500" smtClean="0"/>
              <a:t> of vertices. The number of different paths of length </a:t>
            </a:r>
            <a:r>
              <a:rPr lang="en-US" altLang="en-US" sz="2500" i="1" smtClean="0"/>
              <a:t>r</a:t>
            </a:r>
            <a:r>
              <a:rPr lang="en-US" altLang="en-US" sz="2500" smtClean="0"/>
              <a:t> from </a:t>
            </a:r>
            <a:r>
              <a:rPr lang="en-US" altLang="en-US" sz="2500" i="1" smtClean="0"/>
              <a:t>v</a:t>
            </a:r>
            <a:r>
              <a:rPr lang="en-US" altLang="en-US" sz="2500" i="1" baseline="-25000" smtClean="0"/>
              <a:t>i</a:t>
            </a:r>
            <a:r>
              <a:rPr lang="en-US" altLang="en-US" sz="2500" smtClean="0"/>
              <a:t> to </a:t>
            </a:r>
            <a:r>
              <a:rPr lang="en-US" altLang="en-US" sz="2500" i="1" smtClean="0"/>
              <a:t>v</a:t>
            </a:r>
            <a:r>
              <a:rPr lang="en-US" altLang="en-US" sz="2500" i="1" baseline="-25000" smtClean="0"/>
              <a:t>j</a:t>
            </a:r>
            <a:r>
              <a:rPr lang="en-US" altLang="en-US" sz="2500" smtClean="0"/>
              <a:t>, where </a:t>
            </a:r>
            <a:r>
              <a:rPr lang="en-US" altLang="en-US" sz="2500" i="1" smtClean="0"/>
              <a:t>r &gt;</a:t>
            </a:r>
            <a:r>
              <a:rPr lang="en-US" altLang="en-US" sz="2500" smtClean="0">
                <a:latin typeface="Cambria Math" panose="02040503050406030204" pitchFamily="18" charset="0"/>
                <a:ea typeface="Cambria Math" panose="02040503050406030204" pitchFamily="18" charset="0"/>
                <a:cs typeface="Cambria Math" panose="02040503050406030204" pitchFamily="18" charset="0"/>
              </a:rPr>
              <a:t>0 </a:t>
            </a:r>
            <a:r>
              <a:rPr lang="en-US" altLang="en-US" sz="2500" smtClean="0"/>
              <a:t>is a positive integer, equals the (</a:t>
            </a:r>
            <a:r>
              <a:rPr lang="en-US" altLang="en-US" sz="2500" i="1" smtClean="0"/>
              <a:t>i</a:t>
            </a:r>
            <a:r>
              <a:rPr lang="en-US" altLang="en-US" sz="2500" smtClean="0"/>
              <a:t>,</a:t>
            </a:r>
            <a:r>
              <a:rPr lang="en-US" altLang="en-US" sz="2500" i="1" smtClean="0"/>
              <a:t>j</a:t>
            </a:r>
            <a:r>
              <a:rPr lang="en-US" altLang="en-US" sz="2500" smtClean="0"/>
              <a:t>)th entry of </a:t>
            </a:r>
            <a:r>
              <a:rPr lang="en-US" altLang="en-US" sz="2500" b="1" smtClean="0"/>
              <a:t>A</a:t>
            </a:r>
            <a:r>
              <a:rPr lang="en-US" altLang="en-US" sz="2500" i="1" baseline="30000" smtClean="0"/>
              <a:t>r</a:t>
            </a:r>
            <a:r>
              <a:rPr lang="en-US" altLang="en-US" sz="2500" smtClean="0"/>
              <a:t>.</a:t>
            </a:r>
          </a:p>
          <a:p>
            <a:pPr marL="273050" lvl="1" indent="0">
              <a:lnSpc>
                <a:spcPct val="80000"/>
              </a:lnSpc>
              <a:buClr>
                <a:srgbClr val="FFFFFF"/>
              </a:buClr>
              <a:buSzPct val="95000"/>
              <a:buFontTx/>
              <a:buNone/>
            </a:pPr>
            <a:endParaRPr lang="en-US" altLang="en-US" sz="2000" smtClean="0"/>
          </a:p>
          <a:p>
            <a:pPr marL="273050" lvl="1" indent="0">
              <a:lnSpc>
                <a:spcPct val="80000"/>
              </a:lnSpc>
              <a:buClr>
                <a:srgbClr val="FFFFFF"/>
              </a:buClr>
              <a:buSzPct val="95000"/>
              <a:buFontTx/>
              <a:buNone/>
            </a:pPr>
            <a:r>
              <a:rPr lang="en-US" altLang="en-US" sz="2000" b="1" i="1" smtClean="0"/>
              <a:t>Proof</a:t>
            </a:r>
            <a:r>
              <a:rPr lang="en-US" altLang="en-US" sz="2000" i="1" smtClean="0"/>
              <a:t> </a:t>
            </a:r>
            <a:r>
              <a:rPr lang="en-US" altLang="en-US" sz="2000" b="1" i="1" smtClean="0"/>
              <a:t>by mathematical induction</a:t>
            </a:r>
            <a:r>
              <a:rPr lang="en-US" altLang="en-US" sz="2000" smtClean="0"/>
              <a:t>: </a:t>
            </a:r>
          </a:p>
          <a:p>
            <a:pPr marL="273050" lvl="1" indent="0">
              <a:lnSpc>
                <a:spcPct val="80000"/>
              </a:lnSpc>
              <a:buClr>
                <a:srgbClr val="FFFFFF"/>
              </a:buClr>
              <a:buSzPct val="95000"/>
              <a:buFontTx/>
              <a:buNone/>
            </a:pPr>
            <a:r>
              <a:rPr lang="en-US" altLang="en-US" sz="2000" i="1" smtClean="0"/>
              <a:t>Basis Step</a:t>
            </a:r>
            <a:r>
              <a:rPr lang="en-US" altLang="en-US" sz="2000" smtClean="0"/>
              <a:t>: By definition of the adjacency matrix, the number of paths from </a:t>
            </a:r>
            <a:r>
              <a:rPr lang="en-US" altLang="en-US" sz="2000" i="1" smtClean="0"/>
              <a:t>v</a:t>
            </a:r>
            <a:r>
              <a:rPr lang="en-US" altLang="en-US" sz="2000" i="1" baseline="-25000" smtClean="0"/>
              <a:t>i</a:t>
            </a:r>
            <a:r>
              <a:rPr lang="en-US" altLang="en-US" sz="2000" smtClean="0"/>
              <a:t> to </a:t>
            </a:r>
            <a:r>
              <a:rPr lang="en-US" altLang="en-US" sz="2000" i="1" smtClean="0"/>
              <a:t>v</a:t>
            </a:r>
            <a:r>
              <a:rPr lang="en-US" altLang="en-US" sz="2000" i="1" baseline="-25000" smtClean="0"/>
              <a:t>j</a:t>
            </a:r>
            <a:r>
              <a:rPr lang="en-US" altLang="en-US" sz="2000" smtClean="0"/>
              <a:t> of length </a:t>
            </a:r>
            <a:r>
              <a:rPr lang="en-US" altLang="en-US" sz="2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smtClean="0"/>
              <a:t> is the (</a:t>
            </a:r>
            <a:r>
              <a:rPr lang="en-US" altLang="en-US" sz="2000" i="1" smtClean="0"/>
              <a:t>i</a:t>
            </a:r>
            <a:r>
              <a:rPr lang="en-US" altLang="en-US" sz="2000" smtClean="0"/>
              <a:t>,</a:t>
            </a:r>
            <a:r>
              <a:rPr lang="en-US" altLang="en-US" sz="2000" i="1" smtClean="0"/>
              <a:t>j</a:t>
            </a:r>
            <a:r>
              <a:rPr lang="en-US" altLang="en-US" sz="2000" smtClean="0"/>
              <a:t>)th entry of </a:t>
            </a:r>
            <a:r>
              <a:rPr lang="en-US" altLang="en-US" sz="2000" b="1" smtClean="0"/>
              <a:t>A</a:t>
            </a:r>
            <a:r>
              <a:rPr lang="en-US" altLang="en-US" sz="2000" smtClean="0"/>
              <a:t>. </a:t>
            </a:r>
          </a:p>
          <a:p>
            <a:pPr marL="273050" lvl="1" indent="0">
              <a:lnSpc>
                <a:spcPct val="80000"/>
              </a:lnSpc>
              <a:buClr>
                <a:srgbClr val="FFFFFF"/>
              </a:buClr>
              <a:buSzPct val="95000"/>
              <a:buFontTx/>
              <a:buNone/>
            </a:pPr>
            <a:r>
              <a:rPr lang="en-US" altLang="en-US" sz="2000" i="1" smtClean="0"/>
              <a:t>Inductive Step</a:t>
            </a:r>
            <a:r>
              <a:rPr lang="en-US" altLang="en-US" sz="2000" smtClean="0"/>
              <a:t>: For the inductive hypothesis, we assume that that the  (</a:t>
            </a:r>
            <a:r>
              <a:rPr lang="en-US" altLang="en-US" sz="2000" i="1" smtClean="0"/>
              <a:t>i</a:t>
            </a:r>
            <a:r>
              <a:rPr lang="en-US" altLang="en-US" sz="2000" smtClean="0"/>
              <a:t>,</a:t>
            </a:r>
            <a:r>
              <a:rPr lang="en-US" altLang="en-US" sz="2000" i="1" smtClean="0"/>
              <a:t>j</a:t>
            </a:r>
            <a:r>
              <a:rPr lang="en-US" altLang="en-US" sz="2000" smtClean="0"/>
              <a:t>)th entry of </a:t>
            </a:r>
            <a:r>
              <a:rPr lang="en-US" altLang="en-US" sz="2000" b="1" smtClean="0"/>
              <a:t>A</a:t>
            </a:r>
            <a:r>
              <a:rPr lang="en-US" altLang="en-US" sz="2000" i="1" baseline="30000" smtClean="0"/>
              <a:t>r</a:t>
            </a:r>
            <a:r>
              <a:rPr lang="en-US" altLang="en-US" sz="2000" smtClean="0"/>
              <a:t> is the number of different paths of length </a:t>
            </a:r>
            <a:r>
              <a:rPr lang="en-US" altLang="en-US" sz="2000" i="1" smtClean="0"/>
              <a:t>r</a:t>
            </a:r>
            <a:r>
              <a:rPr lang="en-US" altLang="en-US" sz="2000" smtClean="0"/>
              <a:t> from </a:t>
            </a:r>
            <a:r>
              <a:rPr lang="en-US" altLang="en-US" sz="2000" i="1" smtClean="0"/>
              <a:t>v</a:t>
            </a:r>
            <a:r>
              <a:rPr lang="en-US" altLang="en-US" sz="2000" i="1" baseline="-25000" smtClean="0"/>
              <a:t>i</a:t>
            </a:r>
            <a:r>
              <a:rPr lang="en-US" altLang="en-US" sz="2000" smtClean="0"/>
              <a:t> to </a:t>
            </a:r>
            <a:r>
              <a:rPr lang="en-US" altLang="en-US" sz="2000" i="1" smtClean="0"/>
              <a:t>v</a:t>
            </a:r>
            <a:r>
              <a:rPr lang="en-US" altLang="en-US" sz="2000" i="1" baseline="-25000" smtClean="0"/>
              <a:t>j</a:t>
            </a:r>
            <a:r>
              <a:rPr lang="en-US" altLang="en-US" sz="2000" smtClean="0"/>
              <a:t>. </a:t>
            </a:r>
          </a:p>
          <a:p>
            <a:pPr marL="273050" lvl="1" indent="0">
              <a:lnSpc>
                <a:spcPct val="80000"/>
              </a:lnSpc>
              <a:buClr>
                <a:srgbClr val="FFFFFF"/>
              </a:buClr>
              <a:buSzPct val="95000"/>
            </a:pPr>
            <a:r>
              <a:rPr lang="en-US" altLang="en-US" sz="2000" smtClean="0"/>
              <a:t>Because  </a:t>
            </a:r>
            <a:r>
              <a:rPr lang="en-US" altLang="en-US" sz="2000" b="1" smtClean="0"/>
              <a:t>A</a:t>
            </a:r>
            <a:r>
              <a:rPr lang="en-US" altLang="en-US" sz="2000" i="1" baseline="30000" smtClean="0"/>
              <a:t>r+</a:t>
            </a:r>
            <a:r>
              <a:rPr lang="en-US" altLang="en-US" sz="2000" baseline="30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smtClean="0"/>
              <a:t> = </a:t>
            </a:r>
            <a:r>
              <a:rPr lang="en-US" altLang="en-US" sz="2000" b="1" smtClean="0"/>
              <a:t>A</a:t>
            </a:r>
            <a:r>
              <a:rPr lang="en-US" altLang="en-US" sz="2000" i="1" baseline="30000" smtClean="0"/>
              <a:t>r</a:t>
            </a:r>
            <a:r>
              <a:rPr lang="en-US" altLang="en-US" sz="2000" b="1" smtClean="0"/>
              <a:t> A</a:t>
            </a:r>
            <a:r>
              <a:rPr lang="en-US" altLang="en-US" sz="2000" smtClean="0"/>
              <a:t>,  the  (</a:t>
            </a:r>
            <a:r>
              <a:rPr lang="en-US" altLang="en-US" sz="2000" i="1" smtClean="0"/>
              <a:t>i</a:t>
            </a:r>
            <a:r>
              <a:rPr lang="en-US" altLang="en-US" sz="2000" smtClean="0"/>
              <a:t>,</a:t>
            </a:r>
            <a:r>
              <a:rPr lang="en-US" altLang="en-US" sz="2000" i="1" smtClean="0"/>
              <a:t>j</a:t>
            </a:r>
            <a:r>
              <a:rPr lang="en-US" altLang="en-US" sz="2000" smtClean="0"/>
              <a:t>)th entry of </a:t>
            </a:r>
            <a:r>
              <a:rPr lang="en-US" altLang="en-US" sz="2000" b="1" smtClean="0"/>
              <a:t>A</a:t>
            </a:r>
            <a:r>
              <a:rPr lang="en-US" altLang="en-US" sz="2000" i="1" baseline="30000" smtClean="0"/>
              <a:t>r+</a:t>
            </a:r>
            <a:r>
              <a:rPr lang="en-US" altLang="en-US" sz="2000" baseline="30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smtClean="0"/>
              <a:t>  equals </a:t>
            </a:r>
            <a:r>
              <a:rPr lang="en-US" altLang="en-US" sz="2000" i="1" smtClean="0"/>
              <a:t>b</a:t>
            </a:r>
            <a:r>
              <a:rPr lang="en-US" altLang="en-US" sz="2000" i="1" baseline="-25000" smtClean="0"/>
              <a:t>i</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i="1" smtClean="0"/>
              <a:t>a</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i="1" baseline="-25000" smtClean="0"/>
              <a:t>j</a:t>
            </a:r>
            <a:r>
              <a:rPr lang="en-US" altLang="en-US" sz="2000" smtClean="0"/>
              <a:t> + </a:t>
            </a:r>
            <a:r>
              <a:rPr lang="en-US" altLang="en-US" sz="2000" i="1" smtClean="0"/>
              <a:t>b</a:t>
            </a:r>
            <a:r>
              <a:rPr lang="en-US" altLang="en-US" sz="2000" i="1" baseline="-25000" smtClean="0"/>
              <a:t>i</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2</a:t>
            </a:r>
            <a:r>
              <a:rPr lang="en-US" altLang="en-US" sz="2000" i="1" smtClean="0"/>
              <a:t>a</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2</a:t>
            </a:r>
            <a:r>
              <a:rPr lang="en-US" altLang="en-US" sz="2000" i="1" baseline="-25000" smtClean="0"/>
              <a:t>j</a:t>
            </a:r>
            <a:r>
              <a:rPr lang="en-US" altLang="en-US" sz="2000" smtClean="0"/>
              <a:t> + </a:t>
            </a:r>
            <a:r>
              <a:rPr lang="en-US" altLang="en-US" sz="2000" smtClean="0">
                <a:latin typeface="Cambria Math" panose="02040503050406030204" pitchFamily="18" charset="0"/>
                <a:ea typeface="Cambria Math" panose="02040503050406030204" pitchFamily="18" charset="0"/>
                <a:cs typeface="Cambria Math" panose="02040503050406030204" pitchFamily="18" charset="0"/>
              </a:rPr>
              <a:t>⋯</a:t>
            </a:r>
            <a:r>
              <a:rPr lang="en-US" altLang="en-US" sz="2000" smtClean="0"/>
              <a:t> + </a:t>
            </a:r>
            <a:r>
              <a:rPr lang="en-US" altLang="en-US" sz="2000" i="1" smtClean="0"/>
              <a:t>b</a:t>
            </a:r>
            <a:r>
              <a:rPr lang="en-US" altLang="en-US" sz="2000" i="1" baseline="-25000" smtClean="0"/>
              <a:t>in</a:t>
            </a:r>
            <a:r>
              <a:rPr lang="en-US" altLang="en-US" sz="2000" i="1" smtClean="0"/>
              <a:t>a</a:t>
            </a:r>
            <a:r>
              <a:rPr lang="en-US" altLang="en-US" sz="2000" i="1" baseline="-25000" smtClean="0"/>
              <a:t>nj</a:t>
            </a:r>
            <a:r>
              <a:rPr lang="en-US" altLang="en-US" sz="2000" smtClean="0"/>
              <a:t>, where </a:t>
            </a:r>
            <a:r>
              <a:rPr lang="en-US" altLang="en-US" sz="2000" i="1" smtClean="0"/>
              <a:t>b</a:t>
            </a:r>
            <a:r>
              <a:rPr lang="en-US" altLang="en-US" sz="2000" i="1" baseline="-25000" smtClean="0"/>
              <a:t>ik </a:t>
            </a:r>
            <a:r>
              <a:rPr lang="en-US" altLang="en-US" sz="2000" smtClean="0"/>
              <a:t>is the (</a:t>
            </a:r>
            <a:r>
              <a:rPr lang="en-US" altLang="en-US" sz="2000" i="1" smtClean="0"/>
              <a:t>i</a:t>
            </a:r>
            <a:r>
              <a:rPr lang="en-US" altLang="en-US" sz="2000" smtClean="0"/>
              <a:t>,</a:t>
            </a:r>
            <a:r>
              <a:rPr lang="en-US" altLang="en-US" sz="2000" i="1" smtClean="0"/>
              <a:t>k</a:t>
            </a:r>
            <a:r>
              <a:rPr lang="en-US" altLang="en-US" sz="2000" smtClean="0"/>
              <a:t>)</a:t>
            </a:r>
            <a:r>
              <a:rPr lang="en-US" altLang="en-US" sz="2000" i="1" smtClean="0"/>
              <a:t>th</a:t>
            </a:r>
            <a:r>
              <a:rPr lang="en-US" altLang="en-US" sz="2000" smtClean="0"/>
              <a:t> entry of </a:t>
            </a:r>
            <a:r>
              <a:rPr lang="en-US" altLang="en-US" sz="2000" b="1" smtClean="0"/>
              <a:t>A</a:t>
            </a:r>
            <a:r>
              <a:rPr lang="en-US" altLang="en-US" sz="2000" i="1" baseline="30000" smtClean="0"/>
              <a:t>r</a:t>
            </a:r>
            <a:r>
              <a:rPr lang="en-US" altLang="en-US" sz="2000" smtClean="0"/>
              <a:t>. By the inductive hypothesis, </a:t>
            </a:r>
            <a:r>
              <a:rPr lang="en-US" altLang="en-US" sz="2000" i="1" smtClean="0"/>
              <a:t>b</a:t>
            </a:r>
            <a:r>
              <a:rPr lang="en-US" altLang="en-US" sz="2000" i="1" baseline="-25000" smtClean="0"/>
              <a:t>ik </a:t>
            </a:r>
            <a:r>
              <a:rPr lang="en-US" altLang="en-US" sz="2000" smtClean="0"/>
              <a:t>is the number of paths of length </a:t>
            </a:r>
            <a:r>
              <a:rPr lang="en-US" altLang="en-US" sz="2000" i="1" smtClean="0"/>
              <a:t>r</a:t>
            </a:r>
            <a:r>
              <a:rPr lang="en-US" altLang="en-US" sz="2000" smtClean="0"/>
              <a:t> from </a:t>
            </a:r>
            <a:r>
              <a:rPr lang="en-US" altLang="en-US" sz="2000" i="1" smtClean="0"/>
              <a:t>v</a:t>
            </a:r>
            <a:r>
              <a:rPr lang="en-US" altLang="en-US" sz="2000" i="1" baseline="-25000" smtClean="0"/>
              <a:t>i</a:t>
            </a:r>
            <a:r>
              <a:rPr lang="en-US" altLang="en-US" sz="2000" smtClean="0"/>
              <a:t> to </a:t>
            </a:r>
            <a:r>
              <a:rPr lang="en-US" altLang="en-US" sz="2000" i="1" smtClean="0"/>
              <a:t>v</a:t>
            </a:r>
            <a:r>
              <a:rPr lang="en-US" altLang="en-US" sz="2000" i="1" baseline="-25000" smtClean="0"/>
              <a:t>k</a:t>
            </a:r>
            <a:r>
              <a:rPr lang="en-US" altLang="en-US" sz="2000" smtClean="0"/>
              <a:t>. </a:t>
            </a:r>
          </a:p>
          <a:p>
            <a:pPr marL="273050" lvl="1" indent="0">
              <a:lnSpc>
                <a:spcPct val="80000"/>
              </a:lnSpc>
              <a:buClr>
                <a:srgbClr val="FFFFFF"/>
              </a:buClr>
              <a:buSzPct val="95000"/>
            </a:pPr>
            <a:endParaRPr lang="en-US" altLang="en-US" sz="2000" smtClean="0"/>
          </a:p>
          <a:p>
            <a:pPr marL="273050" lvl="1" indent="0">
              <a:lnSpc>
                <a:spcPct val="80000"/>
              </a:lnSpc>
              <a:buClr>
                <a:srgbClr val="FFFFFF"/>
              </a:buClr>
              <a:buSzPct val="95000"/>
            </a:pPr>
            <a:r>
              <a:rPr lang="en-US" altLang="en-US" sz="2000" smtClean="0"/>
              <a:t>A path of length </a:t>
            </a:r>
            <a:r>
              <a:rPr lang="en-US" altLang="en-US" sz="2000" i="1" smtClean="0"/>
              <a:t>r</a:t>
            </a:r>
            <a:r>
              <a:rPr lang="en-US" altLang="en-US" sz="2000" smtClean="0"/>
              <a:t> + </a:t>
            </a:r>
            <a:r>
              <a:rPr lang="en-US" altLang="en-US" sz="2000" smtClean="0">
                <a:latin typeface="Cambria Math" panose="02040503050406030204" pitchFamily="18" charset="0"/>
                <a:ea typeface="Cambria Math" panose="02040503050406030204" pitchFamily="18" charset="0"/>
                <a:cs typeface="Cambria Math" panose="02040503050406030204" pitchFamily="18" charset="0"/>
              </a:rPr>
              <a:t>1 from </a:t>
            </a:r>
            <a:r>
              <a:rPr lang="en-US" altLang="en-US" sz="2000" i="1" smtClean="0"/>
              <a:t>v</a:t>
            </a:r>
            <a:r>
              <a:rPr lang="en-US" altLang="en-US" sz="2000" i="1" baseline="-25000" smtClean="0"/>
              <a:t>i</a:t>
            </a:r>
            <a:r>
              <a:rPr lang="en-US" altLang="en-US" sz="2000" smtClean="0"/>
              <a:t> to </a:t>
            </a:r>
            <a:r>
              <a:rPr lang="en-US" altLang="en-US" sz="2000" i="1" smtClean="0"/>
              <a:t>v</a:t>
            </a:r>
            <a:r>
              <a:rPr lang="en-US" altLang="en-US" sz="2000" i="1" baseline="-25000" smtClean="0"/>
              <a:t>j</a:t>
            </a:r>
            <a:r>
              <a:rPr lang="en-US" altLang="en-US" sz="2000" smtClean="0"/>
              <a:t> is made up of a path of length </a:t>
            </a:r>
            <a:r>
              <a:rPr lang="en-US" altLang="en-US" sz="2000" i="1" smtClean="0"/>
              <a:t>r</a:t>
            </a:r>
            <a:r>
              <a:rPr lang="en-US" altLang="en-US" sz="2000" smtClean="0"/>
              <a:t> from </a:t>
            </a:r>
            <a:r>
              <a:rPr lang="en-US" altLang="en-US" sz="2000" i="1" smtClean="0"/>
              <a:t>v</a:t>
            </a:r>
            <a:r>
              <a:rPr lang="en-US" altLang="en-US" sz="2000" i="1" baseline="-25000" smtClean="0"/>
              <a:t>i</a:t>
            </a:r>
            <a:r>
              <a:rPr lang="en-US" altLang="en-US" sz="2000" smtClean="0"/>
              <a:t> to some  </a:t>
            </a:r>
            <a:r>
              <a:rPr lang="en-US" altLang="en-US" sz="2000" i="1" smtClean="0"/>
              <a:t>v</a:t>
            </a:r>
            <a:r>
              <a:rPr lang="en-US" altLang="en-US" sz="2000" i="1" baseline="-25000" smtClean="0"/>
              <a:t>k</a:t>
            </a:r>
            <a:r>
              <a:rPr lang="en-US" altLang="en-US" sz="2000" i="1" smtClean="0"/>
              <a:t> , </a:t>
            </a:r>
            <a:r>
              <a:rPr lang="en-US" altLang="en-US" sz="2000" smtClean="0"/>
              <a:t>and an edge from </a:t>
            </a:r>
            <a:r>
              <a:rPr lang="en-US" altLang="en-US" sz="2000" i="1" smtClean="0"/>
              <a:t>v</a:t>
            </a:r>
            <a:r>
              <a:rPr lang="en-US" altLang="en-US" sz="2000" i="1" baseline="-25000" smtClean="0"/>
              <a:t>k</a:t>
            </a:r>
            <a:r>
              <a:rPr lang="en-US" altLang="en-US" sz="2000" smtClean="0"/>
              <a:t> to </a:t>
            </a:r>
            <a:r>
              <a:rPr lang="en-US" altLang="en-US" sz="2000" i="1" smtClean="0"/>
              <a:t>v</a:t>
            </a:r>
            <a:r>
              <a:rPr lang="en-US" altLang="en-US" sz="2000" i="1" baseline="-25000" smtClean="0"/>
              <a:t>j</a:t>
            </a:r>
            <a:r>
              <a:rPr lang="en-US" altLang="en-US" sz="2000" smtClean="0"/>
              <a:t>. By the product rule for counting, the number of such paths is the product of the number of paths of length </a:t>
            </a:r>
            <a:r>
              <a:rPr lang="en-US" altLang="en-US" sz="2000" i="1" smtClean="0"/>
              <a:t>r</a:t>
            </a:r>
            <a:r>
              <a:rPr lang="en-US" altLang="en-US" sz="2000" smtClean="0"/>
              <a:t> from </a:t>
            </a:r>
            <a:r>
              <a:rPr lang="en-US" altLang="en-US" sz="2000" i="1" smtClean="0"/>
              <a:t>v</a:t>
            </a:r>
            <a:r>
              <a:rPr lang="en-US" altLang="en-US" sz="2000" i="1" baseline="-25000" smtClean="0"/>
              <a:t>i</a:t>
            </a:r>
            <a:r>
              <a:rPr lang="en-US" altLang="en-US" sz="2000" smtClean="0"/>
              <a:t> to  </a:t>
            </a:r>
            <a:r>
              <a:rPr lang="en-US" altLang="en-US" sz="2000" i="1" smtClean="0"/>
              <a:t>v</a:t>
            </a:r>
            <a:r>
              <a:rPr lang="en-US" altLang="en-US" sz="2000" i="1" baseline="-25000" smtClean="0"/>
              <a:t>k</a:t>
            </a:r>
            <a:r>
              <a:rPr lang="en-US" altLang="en-US" sz="2000" i="1" smtClean="0"/>
              <a:t>  </a:t>
            </a:r>
            <a:r>
              <a:rPr lang="en-US" altLang="en-US" sz="2000" smtClean="0"/>
              <a:t>(i.e., </a:t>
            </a:r>
            <a:r>
              <a:rPr lang="en-US" altLang="en-US" sz="2000" i="1" smtClean="0"/>
              <a:t>b</a:t>
            </a:r>
            <a:r>
              <a:rPr lang="en-US" altLang="en-US" sz="2000" i="1" baseline="-25000" smtClean="0"/>
              <a:t>ik </a:t>
            </a:r>
            <a:r>
              <a:rPr lang="en-US" altLang="en-US" sz="2000" smtClean="0"/>
              <a:t>) and the number of edges from from </a:t>
            </a:r>
            <a:r>
              <a:rPr lang="en-US" altLang="en-US" sz="2000" i="1" smtClean="0"/>
              <a:t>v</a:t>
            </a:r>
            <a:r>
              <a:rPr lang="en-US" altLang="en-US" sz="2000" i="1" baseline="-25000" smtClean="0"/>
              <a:t>k</a:t>
            </a:r>
            <a:r>
              <a:rPr lang="en-US" altLang="en-US" sz="2000" smtClean="0"/>
              <a:t> to </a:t>
            </a:r>
            <a:r>
              <a:rPr lang="en-US" altLang="en-US" sz="2000" i="1" smtClean="0"/>
              <a:t>v</a:t>
            </a:r>
            <a:r>
              <a:rPr lang="en-US" altLang="en-US" sz="2000" i="1" baseline="-25000" smtClean="0"/>
              <a:t>j</a:t>
            </a:r>
            <a:r>
              <a:rPr lang="en-US" altLang="en-US" sz="2000" smtClean="0"/>
              <a:t> (i.e, </a:t>
            </a:r>
            <a:r>
              <a:rPr lang="en-US" altLang="en-US" sz="2000" i="1" smtClean="0"/>
              <a:t>a</a:t>
            </a:r>
            <a:r>
              <a:rPr lang="en-US" altLang="en-US" sz="2000" i="1" baseline="-25000" smtClean="0"/>
              <a:t>kj</a:t>
            </a:r>
            <a:r>
              <a:rPr lang="en-US" altLang="en-US" sz="2000" smtClean="0"/>
              <a:t>). The sum over all possible intermediate vertices </a:t>
            </a:r>
            <a:r>
              <a:rPr lang="en-US" altLang="en-US" sz="2000" i="1" smtClean="0"/>
              <a:t>v</a:t>
            </a:r>
            <a:r>
              <a:rPr lang="en-US" altLang="en-US" sz="2000" i="1" baseline="-25000" smtClean="0"/>
              <a:t>k</a:t>
            </a:r>
            <a:r>
              <a:rPr lang="en-US" altLang="en-US" sz="2000" i="1" smtClean="0"/>
              <a:t>  is b</a:t>
            </a:r>
            <a:r>
              <a:rPr lang="en-US" altLang="en-US" sz="2000" i="1" baseline="-25000" smtClean="0"/>
              <a:t>i</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i="1" smtClean="0"/>
              <a:t>a</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1</a:t>
            </a:r>
            <a:r>
              <a:rPr lang="en-US" altLang="en-US" sz="2000" i="1" baseline="-25000" smtClean="0"/>
              <a:t>j</a:t>
            </a:r>
            <a:r>
              <a:rPr lang="en-US" altLang="en-US" sz="2000" smtClean="0"/>
              <a:t> + </a:t>
            </a:r>
            <a:r>
              <a:rPr lang="en-US" altLang="en-US" sz="2000" i="1" smtClean="0"/>
              <a:t>b</a:t>
            </a:r>
            <a:r>
              <a:rPr lang="en-US" altLang="en-US" sz="2000" i="1" baseline="-25000" smtClean="0"/>
              <a:t>i</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2</a:t>
            </a:r>
            <a:r>
              <a:rPr lang="en-US" altLang="en-US" sz="2000" i="1" smtClean="0"/>
              <a:t>a</a:t>
            </a:r>
            <a:r>
              <a:rPr lang="en-US" altLang="en-US" sz="2000" baseline="-25000" smtClean="0">
                <a:latin typeface="Cambria Math" panose="02040503050406030204" pitchFamily="18" charset="0"/>
                <a:ea typeface="Cambria Math" panose="02040503050406030204" pitchFamily="18" charset="0"/>
                <a:cs typeface="Cambria Math" panose="02040503050406030204" pitchFamily="18" charset="0"/>
              </a:rPr>
              <a:t>2</a:t>
            </a:r>
            <a:r>
              <a:rPr lang="en-US" altLang="en-US" sz="2000" i="1" baseline="-25000" smtClean="0"/>
              <a:t>j</a:t>
            </a:r>
            <a:r>
              <a:rPr lang="en-US" altLang="en-US" sz="2000" smtClean="0"/>
              <a:t> + </a:t>
            </a:r>
            <a:r>
              <a:rPr lang="en-US" altLang="en-US" sz="2000" smtClean="0">
                <a:latin typeface="Cambria Math" panose="02040503050406030204" pitchFamily="18" charset="0"/>
                <a:ea typeface="Cambria Math" panose="02040503050406030204" pitchFamily="18" charset="0"/>
                <a:cs typeface="Cambria Math" panose="02040503050406030204" pitchFamily="18" charset="0"/>
              </a:rPr>
              <a:t>⋯</a:t>
            </a:r>
            <a:r>
              <a:rPr lang="en-US" altLang="en-US" sz="2000" smtClean="0"/>
              <a:t> + </a:t>
            </a:r>
            <a:r>
              <a:rPr lang="en-US" altLang="en-US" sz="2000" i="1" smtClean="0"/>
              <a:t>b</a:t>
            </a:r>
            <a:r>
              <a:rPr lang="en-US" altLang="en-US" sz="2000" i="1" baseline="-25000" smtClean="0"/>
              <a:t>in</a:t>
            </a:r>
            <a:r>
              <a:rPr lang="en-US" altLang="en-US" sz="2000" i="1" smtClean="0"/>
              <a:t>a</a:t>
            </a:r>
            <a:r>
              <a:rPr lang="en-US" altLang="en-US" sz="2000" i="1" baseline="-25000" smtClean="0"/>
              <a:t>nj </a:t>
            </a:r>
            <a:r>
              <a:rPr lang="en-US" altLang="en-US" sz="2000" i="1" smtClean="0"/>
              <a:t>.</a:t>
            </a:r>
            <a:endParaRPr lang="en-US" altLang="en-US" sz="2000" smtClean="0">
              <a:latin typeface="Cambria Math" panose="02040503050406030204" pitchFamily="18" charset="0"/>
              <a:ea typeface="Cambria Math" panose="02040503050406030204" pitchFamily="18" charset="0"/>
              <a:cs typeface="Cambria Math" panose="02040503050406030204" pitchFamily="18" charset="0"/>
            </a:endParaRPr>
          </a:p>
          <a:p>
            <a:pPr marL="890588" lvl="2" indent="-342900">
              <a:lnSpc>
                <a:spcPct val="80000"/>
              </a:lnSpc>
              <a:buClr>
                <a:srgbClr val="FFFFFF"/>
              </a:buClr>
              <a:buSzPct val="95000"/>
            </a:pPr>
            <a:endParaRPr lang="en-US" altLang="en-US" sz="1700" smtClean="0"/>
          </a:p>
          <a:p>
            <a:pPr marL="273050" lvl="1" indent="0">
              <a:lnSpc>
                <a:spcPct val="80000"/>
              </a:lnSpc>
              <a:buClr>
                <a:srgbClr val="FFFFFF"/>
              </a:buClr>
              <a:buSzPct val="95000"/>
            </a:pPr>
            <a:endParaRPr lang="en-US" altLang="en-US" sz="2000" smtClean="0"/>
          </a:p>
          <a:p>
            <a:pPr indent="0">
              <a:lnSpc>
                <a:spcPct val="80000"/>
              </a:lnSpc>
            </a:pPr>
            <a:endParaRPr lang="en-US" altLang="en-US" sz="250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B2952817-D341-4E37-9DFE-268476E9CFCD}" type="slidenum">
              <a:rPr lang="en-CA" altLang="en-US" sz="1400">
                <a:solidFill>
                  <a:srgbClr val="00CCFF"/>
                </a:solidFill>
                <a:latin typeface="Times New Roman" panose="02020603050405020304" pitchFamily="18" charset="0"/>
              </a:rPr>
              <a:pPr eaLnBrk="1" hangingPunct="1"/>
              <a:t>5</a:t>
            </a:fld>
            <a:endParaRPr lang="en-CA" altLang="en-US" sz="1400">
              <a:solidFill>
                <a:srgbClr val="00CCFF"/>
              </a:solidFill>
              <a:latin typeface="Times New Roman" panose="02020603050405020304" pitchFamily="18" charset="0"/>
            </a:endParaRPr>
          </a:p>
        </p:txBody>
      </p:sp>
      <p:sp>
        <p:nvSpPr>
          <p:cNvPr id="283650" name="Rectangle 2"/>
          <p:cNvSpPr>
            <a:spLocks noGrp="1" noChangeArrowheads="1"/>
          </p:cNvSpPr>
          <p:nvPr>
            <p:ph type="title"/>
          </p:nvPr>
        </p:nvSpPr>
        <p:spPr>
          <a:xfrm>
            <a:off x="228600" y="0"/>
            <a:ext cx="8610600" cy="838200"/>
          </a:xfrm>
        </p:spPr>
        <p:txBody>
          <a:bodyPr/>
          <a:lstStyle/>
          <a:p>
            <a:pPr eaLnBrk="1" hangingPunct="1">
              <a:defRPr/>
            </a:pPr>
            <a:r>
              <a:rPr lang="en-US" sz="3600" dirty="0" smtClean="0"/>
              <a:t>Representing Directed Graphs</a:t>
            </a:r>
            <a:endParaRPr lang="en-CA" sz="3600" dirty="0" smtClean="0"/>
          </a:p>
        </p:txBody>
      </p:sp>
      <p:sp>
        <p:nvSpPr>
          <p:cNvPr id="283665" name="Rectangle 17"/>
          <p:cNvSpPr>
            <a:spLocks noGrp="1" noChangeArrowheads="1"/>
          </p:cNvSpPr>
          <p:nvPr>
            <p:ph type="body" idx="1"/>
          </p:nvPr>
        </p:nvSpPr>
        <p:spPr>
          <a:xfrm>
            <a:off x="228600" y="1066800"/>
            <a:ext cx="5638800" cy="2438400"/>
          </a:xfrm>
        </p:spPr>
        <p:txBody>
          <a:bodyPr/>
          <a:lstStyle/>
          <a:p>
            <a:pPr marL="0" indent="0" eaLnBrk="1" hangingPunct="1">
              <a:spcAft>
                <a:spcPct val="20000"/>
              </a:spcAft>
              <a:defRPr/>
            </a:pPr>
            <a:r>
              <a:rPr lang="en-US" sz="2800" b="1" dirty="0" smtClean="0">
                <a:solidFill>
                  <a:srgbClr val="00FFFF"/>
                </a:solidFill>
                <a:sym typeface="Symbol" pitchFamily="18" charset="2"/>
              </a:rPr>
              <a:t>Example:</a:t>
            </a:r>
            <a:r>
              <a:rPr lang="en-US" sz="2800" dirty="0" smtClean="0">
                <a:sym typeface="Symbol" pitchFamily="18" charset="2"/>
              </a:rPr>
              <a:t> What is the adjacency matrix A</a:t>
            </a:r>
            <a:r>
              <a:rPr lang="en-US" sz="2800" baseline="-25000" dirty="0" smtClean="0">
                <a:sym typeface="Symbol" pitchFamily="18" charset="2"/>
              </a:rPr>
              <a:t>G</a:t>
            </a:r>
            <a:r>
              <a:rPr lang="en-US" sz="2800" dirty="0" smtClean="0">
                <a:sym typeface="Symbol" pitchFamily="18" charset="2"/>
              </a:rPr>
              <a:t> for the following directed graph G based on the order of vertices a, b, c, d ?</a:t>
            </a:r>
            <a:endParaRPr lang="en-US" sz="2800" dirty="0" smtClean="0">
              <a:solidFill>
                <a:srgbClr val="66FF33"/>
              </a:solidFill>
              <a:sym typeface="Symbol" pitchFamily="18" charset="2"/>
            </a:endParaRPr>
          </a:p>
        </p:txBody>
      </p:sp>
      <p:sp>
        <p:nvSpPr>
          <p:cNvPr id="283666" name="Rectangle 18"/>
          <p:cNvSpPr>
            <a:spLocks noChangeArrowheads="1"/>
          </p:cNvSpPr>
          <p:nvPr/>
        </p:nvSpPr>
        <p:spPr bwMode="auto">
          <a:xfrm>
            <a:off x="228600" y="3733800"/>
            <a:ext cx="6248400" cy="533400"/>
          </a:xfrm>
          <a:prstGeom prst="rect">
            <a:avLst/>
          </a:prstGeom>
          <a:noFill/>
          <a:ln w="9525">
            <a:noFill/>
            <a:miter lim="800000"/>
            <a:headEnd/>
            <a:tailEnd/>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itchFamily="18" charset="2"/>
              </a:rPr>
              <a:t>Solution:</a:t>
            </a:r>
            <a:endParaRPr lang="en-US">
              <a:solidFill>
                <a:srgbClr val="66FF33"/>
              </a:solidFill>
              <a:effectLst>
                <a:outerShdw blurRad="38100" dist="38100" dir="2700000" algn="tl">
                  <a:srgbClr val="000000"/>
                </a:outerShdw>
              </a:effectLst>
              <a:sym typeface="Symbol" pitchFamily="18" charset="2"/>
            </a:endParaRPr>
          </a:p>
        </p:txBody>
      </p:sp>
      <p:grpSp>
        <p:nvGrpSpPr>
          <p:cNvPr id="2" name="Group 17"/>
          <p:cNvGrpSpPr>
            <a:grpSpLocks/>
          </p:cNvGrpSpPr>
          <p:nvPr/>
        </p:nvGrpSpPr>
        <p:grpSpPr bwMode="auto">
          <a:xfrm>
            <a:off x="5943600" y="1143000"/>
            <a:ext cx="2895600" cy="2119313"/>
            <a:chOff x="3312" y="480"/>
            <a:chExt cx="1824" cy="1335"/>
          </a:xfrm>
        </p:grpSpPr>
        <p:sp>
          <p:nvSpPr>
            <p:cNvPr id="23" name="Text Box 18"/>
            <p:cNvSpPr txBox="1">
              <a:spLocks noChangeArrowheads="1"/>
            </p:cNvSpPr>
            <p:nvPr/>
          </p:nvSpPr>
          <p:spPr bwMode="auto">
            <a:xfrm>
              <a:off x="3936" y="48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4" name="AutoShape 19"/>
            <p:cNvSpPr>
              <a:spLocks noChangeArrowheads="1"/>
            </p:cNvSpPr>
            <p:nvPr/>
          </p:nvSpPr>
          <p:spPr bwMode="auto">
            <a:xfrm>
              <a:off x="3984" y="158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5" name="AutoShape 20"/>
            <p:cNvSpPr>
              <a:spLocks noChangeArrowheads="1"/>
            </p:cNvSpPr>
            <p:nvPr/>
          </p:nvSpPr>
          <p:spPr bwMode="auto">
            <a:xfrm>
              <a:off x="3552" y="9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6" name="AutoShape 21"/>
            <p:cNvSpPr>
              <a:spLocks noChangeArrowheads="1"/>
            </p:cNvSpPr>
            <p:nvPr/>
          </p:nvSpPr>
          <p:spPr bwMode="auto">
            <a:xfrm>
              <a:off x="4608" y="9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7" name="AutoShape 22"/>
            <p:cNvSpPr>
              <a:spLocks noChangeArrowheads="1"/>
            </p:cNvSpPr>
            <p:nvPr/>
          </p:nvSpPr>
          <p:spPr bwMode="auto">
            <a:xfrm>
              <a:off x="4176" y="67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2061" name="AutoShape 23"/>
            <p:cNvCxnSpPr>
              <a:cxnSpLocks noChangeShapeType="1"/>
              <a:stCxn id="26" idx="1"/>
              <a:endCxn id="27" idx="5"/>
            </p:cNvCxnSpPr>
            <p:nvPr/>
          </p:nvCxnSpPr>
          <p:spPr bwMode="auto">
            <a:xfrm flipH="1" flipV="1">
              <a:off x="4258" y="754"/>
              <a:ext cx="364" cy="220"/>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2062" name="AutoShape 24"/>
            <p:cNvCxnSpPr>
              <a:cxnSpLocks noChangeShapeType="1"/>
              <a:stCxn id="25" idx="7"/>
              <a:endCxn id="27" idx="3"/>
            </p:cNvCxnSpPr>
            <p:nvPr/>
          </p:nvCxnSpPr>
          <p:spPr bwMode="auto">
            <a:xfrm flipV="1">
              <a:off x="3634" y="754"/>
              <a:ext cx="556" cy="220"/>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2063" name="AutoShape 25"/>
            <p:cNvCxnSpPr>
              <a:cxnSpLocks noChangeShapeType="1"/>
              <a:stCxn id="27" idx="4"/>
              <a:endCxn id="24" idx="1"/>
            </p:cNvCxnSpPr>
            <p:nvPr/>
          </p:nvCxnSpPr>
          <p:spPr bwMode="auto">
            <a:xfrm flipH="1">
              <a:off x="3998" y="768"/>
              <a:ext cx="226" cy="830"/>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2064" name="AutoShape 26"/>
            <p:cNvCxnSpPr>
              <a:cxnSpLocks noChangeShapeType="1"/>
              <a:stCxn id="25" idx="6"/>
              <a:endCxn id="26" idx="2"/>
            </p:cNvCxnSpPr>
            <p:nvPr/>
          </p:nvCxnSpPr>
          <p:spPr bwMode="auto">
            <a:xfrm>
              <a:off x="3648" y="1008"/>
              <a:ext cx="960" cy="0"/>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2065" name="AutoShape 27"/>
            <p:cNvCxnSpPr>
              <a:cxnSpLocks noChangeShapeType="1"/>
              <a:stCxn id="25" idx="5"/>
              <a:endCxn id="24" idx="1"/>
            </p:cNvCxnSpPr>
            <p:nvPr/>
          </p:nvCxnSpPr>
          <p:spPr bwMode="auto">
            <a:xfrm>
              <a:off x="3634" y="1042"/>
              <a:ext cx="364" cy="556"/>
            </a:xfrm>
            <a:prstGeom prst="straightConnector1">
              <a:avLst/>
            </a:prstGeom>
            <a:noFill/>
            <a:ln w="25400">
              <a:solidFill>
                <a:srgbClr val="66FF33"/>
              </a:solidFill>
              <a:round/>
              <a:headEnd/>
              <a:tailEnd type="triangle" w="med" len="med"/>
            </a:ln>
            <a:extLst>
              <a:ext uri="{909E8E84-426E-40DD-AFC4-6F175D3DCCD1}">
                <a14:hiddenFill xmlns:a14="http://schemas.microsoft.com/office/drawing/2010/main">
                  <a:noFill/>
                </a14:hiddenFill>
              </a:ext>
            </a:extLst>
          </p:spPr>
        </p:cxnSp>
        <p:sp>
          <p:nvSpPr>
            <p:cNvPr id="33" name="Text Box 28"/>
            <p:cNvSpPr txBox="1">
              <a:spLocks noChangeArrowheads="1"/>
            </p:cNvSpPr>
            <p:nvPr/>
          </p:nvSpPr>
          <p:spPr bwMode="auto">
            <a:xfrm>
              <a:off x="4752" y="816"/>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34" name="Text Box 29"/>
            <p:cNvSpPr txBox="1">
              <a:spLocks noChangeArrowheads="1"/>
            </p:cNvSpPr>
            <p:nvPr/>
          </p:nvSpPr>
          <p:spPr bwMode="auto">
            <a:xfrm>
              <a:off x="4080" y="148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35" name="Text Box 30"/>
            <p:cNvSpPr txBox="1">
              <a:spLocks noChangeArrowheads="1"/>
            </p:cNvSpPr>
            <p:nvPr/>
          </p:nvSpPr>
          <p:spPr bwMode="auto">
            <a:xfrm>
              <a:off x="3312" y="67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grpSp>
      <p:graphicFrame>
        <p:nvGraphicFramePr>
          <p:cNvPr id="3" name="Object 19"/>
          <p:cNvGraphicFramePr>
            <a:graphicFrameLocks noChangeAspect="1"/>
          </p:cNvGraphicFramePr>
          <p:nvPr/>
        </p:nvGraphicFramePr>
        <p:xfrm>
          <a:off x="2146300" y="3124200"/>
          <a:ext cx="2563813" cy="1922463"/>
        </p:xfrm>
        <a:graphic>
          <a:graphicData uri="http://schemas.openxmlformats.org/presentationml/2006/ole">
            <mc:AlternateContent xmlns:mc="http://schemas.openxmlformats.org/markup-compatibility/2006">
              <mc:Choice xmlns:v="urn:schemas-microsoft-com:vml" Requires="v">
                <p:oleObj spid="_x0000_s2073" name="Equation" r:id="rId4" imgW="1206414" imgH="901620" progId="Equation.3">
                  <p:embed/>
                </p:oleObj>
              </mc:Choice>
              <mc:Fallback>
                <p:oleObj name="Equation" r:id="rId4" imgW="1206414" imgH="90162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300" y="3124200"/>
                        <a:ext cx="2563813"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65">
                                            <p:txEl>
                                              <p:pRg st="0" end="0"/>
                                            </p:txEl>
                                          </p:spTgt>
                                        </p:tgtEl>
                                        <p:attrNameLst>
                                          <p:attrName>style.visibility</p:attrName>
                                        </p:attrNameLst>
                                      </p:cBhvr>
                                      <p:to>
                                        <p:strVal val="visible"/>
                                      </p:to>
                                    </p:set>
                                    <p:anim calcmode="lin" valueType="num">
                                      <p:cBhvr additive="base">
                                        <p:cTn id="7" dur="500" fill="hold"/>
                                        <p:tgtEl>
                                          <p:spTgt spid="2836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36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3666"/>
                                        </p:tgtEl>
                                        <p:attrNameLst>
                                          <p:attrName>style.visibility</p:attrName>
                                        </p:attrNameLst>
                                      </p:cBhvr>
                                      <p:to>
                                        <p:strVal val="visible"/>
                                      </p:to>
                                    </p:set>
                                    <p:anim calcmode="lin" valueType="num">
                                      <p:cBhvr additive="base">
                                        <p:cTn id="13" dur="500" fill="hold"/>
                                        <p:tgtEl>
                                          <p:spTgt spid="283666"/>
                                        </p:tgtEl>
                                        <p:attrNameLst>
                                          <p:attrName>ppt_x</p:attrName>
                                        </p:attrNameLst>
                                      </p:cBhvr>
                                      <p:tavLst>
                                        <p:tav tm="0">
                                          <p:val>
                                            <p:strVal val="0-#ppt_w/2"/>
                                          </p:val>
                                        </p:tav>
                                        <p:tav tm="100000">
                                          <p:val>
                                            <p:strVal val="#ppt_x"/>
                                          </p:val>
                                        </p:tav>
                                      </p:tavLst>
                                    </p:anim>
                                    <p:anim calcmode="lin" valueType="num">
                                      <p:cBhvr additive="base">
                                        <p:cTn id="14" dur="500" fill="hold"/>
                                        <p:tgtEl>
                                          <p:spTgt spid="2836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5" grpId="0" build="p" autoUpdateAnimBg="0"/>
      <p:bldP spid="28366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27CB352E-CA18-4411-9D2A-D94792BAE541}" type="slidenum">
              <a:rPr lang="en-CA" altLang="en-US" sz="1400">
                <a:solidFill>
                  <a:srgbClr val="00CCFF"/>
                </a:solidFill>
                <a:latin typeface="Times New Roman" panose="02020603050405020304" pitchFamily="18" charset="0"/>
              </a:rPr>
              <a:pPr eaLnBrk="1" hangingPunct="1"/>
              <a:t>6</a:t>
            </a:fld>
            <a:endParaRPr lang="en-CA" altLang="en-US" sz="1400">
              <a:solidFill>
                <a:srgbClr val="00CCFF"/>
              </a:solidFill>
              <a:latin typeface="Times New Roman" panose="02020603050405020304" pitchFamily="18" charset="0"/>
            </a:endParaRPr>
          </a:p>
        </p:txBody>
      </p:sp>
      <p:sp>
        <p:nvSpPr>
          <p:cNvPr id="283650" name="Rectangle 2"/>
          <p:cNvSpPr>
            <a:spLocks noGrp="1" noChangeArrowheads="1"/>
          </p:cNvSpPr>
          <p:nvPr>
            <p:ph type="title"/>
          </p:nvPr>
        </p:nvSpPr>
        <p:spPr>
          <a:xfrm>
            <a:off x="228600" y="0"/>
            <a:ext cx="8610600" cy="838200"/>
          </a:xfrm>
        </p:spPr>
        <p:txBody>
          <a:bodyPr/>
          <a:lstStyle/>
          <a:p>
            <a:pPr eaLnBrk="1" hangingPunct="1">
              <a:defRPr/>
            </a:pPr>
            <a:r>
              <a:rPr lang="en-US" sz="3600" dirty="0" smtClean="0"/>
              <a:t>Representing </a:t>
            </a:r>
            <a:r>
              <a:rPr lang="en-US" sz="3600" dirty="0" err="1" smtClean="0"/>
              <a:t>Pseudographs</a:t>
            </a:r>
            <a:endParaRPr lang="en-CA" sz="3600" dirty="0" smtClean="0"/>
          </a:p>
        </p:txBody>
      </p:sp>
      <p:sp>
        <p:nvSpPr>
          <p:cNvPr id="283665" name="Rectangle 17"/>
          <p:cNvSpPr>
            <a:spLocks noGrp="1" noChangeArrowheads="1"/>
          </p:cNvSpPr>
          <p:nvPr>
            <p:ph type="body" idx="1"/>
          </p:nvPr>
        </p:nvSpPr>
        <p:spPr>
          <a:xfrm>
            <a:off x="228600" y="1066800"/>
            <a:ext cx="5638800" cy="2438400"/>
          </a:xfrm>
        </p:spPr>
        <p:txBody>
          <a:bodyPr/>
          <a:lstStyle/>
          <a:p>
            <a:pPr marL="0" indent="0" eaLnBrk="1" hangingPunct="1">
              <a:spcAft>
                <a:spcPct val="20000"/>
              </a:spcAft>
              <a:defRPr/>
            </a:pPr>
            <a:r>
              <a:rPr lang="en-US" sz="2800" b="1" dirty="0" smtClean="0">
                <a:solidFill>
                  <a:srgbClr val="00FFFF"/>
                </a:solidFill>
                <a:sym typeface="Symbol" pitchFamily="18" charset="2"/>
              </a:rPr>
              <a:t>Example:</a:t>
            </a:r>
            <a:r>
              <a:rPr lang="en-US" sz="2800" dirty="0" smtClean="0">
                <a:sym typeface="Symbol" pitchFamily="18" charset="2"/>
              </a:rPr>
              <a:t> What is the adjacency matrix A</a:t>
            </a:r>
            <a:r>
              <a:rPr lang="en-US" sz="2800" baseline="-25000" dirty="0" smtClean="0">
                <a:sym typeface="Symbol" pitchFamily="18" charset="2"/>
              </a:rPr>
              <a:t>G</a:t>
            </a:r>
            <a:r>
              <a:rPr lang="en-US" sz="2800" dirty="0" smtClean="0">
                <a:sym typeface="Symbol" pitchFamily="18" charset="2"/>
              </a:rPr>
              <a:t> for the following </a:t>
            </a:r>
            <a:r>
              <a:rPr lang="en-US" sz="2800" dirty="0" err="1" smtClean="0">
                <a:sym typeface="Symbol" pitchFamily="18" charset="2"/>
              </a:rPr>
              <a:t>preudograph</a:t>
            </a:r>
            <a:r>
              <a:rPr lang="en-US" sz="2800" dirty="0" smtClean="0">
                <a:sym typeface="Symbol" pitchFamily="18" charset="2"/>
              </a:rPr>
              <a:t> G based on the order of vertices a, b, c, d ?</a:t>
            </a:r>
            <a:endParaRPr lang="en-US" sz="2800" dirty="0" smtClean="0">
              <a:solidFill>
                <a:srgbClr val="66FF33"/>
              </a:solidFill>
              <a:sym typeface="Symbol" pitchFamily="18" charset="2"/>
            </a:endParaRPr>
          </a:p>
        </p:txBody>
      </p:sp>
      <p:sp>
        <p:nvSpPr>
          <p:cNvPr id="283666" name="Rectangle 18"/>
          <p:cNvSpPr>
            <a:spLocks noChangeArrowheads="1"/>
          </p:cNvSpPr>
          <p:nvPr/>
        </p:nvSpPr>
        <p:spPr bwMode="auto">
          <a:xfrm>
            <a:off x="228600" y="3733800"/>
            <a:ext cx="6248400" cy="533400"/>
          </a:xfrm>
          <a:prstGeom prst="rect">
            <a:avLst/>
          </a:prstGeom>
          <a:noFill/>
          <a:ln w="9525">
            <a:noFill/>
            <a:miter lim="800000"/>
            <a:headEnd/>
            <a:tailEnd/>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itchFamily="18" charset="2"/>
              </a:rPr>
              <a:t>Solution:</a:t>
            </a:r>
            <a:endParaRPr lang="en-US">
              <a:solidFill>
                <a:srgbClr val="66FF33"/>
              </a:solidFill>
              <a:effectLst>
                <a:outerShdw blurRad="38100" dist="38100" dir="2700000" algn="tl">
                  <a:srgbClr val="000000"/>
                </a:outerShdw>
              </a:effectLst>
              <a:sym typeface="Symbol" pitchFamily="18" charset="2"/>
            </a:endParaRPr>
          </a:p>
        </p:txBody>
      </p:sp>
      <p:pic>
        <p:nvPicPr>
          <p:cNvPr id="768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66800"/>
            <a:ext cx="2438400"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768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048000"/>
            <a:ext cx="24701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65">
                                            <p:txEl>
                                              <p:pRg st="0" end="0"/>
                                            </p:txEl>
                                          </p:spTgt>
                                        </p:tgtEl>
                                        <p:attrNameLst>
                                          <p:attrName>style.visibility</p:attrName>
                                        </p:attrNameLst>
                                      </p:cBhvr>
                                      <p:to>
                                        <p:strVal val="visible"/>
                                      </p:to>
                                    </p:set>
                                    <p:anim calcmode="lin" valueType="num">
                                      <p:cBhvr additive="base">
                                        <p:cTn id="7" dur="500" fill="hold"/>
                                        <p:tgtEl>
                                          <p:spTgt spid="2836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36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6803"/>
                                        </p:tgtEl>
                                        <p:attrNameLst>
                                          <p:attrName>style.visibility</p:attrName>
                                        </p:attrNameLst>
                                      </p:cBhvr>
                                      <p:to>
                                        <p:strVal val="visible"/>
                                      </p:to>
                                    </p:set>
                                    <p:animEffect transition="in" filter="blinds(horizontal)">
                                      <p:cBhvr>
                                        <p:cTn id="13" dur="500"/>
                                        <p:tgtEl>
                                          <p:spTgt spid="768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3666"/>
                                        </p:tgtEl>
                                        <p:attrNameLst>
                                          <p:attrName>style.visibility</p:attrName>
                                        </p:attrNameLst>
                                      </p:cBhvr>
                                      <p:to>
                                        <p:strVal val="visible"/>
                                      </p:to>
                                    </p:set>
                                    <p:anim calcmode="lin" valueType="num">
                                      <p:cBhvr additive="base">
                                        <p:cTn id="18" dur="500" fill="hold"/>
                                        <p:tgtEl>
                                          <p:spTgt spid="283666"/>
                                        </p:tgtEl>
                                        <p:attrNameLst>
                                          <p:attrName>ppt_x</p:attrName>
                                        </p:attrNameLst>
                                      </p:cBhvr>
                                      <p:tavLst>
                                        <p:tav tm="0">
                                          <p:val>
                                            <p:strVal val="0-#ppt_w/2"/>
                                          </p:val>
                                        </p:tav>
                                        <p:tav tm="100000">
                                          <p:val>
                                            <p:strVal val="#ppt_x"/>
                                          </p:val>
                                        </p:tav>
                                      </p:tavLst>
                                    </p:anim>
                                    <p:anim calcmode="lin" valueType="num">
                                      <p:cBhvr additive="base">
                                        <p:cTn id="19" dur="500" fill="hold"/>
                                        <p:tgtEl>
                                          <p:spTgt spid="28366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76804"/>
                                        </p:tgtEl>
                                        <p:attrNameLst>
                                          <p:attrName>style.visibility</p:attrName>
                                        </p:attrNameLst>
                                      </p:cBhvr>
                                      <p:to>
                                        <p:strVal val="visible"/>
                                      </p:to>
                                    </p:set>
                                    <p:anim calcmode="lin" valueType="num">
                                      <p:cBhvr additive="base">
                                        <p:cTn id="24" dur="500" fill="hold"/>
                                        <p:tgtEl>
                                          <p:spTgt spid="76804"/>
                                        </p:tgtEl>
                                        <p:attrNameLst>
                                          <p:attrName>ppt_x</p:attrName>
                                        </p:attrNameLst>
                                      </p:cBhvr>
                                      <p:tavLst>
                                        <p:tav tm="0">
                                          <p:val>
                                            <p:strVal val="#ppt_x"/>
                                          </p:val>
                                        </p:tav>
                                        <p:tav tm="100000">
                                          <p:val>
                                            <p:strVal val="#ppt_x"/>
                                          </p:val>
                                        </p:tav>
                                      </p:tavLst>
                                    </p:anim>
                                    <p:anim calcmode="lin" valueType="num">
                                      <p:cBhvr additive="base">
                                        <p:cTn id="25"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5" grpId="0" build="p" autoUpdateAnimBg="0"/>
      <p:bldP spid="28366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A323CE61-007F-4EE6-9333-EA2A37A72733}" type="slidenum">
              <a:rPr lang="en-CA" altLang="en-US" sz="1400">
                <a:solidFill>
                  <a:srgbClr val="00CCFF"/>
                </a:solidFill>
                <a:latin typeface="Times New Roman" panose="02020603050405020304" pitchFamily="18" charset="0"/>
              </a:rPr>
              <a:pPr eaLnBrk="1" hangingPunct="1"/>
              <a:t>7</a:t>
            </a:fld>
            <a:endParaRPr lang="en-CA" altLang="en-US" sz="1400">
              <a:solidFill>
                <a:srgbClr val="00CCFF"/>
              </a:solidFill>
              <a:latin typeface="Times New Roman" panose="02020603050405020304" pitchFamily="18" charset="0"/>
            </a:endParaRPr>
          </a:p>
        </p:txBody>
      </p:sp>
      <p:sp>
        <p:nvSpPr>
          <p:cNvPr id="288770" name="Rectangle 2"/>
          <p:cNvSpPr>
            <a:spLocks noGrp="1" noChangeArrowheads="1"/>
          </p:cNvSpPr>
          <p:nvPr>
            <p:ph type="title"/>
          </p:nvPr>
        </p:nvSpPr>
        <p:spPr>
          <a:xfrm>
            <a:off x="228600" y="0"/>
            <a:ext cx="8610600" cy="990600"/>
          </a:xfrm>
        </p:spPr>
        <p:txBody>
          <a:bodyPr/>
          <a:lstStyle/>
          <a:p>
            <a:pPr eaLnBrk="1" hangingPunct="1">
              <a:defRPr/>
            </a:pPr>
            <a:r>
              <a:rPr lang="en-US" sz="3600" smtClean="0"/>
              <a:t>Representing Graphs</a:t>
            </a:r>
            <a:endParaRPr lang="en-CA" sz="3600" smtClean="0"/>
          </a:p>
        </p:txBody>
      </p:sp>
      <p:sp>
        <p:nvSpPr>
          <p:cNvPr id="288771" name="Rectangle 3"/>
          <p:cNvSpPr>
            <a:spLocks noGrp="1" noChangeArrowheads="1"/>
          </p:cNvSpPr>
          <p:nvPr>
            <p:ph type="body" idx="1"/>
          </p:nvPr>
        </p:nvSpPr>
        <p:spPr>
          <a:xfrm>
            <a:off x="228600" y="1143000"/>
            <a:ext cx="8763000" cy="5029200"/>
          </a:xfrm>
        </p:spPr>
        <p:txBody>
          <a:bodyPr/>
          <a:lstStyle/>
          <a:p>
            <a:pPr marL="0" indent="0" eaLnBrk="1" hangingPunct="1">
              <a:lnSpc>
                <a:spcPct val="90000"/>
              </a:lnSpc>
              <a:spcAft>
                <a:spcPct val="20000"/>
              </a:spcAft>
              <a:defRPr/>
            </a:pPr>
            <a:r>
              <a:rPr lang="en-US" sz="2800" b="1" smtClean="0">
                <a:solidFill>
                  <a:srgbClr val="00FFFF"/>
                </a:solidFill>
                <a:sym typeface="Symbol" pitchFamily="18" charset="2"/>
              </a:rPr>
              <a:t>Definition:</a:t>
            </a:r>
            <a:r>
              <a:rPr lang="en-US" sz="2800" smtClean="0">
                <a:sym typeface="Symbol" pitchFamily="18" charset="2"/>
              </a:rPr>
              <a:t> Let G = (V, E) be an undirected graph with |V| = n. Suppose that the vertices and edges of G are listed in arbitrary order as v</a:t>
            </a:r>
            <a:r>
              <a:rPr lang="en-US" sz="2800" baseline="-25000" smtClean="0">
                <a:sym typeface="Symbol" pitchFamily="18" charset="2"/>
              </a:rPr>
              <a:t>1</a:t>
            </a:r>
            <a:r>
              <a:rPr lang="en-US" sz="2800" smtClean="0">
                <a:sym typeface="Symbol" pitchFamily="18" charset="2"/>
              </a:rPr>
              <a:t>, v</a:t>
            </a:r>
            <a:r>
              <a:rPr lang="en-US" sz="2800" baseline="-25000" smtClean="0">
                <a:sym typeface="Symbol" pitchFamily="18" charset="2"/>
              </a:rPr>
              <a:t>2</a:t>
            </a:r>
            <a:r>
              <a:rPr lang="en-US" sz="2800" smtClean="0">
                <a:sym typeface="Symbol" pitchFamily="18" charset="2"/>
              </a:rPr>
              <a:t>, …, v</a:t>
            </a:r>
            <a:r>
              <a:rPr lang="en-US" sz="2800" baseline="-25000" smtClean="0">
                <a:sym typeface="Symbol" pitchFamily="18" charset="2"/>
              </a:rPr>
              <a:t>n </a:t>
            </a:r>
            <a:r>
              <a:rPr lang="en-US" sz="2800" smtClean="0">
                <a:sym typeface="Symbol" pitchFamily="18" charset="2"/>
              </a:rPr>
              <a:t>and e</a:t>
            </a:r>
            <a:r>
              <a:rPr lang="en-US" sz="2800" baseline="-25000" smtClean="0">
                <a:sym typeface="Symbol" pitchFamily="18" charset="2"/>
              </a:rPr>
              <a:t>1</a:t>
            </a:r>
            <a:r>
              <a:rPr lang="en-US" sz="2800" smtClean="0">
                <a:sym typeface="Symbol" pitchFamily="18" charset="2"/>
              </a:rPr>
              <a:t>, e</a:t>
            </a:r>
            <a:r>
              <a:rPr lang="en-US" sz="2800" baseline="-25000" smtClean="0">
                <a:sym typeface="Symbol" pitchFamily="18" charset="2"/>
              </a:rPr>
              <a:t>2</a:t>
            </a:r>
            <a:r>
              <a:rPr lang="en-US" sz="2800" smtClean="0">
                <a:sym typeface="Symbol" pitchFamily="18" charset="2"/>
              </a:rPr>
              <a:t>, …, e</a:t>
            </a:r>
            <a:r>
              <a:rPr lang="en-US" sz="2800" baseline="-25000" smtClean="0">
                <a:sym typeface="Symbol" pitchFamily="18" charset="2"/>
              </a:rPr>
              <a:t>m</a:t>
            </a:r>
            <a:r>
              <a:rPr lang="en-US" sz="2800" smtClean="0">
                <a:sym typeface="Symbol" pitchFamily="18" charset="2"/>
              </a:rPr>
              <a:t>, respectively. </a:t>
            </a:r>
          </a:p>
          <a:p>
            <a:pPr marL="0" indent="0" eaLnBrk="1" hangingPunct="1">
              <a:lnSpc>
                <a:spcPct val="90000"/>
              </a:lnSpc>
              <a:spcAft>
                <a:spcPct val="20000"/>
              </a:spcAft>
              <a:defRPr/>
            </a:pPr>
            <a:r>
              <a:rPr lang="en-US" sz="2800" smtClean="0">
                <a:sym typeface="Symbol" pitchFamily="18" charset="2"/>
              </a:rPr>
              <a:t>The </a:t>
            </a:r>
            <a:r>
              <a:rPr lang="en-US" sz="2800" b="1" smtClean="0">
                <a:solidFill>
                  <a:srgbClr val="00FFFF"/>
                </a:solidFill>
                <a:sym typeface="Symbol" pitchFamily="18" charset="2"/>
              </a:rPr>
              <a:t>incidence matrix</a:t>
            </a:r>
            <a:r>
              <a:rPr lang="en-US" sz="2800" smtClean="0">
                <a:sym typeface="Symbol" pitchFamily="18" charset="2"/>
              </a:rPr>
              <a:t> of G with respect to this listing of the vertices and edges is the nm zero-one matrix with 1 as its (i, j) entry when edge e</a:t>
            </a:r>
            <a:r>
              <a:rPr lang="en-US" sz="2800" baseline="-25000" smtClean="0">
                <a:sym typeface="Symbol" pitchFamily="18" charset="2"/>
              </a:rPr>
              <a:t>j</a:t>
            </a:r>
            <a:r>
              <a:rPr lang="en-US" sz="2800" smtClean="0">
                <a:sym typeface="Symbol" pitchFamily="18" charset="2"/>
              </a:rPr>
              <a:t> is incident with v</a:t>
            </a:r>
            <a:r>
              <a:rPr lang="en-US" sz="2800" baseline="-25000" smtClean="0">
                <a:sym typeface="Symbol" pitchFamily="18" charset="2"/>
              </a:rPr>
              <a:t>i</a:t>
            </a:r>
            <a:r>
              <a:rPr lang="en-US" sz="2800" smtClean="0">
                <a:sym typeface="Symbol" pitchFamily="18" charset="2"/>
              </a:rPr>
              <a:t>, and 0 otherwise.</a:t>
            </a:r>
          </a:p>
          <a:p>
            <a:pPr marL="0" indent="0" eaLnBrk="1" hangingPunct="1">
              <a:lnSpc>
                <a:spcPct val="90000"/>
              </a:lnSpc>
              <a:spcAft>
                <a:spcPct val="20000"/>
              </a:spcAft>
              <a:defRPr/>
            </a:pPr>
            <a:r>
              <a:rPr lang="en-US" sz="2800" smtClean="0">
                <a:sym typeface="Symbol" pitchFamily="18" charset="2"/>
              </a:rPr>
              <a:t>In other words, for an incidence matrix M = [m</a:t>
            </a:r>
            <a:r>
              <a:rPr lang="en-US" sz="2800" baseline="-25000" smtClean="0">
                <a:sym typeface="Symbol" pitchFamily="18" charset="2"/>
              </a:rPr>
              <a:t>ij</a:t>
            </a:r>
            <a:r>
              <a:rPr lang="en-US" sz="2800" smtClean="0">
                <a:sym typeface="Symbol" pitchFamily="18" charset="2"/>
              </a:rPr>
              <a:t>], </a:t>
            </a:r>
          </a:p>
          <a:p>
            <a:pPr marL="0" indent="0" eaLnBrk="1" hangingPunct="1">
              <a:lnSpc>
                <a:spcPct val="90000"/>
              </a:lnSpc>
              <a:spcAft>
                <a:spcPct val="20000"/>
              </a:spcAft>
              <a:defRPr/>
            </a:pPr>
            <a:r>
              <a:rPr lang="en-US" sz="2800" smtClean="0">
                <a:sym typeface="Symbol" pitchFamily="18" charset="2"/>
              </a:rPr>
              <a:t>m</a:t>
            </a:r>
            <a:r>
              <a:rPr lang="en-US" sz="2800" baseline="-25000" smtClean="0">
                <a:sym typeface="Symbol" pitchFamily="18" charset="2"/>
              </a:rPr>
              <a:t>ij</a:t>
            </a:r>
            <a:r>
              <a:rPr lang="en-US" sz="2800" smtClean="0">
                <a:sym typeface="Symbol" pitchFamily="18" charset="2"/>
              </a:rPr>
              <a:t> = 1 	if edge e</a:t>
            </a:r>
            <a:r>
              <a:rPr lang="en-US" sz="2800" baseline="-25000" smtClean="0">
                <a:sym typeface="Symbol" pitchFamily="18" charset="2"/>
              </a:rPr>
              <a:t>j</a:t>
            </a:r>
            <a:r>
              <a:rPr lang="en-US" sz="2800" smtClean="0">
                <a:sym typeface="Symbol" pitchFamily="18" charset="2"/>
              </a:rPr>
              <a:t> is incident with v</a:t>
            </a:r>
            <a:r>
              <a:rPr lang="en-US" sz="2800" baseline="-25000" smtClean="0">
                <a:sym typeface="Symbol" pitchFamily="18" charset="2"/>
              </a:rPr>
              <a:t>i</a:t>
            </a:r>
            <a:r>
              <a:rPr lang="en-US" sz="2800" smtClean="0">
                <a:sym typeface="Symbol" pitchFamily="18" charset="2"/>
              </a:rPr>
              <a:t> </a:t>
            </a:r>
            <a:br>
              <a:rPr lang="en-US" sz="2800" smtClean="0">
                <a:sym typeface="Symbol" pitchFamily="18" charset="2"/>
              </a:rPr>
            </a:br>
            <a:r>
              <a:rPr lang="en-US" sz="2800" smtClean="0">
                <a:sym typeface="Symbol" pitchFamily="18" charset="2"/>
              </a:rPr>
              <a:t>m</a:t>
            </a:r>
            <a:r>
              <a:rPr lang="en-US" sz="2800" baseline="-25000" smtClean="0">
                <a:sym typeface="Symbol" pitchFamily="18" charset="2"/>
              </a:rPr>
              <a:t>ij</a:t>
            </a:r>
            <a:r>
              <a:rPr lang="en-US" sz="2800" smtClean="0">
                <a:sym typeface="Symbol" pitchFamily="18" charset="2"/>
              </a:rPr>
              <a:t> = 0	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 calcmode="lin" valueType="num">
                                      <p:cBhvr additive="base">
                                        <p:cTn id="7" dur="500" fill="hold"/>
                                        <p:tgtEl>
                                          <p:spTgt spid="288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8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8771">
                                            <p:txEl>
                                              <p:pRg st="1" end="1"/>
                                            </p:txEl>
                                          </p:spTgt>
                                        </p:tgtEl>
                                        <p:attrNameLst>
                                          <p:attrName>style.visibility</p:attrName>
                                        </p:attrNameLst>
                                      </p:cBhvr>
                                      <p:to>
                                        <p:strVal val="visible"/>
                                      </p:to>
                                    </p:set>
                                    <p:anim calcmode="lin" valueType="num">
                                      <p:cBhvr additive="base">
                                        <p:cTn id="13" dur="500" fill="hold"/>
                                        <p:tgtEl>
                                          <p:spTgt spid="2887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8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8771">
                                            <p:txEl>
                                              <p:pRg st="2" end="2"/>
                                            </p:txEl>
                                          </p:spTgt>
                                        </p:tgtEl>
                                        <p:attrNameLst>
                                          <p:attrName>style.visibility</p:attrName>
                                        </p:attrNameLst>
                                      </p:cBhvr>
                                      <p:to>
                                        <p:strVal val="visible"/>
                                      </p:to>
                                    </p:set>
                                    <p:anim calcmode="lin" valueType="num">
                                      <p:cBhvr additive="base">
                                        <p:cTn id="19" dur="500" fill="hold"/>
                                        <p:tgtEl>
                                          <p:spTgt spid="2887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8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8771">
                                            <p:txEl>
                                              <p:pRg st="3" end="3"/>
                                            </p:txEl>
                                          </p:spTgt>
                                        </p:tgtEl>
                                        <p:attrNameLst>
                                          <p:attrName>style.visibility</p:attrName>
                                        </p:attrNameLst>
                                      </p:cBhvr>
                                      <p:to>
                                        <p:strVal val="visible"/>
                                      </p:to>
                                    </p:set>
                                    <p:anim calcmode="lin" valueType="num">
                                      <p:cBhvr additive="base">
                                        <p:cTn id="25" dur="500" fill="hold"/>
                                        <p:tgtEl>
                                          <p:spTgt spid="2887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87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0C48304C-5948-43B4-9E90-711E0CAD3FE8}" type="slidenum">
              <a:rPr lang="en-CA" altLang="en-US" sz="1400">
                <a:solidFill>
                  <a:srgbClr val="00CCFF"/>
                </a:solidFill>
                <a:latin typeface="Times New Roman" panose="02020603050405020304" pitchFamily="18" charset="0"/>
              </a:rPr>
              <a:pPr eaLnBrk="1" hangingPunct="1"/>
              <a:t>8</a:t>
            </a:fld>
            <a:endParaRPr lang="en-CA" altLang="en-US" sz="1400">
              <a:solidFill>
                <a:srgbClr val="00CCFF"/>
              </a:solidFill>
              <a:latin typeface="Times New Roman" panose="02020603050405020304" pitchFamily="18" charset="0"/>
            </a:endParaRPr>
          </a:p>
        </p:txBody>
      </p:sp>
      <p:sp>
        <p:nvSpPr>
          <p:cNvPr id="289794" name="Rectangle 2"/>
          <p:cNvSpPr>
            <a:spLocks noGrp="1" noChangeArrowheads="1"/>
          </p:cNvSpPr>
          <p:nvPr>
            <p:ph type="title"/>
          </p:nvPr>
        </p:nvSpPr>
        <p:spPr>
          <a:xfrm>
            <a:off x="228600" y="0"/>
            <a:ext cx="8610600" cy="838200"/>
          </a:xfrm>
        </p:spPr>
        <p:txBody>
          <a:bodyPr/>
          <a:lstStyle/>
          <a:p>
            <a:pPr eaLnBrk="1" hangingPunct="1">
              <a:defRPr/>
            </a:pPr>
            <a:r>
              <a:rPr lang="en-US" sz="3600" smtClean="0"/>
              <a:t>Representing Graphs</a:t>
            </a:r>
            <a:endParaRPr lang="en-CA" sz="3600" smtClean="0"/>
          </a:p>
        </p:txBody>
      </p:sp>
      <p:sp>
        <p:nvSpPr>
          <p:cNvPr id="289795" name="Rectangle 3"/>
          <p:cNvSpPr>
            <a:spLocks noGrp="1" noChangeArrowheads="1"/>
          </p:cNvSpPr>
          <p:nvPr>
            <p:ph type="body" idx="1"/>
          </p:nvPr>
        </p:nvSpPr>
        <p:spPr>
          <a:xfrm>
            <a:off x="228600" y="838200"/>
            <a:ext cx="5638800" cy="2438400"/>
          </a:xfrm>
        </p:spPr>
        <p:txBody>
          <a:bodyPr/>
          <a:lstStyle/>
          <a:p>
            <a:pPr marL="0" indent="0" eaLnBrk="1" hangingPunct="1">
              <a:spcAft>
                <a:spcPct val="20000"/>
              </a:spcAft>
              <a:defRPr/>
            </a:pPr>
            <a:r>
              <a:rPr lang="en-US" sz="2800" b="1" smtClean="0">
                <a:solidFill>
                  <a:srgbClr val="00FFFF"/>
                </a:solidFill>
                <a:sym typeface="Symbol" pitchFamily="18" charset="2"/>
              </a:rPr>
              <a:t>Example:</a:t>
            </a:r>
            <a:r>
              <a:rPr lang="en-US" sz="2800" smtClean="0">
                <a:sym typeface="Symbol" pitchFamily="18" charset="2"/>
              </a:rPr>
              <a:t> What is the incidence matrix M for the following graph G based on the order of vertices a, b, c, d and edges 1, 2, 3, 4, 5, 6?</a:t>
            </a:r>
            <a:endParaRPr lang="en-US" sz="2800" smtClean="0">
              <a:solidFill>
                <a:srgbClr val="66FF33"/>
              </a:solidFill>
              <a:sym typeface="Symbol" pitchFamily="18" charset="2"/>
            </a:endParaRPr>
          </a:p>
        </p:txBody>
      </p:sp>
      <p:sp>
        <p:nvSpPr>
          <p:cNvPr id="289796" name="Rectangle 4"/>
          <p:cNvSpPr>
            <a:spLocks noChangeArrowheads="1"/>
          </p:cNvSpPr>
          <p:nvPr/>
        </p:nvSpPr>
        <p:spPr bwMode="auto">
          <a:xfrm>
            <a:off x="228600" y="3429000"/>
            <a:ext cx="6248400" cy="533400"/>
          </a:xfrm>
          <a:prstGeom prst="rect">
            <a:avLst/>
          </a:prstGeom>
          <a:noFill/>
          <a:ln w="9525">
            <a:noFill/>
            <a:miter lim="800000"/>
            <a:headEnd/>
            <a:tailEnd/>
          </a:ln>
          <a:effectLst/>
        </p:spPr>
        <p:txBody>
          <a:bodyPr/>
          <a:lstStyle/>
          <a:p>
            <a:pPr>
              <a:spcAft>
                <a:spcPct val="20000"/>
              </a:spcAft>
              <a:defRPr/>
            </a:pPr>
            <a:r>
              <a:rPr lang="en-US" b="1">
                <a:solidFill>
                  <a:srgbClr val="00FFFF"/>
                </a:solidFill>
                <a:effectLst>
                  <a:outerShdw blurRad="38100" dist="38100" dir="2700000" algn="tl">
                    <a:srgbClr val="000000"/>
                  </a:outerShdw>
                </a:effectLst>
                <a:sym typeface="Symbol" pitchFamily="18" charset="2"/>
              </a:rPr>
              <a:t>Solution:</a:t>
            </a:r>
            <a:endParaRPr lang="en-US">
              <a:solidFill>
                <a:srgbClr val="66FF33"/>
              </a:solidFill>
              <a:effectLst>
                <a:outerShdw blurRad="38100" dist="38100" dir="2700000" algn="tl">
                  <a:srgbClr val="000000"/>
                </a:outerShdw>
              </a:effectLst>
              <a:sym typeface="Symbol" pitchFamily="18" charset="2"/>
            </a:endParaRPr>
          </a:p>
        </p:txBody>
      </p:sp>
      <p:graphicFrame>
        <p:nvGraphicFramePr>
          <p:cNvPr id="289797" name="Object 5"/>
          <p:cNvGraphicFramePr>
            <a:graphicFrameLocks noChangeAspect="1"/>
          </p:cNvGraphicFramePr>
          <p:nvPr/>
        </p:nvGraphicFramePr>
        <p:xfrm>
          <a:off x="2133600" y="2819400"/>
          <a:ext cx="3448050" cy="1922463"/>
        </p:xfrm>
        <a:graphic>
          <a:graphicData uri="http://schemas.openxmlformats.org/presentationml/2006/ole">
            <mc:AlternateContent xmlns:mc="http://schemas.openxmlformats.org/markup-compatibility/2006">
              <mc:Choice xmlns:v="urn:schemas-microsoft-com:vml" Requires="v">
                <p:oleObj spid="_x0000_s3105" name="Equation" r:id="rId4" imgW="1625660" imgH="901620" progId="Equation.3">
                  <p:embed/>
                </p:oleObj>
              </mc:Choice>
              <mc:Fallback>
                <p:oleObj name="Equation" r:id="rId4" imgW="1625660" imgH="90162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819400"/>
                        <a:ext cx="3448050"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798" name="Rectangle 6"/>
          <p:cNvSpPr>
            <a:spLocks noChangeArrowheads="1"/>
          </p:cNvSpPr>
          <p:nvPr/>
        </p:nvSpPr>
        <p:spPr bwMode="auto">
          <a:xfrm>
            <a:off x="228600" y="4800600"/>
            <a:ext cx="8686800" cy="1066800"/>
          </a:xfrm>
          <a:prstGeom prst="rect">
            <a:avLst/>
          </a:prstGeom>
          <a:noFill/>
          <a:ln w="9525">
            <a:noFill/>
            <a:miter lim="800000"/>
            <a:headEnd/>
            <a:tailEnd/>
          </a:ln>
          <a:effectLst/>
        </p:spPr>
        <p:txBody>
          <a:bodyPr/>
          <a:lstStyle/>
          <a:p>
            <a:pPr>
              <a:spcAft>
                <a:spcPct val="20000"/>
              </a:spcAft>
              <a:defRPr/>
            </a:pPr>
            <a:r>
              <a:rPr lang="en-US" b="1" dirty="0">
                <a:solidFill>
                  <a:srgbClr val="FF3300"/>
                </a:solidFill>
                <a:effectLst>
                  <a:outerShdw blurRad="38100" dist="38100" dir="2700000" algn="tl">
                    <a:srgbClr val="000000"/>
                  </a:outerShdw>
                </a:effectLst>
                <a:sym typeface="Symbol" pitchFamily="18" charset="2"/>
              </a:rPr>
              <a:t>Note:</a:t>
            </a:r>
            <a:r>
              <a:rPr lang="en-US" dirty="0">
                <a:effectLst>
                  <a:outerShdw blurRad="38100" dist="38100" dir="2700000" algn="tl">
                    <a:srgbClr val="000000"/>
                  </a:outerShdw>
                </a:effectLst>
                <a:sym typeface="Symbol" pitchFamily="18" charset="2"/>
              </a:rPr>
              <a:t> Incidence matrices </a:t>
            </a:r>
            <a:r>
              <a:rPr lang="en-US">
                <a:effectLst>
                  <a:outerShdw blurRad="38100" dist="38100" dir="2700000" algn="tl">
                    <a:srgbClr val="000000"/>
                  </a:outerShdw>
                </a:effectLst>
                <a:sym typeface="Symbol" pitchFamily="18" charset="2"/>
              </a:rPr>
              <a:t>of undirected </a:t>
            </a:r>
            <a:r>
              <a:rPr lang="en-US" dirty="0">
                <a:effectLst>
                  <a:outerShdw blurRad="38100" dist="38100" dir="2700000" algn="tl">
                    <a:srgbClr val="000000"/>
                  </a:outerShdw>
                </a:effectLst>
                <a:sym typeface="Symbol" pitchFamily="18" charset="2"/>
              </a:rPr>
              <a:t>graphs contain two 1s per column for edges connecting two vertices and one 1 per column for loops.</a:t>
            </a:r>
          </a:p>
        </p:txBody>
      </p:sp>
      <p:grpSp>
        <p:nvGrpSpPr>
          <p:cNvPr id="2" name="Group 7"/>
          <p:cNvGrpSpPr>
            <a:grpSpLocks/>
          </p:cNvGrpSpPr>
          <p:nvPr/>
        </p:nvGrpSpPr>
        <p:grpSpPr bwMode="auto">
          <a:xfrm>
            <a:off x="6248400" y="1066800"/>
            <a:ext cx="2514600" cy="2652713"/>
            <a:chOff x="3936" y="672"/>
            <a:chExt cx="1584" cy="1671"/>
          </a:xfrm>
        </p:grpSpPr>
        <p:sp>
          <p:nvSpPr>
            <p:cNvPr id="289800" name="Text Box 8"/>
            <p:cNvSpPr txBox="1">
              <a:spLocks noChangeArrowheads="1"/>
            </p:cNvSpPr>
            <p:nvPr/>
          </p:nvSpPr>
          <p:spPr bwMode="auto">
            <a:xfrm>
              <a:off x="4224" y="67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89801" name="AutoShape 9"/>
            <p:cNvSpPr>
              <a:spLocks noChangeArrowheads="1"/>
            </p:cNvSpPr>
            <p:nvPr/>
          </p:nvSpPr>
          <p:spPr bwMode="auto">
            <a:xfrm>
              <a:off x="5088" y="187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9802" name="AutoShape 10"/>
            <p:cNvSpPr>
              <a:spLocks noChangeArrowheads="1"/>
            </p:cNvSpPr>
            <p:nvPr/>
          </p:nvSpPr>
          <p:spPr bwMode="auto">
            <a:xfrm>
              <a:off x="4176" y="134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9803" name="AutoShape 11"/>
            <p:cNvSpPr>
              <a:spLocks noChangeArrowheads="1"/>
            </p:cNvSpPr>
            <p:nvPr/>
          </p:nvSpPr>
          <p:spPr bwMode="auto">
            <a:xfrm>
              <a:off x="4896" y="11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89804" name="AutoShape 12"/>
            <p:cNvSpPr>
              <a:spLocks noChangeArrowheads="1"/>
            </p:cNvSpPr>
            <p:nvPr/>
          </p:nvSpPr>
          <p:spPr bwMode="auto">
            <a:xfrm>
              <a:off x="4464" y="86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3086" name="AutoShape 13"/>
            <p:cNvCxnSpPr>
              <a:cxnSpLocks noChangeShapeType="1"/>
              <a:stCxn id="289803" idx="1"/>
              <a:endCxn id="289804" idx="5"/>
            </p:cNvCxnSpPr>
            <p:nvPr/>
          </p:nvCxnSpPr>
          <p:spPr bwMode="auto">
            <a:xfrm flipH="1" flipV="1">
              <a:off x="4546" y="946"/>
              <a:ext cx="364" cy="22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087" name="AutoShape 14"/>
            <p:cNvCxnSpPr>
              <a:cxnSpLocks noChangeShapeType="1"/>
              <a:stCxn id="289802" idx="7"/>
              <a:endCxn id="289804" idx="3"/>
            </p:cNvCxnSpPr>
            <p:nvPr/>
          </p:nvCxnSpPr>
          <p:spPr bwMode="auto">
            <a:xfrm flipV="1">
              <a:off x="4258" y="946"/>
              <a:ext cx="220"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088" name="AutoShape 15"/>
            <p:cNvCxnSpPr>
              <a:cxnSpLocks noChangeShapeType="1"/>
              <a:stCxn id="289804" idx="4"/>
              <a:endCxn id="289801" idx="1"/>
            </p:cNvCxnSpPr>
            <p:nvPr/>
          </p:nvCxnSpPr>
          <p:spPr bwMode="auto">
            <a:xfrm>
              <a:off x="4512" y="960"/>
              <a:ext cx="590" cy="92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089" name="AutoShape 16"/>
            <p:cNvCxnSpPr>
              <a:cxnSpLocks noChangeShapeType="1"/>
              <a:stCxn id="289802" idx="6"/>
              <a:endCxn id="289803" idx="2"/>
            </p:cNvCxnSpPr>
            <p:nvPr/>
          </p:nvCxnSpPr>
          <p:spPr bwMode="auto">
            <a:xfrm flipV="1">
              <a:off x="4272" y="1200"/>
              <a:ext cx="624"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090" name="AutoShape 17"/>
            <p:cNvCxnSpPr>
              <a:cxnSpLocks noChangeShapeType="1"/>
              <a:stCxn id="289802" idx="5"/>
              <a:endCxn id="289801" idx="1"/>
            </p:cNvCxnSpPr>
            <p:nvPr/>
          </p:nvCxnSpPr>
          <p:spPr bwMode="auto">
            <a:xfrm>
              <a:off x="4258" y="1426"/>
              <a:ext cx="844" cy="46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89810" name="Text Box 18"/>
            <p:cNvSpPr txBox="1">
              <a:spLocks noChangeArrowheads="1"/>
            </p:cNvSpPr>
            <p:nvPr/>
          </p:nvSpPr>
          <p:spPr bwMode="auto">
            <a:xfrm>
              <a:off x="5040" y="100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89811" name="Text Box 19"/>
            <p:cNvSpPr txBox="1">
              <a:spLocks noChangeArrowheads="1"/>
            </p:cNvSpPr>
            <p:nvPr/>
          </p:nvSpPr>
          <p:spPr bwMode="auto">
            <a:xfrm>
              <a:off x="5136" y="163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89812" name="Text Box 20"/>
            <p:cNvSpPr txBox="1">
              <a:spLocks noChangeArrowheads="1"/>
            </p:cNvSpPr>
            <p:nvPr/>
          </p:nvSpPr>
          <p:spPr bwMode="auto">
            <a:xfrm>
              <a:off x="3936" y="124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89813" name="Text Box 21"/>
            <p:cNvSpPr txBox="1">
              <a:spLocks noChangeArrowheads="1"/>
            </p:cNvSpPr>
            <p:nvPr/>
          </p:nvSpPr>
          <p:spPr bwMode="auto">
            <a:xfrm>
              <a:off x="4704" y="720"/>
              <a:ext cx="384" cy="327"/>
            </a:xfrm>
            <a:prstGeom prst="rect">
              <a:avLst/>
            </a:prstGeom>
            <a:noFill/>
            <a:ln w="25400">
              <a:noFill/>
              <a:miter lim="800000"/>
              <a:headEnd/>
              <a:tailEnd/>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1</a:t>
              </a:r>
            </a:p>
          </p:txBody>
        </p:sp>
        <p:sp>
          <p:nvSpPr>
            <p:cNvPr id="289814" name="Text Box 22"/>
            <p:cNvSpPr txBox="1">
              <a:spLocks noChangeArrowheads="1"/>
            </p:cNvSpPr>
            <p:nvPr/>
          </p:nvSpPr>
          <p:spPr bwMode="auto">
            <a:xfrm>
              <a:off x="4128" y="912"/>
              <a:ext cx="288" cy="327"/>
            </a:xfrm>
            <a:prstGeom prst="rect">
              <a:avLst/>
            </a:prstGeom>
            <a:noFill/>
            <a:ln w="25400">
              <a:noFill/>
              <a:miter lim="800000"/>
              <a:headEnd/>
              <a:tailEnd/>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2</a:t>
              </a:r>
            </a:p>
          </p:txBody>
        </p:sp>
        <p:sp>
          <p:nvSpPr>
            <p:cNvPr id="289815" name="Text Box 23"/>
            <p:cNvSpPr txBox="1">
              <a:spLocks noChangeArrowheads="1"/>
            </p:cNvSpPr>
            <p:nvPr/>
          </p:nvSpPr>
          <p:spPr bwMode="auto">
            <a:xfrm>
              <a:off x="4416" y="1584"/>
              <a:ext cx="384" cy="327"/>
            </a:xfrm>
            <a:prstGeom prst="rect">
              <a:avLst/>
            </a:prstGeom>
            <a:noFill/>
            <a:ln w="25400">
              <a:noFill/>
              <a:miter lim="800000"/>
              <a:headEnd/>
              <a:tailEnd/>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4</a:t>
              </a:r>
            </a:p>
          </p:txBody>
        </p:sp>
        <p:sp>
          <p:nvSpPr>
            <p:cNvPr id="289816" name="Text Box 24"/>
            <p:cNvSpPr txBox="1">
              <a:spLocks noChangeArrowheads="1"/>
            </p:cNvSpPr>
            <p:nvPr/>
          </p:nvSpPr>
          <p:spPr bwMode="auto">
            <a:xfrm>
              <a:off x="4896" y="1344"/>
              <a:ext cx="384" cy="327"/>
            </a:xfrm>
            <a:prstGeom prst="rect">
              <a:avLst/>
            </a:prstGeom>
            <a:noFill/>
            <a:ln w="25400">
              <a:noFill/>
              <a:miter lim="800000"/>
              <a:headEnd/>
              <a:tailEnd/>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5</a:t>
              </a:r>
            </a:p>
          </p:txBody>
        </p:sp>
        <p:sp>
          <p:nvSpPr>
            <p:cNvPr id="289817" name="Text Box 25"/>
            <p:cNvSpPr txBox="1">
              <a:spLocks noChangeArrowheads="1"/>
            </p:cNvSpPr>
            <p:nvPr/>
          </p:nvSpPr>
          <p:spPr bwMode="auto">
            <a:xfrm>
              <a:off x="4464" y="1248"/>
              <a:ext cx="384" cy="327"/>
            </a:xfrm>
            <a:prstGeom prst="rect">
              <a:avLst/>
            </a:prstGeom>
            <a:noFill/>
            <a:ln w="25400">
              <a:noFill/>
              <a:miter lim="800000"/>
              <a:headEnd/>
              <a:tailEnd/>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3</a:t>
              </a:r>
            </a:p>
          </p:txBody>
        </p:sp>
        <p:cxnSp>
          <p:nvCxnSpPr>
            <p:cNvPr id="3099" name="AutoShape 26"/>
            <p:cNvCxnSpPr>
              <a:cxnSpLocks noChangeShapeType="1"/>
              <a:stCxn id="289801" idx="2"/>
              <a:endCxn id="289801" idx="4"/>
            </p:cNvCxnSpPr>
            <p:nvPr/>
          </p:nvCxnSpPr>
          <p:spPr bwMode="auto">
            <a:xfrm rot="10800000" flipH="1" flipV="1">
              <a:off x="5088" y="1920"/>
              <a:ext cx="48" cy="48"/>
            </a:xfrm>
            <a:prstGeom prst="curvedConnector4">
              <a:avLst>
                <a:gd name="adj1" fmla="val -300000"/>
                <a:gd name="adj2" fmla="val 400000"/>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89819" name="Text Box 27"/>
            <p:cNvSpPr txBox="1">
              <a:spLocks noChangeArrowheads="1"/>
            </p:cNvSpPr>
            <p:nvPr/>
          </p:nvSpPr>
          <p:spPr bwMode="auto">
            <a:xfrm>
              <a:off x="4752" y="2016"/>
              <a:ext cx="384" cy="327"/>
            </a:xfrm>
            <a:prstGeom prst="rect">
              <a:avLst/>
            </a:prstGeom>
            <a:noFill/>
            <a:ln w="25400">
              <a:noFill/>
              <a:miter lim="800000"/>
              <a:headEnd/>
              <a:tailEnd/>
            </a:ln>
            <a:effectLst/>
          </p:spPr>
          <p:txBody>
            <a:bodyPr>
              <a:spAutoFit/>
            </a:bodyPr>
            <a:lstStyle/>
            <a:p>
              <a:pPr>
                <a:spcBef>
                  <a:spcPct val="50000"/>
                </a:spcBef>
                <a:defRPr/>
              </a:pPr>
              <a:r>
                <a:rPr lang="en-US">
                  <a:solidFill>
                    <a:srgbClr val="00FFFF"/>
                  </a:solidFill>
                  <a:effectLst>
                    <a:outerShdw blurRad="38100" dist="38100" dir="2700000" algn="tl">
                      <a:srgbClr val="000000"/>
                    </a:outerShdw>
                  </a:effectLst>
                </a:rPr>
                <a:t>6</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 calcmode="lin" valueType="num">
                                      <p:cBhvr additive="base">
                                        <p:cTn id="7" dur="500" fill="hold"/>
                                        <p:tgtEl>
                                          <p:spTgt spid="289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9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9796"/>
                                        </p:tgtEl>
                                        <p:attrNameLst>
                                          <p:attrName>style.visibility</p:attrName>
                                        </p:attrNameLst>
                                      </p:cBhvr>
                                      <p:to>
                                        <p:strVal val="visible"/>
                                      </p:to>
                                    </p:set>
                                    <p:anim calcmode="lin" valueType="num">
                                      <p:cBhvr additive="base">
                                        <p:cTn id="19" dur="500" fill="hold"/>
                                        <p:tgtEl>
                                          <p:spTgt spid="289796"/>
                                        </p:tgtEl>
                                        <p:attrNameLst>
                                          <p:attrName>ppt_x</p:attrName>
                                        </p:attrNameLst>
                                      </p:cBhvr>
                                      <p:tavLst>
                                        <p:tav tm="0">
                                          <p:val>
                                            <p:strVal val="0-#ppt_w/2"/>
                                          </p:val>
                                        </p:tav>
                                        <p:tav tm="100000">
                                          <p:val>
                                            <p:strVal val="#ppt_x"/>
                                          </p:val>
                                        </p:tav>
                                      </p:tavLst>
                                    </p:anim>
                                    <p:anim calcmode="lin" valueType="num">
                                      <p:cBhvr additive="base">
                                        <p:cTn id="20" dur="500" fill="hold"/>
                                        <p:tgtEl>
                                          <p:spTgt spid="28979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89797"/>
                                        </p:tgtEl>
                                        <p:attrNameLst>
                                          <p:attrName>style.visibility</p:attrName>
                                        </p:attrNameLst>
                                      </p:cBhvr>
                                      <p:to>
                                        <p:strVal val="visible"/>
                                      </p:to>
                                    </p:set>
                                    <p:anim calcmode="lin" valueType="num">
                                      <p:cBhvr additive="base">
                                        <p:cTn id="25" dur="500" fill="hold"/>
                                        <p:tgtEl>
                                          <p:spTgt spid="289797"/>
                                        </p:tgtEl>
                                        <p:attrNameLst>
                                          <p:attrName>ppt_x</p:attrName>
                                        </p:attrNameLst>
                                      </p:cBhvr>
                                      <p:tavLst>
                                        <p:tav tm="0">
                                          <p:val>
                                            <p:strVal val="#ppt_x"/>
                                          </p:val>
                                        </p:tav>
                                        <p:tav tm="100000">
                                          <p:val>
                                            <p:strVal val="#ppt_x"/>
                                          </p:val>
                                        </p:tav>
                                      </p:tavLst>
                                    </p:anim>
                                    <p:anim calcmode="lin" valueType="num">
                                      <p:cBhvr additive="base">
                                        <p:cTn id="26" dur="500" fill="hold"/>
                                        <p:tgtEl>
                                          <p:spTgt spid="28979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9798"/>
                                        </p:tgtEl>
                                        <p:attrNameLst>
                                          <p:attrName>style.visibility</p:attrName>
                                        </p:attrNameLst>
                                      </p:cBhvr>
                                      <p:to>
                                        <p:strVal val="visible"/>
                                      </p:to>
                                    </p:set>
                                    <p:anim calcmode="lin" valueType="num">
                                      <p:cBhvr additive="base">
                                        <p:cTn id="31" dur="500" fill="hold"/>
                                        <p:tgtEl>
                                          <p:spTgt spid="289798"/>
                                        </p:tgtEl>
                                        <p:attrNameLst>
                                          <p:attrName>ppt_x</p:attrName>
                                        </p:attrNameLst>
                                      </p:cBhvr>
                                      <p:tavLst>
                                        <p:tav tm="0">
                                          <p:val>
                                            <p:strVal val="0-#ppt_w/2"/>
                                          </p:val>
                                        </p:tav>
                                        <p:tav tm="100000">
                                          <p:val>
                                            <p:strVal val="#ppt_x"/>
                                          </p:val>
                                        </p:tav>
                                      </p:tavLst>
                                    </p:anim>
                                    <p:anim calcmode="lin" valueType="num">
                                      <p:cBhvr additive="base">
                                        <p:cTn id="32" dur="500" fill="hold"/>
                                        <p:tgtEl>
                                          <p:spTgt spid="2897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796" grpId="0" autoUpdateAnimBg="0"/>
      <p:bldP spid="28979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C7C3305E-6EF5-4A7E-9EE3-CDD5D0E824A9}" type="slidenum">
              <a:rPr lang="en-CA" altLang="en-US" sz="1400">
                <a:solidFill>
                  <a:srgbClr val="00CCFF"/>
                </a:solidFill>
                <a:latin typeface="Times New Roman" panose="02020603050405020304" pitchFamily="18" charset="0"/>
              </a:rPr>
              <a:pPr eaLnBrk="1" hangingPunct="1"/>
              <a:t>9</a:t>
            </a:fld>
            <a:endParaRPr lang="en-CA" altLang="en-US" sz="1400">
              <a:solidFill>
                <a:srgbClr val="00CCFF"/>
              </a:solidFill>
              <a:latin typeface="Times New Roman" panose="02020603050405020304" pitchFamily="18" charset="0"/>
            </a:endParaRPr>
          </a:p>
        </p:txBody>
      </p:sp>
      <p:sp>
        <p:nvSpPr>
          <p:cNvPr id="290818" name="Rectangle 2"/>
          <p:cNvSpPr>
            <a:spLocks noGrp="1" noChangeArrowheads="1"/>
          </p:cNvSpPr>
          <p:nvPr>
            <p:ph type="title"/>
          </p:nvPr>
        </p:nvSpPr>
        <p:spPr>
          <a:xfrm>
            <a:off x="228600" y="0"/>
            <a:ext cx="8610600" cy="990600"/>
          </a:xfrm>
        </p:spPr>
        <p:txBody>
          <a:bodyPr/>
          <a:lstStyle/>
          <a:p>
            <a:pPr eaLnBrk="1" hangingPunct="1">
              <a:defRPr/>
            </a:pPr>
            <a:r>
              <a:rPr lang="en-US" sz="3600" smtClean="0"/>
              <a:t>Isomorphism of Graphs</a:t>
            </a:r>
            <a:endParaRPr lang="en-CA" sz="3600" smtClean="0"/>
          </a:p>
        </p:txBody>
      </p:sp>
      <p:sp>
        <p:nvSpPr>
          <p:cNvPr id="290819" name="Rectangle 3"/>
          <p:cNvSpPr>
            <a:spLocks noGrp="1" noChangeArrowheads="1"/>
          </p:cNvSpPr>
          <p:nvPr>
            <p:ph type="body" idx="1"/>
          </p:nvPr>
        </p:nvSpPr>
        <p:spPr>
          <a:xfrm>
            <a:off x="228600" y="1143000"/>
            <a:ext cx="8763000" cy="5029200"/>
          </a:xfrm>
        </p:spPr>
        <p:txBody>
          <a:bodyPr/>
          <a:lstStyle/>
          <a:p>
            <a:pPr marL="0" indent="0" eaLnBrk="1" hangingPunct="1">
              <a:spcAft>
                <a:spcPct val="20000"/>
              </a:spcAft>
              <a:defRPr/>
            </a:pPr>
            <a:r>
              <a:rPr lang="en-US" sz="2800" b="1" smtClean="0">
                <a:solidFill>
                  <a:srgbClr val="00FFFF"/>
                </a:solidFill>
                <a:sym typeface="Symbol" pitchFamily="18" charset="2"/>
              </a:rPr>
              <a:t>Definition:</a:t>
            </a:r>
            <a:r>
              <a:rPr lang="en-US" sz="2800" smtClean="0">
                <a:sym typeface="Symbol" pitchFamily="18" charset="2"/>
              </a:rPr>
              <a:t> The simple graphs G</a:t>
            </a:r>
            <a:r>
              <a:rPr lang="en-US" sz="2800" baseline="-25000" smtClean="0">
                <a:sym typeface="Symbol" pitchFamily="18" charset="2"/>
              </a:rPr>
              <a:t>1</a:t>
            </a:r>
            <a:r>
              <a:rPr lang="en-US" sz="2800" smtClean="0">
                <a:sym typeface="Symbol" pitchFamily="18" charset="2"/>
              </a:rPr>
              <a:t> = (V</a:t>
            </a:r>
            <a:r>
              <a:rPr lang="en-US" sz="2800" baseline="-25000" smtClean="0">
                <a:sym typeface="Symbol" pitchFamily="18" charset="2"/>
              </a:rPr>
              <a:t>1</a:t>
            </a:r>
            <a:r>
              <a:rPr lang="en-US" sz="2800" smtClean="0">
                <a:sym typeface="Symbol" pitchFamily="18" charset="2"/>
              </a:rPr>
              <a:t>, E</a:t>
            </a:r>
            <a:r>
              <a:rPr lang="en-US" sz="2800" baseline="-25000" smtClean="0">
                <a:sym typeface="Symbol" pitchFamily="18" charset="2"/>
              </a:rPr>
              <a:t>1</a:t>
            </a:r>
            <a:r>
              <a:rPr lang="en-US" sz="2800" smtClean="0">
                <a:sym typeface="Symbol" pitchFamily="18" charset="2"/>
              </a:rPr>
              <a:t>) and G</a:t>
            </a:r>
            <a:r>
              <a:rPr lang="en-US" sz="2800" baseline="-25000" smtClean="0">
                <a:sym typeface="Symbol" pitchFamily="18" charset="2"/>
              </a:rPr>
              <a:t>2</a:t>
            </a:r>
            <a:r>
              <a:rPr lang="en-US" sz="2800" smtClean="0">
                <a:sym typeface="Symbol" pitchFamily="18" charset="2"/>
              </a:rPr>
              <a:t> = (V</a:t>
            </a:r>
            <a:r>
              <a:rPr lang="en-US" sz="2800" baseline="-25000" smtClean="0">
                <a:sym typeface="Symbol" pitchFamily="18" charset="2"/>
              </a:rPr>
              <a:t>2</a:t>
            </a:r>
            <a:r>
              <a:rPr lang="en-US" sz="2800" smtClean="0">
                <a:sym typeface="Symbol" pitchFamily="18" charset="2"/>
              </a:rPr>
              <a:t>, E</a:t>
            </a:r>
            <a:r>
              <a:rPr lang="en-US" sz="2800" baseline="-25000" smtClean="0">
                <a:sym typeface="Symbol" pitchFamily="18" charset="2"/>
              </a:rPr>
              <a:t>2</a:t>
            </a:r>
            <a:r>
              <a:rPr lang="en-US" sz="2800" smtClean="0">
                <a:sym typeface="Symbol" pitchFamily="18" charset="2"/>
              </a:rPr>
              <a:t>) are </a:t>
            </a:r>
            <a:r>
              <a:rPr lang="en-US" sz="2800" b="1" smtClean="0">
                <a:solidFill>
                  <a:srgbClr val="00FFFF"/>
                </a:solidFill>
                <a:sym typeface="Symbol" pitchFamily="18" charset="2"/>
              </a:rPr>
              <a:t>isomorphic</a:t>
            </a:r>
            <a:r>
              <a:rPr lang="en-US" sz="2800" smtClean="0">
                <a:sym typeface="Symbol" pitchFamily="18" charset="2"/>
              </a:rPr>
              <a:t> if there is a bijection (an one-to-one and onto function) f from V</a:t>
            </a:r>
            <a:r>
              <a:rPr lang="en-US" sz="2800" baseline="-25000" smtClean="0">
                <a:sym typeface="Symbol" pitchFamily="18" charset="2"/>
              </a:rPr>
              <a:t>1</a:t>
            </a:r>
            <a:r>
              <a:rPr lang="en-US" sz="2800" smtClean="0">
                <a:sym typeface="Symbol" pitchFamily="18" charset="2"/>
              </a:rPr>
              <a:t> to V</a:t>
            </a:r>
            <a:r>
              <a:rPr lang="en-US" sz="2800" baseline="-25000" smtClean="0">
                <a:sym typeface="Symbol" pitchFamily="18" charset="2"/>
              </a:rPr>
              <a:t>2</a:t>
            </a:r>
            <a:r>
              <a:rPr lang="en-US" sz="2800" smtClean="0">
                <a:sym typeface="Symbol" pitchFamily="18" charset="2"/>
              </a:rPr>
              <a:t> with the property that a and b are adjacent in G</a:t>
            </a:r>
            <a:r>
              <a:rPr lang="en-US" sz="2800" baseline="-25000" smtClean="0">
                <a:sym typeface="Symbol" pitchFamily="18" charset="2"/>
              </a:rPr>
              <a:t>1</a:t>
            </a:r>
            <a:r>
              <a:rPr lang="en-US" sz="2800" smtClean="0">
                <a:sym typeface="Symbol" pitchFamily="18" charset="2"/>
              </a:rPr>
              <a:t> if and only if f(a) and f(b) are adjacent in G</a:t>
            </a:r>
            <a:r>
              <a:rPr lang="en-US" sz="2800" baseline="-25000" smtClean="0">
                <a:sym typeface="Symbol" pitchFamily="18" charset="2"/>
              </a:rPr>
              <a:t>2</a:t>
            </a:r>
            <a:r>
              <a:rPr lang="en-US" sz="2800" smtClean="0">
                <a:sym typeface="Symbol" pitchFamily="18" charset="2"/>
              </a:rPr>
              <a:t>, for all a and b in V</a:t>
            </a:r>
            <a:r>
              <a:rPr lang="en-US" sz="2800" baseline="-25000" smtClean="0">
                <a:sym typeface="Symbol" pitchFamily="18" charset="2"/>
              </a:rPr>
              <a:t>1</a:t>
            </a:r>
            <a:r>
              <a:rPr lang="en-US" sz="2800" smtClean="0">
                <a:sym typeface="Symbol" pitchFamily="18" charset="2"/>
              </a:rPr>
              <a:t>.</a:t>
            </a:r>
          </a:p>
          <a:p>
            <a:pPr marL="0" indent="0" eaLnBrk="1" hangingPunct="1">
              <a:spcAft>
                <a:spcPct val="20000"/>
              </a:spcAft>
              <a:defRPr/>
            </a:pPr>
            <a:r>
              <a:rPr lang="en-US" sz="2800" smtClean="0">
                <a:sym typeface="Symbol" pitchFamily="18" charset="2"/>
              </a:rPr>
              <a:t>Such a function f is called an </a:t>
            </a:r>
            <a:r>
              <a:rPr lang="en-US" sz="2800" b="1" smtClean="0">
                <a:solidFill>
                  <a:srgbClr val="00FFFF"/>
                </a:solidFill>
                <a:sym typeface="Symbol" pitchFamily="18" charset="2"/>
              </a:rPr>
              <a:t>isomorphism</a:t>
            </a:r>
            <a:r>
              <a:rPr lang="en-US" sz="2800" smtClean="0">
                <a:sym typeface="Symbol" pitchFamily="18" charset="2"/>
              </a:rPr>
              <a:t>.</a:t>
            </a:r>
          </a:p>
          <a:p>
            <a:pPr marL="0" indent="0" eaLnBrk="1" hangingPunct="1">
              <a:spcAft>
                <a:spcPct val="20000"/>
              </a:spcAft>
              <a:defRPr/>
            </a:pPr>
            <a:r>
              <a:rPr lang="en-US" sz="2800" smtClean="0">
                <a:sym typeface="Symbol" pitchFamily="18" charset="2"/>
              </a:rPr>
              <a:t>In other words, G</a:t>
            </a:r>
            <a:r>
              <a:rPr lang="en-US" sz="2800" baseline="-25000" smtClean="0">
                <a:sym typeface="Symbol" pitchFamily="18" charset="2"/>
              </a:rPr>
              <a:t>1</a:t>
            </a:r>
            <a:r>
              <a:rPr lang="en-US" sz="2800" smtClean="0">
                <a:sym typeface="Symbol" pitchFamily="18" charset="2"/>
              </a:rPr>
              <a:t> and G</a:t>
            </a:r>
            <a:r>
              <a:rPr lang="en-US" sz="2800" baseline="-25000" smtClean="0">
                <a:sym typeface="Symbol" pitchFamily="18" charset="2"/>
              </a:rPr>
              <a:t>2</a:t>
            </a:r>
            <a:r>
              <a:rPr lang="en-US" sz="2800" smtClean="0">
                <a:sym typeface="Symbol" pitchFamily="18" charset="2"/>
              </a:rPr>
              <a:t> are isomorphic if their vertices can be ordered in such a way that the adjacency matrices M</a:t>
            </a:r>
            <a:r>
              <a:rPr lang="en-US" sz="2800" baseline="-25000" smtClean="0">
                <a:sym typeface="Symbol" pitchFamily="18" charset="2"/>
              </a:rPr>
              <a:t>G</a:t>
            </a:r>
            <a:r>
              <a:rPr lang="en-US" sz="2800" baseline="-46000" smtClean="0">
                <a:sym typeface="Symbol" pitchFamily="18" charset="2"/>
              </a:rPr>
              <a:t>1</a:t>
            </a:r>
            <a:r>
              <a:rPr lang="en-US" sz="2800" smtClean="0">
                <a:sym typeface="Symbol" pitchFamily="18" charset="2"/>
              </a:rPr>
              <a:t> and M</a:t>
            </a:r>
            <a:r>
              <a:rPr lang="en-US" sz="2800" baseline="-25000" smtClean="0">
                <a:sym typeface="Symbol" pitchFamily="18" charset="2"/>
              </a:rPr>
              <a:t>G</a:t>
            </a:r>
            <a:r>
              <a:rPr lang="en-US" sz="2800" baseline="-46000" smtClean="0">
                <a:sym typeface="Symbol" pitchFamily="18" charset="2"/>
              </a:rPr>
              <a:t>2</a:t>
            </a:r>
            <a:r>
              <a:rPr lang="en-US" sz="2800" smtClean="0">
                <a:sym typeface="Symbol" pitchFamily="18" charset="2"/>
              </a:rPr>
              <a:t> are identical.</a:t>
            </a:r>
            <a:endParaRPr lang="en-US" sz="320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additive="base">
                                        <p:cTn id="13"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9">
                                            <p:txEl>
                                              <p:pRg st="2" end="2"/>
                                            </p:txEl>
                                          </p:spTgt>
                                        </p:tgtEl>
                                        <p:attrNameLst>
                                          <p:attrName>style.visibility</p:attrName>
                                        </p:attrNameLst>
                                      </p:cBhvr>
                                      <p:to>
                                        <p:strVal val="visible"/>
                                      </p:to>
                                    </p:set>
                                    <p:anim calcmode="lin" valueType="num">
                                      <p:cBhvr additive="base">
                                        <p:cTn id="19"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66FF33"/>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Comic Sans MS" pitchFamily="66" charset="0"/>
          </a:defRPr>
        </a:defPPr>
      </a:lstStyle>
    </a:spDef>
    <a:lnDef>
      <a:spPr bwMode="auto">
        <a:xfrm>
          <a:off x="0" y="0"/>
          <a:ext cx="1" cy="1"/>
        </a:xfrm>
        <a:custGeom>
          <a:avLst/>
          <a:gdLst/>
          <a:ahLst/>
          <a:cxnLst/>
          <a:rect l="0" t="0" r="0" b="0"/>
          <a:pathLst/>
        </a:custGeom>
        <a:noFill/>
        <a:ln w="25400" cap="flat" cmpd="sng" algn="ctr">
          <a:solidFill>
            <a:srgbClr val="66FF33"/>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Comic Sans MS" pitchFamily="66"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7535</TotalTime>
  <Words>3375</Words>
  <Application>Microsoft Office PowerPoint</Application>
  <PresentationFormat>On-screen Show (4:3)</PresentationFormat>
  <Paragraphs>443</Paragraphs>
  <Slides>43</Slides>
  <Notes>26</Notes>
  <HiddenSlides>11</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ariant>
        <vt:lpstr>Custom Shows</vt:lpstr>
      </vt:variant>
      <vt:variant>
        <vt:i4>1</vt:i4>
      </vt:variant>
    </vt:vector>
  </HeadingPairs>
  <TitlesOfParts>
    <vt:vector size="53" baseType="lpstr">
      <vt:lpstr>Book Antiqua</vt:lpstr>
      <vt:lpstr>Bookman Old Style</vt:lpstr>
      <vt:lpstr>Wingdings</vt:lpstr>
      <vt:lpstr>Cambria Math</vt:lpstr>
      <vt:lpstr>Times New Roman</vt:lpstr>
      <vt:lpstr>Comic Sans MS</vt:lpstr>
      <vt:lpstr>Symbol</vt:lpstr>
      <vt:lpstr>Default Design</vt:lpstr>
      <vt:lpstr>Equation</vt:lpstr>
      <vt:lpstr>PowerPoint Presentation</vt:lpstr>
      <vt:lpstr>Representing Graphs</vt:lpstr>
      <vt:lpstr>Representing Graphs</vt:lpstr>
      <vt:lpstr>Representing Graphs</vt:lpstr>
      <vt:lpstr>Representing Directed Graphs</vt:lpstr>
      <vt:lpstr>Representing Pseudographs</vt:lpstr>
      <vt:lpstr>Representing Graphs</vt:lpstr>
      <vt:lpstr>Representing Graphs</vt:lpstr>
      <vt:lpstr>Isomorphism of Graphs</vt:lpstr>
      <vt:lpstr>Isomorphism of Graphs</vt:lpstr>
      <vt:lpstr>Isomorphism of Graphs</vt:lpstr>
      <vt:lpstr>Isomorphism of Graphs</vt:lpstr>
      <vt:lpstr>Isomorphism of Graphs</vt:lpstr>
      <vt:lpstr>Example</vt:lpstr>
      <vt:lpstr>Example (Cont.)</vt:lpstr>
      <vt:lpstr>Example (Cont.)</vt:lpstr>
      <vt:lpstr>Example (Cont.)</vt:lpstr>
      <vt:lpstr>Example (Cont.)</vt:lpstr>
      <vt:lpstr>Example (Cont.)</vt:lpstr>
      <vt:lpstr>Example (Cont.)</vt:lpstr>
      <vt:lpstr>Example (Cont.)</vt:lpstr>
      <vt:lpstr>Examples</vt:lpstr>
      <vt:lpstr>Connectivity</vt:lpstr>
      <vt:lpstr>Connectivity</vt:lpstr>
      <vt:lpstr>Connectivity</vt:lpstr>
      <vt:lpstr>Connectivity</vt:lpstr>
      <vt:lpstr>Connectivity</vt:lpstr>
      <vt:lpstr>Connectivity</vt:lpstr>
      <vt:lpstr>Connectivity</vt:lpstr>
      <vt:lpstr>Connectivity</vt:lpstr>
      <vt:lpstr>The Connected Components of the Web Graph</vt:lpstr>
      <vt:lpstr>How connected is a graph?  Cut vertices and edges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Counting Paths between Vertices</vt:lpstr>
      <vt:lpstr>PowerPoint Presentation</vt:lpstr>
      <vt:lpstr>PowerPoint Presentation</vt:lpstr>
      <vt:lpstr>PowerPoint Presentation</vt:lpstr>
      <vt:lpstr>Custom Show 1</vt:lpstr>
    </vt:vector>
  </TitlesOfParts>
  <Company>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Anup Nandy</cp:lastModifiedBy>
  <cp:revision>191</cp:revision>
  <dcterms:created xsi:type="dcterms:W3CDTF">2001-02-24T00:16:35Z</dcterms:created>
  <dcterms:modified xsi:type="dcterms:W3CDTF">2020-11-09T09:18:27Z</dcterms:modified>
</cp:coreProperties>
</file>