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2"/>
  </p:notesMasterIdLst>
  <p:sldIdLst>
    <p:sldId id="357" r:id="rId2"/>
    <p:sldId id="377" r:id="rId3"/>
    <p:sldId id="318" r:id="rId4"/>
    <p:sldId id="379" r:id="rId5"/>
    <p:sldId id="404" r:id="rId6"/>
    <p:sldId id="378" r:id="rId7"/>
    <p:sldId id="319" r:id="rId8"/>
    <p:sldId id="380" r:id="rId9"/>
    <p:sldId id="381" r:id="rId10"/>
    <p:sldId id="405" r:id="rId11"/>
    <p:sldId id="394" r:id="rId12"/>
    <p:sldId id="395" r:id="rId13"/>
    <p:sldId id="396" r:id="rId14"/>
    <p:sldId id="403" r:id="rId15"/>
    <p:sldId id="397" r:id="rId16"/>
    <p:sldId id="398" r:id="rId17"/>
    <p:sldId id="399" r:id="rId18"/>
    <p:sldId id="400" r:id="rId19"/>
    <p:sldId id="401" r:id="rId20"/>
    <p:sldId id="393" r:id="rId21"/>
    <p:sldId id="406" r:id="rId22"/>
    <p:sldId id="407" r:id="rId23"/>
    <p:sldId id="408" r:id="rId24"/>
    <p:sldId id="383" r:id="rId25"/>
    <p:sldId id="384" r:id="rId26"/>
    <p:sldId id="385" r:id="rId27"/>
    <p:sldId id="386" r:id="rId28"/>
    <p:sldId id="387" r:id="rId29"/>
    <p:sldId id="388" r:id="rId30"/>
    <p:sldId id="390" r:id="rId3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9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14400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094CD-7D8E-45B7-9A9E-38C51675D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2074E-41DF-4927-B045-9B7E85C1A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2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1C09E-A661-48EC-99A0-CCCA065A8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34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80712-85A1-4AB2-8970-BF39DB078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1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457A6-F167-4F0D-A7EB-C34D3AEBA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54E01-7557-45D3-B471-BEA0EDCB2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F1B92-DAB1-4614-9A51-854D37FE3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BD8EA-0DFC-44EB-895D-26CDEC881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0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F7475-2506-43FA-938F-E6556C1BD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2D72D-C322-42C8-A469-A6725E22C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9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63C34-5490-4C48-9BEA-686D083F2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4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25145-D726-46B3-B013-9F609CCEC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9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9A3DE-025E-45CE-A6D8-25B8D5255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8B8A2D-C8AF-4714-88BC-44A7FE6DD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 smtClean="0">
                <a:latin typeface="Times New Roman" panose="02020603050405020304" pitchFamily="18" charset="0"/>
              </a:rPr>
              <a:t>Planar </a:t>
            </a:r>
            <a:r>
              <a:rPr lang="en-US" altLang="en-US" sz="6000" b="1" dirty="0" smtClean="0">
                <a:latin typeface="Times New Roman" panose="02020603050405020304" pitchFamily="18" charset="0"/>
              </a:rPr>
              <a:t>Graphs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6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6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6000" dirty="0" smtClean="0">
                <a:latin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14400"/>
            <a:ext cx="2933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Euler showed that all planar representations of a graph split the plane into the same number of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regions</a:t>
            </a:r>
            <a:r>
              <a:rPr lang="en-US" altLang="en-US" sz="3600" smtClean="0">
                <a:latin typeface="Times New Roman" panose="02020603050405020304" pitchFamily="18" charset="0"/>
              </a:rPr>
              <a:t>, including an unbounded region.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133600" y="3429000"/>
            <a:ext cx="3521075" cy="2565400"/>
            <a:chOff x="1046" y="2704"/>
            <a:chExt cx="1690" cy="108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046" y="3005"/>
              <a:ext cx="127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37338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Euler devised a formula for expressing the relationship between the number of vertices, edges, and regions of a planar graph.</a:t>
            </a:r>
          </a:p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These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may</a:t>
            </a:r>
            <a:r>
              <a:rPr lang="en-US" altLang="en-US" sz="3600" smtClean="0">
                <a:latin typeface="Times New Roman" panose="02020603050405020304" pitchFamily="18" charset="0"/>
              </a:rPr>
              <a:t> help us determine if a graph can be planar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Euler’s Formula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28194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Let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G</a:t>
            </a:r>
            <a:r>
              <a:rPr lang="en-US" altLang="en-US" sz="3600" smtClean="0">
                <a:latin typeface="Times New Roman" panose="02020603050405020304" pitchFamily="18" charset="0"/>
              </a:rPr>
              <a:t> be a connected planar simple graph with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e</a:t>
            </a:r>
            <a:r>
              <a:rPr lang="en-US" altLang="en-US" sz="3600" smtClean="0">
                <a:latin typeface="Times New Roman" panose="02020603050405020304" pitchFamily="18" charset="0"/>
              </a:rPr>
              <a:t> edges and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</a:rPr>
              <a:t> vertices. Let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r</a:t>
            </a:r>
            <a:r>
              <a:rPr lang="en-US" altLang="en-US" sz="3600" smtClean="0">
                <a:latin typeface="Times New Roman" panose="02020603050405020304" pitchFamily="18" charset="0"/>
              </a:rPr>
              <a:t> be the number of regions in a planar representation of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G</a:t>
            </a:r>
            <a:r>
              <a:rPr lang="en-US" altLang="en-US" sz="3600" smtClean="0">
                <a:latin typeface="Times New Roman" panose="02020603050405020304" pitchFamily="18" charset="0"/>
              </a:rPr>
              <a:t>. 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+ 2.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191000" y="4648200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edges,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= 6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vertices,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= 4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regions, </a:t>
            </a: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>
                <a:latin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+ 2 =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046" y="3034"/>
              <a:ext cx="149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Euler’s Formula Example</a:t>
            </a:r>
            <a:endParaRPr lang="en-US" altLang="en-US" smtClean="0"/>
          </a:p>
        </p:txBody>
      </p:sp>
      <p:sp>
        <p:nvSpPr>
          <p:cNvPr id="102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altLang="en-US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+ 2</a:t>
            </a:r>
            <a:endParaRPr lang="en-US" altLang="en-US" smtClean="0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66975"/>
            <a:ext cx="7143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2466975"/>
            <a:ext cx="894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96000" y="5334000"/>
          <a:ext cx="26558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26558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2514600"/>
          </a:xfrm>
        </p:spPr>
        <p:txBody>
          <a:bodyPr/>
          <a:lstStyle/>
          <a:p>
            <a:pPr eaLnBrk="1" hangingPunct="1"/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600" b="1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 + 2 </a:t>
            </a:r>
          </a:p>
          <a:p>
            <a:pPr eaLnBrk="1" hangingPunct="1"/>
            <a:r>
              <a:rPr lang="en-US" altLang="en-US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Corollary 1:</a:t>
            </a:r>
            <a:r>
              <a:rPr lang="en-US" altLang="en-US" sz="3600" smtClean="0">
                <a:latin typeface="Times New Roman" panose="02020603050405020304" pitchFamily="18" charset="0"/>
              </a:rPr>
              <a:t> If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G</a:t>
            </a:r>
            <a:r>
              <a:rPr lang="en-US" altLang="en-US" sz="3600" smtClean="0">
                <a:latin typeface="Times New Roman" panose="02020603050405020304" pitchFamily="18" charset="0"/>
              </a:rPr>
              <a:t> is a connected planar simple graph with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e</a:t>
            </a:r>
            <a:r>
              <a:rPr lang="en-US" altLang="en-US" sz="3600" smtClean="0">
                <a:latin typeface="Times New Roman" panose="02020603050405020304" pitchFamily="18" charset="0"/>
              </a:rPr>
              <a:t> edges and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</a:rPr>
              <a:t> vertices where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</a:rPr>
              <a:t> 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 3, then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- 6. (no proof)</a:t>
            </a:r>
          </a:p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Is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5 </a:t>
            </a:r>
            <a:r>
              <a:rPr lang="en-US" altLang="en-US" sz="3600" smtClean="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791200" y="4114800"/>
            <a:ext cx="2667000" cy="2362200"/>
            <a:chOff x="1023" y="2663"/>
            <a:chExt cx="1146" cy="1089"/>
          </a:xfrm>
        </p:grpSpPr>
        <p:sp>
          <p:nvSpPr>
            <p:cNvPr id="15366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5257800" y="571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Corollary 1: </a:t>
            </a:r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mtClean="0"/>
              <a:t> e ≤ 3v – 6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mtClean="0">
                <a:latin typeface="Times New Roman" panose="02020603050405020304" pitchFamily="18" charset="0"/>
              </a:rPr>
              <a:t> has 5 vertices and 10 edges.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We see that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 3</a:t>
            </a:r>
            <a:r>
              <a:rPr lang="en-US" altLang="en-US" smtClean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So, if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mtClean="0">
                <a:latin typeface="Times New Roman" panose="02020603050405020304" pitchFamily="18" charset="0"/>
              </a:rPr>
              <a:t> is planar, it must be true that </a:t>
            </a:r>
            <a:r>
              <a:rPr lang="en-US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– 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– 6  =  3*5 – 6  =  15 – 6  =  9.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So </a:t>
            </a:r>
            <a:r>
              <a:rPr lang="en-US" altLang="en-US" i="1" smtClean="0">
                <a:latin typeface="Times New Roman" panose="02020603050405020304" pitchFamily="18" charset="0"/>
              </a:rPr>
              <a:t>e</a:t>
            </a:r>
            <a:r>
              <a:rPr lang="en-US" altLang="en-US" smtClean="0">
                <a:latin typeface="Times New Roman" panose="02020603050405020304" pitchFamily="18" charset="0"/>
              </a:rPr>
              <a:t> must be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 9.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But e = (</a:t>
            </a:r>
            <a:r>
              <a:rPr lang="en-US" altLang="en-US" smtClean="0">
                <a:latin typeface="Times New Roman" panose="02020603050405020304" pitchFamily="18" charset="0"/>
              </a:rPr>
              <a:t>n choose 2) = n(n-1)/2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= 5*4/2 = 10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So,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 </a:t>
            </a:r>
            <a:r>
              <a:rPr lang="en-US" altLang="en-US" smtClean="0">
                <a:latin typeface="Times New Roman" panose="02020603050405020304" pitchFamily="18" charset="0"/>
              </a:rPr>
              <a:t>is nonplanar.</a:t>
            </a:r>
            <a:r>
              <a:rPr lang="en-US" altLang="en-US" sz="2800" smtClean="0"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486400" y="3581400"/>
            <a:ext cx="3200400" cy="2971800"/>
            <a:chOff x="1023" y="2663"/>
            <a:chExt cx="1146" cy="1089"/>
          </a:xfrm>
        </p:grpSpPr>
        <p:sp>
          <p:nvSpPr>
            <p:cNvPr id="16390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1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9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0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5181600" y="55626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 i="1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5</a:t>
            </a:r>
            <a:endParaRPr lang="en-US" altLang="en-US" sz="3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16764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2: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is a connected planar simple graph, then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must have a vertex of degree not exceeding 5.</a:t>
            </a:r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79009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If G has one or two vertices, it is true; </a:t>
            </a:r>
          </a:p>
          <a:p>
            <a:pPr algn="l" eaLnBrk="1" hangingPunct="1"/>
            <a:r>
              <a:rPr lang="en-US" altLang="en-US"/>
              <a:t>thus, we assume that G has at least three vertices.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If the degree of each vertex were at least 6, then by Handshaking Theorem,</a:t>
            </a:r>
          </a:p>
          <a:p>
            <a:pPr algn="l" eaLnBrk="1" hangingPunct="1"/>
            <a:r>
              <a:rPr lang="en-US" altLang="en-US"/>
              <a:t>2e ≥ 6v, i.e., e ≥ 3v,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but this contradicts the inequality from</a:t>
            </a:r>
          </a:p>
          <a:p>
            <a:pPr algn="l" eaLnBrk="1" hangingPunct="1"/>
            <a:r>
              <a:rPr lang="en-US" altLang="en-US"/>
              <a:t>Corollary 1: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/>
              <a:t> e ≤ 3v – 6.</a:t>
            </a:r>
          </a:p>
          <a:p>
            <a:pPr algn="l" eaLnBrk="1" hangingPunct="1"/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43600" y="4876800"/>
          <a:ext cx="2884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927000" imgH="342720" progId="Equation.3">
                  <p:embed/>
                </p:oleObj>
              </mc:Choice>
              <mc:Fallback>
                <p:oleObj name="Equation" r:id="rId3" imgW="927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2884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3: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If a connected planar simple graph has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edges and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vertices with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</a:rPr>
              <a:t> 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 3 and no circuits of length 3, then 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36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smtClean="0">
                <a:latin typeface="Times New Roman" panose="02020603050405020304" pitchFamily="18" charset="0"/>
                <a:sym typeface="Symbol" panose="05050102010706020507" pitchFamily="18" charset="2"/>
              </a:rPr>
              <a:t> - 4. (no proof)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Is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3,3 </a:t>
            </a:r>
            <a:r>
              <a:rPr lang="en-US" altLang="en-US" sz="3600" smtClean="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4114800"/>
            <a:ext cx="2709863" cy="1905000"/>
            <a:chOff x="2198" y="3014"/>
            <a:chExt cx="1371" cy="863"/>
          </a:xfrm>
        </p:grpSpPr>
        <p:sp>
          <p:nvSpPr>
            <p:cNvPr id="17413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4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5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6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810000"/>
          </a:xfrm>
        </p:spPr>
        <p:txBody>
          <a:bodyPr/>
          <a:lstStyle/>
          <a:p>
            <a:pPr eaLnBrk="1" hangingPunct="1"/>
            <a:r>
              <a:rPr lang="en-US" altLang="en-US" sz="2800" i="1" smtClean="0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z="2800" smtClean="0">
                <a:latin typeface="Times New Roman" panose="02020603050405020304" pitchFamily="18" charset="0"/>
              </a:rPr>
              <a:t> has 6 vertices and 9 edges. 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</a:rPr>
              <a:t>Obviously, v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 3 and there are no circuits of length 3.  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z="2800" smtClean="0">
                <a:latin typeface="Times New Roman" panose="02020603050405020304" pitchFamily="18" charset="0"/>
              </a:rPr>
              <a:t> were planar, then 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– 4 would have to be true.  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– 4  = 2*6 – 4  = 8 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must be  8.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But 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= 9.</a:t>
            </a:r>
          </a:p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3,3 </a:t>
            </a:r>
            <a:r>
              <a:rPr lang="en-US" altLang="en-US" sz="2800" smtClean="0">
                <a:latin typeface="Times New Roman" panose="02020603050405020304" pitchFamily="18" charset="0"/>
              </a:rPr>
              <a:t>is nonplanar.</a:t>
            </a:r>
            <a:endParaRPr lang="en-US" altLang="en-US" sz="2800" baseline="-25000" smtClean="0">
              <a:latin typeface="Times New Roman" panose="02020603050405020304" pitchFamily="18" charset="0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876800" y="3429000"/>
            <a:ext cx="3548063" cy="2590800"/>
            <a:chOff x="2198" y="3014"/>
            <a:chExt cx="1371" cy="863"/>
          </a:xfrm>
        </p:grpSpPr>
        <p:sp>
          <p:nvSpPr>
            <p:cNvPr id="18438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1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2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437" name="Text Box 21"/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K</a:t>
            </a:r>
            <a:r>
              <a:rPr lang="en-US" altLang="en-US" baseline="-25000"/>
              <a:t>3,3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Is 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it possible to join the three houses to the three utilities in such a way that none of the connections cross?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/>
          <a:lstStyle/>
          <a:p>
            <a:r>
              <a:rPr lang="en-US" altLang="en-US" smtClean="0"/>
              <a:t>Kuratowski Theorem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838200"/>
            <a:ext cx="830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/>
              <a:t>A graph is nonplanar if and only if it contains a subgraph homeomorphic to </a:t>
            </a:r>
            <a:r>
              <a:rPr lang="en-US" altLang="en-US" sz="3200" i="1"/>
              <a:t>K</a:t>
            </a:r>
            <a:r>
              <a:rPr lang="en-US" altLang="en-US" sz="3200" i="1" baseline="-25000"/>
              <a:t>3,3</a:t>
            </a:r>
            <a:r>
              <a:rPr lang="en-US" altLang="en-US" sz="3200" i="1"/>
              <a:t> or K</a:t>
            </a:r>
            <a:r>
              <a:rPr lang="en-US" altLang="en-US" sz="3200" i="1" baseline="-25000"/>
              <a:t>5</a:t>
            </a:r>
            <a:r>
              <a:rPr lang="en-US" altLang="en-US" sz="3200" i="1"/>
              <a:t>.</a:t>
            </a:r>
            <a:endParaRPr lang="en-US" altLang="en-US" sz="3200"/>
          </a:p>
        </p:txBody>
      </p:sp>
      <p:grpSp>
        <p:nvGrpSpPr>
          <p:cNvPr id="19460" name="Group 13"/>
          <p:cNvGrpSpPr>
            <a:grpSpLocks/>
          </p:cNvGrpSpPr>
          <p:nvPr/>
        </p:nvGrpSpPr>
        <p:grpSpPr bwMode="auto">
          <a:xfrm>
            <a:off x="4343400" y="2057400"/>
            <a:ext cx="1828800" cy="1295400"/>
            <a:chOff x="2198" y="3014"/>
            <a:chExt cx="1371" cy="863"/>
          </a:xfrm>
        </p:grpSpPr>
        <p:sp>
          <p:nvSpPr>
            <p:cNvPr id="19464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5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5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6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7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9461" name="Picture 2" descr="Complete graph K5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81200"/>
            <a:ext cx="16383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95825"/>
            <a:ext cx="705961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24"/>
          <p:cNvSpPr txBox="1">
            <a:spLocks noChangeArrowheads="1"/>
          </p:cNvSpPr>
          <p:nvPr/>
        </p:nvSpPr>
        <p:spPr bwMode="auto">
          <a:xfrm>
            <a:off x="609600" y="3733800"/>
            <a:ext cx="769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The intuition: </a:t>
            </a:r>
            <a:r>
              <a:rPr lang="en-US" altLang="en-US" b="1"/>
              <a:t>homeomorphism</a:t>
            </a:r>
            <a:r>
              <a:rPr lang="en-US" altLang="en-US"/>
              <a:t> is like graph isomorphism after ignoring</a:t>
            </a:r>
            <a:br>
              <a:rPr lang="en-US" altLang="en-US"/>
            </a:br>
            <a:r>
              <a:rPr lang="en-US" altLang="en-US"/>
              <a:t>some of degree 2 nodes. Example: after ignoring nodes d, e, f in graph H,</a:t>
            </a:r>
            <a:br>
              <a:rPr lang="en-US" altLang="en-US"/>
            </a:br>
            <a:r>
              <a:rPr lang="en-US" altLang="en-US"/>
              <a:t>H is isomorphic to K</a:t>
            </a:r>
            <a:r>
              <a:rPr lang="en-US" altLang="en-US" baseline="-25000"/>
              <a:t>5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graph is planar, so will be any graph obtained by removing an edge {u, v}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adding a new </a:t>
            </a:r>
            <a:r>
              <a:rPr lang="en-US" dirty="0"/>
              <a:t>vertex w together with edges {</a:t>
            </a:r>
            <a:r>
              <a:rPr lang="en-US" dirty="0" err="1"/>
              <a:t>u,w</a:t>
            </a:r>
            <a:r>
              <a:rPr lang="en-US" dirty="0"/>
              <a:t>} and {w, v}. Such an operation is called an </a:t>
            </a:r>
            <a:r>
              <a:rPr lang="en-US" dirty="0" smtClean="0"/>
              <a:t>elementary subdivision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graphs G1 = (V1,E1) and G2 = (V2,E2) are called homeomorphic if </a:t>
            </a:r>
            <a:r>
              <a:rPr lang="en-US" dirty="0" smtClean="0"/>
              <a:t>they can </a:t>
            </a:r>
            <a:r>
              <a:rPr lang="en-US" dirty="0"/>
              <a:t>be obtained from the same graph by a </a:t>
            </a:r>
            <a:r>
              <a:rPr lang="en-US" dirty="0" smtClean="0"/>
              <a:t>sequence </a:t>
            </a:r>
            <a:r>
              <a:rPr lang="en-US" dirty="0"/>
              <a:t>of elementary subdivisions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have seen that </a:t>
            </a:r>
            <a:r>
              <a:rPr lang="en-US" i="1" dirty="0"/>
              <a:t>K</a:t>
            </a:r>
            <a:r>
              <a:rPr lang="en-US" dirty="0"/>
              <a:t>3</a:t>
            </a:r>
            <a:r>
              <a:rPr lang="en-US" i="1" dirty="0"/>
              <a:t>,</a:t>
            </a:r>
            <a:r>
              <a:rPr lang="en-US" dirty="0"/>
              <a:t>3 and </a:t>
            </a:r>
            <a:r>
              <a:rPr lang="en-US" i="1" dirty="0"/>
              <a:t>K</a:t>
            </a:r>
            <a:r>
              <a:rPr lang="en-US" dirty="0"/>
              <a:t>5 are not planar. Clearly, a graph is not planar if it contains </a:t>
            </a:r>
            <a:r>
              <a:rPr lang="en-US" dirty="0" smtClean="0"/>
              <a:t>either of </a:t>
            </a:r>
            <a:r>
              <a:rPr lang="en-US" dirty="0"/>
              <a:t>these two graphs as a subgraph.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Surprisingly</a:t>
            </a:r>
            <a:r>
              <a:rPr lang="en-US" dirty="0"/>
              <a:t>, all nonplanar graphs must contain a </a:t>
            </a:r>
            <a:r>
              <a:rPr lang="en-US" dirty="0" smtClean="0"/>
              <a:t>subgraph that </a:t>
            </a:r>
            <a:r>
              <a:rPr lang="en-US" dirty="0"/>
              <a:t>can be obtained from </a:t>
            </a:r>
            <a:r>
              <a:rPr lang="en-US" i="1" dirty="0"/>
              <a:t>K</a:t>
            </a:r>
            <a:r>
              <a:rPr lang="en-US" dirty="0"/>
              <a:t>3</a:t>
            </a:r>
            <a:r>
              <a:rPr lang="en-US" i="1" dirty="0"/>
              <a:t>,</a:t>
            </a:r>
            <a:r>
              <a:rPr lang="en-US" dirty="0"/>
              <a:t>3 or </a:t>
            </a:r>
            <a:r>
              <a:rPr lang="en-US" i="1" dirty="0"/>
              <a:t>K</a:t>
            </a:r>
            <a:r>
              <a:rPr lang="en-US" dirty="0"/>
              <a:t>5 using certain permitted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Show that the graphs </a:t>
            </a:r>
            <a:r>
              <a:rPr lang="en-US" sz="2800" i="1" dirty="0"/>
              <a:t>G</a:t>
            </a:r>
            <a:r>
              <a:rPr lang="en-US" sz="2800" dirty="0"/>
              <a:t>1, </a:t>
            </a:r>
            <a:r>
              <a:rPr lang="en-US" sz="2800" i="1" dirty="0"/>
              <a:t>G</a:t>
            </a:r>
            <a:r>
              <a:rPr lang="en-US" sz="2800" dirty="0"/>
              <a:t>2, and </a:t>
            </a:r>
            <a:r>
              <a:rPr lang="en-US" sz="2800" i="1" dirty="0"/>
              <a:t>G</a:t>
            </a:r>
            <a:r>
              <a:rPr lang="en-US" sz="2800" dirty="0"/>
              <a:t>3 displayed in Figure </a:t>
            </a:r>
            <a:r>
              <a:rPr lang="en-US" sz="2800" dirty="0" smtClean="0"/>
              <a:t>are </a:t>
            </a:r>
            <a:r>
              <a:rPr lang="en-US" sz="2800" dirty="0"/>
              <a:t>all homeomorphic.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7372350" cy="1619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1177" y="35052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Times-Roman"/>
              </a:rPr>
              <a:t>These three graphs are homeomorphic because all three can be obtained from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1 </a:t>
            </a:r>
            <a:r>
              <a:rPr lang="en-US" sz="1600" dirty="0">
                <a:latin typeface="Times-Roman"/>
              </a:rPr>
              <a:t>by</a:t>
            </a:r>
          </a:p>
          <a:p>
            <a:pPr algn="l"/>
            <a:r>
              <a:rPr lang="en-US" sz="1600" dirty="0">
                <a:latin typeface="Times-Roman"/>
              </a:rPr>
              <a:t>elementary subdivisions.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1 </a:t>
            </a:r>
            <a:r>
              <a:rPr lang="en-US" sz="1600" dirty="0">
                <a:latin typeface="Times-Roman"/>
              </a:rPr>
              <a:t>can be obtained from itself by an empty sequence of elementary</a:t>
            </a:r>
          </a:p>
          <a:p>
            <a:pPr algn="l"/>
            <a:r>
              <a:rPr lang="en-US" sz="1600" dirty="0">
                <a:latin typeface="Times-Roman"/>
              </a:rPr>
              <a:t>subdivisions. </a:t>
            </a:r>
            <a:endParaRPr lang="en-US" sz="1600" dirty="0" smtClean="0">
              <a:latin typeface="Times-Roman"/>
            </a:endParaRPr>
          </a:p>
          <a:p>
            <a:pPr algn="l"/>
            <a:r>
              <a:rPr lang="en-US" sz="1600" dirty="0" smtClean="0">
                <a:latin typeface="Times-Roman"/>
              </a:rPr>
              <a:t>To </a:t>
            </a:r>
            <a:r>
              <a:rPr lang="en-US" sz="1600" dirty="0">
                <a:latin typeface="Times-Roman"/>
              </a:rPr>
              <a:t>obtain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2 </a:t>
            </a:r>
            <a:r>
              <a:rPr lang="en-US" sz="1600" dirty="0">
                <a:latin typeface="Times-Roman"/>
              </a:rPr>
              <a:t>from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1 </a:t>
            </a:r>
            <a:r>
              <a:rPr lang="en-US" sz="1600" dirty="0">
                <a:latin typeface="Times-Roman"/>
              </a:rPr>
              <a:t>we can use this sequence of elementary subdivisions</a:t>
            </a:r>
            <a:r>
              <a:rPr lang="en-US" sz="1600" dirty="0" smtClean="0">
                <a:latin typeface="Times-Roman"/>
              </a:rPr>
              <a:t>:</a:t>
            </a:r>
          </a:p>
          <a:p>
            <a:pPr algn="l"/>
            <a:endParaRPr lang="en-US" sz="1600" dirty="0">
              <a:latin typeface="Times-Roman"/>
            </a:endParaRPr>
          </a:p>
          <a:p>
            <a:pPr algn="l"/>
            <a:r>
              <a:rPr lang="en-US" sz="1600" dirty="0">
                <a:latin typeface="Times-Roman"/>
              </a:rPr>
              <a:t>(</a:t>
            </a:r>
            <a:r>
              <a:rPr lang="en-US" sz="1600" i="1" dirty="0" err="1">
                <a:latin typeface="Times-Italic"/>
              </a:rPr>
              <a:t>i</a:t>
            </a:r>
            <a:r>
              <a:rPr lang="en-US" sz="1600" i="1" dirty="0">
                <a:latin typeface="Times-Italic"/>
              </a:rPr>
              <a:t> </a:t>
            </a:r>
            <a:r>
              <a:rPr lang="en-US" sz="1600" dirty="0">
                <a:latin typeface="Times-Roman"/>
              </a:rPr>
              <a:t>) remove the edge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a, c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, add the vertex </a:t>
            </a:r>
            <a:r>
              <a:rPr lang="en-US" sz="1600" i="1" dirty="0">
                <a:latin typeface="MTMI"/>
              </a:rPr>
              <a:t>f </a:t>
            </a:r>
            <a:r>
              <a:rPr lang="en-US" sz="1600" dirty="0">
                <a:latin typeface="Times-Roman"/>
              </a:rPr>
              <a:t>, and add the edges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a, f </a:t>
            </a:r>
            <a:r>
              <a:rPr lang="en-US" sz="1600" dirty="0">
                <a:latin typeface="MTSYN"/>
              </a:rPr>
              <a:t>} </a:t>
            </a:r>
            <a:r>
              <a:rPr lang="en-US" sz="1600" dirty="0">
                <a:latin typeface="Times-Roman"/>
              </a:rPr>
              <a:t>and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f, c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; </a:t>
            </a:r>
            <a:endParaRPr lang="en-US" sz="1600" dirty="0" smtClean="0">
              <a:latin typeface="Times-Roman"/>
            </a:endParaRPr>
          </a:p>
          <a:p>
            <a:pPr algn="l"/>
            <a:r>
              <a:rPr lang="en-US" sz="1600" dirty="0" smtClean="0">
                <a:latin typeface="Times-Roman"/>
              </a:rPr>
              <a:t>(</a:t>
            </a:r>
            <a:r>
              <a:rPr lang="en-US" sz="1600" i="1" dirty="0">
                <a:latin typeface="Times-Italic"/>
              </a:rPr>
              <a:t>ii </a:t>
            </a:r>
            <a:r>
              <a:rPr lang="en-US" sz="1600" dirty="0">
                <a:latin typeface="Times-Roman"/>
              </a:rPr>
              <a:t>) </a:t>
            </a:r>
            <a:r>
              <a:rPr lang="en-US" sz="1600" dirty="0" smtClean="0">
                <a:latin typeface="Times-Roman"/>
              </a:rPr>
              <a:t>remove the </a:t>
            </a:r>
            <a:r>
              <a:rPr lang="en-US" sz="1600" dirty="0">
                <a:latin typeface="Times-Roman"/>
              </a:rPr>
              <a:t>edge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b, c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, add the vertex </a:t>
            </a:r>
            <a:r>
              <a:rPr lang="en-US" sz="1600" i="1" dirty="0">
                <a:latin typeface="MTMI"/>
              </a:rPr>
              <a:t>g</a:t>
            </a:r>
            <a:r>
              <a:rPr lang="en-US" sz="1600" dirty="0">
                <a:latin typeface="Times-Roman"/>
              </a:rPr>
              <a:t>, and add the edges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b, g</a:t>
            </a:r>
            <a:r>
              <a:rPr lang="en-US" sz="1600" dirty="0">
                <a:latin typeface="MTSYN"/>
              </a:rPr>
              <a:t>} </a:t>
            </a:r>
            <a:r>
              <a:rPr lang="en-US" sz="1600" dirty="0">
                <a:latin typeface="Times-Roman"/>
              </a:rPr>
              <a:t>and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g, c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; </a:t>
            </a:r>
            <a:r>
              <a:rPr lang="en-US" sz="1600" dirty="0" smtClean="0">
                <a:latin typeface="Times-Roman"/>
              </a:rPr>
              <a:t>and</a:t>
            </a:r>
          </a:p>
          <a:p>
            <a:pPr algn="l"/>
            <a:r>
              <a:rPr lang="en-US" sz="1600" dirty="0" smtClean="0">
                <a:latin typeface="Times-Roman"/>
              </a:rPr>
              <a:t> </a:t>
            </a:r>
            <a:r>
              <a:rPr lang="en-US" sz="1600" dirty="0">
                <a:latin typeface="Times-Roman"/>
              </a:rPr>
              <a:t>(</a:t>
            </a:r>
            <a:r>
              <a:rPr lang="en-US" sz="1600" i="1" dirty="0">
                <a:latin typeface="Times-Italic"/>
              </a:rPr>
              <a:t>iii </a:t>
            </a:r>
            <a:r>
              <a:rPr lang="en-US" sz="1600" dirty="0">
                <a:latin typeface="Times-Roman"/>
              </a:rPr>
              <a:t>) remove the </a:t>
            </a:r>
            <a:r>
              <a:rPr lang="en-US" sz="1600" dirty="0" smtClean="0">
                <a:latin typeface="Times-Roman"/>
              </a:rPr>
              <a:t>edge </a:t>
            </a:r>
            <a:r>
              <a:rPr lang="en-US" sz="1600" dirty="0" smtClean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b, g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, add the vertex </a:t>
            </a:r>
            <a:r>
              <a:rPr lang="en-US" sz="1600" i="1" dirty="0">
                <a:latin typeface="MTMI"/>
              </a:rPr>
              <a:t>h</a:t>
            </a:r>
            <a:r>
              <a:rPr lang="en-US" sz="1600" dirty="0">
                <a:latin typeface="Times-Roman"/>
              </a:rPr>
              <a:t>, and add the edges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g, h</a:t>
            </a:r>
            <a:r>
              <a:rPr lang="en-US" sz="1600" dirty="0">
                <a:latin typeface="MTSYN"/>
              </a:rPr>
              <a:t>} </a:t>
            </a:r>
            <a:r>
              <a:rPr lang="en-US" sz="1600" dirty="0">
                <a:latin typeface="Times-Roman"/>
              </a:rPr>
              <a:t>and </a:t>
            </a:r>
            <a:r>
              <a:rPr lang="en-US" sz="1600" dirty="0">
                <a:latin typeface="MTSYN"/>
              </a:rPr>
              <a:t>{</a:t>
            </a:r>
            <a:r>
              <a:rPr lang="en-US" sz="1600" i="1" dirty="0">
                <a:latin typeface="MTMI"/>
              </a:rPr>
              <a:t>b, h</a:t>
            </a:r>
            <a:r>
              <a:rPr lang="en-US" sz="1600" dirty="0">
                <a:latin typeface="MTSYN"/>
              </a:rPr>
              <a:t>}</a:t>
            </a:r>
            <a:r>
              <a:rPr lang="en-US" sz="1600" dirty="0">
                <a:latin typeface="Times-Roman"/>
              </a:rPr>
              <a:t>.We leave it to the reader to </a:t>
            </a:r>
            <a:r>
              <a:rPr lang="en-US" sz="1600" dirty="0" smtClean="0">
                <a:latin typeface="Times-Roman"/>
              </a:rPr>
              <a:t>determine the </a:t>
            </a:r>
            <a:r>
              <a:rPr lang="en-US" sz="1600" dirty="0">
                <a:latin typeface="Times-Roman"/>
              </a:rPr>
              <a:t>sequence of elementary subdivisions needed to obtain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3 </a:t>
            </a:r>
            <a:r>
              <a:rPr lang="en-US" sz="1600" dirty="0">
                <a:latin typeface="Times-Roman"/>
              </a:rPr>
              <a:t>from </a:t>
            </a:r>
            <a:r>
              <a:rPr lang="en-US" sz="1600" i="1" dirty="0">
                <a:latin typeface="MTMI"/>
              </a:rPr>
              <a:t>G</a:t>
            </a:r>
            <a:r>
              <a:rPr lang="en-US" sz="1200" dirty="0">
                <a:latin typeface="Times-Roman"/>
              </a:rPr>
              <a:t>1</a:t>
            </a:r>
            <a:r>
              <a:rPr lang="en-US" sz="1600" dirty="0">
                <a:latin typeface="Times-Roman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48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124200"/>
            <a:ext cx="906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-Roman"/>
              </a:rPr>
              <a:t>has a subgraph </a:t>
            </a:r>
            <a:r>
              <a:rPr lang="en-US" i="1" dirty="0">
                <a:latin typeface="MTMI"/>
              </a:rPr>
              <a:t>H </a:t>
            </a:r>
            <a:r>
              <a:rPr lang="en-US" dirty="0">
                <a:latin typeface="Times-Roman"/>
              </a:rPr>
              <a:t>homeomorphic to </a:t>
            </a:r>
            <a:r>
              <a:rPr lang="en-US" i="1" dirty="0">
                <a:latin typeface="MTMI"/>
              </a:rPr>
              <a:t>K</a:t>
            </a:r>
            <a:r>
              <a:rPr lang="en-US" sz="1400" dirty="0">
                <a:latin typeface="Times-Roman"/>
              </a:rPr>
              <a:t>5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pPr algn="l"/>
            <a:endParaRPr lang="en-US" dirty="0" smtClean="0">
              <a:latin typeface="Times-Roman"/>
            </a:endParaRPr>
          </a:p>
          <a:p>
            <a:pPr algn="l"/>
            <a:r>
              <a:rPr lang="en-US" i="1" dirty="0" smtClean="0">
                <a:latin typeface="MTMI"/>
              </a:rPr>
              <a:t>H </a:t>
            </a:r>
            <a:r>
              <a:rPr lang="en-US" dirty="0">
                <a:latin typeface="Times-Roman"/>
              </a:rPr>
              <a:t>is obtained by deleting </a:t>
            </a:r>
            <a:r>
              <a:rPr lang="en-US" i="1" dirty="0">
                <a:latin typeface="MTMI"/>
              </a:rPr>
              <a:t>h, j </a:t>
            </a:r>
            <a:r>
              <a:rPr lang="en-US" dirty="0">
                <a:latin typeface="Times-Roman"/>
              </a:rPr>
              <a:t>, and </a:t>
            </a:r>
            <a:r>
              <a:rPr lang="en-US" i="1" dirty="0">
                <a:latin typeface="MTMI"/>
              </a:rPr>
              <a:t>k </a:t>
            </a:r>
            <a:r>
              <a:rPr lang="en-US" dirty="0" smtClean="0">
                <a:latin typeface="Times-Roman"/>
              </a:rPr>
              <a:t>and all </a:t>
            </a:r>
            <a:r>
              <a:rPr lang="en-US" dirty="0">
                <a:latin typeface="Times-Roman"/>
              </a:rPr>
              <a:t>edges incident with these vertices</a:t>
            </a:r>
            <a:r>
              <a:rPr lang="en-US" dirty="0" smtClean="0">
                <a:latin typeface="Times-Roman"/>
              </a:rPr>
              <a:t>.</a:t>
            </a:r>
          </a:p>
          <a:p>
            <a:pPr algn="l"/>
            <a:endParaRPr lang="en-US" dirty="0" smtClean="0">
              <a:latin typeface="Times-Roman"/>
            </a:endParaRPr>
          </a:p>
          <a:p>
            <a:pPr algn="l"/>
            <a:r>
              <a:rPr lang="en-US" i="1" dirty="0" smtClean="0">
                <a:latin typeface="MTMI"/>
              </a:rPr>
              <a:t>H </a:t>
            </a:r>
            <a:r>
              <a:rPr lang="en-US" dirty="0">
                <a:latin typeface="Times-Roman"/>
              </a:rPr>
              <a:t>is homeomorphic to </a:t>
            </a:r>
            <a:r>
              <a:rPr lang="en-US" i="1" dirty="0">
                <a:latin typeface="MTMI"/>
              </a:rPr>
              <a:t>K</a:t>
            </a:r>
            <a:r>
              <a:rPr lang="en-US" sz="1400" dirty="0">
                <a:latin typeface="Times-Roman"/>
              </a:rPr>
              <a:t>5 </a:t>
            </a:r>
            <a:r>
              <a:rPr lang="en-US" dirty="0">
                <a:latin typeface="Times-Roman"/>
              </a:rPr>
              <a:t>because it can be </a:t>
            </a:r>
            <a:r>
              <a:rPr lang="en-US" dirty="0" smtClean="0">
                <a:latin typeface="Times-Roman"/>
              </a:rPr>
              <a:t>obtained from </a:t>
            </a:r>
            <a:r>
              <a:rPr lang="en-US" i="1" dirty="0">
                <a:latin typeface="MTMI"/>
              </a:rPr>
              <a:t>K</a:t>
            </a:r>
            <a:r>
              <a:rPr lang="en-US" sz="1400" dirty="0">
                <a:latin typeface="Times-Roman"/>
              </a:rPr>
              <a:t>5 </a:t>
            </a:r>
            <a:r>
              <a:rPr lang="en-US" dirty="0">
                <a:latin typeface="Times-Roman"/>
              </a:rPr>
              <a:t>(with vertices </a:t>
            </a:r>
            <a:r>
              <a:rPr lang="en-US" i="1" dirty="0">
                <a:latin typeface="MTMI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b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c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-Roman"/>
              </a:rPr>
              <a:t>, and </a:t>
            </a:r>
            <a:r>
              <a:rPr lang="en-US" i="1" dirty="0" err="1">
                <a:latin typeface="MTMI"/>
              </a:rPr>
              <a:t>i</a:t>
            </a:r>
            <a:r>
              <a:rPr lang="en-US" dirty="0">
                <a:latin typeface="Times-Roman"/>
              </a:rPr>
              <a:t>) by a sequence of elementary subdivisions, adding </a:t>
            </a:r>
            <a:r>
              <a:rPr lang="en-US" dirty="0" smtClean="0">
                <a:latin typeface="Times-Roman"/>
              </a:rPr>
              <a:t>the vertices </a:t>
            </a:r>
            <a:r>
              <a:rPr lang="en-US" i="1" dirty="0">
                <a:latin typeface="MTMI"/>
              </a:rPr>
              <a:t>d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e</a:t>
            </a:r>
            <a:r>
              <a:rPr lang="en-US" dirty="0">
                <a:latin typeface="Times-Roman"/>
              </a:rPr>
              <a:t>, and </a:t>
            </a:r>
            <a:r>
              <a:rPr lang="en-US" i="1" dirty="0">
                <a:latin typeface="MTMI"/>
              </a:rPr>
              <a:t>f 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dirty="0" smtClean="0">
                <a:latin typeface="Times-Roman"/>
              </a:rPr>
              <a:t>(</a:t>
            </a:r>
            <a:r>
              <a:rPr lang="en-US" dirty="0">
                <a:latin typeface="Times-Roman"/>
              </a:rPr>
              <a:t>The reader should construct such a sequence of elementary subdivisions</a:t>
            </a:r>
            <a:r>
              <a:rPr lang="en-US" dirty="0" smtClean="0">
                <a:latin typeface="Times-Roman"/>
              </a:rPr>
              <a:t>.) Hence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-Roman"/>
              </a:rPr>
              <a:t>is nonplanar.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05961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73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</a:rPr>
              <a:t>Theorem. Graph K</a:t>
            </a:r>
            <a:r>
              <a:rPr lang="en-US" altLang="en-US" sz="3600" b="1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z="3600" b="1" smtClean="0">
                <a:latin typeface="Times New Roman" panose="02020603050405020304" pitchFamily="18" charset="0"/>
              </a:rPr>
              <a:t> is nonplanar.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2286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</a:rPr>
              <a:t>Proof</a:t>
            </a:r>
            <a:r>
              <a:rPr lang="en-US" altLang="en-US" smtClean="0">
                <a:latin typeface="Times New Roman" panose="02020603050405020304" pitchFamily="18" charset="0"/>
              </a:rPr>
              <a:t>.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In any planar representation of 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mtClean="0">
                <a:latin typeface="Times New Roman" panose="02020603050405020304" pitchFamily="18" charset="0"/>
              </a:rPr>
              <a:t>, vertex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New Roman" panose="02020603050405020304" pitchFamily="18" charset="0"/>
              </a:rPr>
              <a:t> must be connected to both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mtClean="0">
                <a:latin typeface="Times New Roman" panose="02020603050405020304" pitchFamily="18" charset="0"/>
              </a:rPr>
              <a:t> and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mtClean="0">
                <a:latin typeface="Times New Roman" panose="02020603050405020304" pitchFamily="18" charset="0"/>
              </a:rPr>
              <a:t>, and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 also must be connected to both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mtClean="0">
                <a:latin typeface="Times New Roman" panose="02020603050405020304" pitchFamily="18" charset="0"/>
              </a:rPr>
              <a:t> and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mtClean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0484" name="Group 13"/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0486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5" name="Text Box 29"/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    v</a:t>
            </a:r>
            <a:r>
              <a:rPr lang="en-US" altLang="en-US" sz="2400" baseline="-25000"/>
              <a:t>1</a:t>
            </a:r>
            <a:r>
              <a:rPr lang="en-US" altLang="en-US" sz="2400"/>
              <a:t>		 v</a:t>
            </a:r>
            <a:r>
              <a:rPr lang="en-US" altLang="en-US" sz="2400" baseline="-25000"/>
              <a:t>2</a:t>
            </a:r>
            <a:r>
              <a:rPr lang="en-US" altLang="en-US" sz="2400"/>
              <a:t>	        v</a:t>
            </a:r>
            <a:r>
              <a:rPr lang="en-US" altLang="en-US" sz="2400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     v</a:t>
            </a:r>
            <a:r>
              <a:rPr lang="en-US" altLang="en-US" sz="2400" baseline="-25000"/>
              <a:t>4</a:t>
            </a:r>
            <a:r>
              <a:rPr lang="en-US" altLang="en-US" sz="2400"/>
              <a:t>		 v</a:t>
            </a:r>
            <a:r>
              <a:rPr lang="en-US" altLang="en-US" sz="2400" baseline="-25000"/>
              <a:t>5</a:t>
            </a:r>
            <a:r>
              <a:rPr lang="en-US" altLang="en-US" sz="2400"/>
              <a:t>	        v</a:t>
            </a:r>
            <a:r>
              <a:rPr lang="en-US" altLang="en-US" sz="2400" baseline="-250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2286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The four edges 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z="3600" smtClean="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3600" smtClean="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z="3600" smtClean="0">
                <a:latin typeface="Times New Roman" panose="02020603050405020304" pitchFamily="18" charset="0"/>
              </a:rPr>
              <a:t>},       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600" smtClean="0">
                <a:latin typeface="Times New Roman" panose="02020603050405020304" pitchFamily="18" charset="0"/>
              </a:rPr>
              <a:t>} form a closed curve that splits the plane into two regions, 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600" smtClean="0">
                <a:latin typeface="Times New Roman" panose="02020603050405020304" pitchFamily="18" charset="0"/>
              </a:rPr>
              <a:t> and 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360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08" name="Oval 5"/>
          <p:cNvSpPr>
            <a:spLocks noChangeAspect="1" noChangeArrowheads="1"/>
          </p:cNvSpPr>
          <p:nvPr/>
        </p:nvSpPr>
        <p:spPr bwMode="auto">
          <a:xfrm>
            <a:off x="6172200" y="400685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6253163" y="40671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10"/>
          <p:cNvSpPr>
            <a:spLocks noChangeShapeType="1"/>
          </p:cNvSpPr>
          <p:nvPr/>
        </p:nvSpPr>
        <p:spPr bwMode="auto">
          <a:xfrm>
            <a:off x="7924800" y="408305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1"/>
          <p:cNvSpPr>
            <a:spLocks noChangeShapeType="1"/>
          </p:cNvSpPr>
          <p:nvPr/>
        </p:nvSpPr>
        <p:spPr bwMode="auto">
          <a:xfrm flipH="1" flipV="1">
            <a:off x="6248400" y="583565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 flipV="1">
            <a:off x="6253163" y="406717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5"/>
          <p:cNvSpPr>
            <a:spLocks noChangeAspect="1" noChangeArrowheads="1"/>
          </p:cNvSpPr>
          <p:nvPr/>
        </p:nvSpPr>
        <p:spPr bwMode="auto">
          <a:xfrm>
            <a:off x="7848600" y="400685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Oval 17"/>
          <p:cNvSpPr>
            <a:spLocks noChangeAspect="1" noChangeArrowheads="1"/>
          </p:cNvSpPr>
          <p:nvPr/>
        </p:nvSpPr>
        <p:spPr bwMode="auto">
          <a:xfrm>
            <a:off x="6172200" y="574675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Oval 18"/>
          <p:cNvSpPr>
            <a:spLocks noChangeAspect="1" noChangeArrowheads="1"/>
          </p:cNvSpPr>
          <p:nvPr/>
        </p:nvSpPr>
        <p:spPr bwMode="auto">
          <a:xfrm>
            <a:off x="7848600" y="575945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Text Box 20"/>
          <p:cNvSpPr txBox="1">
            <a:spLocks noChangeArrowheads="1"/>
          </p:cNvSpPr>
          <p:nvPr/>
        </p:nvSpPr>
        <p:spPr bwMode="auto">
          <a:xfrm>
            <a:off x="5486400" y="3625850"/>
            <a:ext cx="3657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400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</a:t>
            </a:r>
            <a:endParaRPr lang="en-US" altLang="en-US" baseline="-25000"/>
          </a:p>
        </p:txBody>
      </p:sp>
      <p:grpSp>
        <p:nvGrpSpPr>
          <p:cNvPr id="21517" name="Group 29"/>
          <p:cNvGrpSpPr>
            <a:grpSpLocks/>
          </p:cNvGrpSpPr>
          <p:nvPr/>
        </p:nvGrpSpPr>
        <p:grpSpPr bwMode="auto">
          <a:xfrm>
            <a:off x="152400" y="3124200"/>
            <a:ext cx="4876800" cy="3436938"/>
            <a:chOff x="152400" y="3124200"/>
            <a:chExt cx="4876800" cy="3436938"/>
          </a:xfrm>
        </p:grpSpPr>
        <p:grpSp>
          <p:nvGrpSpPr>
            <p:cNvPr id="21518" name="Group 13"/>
            <p:cNvGrpSpPr>
              <a:grpSpLocks/>
            </p:cNvGrpSpPr>
            <p:nvPr/>
          </p:nvGrpSpPr>
          <p:grpSpPr bwMode="auto">
            <a:xfrm>
              <a:off x="685800" y="3657600"/>
              <a:ext cx="3090863" cy="2514600"/>
              <a:chOff x="2198" y="3014"/>
              <a:chExt cx="1371" cy="863"/>
            </a:xfrm>
          </p:grpSpPr>
          <p:sp>
            <p:nvSpPr>
              <p:cNvPr id="21520" name="Oval 14"/>
              <p:cNvSpPr>
                <a:spLocks noChangeAspect="1" noChangeArrowheads="1"/>
              </p:cNvSpPr>
              <p:nvPr/>
            </p:nvSpPr>
            <p:spPr bwMode="auto">
              <a:xfrm>
                <a:off x="2198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1" name="Line 15"/>
              <p:cNvSpPr>
                <a:spLocks noChangeShapeType="1"/>
              </p:cNvSpPr>
              <p:nvPr/>
            </p:nvSpPr>
            <p:spPr bwMode="auto">
              <a:xfrm>
                <a:off x="2239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16"/>
              <p:cNvSpPr>
                <a:spLocks noChangeShapeType="1"/>
              </p:cNvSpPr>
              <p:nvPr/>
            </p:nvSpPr>
            <p:spPr bwMode="auto">
              <a:xfrm>
                <a:off x="3541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17"/>
              <p:cNvSpPr>
                <a:spLocks noChangeShapeType="1"/>
              </p:cNvSpPr>
              <p:nvPr/>
            </p:nvSpPr>
            <p:spPr bwMode="auto">
              <a:xfrm>
                <a:off x="2239" y="3041"/>
                <a:ext cx="1302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18"/>
              <p:cNvSpPr>
                <a:spLocks noChangeShapeType="1"/>
              </p:cNvSpPr>
              <p:nvPr/>
            </p:nvSpPr>
            <p:spPr bwMode="auto">
              <a:xfrm flipV="1">
                <a:off x="2239" y="3041"/>
                <a:ext cx="1302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19"/>
              <p:cNvSpPr>
                <a:spLocks noChangeShapeType="1"/>
              </p:cNvSpPr>
              <p:nvPr/>
            </p:nvSpPr>
            <p:spPr bwMode="auto">
              <a:xfrm>
                <a:off x="2890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20"/>
              <p:cNvSpPr>
                <a:spLocks noChangeShapeType="1"/>
              </p:cNvSpPr>
              <p:nvPr/>
            </p:nvSpPr>
            <p:spPr bwMode="auto">
              <a:xfrm flipH="1">
                <a:off x="2239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21"/>
              <p:cNvSpPr>
                <a:spLocks noChangeShapeType="1"/>
              </p:cNvSpPr>
              <p:nvPr/>
            </p:nvSpPr>
            <p:spPr bwMode="auto">
              <a:xfrm>
                <a:off x="2890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2"/>
              <p:cNvSpPr>
                <a:spLocks noChangeShapeType="1"/>
              </p:cNvSpPr>
              <p:nvPr/>
            </p:nvSpPr>
            <p:spPr bwMode="auto">
              <a:xfrm flipH="1" flipV="1">
                <a:off x="2239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23"/>
              <p:cNvSpPr>
                <a:spLocks noChangeShapeType="1"/>
              </p:cNvSpPr>
              <p:nvPr/>
            </p:nvSpPr>
            <p:spPr bwMode="auto">
              <a:xfrm flipV="1">
                <a:off x="2890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24"/>
              <p:cNvSpPr>
                <a:spLocks noChangeAspect="1" noChangeArrowheads="1"/>
              </p:cNvSpPr>
              <p:nvPr/>
            </p:nvSpPr>
            <p:spPr bwMode="auto">
              <a:xfrm>
                <a:off x="2860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1" name="Oval 25"/>
              <p:cNvSpPr>
                <a:spLocks noChangeAspect="1" noChangeArrowheads="1"/>
              </p:cNvSpPr>
              <p:nvPr/>
            </p:nvSpPr>
            <p:spPr bwMode="auto">
              <a:xfrm>
                <a:off x="3494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2" name="Oval 26"/>
              <p:cNvSpPr>
                <a:spLocks noChangeAspect="1" noChangeArrowheads="1"/>
              </p:cNvSpPr>
              <p:nvPr/>
            </p:nvSpPr>
            <p:spPr bwMode="auto">
              <a:xfrm>
                <a:off x="2198" y="380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Oval 27"/>
              <p:cNvSpPr>
                <a:spLocks noChangeAspect="1" noChangeArrowheads="1"/>
              </p:cNvSpPr>
              <p:nvPr/>
            </p:nvSpPr>
            <p:spPr bwMode="auto">
              <a:xfrm>
                <a:off x="2860" y="379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4" name="Oval 28"/>
              <p:cNvSpPr>
                <a:spLocks noChangeAspect="1" noChangeArrowheads="1"/>
              </p:cNvSpPr>
              <p:nvPr/>
            </p:nvSpPr>
            <p:spPr bwMode="auto">
              <a:xfrm>
                <a:off x="3494" y="380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9" name="Text Box 29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4876800" cy="34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/>
                <a:t>    v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		 v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	        v</a:t>
              </a:r>
              <a:r>
                <a:rPr lang="en-US" altLang="en-US" sz="2400" baseline="-25000"/>
                <a:t>3</a:t>
              </a:r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 sz="800"/>
            </a:p>
            <a:p>
              <a:pPr algn="l" eaLnBrk="1" hangingPunct="1">
                <a:spcBef>
                  <a:spcPct val="50000"/>
                </a:spcBef>
              </a:pPr>
              <a:endParaRPr lang="en-US" altLang="en-US" sz="800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/>
                <a:t>     v</a:t>
              </a:r>
              <a:r>
                <a:rPr lang="en-US" altLang="en-US" sz="2400" baseline="-25000"/>
                <a:t>4</a:t>
              </a:r>
              <a:r>
                <a:rPr lang="en-US" altLang="en-US" sz="2400"/>
                <a:t>		 v</a:t>
              </a:r>
              <a:r>
                <a:rPr lang="en-US" altLang="en-US" sz="2400" baseline="-25000"/>
                <a:t>5</a:t>
              </a:r>
              <a:r>
                <a:rPr lang="en-US" altLang="en-US" sz="2400"/>
                <a:t>	        v</a:t>
              </a:r>
              <a:r>
                <a:rPr lang="en-US" altLang="en-US" sz="2400" baseline="-25000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14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Next, we note that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New Roman" panose="02020603050405020304" pitchFamily="18" charset="0"/>
              </a:rPr>
              <a:t> must be in either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New Roman" panose="02020603050405020304" pitchFamily="18" charset="0"/>
              </a:rPr>
              <a:t> or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Assume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New Roman" panose="02020603050405020304" pitchFamily="18" charset="0"/>
              </a:rPr>
              <a:t> is in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.  Then the edges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{v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mtClean="0">
                <a:latin typeface="Times New Roman" panose="02020603050405020304" pitchFamily="18" charset="0"/>
              </a:rPr>
              <a:t>} and {v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mtClean="0">
                <a:latin typeface="Times New Roman" panose="02020603050405020304" pitchFamily="18" charset="0"/>
              </a:rPr>
              <a:t>} separate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 into two subregions,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21</a:t>
            </a:r>
            <a:r>
              <a:rPr lang="en-US" altLang="en-US" smtClean="0">
                <a:latin typeface="Times New Roman" panose="02020603050405020304" pitchFamily="18" charset="0"/>
              </a:rPr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22</a:t>
            </a:r>
            <a:r>
              <a:rPr lang="en-US" altLang="en-US" smtClean="0">
                <a:latin typeface="Times New Roman" panose="02020603050405020304" pitchFamily="18" charset="0"/>
              </a:rPr>
              <a:t>.</a:t>
            </a:r>
            <a:endParaRPr lang="en-US" altLang="en-US" baseline="-25000" smtClean="0"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Oval 11"/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3886200"/>
            <a:ext cx="8305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     </a:t>
            </a:r>
            <a:r>
              <a:rPr lang="en-US" altLang="en-US"/>
              <a:t> v</a:t>
            </a:r>
            <a:r>
              <a:rPr lang="en-US" altLang="en-US" baseline="-25000"/>
              <a:t>1</a:t>
            </a:r>
            <a:r>
              <a:rPr lang="en-US" altLang="en-US"/>
              <a:t>		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				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  <a:r>
              <a:rPr lang="en-US" altLang="en-US" sz="2400"/>
              <a:t>	   </a:t>
            </a:r>
            <a:r>
              <a:rPr lang="en-US" altLang="en-US" sz="2400">
                <a:cs typeface="Arial" panose="020B0604020202020204" pitchFamily="34" charset="0"/>
              </a:rPr>
              <a:t>→</a:t>
            </a:r>
            <a:r>
              <a:rPr lang="en-US" altLang="en-US" sz="2400"/>
              <a:t>		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				       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	    v</a:t>
            </a:r>
            <a:r>
              <a:rPr lang="en-US" altLang="en-US" baseline="-25000"/>
              <a:t>4</a:t>
            </a:r>
            <a:r>
              <a:rPr lang="en-US" altLang="en-US"/>
              <a:t> 		   v</a:t>
            </a:r>
            <a:r>
              <a:rPr lang="en-US" altLang="en-US" baseline="-25000"/>
              <a:t>2</a:t>
            </a:r>
          </a:p>
        </p:txBody>
      </p:sp>
      <p:sp>
        <p:nvSpPr>
          <p:cNvPr id="22541" name="Oval 13"/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7" name="Oval 19"/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8" name="Oval 20"/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9" name="Oval 21"/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600" smtClean="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 is in </a:t>
            </a:r>
            <a:r>
              <a:rPr lang="en-US" altLang="en-US" sz="3200" i="1" smtClean="0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200" smtClean="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3200" smtClean="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 is in </a:t>
            </a:r>
            <a:r>
              <a:rPr lang="en-US" altLang="en-US" sz="3200" i="1" smtClean="0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21</a:t>
            </a:r>
            <a:r>
              <a:rPr lang="en-US" altLang="en-US" sz="3200" smtClean="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3200" smtClean="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 is in </a:t>
            </a:r>
            <a:r>
              <a:rPr lang="en-US" altLang="en-US" sz="3200" i="1" smtClean="0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22</a:t>
            </a:r>
            <a:r>
              <a:rPr lang="en-US" altLang="en-US" sz="3200" smtClean="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3200" smtClean="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200" smtClean="0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latin typeface="Times New Roman" panose="02020603050405020304" pitchFamily="18" charset="0"/>
            </a:endParaRPr>
          </a:p>
        </p:txBody>
      </p:sp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533400" y="3962400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  <a:r>
              <a:rPr lang="en-US" altLang="en-US"/>
              <a:t>              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</a:p>
        </p:txBody>
      </p:sp>
      <p:sp>
        <p:nvSpPr>
          <p:cNvPr id="23557" name="Oval 13"/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Line 14"/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15"/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6"/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8"/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Oval 19"/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Oval 20"/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Oval 21"/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Line 22"/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0574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Alternatively,  assume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3600" smtClean="0">
                <a:latin typeface="Times New Roman" panose="02020603050405020304" pitchFamily="18" charset="0"/>
              </a:rPr>
              <a:t> is in 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600" smtClean="0">
                <a:latin typeface="Times New Roman" panose="02020603050405020304" pitchFamily="18" charset="0"/>
              </a:rPr>
              <a:t>. Then the edges</a:t>
            </a:r>
            <a:r>
              <a:rPr lang="en-US" altLang="en-US" sz="3600" i="1" smtClean="0">
                <a:latin typeface="Times New Roman" panose="02020603050405020304" pitchFamily="18" charset="0"/>
              </a:rPr>
              <a:t> </a:t>
            </a:r>
            <a:r>
              <a:rPr lang="en-US" altLang="en-US" sz="3600" smtClean="0">
                <a:latin typeface="Times New Roman" panose="02020603050405020304" pitchFamily="18" charset="0"/>
              </a:rPr>
              <a:t>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z="3600" smtClean="0">
                <a:latin typeface="Times New Roman" panose="02020603050405020304" pitchFamily="18" charset="0"/>
              </a:rPr>
              <a:t>} and {v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4</a:t>
            </a:r>
            <a:r>
              <a:rPr lang="en-US" altLang="en-US" sz="3600" smtClean="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5</a:t>
            </a:r>
            <a:r>
              <a:rPr lang="en-US" altLang="en-US" sz="3600" smtClean="0">
                <a:latin typeface="Times New Roman" panose="02020603050405020304" pitchFamily="18" charset="0"/>
              </a:rPr>
              <a:t>} separate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3600" smtClean="0">
                <a:latin typeface="Times New Roman" panose="02020603050405020304" pitchFamily="18" charset="0"/>
              </a:rPr>
              <a:t> into two subregions,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11</a:t>
            </a:r>
            <a:r>
              <a:rPr lang="en-US" altLang="en-US" sz="3600" smtClean="0">
                <a:latin typeface="Times New Roman" panose="02020603050405020304" pitchFamily="18" charset="0"/>
              </a:rPr>
              <a:t> and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12</a:t>
            </a:r>
            <a:r>
              <a:rPr lang="en-US" altLang="en-US" sz="3600" smtClean="0">
                <a:latin typeface="Times New Roman" panose="02020603050405020304" pitchFamily="18" charset="0"/>
              </a:rPr>
              <a:t>.</a:t>
            </a:r>
            <a:endParaRPr lang="en-US" altLang="en-US" sz="3600" baseline="-25000" smtClean="0"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1" name="AutoShape 18"/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z="2800" smtClean="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If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 is in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 then {v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If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 is in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11</a:t>
            </a:r>
            <a:r>
              <a:rPr lang="en-US" altLang="en-US" smtClean="0">
                <a:latin typeface="Times New Roman" panose="02020603050405020304" pitchFamily="18" charset="0"/>
              </a:rPr>
              <a:t> then {v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</a:rPr>
              <a:t>If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 is in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12</a:t>
            </a:r>
            <a:r>
              <a:rPr lang="en-US" altLang="en-US" smtClean="0">
                <a:latin typeface="Times New Roman" panose="02020603050405020304" pitchFamily="18" charset="0"/>
              </a:rPr>
              <a:t> then {v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6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/>
            <a:endParaRPr lang="en-US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25605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5" name="AutoShape 15"/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The House-and-Utilities Problem</a:t>
            </a:r>
          </a:p>
        </p:txBody>
      </p:sp>
      <p:pic>
        <p:nvPicPr>
          <p:cNvPr id="6147" name="Picture 5" descr="09_7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477000" cy="5421313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Consequently, the graph K</a:t>
            </a:r>
            <a:r>
              <a:rPr lang="en-US" altLang="en-US" sz="3600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z="3600" smtClean="0">
                <a:latin typeface="Times New Roman" panose="02020603050405020304" pitchFamily="18" charset="0"/>
              </a:rPr>
              <a:t> must be nonplanar.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Oval 18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Oval 19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Oval 20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</a:rPr>
              <a:t>Phrased another way, this question is equivalent to: Given the complete bipartite graph 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mtClean="0">
                <a:latin typeface="Times New Roman" panose="02020603050405020304" pitchFamily="18" charset="0"/>
              </a:rPr>
              <a:t>, can K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3,3</a:t>
            </a:r>
            <a:r>
              <a:rPr lang="en-US" altLang="en-US" smtClean="0">
                <a:latin typeface="Times New Roman" panose="02020603050405020304" pitchFamily="18" charset="0"/>
              </a:rPr>
              <a:t> be drawn in the plane so that no two of its edges cross?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7174" name="Oval 9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" name="Line 10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1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12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6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7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8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9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5" name="Oval 20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Oval 21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Oval 22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Oval 23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869680" cy="22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A graph is called </a:t>
            </a:r>
            <a:r>
              <a:rPr lang="en-US" altLang="en-US" sz="36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planar</a:t>
            </a:r>
            <a:r>
              <a:rPr lang="en-US" altLang="en-US" sz="3600" smtClean="0">
                <a:latin typeface="Times New Roman" panose="02020603050405020304" pitchFamily="18" charset="0"/>
              </a:rPr>
              <a:t> if it can be drawn in the plane without any edges crossing.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A crossing of edges is the intersection of the lines or arcs representing them at a point other than their common endpoint.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Such a </a:t>
            </a:r>
            <a:r>
              <a:rPr lang="en-US" altLang="en-US" sz="3600" u="sng" smtClean="0">
                <a:latin typeface="Times New Roman" panose="02020603050405020304" pitchFamily="18" charset="0"/>
              </a:rPr>
              <a:t>drawing</a:t>
            </a:r>
            <a:r>
              <a:rPr lang="en-US" altLang="en-US" sz="3600" smtClean="0">
                <a:latin typeface="Times New Roman" panose="02020603050405020304" pitchFamily="18" charset="0"/>
              </a:rPr>
              <a:t> is called a </a:t>
            </a:r>
            <a:r>
              <a:rPr lang="en-US" altLang="en-US" sz="36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planar representation</a:t>
            </a:r>
            <a:r>
              <a:rPr lang="en-US" altLang="en-US" sz="3600" smtClean="0">
                <a:latin typeface="Times New Roman" panose="02020603050405020304" pitchFamily="18" charset="0"/>
              </a:rPr>
              <a:t> of the graph.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4419600"/>
            <a:ext cx="1447800" cy="1371600"/>
            <a:chOff x="1008" y="3264"/>
            <a:chExt cx="912" cy="864"/>
          </a:xfrm>
        </p:grpSpPr>
        <p:sp>
          <p:nvSpPr>
            <p:cNvPr id="9230" name="Rectangle 4"/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Line 5"/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6"/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7"/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4" name="Oval 8"/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Oval 9"/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6" name="Oval 10"/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41900" y="4064000"/>
            <a:ext cx="2197100" cy="1727200"/>
            <a:chOff x="3272" y="3040"/>
            <a:chExt cx="1384" cy="1088"/>
          </a:xfrm>
        </p:grpSpPr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14"/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Oval 15"/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Oval 16"/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9" name="Freeform 18"/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3581400" y="48006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304800" y="1371600"/>
            <a:ext cx="8458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is usually drawn with crossings, since it may be possible to draw it in another way without crossings.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10243" name="Picture 21" descr="09_7_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00400"/>
            <a:ext cx="3810000" cy="2290763"/>
          </a:xfrm>
          <a:noFill/>
        </p:spPr>
      </p:pic>
      <p:sp>
        <p:nvSpPr>
          <p:cNvPr id="198675" name="AutoShape 19"/>
          <p:cNvSpPr>
            <a:spLocks noChangeArrowheads="1"/>
          </p:cNvSpPr>
          <p:nvPr/>
        </p:nvSpPr>
        <p:spPr bwMode="auto">
          <a:xfrm>
            <a:off x="3962400" y="39624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Text Box 20"/>
          <p:cNvSpPr txBox="1">
            <a:spLocks noChangeArrowheads="1"/>
          </p:cNvSpPr>
          <p:nvPr/>
        </p:nvSpPr>
        <p:spPr bwMode="auto">
          <a:xfrm>
            <a:off x="381000" y="1371600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represents a  3-dimensional object.</a:t>
            </a:r>
          </a:p>
        </p:txBody>
      </p:sp>
      <p:pic>
        <p:nvPicPr>
          <p:cNvPr id="10246" name="Picture 23" descr="09_7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124200"/>
            <a:ext cx="3962400" cy="2343150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We can prove that a particular graph is planar by showing how it can be drawn without any crossings.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However, not all graphs are planar.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It may be difficult to show that a graph is nonplanar.  We would have to show that there is </a:t>
            </a:r>
            <a:r>
              <a:rPr lang="en-US" altLang="en-US" sz="3600" i="1" smtClean="0">
                <a:latin typeface="Times New Roman" panose="02020603050405020304" pitchFamily="18" charset="0"/>
              </a:rPr>
              <a:t>no way</a:t>
            </a:r>
            <a:r>
              <a:rPr lang="en-US" altLang="en-US" sz="3600" smtClean="0">
                <a:latin typeface="Times New Roman" panose="02020603050405020304" pitchFamily="18" charset="0"/>
              </a:rPr>
              <a:t> to draw the graph without any edges crossing.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1417</Words>
  <Application>Microsoft Office PowerPoint</Application>
  <PresentationFormat>On-screen Show (4:3)</PresentationFormat>
  <Paragraphs>181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Bookman Old Style</vt:lpstr>
      <vt:lpstr>MTMI</vt:lpstr>
      <vt:lpstr>MTSYN</vt:lpstr>
      <vt:lpstr>Symbol</vt:lpstr>
      <vt:lpstr>Times New Roman</vt:lpstr>
      <vt:lpstr>Times-Italic</vt:lpstr>
      <vt:lpstr>Times-Roman</vt:lpstr>
      <vt:lpstr>1_Default Design</vt:lpstr>
      <vt:lpstr>Equation</vt:lpstr>
      <vt:lpstr>PowerPoint Presentation</vt:lpstr>
      <vt:lpstr>Planar Graphs</vt:lpstr>
      <vt:lpstr>The House-and-Utilities Problem</vt:lpstr>
      <vt:lpstr>Planar Graphs</vt:lpstr>
      <vt:lpstr>PowerPoint Presentation</vt:lpstr>
      <vt:lpstr>Planar Graphs</vt:lpstr>
      <vt:lpstr>Example</vt:lpstr>
      <vt:lpstr>Example</vt:lpstr>
      <vt:lpstr>Planar Graphs</vt:lpstr>
      <vt:lpstr>PowerPoint Presentation</vt:lpstr>
      <vt:lpstr>Regions</vt:lpstr>
      <vt:lpstr>Regions</vt:lpstr>
      <vt:lpstr>Euler’s Formula</vt:lpstr>
      <vt:lpstr>Euler’s Formula Example</vt:lpstr>
      <vt:lpstr>Euler’s Formula (Cont.)</vt:lpstr>
      <vt:lpstr>Euler’s Formula (Cont.)</vt:lpstr>
      <vt:lpstr>Euler’s Formula (Cont.)</vt:lpstr>
      <vt:lpstr>Euler’s Formula (Cont.)</vt:lpstr>
      <vt:lpstr>Euler’s Formula (Cont.)</vt:lpstr>
      <vt:lpstr>Kuratowski Theorem</vt:lpstr>
      <vt:lpstr>PowerPoint Presentation</vt:lpstr>
      <vt:lpstr>Show that the graphs G1, G2, and G3 displayed in Figure are all homeomorphic.</vt:lpstr>
      <vt:lpstr>PowerPoint Presentation</vt:lpstr>
      <vt:lpstr>Theorem. Graph K3,3 is nonplanar.</vt:lpstr>
      <vt:lpstr>Regions</vt:lpstr>
      <vt:lpstr>Regions</vt:lpstr>
      <vt:lpstr>Regions</vt:lpstr>
      <vt:lpstr>Regions</vt:lpstr>
      <vt:lpstr>Regions</vt:lpstr>
      <vt:lpstr>Planar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Latecki</dc:creator>
  <cp:lastModifiedBy>Anup Nandy</cp:lastModifiedBy>
  <cp:revision>89</cp:revision>
  <dcterms:modified xsi:type="dcterms:W3CDTF">2020-11-13T09:28:16Z</dcterms:modified>
</cp:coreProperties>
</file>