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letter"/>
  <p:notesSz cx="6831013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33"/>
    <a:srgbClr val="C0C0C0"/>
    <a:srgbClr val="990000"/>
    <a:srgbClr val="CC99FF"/>
    <a:srgbClr val="FF66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3847" autoAdjust="0"/>
    <p:restoredTop sz="90929"/>
  </p:normalViewPr>
  <p:slideViewPr>
    <p:cSldViewPr>
      <p:cViewPr varScale="1">
        <p:scale>
          <a:sx n="115" d="100"/>
          <a:sy n="115" d="100"/>
        </p:scale>
        <p:origin x="220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1540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4F9559A2-DB7D-4EDF-A3FC-CF9A0ACBFC7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1540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anose="02020603050405020304" pitchFamily="18" charset="0"/>
              </a:defRPr>
            </a:lvl1pPr>
          </a:lstStyle>
          <a:p>
            <a:fld id="{81B38C74-14C6-4AE2-A384-2CB008605C6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09613"/>
            <a:ext cx="4679950" cy="3508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57700"/>
            <a:ext cx="5008563" cy="422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912569-28FF-40A8-8DB2-309E9662872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077913" y="709613"/>
            <a:ext cx="4676775" cy="3508375"/>
          </a:xfrm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CS 2813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166553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CS 2813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313045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23850"/>
            <a:ext cx="1943100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3850"/>
            <a:ext cx="5676900" cy="57721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CS 2813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16324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CS 2813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2298594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CS 2813 Discrete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3550082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CS 2813 Discrete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75296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CS 2813 Discrete Structures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152749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CS 2813 Discrete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885524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CS 2813 Discrete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2705461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CS 2813 Discrete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4221580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CS 2813 Discrete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726852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  <a:p>
            <a:r>
              <a:rPr lang="en-US" altLang="en-US"/>
              <a:t>CS 2813 Discrete Structures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323850"/>
            <a:ext cx="66294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676400"/>
            <a:ext cx="9132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7" name="Line 13"/>
          <p:cNvSpPr>
            <a:spLocks noChangeShapeType="1"/>
          </p:cNvSpPr>
          <p:nvPr userDrawn="1"/>
        </p:nvSpPr>
        <p:spPr bwMode="auto">
          <a:xfrm>
            <a:off x="0" y="1752600"/>
            <a:ext cx="9132888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8" name="Object 14"/>
          <p:cNvGraphicFramePr>
            <a:graphicFrameLocks noChangeAspect="1"/>
          </p:cNvGraphicFramePr>
          <p:nvPr userDrawn="1"/>
        </p:nvGraphicFramePr>
        <p:xfrm>
          <a:off x="76200" y="762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Image" r:id="rId14" imgW="5883516" imgH="5883516" progId="Photoshop.Image.5">
                  <p:embed/>
                </p:oleObj>
              </mc:Choice>
              <mc:Fallback>
                <p:oleObj name="Image" r:id="rId14" imgW="5883516" imgH="5883516" progId="Photoshop.Image.5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lum bright="-56000" contrast="-84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76200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CS 2813 Discrete Structures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 anchor="ctr"/>
          <a:lstStyle/>
          <a:p>
            <a:r>
              <a:rPr lang="en-US" altLang="en-US" sz="4400"/>
              <a:t>Graph Coloring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CS 2813 Discrete Structures</a:t>
            </a: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2286000"/>
            <a:ext cx="7772400" cy="3314700"/>
          </a:xfrm>
        </p:spPr>
        <p:txBody>
          <a:bodyPr/>
          <a:lstStyle/>
          <a:p>
            <a:r>
              <a:rPr lang="en-US" altLang="en-US"/>
              <a:t>When a map is colored, two regions with a common border are customarily assigned different colors.</a:t>
            </a:r>
          </a:p>
          <a:p>
            <a:r>
              <a:rPr lang="en-US" altLang="en-US"/>
              <a:t>We want to use a small amount of colors instead of just assigning every region its own color.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CS 2813 Discrete Structures</a:t>
            </a: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 Coloring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Each map in a plane can be represented by a graph.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Each region is represented by a vertex.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Edges connect to vertices if the regions represented by these vertices have a common border.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Two regions that touch at only one point are not considered adjacent.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resulting graph is called the </a:t>
            </a:r>
            <a:r>
              <a:rPr lang="en-US" altLang="en-US" i="1">
                <a:solidFill>
                  <a:schemeClr val="tx2"/>
                </a:solidFill>
              </a:rPr>
              <a:t>dual graph</a:t>
            </a:r>
            <a:r>
              <a:rPr lang="en-US" altLang="en-US"/>
              <a:t> of the map.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CS 2813 Discrete Structures</a:t>
            </a: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Dual Graph Examples</a:t>
            </a:r>
          </a:p>
        </p:txBody>
      </p:sp>
      <p:grpSp>
        <p:nvGrpSpPr>
          <p:cNvPr id="344067" name="Group 3"/>
          <p:cNvGrpSpPr>
            <a:grpSpLocks/>
          </p:cNvGrpSpPr>
          <p:nvPr/>
        </p:nvGrpSpPr>
        <p:grpSpPr bwMode="auto">
          <a:xfrm>
            <a:off x="1371600" y="2222500"/>
            <a:ext cx="2311400" cy="1739900"/>
            <a:chOff x="544" y="1944"/>
            <a:chExt cx="1456" cy="1096"/>
          </a:xfrm>
        </p:grpSpPr>
        <p:sp>
          <p:nvSpPr>
            <p:cNvPr id="344068" name="Freeform 4"/>
            <p:cNvSpPr>
              <a:spLocks/>
            </p:cNvSpPr>
            <p:nvPr/>
          </p:nvSpPr>
          <p:spPr bwMode="auto">
            <a:xfrm>
              <a:off x="544" y="1944"/>
              <a:ext cx="1456" cy="1096"/>
            </a:xfrm>
            <a:custGeom>
              <a:avLst/>
              <a:gdLst>
                <a:gd name="T0" fmla="*/ 944 w 1456"/>
                <a:gd name="T1" fmla="*/ 168 h 1096"/>
                <a:gd name="T2" fmla="*/ 752 w 1456"/>
                <a:gd name="T3" fmla="*/ 168 h 1096"/>
                <a:gd name="T4" fmla="*/ 416 w 1456"/>
                <a:gd name="T5" fmla="*/ 24 h 1096"/>
                <a:gd name="T6" fmla="*/ 32 w 1456"/>
                <a:gd name="T7" fmla="*/ 312 h 1096"/>
                <a:gd name="T8" fmla="*/ 224 w 1456"/>
                <a:gd name="T9" fmla="*/ 936 h 1096"/>
                <a:gd name="T10" fmla="*/ 1088 w 1456"/>
                <a:gd name="T11" fmla="*/ 1032 h 1096"/>
                <a:gd name="T12" fmla="*/ 1424 w 1456"/>
                <a:gd name="T13" fmla="*/ 552 h 1096"/>
                <a:gd name="T14" fmla="*/ 1280 w 1456"/>
                <a:gd name="T15" fmla="*/ 120 h 1096"/>
                <a:gd name="T16" fmla="*/ 944 w 1456"/>
                <a:gd name="T17" fmla="*/ 168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6" h="1096">
                  <a:moveTo>
                    <a:pt x="944" y="168"/>
                  </a:moveTo>
                  <a:cubicBezTo>
                    <a:pt x="856" y="176"/>
                    <a:pt x="840" y="192"/>
                    <a:pt x="752" y="168"/>
                  </a:cubicBezTo>
                  <a:cubicBezTo>
                    <a:pt x="664" y="144"/>
                    <a:pt x="536" y="0"/>
                    <a:pt x="416" y="24"/>
                  </a:cubicBezTo>
                  <a:cubicBezTo>
                    <a:pt x="296" y="48"/>
                    <a:pt x="64" y="160"/>
                    <a:pt x="32" y="312"/>
                  </a:cubicBezTo>
                  <a:cubicBezTo>
                    <a:pt x="0" y="464"/>
                    <a:pt x="48" y="816"/>
                    <a:pt x="224" y="936"/>
                  </a:cubicBezTo>
                  <a:cubicBezTo>
                    <a:pt x="400" y="1056"/>
                    <a:pt x="888" y="1096"/>
                    <a:pt x="1088" y="1032"/>
                  </a:cubicBezTo>
                  <a:cubicBezTo>
                    <a:pt x="1288" y="968"/>
                    <a:pt x="1392" y="704"/>
                    <a:pt x="1424" y="552"/>
                  </a:cubicBezTo>
                  <a:cubicBezTo>
                    <a:pt x="1456" y="400"/>
                    <a:pt x="1360" y="184"/>
                    <a:pt x="1280" y="120"/>
                  </a:cubicBezTo>
                  <a:cubicBezTo>
                    <a:pt x="1200" y="56"/>
                    <a:pt x="1032" y="160"/>
                    <a:pt x="944" y="168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069" name="Freeform 5"/>
            <p:cNvSpPr>
              <a:spLocks/>
            </p:cNvSpPr>
            <p:nvPr/>
          </p:nvSpPr>
          <p:spPr bwMode="auto">
            <a:xfrm>
              <a:off x="576" y="2064"/>
              <a:ext cx="624" cy="264"/>
            </a:xfrm>
            <a:custGeom>
              <a:avLst/>
              <a:gdLst>
                <a:gd name="T0" fmla="*/ 0 w 624"/>
                <a:gd name="T1" fmla="*/ 144 h 264"/>
                <a:gd name="T2" fmla="*/ 288 w 624"/>
                <a:gd name="T3" fmla="*/ 240 h 264"/>
                <a:gd name="T4" fmla="*/ 624 w 624"/>
                <a:gd name="T5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264">
                  <a:moveTo>
                    <a:pt x="0" y="144"/>
                  </a:moveTo>
                  <a:cubicBezTo>
                    <a:pt x="92" y="204"/>
                    <a:pt x="184" y="264"/>
                    <a:pt x="288" y="240"/>
                  </a:cubicBezTo>
                  <a:cubicBezTo>
                    <a:pt x="392" y="216"/>
                    <a:pt x="508" y="108"/>
                    <a:pt x="624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070" name="Freeform 6"/>
            <p:cNvSpPr>
              <a:spLocks/>
            </p:cNvSpPr>
            <p:nvPr/>
          </p:nvSpPr>
          <p:spPr bwMode="auto">
            <a:xfrm>
              <a:off x="672" y="2280"/>
              <a:ext cx="288" cy="528"/>
            </a:xfrm>
            <a:custGeom>
              <a:avLst/>
              <a:gdLst>
                <a:gd name="T0" fmla="*/ 240 w 280"/>
                <a:gd name="T1" fmla="*/ 0 h 528"/>
                <a:gd name="T2" fmla="*/ 240 w 280"/>
                <a:gd name="T3" fmla="*/ 336 h 528"/>
                <a:gd name="T4" fmla="*/ 0 w 280"/>
                <a:gd name="T5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0" h="528">
                  <a:moveTo>
                    <a:pt x="240" y="0"/>
                  </a:moveTo>
                  <a:cubicBezTo>
                    <a:pt x="260" y="124"/>
                    <a:pt x="280" y="248"/>
                    <a:pt x="240" y="336"/>
                  </a:cubicBezTo>
                  <a:cubicBezTo>
                    <a:pt x="200" y="424"/>
                    <a:pt x="100" y="476"/>
                    <a:pt x="0" y="52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071" name="Freeform 7"/>
            <p:cNvSpPr>
              <a:spLocks/>
            </p:cNvSpPr>
            <p:nvPr/>
          </p:nvSpPr>
          <p:spPr bwMode="auto">
            <a:xfrm>
              <a:off x="912" y="2160"/>
              <a:ext cx="224" cy="432"/>
            </a:xfrm>
            <a:custGeom>
              <a:avLst/>
              <a:gdLst>
                <a:gd name="T0" fmla="*/ 0 w 224"/>
                <a:gd name="T1" fmla="*/ 432 h 432"/>
                <a:gd name="T2" fmla="*/ 192 w 224"/>
                <a:gd name="T3" fmla="*/ 336 h 432"/>
                <a:gd name="T4" fmla="*/ 192 w 224"/>
                <a:gd name="T5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" h="432">
                  <a:moveTo>
                    <a:pt x="0" y="432"/>
                  </a:moveTo>
                  <a:cubicBezTo>
                    <a:pt x="80" y="420"/>
                    <a:pt x="160" y="408"/>
                    <a:pt x="192" y="336"/>
                  </a:cubicBezTo>
                  <a:cubicBezTo>
                    <a:pt x="224" y="264"/>
                    <a:pt x="208" y="132"/>
                    <a:pt x="19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072" name="Freeform 8"/>
            <p:cNvSpPr>
              <a:spLocks/>
            </p:cNvSpPr>
            <p:nvPr/>
          </p:nvSpPr>
          <p:spPr bwMode="auto">
            <a:xfrm>
              <a:off x="816" y="2112"/>
              <a:ext cx="624" cy="664"/>
            </a:xfrm>
            <a:custGeom>
              <a:avLst/>
              <a:gdLst>
                <a:gd name="T0" fmla="*/ 0 w 616"/>
                <a:gd name="T1" fmla="*/ 576 h 616"/>
                <a:gd name="T2" fmla="*/ 336 w 616"/>
                <a:gd name="T3" fmla="*/ 576 h 616"/>
                <a:gd name="T4" fmla="*/ 576 w 616"/>
                <a:gd name="T5" fmla="*/ 336 h 616"/>
                <a:gd name="T6" fmla="*/ 576 w 616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616">
                  <a:moveTo>
                    <a:pt x="0" y="576"/>
                  </a:moveTo>
                  <a:cubicBezTo>
                    <a:pt x="120" y="596"/>
                    <a:pt x="240" y="616"/>
                    <a:pt x="336" y="576"/>
                  </a:cubicBezTo>
                  <a:cubicBezTo>
                    <a:pt x="432" y="536"/>
                    <a:pt x="536" y="432"/>
                    <a:pt x="576" y="336"/>
                  </a:cubicBezTo>
                  <a:cubicBezTo>
                    <a:pt x="616" y="240"/>
                    <a:pt x="596" y="120"/>
                    <a:pt x="576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073" name="Freeform 9"/>
            <p:cNvSpPr>
              <a:spLocks/>
            </p:cNvSpPr>
            <p:nvPr/>
          </p:nvSpPr>
          <p:spPr bwMode="auto">
            <a:xfrm>
              <a:off x="1408" y="2272"/>
              <a:ext cx="480" cy="456"/>
            </a:xfrm>
            <a:custGeom>
              <a:avLst/>
              <a:gdLst>
                <a:gd name="T0" fmla="*/ 0 w 432"/>
                <a:gd name="T1" fmla="*/ 72 h 456"/>
                <a:gd name="T2" fmla="*/ 192 w 432"/>
                <a:gd name="T3" fmla="*/ 24 h 456"/>
                <a:gd name="T4" fmla="*/ 336 w 432"/>
                <a:gd name="T5" fmla="*/ 216 h 456"/>
                <a:gd name="T6" fmla="*/ 432 w 432"/>
                <a:gd name="T7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456">
                  <a:moveTo>
                    <a:pt x="0" y="72"/>
                  </a:moveTo>
                  <a:cubicBezTo>
                    <a:pt x="68" y="36"/>
                    <a:pt x="136" y="0"/>
                    <a:pt x="192" y="24"/>
                  </a:cubicBezTo>
                  <a:cubicBezTo>
                    <a:pt x="248" y="48"/>
                    <a:pt x="296" y="144"/>
                    <a:pt x="336" y="216"/>
                  </a:cubicBezTo>
                  <a:cubicBezTo>
                    <a:pt x="376" y="288"/>
                    <a:pt x="404" y="372"/>
                    <a:pt x="432" y="45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074" name="Freeform 10"/>
            <p:cNvSpPr>
              <a:spLocks/>
            </p:cNvSpPr>
            <p:nvPr/>
          </p:nvSpPr>
          <p:spPr bwMode="auto">
            <a:xfrm>
              <a:off x="1320" y="2544"/>
              <a:ext cx="480" cy="152"/>
            </a:xfrm>
            <a:custGeom>
              <a:avLst/>
              <a:gdLst>
                <a:gd name="T0" fmla="*/ 0 w 480"/>
                <a:gd name="T1" fmla="*/ 48 h 152"/>
                <a:gd name="T2" fmla="*/ 192 w 480"/>
                <a:gd name="T3" fmla="*/ 144 h 152"/>
                <a:gd name="T4" fmla="*/ 480 w 480"/>
                <a:gd name="T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152">
                  <a:moveTo>
                    <a:pt x="0" y="48"/>
                  </a:moveTo>
                  <a:cubicBezTo>
                    <a:pt x="56" y="100"/>
                    <a:pt x="112" y="152"/>
                    <a:pt x="192" y="144"/>
                  </a:cubicBezTo>
                  <a:cubicBezTo>
                    <a:pt x="272" y="136"/>
                    <a:pt x="376" y="68"/>
                    <a:pt x="48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075" name="Text Box 11"/>
            <p:cNvSpPr txBox="1">
              <a:spLocks noChangeArrowheads="1"/>
            </p:cNvSpPr>
            <p:nvPr/>
          </p:nvSpPr>
          <p:spPr bwMode="auto">
            <a:xfrm>
              <a:off x="614" y="2373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chemeClr val="tx2"/>
                  </a:solidFill>
                  <a:latin typeface="Tahoma" panose="020B0604030504040204" pitchFamily="34" charset="0"/>
                </a:rPr>
                <a:t>A</a:t>
              </a:r>
              <a:endParaRPr lang="en-US" altLang="en-US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44076" name="Text Box 12"/>
            <p:cNvSpPr txBox="1">
              <a:spLocks noChangeArrowheads="1"/>
            </p:cNvSpPr>
            <p:nvPr/>
          </p:nvSpPr>
          <p:spPr bwMode="auto">
            <a:xfrm>
              <a:off x="806" y="1989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chemeClr val="tx2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344077" name="Text Box 13"/>
            <p:cNvSpPr txBox="1">
              <a:spLocks noChangeArrowheads="1"/>
            </p:cNvSpPr>
            <p:nvPr/>
          </p:nvSpPr>
          <p:spPr bwMode="auto">
            <a:xfrm>
              <a:off x="902" y="2181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chemeClr val="tx2"/>
                  </a:solidFill>
                  <a:latin typeface="Tahoma" panose="020B0604030504040204" pitchFamily="34" charset="0"/>
                </a:rPr>
                <a:t>C</a:t>
              </a:r>
              <a:endParaRPr lang="en-US" altLang="en-US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44078" name="Text Box 14"/>
            <p:cNvSpPr txBox="1">
              <a:spLocks noChangeArrowheads="1"/>
            </p:cNvSpPr>
            <p:nvPr/>
          </p:nvSpPr>
          <p:spPr bwMode="auto">
            <a:xfrm>
              <a:off x="1142" y="2229"/>
              <a:ext cx="2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chemeClr val="tx2"/>
                  </a:solidFill>
                  <a:latin typeface="Tahoma" panose="020B0604030504040204" pitchFamily="34" charset="0"/>
                </a:rPr>
                <a:t>D</a:t>
              </a:r>
              <a:endParaRPr lang="en-US" altLang="en-US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44079" name="Text Box 15"/>
            <p:cNvSpPr txBox="1">
              <a:spLocks noChangeArrowheads="1"/>
            </p:cNvSpPr>
            <p:nvPr/>
          </p:nvSpPr>
          <p:spPr bwMode="auto">
            <a:xfrm>
              <a:off x="1238" y="2661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chemeClr val="tx2"/>
                  </a:solidFill>
                  <a:latin typeface="Tahoma" panose="020B0604030504040204" pitchFamily="34" charset="0"/>
                </a:rPr>
                <a:t>E</a:t>
              </a:r>
              <a:endParaRPr lang="en-US" altLang="en-US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44080" name="Text Box 16"/>
            <p:cNvSpPr txBox="1">
              <a:spLocks noChangeArrowheads="1"/>
            </p:cNvSpPr>
            <p:nvPr/>
          </p:nvSpPr>
          <p:spPr bwMode="auto">
            <a:xfrm>
              <a:off x="1430" y="2325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chemeClr val="tx2"/>
                  </a:solidFill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344081" name="Text Box 17"/>
            <p:cNvSpPr txBox="1">
              <a:spLocks noChangeArrowheads="1"/>
            </p:cNvSpPr>
            <p:nvPr/>
          </p:nvSpPr>
          <p:spPr bwMode="auto">
            <a:xfrm>
              <a:off x="1632" y="2059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chemeClr val="tx2"/>
                  </a:solidFill>
                  <a:latin typeface="Tahoma" panose="020B0604030504040204" pitchFamily="34" charset="0"/>
                </a:rPr>
                <a:t>G</a:t>
              </a:r>
            </a:p>
          </p:txBody>
        </p:sp>
      </p:grpSp>
      <p:grpSp>
        <p:nvGrpSpPr>
          <p:cNvPr id="344082" name="Group 18"/>
          <p:cNvGrpSpPr>
            <a:grpSpLocks/>
          </p:cNvGrpSpPr>
          <p:nvPr/>
        </p:nvGrpSpPr>
        <p:grpSpPr bwMode="auto">
          <a:xfrm>
            <a:off x="4787900" y="2057400"/>
            <a:ext cx="3098800" cy="1892300"/>
            <a:chOff x="2672" y="1808"/>
            <a:chExt cx="1952" cy="1192"/>
          </a:xfrm>
        </p:grpSpPr>
        <p:sp>
          <p:nvSpPr>
            <p:cNvPr id="344083" name="Freeform 19"/>
            <p:cNvSpPr>
              <a:spLocks/>
            </p:cNvSpPr>
            <p:nvPr/>
          </p:nvSpPr>
          <p:spPr bwMode="auto">
            <a:xfrm>
              <a:off x="2672" y="1808"/>
              <a:ext cx="1952" cy="1192"/>
            </a:xfrm>
            <a:custGeom>
              <a:avLst/>
              <a:gdLst>
                <a:gd name="T0" fmla="*/ 208 w 1952"/>
                <a:gd name="T1" fmla="*/ 304 h 1192"/>
                <a:gd name="T2" fmla="*/ 880 w 1952"/>
                <a:gd name="T3" fmla="*/ 64 h 1192"/>
                <a:gd name="T4" fmla="*/ 1744 w 1952"/>
                <a:gd name="T5" fmla="*/ 112 h 1192"/>
                <a:gd name="T6" fmla="*/ 1936 w 1952"/>
                <a:gd name="T7" fmla="*/ 736 h 1192"/>
                <a:gd name="T8" fmla="*/ 1648 w 1952"/>
                <a:gd name="T9" fmla="*/ 1120 h 1192"/>
                <a:gd name="T10" fmla="*/ 976 w 1952"/>
                <a:gd name="T11" fmla="*/ 1024 h 1192"/>
                <a:gd name="T12" fmla="*/ 592 w 1952"/>
                <a:gd name="T13" fmla="*/ 1168 h 1192"/>
                <a:gd name="T14" fmla="*/ 64 w 1952"/>
                <a:gd name="T15" fmla="*/ 880 h 1192"/>
                <a:gd name="T16" fmla="*/ 208 w 1952"/>
                <a:gd name="T17" fmla="*/ 304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2" h="1192">
                  <a:moveTo>
                    <a:pt x="208" y="304"/>
                  </a:moveTo>
                  <a:cubicBezTo>
                    <a:pt x="344" y="168"/>
                    <a:pt x="624" y="96"/>
                    <a:pt x="880" y="64"/>
                  </a:cubicBezTo>
                  <a:cubicBezTo>
                    <a:pt x="1136" y="32"/>
                    <a:pt x="1568" y="0"/>
                    <a:pt x="1744" y="112"/>
                  </a:cubicBezTo>
                  <a:cubicBezTo>
                    <a:pt x="1920" y="224"/>
                    <a:pt x="1952" y="568"/>
                    <a:pt x="1936" y="736"/>
                  </a:cubicBezTo>
                  <a:cubicBezTo>
                    <a:pt x="1920" y="904"/>
                    <a:pt x="1808" y="1072"/>
                    <a:pt x="1648" y="1120"/>
                  </a:cubicBezTo>
                  <a:cubicBezTo>
                    <a:pt x="1488" y="1168"/>
                    <a:pt x="1152" y="1016"/>
                    <a:pt x="976" y="1024"/>
                  </a:cubicBezTo>
                  <a:cubicBezTo>
                    <a:pt x="800" y="1032"/>
                    <a:pt x="744" y="1192"/>
                    <a:pt x="592" y="1168"/>
                  </a:cubicBezTo>
                  <a:cubicBezTo>
                    <a:pt x="440" y="1144"/>
                    <a:pt x="128" y="1024"/>
                    <a:pt x="64" y="880"/>
                  </a:cubicBezTo>
                  <a:cubicBezTo>
                    <a:pt x="0" y="736"/>
                    <a:pt x="72" y="440"/>
                    <a:pt x="208" y="304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084" name="Freeform 20"/>
            <p:cNvSpPr>
              <a:spLocks/>
            </p:cNvSpPr>
            <p:nvPr/>
          </p:nvSpPr>
          <p:spPr bwMode="auto">
            <a:xfrm>
              <a:off x="2736" y="1968"/>
              <a:ext cx="672" cy="504"/>
            </a:xfrm>
            <a:custGeom>
              <a:avLst/>
              <a:gdLst>
                <a:gd name="T0" fmla="*/ 0 w 672"/>
                <a:gd name="T1" fmla="*/ 384 h 504"/>
                <a:gd name="T2" fmla="*/ 336 w 672"/>
                <a:gd name="T3" fmla="*/ 432 h 504"/>
                <a:gd name="T4" fmla="*/ 624 w 672"/>
                <a:gd name="T5" fmla="*/ 480 h 504"/>
                <a:gd name="T6" fmla="*/ 624 w 672"/>
                <a:gd name="T7" fmla="*/ 288 h 504"/>
                <a:gd name="T8" fmla="*/ 432 w 672"/>
                <a:gd name="T9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504">
                  <a:moveTo>
                    <a:pt x="0" y="384"/>
                  </a:moveTo>
                  <a:cubicBezTo>
                    <a:pt x="116" y="400"/>
                    <a:pt x="232" y="416"/>
                    <a:pt x="336" y="432"/>
                  </a:cubicBezTo>
                  <a:cubicBezTo>
                    <a:pt x="440" y="448"/>
                    <a:pt x="576" y="504"/>
                    <a:pt x="624" y="480"/>
                  </a:cubicBezTo>
                  <a:cubicBezTo>
                    <a:pt x="672" y="456"/>
                    <a:pt x="656" y="368"/>
                    <a:pt x="624" y="288"/>
                  </a:cubicBezTo>
                  <a:cubicBezTo>
                    <a:pt x="592" y="208"/>
                    <a:pt x="512" y="104"/>
                    <a:pt x="43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085" name="Freeform 21"/>
            <p:cNvSpPr>
              <a:spLocks/>
            </p:cNvSpPr>
            <p:nvPr/>
          </p:nvSpPr>
          <p:spPr bwMode="auto">
            <a:xfrm>
              <a:off x="3344" y="1960"/>
              <a:ext cx="1104" cy="424"/>
            </a:xfrm>
            <a:custGeom>
              <a:avLst/>
              <a:gdLst>
                <a:gd name="T0" fmla="*/ 0 w 1104"/>
                <a:gd name="T1" fmla="*/ 240 h 424"/>
                <a:gd name="T2" fmla="*/ 480 w 1104"/>
                <a:gd name="T3" fmla="*/ 384 h 424"/>
                <a:gd name="T4" fmla="*/ 1104 w 1104"/>
                <a:gd name="T5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424">
                  <a:moveTo>
                    <a:pt x="0" y="240"/>
                  </a:moveTo>
                  <a:cubicBezTo>
                    <a:pt x="148" y="332"/>
                    <a:pt x="296" y="424"/>
                    <a:pt x="480" y="384"/>
                  </a:cubicBezTo>
                  <a:cubicBezTo>
                    <a:pt x="664" y="344"/>
                    <a:pt x="1000" y="64"/>
                    <a:pt x="1104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086" name="Freeform 22"/>
            <p:cNvSpPr>
              <a:spLocks/>
            </p:cNvSpPr>
            <p:nvPr/>
          </p:nvSpPr>
          <p:spPr bwMode="auto">
            <a:xfrm rot="-425035">
              <a:off x="3074" y="2256"/>
              <a:ext cx="1104" cy="352"/>
            </a:xfrm>
            <a:custGeom>
              <a:avLst/>
              <a:gdLst>
                <a:gd name="T0" fmla="*/ 32 w 912"/>
                <a:gd name="T1" fmla="*/ 96 h 400"/>
                <a:gd name="T2" fmla="*/ 80 w 912"/>
                <a:gd name="T3" fmla="*/ 336 h 400"/>
                <a:gd name="T4" fmla="*/ 512 w 912"/>
                <a:gd name="T5" fmla="*/ 384 h 400"/>
                <a:gd name="T6" fmla="*/ 848 w 912"/>
                <a:gd name="T7" fmla="*/ 240 h 400"/>
                <a:gd name="T8" fmla="*/ 896 w 912"/>
                <a:gd name="T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2" h="400">
                  <a:moveTo>
                    <a:pt x="32" y="96"/>
                  </a:moveTo>
                  <a:cubicBezTo>
                    <a:pt x="16" y="192"/>
                    <a:pt x="0" y="288"/>
                    <a:pt x="80" y="336"/>
                  </a:cubicBezTo>
                  <a:cubicBezTo>
                    <a:pt x="160" y="384"/>
                    <a:pt x="384" y="400"/>
                    <a:pt x="512" y="384"/>
                  </a:cubicBezTo>
                  <a:cubicBezTo>
                    <a:pt x="640" y="368"/>
                    <a:pt x="784" y="304"/>
                    <a:pt x="848" y="240"/>
                  </a:cubicBezTo>
                  <a:cubicBezTo>
                    <a:pt x="912" y="176"/>
                    <a:pt x="904" y="88"/>
                    <a:pt x="896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087" name="Freeform 23"/>
            <p:cNvSpPr>
              <a:spLocks/>
            </p:cNvSpPr>
            <p:nvPr/>
          </p:nvSpPr>
          <p:spPr bwMode="auto">
            <a:xfrm>
              <a:off x="3552" y="2600"/>
              <a:ext cx="96" cy="240"/>
            </a:xfrm>
            <a:custGeom>
              <a:avLst/>
              <a:gdLst>
                <a:gd name="T0" fmla="*/ 0 w 48"/>
                <a:gd name="T1" fmla="*/ 0 h 144"/>
                <a:gd name="T2" fmla="*/ 48 w 48"/>
                <a:gd name="T3" fmla="*/ 96 h 144"/>
                <a:gd name="T4" fmla="*/ 0 w 4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44">
                  <a:moveTo>
                    <a:pt x="0" y="0"/>
                  </a:moveTo>
                  <a:cubicBezTo>
                    <a:pt x="24" y="36"/>
                    <a:pt x="48" y="72"/>
                    <a:pt x="48" y="96"/>
                  </a:cubicBezTo>
                  <a:cubicBezTo>
                    <a:pt x="48" y="120"/>
                    <a:pt x="24" y="132"/>
                    <a:pt x="0" y="14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088" name="Text Box 24"/>
            <p:cNvSpPr txBox="1">
              <a:spLocks noChangeArrowheads="1"/>
            </p:cNvSpPr>
            <p:nvPr/>
          </p:nvSpPr>
          <p:spPr bwMode="auto">
            <a:xfrm>
              <a:off x="2918" y="2037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chemeClr val="tx2"/>
                  </a:solidFill>
                  <a:latin typeface="Tahoma" panose="020B0604030504040204" pitchFamily="34" charset="0"/>
                </a:rPr>
                <a:t>A</a:t>
              </a:r>
              <a:endParaRPr lang="en-US" altLang="en-US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44089" name="Text Box 25"/>
            <p:cNvSpPr txBox="1">
              <a:spLocks noChangeArrowheads="1"/>
            </p:cNvSpPr>
            <p:nvPr/>
          </p:nvSpPr>
          <p:spPr bwMode="auto">
            <a:xfrm>
              <a:off x="3590" y="1845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chemeClr val="tx2"/>
                  </a:solidFill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344090" name="Text Box 26"/>
            <p:cNvSpPr txBox="1">
              <a:spLocks noChangeArrowheads="1"/>
            </p:cNvSpPr>
            <p:nvPr/>
          </p:nvSpPr>
          <p:spPr bwMode="auto">
            <a:xfrm>
              <a:off x="3494" y="2325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chemeClr val="tx2"/>
                  </a:solidFill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344091" name="Text Box 27"/>
            <p:cNvSpPr txBox="1">
              <a:spLocks noChangeArrowheads="1"/>
            </p:cNvSpPr>
            <p:nvPr/>
          </p:nvSpPr>
          <p:spPr bwMode="auto">
            <a:xfrm>
              <a:off x="2928" y="2491"/>
              <a:ext cx="2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chemeClr val="tx2"/>
                  </a:solidFill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344092" name="Text Box 28"/>
            <p:cNvSpPr txBox="1">
              <a:spLocks noChangeArrowheads="1"/>
            </p:cNvSpPr>
            <p:nvPr/>
          </p:nvSpPr>
          <p:spPr bwMode="auto">
            <a:xfrm>
              <a:off x="4118" y="2421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chemeClr val="tx2"/>
                  </a:solidFill>
                  <a:latin typeface="Tahoma" panose="020B0604030504040204" pitchFamily="34" charset="0"/>
                </a:rPr>
                <a:t>E</a:t>
              </a:r>
            </a:p>
          </p:txBody>
        </p:sp>
      </p:grpSp>
      <p:grpSp>
        <p:nvGrpSpPr>
          <p:cNvPr id="344131" name="Group 67"/>
          <p:cNvGrpSpPr>
            <a:grpSpLocks/>
          </p:cNvGrpSpPr>
          <p:nvPr/>
        </p:nvGrpSpPr>
        <p:grpSpPr bwMode="auto">
          <a:xfrm>
            <a:off x="5083175" y="4352925"/>
            <a:ext cx="2824163" cy="1917700"/>
            <a:chOff x="3202" y="2742"/>
            <a:chExt cx="1779" cy="1208"/>
          </a:xfrm>
        </p:grpSpPr>
        <p:sp>
          <p:nvSpPr>
            <p:cNvPr id="344094" name="Oval 30"/>
            <p:cNvSpPr>
              <a:spLocks noChangeArrowheads="1"/>
            </p:cNvSpPr>
            <p:nvPr/>
          </p:nvSpPr>
          <p:spPr bwMode="auto">
            <a:xfrm>
              <a:off x="3744" y="2888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095" name="Oval 31"/>
            <p:cNvSpPr>
              <a:spLocks noChangeArrowheads="1"/>
            </p:cNvSpPr>
            <p:nvPr/>
          </p:nvSpPr>
          <p:spPr bwMode="auto">
            <a:xfrm>
              <a:off x="4032" y="331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096" name="Oval 32"/>
            <p:cNvSpPr>
              <a:spLocks noChangeArrowheads="1"/>
            </p:cNvSpPr>
            <p:nvPr/>
          </p:nvSpPr>
          <p:spPr bwMode="auto">
            <a:xfrm>
              <a:off x="4608" y="327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097" name="Oval 33"/>
            <p:cNvSpPr>
              <a:spLocks noChangeArrowheads="1"/>
            </p:cNvSpPr>
            <p:nvPr/>
          </p:nvSpPr>
          <p:spPr bwMode="auto">
            <a:xfrm>
              <a:off x="3504" y="3320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098" name="Oval 34"/>
            <p:cNvSpPr>
              <a:spLocks noChangeArrowheads="1"/>
            </p:cNvSpPr>
            <p:nvPr/>
          </p:nvSpPr>
          <p:spPr bwMode="auto">
            <a:xfrm>
              <a:off x="3840" y="375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099" name="Line 35"/>
            <p:cNvSpPr>
              <a:spLocks noChangeShapeType="1"/>
            </p:cNvSpPr>
            <p:nvPr/>
          </p:nvSpPr>
          <p:spPr bwMode="auto">
            <a:xfrm flipV="1">
              <a:off x="3552" y="2936"/>
              <a:ext cx="24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00" name="Line 36"/>
            <p:cNvSpPr>
              <a:spLocks noChangeShapeType="1"/>
            </p:cNvSpPr>
            <p:nvPr/>
          </p:nvSpPr>
          <p:spPr bwMode="auto">
            <a:xfrm>
              <a:off x="3792" y="2936"/>
              <a:ext cx="272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01" name="Line 37"/>
            <p:cNvSpPr>
              <a:spLocks noChangeShapeType="1"/>
            </p:cNvSpPr>
            <p:nvPr/>
          </p:nvSpPr>
          <p:spPr bwMode="auto">
            <a:xfrm>
              <a:off x="3792" y="2936"/>
              <a:ext cx="86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02" name="Line 38"/>
            <p:cNvSpPr>
              <a:spLocks noChangeShapeType="1"/>
            </p:cNvSpPr>
            <p:nvPr/>
          </p:nvSpPr>
          <p:spPr bwMode="auto">
            <a:xfrm flipV="1">
              <a:off x="3544" y="3360"/>
              <a:ext cx="1104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03" name="Line 39"/>
            <p:cNvSpPr>
              <a:spLocks noChangeShapeType="1"/>
            </p:cNvSpPr>
            <p:nvPr/>
          </p:nvSpPr>
          <p:spPr bwMode="auto">
            <a:xfrm flipH="1">
              <a:off x="3880" y="3368"/>
              <a:ext cx="192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04" name="Line 40"/>
            <p:cNvSpPr>
              <a:spLocks noChangeShapeType="1"/>
            </p:cNvSpPr>
            <p:nvPr/>
          </p:nvSpPr>
          <p:spPr bwMode="auto">
            <a:xfrm>
              <a:off x="3552" y="3368"/>
              <a:ext cx="33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05" name="Line 41"/>
            <p:cNvSpPr>
              <a:spLocks noChangeShapeType="1"/>
            </p:cNvSpPr>
            <p:nvPr/>
          </p:nvSpPr>
          <p:spPr bwMode="auto">
            <a:xfrm flipV="1">
              <a:off x="3888" y="3320"/>
              <a:ext cx="76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06" name="Text Box 42"/>
            <p:cNvSpPr txBox="1">
              <a:spLocks noChangeArrowheads="1"/>
            </p:cNvSpPr>
            <p:nvPr/>
          </p:nvSpPr>
          <p:spPr bwMode="auto">
            <a:xfrm>
              <a:off x="3202" y="2742"/>
              <a:ext cx="1779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latin typeface="Times New Roman" panose="02020603050405020304" pitchFamily="18" charset="0"/>
                </a:rPr>
                <a:t>       </a:t>
              </a:r>
              <a:r>
                <a:rPr lang="en-US" altLang="en-US" i="1">
                  <a:solidFill>
                    <a:schemeClr val="tx2"/>
                  </a:solidFill>
                  <a:latin typeface="Tahoma" panose="020B0604030504040204" pitchFamily="34" charset="0"/>
                </a:rPr>
                <a:t>B</a:t>
              </a:r>
            </a:p>
            <a:p>
              <a:endParaRPr lang="en-US" altLang="en-US" i="1">
                <a:solidFill>
                  <a:schemeClr val="tx2"/>
                </a:solidFill>
                <a:latin typeface="Tahoma" panose="020B0604030504040204" pitchFamily="34" charset="0"/>
              </a:endParaRPr>
            </a:p>
            <a:p>
              <a:r>
                <a:rPr lang="en-US" altLang="en-US" i="1">
                  <a:solidFill>
                    <a:schemeClr val="tx2"/>
                  </a:solidFill>
                  <a:latin typeface="Tahoma" panose="020B0604030504040204" pitchFamily="34" charset="0"/>
                </a:rPr>
                <a:t> A                      E </a:t>
              </a:r>
            </a:p>
            <a:p>
              <a:endParaRPr lang="en-US" altLang="en-US" i="1">
                <a:solidFill>
                  <a:schemeClr val="tx2"/>
                </a:solidFill>
                <a:latin typeface="Tahoma" panose="020B0604030504040204" pitchFamily="34" charset="0"/>
              </a:endParaRPr>
            </a:p>
            <a:p>
              <a:r>
                <a:rPr lang="en-US" altLang="en-US" i="1">
                  <a:solidFill>
                    <a:schemeClr val="tx2"/>
                  </a:solidFill>
                  <a:latin typeface="Tahoma" panose="020B0604030504040204" pitchFamily="34" charset="0"/>
                </a:rPr>
                <a:t>             D</a:t>
              </a:r>
            </a:p>
          </p:txBody>
        </p:sp>
        <p:sp>
          <p:nvSpPr>
            <p:cNvPr id="344107" name="Text Box 43"/>
            <p:cNvSpPr txBox="1">
              <a:spLocks noChangeArrowheads="1"/>
            </p:cNvSpPr>
            <p:nvPr/>
          </p:nvSpPr>
          <p:spPr bwMode="auto">
            <a:xfrm>
              <a:off x="4048" y="3299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chemeClr val="tx2"/>
                  </a:solidFill>
                  <a:latin typeface="Tahoma" panose="020B0604030504040204" pitchFamily="34" charset="0"/>
                </a:rPr>
                <a:t>C </a:t>
              </a:r>
            </a:p>
          </p:txBody>
        </p:sp>
      </p:grpSp>
      <p:grpSp>
        <p:nvGrpSpPr>
          <p:cNvPr id="344130" name="Group 66"/>
          <p:cNvGrpSpPr>
            <a:grpSpLocks/>
          </p:cNvGrpSpPr>
          <p:nvPr/>
        </p:nvGrpSpPr>
        <p:grpSpPr bwMode="auto">
          <a:xfrm>
            <a:off x="898525" y="4148138"/>
            <a:ext cx="3316288" cy="2282825"/>
            <a:chOff x="566" y="2613"/>
            <a:chExt cx="2089" cy="1438"/>
          </a:xfrm>
        </p:grpSpPr>
        <p:sp>
          <p:nvSpPr>
            <p:cNvPr id="344128" name="Text Box 64"/>
            <p:cNvSpPr txBox="1">
              <a:spLocks noChangeArrowheads="1"/>
            </p:cNvSpPr>
            <p:nvPr/>
          </p:nvSpPr>
          <p:spPr bwMode="auto">
            <a:xfrm>
              <a:off x="1190" y="2909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chemeClr val="tx2"/>
                  </a:solidFill>
                  <a:latin typeface="Tahoma" panose="020B0604030504040204" pitchFamily="34" charset="0"/>
                </a:rPr>
                <a:t>C </a:t>
              </a:r>
            </a:p>
          </p:txBody>
        </p:sp>
        <p:sp>
          <p:nvSpPr>
            <p:cNvPr id="344109" name="Oval 45"/>
            <p:cNvSpPr>
              <a:spLocks noChangeArrowheads="1"/>
            </p:cNvSpPr>
            <p:nvPr/>
          </p:nvSpPr>
          <p:spPr bwMode="auto">
            <a:xfrm>
              <a:off x="816" y="3320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10" name="Oval 46"/>
            <p:cNvSpPr>
              <a:spLocks noChangeArrowheads="1"/>
            </p:cNvSpPr>
            <p:nvPr/>
          </p:nvSpPr>
          <p:spPr bwMode="auto">
            <a:xfrm>
              <a:off x="1152" y="3128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11" name="Oval 47"/>
            <p:cNvSpPr>
              <a:spLocks noChangeArrowheads="1"/>
            </p:cNvSpPr>
            <p:nvPr/>
          </p:nvSpPr>
          <p:spPr bwMode="auto">
            <a:xfrm>
              <a:off x="1152" y="2744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12" name="Oval 48"/>
            <p:cNvSpPr>
              <a:spLocks noChangeArrowheads="1"/>
            </p:cNvSpPr>
            <p:nvPr/>
          </p:nvSpPr>
          <p:spPr bwMode="auto">
            <a:xfrm>
              <a:off x="1728" y="3320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13" name="Oval 49"/>
            <p:cNvSpPr>
              <a:spLocks noChangeArrowheads="1"/>
            </p:cNvSpPr>
            <p:nvPr/>
          </p:nvSpPr>
          <p:spPr bwMode="auto">
            <a:xfrm>
              <a:off x="2304" y="3320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14" name="Oval 50"/>
            <p:cNvSpPr>
              <a:spLocks noChangeArrowheads="1"/>
            </p:cNvSpPr>
            <p:nvPr/>
          </p:nvSpPr>
          <p:spPr bwMode="auto">
            <a:xfrm>
              <a:off x="2016" y="351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15" name="Oval 51"/>
            <p:cNvSpPr>
              <a:spLocks noChangeArrowheads="1"/>
            </p:cNvSpPr>
            <p:nvPr/>
          </p:nvSpPr>
          <p:spPr bwMode="auto">
            <a:xfrm>
              <a:off x="2016" y="3848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16" name="Line 52"/>
            <p:cNvSpPr>
              <a:spLocks noChangeShapeType="1"/>
            </p:cNvSpPr>
            <p:nvPr/>
          </p:nvSpPr>
          <p:spPr bwMode="auto">
            <a:xfrm flipV="1">
              <a:off x="864" y="3176"/>
              <a:ext cx="33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17" name="Line 53"/>
            <p:cNvSpPr>
              <a:spLocks noChangeShapeType="1"/>
            </p:cNvSpPr>
            <p:nvPr/>
          </p:nvSpPr>
          <p:spPr bwMode="auto">
            <a:xfrm>
              <a:off x="1200" y="279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18" name="Line 54"/>
            <p:cNvSpPr>
              <a:spLocks noChangeShapeType="1"/>
            </p:cNvSpPr>
            <p:nvPr/>
          </p:nvSpPr>
          <p:spPr bwMode="auto">
            <a:xfrm flipV="1">
              <a:off x="864" y="2792"/>
              <a:ext cx="336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19" name="Line 55"/>
            <p:cNvSpPr>
              <a:spLocks noChangeShapeType="1"/>
            </p:cNvSpPr>
            <p:nvPr/>
          </p:nvSpPr>
          <p:spPr bwMode="auto">
            <a:xfrm>
              <a:off x="1248" y="2840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20" name="Line 56"/>
            <p:cNvSpPr>
              <a:spLocks noChangeShapeType="1"/>
            </p:cNvSpPr>
            <p:nvPr/>
          </p:nvSpPr>
          <p:spPr bwMode="auto">
            <a:xfrm>
              <a:off x="1200" y="3176"/>
              <a:ext cx="57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21" name="Line 57"/>
            <p:cNvSpPr>
              <a:spLocks noChangeShapeType="1"/>
            </p:cNvSpPr>
            <p:nvPr/>
          </p:nvSpPr>
          <p:spPr bwMode="auto">
            <a:xfrm flipV="1">
              <a:off x="864" y="3368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22" name="Line 58"/>
            <p:cNvSpPr>
              <a:spLocks noChangeShapeType="1"/>
            </p:cNvSpPr>
            <p:nvPr/>
          </p:nvSpPr>
          <p:spPr bwMode="auto">
            <a:xfrm>
              <a:off x="1776" y="3416"/>
              <a:ext cx="28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23" name="Line 59"/>
            <p:cNvSpPr>
              <a:spLocks noChangeShapeType="1"/>
            </p:cNvSpPr>
            <p:nvPr/>
          </p:nvSpPr>
          <p:spPr bwMode="auto">
            <a:xfrm>
              <a:off x="1776" y="3368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24" name="Line 60"/>
            <p:cNvSpPr>
              <a:spLocks noChangeShapeType="1"/>
            </p:cNvSpPr>
            <p:nvPr/>
          </p:nvSpPr>
          <p:spPr bwMode="auto">
            <a:xfrm flipH="1">
              <a:off x="2064" y="3368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25" name="Line 61"/>
            <p:cNvSpPr>
              <a:spLocks noChangeShapeType="1"/>
            </p:cNvSpPr>
            <p:nvPr/>
          </p:nvSpPr>
          <p:spPr bwMode="auto">
            <a:xfrm flipH="1">
              <a:off x="2064" y="3416"/>
              <a:ext cx="28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26" name="Line 62"/>
            <p:cNvSpPr>
              <a:spLocks noChangeShapeType="1"/>
            </p:cNvSpPr>
            <p:nvPr/>
          </p:nvSpPr>
          <p:spPr bwMode="auto">
            <a:xfrm>
              <a:off x="2064" y="360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127" name="Text Box 63"/>
            <p:cNvSpPr txBox="1">
              <a:spLocks noChangeArrowheads="1"/>
            </p:cNvSpPr>
            <p:nvPr/>
          </p:nvSpPr>
          <p:spPr bwMode="auto">
            <a:xfrm>
              <a:off x="566" y="2613"/>
              <a:ext cx="2089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chemeClr val="tx2"/>
                  </a:solidFill>
                  <a:latin typeface="Tahoma" panose="020B0604030504040204" pitchFamily="34" charset="0"/>
                </a:rPr>
                <a:t>      B</a:t>
              </a:r>
            </a:p>
            <a:p>
              <a:endParaRPr lang="en-US" altLang="en-US" i="1">
                <a:solidFill>
                  <a:schemeClr val="tx2"/>
                </a:solidFill>
                <a:latin typeface="Tahoma" panose="020B0604030504040204" pitchFamily="34" charset="0"/>
              </a:endParaRPr>
            </a:p>
            <a:p>
              <a:r>
                <a:rPr lang="en-US" altLang="en-US" i="1">
                  <a:solidFill>
                    <a:schemeClr val="tx2"/>
                  </a:solidFill>
                  <a:latin typeface="Tahoma" panose="020B0604030504040204" pitchFamily="34" charset="0"/>
                </a:rPr>
                <a:t>        </a:t>
              </a:r>
            </a:p>
            <a:p>
              <a:r>
                <a:rPr lang="en-US" altLang="en-US" i="1">
                  <a:solidFill>
                    <a:schemeClr val="tx2"/>
                  </a:solidFill>
                  <a:latin typeface="Tahoma" panose="020B0604030504040204" pitchFamily="34" charset="0"/>
                </a:rPr>
                <a:t> A             D     F     G </a:t>
              </a:r>
            </a:p>
            <a:p>
              <a:endParaRPr lang="en-US" altLang="en-US" i="1">
                <a:solidFill>
                  <a:schemeClr val="tx2"/>
                </a:solidFill>
                <a:latin typeface="Tahoma" panose="020B0604030504040204" pitchFamily="34" charset="0"/>
              </a:endParaRPr>
            </a:p>
            <a:p>
              <a:r>
                <a:rPr lang="en-US" altLang="en-US" i="1">
                  <a:solidFill>
                    <a:schemeClr val="tx2"/>
                  </a:solidFill>
                  <a:latin typeface="Tahoma" panose="020B0604030504040204" pitchFamily="34" charset="0"/>
                </a:rPr>
                <a:t>                          E</a:t>
              </a:r>
            </a:p>
          </p:txBody>
        </p:sp>
        <p:sp>
          <p:nvSpPr>
            <p:cNvPr id="344129" name="Line 65"/>
            <p:cNvSpPr>
              <a:spLocks noChangeShapeType="1"/>
            </p:cNvSpPr>
            <p:nvPr/>
          </p:nvSpPr>
          <p:spPr bwMode="auto">
            <a:xfrm>
              <a:off x="864" y="3376"/>
              <a:ext cx="1208" cy="5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4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4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4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4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4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4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CS 2813 Discrete Structures</a:t>
            </a: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 Coloring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924800" cy="4064000"/>
          </a:xfrm>
        </p:spPr>
        <p:txBody>
          <a:bodyPr lIns="0" rIns="0"/>
          <a:lstStyle/>
          <a:p>
            <a:pPr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i="1">
                <a:solidFill>
                  <a:schemeClr val="tx2"/>
                </a:solidFill>
              </a:rPr>
              <a:t>coloring</a:t>
            </a:r>
            <a:r>
              <a:rPr lang="en-US" altLang="en-US"/>
              <a:t> of a simple graph is the assignment of a color to each vertex of the graph so that no two adjacent vertices are assigned the same color.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 i="1">
                <a:solidFill>
                  <a:schemeClr val="tx2"/>
                </a:solidFill>
              </a:rPr>
              <a:t>chromatic number</a:t>
            </a:r>
            <a:r>
              <a:rPr lang="en-US" altLang="en-US"/>
              <a:t> of a graph is the least number of colors needed for a coloring of the graph.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The Four Color Theorem:</a:t>
            </a:r>
            <a:r>
              <a:rPr lang="en-US" altLang="en-US"/>
              <a:t> </a:t>
            </a:r>
            <a:r>
              <a:rPr lang="en-US" altLang="en-US" i="1"/>
              <a:t>The chromatic number of a planar graph is no greater than four.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CS 2813 Discrete Structures</a:t>
            </a:r>
          </a:p>
        </p:txBody>
      </p:sp>
      <p:sp>
        <p:nvSpPr>
          <p:cNvPr id="346114" name="Text Box 2"/>
          <p:cNvSpPr txBox="1">
            <a:spLocks noChangeArrowheads="1"/>
          </p:cNvSpPr>
          <p:nvPr/>
        </p:nvSpPr>
        <p:spPr bwMode="auto">
          <a:xfrm>
            <a:off x="2133600" y="5421313"/>
            <a:ext cx="35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i="1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grpSp>
        <p:nvGrpSpPr>
          <p:cNvPr id="346116" name="Group 4"/>
          <p:cNvGrpSpPr>
            <a:grpSpLocks/>
          </p:cNvGrpSpPr>
          <p:nvPr/>
        </p:nvGrpSpPr>
        <p:grpSpPr bwMode="auto">
          <a:xfrm>
            <a:off x="914400" y="2808288"/>
            <a:ext cx="3295650" cy="1920875"/>
            <a:chOff x="576" y="1769"/>
            <a:chExt cx="2076" cy="1210"/>
          </a:xfrm>
        </p:grpSpPr>
        <p:grpSp>
          <p:nvGrpSpPr>
            <p:cNvPr id="346117" name="Group 5"/>
            <p:cNvGrpSpPr>
              <a:grpSpLocks/>
            </p:cNvGrpSpPr>
            <p:nvPr/>
          </p:nvGrpSpPr>
          <p:grpSpPr bwMode="auto">
            <a:xfrm>
              <a:off x="730" y="1904"/>
              <a:ext cx="1680" cy="864"/>
              <a:chOff x="704" y="3296"/>
              <a:chExt cx="1416" cy="608"/>
            </a:xfrm>
          </p:grpSpPr>
          <p:sp>
            <p:nvSpPr>
              <p:cNvPr id="346118" name="Line 6"/>
              <p:cNvSpPr>
                <a:spLocks noChangeShapeType="1"/>
              </p:cNvSpPr>
              <p:nvPr/>
            </p:nvSpPr>
            <p:spPr bwMode="auto">
              <a:xfrm>
                <a:off x="1056" y="331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119" name="Line 7"/>
              <p:cNvSpPr>
                <a:spLocks noChangeShapeType="1"/>
              </p:cNvSpPr>
              <p:nvPr/>
            </p:nvSpPr>
            <p:spPr bwMode="auto">
              <a:xfrm>
                <a:off x="1056" y="331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120" name="Line 8"/>
              <p:cNvSpPr>
                <a:spLocks noChangeShapeType="1"/>
              </p:cNvSpPr>
              <p:nvPr/>
            </p:nvSpPr>
            <p:spPr bwMode="auto">
              <a:xfrm>
                <a:off x="1056" y="388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121" name="Line 9"/>
              <p:cNvSpPr>
                <a:spLocks noChangeShapeType="1"/>
              </p:cNvSpPr>
              <p:nvPr/>
            </p:nvSpPr>
            <p:spPr bwMode="auto">
              <a:xfrm>
                <a:off x="1776" y="331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122" name="Line 10"/>
              <p:cNvSpPr>
                <a:spLocks noChangeShapeType="1"/>
              </p:cNvSpPr>
              <p:nvPr/>
            </p:nvSpPr>
            <p:spPr bwMode="auto">
              <a:xfrm>
                <a:off x="1056" y="3312"/>
                <a:ext cx="72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123" name="Line 11"/>
              <p:cNvSpPr>
                <a:spLocks noChangeShapeType="1"/>
              </p:cNvSpPr>
              <p:nvPr/>
            </p:nvSpPr>
            <p:spPr bwMode="auto">
              <a:xfrm flipV="1">
                <a:off x="1056" y="3312"/>
                <a:ext cx="72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124" name="Line 12"/>
              <p:cNvSpPr>
                <a:spLocks noChangeShapeType="1"/>
              </p:cNvSpPr>
              <p:nvPr/>
            </p:nvSpPr>
            <p:spPr bwMode="auto">
              <a:xfrm flipH="1">
                <a:off x="720" y="3312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125" name="Line 13"/>
              <p:cNvSpPr>
                <a:spLocks noChangeShapeType="1"/>
              </p:cNvSpPr>
              <p:nvPr/>
            </p:nvSpPr>
            <p:spPr bwMode="auto">
              <a:xfrm>
                <a:off x="720" y="3600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126" name="Line 14"/>
              <p:cNvSpPr>
                <a:spLocks noChangeShapeType="1"/>
              </p:cNvSpPr>
              <p:nvPr/>
            </p:nvSpPr>
            <p:spPr bwMode="auto">
              <a:xfrm>
                <a:off x="1776" y="3312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127" name="Line 15"/>
              <p:cNvSpPr>
                <a:spLocks noChangeShapeType="1"/>
              </p:cNvSpPr>
              <p:nvPr/>
            </p:nvSpPr>
            <p:spPr bwMode="auto">
              <a:xfrm flipV="1">
                <a:off x="1776" y="3600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128" name="Oval 16"/>
              <p:cNvSpPr>
                <a:spLocks noChangeArrowheads="1"/>
              </p:cNvSpPr>
              <p:nvPr/>
            </p:nvSpPr>
            <p:spPr bwMode="auto">
              <a:xfrm>
                <a:off x="704" y="356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129" name="Oval 17"/>
              <p:cNvSpPr>
                <a:spLocks noChangeArrowheads="1"/>
              </p:cNvSpPr>
              <p:nvPr/>
            </p:nvSpPr>
            <p:spPr bwMode="auto">
              <a:xfrm>
                <a:off x="1040" y="32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130" name="Oval 18"/>
              <p:cNvSpPr>
                <a:spLocks noChangeArrowheads="1"/>
              </p:cNvSpPr>
              <p:nvPr/>
            </p:nvSpPr>
            <p:spPr bwMode="auto">
              <a:xfrm>
                <a:off x="1752" y="32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131" name="Oval 19"/>
              <p:cNvSpPr>
                <a:spLocks noChangeArrowheads="1"/>
              </p:cNvSpPr>
              <p:nvPr/>
            </p:nvSpPr>
            <p:spPr bwMode="auto">
              <a:xfrm>
                <a:off x="2072" y="357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132" name="Oval 20"/>
              <p:cNvSpPr>
                <a:spLocks noChangeArrowheads="1"/>
              </p:cNvSpPr>
              <p:nvPr/>
            </p:nvSpPr>
            <p:spPr bwMode="auto">
              <a:xfrm>
                <a:off x="1392" y="358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133" name="Oval 21"/>
              <p:cNvSpPr>
                <a:spLocks noChangeArrowheads="1"/>
              </p:cNvSpPr>
              <p:nvPr/>
            </p:nvSpPr>
            <p:spPr bwMode="auto">
              <a:xfrm>
                <a:off x="1760" y="385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134" name="Oval 22"/>
              <p:cNvSpPr>
                <a:spLocks noChangeArrowheads="1"/>
              </p:cNvSpPr>
              <p:nvPr/>
            </p:nvSpPr>
            <p:spPr bwMode="auto">
              <a:xfrm>
                <a:off x="1040" y="385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135" name="Text Box 23"/>
            <p:cNvSpPr txBox="1">
              <a:spLocks noChangeArrowheads="1"/>
            </p:cNvSpPr>
            <p:nvPr/>
          </p:nvSpPr>
          <p:spPr bwMode="auto">
            <a:xfrm>
              <a:off x="576" y="1769"/>
              <a:ext cx="2076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i="1"/>
                <a:t>          </a:t>
              </a:r>
              <a:r>
                <a:rPr lang="en-US" altLang="en-US" sz="2000" i="1">
                  <a:solidFill>
                    <a:schemeClr val="tx2"/>
                  </a:solidFill>
                  <a:latin typeface="Tahoma" panose="020B0604030504040204" pitchFamily="34" charset="0"/>
                </a:rPr>
                <a:t>b                   e</a:t>
              </a:r>
            </a:p>
            <a:p>
              <a:endParaRPr lang="en-US" altLang="en-US" sz="2000" i="1">
                <a:solidFill>
                  <a:schemeClr val="tx2"/>
                </a:solidFill>
                <a:latin typeface="Tahoma" panose="020B0604030504040204" pitchFamily="34" charset="0"/>
              </a:endParaRPr>
            </a:p>
            <a:p>
              <a:r>
                <a:rPr lang="en-US" altLang="en-US" sz="2000" i="1">
                  <a:solidFill>
                    <a:schemeClr val="tx2"/>
                  </a:solidFill>
                  <a:latin typeface="Tahoma" panose="020B0604030504040204" pitchFamily="34" charset="0"/>
                </a:rPr>
                <a:t>a                    d             g </a:t>
              </a:r>
            </a:p>
            <a:p>
              <a:endParaRPr lang="en-US" altLang="en-US" sz="2000" i="1">
                <a:solidFill>
                  <a:schemeClr val="tx2"/>
                </a:solidFill>
                <a:latin typeface="Tahoma" panose="020B0604030504040204" pitchFamily="34" charset="0"/>
              </a:endParaRPr>
            </a:p>
            <a:p>
              <a:r>
                <a:rPr lang="en-US" altLang="en-US" sz="2000" i="1">
                  <a:solidFill>
                    <a:schemeClr val="tx2"/>
                  </a:solidFill>
                  <a:latin typeface="Tahoma" panose="020B0604030504040204" pitchFamily="34" charset="0"/>
                </a:rPr>
                <a:t> </a:t>
              </a:r>
            </a:p>
            <a:p>
              <a:r>
                <a:rPr lang="en-US" altLang="en-US" sz="2000" i="1">
                  <a:solidFill>
                    <a:schemeClr val="tx2"/>
                  </a:solidFill>
                  <a:latin typeface="Tahoma" panose="020B0604030504040204" pitchFamily="34" charset="0"/>
                </a:rPr>
                <a:t>          c                 f</a:t>
              </a:r>
            </a:p>
          </p:txBody>
        </p:sp>
      </p:grpSp>
      <p:sp>
        <p:nvSpPr>
          <p:cNvPr id="346136" name="Text Box 24"/>
          <p:cNvSpPr txBox="1">
            <a:spLocks noChangeArrowheads="1"/>
          </p:cNvSpPr>
          <p:nvPr/>
        </p:nvSpPr>
        <p:spPr bwMode="auto">
          <a:xfrm>
            <a:off x="4403725" y="2941638"/>
            <a:ext cx="45069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The chromatic number must be</a:t>
            </a:r>
          </a:p>
          <a:p>
            <a:r>
              <a:rPr lang="en-US" altLang="en-US">
                <a:latin typeface="Tahoma" panose="020B0604030504040204" pitchFamily="34" charset="0"/>
              </a:rPr>
              <a:t>at least 3 since </a:t>
            </a:r>
            <a:r>
              <a:rPr lang="en-US" altLang="en-US" i="1">
                <a:latin typeface="Tahoma" panose="020B0604030504040204" pitchFamily="34" charset="0"/>
              </a:rPr>
              <a:t>a</a:t>
            </a:r>
            <a:r>
              <a:rPr lang="en-US" altLang="en-US">
                <a:latin typeface="Tahoma" panose="020B0604030504040204" pitchFamily="34" charset="0"/>
              </a:rPr>
              <a:t>, </a:t>
            </a:r>
            <a:r>
              <a:rPr lang="en-US" altLang="en-US" i="1">
                <a:latin typeface="Tahoma" panose="020B0604030504040204" pitchFamily="34" charset="0"/>
              </a:rPr>
              <a:t>b</a:t>
            </a:r>
            <a:r>
              <a:rPr lang="en-US" altLang="en-US">
                <a:latin typeface="Tahoma" panose="020B0604030504040204" pitchFamily="34" charset="0"/>
              </a:rPr>
              <a:t>, and </a:t>
            </a:r>
            <a:r>
              <a:rPr lang="en-US" altLang="en-US" i="1">
                <a:latin typeface="Tahoma" panose="020B0604030504040204" pitchFamily="34" charset="0"/>
              </a:rPr>
              <a:t>c</a:t>
            </a:r>
            <a:r>
              <a:rPr lang="en-US" altLang="en-US">
                <a:latin typeface="Tahoma" panose="020B0604030504040204" pitchFamily="34" charset="0"/>
              </a:rPr>
              <a:t> must</a:t>
            </a:r>
          </a:p>
          <a:p>
            <a:r>
              <a:rPr lang="en-US" altLang="en-US">
                <a:latin typeface="Tahoma" panose="020B0604030504040204" pitchFamily="34" charset="0"/>
              </a:rPr>
              <a:t>be assigned different colors. So </a:t>
            </a:r>
          </a:p>
          <a:p>
            <a:r>
              <a:rPr lang="en-US" altLang="en-US">
                <a:latin typeface="Tahoma" panose="020B0604030504040204" pitchFamily="34" charset="0"/>
              </a:rPr>
              <a:t>lets try 3 colors first.</a:t>
            </a:r>
          </a:p>
        </p:txBody>
      </p:sp>
      <p:grpSp>
        <p:nvGrpSpPr>
          <p:cNvPr id="346137" name="Group 25"/>
          <p:cNvGrpSpPr>
            <a:grpSpLocks/>
          </p:cNvGrpSpPr>
          <p:nvPr/>
        </p:nvGrpSpPr>
        <p:grpSpPr bwMode="auto">
          <a:xfrm>
            <a:off x="1235075" y="4938713"/>
            <a:ext cx="2667000" cy="1371600"/>
            <a:chOff x="704" y="3296"/>
            <a:chExt cx="1416" cy="608"/>
          </a:xfrm>
        </p:grpSpPr>
        <p:sp>
          <p:nvSpPr>
            <p:cNvPr id="346138" name="Line 26"/>
            <p:cNvSpPr>
              <a:spLocks noChangeShapeType="1"/>
            </p:cNvSpPr>
            <p:nvPr/>
          </p:nvSpPr>
          <p:spPr bwMode="auto">
            <a:xfrm>
              <a:off x="1056" y="331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139" name="Line 27"/>
            <p:cNvSpPr>
              <a:spLocks noChangeShapeType="1"/>
            </p:cNvSpPr>
            <p:nvPr/>
          </p:nvSpPr>
          <p:spPr bwMode="auto">
            <a:xfrm>
              <a:off x="1056" y="331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140" name="Line 28"/>
            <p:cNvSpPr>
              <a:spLocks noChangeShapeType="1"/>
            </p:cNvSpPr>
            <p:nvPr/>
          </p:nvSpPr>
          <p:spPr bwMode="auto">
            <a:xfrm>
              <a:off x="1056" y="38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141" name="Line 29"/>
            <p:cNvSpPr>
              <a:spLocks noChangeShapeType="1"/>
            </p:cNvSpPr>
            <p:nvPr/>
          </p:nvSpPr>
          <p:spPr bwMode="auto">
            <a:xfrm>
              <a:off x="1776" y="331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142" name="Line 30"/>
            <p:cNvSpPr>
              <a:spLocks noChangeShapeType="1"/>
            </p:cNvSpPr>
            <p:nvPr/>
          </p:nvSpPr>
          <p:spPr bwMode="auto">
            <a:xfrm>
              <a:off x="1056" y="3312"/>
              <a:ext cx="72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143" name="Line 31"/>
            <p:cNvSpPr>
              <a:spLocks noChangeShapeType="1"/>
            </p:cNvSpPr>
            <p:nvPr/>
          </p:nvSpPr>
          <p:spPr bwMode="auto">
            <a:xfrm flipV="1">
              <a:off x="1056" y="3312"/>
              <a:ext cx="72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144" name="Line 32"/>
            <p:cNvSpPr>
              <a:spLocks noChangeShapeType="1"/>
            </p:cNvSpPr>
            <p:nvPr/>
          </p:nvSpPr>
          <p:spPr bwMode="auto">
            <a:xfrm flipH="1">
              <a:off x="720" y="331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145" name="Line 33"/>
            <p:cNvSpPr>
              <a:spLocks noChangeShapeType="1"/>
            </p:cNvSpPr>
            <p:nvPr/>
          </p:nvSpPr>
          <p:spPr bwMode="auto">
            <a:xfrm>
              <a:off x="720" y="360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146" name="Line 34"/>
            <p:cNvSpPr>
              <a:spLocks noChangeShapeType="1"/>
            </p:cNvSpPr>
            <p:nvPr/>
          </p:nvSpPr>
          <p:spPr bwMode="auto">
            <a:xfrm>
              <a:off x="1776" y="331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147" name="Line 35"/>
            <p:cNvSpPr>
              <a:spLocks noChangeShapeType="1"/>
            </p:cNvSpPr>
            <p:nvPr/>
          </p:nvSpPr>
          <p:spPr bwMode="auto">
            <a:xfrm flipV="1">
              <a:off x="1776" y="360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148" name="Oval 36"/>
            <p:cNvSpPr>
              <a:spLocks noChangeArrowheads="1"/>
            </p:cNvSpPr>
            <p:nvPr/>
          </p:nvSpPr>
          <p:spPr bwMode="auto">
            <a:xfrm>
              <a:off x="704" y="35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149" name="Oval 37"/>
            <p:cNvSpPr>
              <a:spLocks noChangeArrowheads="1"/>
            </p:cNvSpPr>
            <p:nvPr/>
          </p:nvSpPr>
          <p:spPr bwMode="auto">
            <a:xfrm>
              <a:off x="1040" y="32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150" name="Oval 38"/>
            <p:cNvSpPr>
              <a:spLocks noChangeArrowheads="1"/>
            </p:cNvSpPr>
            <p:nvPr/>
          </p:nvSpPr>
          <p:spPr bwMode="auto">
            <a:xfrm>
              <a:off x="1752" y="32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151" name="Oval 39"/>
            <p:cNvSpPr>
              <a:spLocks noChangeArrowheads="1"/>
            </p:cNvSpPr>
            <p:nvPr/>
          </p:nvSpPr>
          <p:spPr bwMode="auto">
            <a:xfrm>
              <a:off x="2072" y="35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152" name="Oval 40"/>
            <p:cNvSpPr>
              <a:spLocks noChangeArrowheads="1"/>
            </p:cNvSpPr>
            <p:nvPr/>
          </p:nvSpPr>
          <p:spPr bwMode="auto">
            <a:xfrm>
              <a:off x="1392" y="35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153" name="Oval 41"/>
            <p:cNvSpPr>
              <a:spLocks noChangeArrowheads="1"/>
            </p:cNvSpPr>
            <p:nvPr/>
          </p:nvSpPr>
          <p:spPr bwMode="auto">
            <a:xfrm>
              <a:off x="1760" y="38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154" name="Oval 42"/>
            <p:cNvSpPr>
              <a:spLocks noChangeArrowheads="1"/>
            </p:cNvSpPr>
            <p:nvPr/>
          </p:nvSpPr>
          <p:spPr bwMode="auto">
            <a:xfrm>
              <a:off x="1040" y="38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6155" name="Text Box 43"/>
          <p:cNvSpPr txBox="1">
            <a:spLocks noChangeArrowheads="1"/>
          </p:cNvSpPr>
          <p:nvPr/>
        </p:nvSpPr>
        <p:spPr bwMode="auto">
          <a:xfrm>
            <a:off x="914400" y="4724400"/>
            <a:ext cx="11747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1"/>
              <a:t>          </a:t>
            </a:r>
            <a:r>
              <a:rPr lang="en-US" altLang="en-US" sz="2000" i="1">
                <a:solidFill>
                  <a:schemeClr val="accent2"/>
                </a:solidFill>
                <a:latin typeface="Tahoma" panose="020B0604030504040204" pitchFamily="34" charset="0"/>
              </a:rPr>
              <a:t>b</a:t>
            </a:r>
          </a:p>
          <a:p>
            <a:endParaRPr lang="en-US" altLang="en-US" sz="2000" i="1">
              <a:solidFill>
                <a:schemeClr val="accent2"/>
              </a:solidFill>
              <a:latin typeface="Tahoma" panose="020B0604030504040204" pitchFamily="34" charset="0"/>
            </a:endParaRPr>
          </a:p>
          <a:p>
            <a:r>
              <a:rPr lang="en-US" altLang="en-US" sz="2000" i="1">
                <a:latin typeface="Tahoma" panose="020B0604030504040204" pitchFamily="34" charset="0"/>
              </a:rPr>
              <a:t>a</a:t>
            </a:r>
          </a:p>
          <a:p>
            <a:endParaRPr lang="en-US" altLang="en-US" sz="2000" i="1">
              <a:latin typeface="Tahoma" panose="020B0604030504040204" pitchFamily="34" charset="0"/>
            </a:endParaRPr>
          </a:p>
          <a:p>
            <a:r>
              <a:rPr lang="en-US" altLang="en-US" sz="2000" i="1">
                <a:latin typeface="Tahoma" panose="020B0604030504040204" pitchFamily="34" charset="0"/>
              </a:rPr>
              <a:t> </a:t>
            </a:r>
          </a:p>
          <a:p>
            <a:r>
              <a:rPr lang="en-US" altLang="en-US" sz="2000" i="1">
                <a:latin typeface="Tahoma" panose="020B0604030504040204" pitchFamily="34" charset="0"/>
              </a:rPr>
              <a:t>           </a:t>
            </a:r>
            <a:r>
              <a:rPr lang="en-US" alt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346156" name="Text Box 44"/>
          <p:cNvSpPr txBox="1">
            <a:spLocks noChangeArrowheads="1"/>
          </p:cNvSpPr>
          <p:nvPr/>
        </p:nvSpPr>
        <p:spPr bwMode="auto">
          <a:xfrm>
            <a:off x="4403725" y="5075238"/>
            <a:ext cx="45037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3 colors work, so the chromatic </a:t>
            </a:r>
          </a:p>
          <a:p>
            <a:r>
              <a:rPr lang="en-US" altLang="en-US">
                <a:latin typeface="Tahoma" panose="020B0604030504040204" pitchFamily="34" charset="0"/>
              </a:rPr>
              <a:t>number of this graph is 3.</a:t>
            </a:r>
          </a:p>
        </p:txBody>
      </p:sp>
      <p:sp>
        <p:nvSpPr>
          <p:cNvPr id="34615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98500" y="1816100"/>
            <a:ext cx="8026400" cy="10795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800"/>
              <a:t>What is the chromatic number of the graph shown below?   </a:t>
            </a:r>
          </a:p>
        </p:txBody>
      </p:sp>
      <p:sp>
        <p:nvSpPr>
          <p:cNvPr id="346158" name="Text Box 46"/>
          <p:cNvSpPr txBox="1">
            <a:spLocks noChangeArrowheads="1"/>
          </p:cNvSpPr>
          <p:nvPr/>
        </p:nvSpPr>
        <p:spPr bwMode="auto">
          <a:xfrm>
            <a:off x="3314700" y="4773613"/>
            <a:ext cx="35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i="1">
                <a:solidFill>
                  <a:schemeClr val="tx2"/>
                </a:solidFill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346159" name="Rectangle 47"/>
          <p:cNvSpPr>
            <a:spLocks noChangeArrowheads="1"/>
          </p:cNvSpPr>
          <p:nvPr/>
        </p:nvSpPr>
        <p:spPr bwMode="auto">
          <a:xfrm>
            <a:off x="3276600" y="6159500"/>
            <a:ext cx="37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i="1">
                <a:solidFill>
                  <a:schemeClr val="accent2"/>
                </a:solidFill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346160" name="Rectangle 48"/>
          <p:cNvSpPr>
            <a:spLocks noChangeArrowheads="1"/>
          </p:cNvSpPr>
          <p:nvPr/>
        </p:nvSpPr>
        <p:spPr bwMode="auto">
          <a:xfrm>
            <a:off x="3886200" y="5345113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>
                <a:latin typeface="Tahoma" panose="020B0604030504040204" pitchFamily="34" charset="0"/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6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6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4" grpId="0" autoUpdateAnimBg="0"/>
      <p:bldP spid="346136" grpId="0" autoUpdateAnimBg="0"/>
      <p:bldP spid="346155" grpId="0" autoUpdateAnimBg="0"/>
      <p:bldP spid="346156" grpId="0" autoUpdateAnimBg="0"/>
      <p:bldP spid="346158" grpId="0" autoUpdateAnimBg="0"/>
      <p:bldP spid="346159" grpId="0" autoUpdateAnimBg="0"/>
      <p:bldP spid="34616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CS 2813 Discrete Structures</a:t>
            </a: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755650"/>
          </a:xfrm>
        </p:spPr>
        <p:txBody>
          <a:bodyPr lIns="0" rIns="0"/>
          <a:lstStyle/>
          <a:p>
            <a:r>
              <a:rPr lang="en-US" altLang="en-US" sz="2800"/>
              <a:t>What is the chromatic number for each graph?</a:t>
            </a:r>
          </a:p>
        </p:txBody>
      </p:sp>
      <p:grpSp>
        <p:nvGrpSpPr>
          <p:cNvPr id="347140" name="Group 4"/>
          <p:cNvGrpSpPr>
            <a:grpSpLocks/>
          </p:cNvGrpSpPr>
          <p:nvPr/>
        </p:nvGrpSpPr>
        <p:grpSpPr bwMode="auto">
          <a:xfrm>
            <a:off x="1905000" y="3390900"/>
            <a:ext cx="5257800" cy="1765300"/>
            <a:chOff x="1200" y="2352"/>
            <a:chExt cx="3312" cy="1112"/>
          </a:xfrm>
        </p:grpSpPr>
        <p:grpSp>
          <p:nvGrpSpPr>
            <p:cNvPr id="347141" name="Group 5"/>
            <p:cNvGrpSpPr>
              <a:grpSpLocks/>
            </p:cNvGrpSpPr>
            <p:nvPr/>
          </p:nvGrpSpPr>
          <p:grpSpPr bwMode="auto">
            <a:xfrm>
              <a:off x="1200" y="2448"/>
              <a:ext cx="1200" cy="960"/>
              <a:chOff x="896" y="2464"/>
              <a:chExt cx="1200" cy="960"/>
            </a:xfrm>
          </p:grpSpPr>
          <p:sp>
            <p:nvSpPr>
              <p:cNvPr id="347142" name="AutoShape 6"/>
              <p:cNvSpPr>
                <a:spLocks noChangeArrowheads="1"/>
              </p:cNvSpPr>
              <p:nvPr/>
            </p:nvSpPr>
            <p:spPr bwMode="auto">
              <a:xfrm>
                <a:off x="912" y="2496"/>
                <a:ext cx="1152" cy="912"/>
              </a:xfrm>
              <a:prstGeom prst="hexagon">
                <a:avLst>
                  <a:gd name="adj" fmla="val 3157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143" name="Oval 7"/>
              <p:cNvSpPr>
                <a:spLocks noChangeArrowheads="1"/>
              </p:cNvSpPr>
              <p:nvPr/>
            </p:nvSpPr>
            <p:spPr bwMode="auto">
              <a:xfrm>
                <a:off x="896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144" name="Oval 8"/>
              <p:cNvSpPr>
                <a:spLocks noChangeArrowheads="1"/>
              </p:cNvSpPr>
              <p:nvPr/>
            </p:nvSpPr>
            <p:spPr bwMode="auto">
              <a:xfrm>
                <a:off x="1184" y="337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145" name="Oval 9"/>
              <p:cNvSpPr>
                <a:spLocks noChangeArrowheads="1"/>
              </p:cNvSpPr>
              <p:nvPr/>
            </p:nvSpPr>
            <p:spPr bwMode="auto">
              <a:xfrm>
                <a:off x="1744" y="248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146" name="Oval 10"/>
              <p:cNvSpPr>
                <a:spLocks noChangeArrowheads="1"/>
              </p:cNvSpPr>
              <p:nvPr/>
            </p:nvSpPr>
            <p:spPr bwMode="auto">
              <a:xfrm>
                <a:off x="2048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147" name="Oval 11"/>
              <p:cNvSpPr>
                <a:spLocks noChangeArrowheads="1"/>
              </p:cNvSpPr>
              <p:nvPr/>
            </p:nvSpPr>
            <p:spPr bwMode="auto">
              <a:xfrm>
                <a:off x="1760" y="337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148" name="Oval 12"/>
              <p:cNvSpPr>
                <a:spLocks noChangeArrowheads="1"/>
              </p:cNvSpPr>
              <p:nvPr/>
            </p:nvSpPr>
            <p:spPr bwMode="auto">
              <a:xfrm>
                <a:off x="1168" y="24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7149" name="Group 13"/>
            <p:cNvGrpSpPr>
              <a:grpSpLocks/>
            </p:cNvGrpSpPr>
            <p:nvPr/>
          </p:nvGrpSpPr>
          <p:grpSpPr bwMode="auto">
            <a:xfrm>
              <a:off x="3312" y="2352"/>
              <a:ext cx="1200" cy="1112"/>
              <a:chOff x="3000" y="2272"/>
              <a:chExt cx="1200" cy="1112"/>
            </a:xfrm>
          </p:grpSpPr>
          <p:sp>
            <p:nvSpPr>
              <p:cNvPr id="347150" name="AutoShape 14"/>
              <p:cNvSpPr>
                <a:spLocks noChangeArrowheads="1"/>
              </p:cNvSpPr>
              <p:nvPr/>
            </p:nvSpPr>
            <p:spPr bwMode="auto">
              <a:xfrm>
                <a:off x="3024" y="2304"/>
                <a:ext cx="1152" cy="1056"/>
              </a:xfrm>
              <a:prstGeom prst="pentag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151" name="Oval 15"/>
              <p:cNvSpPr>
                <a:spLocks noChangeArrowheads="1"/>
              </p:cNvSpPr>
              <p:nvPr/>
            </p:nvSpPr>
            <p:spPr bwMode="auto">
              <a:xfrm>
                <a:off x="3576" y="227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152" name="Oval 16"/>
              <p:cNvSpPr>
                <a:spLocks noChangeArrowheads="1"/>
              </p:cNvSpPr>
              <p:nvPr/>
            </p:nvSpPr>
            <p:spPr bwMode="auto">
              <a:xfrm>
                <a:off x="3000" y="268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153" name="Oval 17"/>
              <p:cNvSpPr>
                <a:spLocks noChangeArrowheads="1"/>
              </p:cNvSpPr>
              <p:nvPr/>
            </p:nvSpPr>
            <p:spPr bwMode="auto">
              <a:xfrm>
                <a:off x="3232" y="333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154" name="Oval 18"/>
              <p:cNvSpPr>
                <a:spLocks noChangeArrowheads="1"/>
              </p:cNvSpPr>
              <p:nvPr/>
            </p:nvSpPr>
            <p:spPr bwMode="auto">
              <a:xfrm>
                <a:off x="3928" y="33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155" name="Oval 19"/>
              <p:cNvSpPr>
                <a:spLocks noChangeArrowheads="1"/>
              </p:cNvSpPr>
              <p:nvPr/>
            </p:nvSpPr>
            <p:spPr bwMode="auto">
              <a:xfrm>
                <a:off x="4152" y="268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47156" name="Text Box 20"/>
          <p:cNvSpPr txBox="1">
            <a:spLocks noChangeArrowheads="1"/>
          </p:cNvSpPr>
          <p:nvPr/>
        </p:nvSpPr>
        <p:spPr bwMode="auto">
          <a:xfrm>
            <a:off x="1905000" y="3257550"/>
            <a:ext cx="700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White</a:t>
            </a:r>
          </a:p>
        </p:txBody>
      </p:sp>
      <p:sp>
        <p:nvSpPr>
          <p:cNvPr id="347157" name="Text Box 21"/>
          <p:cNvSpPr txBox="1">
            <a:spLocks noChangeArrowheads="1"/>
          </p:cNvSpPr>
          <p:nvPr/>
        </p:nvSpPr>
        <p:spPr bwMode="auto">
          <a:xfrm>
            <a:off x="3276600" y="330835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</a:rPr>
              <a:t>Yellow</a:t>
            </a:r>
          </a:p>
        </p:txBody>
      </p:sp>
      <p:sp>
        <p:nvSpPr>
          <p:cNvPr id="347158" name="Text Box 22"/>
          <p:cNvSpPr txBox="1">
            <a:spLocks noChangeArrowheads="1"/>
          </p:cNvSpPr>
          <p:nvPr/>
        </p:nvSpPr>
        <p:spPr bwMode="auto">
          <a:xfrm>
            <a:off x="3795713" y="4146550"/>
            <a:ext cx="700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White</a:t>
            </a:r>
          </a:p>
        </p:txBody>
      </p:sp>
      <p:sp>
        <p:nvSpPr>
          <p:cNvPr id="347159" name="Text Box 23"/>
          <p:cNvSpPr txBox="1">
            <a:spLocks noChangeArrowheads="1"/>
          </p:cNvSpPr>
          <p:nvPr/>
        </p:nvSpPr>
        <p:spPr bwMode="auto">
          <a:xfrm>
            <a:off x="3230563" y="502920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</a:rPr>
              <a:t>Yellow</a:t>
            </a:r>
          </a:p>
        </p:txBody>
      </p:sp>
      <p:sp>
        <p:nvSpPr>
          <p:cNvPr id="347160" name="Text Box 24"/>
          <p:cNvSpPr txBox="1">
            <a:spLocks noChangeArrowheads="1"/>
          </p:cNvSpPr>
          <p:nvPr/>
        </p:nvSpPr>
        <p:spPr bwMode="auto">
          <a:xfrm>
            <a:off x="2057400" y="5010150"/>
            <a:ext cx="700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White</a:t>
            </a:r>
          </a:p>
        </p:txBody>
      </p:sp>
      <p:sp>
        <p:nvSpPr>
          <p:cNvPr id="347161" name="Text Box 25"/>
          <p:cNvSpPr txBox="1">
            <a:spLocks noChangeArrowheads="1"/>
          </p:cNvSpPr>
          <p:nvPr/>
        </p:nvSpPr>
        <p:spPr bwMode="auto">
          <a:xfrm>
            <a:off x="1143000" y="417195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</a:rPr>
              <a:t>Yellow</a:t>
            </a:r>
          </a:p>
        </p:txBody>
      </p:sp>
      <p:sp>
        <p:nvSpPr>
          <p:cNvPr id="347162" name="Text Box 26"/>
          <p:cNvSpPr txBox="1">
            <a:spLocks noChangeArrowheads="1"/>
          </p:cNvSpPr>
          <p:nvPr/>
        </p:nvSpPr>
        <p:spPr bwMode="auto">
          <a:xfrm>
            <a:off x="1447800" y="5668963"/>
            <a:ext cx="3038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Chromatic number: 2</a:t>
            </a:r>
          </a:p>
        </p:txBody>
      </p:sp>
      <p:sp>
        <p:nvSpPr>
          <p:cNvPr id="347163" name="Text Box 27"/>
          <p:cNvSpPr txBox="1">
            <a:spLocks noChangeArrowheads="1"/>
          </p:cNvSpPr>
          <p:nvPr/>
        </p:nvSpPr>
        <p:spPr bwMode="auto">
          <a:xfrm>
            <a:off x="5943600" y="3079750"/>
            <a:ext cx="700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White</a:t>
            </a:r>
          </a:p>
        </p:txBody>
      </p:sp>
      <p:sp>
        <p:nvSpPr>
          <p:cNvPr id="347164" name="Text Box 28"/>
          <p:cNvSpPr txBox="1">
            <a:spLocks noChangeArrowheads="1"/>
          </p:cNvSpPr>
          <p:nvPr/>
        </p:nvSpPr>
        <p:spPr bwMode="auto">
          <a:xfrm>
            <a:off x="7116763" y="384175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</a:rPr>
              <a:t>Yellow</a:t>
            </a:r>
          </a:p>
        </p:txBody>
      </p:sp>
      <p:sp>
        <p:nvSpPr>
          <p:cNvPr id="347165" name="Text Box 29"/>
          <p:cNvSpPr txBox="1">
            <a:spLocks noChangeArrowheads="1"/>
          </p:cNvSpPr>
          <p:nvPr/>
        </p:nvSpPr>
        <p:spPr bwMode="auto">
          <a:xfrm>
            <a:off x="6769100" y="5041900"/>
            <a:ext cx="700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Tahoma" panose="020B0604030504040204" pitchFamily="34" charset="0"/>
              </a:rPr>
              <a:t>White</a:t>
            </a:r>
          </a:p>
        </p:txBody>
      </p:sp>
      <p:sp>
        <p:nvSpPr>
          <p:cNvPr id="347166" name="Text Box 30"/>
          <p:cNvSpPr txBox="1">
            <a:spLocks noChangeArrowheads="1"/>
          </p:cNvSpPr>
          <p:nvPr/>
        </p:nvSpPr>
        <p:spPr bwMode="auto">
          <a:xfrm>
            <a:off x="5410200" y="507365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</a:rPr>
              <a:t>Yellow</a:t>
            </a:r>
          </a:p>
        </p:txBody>
      </p:sp>
      <p:sp>
        <p:nvSpPr>
          <p:cNvPr id="347167" name="Text Box 31"/>
          <p:cNvSpPr txBox="1">
            <a:spLocks noChangeArrowheads="1"/>
          </p:cNvSpPr>
          <p:nvPr/>
        </p:nvSpPr>
        <p:spPr bwMode="auto">
          <a:xfrm>
            <a:off x="4572000" y="3905250"/>
            <a:ext cx="717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33CC33"/>
                </a:solidFill>
                <a:latin typeface="Tahoma" panose="020B0604030504040204" pitchFamily="34" charset="0"/>
              </a:rPr>
              <a:t>Green</a:t>
            </a:r>
          </a:p>
        </p:txBody>
      </p:sp>
      <p:sp>
        <p:nvSpPr>
          <p:cNvPr id="347168" name="Text Box 32"/>
          <p:cNvSpPr txBox="1">
            <a:spLocks noChangeArrowheads="1"/>
          </p:cNvSpPr>
          <p:nvPr/>
        </p:nvSpPr>
        <p:spPr bwMode="auto">
          <a:xfrm>
            <a:off x="4953000" y="5668963"/>
            <a:ext cx="3038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Chromatic number: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56" grpId="0" autoUpdateAnimBg="0"/>
      <p:bldP spid="347157" grpId="0" autoUpdateAnimBg="0"/>
      <p:bldP spid="347158" grpId="0" autoUpdateAnimBg="0"/>
      <p:bldP spid="347159" grpId="0" autoUpdateAnimBg="0"/>
      <p:bldP spid="347160" grpId="0" autoUpdateAnimBg="0"/>
      <p:bldP spid="347161" grpId="0" autoUpdateAnimBg="0"/>
      <p:bldP spid="347162" grpId="0" autoUpdateAnimBg="0"/>
      <p:bldP spid="347163" grpId="0" autoUpdateAnimBg="0"/>
      <p:bldP spid="347164" grpId="0" autoUpdateAnimBg="0"/>
      <p:bldP spid="347165" grpId="0" autoUpdateAnimBg="0"/>
      <p:bldP spid="347166" grpId="0" autoUpdateAnimBg="0"/>
      <p:bldP spid="347167" grpId="0" autoUpdateAnimBg="0"/>
      <p:bldP spid="34716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CS 2813 Discrete Structures</a:t>
            </a: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Applications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Scheduling Final Exams</a:t>
            </a:r>
          </a:p>
          <a:p>
            <a:r>
              <a:rPr lang="en-US" altLang="en-US"/>
              <a:t>How would you model this with a graph?</a:t>
            </a:r>
          </a:p>
          <a:p>
            <a:r>
              <a:rPr lang="en-US" altLang="en-US"/>
              <a:t>After you have drawn a graph, what should you do?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 autoUpdateAnimBg="0"/>
    </p:bldLst>
  </p:timing>
</p:sld>
</file>

<file path=ppt/theme/theme1.xml><?xml version="1.0" encoding="utf-8"?>
<a:theme xmlns:a="http://schemas.openxmlformats.org/drawingml/2006/main" name="chap11">
  <a:themeElements>
    <a:clrScheme name="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D8F40C"/>
      </a:hlink>
      <a:folHlink>
        <a:srgbClr val="FFFFFF"/>
      </a:folHlink>
    </a:clrScheme>
    <a:fontScheme name="chap1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anose="0204060205030503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anose="02040602050305030304" pitchFamily="18" charset="0"/>
          </a:defRPr>
        </a:defPPr>
      </a:lstStyle>
    </a:lnDef>
  </a:objectDefaults>
  <a:extraClrSchemeLst>
    <a:extraClrScheme>
      <a:clrScheme name="chap1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1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1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1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1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1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1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11 8">
        <a:dk1>
          <a:srgbClr val="000000"/>
        </a:dk1>
        <a:lt1>
          <a:srgbClr val="FFFFFF"/>
        </a:lt1>
        <a:dk2>
          <a:srgbClr val="000000"/>
        </a:dk2>
        <a:lt2>
          <a:srgbClr val="CECECE"/>
        </a:lt2>
        <a:accent1>
          <a:srgbClr val="474747"/>
        </a:accent1>
        <a:accent2>
          <a:srgbClr val="DADADA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C5C5C5"/>
        </a:accent6>
        <a:hlink>
          <a:srgbClr val="000000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c:\home\miller\powerpt\fall96\chap11.ppt</Template>
  <TotalTime>0</TotalTime>
  <Pages>36</Pages>
  <Words>368</Words>
  <Application>Microsoft Office PowerPoint</Application>
  <PresentationFormat>Letter Paper (8.5x11 in)</PresentationFormat>
  <Paragraphs>100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Times New Roman</vt:lpstr>
      <vt:lpstr>Tahoma</vt:lpstr>
      <vt:lpstr>Book Antiqua</vt:lpstr>
      <vt:lpstr>chap11</vt:lpstr>
      <vt:lpstr>Adobe Photoshop Image</vt:lpstr>
      <vt:lpstr>Graph Coloring</vt:lpstr>
      <vt:lpstr>Introduction</vt:lpstr>
      <vt:lpstr>Graph Coloring</vt:lpstr>
      <vt:lpstr>Dual Graph Examples</vt:lpstr>
      <vt:lpstr>Graph Coloring</vt:lpstr>
      <vt:lpstr>Example</vt:lpstr>
      <vt:lpstr>Example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subject>CS 1314</dc:subject>
  <dc:creator>Bridges/Miller</dc:creator>
  <cp:keywords/>
  <dc:description/>
  <cp:lastModifiedBy>Anup Nandy</cp:lastModifiedBy>
  <cp:revision>327</cp:revision>
  <cp:lastPrinted>1998-08-21T22:04:39Z</cp:lastPrinted>
  <dcterms:created xsi:type="dcterms:W3CDTF">1996-12-04T14:10:02Z</dcterms:created>
  <dcterms:modified xsi:type="dcterms:W3CDTF">2019-10-29T10:39:25Z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C:\My Documents\classes\cs1314\s99\slides_html</vt:lpwstr>
  </property>
</Properties>
</file>