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8" r:id="rId21"/>
    <p:sldId id="269" r:id="rId22"/>
    <p:sldId id="271" r:id="rId23"/>
    <p:sldId id="273" r:id="rId24"/>
    <p:sldId id="316" r:id="rId25"/>
    <p:sldId id="274" r:id="rId26"/>
    <p:sldId id="319" r:id="rId27"/>
    <p:sldId id="275" r:id="rId28"/>
    <p:sldId id="279" r:id="rId29"/>
    <p:sldId id="280" r:id="rId30"/>
    <p:sldId id="281" r:id="rId31"/>
    <p:sldId id="282" r:id="rId32"/>
    <p:sldId id="283" r:id="rId33"/>
    <p:sldId id="317" r:id="rId34"/>
    <p:sldId id="320" r:id="rId35"/>
  </p:sldIdLst>
  <p:sldSz cx="9144000" cy="6858000" type="screen4x3"/>
  <p:notesSz cx="6858000" cy="9144000"/>
  <p:custDataLst>
    <p:tags r:id="rId3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CCFFCC"/>
    <a:srgbClr val="FFFFCC"/>
    <a:srgbClr val="FF6600"/>
    <a:srgbClr val="FFCCFF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9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9DA4F24-D2CA-415D-8310-0614951438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52316-9213-4B62-9B3C-8D4FF4DF4BE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2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3EC73-01AB-443B-8C76-E16CAE030AA2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79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13A11-B93D-45E4-99F3-64DF2BAC0DEF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27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47FCF-4DB7-4905-8298-81EB15A10AE6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54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6FF6F-D80B-4CB2-9400-45024E4FF8D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0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0D1F5-7217-4034-A58B-A8954BA3BDD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1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C8756-FBBF-4BC4-877A-917EC10AB2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906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00644-B624-4215-9618-4AD81464D9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41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31F40-E6C3-4E69-B7A4-7FF7B7EBC72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7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CA1AA-2EBA-45DA-A084-1A639C31FC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263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D3D80-0CB5-440D-BA05-61D92FE927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21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35126-3BE9-40A5-8E8B-22851A62FF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81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BA18C-3AEB-437B-A001-C113EC9A14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89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46519-587B-429D-8030-90847EE536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375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2511D-0A74-4224-917E-AFE3AF8420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68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4C63B-35A6-467C-B15F-C30C1204B2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576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8FE88-2A41-4817-93FB-E787CFF85D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596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AE9EEAE-DC30-4E96-AFA1-C19ECFFF908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e-line_intersection" TargetMode="External"/><Relationship Id="rId3" Type="http://schemas.openxmlformats.org/officeDocument/2006/relationships/hyperlink" Target="http://en.wikipedia.org/wiki/Finite" TargetMode="External"/><Relationship Id="rId7" Type="http://schemas.openxmlformats.org/officeDocument/2006/relationships/hyperlink" Target="http://en.wikipedia.org/wiki/Polygon" TargetMode="External"/><Relationship Id="rId2" Type="http://schemas.openxmlformats.org/officeDocument/2006/relationships/hyperlink" Target="http://en.wikipedia.org/wiki/Straight_lin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Parallel_postulate" TargetMode="External"/><Relationship Id="rId5" Type="http://schemas.openxmlformats.org/officeDocument/2006/relationships/hyperlink" Target="http://en.wikipedia.org/wiki/Right_angle" TargetMode="External"/><Relationship Id="rId4" Type="http://schemas.openxmlformats.org/officeDocument/2006/relationships/hyperlink" Target="http://en.wikipedia.org/wiki/Circle" TargetMode="External"/><Relationship Id="rId9" Type="http://schemas.openxmlformats.org/officeDocument/2006/relationships/hyperlink" Target="http://en.wikipedia.org/wiki/Ang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/>
          <a:lstStyle/>
          <a:p>
            <a:r>
              <a:rPr lang="en-US" altLang="zh-TW" sz="3200">
                <a:latin typeface="Comic Sans MS" pitchFamily="66" charset="0"/>
              </a:rPr>
              <a:t>Introduction to Discrete Mathematics</a:t>
            </a:r>
          </a:p>
        </p:txBody>
      </p:sp>
      <p:pic>
        <p:nvPicPr>
          <p:cNvPr id="2106" name="Picture 5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4704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07" name="Group 59"/>
          <p:cNvGrpSpPr>
            <a:grpSpLocks/>
          </p:cNvGrpSpPr>
          <p:nvPr/>
        </p:nvGrpSpPr>
        <p:grpSpPr bwMode="auto">
          <a:xfrm>
            <a:off x="5440363" y="1676400"/>
            <a:ext cx="3094037" cy="2476500"/>
            <a:chOff x="1692" y="1776"/>
            <a:chExt cx="2371" cy="2082"/>
          </a:xfrm>
        </p:grpSpPr>
        <p:sp>
          <p:nvSpPr>
            <p:cNvPr id="2108" name="Text Box 60"/>
            <p:cNvSpPr txBox="1">
              <a:spLocks noChangeArrowheads="1"/>
            </p:cNvSpPr>
            <p:nvPr/>
          </p:nvSpPr>
          <p:spPr bwMode="auto">
            <a:xfrm>
              <a:off x="1692" y="2194"/>
              <a:ext cx="283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09" name="Text Box 61"/>
            <p:cNvSpPr txBox="1">
              <a:spLocks noChangeArrowheads="1"/>
            </p:cNvSpPr>
            <p:nvPr/>
          </p:nvSpPr>
          <p:spPr bwMode="auto">
            <a:xfrm>
              <a:off x="3779" y="2194"/>
              <a:ext cx="2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10" name="Text Box 62"/>
            <p:cNvSpPr txBox="1">
              <a:spLocks noChangeArrowheads="1"/>
            </p:cNvSpPr>
            <p:nvPr/>
          </p:nvSpPr>
          <p:spPr bwMode="auto">
            <a:xfrm>
              <a:off x="2728" y="3474"/>
              <a:ext cx="29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111" name="Group 63"/>
            <p:cNvGrpSpPr>
              <a:grpSpLocks/>
            </p:cNvGrpSpPr>
            <p:nvPr/>
          </p:nvGrpSpPr>
          <p:grpSpPr bwMode="auto">
            <a:xfrm>
              <a:off x="2064" y="1776"/>
              <a:ext cx="1632" cy="1608"/>
              <a:chOff x="1984" y="2232"/>
              <a:chExt cx="1632" cy="1608"/>
            </a:xfrm>
          </p:grpSpPr>
          <p:sp>
            <p:nvSpPr>
              <p:cNvPr id="2112" name="Oval 64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 sz="2400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13" name="Oval 65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4" name="Oval 66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 sz="2400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15" name="Oval 67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rgbClr val="CC0000">
                  <a:alpha val="50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 sz="2400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16" name="Group 68"/>
          <p:cNvGrpSpPr>
            <a:grpSpLocks/>
          </p:cNvGrpSpPr>
          <p:nvPr/>
        </p:nvGrpSpPr>
        <p:grpSpPr bwMode="auto">
          <a:xfrm>
            <a:off x="4876800" y="4038600"/>
            <a:ext cx="1752600" cy="1524000"/>
            <a:chOff x="3264" y="1632"/>
            <a:chExt cx="1104" cy="960"/>
          </a:xfrm>
        </p:grpSpPr>
        <p:sp>
          <p:nvSpPr>
            <p:cNvPr id="2117" name="Oval 69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8" name="Oval 70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" name="Oval 71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" name="Oval 72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" name="Oval 73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22" name="AutoShape 74"/>
            <p:cNvCxnSpPr>
              <a:cxnSpLocks noChangeShapeType="1"/>
              <a:stCxn id="2117" idx="6"/>
              <a:endCxn id="212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3" name="AutoShape 75"/>
            <p:cNvCxnSpPr>
              <a:cxnSpLocks noChangeShapeType="1"/>
              <a:stCxn id="2120" idx="6"/>
              <a:endCxn id="211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4" name="AutoShape 76"/>
            <p:cNvCxnSpPr>
              <a:cxnSpLocks noChangeShapeType="1"/>
              <a:stCxn id="2119" idx="4"/>
              <a:endCxn id="212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5" name="AutoShape 77"/>
            <p:cNvCxnSpPr>
              <a:cxnSpLocks noChangeShapeType="1"/>
              <a:stCxn id="2120" idx="2"/>
              <a:endCxn id="211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6" name="AutoShape 78"/>
            <p:cNvCxnSpPr>
              <a:cxnSpLocks noChangeShapeType="1"/>
              <a:stCxn id="2118" idx="4"/>
              <a:endCxn id="211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7" name="Oval 79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28" name="AutoShape 80"/>
            <p:cNvCxnSpPr>
              <a:cxnSpLocks noChangeShapeType="1"/>
              <a:stCxn id="2120" idx="4"/>
              <a:endCxn id="212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9" name="AutoShape 81"/>
            <p:cNvCxnSpPr>
              <a:cxnSpLocks noChangeShapeType="1"/>
              <a:stCxn id="2127" idx="6"/>
              <a:endCxn id="211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0" name="AutoShape 82"/>
            <p:cNvCxnSpPr>
              <a:cxnSpLocks noChangeShapeType="1"/>
              <a:stCxn id="2127" idx="5"/>
              <a:endCxn id="212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1" name="AutoShape 83"/>
            <p:cNvCxnSpPr>
              <a:cxnSpLocks noChangeShapeType="1"/>
              <a:stCxn id="2127" idx="3"/>
              <a:endCxn id="211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2" name="AutoShape 84"/>
            <p:cNvCxnSpPr>
              <a:cxnSpLocks noChangeShapeType="1"/>
              <a:stCxn id="2127" idx="2"/>
              <a:endCxn id="211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685800" y="5638800"/>
            <a:ext cx="3532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= qb+r        gcd(a,b) = gcd(b,r)</a:t>
            </a:r>
          </a:p>
        </p:txBody>
      </p:sp>
      <p:pic>
        <p:nvPicPr>
          <p:cNvPr id="2134" name="Picture 86" descr="ist2_413656_encryp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2514600" cy="19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5" name="AutoShape 87"/>
          <p:cNvSpPr>
            <a:spLocks noChangeArrowheads="1"/>
          </p:cNvSpPr>
          <p:nvPr/>
        </p:nvSpPr>
        <p:spPr bwMode="auto">
          <a:xfrm>
            <a:off x="1752600" y="5715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K=2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4953000" y="33147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Freeform 24"/>
          <p:cNvSpPr>
            <a:spLocks/>
          </p:cNvSpPr>
          <p:nvPr/>
        </p:nvSpPr>
        <p:spPr bwMode="auto">
          <a:xfrm>
            <a:off x="5029200" y="2971800"/>
            <a:ext cx="457200" cy="914400"/>
          </a:xfrm>
          <a:custGeom>
            <a:avLst/>
            <a:gdLst>
              <a:gd name="T0" fmla="*/ 0 w 288"/>
              <a:gd name="T1" fmla="*/ 576 h 576"/>
              <a:gd name="T2" fmla="*/ 288 w 288"/>
              <a:gd name="T3" fmla="*/ 288 h 576"/>
              <a:gd name="T4" fmla="*/ 0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0" y="576"/>
                </a:moveTo>
                <a:cubicBezTo>
                  <a:pt x="144" y="480"/>
                  <a:pt x="288" y="384"/>
                  <a:pt x="288" y="288"/>
                </a:cubicBezTo>
                <a:cubicBezTo>
                  <a:pt x="288" y="192"/>
                  <a:pt x="144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44958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40386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0.00416 -0.12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" dur="10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" dur="10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6" grpId="0" animBg="1"/>
      <p:bldP spid="57367" grpId="0" animBg="1"/>
      <p:bldP spid="573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K=2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4953000" y="28194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44958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>
            <a:off x="40386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4114800" y="6253163"/>
            <a:ext cx="8810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 men.</a:t>
            </a:r>
          </a:p>
        </p:txBody>
      </p:sp>
      <p:sp>
        <p:nvSpPr>
          <p:cNvPr id="58394" name="Freeform 26"/>
          <p:cNvSpPr>
            <a:spLocks/>
          </p:cNvSpPr>
          <p:nvPr/>
        </p:nvSpPr>
        <p:spPr bwMode="auto">
          <a:xfrm>
            <a:off x="4114800" y="3429000"/>
            <a:ext cx="914400" cy="457200"/>
          </a:xfrm>
          <a:custGeom>
            <a:avLst/>
            <a:gdLst>
              <a:gd name="T0" fmla="*/ 0 w 576"/>
              <a:gd name="T1" fmla="*/ 0 h 288"/>
              <a:gd name="T2" fmla="*/ 288 w 576"/>
              <a:gd name="T3" fmla="*/ 288 h 288"/>
              <a:gd name="T4" fmla="*/ 576 w 576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88">
                <a:moveTo>
                  <a:pt x="0" y="0"/>
                </a:moveTo>
                <a:cubicBezTo>
                  <a:pt x="96" y="144"/>
                  <a:pt x="192" y="288"/>
                  <a:pt x="288" y="288"/>
                </a:cubicBezTo>
                <a:cubicBezTo>
                  <a:pt x="384" y="288"/>
                  <a:pt x="480" y="14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914400" y="5638800"/>
            <a:ext cx="740727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Now we have reduced to the k=1 configuration, but one level higher.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71895E-6 L 0.09583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" dur="10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" dur="10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1" grpId="0" animBg="1"/>
      <p:bldP spid="58392" grpId="0" animBg="1"/>
      <p:bldP spid="58393" grpId="0" animBg="1"/>
      <p:bldP spid="58394" grpId="0" animBg="1"/>
      <p:bldP spid="583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K=3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4953000" y="33147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Oval 24"/>
          <p:cNvSpPr>
            <a:spLocks noChangeArrowheads="1"/>
          </p:cNvSpPr>
          <p:nvPr/>
        </p:nvSpPr>
        <p:spPr bwMode="auto">
          <a:xfrm>
            <a:off x="44958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Oval 25"/>
          <p:cNvSpPr>
            <a:spLocks noChangeArrowheads="1"/>
          </p:cNvSpPr>
          <p:nvPr/>
        </p:nvSpPr>
        <p:spPr bwMode="auto">
          <a:xfrm>
            <a:off x="40386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Oval 26"/>
          <p:cNvSpPr>
            <a:spLocks noChangeArrowheads="1"/>
          </p:cNvSpPr>
          <p:nvPr/>
        </p:nvSpPr>
        <p:spPr bwMode="auto">
          <a:xfrm>
            <a:off x="58674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54102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58674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54102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2" name="Freeform 30"/>
          <p:cNvSpPr>
            <a:spLocks/>
          </p:cNvSpPr>
          <p:nvPr/>
        </p:nvSpPr>
        <p:spPr bwMode="auto">
          <a:xfrm>
            <a:off x="3644900" y="2730500"/>
            <a:ext cx="1803400" cy="1765300"/>
          </a:xfrm>
          <a:custGeom>
            <a:avLst/>
            <a:gdLst>
              <a:gd name="T0" fmla="*/ 8 w 1136"/>
              <a:gd name="T1" fmla="*/ 440 h 1112"/>
              <a:gd name="T2" fmla="*/ 296 w 1136"/>
              <a:gd name="T3" fmla="*/ 728 h 1112"/>
              <a:gd name="T4" fmla="*/ 1016 w 1136"/>
              <a:gd name="T5" fmla="*/ 1016 h 1112"/>
              <a:gd name="T6" fmla="*/ 1016 w 1136"/>
              <a:gd name="T7" fmla="*/ 152 h 1112"/>
              <a:gd name="T8" fmla="*/ 344 w 1136"/>
              <a:gd name="T9" fmla="*/ 104 h 1112"/>
              <a:gd name="T10" fmla="*/ 8 w 1136"/>
              <a:gd name="T11" fmla="*/ 44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6" h="1112">
                <a:moveTo>
                  <a:pt x="8" y="440"/>
                </a:moveTo>
                <a:cubicBezTo>
                  <a:pt x="0" y="544"/>
                  <a:pt x="128" y="632"/>
                  <a:pt x="296" y="728"/>
                </a:cubicBezTo>
                <a:cubicBezTo>
                  <a:pt x="464" y="824"/>
                  <a:pt x="896" y="1112"/>
                  <a:pt x="1016" y="1016"/>
                </a:cubicBezTo>
                <a:cubicBezTo>
                  <a:pt x="1136" y="920"/>
                  <a:pt x="1128" y="304"/>
                  <a:pt x="1016" y="152"/>
                </a:cubicBezTo>
                <a:cubicBezTo>
                  <a:pt x="904" y="0"/>
                  <a:pt x="512" y="56"/>
                  <a:pt x="344" y="104"/>
                </a:cubicBezTo>
                <a:cubicBezTo>
                  <a:pt x="176" y="152"/>
                  <a:pt x="16" y="336"/>
                  <a:pt x="8" y="44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1336675" y="5638800"/>
            <a:ext cx="643572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the configuration for k=2, so jump two level higher.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 animBg="1"/>
      <p:bldP spid="594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K=3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Oval 22"/>
          <p:cNvSpPr>
            <a:spLocks noChangeArrowheads="1"/>
          </p:cNvSpPr>
          <p:nvPr/>
        </p:nvSpPr>
        <p:spPr bwMode="auto">
          <a:xfrm>
            <a:off x="4953000" y="23622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Oval 23"/>
          <p:cNvSpPr>
            <a:spLocks noChangeArrowheads="1"/>
          </p:cNvSpPr>
          <p:nvPr/>
        </p:nvSpPr>
        <p:spPr bwMode="auto">
          <a:xfrm>
            <a:off x="58674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Oval 24"/>
          <p:cNvSpPr>
            <a:spLocks noChangeArrowheads="1"/>
          </p:cNvSpPr>
          <p:nvPr/>
        </p:nvSpPr>
        <p:spPr bwMode="auto">
          <a:xfrm>
            <a:off x="54102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Oval 25"/>
          <p:cNvSpPr>
            <a:spLocks noChangeArrowheads="1"/>
          </p:cNvSpPr>
          <p:nvPr/>
        </p:nvSpPr>
        <p:spPr bwMode="auto">
          <a:xfrm>
            <a:off x="58674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54102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Freeform 27"/>
          <p:cNvSpPr>
            <a:spLocks/>
          </p:cNvSpPr>
          <p:nvPr/>
        </p:nvSpPr>
        <p:spPr bwMode="auto">
          <a:xfrm>
            <a:off x="5029200" y="3124200"/>
            <a:ext cx="914400" cy="304800"/>
          </a:xfrm>
          <a:custGeom>
            <a:avLst/>
            <a:gdLst>
              <a:gd name="T0" fmla="*/ 576 w 576"/>
              <a:gd name="T1" fmla="*/ 192 h 192"/>
              <a:gd name="T2" fmla="*/ 288 w 576"/>
              <a:gd name="T3" fmla="*/ 0 h 192"/>
              <a:gd name="T4" fmla="*/ 0 w 57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92">
                <a:moveTo>
                  <a:pt x="576" y="192"/>
                </a:moveTo>
                <a:cubicBezTo>
                  <a:pt x="480" y="96"/>
                  <a:pt x="384" y="0"/>
                  <a:pt x="288" y="0"/>
                </a:cubicBezTo>
                <a:cubicBezTo>
                  <a:pt x="192" y="0"/>
                  <a:pt x="96" y="96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4" name="Freeform 28"/>
          <p:cNvSpPr>
            <a:spLocks/>
          </p:cNvSpPr>
          <p:nvPr/>
        </p:nvSpPr>
        <p:spPr bwMode="auto">
          <a:xfrm>
            <a:off x="5029200" y="3886200"/>
            <a:ext cx="914400" cy="228600"/>
          </a:xfrm>
          <a:custGeom>
            <a:avLst/>
            <a:gdLst>
              <a:gd name="T0" fmla="*/ 576 w 576"/>
              <a:gd name="T1" fmla="*/ 0 h 144"/>
              <a:gd name="T2" fmla="*/ 288 w 576"/>
              <a:gd name="T3" fmla="*/ 144 h 144"/>
              <a:gd name="T4" fmla="*/ 0 w 57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576" y="0"/>
                </a:moveTo>
                <a:cubicBezTo>
                  <a:pt x="480" y="72"/>
                  <a:pt x="384" y="144"/>
                  <a:pt x="288" y="144"/>
                </a:cubicBezTo>
                <a:cubicBezTo>
                  <a:pt x="192" y="144"/>
                  <a:pt x="96" y="7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5" name="Freeform 29"/>
          <p:cNvSpPr>
            <a:spLocks/>
          </p:cNvSpPr>
          <p:nvPr/>
        </p:nvSpPr>
        <p:spPr bwMode="auto">
          <a:xfrm>
            <a:off x="4800600" y="2971800"/>
            <a:ext cx="228600" cy="914400"/>
          </a:xfrm>
          <a:custGeom>
            <a:avLst/>
            <a:gdLst>
              <a:gd name="T0" fmla="*/ 144 w 144"/>
              <a:gd name="T1" fmla="*/ 576 h 576"/>
              <a:gd name="T2" fmla="*/ 0 w 144"/>
              <a:gd name="T3" fmla="*/ 288 h 576"/>
              <a:gd name="T4" fmla="*/ 144 w 144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576">
                <a:moveTo>
                  <a:pt x="144" y="576"/>
                </a:moveTo>
                <a:cubicBezTo>
                  <a:pt x="72" y="480"/>
                  <a:pt x="0" y="384"/>
                  <a:pt x="0" y="288"/>
                </a:cubicBezTo>
                <a:cubicBezTo>
                  <a:pt x="0" y="192"/>
                  <a:pt x="72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6" name="Freeform 30"/>
          <p:cNvSpPr>
            <a:spLocks/>
          </p:cNvSpPr>
          <p:nvPr/>
        </p:nvSpPr>
        <p:spPr bwMode="auto">
          <a:xfrm>
            <a:off x="4787900" y="2057400"/>
            <a:ext cx="241300" cy="914400"/>
          </a:xfrm>
          <a:custGeom>
            <a:avLst/>
            <a:gdLst>
              <a:gd name="T0" fmla="*/ 104 w 152"/>
              <a:gd name="T1" fmla="*/ 576 h 576"/>
              <a:gd name="T2" fmla="*/ 8 w 152"/>
              <a:gd name="T3" fmla="*/ 288 h 576"/>
              <a:gd name="T4" fmla="*/ 152 w 15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576">
                <a:moveTo>
                  <a:pt x="104" y="576"/>
                </a:moveTo>
                <a:cubicBezTo>
                  <a:pt x="52" y="480"/>
                  <a:pt x="0" y="384"/>
                  <a:pt x="8" y="288"/>
                </a:cubicBezTo>
                <a:cubicBezTo>
                  <a:pt x="16" y="192"/>
                  <a:pt x="84" y="96"/>
                  <a:pt x="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4114800" y="6253163"/>
            <a:ext cx="8810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8 men.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71895E-6 L -0.10417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-0.10417 0.00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10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10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10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10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9" grpId="0" animBg="1"/>
      <p:bldP spid="60440" grpId="0" animBg="1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K=4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Oval 22"/>
          <p:cNvSpPr>
            <a:spLocks noChangeArrowheads="1"/>
          </p:cNvSpPr>
          <p:nvPr/>
        </p:nvSpPr>
        <p:spPr bwMode="auto">
          <a:xfrm>
            <a:off x="49530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Oval 23"/>
          <p:cNvSpPr>
            <a:spLocks noChangeArrowheads="1"/>
          </p:cNvSpPr>
          <p:nvPr/>
        </p:nvSpPr>
        <p:spPr bwMode="auto">
          <a:xfrm>
            <a:off x="49530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Oval 24"/>
          <p:cNvSpPr>
            <a:spLocks noChangeArrowheads="1"/>
          </p:cNvSpPr>
          <p:nvPr/>
        </p:nvSpPr>
        <p:spPr bwMode="auto">
          <a:xfrm>
            <a:off x="44958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Oval 25"/>
          <p:cNvSpPr>
            <a:spLocks noChangeArrowheads="1"/>
          </p:cNvSpPr>
          <p:nvPr/>
        </p:nvSpPr>
        <p:spPr bwMode="auto">
          <a:xfrm>
            <a:off x="40386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Oval 26"/>
          <p:cNvSpPr>
            <a:spLocks noChangeArrowheads="1"/>
          </p:cNvSpPr>
          <p:nvPr/>
        </p:nvSpPr>
        <p:spPr bwMode="auto">
          <a:xfrm>
            <a:off x="63246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Oval 28"/>
          <p:cNvSpPr>
            <a:spLocks noChangeArrowheads="1"/>
          </p:cNvSpPr>
          <p:nvPr/>
        </p:nvSpPr>
        <p:spPr bwMode="auto">
          <a:xfrm>
            <a:off x="58674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Oval 29"/>
          <p:cNvSpPr>
            <a:spLocks noChangeArrowheads="1"/>
          </p:cNvSpPr>
          <p:nvPr/>
        </p:nvSpPr>
        <p:spPr bwMode="auto">
          <a:xfrm>
            <a:off x="54102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40386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Oval 31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Oval 32"/>
          <p:cNvSpPr>
            <a:spLocks noChangeArrowheads="1"/>
          </p:cNvSpPr>
          <p:nvPr/>
        </p:nvSpPr>
        <p:spPr bwMode="auto">
          <a:xfrm>
            <a:off x="58674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63246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Oval 34"/>
          <p:cNvSpPr>
            <a:spLocks noChangeArrowheads="1"/>
          </p:cNvSpPr>
          <p:nvPr/>
        </p:nvSpPr>
        <p:spPr bwMode="auto">
          <a:xfrm>
            <a:off x="4953000" y="46482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5" name="Oval 35"/>
          <p:cNvSpPr>
            <a:spLocks noChangeArrowheads="1"/>
          </p:cNvSpPr>
          <p:nvPr/>
        </p:nvSpPr>
        <p:spPr bwMode="auto">
          <a:xfrm>
            <a:off x="5410200" y="46482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Oval 36"/>
          <p:cNvSpPr>
            <a:spLocks noChangeArrowheads="1"/>
          </p:cNvSpPr>
          <p:nvPr/>
        </p:nvSpPr>
        <p:spPr bwMode="auto">
          <a:xfrm>
            <a:off x="67818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Oval 37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Oval 38"/>
          <p:cNvSpPr>
            <a:spLocks noChangeArrowheads="1"/>
          </p:cNvSpPr>
          <p:nvPr/>
        </p:nvSpPr>
        <p:spPr bwMode="auto">
          <a:xfrm>
            <a:off x="44958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9" name="Oval 39"/>
          <p:cNvSpPr>
            <a:spLocks noChangeArrowheads="1"/>
          </p:cNvSpPr>
          <p:nvPr/>
        </p:nvSpPr>
        <p:spPr bwMode="auto">
          <a:xfrm>
            <a:off x="40386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Oval 40"/>
          <p:cNvSpPr>
            <a:spLocks noChangeArrowheads="1"/>
          </p:cNvSpPr>
          <p:nvPr/>
        </p:nvSpPr>
        <p:spPr bwMode="auto">
          <a:xfrm>
            <a:off x="58674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Oval 41"/>
          <p:cNvSpPr>
            <a:spLocks noChangeArrowheads="1"/>
          </p:cNvSpPr>
          <p:nvPr/>
        </p:nvSpPr>
        <p:spPr bwMode="auto">
          <a:xfrm>
            <a:off x="54102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Freeform 42"/>
          <p:cNvSpPr>
            <a:spLocks/>
          </p:cNvSpPr>
          <p:nvPr/>
        </p:nvSpPr>
        <p:spPr bwMode="auto">
          <a:xfrm>
            <a:off x="3657600" y="2971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0 w 288"/>
              <a:gd name="T3" fmla="*/ 288 h 576"/>
              <a:gd name="T4" fmla="*/ 288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288" y="576"/>
                </a:moveTo>
                <a:cubicBezTo>
                  <a:pt x="144" y="480"/>
                  <a:pt x="0" y="384"/>
                  <a:pt x="0" y="288"/>
                </a:cubicBezTo>
                <a:cubicBezTo>
                  <a:pt x="0" y="192"/>
                  <a:pt x="144" y="96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3" name="Freeform 43"/>
          <p:cNvSpPr>
            <a:spLocks/>
          </p:cNvSpPr>
          <p:nvPr/>
        </p:nvSpPr>
        <p:spPr bwMode="auto">
          <a:xfrm>
            <a:off x="4114800" y="2971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0 w 288"/>
              <a:gd name="T3" fmla="*/ 288 h 576"/>
              <a:gd name="T4" fmla="*/ 288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288" y="576"/>
                </a:moveTo>
                <a:cubicBezTo>
                  <a:pt x="144" y="480"/>
                  <a:pt x="0" y="384"/>
                  <a:pt x="0" y="288"/>
                </a:cubicBezTo>
                <a:cubicBezTo>
                  <a:pt x="0" y="192"/>
                  <a:pt x="144" y="96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Freeform 44"/>
          <p:cNvSpPr>
            <a:spLocks/>
          </p:cNvSpPr>
          <p:nvPr/>
        </p:nvSpPr>
        <p:spPr bwMode="auto">
          <a:xfrm>
            <a:off x="4572000" y="2971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0 w 288"/>
              <a:gd name="T3" fmla="*/ 288 h 576"/>
              <a:gd name="T4" fmla="*/ 288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288" y="576"/>
                </a:moveTo>
                <a:cubicBezTo>
                  <a:pt x="144" y="480"/>
                  <a:pt x="0" y="384"/>
                  <a:pt x="0" y="288"/>
                </a:cubicBezTo>
                <a:cubicBezTo>
                  <a:pt x="0" y="192"/>
                  <a:pt x="144" y="96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Freeform 45"/>
          <p:cNvSpPr>
            <a:spLocks/>
          </p:cNvSpPr>
          <p:nvPr/>
        </p:nvSpPr>
        <p:spPr bwMode="auto">
          <a:xfrm>
            <a:off x="5029200" y="2971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0 w 288"/>
              <a:gd name="T3" fmla="*/ 288 h 576"/>
              <a:gd name="T4" fmla="*/ 288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288" y="576"/>
                </a:moveTo>
                <a:cubicBezTo>
                  <a:pt x="144" y="480"/>
                  <a:pt x="0" y="384"/>
                  <a:pt x="0" y="288"/>
                </a:cubicBezTo>
                <a:cubicBezTo>
                  <a:pt x="0" y="192"/>
                  <a:pt x="144" y="96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Freeform 46"/>
          <p:cNvSpPr>
            <a:spLocks/>
          </p:cNvSpPr>
          <p:nvPr/>
        </p:nvSpPr>
        <p:spPr bwMode="auto">
          <a:xfrm>
            <a:off x="5486400" y="2971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0 w 288"/>
              <a:gd name="T3" fmla="*/ 288 h 576"/>
              <a:gd name="T4" fmla="*/ 288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288" y="576"/>
                </a:moveTo>
                <a:cubicBezTo>
                  <a:pt x="144" y="480"/>
                  <a:pt x="0" y="384"/>
                  <a:pt x="0" y="288"/>
                </a:cubicBezTo>
                <a:cubicBezTo>
                  <a:pt x="0" y="192"/>
                  <a:pt x="144" y="96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-0.00417 -0.12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-0.00417 -0.12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-0.00417 -0.127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3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-0.00417 -0.127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1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38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-0.00417 -0.127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" dur="2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2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2" dur="20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5" dur="20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3" grpId="0" animBg="1"/>
      <p:bldP spid="61464" grpId="0" animBg="1"/>
      <p:bldP spid="61465" grpId="0" animBg="1"/>
      <p:bldP spid="61468" grpId="0" animBg="1"/>
      <p:bldP spid="61469" grpId="0" animBg="1"/>
      <p:bldP spid="61477" grpId="0" animBg="1"/>
      <p:bldP spid="61478" grpId="0" animBg="1"/>
      <p:bldP spid="61479" grpId="0" animBg="1"/>
      <p:bldP spid="61480" grpId="0" animBg="1"/>
      <p:bldP spid="61481" grpId="0" animBg="1"/>
      <p:bldP spid="61482" grpId="0" animBg="1"/>
      <p:bldP spid="61483" grpId="0" animBg="1"/>
      <p:bldP spid="61484" grpId="0" animBg="1"/>
      <p:bldP spid="61485" grpId="0" animBg="1"/>
      <p:bldP spid="614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K=4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Oval 22"/>
          <p:cNvSpPr>
            <a:spLocks noChangeArrowheads="1"/>
          </p:cNvSpPr>
          <p:nvPr/>
        </p:nvSpPr>
        <p:spPr bwMode="auto">
          <a:xfrm>
            <a:off x="49530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4953000" y="28194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Oval 25"/>
          <p:cNvSpPr>
            <a:spLocks noChangeArrowheads="1"/>
          </p:cNvSpPr>
          <p:nvPr/>
        </p:nvSpPr>
        <p:spPr bwMode="auto">
          <a:xfrm>
            <a:off x="4038600" y="28194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Oval 26"/>
          <p:cNvSpPr>
            <a:spLocks noChangeArrowheads="1"/>
          </p:cNvSpPr>
          <p:nvPr/>
        </p:nvSpPr>
        <p:spPr bwMode="auto">
          <a:xfrm>
            <a:off x="63246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Oval 27"/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Oval 28"/>
          <p:cNvSpPr>
            <a:spLocks noChangeArrowheads="1"/>
          </p:cNvSpPr>
          <p:nvPr/>
        </p:nvSpPr>
        <p:spPr bwMode="auto">
          <a:xfrm>
            <a:off x="5867400" y="28194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Oval 29"/>
          <p:cNvSpPr>
            <a:spLocks noChangeArrowheads="1"/>
          </p:cNvSpPr>
          <p:nvPr/>
        </p:nvSpPr>
        <p:spPr bwMode="auto">
          <a:xfrm>
            <a:off x="5410200" y="28194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Oval 30"/>
          <p:cNvSpPr>
            <a:spLocks noChangeArrowheads="1"/>
          </p:cNvSpPr>
          <p:nvPr/>
        </p:nvSpPr>
        <p:spPr bwMode="auto">
          <a:xfrm>
            <a:off x="40386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Oval 32"/>
          <p:cNvSpPr>
            <a:spLocks noChangeArrowheads="1"/>
          </p:cNvSpPr>
          <p:nvPr/>
        </p:nvSpPr>
        <p:spPr bwMode="auto">
          <a:xfrm>
            <a:off x="58674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7" name="Oval 33"/>
          <p:cNvSpPr>
            <a:spLocks noChangeArrowheads="1"/>
          </p:cNvSpPr>
          <p:nvPr/>
        </p:nvSpPr>
        <p:spPr bwMode="auto">
          <a:xfrm>
            <a:off x="63246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8" name="Oval 34"/>
          <p:cNvSpPr>
            <a:spLocks noChangeArrowheads="1"/>
          </p:cNvSpPr>
          <p:nvPr/>
        </p:nvSpPr>
        <p:spPr bwMode="auto">
          <a:xfrm>
            <a:off x="4953000" y="46482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9" name="Oval 35"/>
          <p:cNvSpPr>
            <a:spLocks noChangeArrowheads="1"/>
          </p:cNvSpPr>
          <p:nvPr/>
        </p:nvSpPr>
        <p:spPr bwMode="auto">
          <a:xfrm>
            <a:off x="5410200" y="46482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0" name="Oval 36"/>
          <p:cNvSpPr>
            <a:spLocks noChangeArrowheads="1"/>
          </p:cNvSpPr>
          <p:nvPr/>
        </p:nvSpPr>
        <p:spPr bwMode="auto">
          <a:xfrm>
            <a:off x="67818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Freeform 37"/>
          <p:cNvSpPr>
            <a:spLocks/>
          </p:cNvSpPr>
          <p:nvPr/>
        </p:nvSpPr>
        <p:spPr bwMode="auto">
          <a:xfrm>
            <a:off x="4800600" y="3886200"/>
            <a:ext cx="228600" cy="914400"/>
          </a:xfrm>
          <a:custGeom>
            <a:avLst/>
            <a:gdLst>
              <a:gd name="T0" fmla="*/ 144 w 144"/>
              <a:gd name="T1" fmla="*/ 576 h 576"/>
              <a:gd name="T2" fmla="*/ 0 w 144"/>
              <a:gd name="T3" fmla="*/ 288 h 576"/>
              <a:gd name="T4" fmla="*/ 144 w 144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576">
                <a:moveTo>
                  <a:pt x="144" y="576"/>
                </a:moveTo>
                <a:cubicBezTo>
                  <a:pt x="72" y="480"/>
                  <a:pt x="0" y="384"/>
                  <a:pt x="0" y="288"/>
                </a:cubicBezTo>
                <a:cubicBezTo>
                  <a:pt x="0" y="192"/>
                  <a:pt x="72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2" name="Freeform 38"/>
          <p:cNvSpPr>
            <a:spLocks/>
          </p:cNvSpPr>
          <p:nvPr/>
        </p:nvSpPr>
        <p:spPr bwMode="auto">
          <a:xfrm>
            <a:off x="5257800" y="3886200"/>
            <a:ext cx="228600" cy="914400"/>
          </a:xfrm>
          <a:custGeom>
            <a:avLst/>
            <a:gdLst>
              <a:gd name="T0" fmla="*/ 144 w 144"/>
              <a:gd name="T1" fmla="*/ 576 h 576"/>
              <a:gd name="T2" fmla="*/ 0 w 144"/>
              <a:gd name="T3" fmla="*/ 288 h 576"/>
              <a:gd name="T4" fmla="*/ 144 w 144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576">
                <a:moveTo>
                  <a:pt x="144" y="576"/>
                </a:moveTo>
                <a:cubicBezTo>
                  <a:pt x="72" y="480"/>
                  <a:pt x="0" y="384"/>
                  <a:pt x="0" y="288"/>
                </a:cubicBezTo>
                <a:cubicBezTo>
                  <a:pt x="0" y="192"/>
                  <a:pt x="72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3" name="Freeform 39"/>
          <p:cNvSpPr>
            <a:spLocks/>
          </p:cNvSpPr>
          <p:nvPr/>
        </p:nvSpPr>
        <p:spPr bwMode="auto">
          <a:xfrm>
            <a:off x="5943600" y="3429000"/>
            <a:ext cx="914400" cy="228600"/>
          </a:xfrm>
          <a:custGeom>
            <a:avLst/>
            <a:gdLst>
              <a:gd name="T0" fmla="*/ 576 w 576"/>
              <a:gd name="T1" fmla="*/ 0 h 144"/>
              <a:gd name="T2" fmla="*/ 288 w 576"/>
              <a:gd name="T3" fmla="*/ 144 h 144"/>
              <a:gd name="T4" fmla="*/ 0 w 57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576" y="0"/>
                </a:moveTo>
                <a:cubicBezTo>
                  <a:pt x="480" y="72"/>
                  <a:pt x="384" y="144"/>
                  <a:pt x="288" y="144"/>
                </a:cubicBezTo>
                <a:cubicBezTo>
                  <a:pt x="192" y="144"/>
                  <a:pt x="96" y="7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2602E-6 L -0.00417 -0.12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2602E-6 L -0.00417 -0.12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2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1853E-6 L -0.10417 0.00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" dur="20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2000"/>
                                        <p:tgtEl>
                                          <p:spTgt spid="62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20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" dur="20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 animBg="1"/>
      <p:bldP spid="62490" grpId="0" animBg="1"/>
      <p:bldP spid="62491" grpId="0" animBg="1"/>
      <p:bldP spid="62498" grpId="0" animBg="1"/>
      <p:bldP spid="62499" grpId="0" animBg="1"/>
      <p:bldP spid="62500" grpId="0" animBg="1"/>
      <p:bldP spid="62501" grpId="0" animBg="1"/>
      <p:bldP spid="62502" grpId="0" animBg="1"/>
      <p:bldP spid="625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K=4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Oval 22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>
            <a:off x="49530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44958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>
            <a:off x="40386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Oval 26"/>
          <p:cNvSpPr>
            <a:spLocks noChangeArrowheads="1"/>
          </p:cNvSpPr>
          <p:nvPr/>
        </p:nvSpPr>
        <p:spPr bwMode="auto">
          <a:xfrm>
            <a:off x="58674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54102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6" name="Oval 28"/>
          <p:cNvSpPr>
            <a:spLocks noChangeArrowheads="1"/>
          </p:cNvSpPr>
          <p:nvPr/>
        </p:nvSpPr>
        <p:spPr bwMode="auto">
          <a:xfrm>
            <a:off x="58674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54102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40386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>
            <a:off x="58674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>
            <a:off x="63246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2" name="Freeform 34"/>
          <p:cNvSpPr>
            <a:spLocks/>
          </p:cNvSpPr>
          <p:nvPr/>
        </p:nvSpPr>
        <p:spPr bwMode="auto">
          <a:xfrm>
            <a:off x="4114800" y="4343400"/>
            <a:ext cx="914400" cy="228600"/>
          </a:xfrm>
          <a:custGeom>
            <a:avLst/>
            <a:gdLst>
              <a:gd name="T0" fmla="*/ 0 w 576"/>
              <a:gd name="T1" fmla="*/ 0 h 144"/>
              <a:gd name="T2" fmla="*/ 288 w 576"/>
              <a:gd name="T3" fmla="*/ 144 h 144"/>
              <a:gd name="T4" fmla="*/ 576 w 57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0" y="0"/>
                </a:moveTo>
                <a:cubicBezTo>
                  <a:pt x="96" y="72"/>
                  <a:pt x="192" y="144"/>
                  <a:pt x="288" y="144"/>
                </a:cubicBezTo>
                <a:cubicBezTo>
                  <a:pt x="384" y="144"/>
                  <a:pt x="480" y="72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Freeform 35"/>
          <p:cNvSpPr>
            <a:spLocks/>
          </p:cNvSpPr>
          <p:nvPr/>
        </p:nvSpPr>
        <p:spPr bwMode="auto">
          <a:xfrm>
            <a:off x="5486400" y="4343400"/>
            <a:ext cx="914400" cy="228600"/>
          </a:xfrm>
          <a:custGeom>
            <a:avLst/>
            <a:gdLst>
              <a:gd name="T0" fmla="*/ 576 w 576"/>
              <a:gd name="T1" fmla="*/ 0 h 144"/>
              <a:gd name="T2" fmla="*/ 288 w 576"/>
              <a:gd name="T3" fmla="*/ 144 h 144"/>
              <a:gd name="T4" fmla="*/ 0 w 57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576" y="0"/>
                </a:moveTo>
                <a:cubicBezTo>
                  <a:pt x="480" y="72"/>
                  <a:pt x="384" y="144"/>
                  <a:pt x="288" y="144"/>
                </a:cubicBezTo>
                <a:cubicBezTo>
                  <a:pt x="192" y="144"/>
                  <a:pt x="96" y="7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12353E-6 L 0.09583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12353E-6 L -0.10417 0.00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3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8" grpId="0" animBg="1"/>
      <p:bldP spid="63519" grpId="0" animBg="1"/>
      <p:bldP spid="63520" grpId="0" animBg="1"/>
      <p:bldP spid="63521" grpId="0" animBg="1"/>
      <p:bldP spid="63522" grpId="0" animBg="1"/>
      <p:bldP spid="635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K=4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Oval 22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Oval 23"/>
          <p:cNvSpPr>
            <a:spLocks noChangeArrowheads="1"/>
          </p:cNvSpPr>
          <p:nvPr/>
        </p:nvSpPr>
        <p:spPr bwMode="auto">
          <a:xfrm>
            <a:off x="49530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Oval 24"/>
          <p:cNvSpPr>
            <a:spLocks noChangeArrowheads="1"/>
          </p:cNvSpPr>
          <p:nvPr/>
        </p:nvSpPr>
        <p:spPr bwMode="auto">
          <a:xfrm>
            <a:off x="44958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Oval 25"/>
          <p:cNvSpPr>
            <a:spLocks noChangeArrowheads="1"/>
          </p:cNvSpPr>
          <p:nvPr/>
        </p:nvSpPr>
        <p:spPr bwMode="auto">
          <a:xfrm>
            <a:off x="40386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Oval 26"/>
          <p:cNvSpPr>
            <a:spLocks noChangeArrowheads="1"/>
          </p:cNvSpPr>
          <p:nvPr/>
        </p:nvSpPr>
        <p:spPr bwMode="auto">
          <a:xfrm>
            <a:off x="58674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Oval 27"/>
          <p:cNvSpPr>
            <a:spLocks noChangeArrowheads="1"/>
          </p:cNvSpPr>
          <p:nvPr/>
        </p:nvSpPr>
        <p:spPr bwMode="auto">
          <a:xfrm>
            <a:off x="54102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Oval 28"/>
          <p:cNvSpPr>
            <a:spLocks noChangeArrowheads="1"/>
          </p:cNvSpPr>
          <p:nvPr/>
        </p:nvSpPr>
        <p:spPr bwMode="auto">
          <a:xfrm>
            <a:off x="58674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1" name="Oval 29"/>
          <p:cNvSpPr>
            <a:spLocks noChangeArrowheads="1"/>
          </p:cNvSpPr>
          <p:nvPr/>
        </p:nvSpPr>
        <p:spPr bwMode="auto">
          <a:xfrm>
            <a:off x="54102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2" name="Oval 30"/>
          <p:cNvSpPr>
            <a:spLocks noChangeArrowheads="1"/>
          </p:cNvSpPr>
          <p:nvPr/>
        </p:nvSpPr>
        <p:spPr bwMode="auto">
          <a:xfrm>
            <a:off x="49530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3" name="Oval 31"/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Freeform 32"/>
          <p:cNvSpPr>
            <a:spLocks/>
          </p:cNvSpPr>
          <p:nvPr/>
        </p:nvSpPr>
        <p:spPr bwMode="auto">
          <a:xfrm>
            <a:off x="4800600" y="3429000"/>
            <a:ext cx="228600" cy="914400"/>
          </a:xfrm>
          <a:custGeom>
            <a:avLst/>
            <a:gdLst>
              <a:gd name="T0" fmla="*/ 144 w 144"/>
              <a:gd name="T1" fmla="*/ 576 h 576"/>
              <a:gd name="T2" fmla="*/ 0 w 144"/>
              <a:gd name="T3" fmla="*/ 288 h 576"/>
              <a:gd name="T4" fmla="*/ 144 w 144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576">
                <a:moveTo>
                  <a:pt x="144" y="576"/>
                </a:moveTo>
                <a:cubicBezTo>
                  <a:pt x="72" y="480"/>
                  <a:pt x="0" y="384"/>
                  <a:pt x="0" y="288"/>
                </a:cubicBezTo>
                <a:cubicBezTo>
                  <a:pt x="0" y="192"/>
                  <a:pt x="72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5" name="Freeform 33"/>
          <p:cNvSpPr>
            <a:spLocks/>
          </p:cNvSpPr>
          <p:nvPr/>
        </p:nvSpPr>
        <p:spPr bwMode="auto">
          <a:xfrm>
            <a:off x="5486400" y="3429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288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480"/>
                  <a:pt x="192" y="384"/>
                  <a:pt x="192" y="288"/>
                </a:cubicBezTo>
                <a:cubicBezTo>
                  <a:pt x="192" y="192"/>
                  <a:pt x="9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12353E-6 L -0.00417 -0.12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12353E-6 L -0.00417 -0.12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4" grpId="0" animBg="1"/>
      <p:bldP spid="64539" grpId="0" animBg="1"/>
      <p:bldP spid="64542" grpId="0" animBg="1"/>
      <p:bldP spid="64543" grpId="0" animBg="1"/>
      <p:bldP spid="64544" grpId="0" animBg="1"/>
      <p:bldP spid="645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K=4</a:t>
            </a: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Oval 22"/>
          <p:cNvSpPr>
            <a:spLocks noChangeArrowheads="1"/>
          </p:cNvSpPr>
          <p:nvPr/>
        </p:nvSpPr>
        <p:spPr bwMode="auto">
          <a:xfrm>
            <a:off x="49530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49530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Oval 24"/>
          <p:cNvSpPr>
            <a:spLocks noChangeArrowheads="1"/>
          </p:cNvSpPr>
          <p:nvPr/>
        </p:nvSpPr>
        <p:spPr bwMode="auto">
          <a:xfrm>
            <a:off x="44958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Oval 25"/>
          <p:cNvSpPr>
            <a:spLocks noChangeArrowheads="1"/>
          </p:cNvSpPr>
          <p:nvPr/>
        </p:nvSpPr>
        <p:spPr bwMode="auto">
          <a:xfrm>
            <a:off x="40386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26"/>
          <p:cNvSpPr>
            <a:spLocks noChangeArrowheads="1"/>
          </p:cNvSpPr>
          <p:nvPr/>
        </p:nvSpPr>
        <p:spPr bwMode="auto">
          <a:xfrm>
            <a:off x="58674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Oval 27"/>
          <p:cNvSpPr>
            <a:spLocks noChangeArrowheads="1"/>
          </p:cNvSpPr>
          <p:nvPr/>
        </p:nvSpPr>
        <p:spPr bwMode="auto">
          <a:xfrm>
            <a:off x="5410200" y="3276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Oval 28"/>
          <p:cNvSpPr>
            <a:spLocks noChangeArrowheads="1"/>
          </p:cNvSpPr>
          <p:nvPr/>
        </p:nvSpPr>
        <p:spPr bwMode="auto">
          <a:xfrm>
            <a:off x="58674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29"/>
          <p:cNvSpPr>
            <a:spLocks noChangeArrowheads="1"/>
          </p:cNvSpPr>
          <p:nvPr/>
        </p:nvSpPr>
        <p:spPr bwMode="auto">
          <a:xfrm>
            <a:off x="5410200" y="28956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914400" y="5638800"/>
            <a:ext cx="7386638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Now we have reduced to the k=3 configuration, but one level higher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4011613" y="6324600"/>
            <a:ext cx="10175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20 men!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6" grpId="0" animBg="1"/>
      <p:bldP spid="655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K=5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514725" y="1295400"/>
            <a:ext cx="212407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200000"/>
              </a:lnSpc>
              <a:buClr>
                <a:srgbClr val="A50021"/>
              </a:buClr>
              <a:buFontTx/>
              <a:buAutoNum type="alphaLcPeriod"/>
            </a:pPr>
            <a:r>
              <a:rPr lang="en-US" altLang="zh-TW">
                <a:latin typeface="Comic Sans MS" pitchFamily="66" charset="0"/>
              </a:rPr>
              <a:t>39 or below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AutoNum type="alphaLcPeriod"/>
            </a:pPr>
            <a:r>
              <a:rPr lang="en-US" altLang="zh-TW">
                <a:latin typeface="Comic Sans MS" pitchFamily="66" charset="0"/>
              </a:rPr>
              <a:t>40-50 men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AutoNum type="alphaLcPeriod"/>
            </a:pPr>
            <a:r>
              <a:rPr lang="en-US" altLang="zh-TW">
                <a:latin typeface="Comic Sans MS" pitchFamily="66" charset="0"/>
              </a:rPr>
              <a:t>51-70 men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AutoNum type="alphaLcPeriod"/>
            </a:pPr>
            <a:r>
              <a:rPr lang="en-US" altLang="zh-TW">
                <a:latin typeface="Comic Sans MS" pitchFamily="66" charset="0"/>
              </a:rPr>
              <a:t>71- 100 men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AutoNum type="alphaLcPeriod"/>
            </a:pPr>
            <a:r>
              <a:rPr lang="en-US" altLang="zh-TW">
                <a:latin typeface="Comic Sans MS" pitchFamily="66" charset="0"/>
              </a:rPr>
              <a:t>101 – 1000 men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AutoNum type="alphaLcPeriod"/>
            </a:pPr>
            <a:r>
              <a:rPr lang="en-US" altLang="zh-TW">
                <a:latin typeface="Comic Sans MS" pitchFamily="66" charset="0"/>
              </a:rPr>
              <a:t>1001 or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65475" y="4572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Basic Information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7772401" cy="422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Instructor</a:t>
            </a:r>
            <a:r>
              <a:rPr lang="en-US" altLang="zh-TW" dirty="0" smtClean="0"/>
              <a:t>: Amit Kumar</a:t>
            </a:r>
          </a:p>
          <a:p>
            <a:pPr marL="285750" indent="-285750">
              <a:lnSpc>
                <a:spcPct val="15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Course Homepage</a:t>
            </a:r>
            <a:r>
              <a:rPr lang="en-US" altLang="zh-TW" dirty="0" smtClean="0"/>
              <a:t>: follow link from </a:t>
            </a:r>
          </a:p>
          <a:p>
            <a:pPr>
              <a:lnSpc>
                <a:spcPct val="150000"/>
              </a:lnSpc>
              <a:buClr>
                <a:srgbClr val="A50021"/>
              </a:buClr>
            </a:pPr>
            <a:r>
              <a:rPr lang="en-US" altLang="zh-TW" dirty="0" smtClean="0"/>
              <a:t> 	</a:t>
            </a:r>
            <a:r>
              <a:rPr lang="en-US" altLang="zh-TW" dirty="0" err="1" smtClean="0"/>
              <a:t>www.cse.iitd.ac.in</a:t>
            </a:r>
            <a:r>
              <a:rPr lang="en-US" altLang="zh-TW" dirty="0" smtClean="0"/>
              <a:t>/~</a:t>
            </a:r>
            <a:r>
              <a:rPr lang="en-US" altLang="zh-TW" dirty="0" err="1" smtClean="0"/>
              <a:t>amitk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Teaching Assistants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Jatin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Batra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Chirag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Agrawal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Ritesh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Baldwa</a:t>
            </a:r>
            <a:r>
              <a:rPr lang="en-US" altLang="en-US" dirty="0" smtClean="0"/>
              <a:t>, 	Mohammad </a:t>
            </a:r>
            <a:r>
              <a:rPr lang="en-US" altLang="en-US" dirty="0" err="1" smtClean="0"/>
              <a:t>Rahman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Tutorials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M,Tu,Th</a:t>
            </a:r>
            <a:r>
              <a:rPr lang="en-US" altLang="en-US" dirty="0" smtClean="0"/>
              <a:t> (1300-1400)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Slides</a:t>
            </a:r>
            <a:r>
              <a:rPr lang="en-US" altLang="zh-TW" dirty="0" smtClean="0"/>
              <a:t>: </a:t>
            </a:r>
          </a:p>
          <a:p>
            <a:pPr marL="742950" lvl="1" indent="-285750">
              <a:lnSpc>
                <a:spcPct val="15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altLang="zh-TW" dirty="0" smtClean="0"/>
              <a:t>Will be posted on the course page</a:t>
            </a:r>
          </a:p>
          <a:p>
            <a:pPr marL="742950" lvl="1" indent="-285750">
              <a:lnSpc>
                <a:spcPct val="15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altLang="zh-TW" dirty="0" smtClean="0"/>
              <a:t>adapted (with permission from Lac chi Lau) from course on Discrete Mathematics at CUHK.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048000" y="457200"/>
            <a:ext cx="301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Why Mathematics?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587625" y="1447800"/>
            <a:ext cx="39782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Design efficient computer systems.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524000" y="2286000"/>
            <a:ext cx="60436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How did Google manage to build a fast search engine?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What is the foundation of internet security?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352675" y="3733800"/>
            <a:ext cx="444817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algorithms, data structures, database,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parallel computing, distributed systems,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cryptography, computer networks…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2011363" y="5486400"/>
            <a:ext cx="5121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Logic, number theory, counting, graph theory…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70163" y="457200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Topic 1: Logic and Proofs</a:t>
            </a:r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2251075" y="2146300"/>
            <a:ext cx="464185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Logic:</a:t>
            </a:r>
            <a:r>
              <a:rPr lang="en-US" altLang="zh-TW"/>
              <a:t> propositional logic, first order logic</a:t>
            </a:r>
          </a:p>
          <a:p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A50021"/>
                </a:solidFill>
              </a:rPr>
              <a:t>Proof:</a:t>
            </a:r>
            <a:r>
              <a:rPr lang="en-US" altLang="zh-TW"/>
              <a:t> induction, contradiction</a:t>
            </a:r>
          </a:p>
        </p:txBody>
      </p:sp>
      <p:pic>
        <p:nvPicPr>
          <p:cNvPr id="18614" name="Picture 182" descr="400px-15-puzz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3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15" name="Picture 183" descr="400px-15-puzzle-loy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33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16" name="Text Box 184"/>
          <p:cNvSpPr txBox="1">
            <a:spLocks noChangeArrowheads="1"/>
          </p:cNvSpPr>
          <p:nvPr/>
        </p:nvSpPr>
        <p:spPr bwMode="auto">
          <a:xfrm>
            <a:off x="3124200" y="1371600"/>
            <a:ext cx="28844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do computers think?</a:t>
            </a:r>
          </a:p>
        </p:txBody>
      </p:sp>
      <p:sp>
        <p:nvSpPr>
          <p:cNvPr id="18618" name="Text Box 186"/>
          <p:cNvSpPr txBox="1">
            <a:spLocks noChangeArrowheads="1"/>
          </p:cNvSpPr>
          <p:nvPr/>
        </p:nvSpPr>
        <p:spPr bwMode="auto">
          <a:xfrm>
            <a:off x="1754188" y="6019800"/>
            <a:ext cx="56435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Artificial intelligence, database, circuit, algorithms</a:t>
            </a:r>
          </a:p>
        </p:txBody>
      </p:sp>
      <p:pic>
        <p:nvPicPr>
          <p:cNvPr id="18620" name="Picture 18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91000"/>
            <a:ext cx="44704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627313" y="457200"/>
            <a:ext cx="3849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Topic 2: Number Theory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066800" y="1219200"/>
            <a:ext cx="7018338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Number sequence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(Extended) Euclidean algorithm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Prime number, modular arithmetic, Chinese remainder theorem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Cryptography, RSA protocol</a:t>
            </a:r>
          </a:p>
        </p:txBody>
      </p:sp>
      <p:pic>
        <p:nvPicPr>
          <p:cNvPr id="16406" name="Picture 22" descr="ist2_413656_encry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895600" cy="22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057400" y="6172200"/>
            <a:ext cx="50387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Cryptography, coding theory,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179763" y="457200"/>
            <a:ext cx="276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Topic 3: Counting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930400" y="1219200"/>
            <a:ext cx="52324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Sets and Functions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Combinations, Permutations, Binomial theorem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Counting by mapping, pigeonhole principle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Recursions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368550" y="6172200"/>
            <a:ext cx="44164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Probability, algorithms, data structures</a:t>
            </a:r>
          </a:p>
        </p:txBody>
      </p:sp>
      <p:grpSp>
        <p:nvGrpSpPr>
          <p:cNvPr id="14381" name="Group 45"/>
          <p:cNvGrpSpPr>
            <a:grpSpLocks/>
          </p:cNvGrpSpPr>
          <p:nvPr/>
        </p:nvGrpSpPr>
        <p:grpSpPr bwMode="auto">
          <a:xfrm>
            <a:off x="2971800" y="3276600"/>
            <a:ext cx="3094038" cy="2476500"/>
            <a:chOff x="1692" y="1776"/>
            <a:chExt cx="2371" cy="2082"/>
          </a:xfrm>
        </p:grpSpPr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1692" y="2194"/>
              <a:ext cx="283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3779" y="2194"/>
              <a:ext cx="2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2728" y="3474"/>
              <a:ext cx="29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14376" name="Group 40"/>
            <p:cNvGrpSpPr>
              <a:grpSpLocks/>
            </p:cNvGrpSpPr>
            <p:nvPr/>
          </p:nvGrpSpPr>
          <p:grpSpPr bwMode="auto">
            <a:xfrm>
              <a:off x="2064" y="1776"/>
              <a:ext cx="1632" cy="1608"/>
              <a:chOff x="1984" y="2232"/>
              <a:chExt cx="1632" cy="1608"/>
            </a:xfrm>
          </p:grpSpPr>
          <p:sp>
            <p:nvSpPr>
              <p:cNvPr id="14377" name="Oval 41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 sz="2400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78" name="Oval 42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Oval 43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 sz="2400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80" name="Oval 44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rgbClr val="CC0000">
                  <a:alpha val="50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 sz="2400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179763" y="457200"/>
            <a:ext cx="276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Topic 3: Counting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936750" y="1219200"/>
            <a:ext cx="522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steps are needed to sort n numbers?</a:t>
            </a: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533400" y="1828800"/>
            <a:ext cx="73009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3366"/>
                </a:solidFill>
              </a:rPr>
              <a:t>Algorithm 1 (Bubble Sort):</a:t>
            </a:r>
            <a:r>
              <a:rPr lang="en-US" altLang="zh-TW">
                <a:solidFill>
                  <a:srgbClr val="0066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Every iteration moves the i-th smallest number to the i-th position</a:t>
            </a:r>
          </a:p>
        </p:txBody>
      </p:sp>
      <p:pic>
        <p:nvPicPr>
          <p:cNvPr id="7580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35814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525463" y="3657600"/>
            <a:ext cx="3132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3366"/>
                </a:solidFill>
              </a:rPr>
              <a:t>Algorithm 2 (Merge Sort):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681038" y="5186363"/>
            <a:ext cx="33575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Which algorithm runs faster?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57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Topic 4: Graph Theory</a:t>
            </a:r>
          </a:p>
        </p:txBody>
      </p:sp>
      <p:sp>
        <p:nvSpPr>
          <p:cNvPr id="13382" name="Text Box 70"/>
          <p:cNvSpPr txBox="1">
            <a:spLocks noChangeArrowheads="1"/>
          </p:cNvSpPr>
          <p:nvPr/>
        </p:nvSpPr>
        <p:spPr bwMode="auto">
          <a:xfrm>
            <a:off x="1882775" y="1219200"/>
            <a:ext cx="5356225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Graphs, Relations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Degree sequence, Eulerian graphs, isomorphism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Trees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Matching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Coloring</a:t>
            </a:r>
          </a:p>
        </p:txBody>
      </p:sp>
      <p:sp>
        <p:nvSpPr>
          <p:cNvPr id="13383" name="Text Box 71"/>
          <p:cNvSpPr txBox="1">
            <a:spLocks noChangeArrowheads="1"/>
          </p:cNvSpPr>
          <p:nvPr/>
        </p:nvSpPr>
        <p:spPr bwMode="auto">
          <a:xfrm>
            <a:off x="1752600" y="6019800"/>
            <a:ext cx="5646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Computer networks, circuit design, data structures</a:t>
            </a:r>
          </a:p>
        </p:txBody>
      </p:sp>
      <p:grpSp>
        <p:nvGrpSpPr>
          <p:cNvPr id="13401" name="Group 89"/>
          <p:cNvGrpSpPr>
            <a:grpSpLocks/>
          </p:cNvGrpSpPr>
          <p:nvPr/>
        </p:nvGrpSpPr>
        <p:grpSpPr bwMode="auto">
          <a:xfrm>
            <a:off x="2286000" y="3962400"/>
            <a:ext cx="1752600" cy="1524000"/>
            <a:chOff x="3264" y="1632"/>
            <a:chExt cx="1104" cy="960"/>
          </a:xfrm>
        </p:grpSpPr>
        <p:sp>
          <p:nvSpPr>
            <p:cNvPr id="13402" name="Oval 90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3" name="Oval 91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4" name="Oval 92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5" name="Oval 93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6" name="Oval 94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407" name="AutoShape 95"/>
            <p:cNvCxnSpPr>
              <a:cxnSpLocks noChangeShapeType="1"/>
              <a:stCxn id="13402" idx="6"/>
              <a:endCxn id="13406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08" name="AutoShape 96"/>
            <p:cNvCxnSpPr>
              <a:cxnSpLocks noChangeShapeType="1"/>
              <a:stCxn id="13405" idx="6"/>
              <a:endCxn id="13404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09" name="AutoShape 97"/>
            <p:cNvCxnSpPr>
              <a:cxnSpLocks noChangeShapeType="1"/>
              <a:stCxn id="13404" idx="4"/>
              <a:endCxn id="13406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0" name="AutoShape 98"/>
            <p:cNvCxnSpPr>
              <a:cxnSpLocks noChangeShapeType="1"/>
              <a:stCxn id="13405" idx="2"/>
              <a:endCxn id="13403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1" name="AutoShape 99"/>
            <p:cNvCxnSpPr>
              <a:cxnSpLocks noChangeShapeType="1"/>
              <a:stCxn id="13403" idx="4"/>
              <a:endCxn id="13402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412" name="Oval 100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413" name="AutoShape 101"/>
            <p:cNvCxnSpPr>
              <a:cxnSpLocks noChangeShapeType="1"/>
              <a:stCxn id="13405" idx="4"/>
              <a:endCxn id="13412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4" name="AutoShape 102"/>
            <p:cNvCxnSpPr>
              <a:cxnSpLocks noChangeShapeType="1"/>
              <a:stCxn id="13412" idx="6"/>
              <a:endCxn id="13404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5" name="AutoShape 103"/>
            <p:cNvCxnSpPr>
              <a:cxnSpLocks noChangeShapeType="1"/>
              <a:stCxn id="13412" idx="5"/>
              <a:endCxn id="13406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6" name="AutoShape 104"/>
            <p:cNvCxnSpPr>
              <a:cxnSpLocks noChangeShapeType="1"/>
              <a:stCxn id="13412" idx="3"/>
              <a:endCxn id="13402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7" name="AutoShape 105"/>
            <p:cNvCxnSpPr>
              <a:cxnSpLocks noChangeShapeType="1"/>
              <a:stCxn id="13412" idx="2"/>
              <a:endCxn id="13403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418" name="Oval 106"/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9" name="Oval 10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20" name="Oval 108"/>
          <p:cNvSpPr>
            <a:spLocks noChangeArrowheads="1"/>
          </p:cNvSpPr>
          <p:nvPr/>
        </p:nvSpPr>
        <p:spPr bwMode="auto">
          <a:xfrm>
            <a:off x="4953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21" name="Oval 109"/>
          <p:cNvSpPr>
            <a:spLocks noChangeArrowheads="1"/>
          </p:cNvSpPr>
          <p:nvPr/>
        </p:nvSpPr>
        <p:spPr bwMode="auto">
          <a:xfrm>
            <a:off x="56388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22" name="Oval 110"/>
          <p:cNvSpPr>
            <a:spLocks noChangeArrowheads="1"/>
          </p:cNvSpPr>
          <p:nvPr/>
        </p:nvSpPr>
        <p:spPr bwMode="auto">
          <a:xfrm>
            <a:off x="6248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23" name="Oval 111"/>
          <p:cNvSpPr>
            <a:spLocks noChangeArrowheads="1"/>
          </p:cNvSpPr>
          <p:nvPr/>
        </p:nvSpPr>
        <p:spPr bwMode="auto">
          <a:xfrm>
            <a:off x="6934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24" name="Oval 112"/>
          <p:cNvSpPr>
            <a:spLocks noChangeArrowheads="1"/>
          </p:cNvSpPr>
          <p:nvPr/>
        </p:nvSpPr>
        <p:spPr bwMode="auto">
          <a:xfrm>
            <a:off x="53340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25" name="Line 113"/>
          <p:cNvSpPr>
            <a:spLocks noChangeShapeType="1"/>
          </p:cNvSpPr>
          <p:nvPr/>
        </p:nvSpPr>
        <p:spPr bwMode="auto">
          <a:xfrm flipH="1">
            <a:off x="5410200" y="3810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6" name="Line 114"/>
          <p:cNvSpPr>
            <a:spLocks noChangeShapeType="1"/>
          </p:cNvSpPr>
          <p:nvPr/>
        </p:nvSpPr>
        <p:spPr bwMode="auto">
          <a:xfrm flipH="1">
            <a:off x="50292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7" name="Line 115"/>
          <p:cNvSpPr>
            <a:spLocks noChangeShapeType="1"/>
          </p:cNvSpPr>
          <p:nvPr/>
        </p:nvSpPr>
        <p:spPr bwMode="auto">
          <a:xfrm>
            <a:off x="5410200" y="4572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8" name="Line 116"/>
          <p:cNvSpPr>
            <a:spLocks noChangeShapeType="1"/>
          </p:cNvSpPr>
          <p:nvPr/>
        </p:nvSpPr>
        <p:spPr bwMode="auto">
          <a:xfrm>
            <a:off x="6096000" y="3810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9" name="Line 117"/>
          <p:cNvSpPr>
            <a:spLocks noChangeShapeType="1"/>
          </p:cNvSpPr>
          <p:nvPr/>
        </p:nvSpPr>
        <p:spPr bwMode="auto">
          <a:xfrm flipH="1">
            <a:off x="6324600" y="4572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30" name="Line 118"/>
          <p:cNvSpPr>
            <a:spLocks noChangeShapeType="1"/>
          </p:cNvSpPr>
          <p:nvPr/>
        </p:nvSpPr>
        <p:spPr bwMode="auto">
          <a:xfrm>
            <a:off x="6629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57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Topic 4: Graph Theory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381000" y="3810000"/>
            <a:ext cx="4191000" cy="2286000"/>
            <a:chOff x="480" y="1087"/>
            <a:chExt cx="4512" cy="2753"/>
          </a:xfrm>
        </p:grpSpPr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 flipH="1">
              <a:off x="1939" y="1632"/>
              <a:ext cx="29" cy="7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>
              <a:off x="912" y="2496"/>
              <a:ext cx="1378" cy="853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 flipV="1">
              <a:off x="2304" y="3360"/>
              <a:ext cx="17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1939" y="2381"/>
              <a:ext cx="317" cy="9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 flipV="1">
              <a:off x="1968" y="1682"/>
              <a:ext cx="2284" cy="6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2016" y="1584"/>
              <a:ext cx="728" cy="797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 flipH="1">
              <a:off x="1968" y="2381"/>
              <a:ext cx="776" cy="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 flipH="1">
              <a:off x="912" y="2381"/>
              <a:ext cx="1027" cy="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 flipH="1">
              <a:off x="2352" y="2381"/>
              <a:ext cx="392" cy="931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miter lim="800000"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2784" y="2400"/>
              <a:ext cx="512" cy="3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 flipV="1">
              <a:off x="3312" y="1682"/>
              <a:ext cx="940" cy="718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3360" y="2448"/>
              <a:ext cx="720" cy="864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miter lim="800000"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 flipH="1">
              <a:off x="912" y="1574"/>
              <a:ext cx="1077" cy="82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2064" y="1584"/>
              <a:ext cx="2188" cy="9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 flipH="1">
              <a:off x="4128" y="1682"/>
              <a:ext cx="124" cy="1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>
              <a:off x="1989" y="1574"/>
              <a:ext cx="315" cy="173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85" name="Oval 21"/>
            <p:cNvSpPr>
              <a:spLocks noChangeArrowheads="1"/>
            </p:cNvSpPr>
            <p:nvPr/>
          </p:nvSpPr>
          <p:spPr bwMode="auto">
            <a:xfrm>
              <a:off x="2241" y="3297"/>
              <a:ext cx="100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6" name="Oval 22"/>
            <p:cNvSpPr>
              <a:spLocks noChangeArrowheads="1"/>
            </p:cNvSpPr>
            <p:nvPr/>
          </p:nvSpPr>
          <p:spPr bwMode="auto">
            <a:xfrm>
              <a:off x="4051" y="3297"/>
              <a:ext cx="101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7" name="Oval 23"/>
            <p:cNvSpPr>
              <a:spLocks noChangeArrowheads="1"/>
            </p:cNvSpPr>
            <p:nvPr/>
          </p:nvSpPr>
          <p:spPr bwMode="auto">
            <a:xfrm>
              <a:off x="4201" y="1628"/>
              <a:ext cx="101" cy="10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8" name="Oval 24"/>
            <p:cNvSpPr>
              <a:spLocks noChangeArrowheads="1"/>
            </p:cNvSpPr>
            <p:nvPr/>
          </p:nvSpPr>
          <p:spPr bwMode="auto">
            <a:xfrm>
              <a:off x="1939" y="1520"/>
              <a:ext cx="101" cy="1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9" name="Oval 25"/>
            <p:cNvSpPr>
              <a:spLocks noChangeArrowheads="1"/>
            </p:cNvSpPr>
            <p:nvPr/>
          </p:nvSpPr>
          <p:spPr bwMode="auto">
            <a:xfrm>
              <a:off x="833" y="2381"/>
              <a:ext cx="100" cy="10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Oval 26"/>
            <p:cNvSpPr>
              <a:spLocks noChangeArrowheads="1"/>
            </p:cNvSpPr>
            <p:nvPr/>
          </p:nvSpPr>
          <p:spPr bwMode="auto">
            <a:xfrm>
              <a:off x="1888" y="2327"/>
              <a:ext cx="101" cy="1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1" name="Oval 27"/>
            <p:cNvSpPr>
              <a:spLocks noChangeArrowheads="1"/>
            </p:cNvSpPr>
            <p:nvPr/>
          </p:nvSpPr>
          <p:spPr bwMode="auto">
            <a:xfrm>
              <a:off x="2693" y="2327"/>
              <a:ext cx="100" cy="1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2" name="Oval 28"/>
            <p:cNvSpPr>
              <a:spLocks noChangeArrowheads="1"/>
            </p:cNvSpPr>
            <p:nvPr/>
          </p:nvSpPr>
          <p:spPr bwMode="auto">
            <a:xfrm>
              <a:off x="3247" y="2381"/>
              <a:ext cx="100" cy="10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8093" name="Picture 29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1104"/>
              <a:ext cx="720" cy="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094" name="Picture 30" descr="j028575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219"/>
              <a:ext cx="353" cy="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095" name="Picture 31" descr="j028575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" y="1087"/>
              <a:ext cx="353" cy="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096" name="Picture 32" descr="j028575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" y="3500"/>
              <a:ext cx="353" cy="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097" name="Picture 33" descr="j028575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" y="3500"/>
              <a:ext cx="353" cy="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098" name="Picture 34" descr="j019743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544"/>
              <a:ext cx="205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099" name="Picture 35" descr="j019743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496"/>
              <a:ext cx="205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100" name="Picture 36" descr="j019743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448"/>
              <a:ext cx="205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103" name="Picture 39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43000"/>
            <a:ext cx="4343400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1447800" y="2057400"/>
            <a:ext cx="232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color a map?</a:t>
            </a:r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4860925" y="4689475"/>
            <a:ext cx="3362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send data efficiently?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4056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Objectives of This Course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57188" y="1752600"/>
            <a:ext cx="84296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To learn basic mathematical concepts, e.g. sets, functions, graphs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To be familiar with formal mathematical reasoning, e.g. logic, proofs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To improve problem solving skills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To see the connections between discrete mathematics and computer science</a:t>
            </a:r>
          </a:p>
          <a:p>
            <a:pPr eaLnBrk="0" hangingPunct="0"/>
            <a:endParaRPr lang="en-US" altLang="zh-TW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86000" y="4648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0" lang="en-US" altLang="en-US" sz="2400" i="1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93925" y="5353050"/>
            <a:ext cx="428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kumimoji="0" lang="en-US" altLang="en-US" sz="240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370263" y="4114800"/>
          <a:ext cx="24034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114800"/>
                        <a:ext cx="24034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981200" y="5029200"/>
            <a:ext cx="38830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TW" sz="2400">
                <a:solidFill>
                  <a:srgbClr val="137117"/>
                </a:solidFill>
              </a:rPr>
              <a:t>Familiar?</a:t>
            </a:r>
          </a:p>
          <a:p>
            <a:pPr algn="ctr">
              <a:lnSpc>
                <a:spcPct val="150000"/>
              </a:lnSpc>
            </a:pPr>
            <a:r>
              <a:rPr kumimoji="0" lang="en-US" altLang="zh-TW" sz="2400">
                <a:solidFill>
                  <a:srgbClr val="000000"/>
                </a:solidFill>
              </a:rPr>
              <a:t>Obvious?</a:t>
            </a:r>
            <a:endParaRPr kumimoji="0" lang="en-US" altLang="zh-TW" sz="2400">
              <a:solidFill>
                <a:srgbClr val="CC0000"/>
              </a:solidFill>
            </a:endParaRP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3429000" y="1524000"/>
            <a:ext cx="1719263" cy="2493963"/>
            <a:chOff x="2160" y="960"/>
            <a:chExt cx="1083" cy="1571"/>
          </a:xfrm>
        </p:grpSpPr>
        <p:grpSp>
          <p:nvGrpSpPr>
            <p:cNvPr id="33799" name="Group 7"/>
            <p:cNvGrpSpPr>
              <a:grpSpLocks/>
            </p:cNvGrpSpPr>
            <p:nvPr/>
          </p:nvGrpSpPr>
          <p:grpSpPr bwMode="auto">
            <a:xfrm>
              <a:off x="2160" y="960"/>
              <a:ext cx="1083" cy="1571"/>
              <a:chOff x="3330" y="1104"/>
              <a:chExt cx="918" cy="1500"/>
            </a:xfrm>
          </p:grpSpPr>
          <p:grpSp>
            <p:nvGrpSpPr>
              <p:cNvPr id="33800" name="Group 8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3380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195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0" lang="en-US" altLang="zh-TW" sz="3200" i="1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380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07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0" lang="en-US" altLang="zh-TW" sz="3200" i="1">
                      <a:solidFill>
                        <a:srgbClr val="000000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33803" name="AutoShape 1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rgbClr val="0099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07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zh-TW" sz="3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33805" name="Group 13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33806" name="Line 1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7" name="Line 1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895600" y="4572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Pythagorean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535113" y="2409825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38250" y="35687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3200">
              <a:latin typeface="Times New Roman" pitchFamily="18" charset="0"/>
            </a:endParaRP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8" name="Group 12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34831" name="Line 15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2" name="Line 16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928938" y="4953000"/>
            <a:ext cx="3284537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>
                <a:solidFill>
                  <a:srgbClr val="000000"/>
                </a:solidFill>
              </a:rPr>
              <a:t>(i)   a c</a:t>
            </a:r>
            <a:r>
              <a:rPr kumimoji="0" lang="en-US" altLang="zh-TW">
                <a:solidFill>
                  <a:srgbClr val="000000"/>
                </a:solidFill>
                <a:sym typeface="Symbol" pitchFamily="18" charset="2"/>
              </a:rPr>
              <a:t>c </a:t>
            </a:r>
            <a:r>
              <a:rPr kumimoji="0" lang="en-US" altLang="zh-TW">
                <a:solidFill>
                  <a:srgbClr val="000000"/>
                </a:solidFill>
              </a:rPr>
              <a:t>square, and then</a:t>
            </a:r>
          </a:p>
          <a:p>
            <a:pPr>
              <a:lnSpc>
                <a:spcPct val="15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(ii)  an a</a:t>
            </a:r>
            <a:r>
              <a:rPr kumimoji="0" lang="en-US" altLang="zh-TW">
                <a:solidFill>
                  <a:srgbClr val="000000"/>
                </a:solidFill>
                <a:sym typeface="Symbol" pitchFamily="18" charset="2"/>
              </a:rPr>
              <a:t>a</a:t>
            </a:r>
            <a:r>
              <a:rPr kumimoji="0" lang="en-US" altLang="zh-TW">
                <a:solidFill>
                  <a:srgbClr val="000000"/>
                </a:solidFill>
              </a:rPr>
              <a:t> &amp; a b</a:t>
            </a:r>
            <a:r>
              <a:rPr kumimoji="0" lang="en-US" altLang="zh-TW">
                <a:solidFill>
                  <a:srgbClr val="000000"/>
                </a:solidFill>
                <a:sym typeface="Symbol" pitchFamily="18" charset="2"/>
              </a:rPr>
              <a:t>b</a:t>
            </a:r>
            <a:r>
              <a:rPr kumimoji="0" lang="en-US" altLang="zh-TW">
                <a:solidFill>
                  <a:srgbClr val="000000"/>
                </a:solidFill>
              </a:rPr>
              <a:t> square</a:t>
            </a:r>
            <a:endParaRPr lang="en-US" altLang="zh-TW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678238" y="457200"/>
            <a:ext cx="180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Good Proof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6858000" y="3581400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b-a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295400" y="4343400"/>
            <a:ext cx="652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will show that these five pieces can be rearranged into: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7696200" y="2895600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b-a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371600" y="6096000"/>
            <a:ext cx="351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And then we can conclude that </a:t>
            </a:r>
          </a:p>
        </p:txBody>
      </p:sp>
      <p:pic>
        <p:nvPicPr>
          <p:cNvPr id="34839" name="Picture 2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019800"/>
            <a:ext cx="213360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3" grpId="0"/>
      <p:bldP spid="34835" grpId="0"/>
      <p:bldP spid="34836" grpId="0"/>
      <p:bldP spid="34837" grpId="0"/>
      <p:bldP spid="348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2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Course Material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686598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§"/>
            </a:pPr>
            <a:r>
              <a:rPr lang="en-US" altLang="zh-TW" dirty="0"/>
              <a:t> Textbook: Discrete Mathematics </a:t>
            </a:r>
            <a:r>
              <a:rPr lang="en-US" altLang="zh-TW" dirty="0" smtClean="0"/>
              <a:t>and its Applications, 7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ed</a:t>
            </a:r>
            <a:endParaRPr lang="en-US" altLang="zh-TW" dirty="0"/>
          </a:p>
          <a:p>
            <a:pPr>
              <a:buClr>
                <a:srgbClr val="A50021"/>
              </a:buClr>
              <a:buFont typeface="Wingdings" pitchFamily="2" charset="2"/>
              <a:buNone/>
            </a:pPr>
            <a:r>
              <a:rPr lang="en-US" altLang="zh-TW" dirty="0" smtClean="0"/>
              <a:t>   </a:t>
            </a:r>
            <a:r>
              <a:rPr lang="en-US" altLang="zh-TW" dirty="0"/>
              <a:t>Author: </a:t>
            </a:r>
            <a:r>
              <a:rPr lang="en-US" altLang="zh-TW" dirty="0" smtClean="0"/>
              <a:t>Kenneth H. Rosen</a:t>
            </a:r>
            <a:endParaRPr lang="en-US" altLang="zh-TW" dirty="0"/>
          </a:p>
          <a:p>
            <a:pPr>
              <a:buClr>
                <a:srgbClr val="A50021"/>
              </a:buClr>
              <a:buFont typeface="Wingdings" pitchFamily="2" charset="2"/>
              <a:buNone/>
            </a:pPr>
            <a:r>
              <a:rPr lang="en-US" altLang="zh-TW" dirty="0" smtClean="0"/>
              <a:t>   </a:t>
            </a:r>
            <a:r>
              <a:rPr lang="en-US" altLang="zh-TW" dirty="0"/>
              <a:t>Publisher: </a:t>
            </a:r>
            <a:r>
              <a:rPr lang="en-US" altLang="zh-TW" dirty="0" smtClean="0"/>
              <a:t>McGraw Hill</a:t>
            </a:r>
          </a:p>
          <a:p>
            <a:pPr lvl="1">
              <a:buClr>
                <a:srgbClr val="A50021"/>
              </a:buClr>
            </a:pPr>
            <a:endParaRPr lang="en-US" altLang="zh-TW" dirty="0"/>
          </a:p>
          <a:p>
            <a:pPr>
              <a:buClr>
                <a:srgbClr val="A50021"/>
              </a:buClr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ChangeArrowheads="1"/>
          </p:cNvSpPr>
          <p:nvPr/>
        </p:nvSpPr>
        <p:spPr bwMode="auto">
          <a:xfrm rot="1768937">
            <a:off x="5143500" y="3441700"/>
            <a:ext cx="1143000" cy="1981200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 rot="7183246">
            <a:off x="4025900" y="4610100"/>
            <a:ext cx="1143000" cy="1981200"/>
          </a:xfrm>
          <a:prstGeom prst="rtTriangle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kumimoji="0" lang="en-US" altLang="en-US" sz="3200">
              <a:latin typeface="Times New Roman" pitchFamily="18" charset="0"/>
            </a:endParaRP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 rot="-3596887">
            <a:off x="3962400" y="2324100"/>
            <a:ext cx="1143000" cy="1981200"/>
          </a:xfrm>
          <a:prstGeom prst="rtTriangle">
            <a:avLst/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0" lang="en-US" altLang="en-US" sz="3200">
              <a:latin typeface="Times New Roman" pitchFamily="18" charset="0"/>
            </a:endParaRP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 rot="12577164">
            <a:off x="2844800" y="3492500"/>
            <a:ext cx="1143000" cy="1981200"/>
          </a:xfrm>
          <a:prstGeom prst="rtTriangle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152900" y="52578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448300" y="42672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390900" y="41910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765550" y="4876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533900" y="4953000"/>
            <a:ext cx="38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TW" sz="20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422775" y="32004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 rot="1800000">
            <a:off x="4173538" y="4051300"/>
            <a:ext cx="795337" cy="795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 rot="-3562255">
            <a:off x="3808413" y="39512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en-US" altLang="zh-TW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0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678238" y="457200"/>
            <a:ext cx="180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Good Proof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362200" y="1371600"/>
            <a:ext cx="437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five pieces can be rearranged into: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603625" y="1995488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solidFill>
                  <a:srgbClr val="000000"/>
                </a:solidFill>
              </a:rPr>
              <a:t>(i)   a c</a:t>
            </a:r>
            <a:r>
              <a:rPr kumimoji="0" lang="en-US" altLang="zh-TW">
                <a:solidFill>
                  <a:srgbClr val="000000"/>
                </a:solidFill>
                <a:sym typeface="Symbol" pitchFamily="18" charset="2"/>
              </a:rPr>
              <a:t>c </a:t>
            </a:r>
            <a:r>
              <a:rPr kumimoji="0" lang="en-US" altLang="zh-TW">
                <a:solidFill>
                  <a:srgbClr val="000000"/>
                </a:solidFill>
              </a:rPr>
              <a:t>square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35113" y="3686175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3714750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38250" y="4845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914400" y="2876550"/>
            <a:ext cx="1096963" cy="2057400"/>
          </a:xfrm>
          <a:prstGeom prst="rtTriangle">
            <a:avLst/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906463" y="4737100"/>
            <a:ext cx="193675" cy="190500"/>
            <a:chOff x="576" y="2170"/>
            <a:chExt cx="122" cy="120"/>
          </a:xfrm>
        </p:grpSpPr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5181600" y="2876550"/>
            <a:ext cx="1096963" cy="2057400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2286000" y="2876550"/>
            <a:ext cx="1096963" cy="2057400"/>
          </a:xfrm>
          <a:prstGeom prst="rtTriangle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3200">
              <a:latin typeface="Times New Roman" pitchFamily="18" charset="0"/>
            </a:endParaRPr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3717925" y="287655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6791325" y="4132263"/>
            <a:ext cx="1655763" cy="1277937"/>
            <a:chOff x="4278" y="1799"/>
            <a:chExt cx="1043" cy="805"/>
          </a:xfrm>
        </p:grpSpPr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4278" y="2239"/>
              <a:ext cx="4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3200" b="1" i="1">
                  <a:solidFill>
                    <a:srgbClr val="000000"/>
                  </a:solidFill>
                  <a:latin typeface="Times New Roman" pitchFamily="18" charset="0"/>
                </a:rPr>
                <a:t>b-a</a:t>
              </a:r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4864" y="1799"/>
              <a:ext cx="4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3200" b="1" i="1">
                  <a:solidFill>
                    <a:srgbClr val="000000"/>
                  </a:solidFill>
                  <a:latin typeface="Times New Roman" pitchFamily="18" charset="0"/>
                </a:rPr>
                <a:t>b-a</a:t>
              </a:r>
            </a:p>
          </p:txBody>
        </p:sp>
      </p:grp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6705600" y="3943350"/>
            <a:ext cx="960438" cy="960438"/>
            <a:chOff x="4224" y="1680"/>
            <a:chExt cx="605" cy="605"/>
          </a:xfrm>
        </p:grpSpPr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36882" name="Line 18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3" name="Line 19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3678238" y="457200"/>
            <a:ext cx="180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Good Proof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219200" y="1524000"/>
            <a:ext cx="664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rearrange them into an axa square and a bxb square?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4800600" y="2514600"/>
            <a:ext cx="1143000" cy="1981200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 rot="10800000">
            <a:off x="4800600" y="2514600"/>
            <a:ext cx="1143000" cy="1981200"/>
          </a:xfrm>
          <a:prstGeom prst="rtTriangle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 rot="16200000">
            <a:off x="3238500" y="2095500"/>
            <a:ext cx="1143000" cy="1981200"/>
          </a:xfrm>
          <a:prstGeom prst="rtTriangle">
            <a:avLst/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rot="5400000">
            <a:off x="3238500" y="2095500"/>
            <a:ext cx="1143000" cy="1981200"/>
          </a:xfrm>
          <a:prstGeom prst="rtTriangle">
            <a:avLst/>
          </a:prstGeom>
          <a:solidFill>
            <a:srgbClr val="DDDDDD">
              <a:alpha val="8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5105400" y="58674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5105400" y="58674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4038600" y="44958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V="1">
            <a:off x="4038600" y="36576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43600" y="3276600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482850" y="2795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244850" y="34813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3962400" y="2514600"/>
            <a:ext cx="0" cy="11430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3963988" y="3670300"/>
            <a:ext cx="822325" cy="8223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AutoShape 15"/>
          <p:cNvSpPr>
            <a:spLocks noChangeAspect="1" noChangeArrowheads="1" noTextEdit="1"/>
          </p:cNvSpPr>
          <p:nvPr/>
        </p:nvSpPr>
        <p:spPr bwMode="auto">
          <a:xfrm>
            <a:off x="3543300" y="4275138"/>
            <a:ext cx="1970088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5099050" y="4027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062413" y="4040188"/>
            <a:ext cx="658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914400" y="5881688"/>
            <a:ext cx="727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74 proofs in http://www.cut-the-knot.org/pythagoras/index.shtml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724400" y="4891088"/>
            <a:ext cx="38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TW" sz="28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7909" name="AutoShape 21"/>
          <p:cNvSpPr>
            <a:spLocks/>
          </p:cNvSpPr>
          <p:nvPr/>
        </p:nvSpPr>
        <p:spPr bwMode="auto">
          <a:xfrm rot="5400000">
            <a:off x="4800600" y="3810000"/>
            <a:ext cx="304800" cy="1981200"/>
          </a:xfrm>
          <a:prstGeom prst="rightBrace">
            <a:avLst>
              <a:gd name="adj1" fmla="val 54167"/>
              <a:gd name="adj2" fmla="val 506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678238" y="457200"/>
            <a:ext cx="180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Good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nimBg="1"/>
      <p:bldP spid="37907" grpId="0"/>
      <p:bldP spid="37908" grpId="0"/>
      <p:bldP spid="3790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geometric-parad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09800"/>
            <a:ext cx="48672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733800" y="457200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Bad Proof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539875" y="1066800"/>
            <a:ext cx="6003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similar rearrangement technique shows that 65=64…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889250" y="1600200"/>
            <a:ext cx="3375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What’s wrong with the proof?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021013" y="457200"/>
            <a:ext cx="307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Mathematical Proof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914400" y="1219200"/>
            <a:ext cx="728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 prove mathematical theorems, we need a more rigorous system.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953000" y="5530850"/>
            <a:ext cx="381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http://en.wikipedia.org/wiki/Pythagorean_theorem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457200" y="5500688"/>
            <a:ext cx="4433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Euclid’s proof of Pythagorean’s theorem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57200" y="1828800"/>
            <a:ext cx="8228013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standard procedure for proving mathematical theorems is invented by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Euclid in 300BC.  First he started with five </a:t>
            </a:r>
            <a:r>
              <a:rPr lang="en-US" altLang="zh-TW" b="1">
                <a:solidFill>
                  <a:srgbClr val="003366"/>
                </a:solidFill>
              </a:rPr>
              <a:t>axioms </a:t>
            </a:r>
            <a:r>
              <a:rPr lang="en-US" altLang="zh-TW"/>
              <a:t>(the truth of these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statements are taken for granted).  Then he uses </a:t>
            </a:r>
            <a:r>
              <a:rPr lang="en-US" altLang="zh-TW" b="1">
                <a:solidFill>
                  <a:srgbClr val="003366"/>
                </a:solidFill>
              </a:rPr>
              <a:t>logic</a:t>
            </a:r>
            <a:r>
              <a:rPr lang="en-US" altLang="zh-TW"/>
              <a:t> to deduce the truth</a:t>
            </a:r>
          </a:p>
          <a:p>
            <a:pPr>
              <a:lnSpc>
                <a:spcPct val="150000"/>
              </a:lnSpc>
            </a:pPr>
            <a:r>
              <a:rPr lang="en-US" altLang="zh-TW"/>
              <a:t>of other statements.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457200" y="3881438"/>
            <a:ext cx="8512175" cy="13208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TW" sz="1000">
              <a:latin typeface="Arial" charset="0"/>
            </a:endParaRPr>
          </a:p>
          <a:p>
            <a:pPr eaLnBrk="0" hangingPunct="0">
              <a:buFontTx/>
              <a:buAutoNum type="arabicPeriod"/>
            </a:pPr>
            <a:r>
              <a:rPr lang="en-US" altLang="zh-TW" sz="1000">
                <a:latin typeface="Arial" charset="0"/>
              </a:rPr>
              <a:t>It is possible to draw a </a:t>
            </a:r>
            <a:r>
              <a:rPr lang="en-US" altLang="zh-TW" sz="1000">
                <a:latin typeface="Arial" charset="0"/>
                <a:hlinkClick r:id="rId2" tooltip="Straight line"/>
              </a:rPr>
              <a:t>straight line</a:t>
            </a:r>
            <a:r>
              <a:rPr lang="en-US" altLang="zh-TW" sz="1000">
                <a:latin typeface="Arial" charset="0"/>
              </a:rPr>
              <a:t> from any point to any other point. </a:t>
            </a:r>
          </a:p>
          <a:p>
            <a:pPr eaLnBrk="0" hangingPunct="0">
              <a:buFontTx/>
              <a:buAutoNum type="arabicPeriod" startAt="2"/>
            </a:pPr>
            <a:r>
              <a:rPr lang="en-US" altLang="zh-TW" sz="1000">
                <a:latin typeface="Arial" charset="0"/>
              </a:rPr>
              <a:t>It is possible to produce a </a:t>
            </a:r>
            <a:r>
              <a:rPr lang="en-US" altLang="zh-TW" sz="1000">
                <a:latin typeface="Arial" charset="0"/>
                <a:hlinkClick r:id="rId3" tooltip="Finite"/>
              </a:rPr>
              <a:t>finite</a:t>
            </a:r>
            <a:r>
              <a:rPr lang="en-US" altLang="zh-TW" sz="1000">
                <a:latin typeface="Arial" charset="0"/>
              </a:rPr>
              <a:t> straight line continuously in a straight line. </a:t>
            </a:r>
          </a:p>
          <a:p>
            <a:pPr eaLnBrk="0" hangingPunct="0">
              <a:buFontTx/>
              <a:buAutoNum type="arabicPeriod" startAt="3"/>
            </a:pPr>
            <a:r>
              <a:rPr lang="en-US" altLang="zh-TW" sz="1000">
                <a:latin typeface="Arial" charset="0"/>
              </a:rPr>
              <a:t>It is possible to describe a </a:t>
            </a:r>
            <a:r>
              <a:rPr lang="en-US" altLang="zh-TW" sz="1000">
                <a:latin typeface="Arial" charset="0"/>
                <a:hlinkClick r:id="rId4" tooltip="Circle"/>
              </a:rPr>
              <a:t>circle</a:t>
            </a:r>
            <a:r>
              <a:rPr lang="en-US" altLang="zh-TW" sz="1000">
                <a:latin typeface="Arial" charset="0"/>
              </a:rPr>
              <a:t> with any center and any radius. </a:t>
            </a:r>
          </a:p>
          <a:p>
            <a:pPr eaLnBrk="0" hangingPunct="0">
              <a:buFontTx/>
              <a:buAutoNum type="arabicPeriod" startAt="4"/>
            </a:pPr>
            <a:r>
              <a:rPr lang="en-US" altLang="zh-TW" sz="1000">
                <a:latin typeface="Arial" charset="0"/>
              </a:rPr>
              <a:t>It is true that all </a:t>
            </a:r>
            <a:r>
              <a:rPr lang="en-US" altLang="zh-TW" sz="1000">
                <a:latin typeface="Arial" charset="0"/>
                <a:hlinkClick r:id="rId5" tooltip="Right angle"/>
              </a:rPr>
              <a:t>right angles</a:t>
            </a:r>
            <a:r>
              <a:rPr lang="en-US" altLang="zh-TW" sz="1000">
                <a:latin typeface="Arial" charset="0"/>
              </a:rPr>
              <a:t> are equal to one another. </a:t>
            </a:r>
          </a:p>
          <a:p>
            <a:pPr eaLnBrk="0" hangingPunct="0">
              <a:buFontTx/>
              <a:buAutoNum type="arabicPeriod" startAt="5"/>
            </a:pPr>
            <a:r>
              <a:rPr lang="en-US" altLang="zh-TW" sz="1000">
                <a:latin typeface="Arial" charset="0"/>
              </a:rPr>
              <a:t>("</a:t>
            </a:r>
            <a:r>
              <a:rPr lang="en-US" altLang="zh-TW" sz="1000">
                <a:latin typeface="Arial" charset="0"/>
                <a:hlinkClick r:id="rId6" tooltip="Parallel postulate"/>
              </a:rPr>
              <a:t>Parallel postulate</a:t>
            </a:r>
            <a:r>
              <a:rPr lang="en-US" altLang="zh-TW" sz="1000">
                <a:latin typeface="Arial" charset="0"/>
              </a:rPr>
              <a:t>") It is true that, if a straight line falling on two straight lines make the </a:t>
            </a:r>
            <a:r>
              <a:rPr lang="en-US" altLang="zh-TW" sz="1000">
                <a:latin typeface="Arial" charset="0"/>
                <a:hlinkClick r:id="rId7" tooltip="Polygon"/>
              </a:rPr>
              <a:t>interior angles</a:t>
            </a:r>
            <a:r>
              <a:rPr lang="en-US" altLang="zh-TW" sz="1000">
                <a:latin typeface="Arial" charset="0"/>
              </a:rPr>
              <a:t> on the same side less than two right angles, </a:t>
            </a:r>
          </a:p>
          <a:p>
            <a:pPr eaLnBrk="0" hangingPunct="0"/>
            <a:r>
              <a:rPr lang="en-US" altLang="zh-TW" sz="1000">
                <a:latin typeface="Arial" charset="0"/>
              </a:rPr>
              <a:t>   the two straight lines, if produced indefinitely, </a:t>
            </a:r>
            <a:r>
              <a:rPr lang="en-US" altLang="zh-TW" sz="1000">
                <a:latin typeface="Arial" charset="0"/>
                <a:hlinkClick r:id="rId8" tooltip="Line-line intersection"/>
              </a:rPr>
              <a:t>intersect</a:t>
            </a:r>
            <a:r>
              <a:rPr lang="en-US" altLang="zh-TW" sz="1000">
                <a:latin typeface="Arial" charset="0"/>
              </a:rPr>
              <a:t> on that side on which are the </a:t>
            </a:r>
            <a:r>
              <a:rPr lang="en-US" altLang="zh-TW" sz="1000">
                <a:latin typeface="Arial" charset="0"/>
                <a:hlinkClick r:id="rId9" tooltip="Angles"/>
              </a:rPr>
              <a:t>angles</a:t>
            </a:r>
            <a:r>
              <a:rPr lang="en-US" altLang="zh-TW" sz="1000">
                <a:latin typeface="Arial" charset="0"/>
              </a:rPr>
              <a:t> less than the two right angles. </a:t>
            </a:r>
          </a:p>
          <a:p>
            <a:pPr eaLnBrk="0" hangingPunct="0"/>
            <a:endParaRPr lang="en-US" altLang="zh-TW" sz="1000">
              <a:latin typeface="Arial" charset="0"/>
            </a:endParaRP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4724400" y="25146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  <p:bldP spid="90119" grpId="0"/>
      <p:bldP spid="90122" grpId="0" animBg="1"/>
      <p:bldP spid="90124" grpId="0" animBg="1"/>
      <p:bldP spid="90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957513" y="457200"/>
            <a:ext cx="322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Course Requirements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284538" y="1755775"/>
            <a:ext cx="2736647" cy="214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 smtClean="0"/>
              <a:t>Minors: 20% each</a:t>
            </a:r>
            <a:endParaRPr lang="en-US" altLang="zh-TW" dirty="0"/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§"/>
            </a:pPr>
            <a:endParaRPr lang="en-US" altLang="zh-TW" dirty="0"/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 smtClean="0"/>
              <a:t>Lecture Quizzes</a:t>
            </a:r>
            <a:r>
              <a:rPr lang="en-US" altLang="zh-TW" dirty="0"/>
              <a:t>:</a:t>
            </a:r>
            <a:r>
              <a:rPr lang="en-US" altLang="zh-TW" dirty="0" smtClean="0"/>
              <a:t> 20%</a:t>
            </a:r>
            <a:endParaRPr lang="en-US" altLang="zh-TW" dirty="0"/>
          </a:p>
          <a:p>
            <a:pPr>
              <a:lnSpc>
                <a:spcPct val="150000"/>
              </a:lnSpc>
              <a:buClr>
                <a:srgbClr val="A50021"/>
              </a:buClr>
            </a:pPr>
            <a:endParaRPr lang="en-US" altLang="zh-TW" dirty="0"/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 smtClean="0"/>
              <a:t>Major:  40%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900488" y="457200"/>
            <a:ext cx="135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Checker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40386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44958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4953000" y="33147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990600" y="5791200"/>
            <a:ext cx="71183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Start with any configuration with all men on or below the x-axis. </a:t>
            </a:r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35814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31242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900488" y="457200"/>
            <a:ext cx="135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Checker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40386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44958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4953000" y="33147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2016125" y="5688013"/>
            <a:ext cx="5070475" cy="78898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Move</a:t>
            </a:r>
            <a:r>
              <a:rPr lang="en-US" altLang="zh-TW"/>
              <a:t>: jump through your adjacent neighbour,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but then your neighbour will disappear. </a:t>
            </a:r>
          </a:p>
        </p:txBody>
      </p:sp>
      <p:sp>
        <p:nvSpPr>
          <p:cNvPr id="53274" name="Oval 26"/>
          <p:cNvSpPr>
            <a:spLocks noChangeArrowheads="1"/>
          </p:cNvSpPr>
          <p:nvPr/>
        </p:nvSpPr>
        <p:spPr bwMode="auto">
          <a:xfrm>
            <a:off x="35814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Oval 28"/>
          <p:cNvSpPr>
            <a:spLocks noChangeArrowheads="1"/>
          </p:cNvSpPr>
          <p:nvPr/>
        </p:nvSpPr>
        <p:spPr bwMode="auto">
          <a:xfrm>
            <a:off x="31242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Freeform 29"/>
          <p:cNvSpPr>
            <a:spLocks/>
          </p:cNvSpPr>
          <p:nvPr/>
        </p:nvSpPr>
        <p:spPr bwMode="auto">
          <a:xfrm>
            <a:off x="4114800" y="3810000"/>
            <a:ext cx="914400" cy="317500"/>
          </a:xfrm>
          <a:custGeom>
            <a:avLst/>
            <a:gdLst>
              <a:gd name="T0" fmla="*/ 0 w 576"/>
              <a:gd name="T1" fmla="*/ 0 h 200"/>
              <a:gd name="T2" fmla="*/ 288 w 576"/>
              <a:gd name="T3" fmla="*/ 192 h 200"/>
              <a:gd name="T4" fmla="*/ 576 w 576"/>
              <a:gd name="T5" fmla="*/ 4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00">
                <a:moveTo>
                  <a:pt x="0" y="0"/>
                </a:moveTo>
                <a:cubicBezTo>
                  <a:pt x="96" y="92"/>
                  <a:pt x="192" y="184"/>
                  <a:pt x="288" y="192"/>
                </a:cubicBezTo>
                <a:cubicBezTo>
                  <a:pt x="384" y="200"/>
                  <a:pt x="480" y="124"/>
                  <a:pt x="57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0.09583 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 animBg="1"/>
      <p:bldP spid="53271" grpId="0" animBg="1"/>
      <p:bldP spid="532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900488" y="457200"/>
            <a:ext cx="135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Checker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4953000" y="33147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016125" y="5688013"/>
            <a:ext cx="5070475" cy="78898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Move</a:t>
            </a:r>
            <a:r>
              <a:rPr lang="en-US" altLang="zh-TW"/>
              <a:t>: jump through your adjacent neighbour,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but then your neighbour will disappear. </a:t>
            </a:r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35814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31242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Freeform 28"/>
          <p:cNvSpPr>
            <a:spLocks/>
          </p:cNvSpPr>
          <p:nvPr/>
        </p:nvSpPr>
        <p:spPr bwMode="auto">
          <a:xfrm>
            <a:off x="5029200" y="2971800"/>
            <a:ext cx="457200" cy="914400"/>
          </a:xfrm>
          <a:custGeom>
            <a:avLst/>
            <a:gdLst>
              <a:gd name="T0" fmla="*/ 0 w 288"/>
              <a:gd name="T1" fmla="*/ 576 h 576"/>
              <a:gd name="T2" fmla="*/ 288 w 288"/>
              <a:gd name="T3" fmla="*/ 288 h 576"/>
              <a:gd name="T4" fmla="*/ 0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0" y="576"/>
                </a:moveTo>
                <a:cubicBezTo>
                  <a:pt x="144" y="480"/>
                  <a:pt x="288" y="384"/>
                  <a:pt x="288" y="288"/>
                </a:cubicBezTo>
                <a:cubicBezTo>
                  <a:pt x="288" y="192"/>
                  <a:pt x="144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0.00416 -0.12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" dur="20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4" grpId="0" animBg="1"/>
      <p:bldP spid="542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900488" y="457200"/>
            <a:ext cx="135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Checker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40386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44958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4953000" y="33147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Oval 25"/>
          <p:cNvSpPr>
            <a:spLocks noChangeArrowheads="1"/>
          </p:cNvSpPr>
          <p:nvPr/>
        </p:nvSpPr>
        <p:spPr bwMode="auto">
          <a:xfrm>
            <a:off x="35814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3124200" y="3352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152400" y="5791200"/>
            <a:ext cx="88312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Goal:</a:t>
            </a:r>
            <a:r>
              <a:rPr lang="en-US" altLang="zh-TW"/>
              <a:t> Find an initial configuration with </a:t>
            </a:r>
            <a:r>
              <a:rPr lang="en-US" altLang="zh-TW" b="1">
                <a:solidFill>
                  <a:srgbClr val="A50021"/>
                </a:solidFill>
              </a:rPr>
              <a:t>least</a:t>
            </a:r>
            <a:r>
              <a:rPr lang="en-US" altLang="zh-TW"/>
              <a:t> number of men to jump up to level 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211638" y="4572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K=1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1828800" y="3429000"/>
            <a:ext cx="5486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4572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696200" y="324485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x=0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19050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190500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1905000" y="480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1905000" y="2971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1905000" y="251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905000" y="2057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114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657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200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2743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2286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68580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64008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59436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54864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5029200" y="1600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Oval 22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4953000" y="3314700"/>
            <a:ext cx="228600" cy="2286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Freeform 24"/>
          <p:cNvSpPr>
            <a:spLocks/>
          </p:cNvSpPr>
          <p:nvPr/>
        </p:nvSpPr>
        <p:spPr bwMode="auto">
          <a:xfrm>
            <a:off x="5029200" y="2971800"/>
            <a:ext cx="457200" cy="914400"/>
          </a:xfrm>
          <a:custGeom>
            <a:avLst/>
            <a:gdLst>
              <a:gd name="T0" fmla="*/ 0 w 288"/>
              <a:gd name="T1" fmla="*/ 576 h 576"/>
              <a:gd name="T2" fmla="*/ 288 w 288"/>
              <a:gd name="T3" fmla="*/ 288 h 576"/>
              <a:gd name="T4" fmla="*/ 0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0" y="576"/>
                </a:moveTo>
                <a:cubicBezTo>
                  <a:pt x="144" y="480"/>
                  <a:pt x="288" y="384"/>
                  <a:pt x="288" y="288"/>
                </a:cubicBezTo>
                <a:cubicBezTo>
                  <a:pt x="288" y="192"/>
                  <a:pt x="144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148138" y="5867400"/>
            <a:ext cx="8810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 men.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103E-6 L 0.00416 -0.12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" dur="10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" dur="10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2" grpId="0" animBg="1"/>
      <p:bldP spid="56343" grpId="0" animBg="1"/>
      <p:bldP spid="563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x_1+x_2+\ldots+x_n}{n} \geq \sqrt[n]{x1\cdot x_2 \cdots x_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7"/>
  <p:tag name="PICTUREFILESIZE" val="15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x_1+x_2+\ldots+x_n}{n} \geq \sqrt[n]{x1\cdot x_2 \cdots x_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7"/>
  <p:tag name="PICTUREFILESIZE" val="159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^2 = a^2 + b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505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846</Words>
  <Application>Microsoft Office PowerPoint</Application>
  <PresentationFormat>On-screen Show (4:3)</PresentationFormat>
  <Paragraphs>189</Paragraphs>
  <Slides>34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Equation</vt:lpstr>
      <vt:lpstr>Introduction to Discrete Mathematics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72</cp:revision>
  <dcterms:created xsi:type="dcterms:W3CDTF">2007-08-29T04:27:34Z</dcterms:created>
  <dcterms:modified xsi:type="dcterms:W3CDTF">2016-07-28T11:22:16Z</dcterms:modified>
</cp:coreProperties>
</file>