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88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27" r:id="rId13"/>
    <p:sldId id="428" r:id="rId14"/>
    <p:sldId id="481" r:id="rId15"/>
    <p:sldId id="471" r:id="rId16"/>
    <p:sldId id="433" r:id="rId17"/>
    <p:sldId id="434" r:id="rId18"/>
    <p:sldId id="435" r:id="rId19"/>
    <p:sldId id="436" r:id="rId20"/>
    <p:sldId id="437" r:id="rId21"/>
    <p:sldId id="438" r:id="rId22"/>
    <p:sldId id="442" r:id="rId23"/>
    <p:sldId id="440" r:id="rId24"/>
    <p:sldId id="472" r:id="rId25"/>
    <p:sldId id="486" r:id="rId26"/>
    <p:sldId id="443" r:id="rId27"/>
    <p:sldId id="444" r:id="rId28"/>
    <p:sldId id="445" r:id="rId29"/>
    <p:sldId id="446" r:id="rId30"/>
    <p:sldId id="477" r:id="rId31"/>
    <p:sldId id="451" r:id="rId32"/>
    <p:sldId id="487" r:id="rId33"/>
    <p:sldId id="479" r:id="rId34"/>
    <p:sldId id="473" r:id="rId35"/>
    <p:sldId id="474" r:id="rId36"/>
    <p:sldId id="478" r:id="rId37"/>
    <p:sldId id="476" r:id="rId38"/>
    <p:sldId id="453" r:id="rId39"/>
    <p:sldId id="455" r:id="rId40"/>
    <p:sldId id="456" r:id="rId41"/>
    <p:sldId id="457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465" r:id="rId50"/>
    <p:sldId id="466" r:id="rId51"/>
    <p:sldId id="467" r:id="rId52"/>
    <p:sldId id="468" r:id="rId53"/>
    <p:sldId id="469" r:id="rId54"/>
  </p:sldIdLst>
  <p:sldSz cx="9144000" cy="6858000" type="screen4x3"/>
  <p:notesSz cx="6858000" cy="9144000"/>
  <p:custDataLst>
    <p:tags r:id="rId56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CCFFCC"/>
    <a:srgbClr val="FFFFCC"/>
    <a:srgbClr val="A50021"/>
    <a:srgbClr val="663300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0" autoAdjust="0"/>
  </p:normalViewPr>
  <p:slideViewPr>
    <p:cSldViewPr showGuides="1">
      <p:cViewPr>
        <p:scale>
          <a:sx n="116" d="100"/>
          <a:sy n="116" d="100"/>
        </p:scale>
        <p:origin x="-486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851F3CC-0675-4D7C-89B0-94596DB5A64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34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AC481D-C4DC-43BC-9396-B681A050E8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24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6E10B-709E-4AB1-83BD-D1D3180C437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618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B8FE97-33F3-48FC-8850-5D9F866BBE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285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2C759-D6BC-49EC-90F0-C5D461B421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646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574A3-35B2-446B-A23C-FAA6B55C45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230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AE2C2-8C64-4DBD-B0AE-324CB1EC10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324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0E4C5-47C6-4D68-B9B4-D6FA62167B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196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E00EA-C3E8-4C46-8325-4D2E33BD5ED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381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FE949-3549-4C92-9689-284E6AF17C3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003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1814CF-9101-4B1A-9F6C-7EC6A2B9EA0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82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666E4-4CAA-480C-AB48-3C49E71D501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374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5C4B8A76-A2C0-4AE6-A10C-0DCF8579959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412750" y="1447800"/>
            <a:ext cx="7905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mic Sans MS" pitchFamily="66" charset="0"/>
              </a:rPr>
              <a:t>If </a:t>
            </a:r>
            <a:r>
              <a:rPr lang="en-US" altLang="en-US" sz="2400">
                <a:solidFill>
                  <a:srgbClr val="3333CC"/>
                </a:solidFill>
                <a:latin typeface="Comic Sans MS" pitchFamily="66" charset="0"/>
              </a:rPr>
              <a:t>more</a:t>
            </a:r>
            <a:r>
              <a:rPr lang="en-US" altLang="en-US" sz="2400" i="1">
                <a:latin typeface="Comic Sans MS" pitchFamily="66" charset="0"/>
              </a:rPr>
              <a:t> </a:t>
            </a:r>
            <a:r>
              <a:rPr lang="en-US" altLang="en-US" sz="2400">
                <a:latin typeface="Comic Sans MS" pitchFamily="66" charset="0"/>
              </a:rPr>
              <a:t>pigeons</a:t>
            </a:r>
          </a:p>
          <a:p>
            <a:pPr>
              <a:buFontTx/>
              <a:buNone/>
            </a:pPr>
            <a:endParaRPr lang="en-US" altLang="en-US" sz="2400">
              <a:latin typeface="Comic Sans MS" pitchFamily="66" charset="0"/>
            </a:endParaRPr>
          </a:p>
          <a:p>
            <a:pPr>
              <a:buFontTx/>
              <a:buNone/>
            </a:pPr>
            <a:endParaRPr lang="en-US" altLang="en-US" sz="2400">
              <a:latin typeface="Comic Sans MS" pitchFamily="66" charset="0"/>
            </a:endParaRPr>
          </a:p>
          <a:p>
            <a:pPr>
              <a:buFontTx/>
              <a:buNone/>
            </a:pPr>
            <a:endParaRPr lang="en-US" altLang="en-US" sz="240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mic Sans MS" pitchFamily="66" charset="0"/>
              </a:rPr>
              <a:t>than pigeonholes,</a:t>
            </a:r>
          </a:p>
          <a:p>
            <a:pPr>
              <a:buFontTx/>
              <a:buNone/>
            </a:pPr>
            <a:endParaRPr lang="en-US" altLang="en-US" sz="2400">
              <a:latin typeface="Comic Sans MS" pitchFamily="66" charset="0"/>
            </a:endParaRPr>
          </a:p>
        </p:txBody>
      </p:sp>
      <p:grpSp>
        <p:nvGrpSpPr>
          <p:cNvPr id="406531" name="Group 3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406532" name="Picture 4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533" name="Picture 5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534" name="Picture 6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535" name="Picture 7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536" name="Picture 8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406539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40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6541" name="AutoShape 13"/>
              <p:cNvCxnSpPr>
                <a:cxnSpLocks noChangeShapeType="1"/>
                <a:stCxn id="406539" idx="1"/>
                <a:endCxn id="40654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6542" name="Group 14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406543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44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6545" name="AutoShape 17"/>
              <p:cNvCxnSpPr>
                <a:cxnSpLocks noChangeShapeType="1"/>
                <a:stCxn id="406543" idx="1"/>
                <a:endCxn id="40654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6546" name="Group 18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406547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48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6549" name="AutoShape 21"/>
              <p:cNvCxnSpPr>
                <a:cxnSpLocks noChangeShapeType="1"/>
                <a:stCxn id="406547" idx="1"/>
                <a:endCxn id="4065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6550" name="Group 22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406551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2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6553" name="AutoShape 25"/>
              <p:cNvCxnSpPr>
                <a:cxnSpLocks noChangeShapeType="1"/>
                <a:stCxn id="406551" idx="1"/>
                <a:endCxn id="4065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06554" name="Text Box 26"/>
          <p:cNvSpPr txBox="1">
            <a:spLocks noChangeArrowheads="1"/>
          </p:cNvSpPr>
          <p:nvPr/>
        </p:nvSpPr>
        <p:spPr bwMode="auto">
          <a:xfrm>
            <a:off x="3074988" y="457200"/>
            <a:ext cx="302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7981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8000" y="1371600"/>
                <a:ext cx="8536991" cy="926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is the sequence.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 length of the longest increasing subsequence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 length of the longest decreasing subsequence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00" y="1371600"/>
                <a:ext cx="8536991" cy="926729"/>
              </a:xfrm>
              <a:prstGeom prst="rect">
                <a:avLst/>
              </a:prstGeom>
              <a:blipFill rotWithShape="1">
                <a:blip r:embed="rId2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438400" y="533400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applications 4 (contd.)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7592" y="2743200"/>
                <a:ext cx="85369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for some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exceeds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then we are done (there is an </a:t>
                </a:r>
                <a:r>
                  <a:rPr lang="en-US" dirty="0" err="1" smtClean="0"/>
                  <a:t>inc.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dec.</a:t>
                </a:r>
                <a:r>
                  <a:rPr lang="en-US" dirty="0" smtClean="0"/>
                  <a:t> subsequence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92" y="2743200"/>
                <a:ext cx="8536991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43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3868" y="3657600"/>
                <a:ext cx="5292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 1≤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68" y="3657600"/>
                <a:ext cx="529220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21" t="-6557" r="-46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8000" y="4345619"/>
                <a:ext cx="8355000" cy="717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tuples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latin typeface="Cambria Math"/>
                          </a:rPr>
                          <m:t>,</m:t>
                        </m:r>
                        <m:r>
                          <a:rPr lang="en-US" i="1" dirty="0" smtClean="0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i="1" dirty="0" smtClean="0">
                            <a:latin typeface="Cambria Math"/>
                          </a:rPr>
                          <m:t>, </m:t>
                        </m:r>
                        <m:r>
                          <a:rPr lang="en-US" i="1" dirty="0" smtClean="0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,…,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Since these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different values, by PHP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00" y="4345619"/>
                <a:ext cx="8355000" cy="717632"/>
              </a:xfrm>
              <a:prstGeom prst="rect">
                <a:avLst/>
              </a:prstGeom>
              <a:blipFill rotWithShape="1">
                <a:blip r:embed="rId5"/>
                <a:stretch>
                  <a:fillRect l="-656" t="-847" r="-511" b="-1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9379" y="5486400"/>
                <a:ext cx="5292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 loss of generality to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79" y="5486400"/>
                <a:ext cx="529220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2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7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8000" y="1371600"/>
                <a:ext cx="8355000" cy="148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is the sequence.</a:t>
                </a:r>
              </a:p>
              <a:p>
                <a:r>
                  <a:rPr lang="en-US" dirty="0" smtClean="0"/>
                  <a:t>Longest increasing sequence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= Longest increasing sequence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Longest </a:t>
                </a:r>
                <a:r>
                  <a:rPr lang="en-US" dirty="0" smtClean="0"/>
                  <a:t>decreasing </a:t>
                </a:r>
                <a:r>
                  <a:rPr lang="en-US" dirty="0"/>
                  <a:t>sequence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= Longest </a:t>
                </a:r>
                <a:r>
                  <a:rPr lang="en-US" dirty="0" smtClean="0"/>
                  <a:t>decreasing </a:t>
                </a:r>
                <a:r>
                  <a:rPr lang="en-US" dirty="0"/>
                  <a:t>sequence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=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00" y="1371600"/>
                <a:ext cx="8355000" cy="1480726"/>
              </a:xfrm>
              <a:prstGeom prst="rect">
                <a:avLst/>
              </a:prstGeom>
              <a:blipFill rotWithShape="1">
                <a:blip r:embed="rId2"/>
                <a:stretch>
                  <a:fillRect l="-656" t="-1646" r="-219" b="-5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438400" y="533400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applications 4 (contd.)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4915" y="5449669"/>
                <a:ext cx="85369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This implies tat our assumption that “there is no increasing or decreasing subsequence of length 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” is incorrect.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15" y="5449669"/>
                <a:ext cx="8536991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43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9379" y="3581400"/>
                <a:ext cx="8355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Two possibilities: 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: Then we have an increasing subsequence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– a contradiction. 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:r>
                  <a:rPr lang="en-US" dirty="0"/>
                  <a:t>Then we have </a:t>
                </a:r>
                <a:r>
                  <a:rPr lang="en-US" dirty="0" smtClean="0"/>
                  <a:t>a decreasing </a:t>
                </a:r>
                <a:r>
                  <a:rPr lang="en-US" dirty="0"/>
                  <a:t>subsequence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– a contradiction.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79" y="3581400"/>
                <a:ext cx="8355000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584" t="-1653" r="-14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57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1689100" y="1447800"/>
            <a:ext cx="57785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>
                <a:sym typeface="Euclid Symbol" pitchFamily="18" charset="2"/>
              </a:rPr>
              <a:t>For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zh-TW" i="1">
                <a:sym typeface="Euclid Symbol" pitchFamily="18" charset="2"/>
              </a:rPr>
              <a:t> </a:t>
            </a:r>
            <a:r>
              <a:rPr lang="en-US" altLang="zh-TW">
                <a:sym typeface="Euclid Symbol" pitchFamily="18" charset="2"/>
              </a:rPr>
              <a:t>&gt; 0 and any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zh-TW">
                <a:sym typeface="Euclid Symbol" pitchFamily="18" charset="2"/>
              </a:rPr>
              <a:t>, there are </a:t>
            </a:r>
            <a:r>
              <a:rPr lang="en-US" altLang="zh-TW" i="1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altLang="zh-TW">
                <a:sym typeface="Euclid Symbol" pitchFamily="18" charset="2"/>
              </a:rPr>
              <a:t> numbers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sym typeface="Euclid Symbol" pitchFamily="18" charset="2"/>
              </a:rPr>
              <a:t>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altLang="zh-TW">
                <a:sym typeface="Euclid Symbol" pitchFamily="18" charset="2"/>
              </a:rPr>
              <a:t> ::= quotient(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zh-TW">
                <a:sym typeface="Euclid Symbol" pitchFamily="18" charset="2"/>
              </a:rPr>
              <a:t>,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zh-TW">
                <a:sym typeface="Euclid Symbol" pitchFamily="18" charset="2"/>
              </a:rPr>
              <a:t>),  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altLang="zh-TW" i="1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altLang="zh-TW">
                <a:sym typeface="Euclid Symbol" pitchFamily="18" charset="2"/>
              </a:rPr>
              <a:t>::= remainder(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zh-TW">
                <a:sym typeface="Euclid Symbol" pitchFamily="18" charset="2"/>
              </a:rPr>
              <a:t>,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zh-TW">
                <a:sym typeface="Euclid Symbol" pitchFamily="18" charset="2"/>
              </a:rPr>
              <a:t>),  such that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zh-TW" b="1">
                <a:sym typeface="Euclid Symbol" pitchFamily="18" charset="2"/>
              </a:rPr>
              <a:t> =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altLang="zh-TW" b="1">
                <a:sym typeface="Euclid Symbol" pitchFamily="18" charset="2"/>
              </a:rPr>
              <a:t>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altLang="zh-TW" b="1">
                <a:sym typeface="Euclid Symbol" pitchFamily="18" charset="2"/>
              </a:rPr>
              <a:t>  and   0 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altLang="zh-TW" b="1">
                <a:sym typeface="Euclid Symbol" pitchFamily="18" charset="2"/>
              </a:rPr>
              <a:t> &lt;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zh-TW" b="1" i="1">
                <a:sym typeface="Euclid Symbol" pitchFamily="18" charset="2"/>
              </a:rPr>
              <a:t>.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939925" y="457200"/>
            <a:ext cx="526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The Quotient-Remainder Theorem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219200" y="4173538"/>
            <a:ext cx="4903788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When b=2, this says that for any a,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 is a unique q such that a=2q or a=2q+1.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1227138" y="5545138"/>
            <a:ext cx="6011862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When b=3, this says that for any a,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 is a unique q such that a=3q or a=3q+1 or a=3q+2.</a:t>
            </a:r>
          </a:p>
        </p:txBody>
      </p:sp>
      <p:pic>
        <p:nvPicPr>
          <p:cNvPr id="23040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4268788"/>
            <a:ext cx="8509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4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5635625"/>
            <a:ext cx="8509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1779588" y="3240088"/>
            <a:ext cx="5535612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We also say     </a:t>
            </a:r>
            <a:r>
              <a:rPr lang="en-US" altLang="zh-TW" b="1">
                <a:solidFill>
                  <a:schemeClr val="tx2"/>
                </a:solidFill>
              </a:rPr>
              <a:t>q = a div b</a:t>
            </a:r>
            <a:r>
              <a:rPr lang="en-US" altLang="zh-TW"/>
              <a:t>     and      </a:t>
            </a:r>
            <a:r>
              <a:rPr lang="en-US" altLang="zh-TW" b="1">
                <a:solidFill>
                  <a:schemeClr val="tx2"/>
                </a:solidFill>
              </a:rPr>
              <a:t>r = a mod b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/>
      <p:bldP spid="2304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752600" y="1295400"/>
            <a:ext cx="57785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>
                <a:sym typeface="Euclid Symbol" pitchFamily="18" charset="2"/>
              </a:rPr>
              <a:t>For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zh-TW" i="1">
                <a:sym typeface="Euclid Symbol" pitchFamily="18" charset="2"/>
              </a:rPr>
              <a:t> </a:t>
            </a:r>
            <a:r>
              <a:rPr lang="en-US" altLang="zh-TW">
                <a:sym typeface="Euclid Symbol" pitchFamily="18" charset="2"/>
              </a:rPr>
              <a:t>&gt; 0 and any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zh-TW">
                <a:sym typeface="Euclid Symbol" pitchFamily="18" charset="2"/>
              </a:rPr>
              <a:t>, there are </a:t>
            </a:r>
            <a:r>
              <a:rPr lang="en-US" altLang="zh-TW" i="1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altLang="zh-TW">
                <a:sym typeface="Euclid Symbol" pitchFamily="18" charset="2"/>
              </a:rPr>
              <a:t> numbers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sym typeface="Euclid Symbol" pitchFamily="18" charset="2"/>
              </a:rPr>
              <a:t>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altLang="zh-TW">
                <a:sym typeface="Euclid Symbol" pitchFamily="18" charset="2"/>
              </a:rPr>
              <a:t> ::= quotient(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zh-TW">
                <a:sym typeface="Euclid Symbol" pitchFamily="18" charset="2"/>
              </a:rPr>
              <a:t>,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zh-TW">
                <a:sym typeface="Euclid Symbol" pitchFamily="18" charset="2"/>
              </a:rPr>
              <a:t>),  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altLang="zh-TW" i="1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altLang="zh-TW">
                <a:sym typeface="Euclid Symbol" pitchFamily="18" charset="2"/>
              </a:rPr>
              <a:t>::= remainder(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zh-TW">
                <a:sym typeface="Euclid Symbol" pitchFamily="18" charset="2"/>
              </a:rPr>
              <a:t>,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zh-TW">
                <a:sym typeface="Euclid Symbol" pitchFamily="18" charset="2"/>
              </a:rPr>
              <a:t>),  such that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zh-TW" b="1">
                <a:sym typeface="Euclid Symbol" pitchFamily="18" charset="2"/>
              </a:rPr>
              <a:t> =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altLang="zh-TW" b="1">
                <a:sym typeface="Euclid Symbol" pitchFamily="18" charset="2"/>
              </a:rPr>
              <a:t>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altLang="zh-TW" b="1">
                <a:sym typeface="Euclid Symbol" pitchFamily="18" charset="2"/>
              </a:rPr>
              <a:t>  and   0 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altLang="zh-TW" b="1">
                <a:sym typeface="Euclid Symbol" pitchFamily="18" charset="2"/>
              </a:rPr>
              <a:t> &lt;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altLang="zh-TW" b="1" i="1">
                <a:sym typeface="Euclid Symbol" pitchFamily="18" charset="2"/>
              </a:rPr>
              <a:t>.</a:t>
            </a:r>
          </a:p>
        </p:txBody>
      </p:sp>
      <p:sp>
        <p:nvSpPr>
          <p:cNvPr id="231428" name="Line 4"/>
          <p:cNvSpPr>
            <a:spLocks noChangeShapeType="1"/>
          </p:cNvSpPr>
          <p:nvPr/>
        </p:nvSpPr>
        <p:spPr bwMode="auto">
          <a:xfrm flipV="1">
            <a:off x="609600" y="5383213"/>
            <a:ext cx="7162800" cy="2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29" name="Line 5"/>
          <p:cNvSpPr>
            <a:spLocks noChangeShapeType="1"/>
          </p:cNvSpPr>
          <p:nvPr/>
        </p:nvSpPr>
        <p:spPr bwMode="auto">
          <a:xfrm>
            <a:off x="2286000" y="51546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2114550" y="572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</a:p>
        </p:txBody>
      </p:sp>
      <p:sp>
        <p:nvSpPr>
          <p:cNvPr id="231431" name="Line 7"/>
          <p:cNvSpPr>
            <a:spLocks noChangeShapeType="1"/>
          </p:cNvSpPr>
          <p:nvPr/>
        </p:nvSpPr>
        <p:spPr bwMode="auto">
          <a:xfrm>
            <a:off x="3200400" y="51546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2" name="Line 8"/>
          <p:cNvSpPr>
            <a:spLocks noChangeShapeType="1"/>
          </p:cNvSpPr>
          <p:nvPr/>
        </p:nvSpPr>
        <p:spPr bwMode="auto">
          <a:xfrm>
            <a:off x="4114800" y="51546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3" name="Line 9"/>
          <p:cNvSpPr>
            <a:spLocks noChangeShapeType="1"/>
          </p:cNvSpPr>
          <p:nvPr/>
        </p:nvSpPr>
        <p:spPr bwMode="auto">
          <a:xfrm>
            <a:off x="5943600" y="51546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4" name="Line 10"/>
          <p:cNvSpPr>
            <a:spLocks noChangeShapeType="1"/>
          </p:cNvSpPr>
          <p:nvPr/>
        </p:nvSpPr>
        <p:spPr bwMode="auto">
          <a:xfrm>
            <a:off x="6858000" y="51546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3048000" y="5702300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3884613" y="5688013"/>
            <a:ext cx="45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2b</a:t>
            </a:r>
          </a:p>
        </p:txBody>
      </p:sp>
      <p:sp>
        <p:nvSpPr>
          <p:cNvPr id="231437" name="Text Box 13"/>
          <p:cNvSpPr txBox="1">
            <a:spLocks noChangeArrowheads="1"/>
          </p:cNvSpPr>
          <p:nvPr/>
        </p:nvSpPr>
        <p:spPr bwMode="auto">
          <a:xfrm>
            <a:off x="5715000" y="56261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kb</a:t>
            </a:r>
          </a:p>
        </p:txBody>
      </p:sp>
      <p:sp>
        <p:nvSpPr>
          <p:cNvPr id="231438" name="Text Box 14"/>
          <p:cNvSpPr txBox="1">
            <a:spLocks noChangeArrowheads="1"/>
          </p:cNvSpPr>
          <p:nvPr/>
        </p:nvSpPr>
        <p:spPr bwMode="auto">
          <a:xfrm>
            <a:off x="6477000" y="5611813"/>
            <a:ext cx="823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(k+1)b</a:t>
            </a:r>
          </a:p>
        </p:txBody>
      </p:sp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762000" y="2971800"/>
            <a:ext cx="765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any b, we can divide the integers into many blocks of b numbers.</a:t>
            </a:r>
          </a:p>
        </p:txBody>
      </p:sp>
      <p:sp>
        <p:nvSpPr>
          <p:cNvPr id="231440" name="Text Box 16"/>
          <p:cNvSpPr txBox="1">
            <a:spLocks noChangeArrowheads="1"/>
          </p:cNvSpPr>
          <p:nvPr/>
        </p:nvSpPr>
        <p:spPr bwMode="auto">
          <a:xfrm>
            <a:off x="1600200" y="3505200"/>
            <a:ext cx="596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any </a:t>
            </a:r>
            <a:r>
              <a:rPr lang="en-US" altLang="zh-TW">
                <a:solidFill>
                  <a:srgbClr val="A50021"/>
                </a:solidFill>
              </a:rPr>
              <a:t>a</a:t>
            </a:r>
            <a:r>
              <a:rPr lang="en-US" altLang="zh-TW"/>
              <a:t>, there is a unique “position” for </a:t>
            </a:r>
            <a:r>
              <a:rPr lang="en-US" altLang="zh-TW">
                <a:solidFill>
                  <a:srgbClr val="A50021"/>
                </a:solidFill>
              </a:rPr>
              <a:t>a</a:t>
            </a:r>
            <a:r>
              <a:rPr lang="en-US" altLang="zh-TW"/>
              <a:t> in this line.</a:t>
            </a:r>
          </a:p>
        </p:txBody>
      </p:sp>
      <p:sp>
        <p:nvSpPr>
          <p:cNvPr id="231441" name="Text Box 17"/>
          <p:cNvSpPr txBox="1">
            <a:spLocks noChangeArrowheads="1"/>
          </p:cNvSpPr>
          <p:nvPr/>
        </p:nvSpPr>
        <p:spPr bwMode="auto">
          <a:xfrm>
            <a:off x="1711325" y="4191000"/>
            <a:ext cx="30226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q = the block where a is in </a:t>
            </a:r>
          </a:p>
        </p:txBody>
      </p:sp>
      <p:sp>
        <p:nvSpPr>
          <p:cNvPr id="231442" name="Line 18"/>
          <p:cNvSpPr>
            <a:spLocks noChangeShapeType="1"/>
          </p:cNvSpPr>
          <p:nvPr/>
        </p:nvSpPr>
        <p:spPr bwMode="auto">
          <a:xfrm>
            <a:off x="6553200" y="5257800"/>
            <a:ext cx="0" cy="2286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3" name="Text Box 19"/>
          <p:cNvSpPr txBox="1">
            <a:spLocks noChangeArrowheads="1"/>
          </p:cNvSpPr>
          <p:nvPr/>
        </p:nvSpPr>
        <p:spPr bwMode="auto">
          <a:xfrm>
            <a:off x="6403975" y="5451475"/>
            <a:ext cx="301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a</a:t>
            </a:r>
          </a:p>
        </p:txBody>
      </p:sp>
      <p:sp>
        <p:nvSpPr>
          <p:cNvPr id="231444" name="Line 20"/>
          <p:cNvSpPr>
            <a:spLocks noChangeShapeType="1"/>
          </p:cNvSpPr>
          <p:nvPr/>
        </p:nvSpPr>
        <p:spPr bwMode="auto">
          <a:xfrm>
            <a:off x="4495800" y="45720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5" name="Text Box 21"/>
          <p:cNvSpPr txBox="1">
            <a:spLocks noChangeArrowheads="1"/>
          </p:cNvSpPr>
          <p:nvPr/>
        </p:nvSpPr>
        <p:spPr bwMode="auto">
          <a:xfrm>
            <a:off x="5716588" y="4191000"/>
            <a:ext cx="304641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r = the offset in this block</a:t>
            </a:r>
          </a:p>
        </p:txBody>
      </p:sp>
      <p:sp>
        <p:nvSpPr>
          <p:cNvPr id="231446" name="Line 22"/>
          <p:cNvSpPr>
            <a:spLocks noChangeShapeType="1"/>
          </p:cNvSpPr>
          <p:nvPr/>
        </p:nvSpPr>
        <p:spPr bwMode="auto">
          <a:xfrm flipH="1">
            <a:off x="6324600" y="45720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7" name="Line 23"/>
          <p:cNvSpPr>
            <a:spLocks noChangeShapeType="1"/>
          </p:cNvSpPr>
          <p:nvPr/>
        </p:nvSpPr>
        <p:spPr bwMode="auto">
          <a:xfrm>
            <a:off x="5943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8" name="Text Box 24"/>
          <p:cNvSpPr txBox="1">
            <a:spLocks noChangeArrowheads="1"/>
          </p:cNvSpPr>
          <p:nvPr/>
        </p:nvSpPr>
        <p:spPr bwMode="auto">
          <a:xfrm>
            <a:off x="1825625" y="6253163"/>
            <a:ext cx="557530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Clearly, given a and b, q and r are uniquely defined.</a:t>
            </a:r>
          </a:p>
        </p:txBody>
      </p:sp>
      <p:sp>
        <p:nvSpPr>
          <p:cNvPr id="231449" name="Line 25"/>
          <p:cNvSpPr>
            <a:spLocks noChangeShapeType="1"/>
          </p:cNvSpPr>
          <p:nvPr/>
        </p:nvSpPr>
        <p:spPr bwMode="auto">
          <a:xfrm>
            <a:off x="13716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50" name="Text Box 26"/>
          <p:cNvSpPr txBox="1">
            <a:spLocks noChangeArrowheads="1"/>
          </p:cNvSpPr>
          <p:nvPr/>
        </p:nvSpPr>
        <p:spPr bwMode="auto">
          <a:xfrm>
            <a:off x="1143000" y="571500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-b</a:t>
            </a:r>
          </a:p>
        </p:txBody>
      </p:sp>
      <p:sp>
        <p:nvSpPr>
          <p:cNvPr id="9242" name="Text Box 27"/>
          <p:cNvSpPr txBox="1">
            <a:spLocks noChangeArrowheads="1"/>
          </p:cNvSpPr>
          <p:nvPr/>
        </p:nvSpPr>
        <p:spPr bwMode="auto">
          <a:xfrm>
            <a:off x="1905000" y="457200"/>
            <a:ext cx="526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The Quotient-Remainder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nimBg="1"/>
      <p:bldP spid="231429" grpId="0" animBg="1"/>
      <p:bldP spid="231430" grpId="0"/>
      <p:bldP spid="231431" grpId="0" animBg="1"/>
      <p:bldP spid="231432" grpId="0" animBg="1"/>
      <p:bldP spid="231433" grpId="0" animBg="1"/>
      <p:bldP spid="231434" grpId="0" animBg="1"/>
      <p:bldP spid="231435" grpId="0"/>
      <p:bldP spid="231436" grpId="0"/>
      <p:bldP spid="231437" grpId="0"/>
      <p:bldP spid="231438" grpId="0"/>
      <p:bldP spid="231439" grpId="0"/>
      <p:bldP spid="231440" grpId="0"/>
      <p:bldP spid="231441" grpId="0" animBg="1"/>
      <p:bldP spid="231442" grpId="0" animBg="1"/>
      <p:bldP spid="231443" grpId="0"/>
      <p:bldP spid="231444" grpId="0" animBg="1"/>
      <p:bldP spid="231445" grpId="0" animBg="1"/>
      <p:bldP spid="231446" grpId="0" animBg="1"/>
      <p:bldP spid="231447" grpId="0" animBg="1"/>
      <p:bldP spid="231448" grpId="0" animBg="1"/>
      <p:bldP spid="231449" grpId="0" animBg="1"/>
      <p:bldP spid="2314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295400" y="1905000"/>
            <a:ext cx="65881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Quotient remainder theorem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Greatest common divisor &amp; Euclidean algorithm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Linear combination and GCD, extended Euclidean algorithm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Prime factorization and other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676400" y="1447800"/>
            <a:ext cx="5715000" cy="914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i="1">
                <a:solidFill>
                  <a:srgbClr val="0000CC"/>
                </a:solidFill>
              </a:rPr>
              <a:t>c</a:t>
            </a:r>
            <a:r>
              <a:rPr lang="en-US" altLang="zh-TW">
                <a:solidFill>
                  <a:srgbClr val="000000"/>
                </a:solidFill>
              </a:rPr>
              <a:t> is a </a:t>
            </a:r>
            <a:r>
              <a:rPr lang="en-US" altLang="zh-TW">
                <a:solidFill>
                  <a:srgbClr val="0000CC"/>
                </a:solidFill>
              </a:rPr>
              <a:t>common divisor</a:t>
            </a:r>
            <a:r>
              <a:rPr lang="en-US" altLang="zh-TW">
                <a:solidFill>
                  <a:srgbClr val="000000"/>
                </a:solidFill>
              </a:rPr>
              <a:t> of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>
                <a:solidFill>
                  <a:srgbClr val="000000"/>
                </a:solidFill>
              </a:rPr>
              <a:t> and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>
                <a:solidFill>
                  <a:srgbClr val="000000"/>
                </a:solidFill>
              </a:rPr>
              <a:t> means </a:t>
            </a:r>
            <a:r>
              <a:rPr lang="en-US" altLang="zh-TW">
                <a:solidFill>
                  <a:srgbClr val="3333CC"/>
                </a:solidFill>
              </a:rPr>
              <a:t>c|a </a:t>
            </a:r>
            <a:r>
              <a:rPr lang="en-US" altLang="zh-TW">
                <a:solidFill>
                  <a:srgbClr val="000000"/>
                </a:solidFill>
              </a:rPr>
              <a:t>and </a:t>
            </a:r>
            <a:r>
              <a:rPr lang="en-US" altLang="zh-TW">
                <a:solidFill>
                  <a:srgbClr val="3333CC"/>
                </a:solidFill>
              </a:rPr>
              <a:t>c|b</a:t>
            </a:r>
            <a:r>
              <a:rPr lang="en-US" altLang="zh-TW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solidFill>
                  <a:srgbClr val="0000CC"/>
                </a:solidFill>
              </a:rPr>
              <a:t>gcd(a,b) </a:t>
            </a:r>
            <a:r>
              <a:rPr lang="en-US" altLang="zh-TW">
                <a:solidFill>
                  <a:srgbClr val="000000"/>
                </a:solidFill>
              </a:rPr>
              <a:t>::= the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zh-TW" i="1">
                <a:solidFill>
                  <a:srgbClr val="000000"/>
                </a:solidFill>
              </a:rPr>
              <a:t>greatest</a:t>
            </a:r>
            <a:r>
              <a:rPr lang="en-US" altLang="zh-TW">
                <a:solidFill>
                  <a:srgbClr val="000000"/>
                </a:solidFill>
              </a:rPr>
              <a:t> common</a:t>
            </a:r>
            <a:r>
              <a:rPr lang="en-US" altLang="zh-TW" i="1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divisor of </a:t>
            </a:r>
            <a:r>
              <a:rPr lang="en-US" altLang="zh-TW">
                <a:solidFill>
                  <a:srgbClr val="0000CC"/>
                </a:solidFill>
              </a:rPr>
              <a:t>a</a:t>
            </a:r>
            <a:r>
              <a:rPr lang="en-US" altLang="zh-TW">
                <a:solidFill>
                  <a:srgbClr val="000000"/>
                </a:solidFill>
              </a:rPr>
              <a:t> and </a:t>
            </a:r>
            <a:r>
              <a:rPr lang="en-US" altLang="zh-TW">
                <a:solidFill>
                  <a:srgbClr val="0000CC"/>
                </a:solidFill>
              </a:rPr>
              <a:t>b</a:t>
            </a:r>
            <a:r>
              <a:rPr lang="en-US" altLang="zh-TW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67075" y="457200"/>
            <a:ext cx="260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Common Divisors</a:t>
            </a: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1066800" y="2986088"/>
            <a:ext cx="672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Say a=8, b=10, then 1,2 are common divisors, and gcd(8,10)=2.</a:t>
            </a:r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1066800" y="4205288"/>
            <a:ext cx="7045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Say a=3, b=11, then the only common divisor is 1, and gcd(3,11)=1.</a:t>
            </a:r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1143000" y="5105400"/>
            <a:ext cx="6858000" cy="381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b="1">
                <a:solidFill>
                  <a:srgbClr val="000000"/>
                </a:solidFill>
              </a:rPr>
              <a:t>Claim.</a:t>
            </a:r>
            <a:r>
              <a:rPr lang="en-US" altLang="zh-TW">
                <a:solidFill>
                  <a:srgbClr val="000000"/>
                </a:solidFill>
              </a:rPr>
              <a:t>  If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>
                <a:solidFill>
                  <a:srgbClr val="000000"/>
                </a:solidFill>
              </a:rPr>
              <a:t> is prime, and</a:t>
            </a:r>
            <a:r>
              <a:rPr lang="en-US" altLang="zh-TW">
                <a:solidFill>
                  <a:srgbClr val="0000CC"/>
                </a:solidFill>
              </a:rPr>
              <a:t> p </a:t>
            </a:r>
            <a:r>
              <a:rPr lang="en-US" altLang="zh-TW">
                <a:solidFill>
                  <a:srgbClr val="000000"/>
                </a:solidFill>
              </a:rPr>
              <a:t>does not divide</a:t>
            </a:r>
            <a:r>
              <a:rPr lang="en-US" altLang="zh-TW">
                <a:solidFill>
                  <a:srgbClr val="0000CC"/>
                </a:solidFill>
              </a:rPr>
              <a:t> a</a:t>
            </a:r>
            <a:r>
              <a:rPr lang="en-US" altLang="zh-TW">
                <a:solidFill>
                  <a:srgbClr val="000000"/>
                </a:solidFill>
              </a:rPr>
              <a:t>, then </a:t>
            </a:r>
            <a:r>
              <a:rPr lang="en-US" altLang="zh-TW">
                <a:solidFill>
                  <a:srgbClr val="0000CC"/>
                </a:solidFill>
              </a:rPr>
              <a:t>gcd(p,a) = 1</a:t>
            </a:r>
            <a:r>
              <a:rPr lang="en-US" altLang="zh-TW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1069975" y="3595688"/>
            <a:ext cx="7616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Say a=10, b=30, then 1,2,5,10 are common divisors, and gcd(10,30)=10.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/>
      <p:bldP spid="304133" grpId="0"/>
      <p:bldP spid="304134" grpId="0" animBg="1"/>
      <p:bldP spid="3041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90800" y="457200"/>
            <a:ext cx="402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Greatest Common Divisors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352675" y="1489075"/>
            <a:ext cx="44386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a and b, how to compute gcd(a,b)?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2593975" y="2259013"/>
            <a:ext cx="3816350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try every number,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can we do it more efficiently?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1371600" y="3429000"/>
            <a:ext cx="634841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A50021"/>
              </a:buClr>
            </a:pPr>
            <a:r>
              <a:rPr lang="en-US" altLang="zh-TW"/>
              <a:t>Let’s say a&gt;b.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If a=kb, then gcd(a,b)=b, and we are done.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Otherwise, by the Division Theorem, a = qb + r for r&gt;0.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590800" y="457200"/>
            <a:ext cx="402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Greatest Common Divisors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371600" y="1295400"/>
            <a:ext cx="634841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A50021"/>
              </a:buClr>
            </a:pPr>
            <a:r>
              <a:rPr lang="en-US" altLang="zh-TW"/>
              <a:t>Let’s say a&gt;b.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If a=kb, then gcd(a,b)=b, and we are done.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Otherwise, by the Division Theorem, a = qb + r for r&gt;0.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2590800" y="5705475"/>
            <a:ext cx="3913188" cy="466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/>
              <a:t>Euclid: gcd(a,b) = gcd(b,r)!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914400" y="3546475"/>
            <a:ext cx="2679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a=12, b=8  =&gt;  12 = 8 + </a:t>
            </a:r>
            <a:r>
              <a:rPr lang="en-US" altLang="zh-TW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4621213" y="3519488"/>
            <a:ext cx="1563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gcd(12,8) = 4</a:t>
            </a:r>
          </a:p>
        </p:txBody>
      </p: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914400" y="4191000"/>
            <a:ext cx="295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a=21, b=9  =&gt;  21 = 2x9 + </a:t>
            </a:r>
            <a:r>
              <a:rPr lang="en-US" altLang="zh-TW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237576" name="Text Box 8"/>
          <p:cNvSpPr txBox="1">
            <a:spLocks noChangeArrowheads="1"/>
          </p:cNvSpPr>
          <p:nvPr/>
        </p:nvSpPr>
        <p:spPr bwMode="auto">
          <a:xfrm>
            <a:off x="4621213" y="4191000"/>
            <a:ext cx="1563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gcd(21,9) = 3</a:t>
            </a:r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927100" y="4814888"/>
            <a:ext cx="340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a=99, b=27  =&gt;  99 = 3x27 + </a:t>
            </a:r>
            <a:r>
              <a:rPr lang="en-US" altLang="zh-TW">
                <a:solidFill>
                  <a:srgbClr val="008000"/>
                </a:solidFill>
              </a:rPr>
              <a:t>18</a:t>
            </a:r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4621213" y="4800600"/>
            <a:ext cx="173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gcd(99,27) = 9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6742113" y="3505200"/>
            <a:ext cx="1460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gcd(8,</a:t>
            </a:r>
            <a:r>
              <a:rPr lang="en-US" altLang="zh-TW">
                <a:solidFill>
                  <a:srgbClr val="008000"/>
                </a:solidFill>
              </a:rPr>
              <a:t>4</a:t>
            </a:r>
            <a:r>
              <a:rPr lang="en-US" altLang="zh-TW"/>
              <a:t>) = 4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6742113" y="4114800"/>
            <a:ext cx="1460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gcd(9,</a:t>
            </a:r>
            <a:r>
              <a:rPr lang="en-US" altLang="zh-TW">
                <a:solidFill>
                  <a:srgbClr val="008000"/>
                </a:solidFill>
              </a:rPr>
              <a:t>3</a:t>
            </a:r>
            <a:r>
              <a:rPr lang="en-US" altLang="zh-TW"/>
              <a:t>) = 3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6742113" y="4814888"/>
            <a:ext cx="170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gcd(27,</a:t>
            </a:r>
            <a:r>
              <a:rPr lang="en-US" altLang="zh-TW">
                <a:solidFill>
                  <a:srgbClr val="008000"/>
                </a:solidFill>
              </a:rPr>
              <a:t>18</a:t>
            </a:r>
            <a:r>
              <a:rPr lang="en-US" altLang="zh-TW"/>
              <a:t>) 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/>
      <p:bldP spid="237574" grpId="0"/>
      <p:bldP spid="237575" grpId="0"/>
      <p:bldP spid="237576" grpId="0"/>
      <p:bldP spid="237577" grpId="0"/>
      <p:bldP spid="237578" grpId="0"/>
      <p:bldP spid="237579" grpId="0"/>
      <p:bldP spid="237580" grpId="0"/>
      <p:bldP spid="2375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19400" y="457200"/>
            <a:ext cx="355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Euclid’s GCD Algorithm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090863" y="2195513"/>
            <a:ext cx="2928937" cy="37623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Euclid: gcd(a,b) = gcd(b,r)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1828800" y="3429000"/>
            <a:ext cx="2819400" cy="25733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gcd(a,b)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if b = 0, then answer = a.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else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  write a = qb + r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  answer = gcd(b,r)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962400" y="1447800"/>
            <a:ext cx="11731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 = qb + r</a:t>
            </a:r>
          </a:p>
        </p:txBody>
      </p:sp>
      <p:pic>
        <p:nvPicPr>
          <p:cNvPr id="23859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953000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59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38" y="5068888"/>
            <a:ext cx="1173162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600" name="Line 8"/>
          <p:cNvSpPr>
            <a:spLocks noChangeShapeType="1"/>
          </p:cNvSpPr>
          <p:nvPr/>
        </p:nvSpPr>
        <p:spPr bwMode="auto">
          <a:xfrm flipH="1">
            <a:off x="41148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00400" y="1219200"/>
            <a:ext cx="2819400" cy="2027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gcd(a,b)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b = 0, then answer = 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else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write a = qb + 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answer = gcd(b,r)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714750" y="457200"/>
            <a:ext cx="169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 1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2057400" y="3657600"/>
            <a:ext cx="5029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i="1"/>
              <a:t>  </a:t>
            </a:r>
            <a:r>
              <a:rPr lang="en-US" altLang="zh-TW"/>
              <a:t>GCD(102, 70)                  102 = 70 + 32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GCD(70, 32)                   70 = 2x32 + 6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GCD(32, 6)                     32 = 5x6 + 2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GCD(6, 2)                       6 = 3x2 + 0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GCD(2, 0)                                     </a:t>
            </a:r>
          </a:p>
          <a:p>
            <a:pPr algn="ctr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>
                <a:solidFill>
                  <a:srgbClr val="3333CC"/>
                </a:solidFill>
              </a:rPr>
              <a:t>Return</a:t>
            </a:r>
            <a:r>
              <a:rPr lang="en-US" altLang="zh-TW" i="1">
                <a:solidFill>
                  <a:srgbClr val="3333CC"/>
                </a:solidFill>
              </a:rPr>
              <a:t> </a:t>
            </a:r>
            <a:r>
              <a:rPr lang="en-US" altLang="zh-TW">
                <a:solidFill>
                  <a:srgbClr val="3333CC"/>
                </a:solidFill>
              </a:rPr>
              <a:t>value:</a:t>
            </a:r>
            <a:r>
              <a:rPr lang="en-US" altLang="zh-TW" i="1">
                <a:solidFill>
                  <a:srgbClr val="3333CC"/>
                </a:solidFill>
              </a:rPr>
              <a:t> </a:t>
            </a:r>
            <a:r>
              <a:rPr lang="en-US" altLang="zh-TW">
                <a:solidFill>
                  <a:srgbClr val="3333CC"/>
                </a:solidFill>
              </a:rPr>
              <a:t>2</a:t>
            </a:r>
            <a:r>
              <a:rPr lang="en-US" altLang="zh-TW" i="1">
                <a:solidFill>
                  <a:srgbClr val="3333CC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3074988" y="457200"/>
            <a:ext cx="302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Pigeonhole Principle</a:t>
            </a:r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1066800" y="1219200"/>
            <a:ext cx="6972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Comic Sans MS" pitchFamily="66" charset="0"/>
              </a:rPr>
              <a:t>then </a:t>
            </a:r>
            <a:r>
              <a:rPr lang="en-US" altLang="en-US" sz="2400">
                <a:solidFill>
                  <a:srgbClr val="3333CC"/>
                </a:solidFill>
                <a:latin typeface="Comic Sans MS" pitchFamily="66" charset="0"/>
              </a:rPr>
              <a:t>some hole </a:t>
            </a:r>
            <a:r>
              <a:rPr lang="en-US" altLang="en-US" sz="2400">
                <a:latin typeface="Comic Sans MS" pitchFamily="66" charset="0"/>
              </a:rPr>
              <a:t>must have at least </a:t>
            </a:r>
            <a:r>
              <a:rPr lang="en-US" altLang="en-US" sz="2400">
                <a:solidFill>
                  <a:srgbClr val="008000"/>
                </a:solidFill>
                <a:latin typeface="Comic Sans MS" pitchFamily="66" charset="0"/>
              </a:rPr>
              <a:t>two</a:t>
            </a:r>
            <a:r>
              <a:rPr lang="en-US" altLang="en-US" sz="2400">
                <a:latin typeface="Comic Sans MS" pitchFamily="66" charset="0"/>
              </a:rPr>
              <a:t> pigeons!</a:t>
            </a:r>
          </a:p>
        </p:txBody>
      </p:sp>
      <p:grpSp>
        <p:nvGrpSpPr>
          <p:cNvPr id="407556" name="Group 4"/>
          <p:cNvGrpSpPr>
            <a:grpSpLocks/>
          </p:cNvGrpSpPr>
          <p:nvPr/>
        </p:nvGrpSpPr>
        <p:grpSpPr bwMode="auto">
          <a:xfrm>
            <a:off x="635000" y="1955800"/>
            <a:ext cx="7823200" cy="1625600"/>
            <a:chOff x="616" y="2744"/>
            <a:chExt cx="4928" cy="1024"/>
          </a:xfrm>
        </p:grpSpPr>
        <p:grpSp>
          <p:nvGrpSpPr>
            <p:cNvPr id="407557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407558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59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7560" name="AutoShape 8"/>
              <p:cNvCxnSpPr>
                <a:cxnSpLocks noChangeShapeType="1"/>
                <a:stCxn id="407558" idx="1"/>
                <a:endCxn id="40755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7561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407562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3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7564" name="AutoShape 12"/>
              <p:cNvCxnSpPr>
                <a:cxnSpLocks noChangeShapeType="1"/>
                <a:stCxn id="407562" idx="1"/>
                <a:endCxn id="40756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756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407566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7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7568" name="AutoShape 16"/>
              <p:cNvCxnSpPr>
                <a:cxnSpLocks noChangeShapeType="1"/>
                <a:stCxn id="407566" idx="1"/>
                <a:endCxn id="40756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7569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407570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1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7572" name="AutoShape 20"/>
              <p:cNvCxnSpPr>
                <a:cxnSpLocks noChangeShapeType="1"/>
                <a:stCxn id="407570" idx="1"/>
                <a:endCxn id="40757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407573" name="Picture 21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574" name="Picture 22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575" name="Picture 23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576" name="Picture 24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577" name="Picture 25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7582" name="Text Box 30"/>
          <p:cNvSpPr txBox="1">
            <a:spLocks noChangeArrowheads="1"/>
          </p:cNvSpPr>
          <p:nvPr/>
        </p:nvSpPr>
        <p:spPr bwMode="auto">
          <a:xfrm>
            <a:off x="914400" y="4343400"/>
            <a:ext cx="7092950" cy="1614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Pigeonhole principle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 function from a larger set to a smaller set cannot be </a:t>
            </a:r>
            <a:r>
              <a:rPr lang="en-US" altLang="zh-TW">
                <a:solidFill>
                  <a:srgbClr val="A50021"/>
                </a:solidFill>
              </a:rPr>
              <a:t>injective</a:t>
            </a:r>
            <a:r>
              <a:rPr lang="en-US" altLang="zh-TW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(There must be at least two elements in the domain that have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 same image in the codomain.)</a:t>
            </a:r>
          </a:p>
        </p:txBody>
      </p:sp>
    </p:spTree>
    <p:extLst>
      <p:ext uri="{BB962C8B-B14F-4D97-AF65-F5344CB8AC3E}">
        <p14:creationId xmlns:p14="http://schemas.microsoft.com/office/powerpoint/2010/main" val="359815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8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200400" y="1219200"/>
            <a:ext cx="2819400" cy="2027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gcd(a,b)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b = 0, then answer = 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else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write a = qb + 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answer = gcd(b,r)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714750" y="457200"/>
            <a:ext cx="169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 2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2057400" y="3657600"/>
            <a:ext cx="5029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i="1"/>
              <a:t>  </a:t>
            </a:r>
            <a:r>
              <a:rPr lang="en-US" altLang="zh-TW"/>
              <a:t>GCD(252, 189)                  252 = 1x189 + 63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GCD(189, 63)                   189 = 3x63 + 0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GCD(63, 0) </a:t>
            </a:r>
          </a:p>
          <a:p>
            <a:pPr algn="ctr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>
                <a:solidFill>
                  <a:srgbClr val="3333CC"/>
                </a:solidFill>
              </a:rPr>
              <a:t>Return</a:t>
            </a:r>
            <a:r>
              <a:rPr lang="en-US" altLang="zh-TW" i="1">
                <a:solidFill>
                  <a:srgbClr val="3333CC"/>
                </a:solidFill>
              </a:rPr>
              <a:t> </a:t>
            </a:r>
            <a:r>
              <a:rPr lang="en-US" altLang="zh-TW">
                <a:solidFill>
                  <a:srgbClr val="3333CC"/>
                </a:solidFill>
              </a:rPr>
              <a:t>value:</a:t>
            </a:r>
            <a:r>
              <a:rPr lang="en-US" altLang="zh-TW" i="1">
                <a:solidFill>
                  <a:srgbClr val="3333CC"/>
                </a:solidFill>
              </a:rPr>
              <a:t> </a:t>
            </a:r>
            <a:r>
              <a:rPr lang="en-US" altLang="zh-TW">
                <a:solidFill>
                  <a:srgbClr val="3333CC"/>
                </a:solidFill>
              </a:rPr>
              <a:t>63</a:t>
            </a:r>
            <a:r>
              <a:rPr lang="en-US" altLang="zh-TW" i="1">
                <a:solidFill>
                  <a:srgbClr val="3333CC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200400" y="1219200"/>
            <a:ext cx="2819400" cy="2027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gcd(a,b)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b = 0, then answer = 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else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write a = qb + 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answer = gcd(b,r)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714750" y="457200"/>
            <a:ext cx="169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 3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2057400" y="3657600"/>
            <a:ext cx="5334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i="1"/>
              <a:t>  </a:t>
            </a:r>
            <a:r>
              <a:rPr lang="en-US" altLang="zh-TW"/>
              <a:t>GCD(662, 414)                  662 = 1x414 + 248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GCD(414, 248)                 414 = 1x248 + 166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GCD(248, 166)                 248 = 1x166 + 82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GCD(166, 82)                   166 = 2x82 + 2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GCD(82, 2)                       82 = 41x2 + 0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/>
              <a:t>= GCD(2, 0)              </a:t>
            </a:r>
          </a:p>
          <a:p>
            <a:pPr algn="ctr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>
                <a:solidFill>
                  <a:srgbClr val="3333CC"/>
                </a:solidFill>
              </a:rPr>
              <a:t>Return</a:t>
            </a:r>
            <a:r>
              <a:rPr lang="en-US" altLang="zh-TW" i="1">
                <a:solidFill>
                  <a:srgbClr val="3333CC"/>
                </a:solidFill>
              </a:rPr>
              <a:t> </a:t>
            </a:r>
            <a:r>
              <a:rPr lang="en-US" altLang="zh-TW">
                <a:solidFill>
                  <a:srgbClr val="3333CC"/>
                </a:solidFill>
              </a:rPr>
              <a:t>value:</a:t>
            </a:r>
            <a:r>
              <a:rPr lang="en-US" altLang="zh-TW" i="1">
                <a:solidFill>
                  <a:srgbClr val="3333CC"/>
                </a:solidFill>
              </a:rPr>
              <a:t> </a:t>
            </a:r>
            <a:r>
              <a:rPr lang="en-US" altLang="zh-TW">
                <a:solidFill>
                  <a:srgbClr val="3333CC"/>
                </a:solidFill>
              </a:rPr>
              <a:t>2</a:t>
            </a:r>
            <a:r>
              <a:rPr lang="en-US" altLang="zh-TW" i="1">
                <a:solidFill>
                  <a:srgbClr val="3333CC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036888" y="2195513"/>
            <a:ext cx="2928937" cy="37623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Euclid: gcd(a,b) = gcd(b,r)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62400" y="1447800"/>
            <a:ext cx="11731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 = qb + r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674813" y="457200"/>
            <a:ext cx="5868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Correctness of Euclid’s GCD Algorithm</a:t>
            </a: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1295400" y="3151188"/>
            <a:ext cx="65532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When r = 0: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gcd(b, r) = gcd(b, 0) = b since every number divides 0.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But a = qb so gcd(a, b) = b = gcd(b, r), and we are done.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341688" y="1219200"/>
            <a:ext cx="2928937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Euclid: gcd(a,b) = gcd(b,r)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828800" y="1219200"/>
            <a:ext cx="11731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 = qb + r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674813" y="457200"/>
            <a:ext cx="5868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Correctness of Euclid’s GCD Algorithm</a:t>
            </a:r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990600" y="2547938"/>
            <a:ext cx="7162800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d be a common divisor of b, r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b = k</a:t>
            </a:r>
            <a:r>
              <a:rPr lang="en-US" altLang="zh-TW" baseline="-25000"/>
              <a:t>1</a:t>
            </a:r>
            <a:r>
              <a:rPr lang="en-US" altLang="zh-TW"/>
              <a:t>d and r = k</a:t>
            </a:r>
            <a:r>
              <a:rPr lang="en-US" altLang="zh-TW" baseline="-25000"/>
              <a:t>2</a:t>
            </a:r>
            <a:r>
              <a:rPr lang="en-US" altLang="zh-TW"/>
              <a:t>d for some k</a:t>
            </a:r>
            <a:r>
              <a:rPr lang="en-US" altLang="zh-TW" baseline="-25000"/>
              <a:t>1</a:t>
            </a:r>
            <a:r>
              <a:rPr lang="en-US" altLang="zh-TW"/>
              <a:t>, k</a:t>
            </a:r>
            <a:r>
              <a:rPr lang="en-US" altLang="zh-TW" baseline="-25000"/>
              <a:t>2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a = qb + r = qk</a:t>
            </a:r>
            <a:r>
              <a:rPr lang="en-US" altLang="zh-TW" baseline="-25000"/>
              <a:t>1</a:t>
            </a:r>
            <a:r>
              <a:rPr lang="en-US" altLang="zh-TW"/>
              <a:t>d + k</a:t>
            </a:r>
            <a:r>
              <a:rPr lang="en-US" altLang="zh-TW" baseline="-25000"/>
              <a:t>2</a:t>
            </a:r>
            <a:r>
              <a:rPr lang="en-US" altLang="zh-TW"/>
              <a:t>d = (qk</a:t>
            </a:r>
            <a:r>
              <a:rPr lang="en-US" altLang="zh-TW" baseline="-25000"/>
              <a:t>1</a:t>
            </a:r>
            <a:r>
              <a:rPr lang="en-US" altLang="zh-TW"/>
              <a:t> + k</a:t>
            </a:r>
            <a:r>
              <a:rPr lang="en-US" altLang="zh-TW" baseline="-25000"/>
              <a:t>2</a:t>
            </a:r>
            <a:r>
              <a:rPr lang="en-US" altLang="zh-TW"/>
              <a:t>)d    </a:t>
            </a:r>
            <a:r>
              <a:rPr lang="en-US" altLang="zh-TW">
                <a:solidFill>
                  <a:srgbClr val="008000"/>
                </a:solidFill>
              </a:rPr>
              <a:t>=&gt;  d is a divisor of a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None/>
            </a:pPr>
            <a:endParaRPr lang="en-US" altLang="zh-TW">
              <a:solidFill>
                <a:srgbClr val="008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Let d be a common divisor of a, b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a = k</a:t>
            </a:r>
            <a:r>
              <a:rPr lang="en-US" altLang="zh-TW" baseline="-25000"/>
              <a:t>3</a:t>
            </a:r>
            <a:r>
              <a:rPr lang="en-US" altLang="zh-TW"/>
              <a:t>d and b = k</a:t>
            </a:r>
            <a:r>
              <a:rPr lang="en-US" altLang="zh-TW" baseline="-25000"/>
              <a:t>1</a:t>
            </a:r>
            <a:r>
              <a:rPr lang="en-US" altLang="zh-TW"/>
              <a:t>d for some k</a:t>
            </a:r>
            <a:r>
              <a:rPr lang="en-US" altLang="zh-TW" baseline="-25000"/>
              <a:t>1</a:t>
            </a:r>
            <a:r>
              <a:rPr lang="en-US" altLang="zh-TW"/>
              <a:t>, k</a:t>
            </a:r>
            <a:r>
              <a:rPr lang="en-US" altLang="zh-TW" baseline="-25000"/>
              <a:t>3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r = a – qb = k</a:t>
            </a:r>
            <a:r>
              <a:rPr lang="en-US" altLang="zh-TW" baseline="-25000"/>
              <a:t>3</a:t>
            </a:r>
            <a:r>
              <a:rPr lang="en-US" altLang="zh-TW"/>
              <a:t>d – qk</a:t>
            </a:r>
            <a:r>
              <a:rPr lang="en-US" altLang="zh-TW" baseline="-25000"/>
              <a:t>1</a:t>
            </a:r>
            <a:r>
              <a:rPr lang="en-US" altLang="zh-TW"/>
              <a:t>d = (k</a:t>
            </a:r>
            <a:r>
              <a:rPr lang="en-US" altLang="zh-TW" baseline="-25000"/>
              <a:t>3</a:t>
            </a:r>
            <a:r>
              <a:rPr lang="en-US" altLang="zh-TW"/>
              <a:t> – qk</a:t>
            </a:r>
            <a:r>
              <a:rPr lang="en-US" altLang="zh-TW" baseline="-25000"/>
              <a:t>1</a:t>
            </a:r>
            <a:r>
              <a:rPr lang="en-US" altLang="zh-TW"/>
              <a:t>)d     </a:t>
            </a:r>
            <a:r>
              <a:rPr lang="en-US" altLang="zh-TW">
                <a:solidFill>
                  <a:srgbClr val="008000"/>
                </a:solidFill>
              </a:rPr>
              <a:t>=&gt; d is a divisor of r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d is a common factor of a, b iff d is a common factor of b, r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d = gcd(a, b) iff d = gcd(b, r)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066800" y="1919288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When r &gt; 0: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752600" y="457200"/>
            <a:ext cx="557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How fast is Euclid’s GCD Algorithm?</a:t>
            </a: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1828800" y="1447800"/>
            <a:ext cx="4965700" cy="1201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Naive algorithm: try every number, 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the running time is about 2b iterations.</a:t>
            </a:r>
          </a:p>
        </p:txBody>
      </p:sp>
      <p:sp>
        <p:nvSpPr>
          <p:cNvPr id="305160" name="Text Box 8"/>
          <p:cNvSpPr txBox="1">
            <a:spLocks noChangeArrowheads="1"/>
          </p:cNvSpPr>
          <p:nvPr/>
        </p:nvSpPr>
        <p:spPr bwMode="auto">
          <a:xfrm>
            <a:off x="1828800" y="3429000"/>
            <a:ext cx="5826125" cy="17510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Euclid’s algorithm: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 two iterations, the b is decreased by half.  (why?)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the running time is about 2log(b) iterations.</a:t>
            </a:r>
          </a:p>
        </p:txBody>
      </p:sp>
      <p:sp>
        <p:nvSpPr>
          <p:cNvPr id="305161" name="Text Box 9"/>
          <p:cNvSpPr txBox="1">
            <a:spLocks noChangeArrowheads="1"/>
          </p:cNvSpPr>
          <p:nvPr/>
        </p:nvSpPr>
        <p:spPr bwMode="auto">
          <a:xfrm>
            <a:off x="1828800" y="5867400"/>
            <a:ext cx="24733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Exponentially faster!!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0" grpId="0" animBg="1"/>
      <p:bldP spid="3051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95400" y="1905000"/>
            <a:ext cx="65881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Quotient remainder theorem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Greatest common divisor &amp; Euclidean algorithm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Linear combination and GCD, extended Euclidean algorithm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Prime factorization and other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676400" y="457200"/>
            <a:ext cx="577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Linear Combination vs Common Divisor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28384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Greatest common divisor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143000" y="2057400"/>
            <a:ext cx="510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d is a common divisor of a and b if d|a and d|b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143000" y="2617788"/>
            <a:ext cx="5037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gcd(a,b) = </a:t>
            </a:r>
            <a:r>
              <a:rPr lang="en-US" altLang="zh-TW">
                <a:solidFill>
                  <a:srgbClr val="A50021"/>
                </a:solidFill>
              </a:rPr>
              <a:t>greatest</a:t>
            </a:r>
            <a:r>
              <a:rPr lang="en-US" altLang="zh-TW"/>
              <a:t> common divisor of a and b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1179513" y="4267200"/>
            <a:ext cx="77565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d is an integer linear combination of a and b if d=sa+tb for integers s,t.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spc(a,b) </a:t>
            </a:r>
            <a:r>
              <a:rPr lang="en-US" altLang="zh-TW">
                <a:solidFill>
                  <a:srgbClr val="008000"/>
                </a:solidFill>
              </a:rPr>
              <a:t>= smallest</a:t>
            </a:r>
            <a:r>
              <a:rPr lang="en-US" altLang="zh-TW"/>
              <a:t> </a:t>
            </a:r>
            <a:r>
              <a:rPr lang="en-US" altLang="zh-TW">
                <a:solidFill>
                  <a:schemeClr val="accent2"/>
                </a:solidFill>
              </a:rPr>
              <a:t>positive</a:t>
            </a:r>
            <a:r>
              <a:rPr lang="en-US" altLang="zh-TW"/>
              <a:t> integer linear combination of a and b 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717550" y="3567113"/>
            <a:ext cx="484505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Smallest positive integer linear combination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800100" y="5715000"/>
            <a:ext cx="4686300" cy="466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/>
              <a:t>Theorem:  gcd(a,b) = spc(a,b)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9" grpId="0" animBg="1"/>
      <p:bldP spid="2744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295400" y="1362075"/>
            <a:ext cx="4686300" cy="466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/>
              <a:t>Theorem:  gcd(a,b) = spc(a,b)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676400" y="457200"/>
            <a:ext cx="577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Linear Combination vs Common Divisor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1219200" y="2133600"/>
            <a:ext cx="6858000" cy="1804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example, the greatest common divisor of 52 and 44 is 4.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And 4 is a linear combination of 52 and 44: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	6 · 52 + (−7) · 44 = 4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Furthermore, no linear combination of 52 and 44 is equal to a smaller positive integer.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1219200" y="4343400"/>
            <a:ext cx="407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To prove the theorem, we will prove: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1447800" y="5033963"/>
            <a:ext cx="22256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gcd(a,b) &lt;= spc(a,b)</a:t>
            </a: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1508125" y="5832475"/>
            <a:ext cx="222567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spc(a,b) &lt;= gcd(a,b)</a:t>
            </a:r>
          </a:p>
        </p:txBody>
      </p:sp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4281488" y="5029200"/>
            <a:ext cx="211931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gcd(a,b) | spc(a,b)</a:t>
            </a:r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4281488" y="5795963"/>
            <a:ext cx="4275137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spc(a,b) is a common divisor of a and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animBg="1"/>
      <p:bldP spid="275461" grpId="0"/>
      <p:bldP spid="275462" grpId="0" animBg="1"/>
      <p:bldP spid="275463" grpId="0" animBg="1"/>
      <p:bldP spid="275464" grpId="0" animBg="1"/>
      <p:bldP spid="2754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52600" y="1295400"/>
            <a:ext cx="57150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3. If d | a and d | b, then d | sa + tb for all s and t.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563938" y="457200"/>
            <a:ext cx="199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GCD &lt;= SPC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2465388" y="1981200"/>
            <a:ext cx="4216400" cy="2027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Proof of (3)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d | a   =&gt;   a = dk</a:t>
            </a:r>
            <a:r>
              <a:rPr lang="en-US" altLang="zh-TW" baseline="-25000"/>
              <a:t>1</a:t>
            </a:r>
            <a:r>
              <a:rPr lang="en-US" altLang="zh-TW"/>
              <a:t>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d | b   =&gt;   b = dk</a:t>
            </a:r>
            <a:r>
              <a:rPr lang="en-US" altLang="zh-TW" baseline="-25000"/>
              <a:t>2 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sa + tb  =  sdk</a:t>
            </a:r>
            <a:r>
              <a:rPr lang="en-US" altLang="zh-TW" baseline="-25000"/>
              <a:t>1</a:t>
            </a:r>
            <a:r>
              <a:rPr lang="en-US" altLang="zh-TW"/>
              <a:t> + tdk</a:t>
            </a:r>
            <a:r>
              <a:rPr lang="en-US" altLang="zh-TW" baseline="-25000"/>
              <a:t>2</a:t>
            </a:r>
            <a:r>
              <a:rPr lang="en-US" altLang="zh-TW"/>
              <a:t>  =  d(sk</a:t>
            </a:r>
            <a:r>
              <a:rPr lang="en-US" altLang="zh-TW" baseline="-25000"/>
              <a:t>1</a:t>
            </a:r>
            <a:r>
              <a:rPr lang="en-US" altLang="zh-TW"/>
              <a:t> + tk</a:t>
            </a:r>
            <a:r>
              <a:rPr lang="en-US" altLang="zh-TW" baseline="-25000"/>
              <a:t>2</a:t>
            </a:r>
            <a:r>
              <a:rPr lang="en-US" altLang="zh-TW"/>
              <a:t>)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=&gt;  d|(sa+tb)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3060700" y="4662488"/>
            <a:ext cx="516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d = gcd(a,b).  By definition, d | a and d | b. 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3067050" y="5195888"/>
            <a:ext cx="264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Let f = spc(a,b) = sa+tb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0" y="4343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1106488" y="4957763"/>
            <a:ext cx="1301750" cy="37623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 | SPC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1219200" y="5984875"/>
            <a:ext cx="666432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By (3), d | f.  This implies d &lt;= f.  That is gcd(a,b) &lt;= spc(a,b).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/>
      <p:bldP spid="276486" grpId="0"/>
      <p:bldP spid="276488" grpId="0" animBg="1"/>
      <p:bldP spid="2764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563938" y="457200"/>
            <a:ext cx="199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SPC &lt;= GCD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90600" y="1309688"/>
            <a:ext cx="72580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We will prove that spc(a,b) is actually a common divisor of a and b.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2960688" y="1981200"/>
            <a:ext cx="322103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First, show that spc(a,b) | a.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762000" y="2590800"/>
            <a:ext cx="7535863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Suppose, by way of contradiction, that spc(a,b) does not divide a.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Then, by the Division Theorem,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		a = q x spc(a,b) + r       and       spc(a,b) &gt; r &gt; 0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Let spc(a,b) = sa + tb.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So r = a – q x spc(a,b) = a – q x (sa + tb) = (1-qs)a + qtb.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Thus r is an integer linear combination of a and b, and spc(a,b) &gt; r.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This contradicts the definition of spc(a,b), and so r must be zero.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3276600" y="5638800"/>
            <a:ext cx="2519363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Similarly, spa(a,b) | b.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152400" y="6289675"/>
            <a:ext cx="88693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So, spc(a,b) is a common divisor of a and b, thus by definition spc(a,b) &lt;= gcd(a,b).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nimBg="1"/>
      <p:bldP spid="277510" grpId="0" animBg="1"/>
      <p:bldP spid="2775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ext Box 2"/>
          <p:cNvSpPr txBox="1">
            <a:spLocks noChangeArrowheads="1"/>
          </p:cNvSpPr>
          <p:nvPr/>
        </p:nvSpPr>
        <p:spPr bwMode="auto">
          <a:xfrm>
            <a:off x="2133600" y="457200"/>
            <a:ext cx="485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Generalized Pigeonhole Principle</a:t>
            </a:r>
          </a:p>
        </p:txBody>
      </p:sp>
      <p:sp>
        <p:nvSpPr>
          <p:cNvPr id="412698" name="Rectangle 26"/>
          <p:cNvSpPr>
            <a:spLocks noChangeArrowheads="1"/>
          </p:cNvSpPr>
          <p:nvPr/>
        </p:nvSpPr>
        <p:spPr bwMode="auto">
          <a:xfrm>
            <a:off x="609600" y="2057400"/>
            <a:ext cx="8001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Comic Sans MS" pitchFamily="66" charset="0"/>
              </a:rPr>
              <a:t>If </a:t>
            </a:r>
            <a:r>
              <a:rPr lang="en-US" altLang="en-US" sz="2400" i="1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altLang="en-US" sz="2400">
                <a:latin typeface="Comic Sans MS" pitchFamily="66" charset="0"/>
              </a:rPr>
              <a:t> pigeons and </a:t>
            </a:r>
            <a:r>
              <a:rPr lang="en-US" altLang="en-US" sz="2400" i="1">
                <a:solidFill>
                  <a:srgbClr val="3333CC"/>
                </a:solidFill>
                <a:latin typeface="Comic Sans MS" pitchFamily="66" charset="0"/>
              </a:rPr>
              <a:t>h</a:t>
            </a:r>
            <a:r>
              <a:rPr lang="en-US" altLang="en-US" sz="2400">
                <a:latin typeface="Comic Sans MS" pitchFamily="66" charset="0"/>
              </a:rPr>
              <a:t> holes,</a:t>
            </a:r>
          </a:p>
          <a:p>
            <a:pPr>
              <a:buFontTx/>
              <a:buNone/>
            </a:pPr>
            <a:r>
              <a:rPr lang="en-US" altLang="en-US" sz="2400">
                <a:latin typeface="Comic Sans MS" pitchFamily="66" charset="0"/>
              </a:rPr>
              <a:t>then some hole has at least</a:t>
            </a:r>
          </a:p>
        </p:txBody>
      </p:sp>
      <p:graphicFrame>
        <p:nvGraphicFramePr>
          <p:cNvPr id="412699" name="Object 27"/>
          <p:cNvGraphicFramePr>
            <a:graphicFrameLocks noChangeAspect="1"/>
          </p:cNvGraphicFramePr>
          <p:nvPr/>
        </p:nvGraphicFramePr>
        <p:xfrm>
          <a:off x="4648200" y="2209800"/>
          <a:ext cx="7731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291960" imgH="431640" progId="Equation.DSMT4">
                  <p:embed/>
                </p:oleObj>
              </mc:Choice>
              <mc:Fallback>
                <p:oleObj name="Equation" r:id="rId3" imgW="291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09800"/>
                        <a:ext cx="7731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00" name="Text Box 28"/>
          <p:cNvSpPr txBox="1">
            <a:spLocks noChangeArrowheads="1"/>
          </p:cNvSpPr>
          <p:nvPr/>
        </p:nvSpPr>
        <p:spPr bwMode="auto">
          <a:xfrm>
            <a:off x="5410200" y="2514600"/>
            <a:ext cx="130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en-US" sz="2400"/>
              <a:t>pigeons.</a:t>
            </a:r>
          </a:p>
        </p:txBody>
      </p:sp>
      <p:sp>
        <p:nvSpPr>
          <p:cNvPr id="412701" name="Text Box 29"/>
          <p:cNvSpPr txBox="1">
            <a:spLocks noChangeArrowheads="1"/>
          </p:cNvSpPr>
          <p:nvPr/>
        </p:nvSpPr>
        <p:spPr bwMode="auto">
          <a:xfrm>
            <a:off x="685800" y="1371600"/>
            <a:ext cx="48688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Generalized Pigeonhole Principle</a:t>
            </a:r>
          </a:p>
        </p:txBody>
      </p:sp>
      <p:sp>
        <p:nvSpPr>
          <p:cNvPr id="412702" name="Text Box 30"/>
          <p:cNvSpPr txBox="1">
            <a:spLocks noChangeArrowheads="1"/>
          </p:cNvSpPr>
          <p:nvPr/>
        </p:nvSpPr>
        <p:spPr bwMode="auto">
          <a:xfrm>
            <a:off x="1838325" y="6248400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sz="2400">
                <a:solidFill>
                  <a:srgbClr val="000000"/>
                </a:solidFill>
              </a:rPr>
              <a:t>Can</a:t>
            </a:r>
            <a:r>
              <a:rPr kumimoji="0" lang="en-US" altLang="en-US" sz="2400">
                <a:solidFill>
                  <a:srgbClr val="CC0000"/>
                </a:solidFill>
              </a:rPr>
              <a:t>not</a:t>
            </a:r>
            <a:r>
              <a:rPr kumimoji="0" lang="en-US" altLang="en-US" sz="2400">
                <a:solidFill>
                  <a:srgbClr val="000000"/>
                </a:solidFill>
              </a:rPr>
              <a:t> have </a:t>
            </a:r>
            <a:r>
              <a:rPr kumimoji="0" lang="en-US" altLang="en-US" sz="2400">
                <a:solidFill>
                  <a:srgbClr val="CC0000"/>
                </a:solidFill>
                <a:cs typeface="Times New Roman" pitchFamily="18" charset="0"/>
              </a:rPr>
              <a:t>&lt; 3 </a:t>
            </a:r>
            <a:r>
              <a:rPr kumimoji="0" lang="en-US" altLang="en-US" sz="2400">
                <a:solidFill>
                  <a:srgbClr val="000000"/>
                </a:solidFill>
              </a:rPr>
              <a:t>cards in every hole.</a:t>
            </a:r>
          </a:p>
        </p:txBody>
      </p:sp>
      <p:grpSp>
        <p:nvGrpSpPr>
          <p:cNvPr id="412703" name="Group 31"/>
          <p:cNvGrpSpPr>
            <a:grpSpLocks/>
          </p:cNvGrpSpPr>
          <p:nvPr/>
        </p:nvGrpSpPr>
        <p:grpSpPr bwMode="auto">
          <a:xfrm>
            <a:off x="1316038" y="3524250"/>
            <a:ext cx="6456362" cy="2498725"/>
            <a:chOff x="1344" y="1328"/>
            <a:chExt cx="4067" cy="1574"/>
          </a:xfrm>
        </p:grpSpPr>
        <p:grpSp>
          <p:nvGrpSpPr>
            <p:cNvPr id="412704" name="Group 32"/>
            <p:cNvGrpSpPr>
              <a:grpSpLocks/>
            </p:cNvGrpSpPr>
            <p:nvPr/>
          </p:nvGrpSpPr>
          <p:grpSpPr bwMode="auto">
            <a:xfrm>
              <a:off x="1344" y="1872"/>
              <a:ext cx="3118" cy="1030"/>
              <a:chOff x="1968" y="2568"/>
              <a:chExt cx="3118" cy="1030"/>
            </a:xfrm>
          </p:grpSpPr>
          <p:grpSp>
            <p:nvGrpSpPr>
              <p:cNvPr id="412705" name="Group 33"/>
              <p:cNvGrpSpPr>
                <a:grpSpLocks/>
              </p:cNvGrpSpPr>
              <p:nvPr/>
            </p:nvGrpSpPr>
            <p:grpSpPr bwMode="auto">
              <a:xfrm>
                <a:off x="1968" y="2568"/>
                <a:ext cx="528" cy="520"/>
                <a:chOff x="768" y="3328"/>
                <a:chExt cx="504" cy="496"/>
              </a:xfrm>
            </p:grpSpPr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auto">
                <a:xfrm>
                  <a:off x="768" y="3336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auto">
                <a:xfrm>
                  <a:off x="1272" y="3328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412708" name="AutoShape 36"/>
                <p:cNvCxnSpPr>
                  <a:cxnSpLocks noChangeShapeType="1"/>
                  <a:stCxn id="412706" idx="1"/>
                  <a:endCxn id="412707" idx="1"/>
                </p:cNvCxnSpPr>
                <p:nvPr/>
              </p:nvCxnSpPr>
              <p:spPr bwMode="auto">
                <a:xfrm flipV="1">
                  <a:off x="768" y="3816"/>
                  <a:ext cx="504" cy="8"/>
                </a:xfrm>
                <a:prstGeom prst="straightConnector1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2709" name="Group 37"/>
              <p:cNvGrpSpPr>
                <a:grpSpLocks/>
              </p:cNvGrpSpPr>
              <p:nvPr/>
            </p:nvGrpSpPr>
            <p:grpSpPr bwMode="auto">
              <a:xfrm>
                <a:off x="2808" y="2576"/>
                <a:ext cx="528" cy="520"/>
                <a:chOff x="768" y="3328"/>
                <a:chExt cx="504" cy="496"/>
              </a:xfrm>
            </p:grpSpPr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auto">
                <a:xfrm>
                  <a:off x="768" y="3336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auto">
                <a:xfrm>
                  <a:off x="1272" y="3328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412712" name="AutoShape 40"/>
                <p:cNvCxnSpPr>
                  <a:cxnSpLocks noChangeShapeType="1"/>
                  <a:stCxn id="412710" idx="1"/>
                  <a:endCxn id="412711" idx="1"/>
                </p:cNvCxnSpPr>
                <p:nvPr/>
              </p:nvCxnSpPr>
              <p:spPr bwMode="auto">
                <a:xfrm flipV="1">
                  <a:off x="768" y="3816"/>
                  <a:ext cx="504" cy="8"/>
                </a:xfrm>
                <a:prstGeom prst="straightConnector1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2713" name="Group 41"/>
              <p:cNvGrpSpPr>
                <a:grpSpLocks/>
              </p:cNvGrpSpPr>
              <p:nvPr/>
            </p:nvGrpSpPr>
            <p:grpSpPr bwMode="auto">
              <a:xfrm>
                <a:off x="3624" y="2568"/>
                <a:ext cx="528" cy="520"/>
                <a:chOff x="768" y="3328"/>
                <a:chExt cx="504" cy="496"/>
              </a:xfrm>
            </p:grpSpPr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auto">
                <a:xfrm>
                  <a:off x="768" y="3336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auto">
                <a:xfrm>
                  <a:off x="1272" y="3328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412716" name="AutoShape 44"/>
                <p:cNvCxnSpPr>
                  <a:cxnSpLocks noChangeShapeType="1"/>
                  <a:stCxn id="412714" idx="1"/>
                  <a:endCxn id="412715" idx="1"/>
                </p:cNvCxnSpPr>
                <p:nvPr/>
              </p:nvCxnSpPr>
              <p:spPr bwMode="auto">
                <a:xfrm flipV="1">
                  <a:off x="768" y="3816"/>
                  <a:ext cx="504" cy="8"/>
                </a:xfrm>
                <a:prstGeom prst="straightConnector1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2717" name="Group 45"/>
              <p:cNvGrpSpPr>
                <a:grpSpLocks/>
              </p:cNvGrpSpPr>
              <p:nvPr/>
            </p:nvGrpSpPr>
            <p:grpSpPr bwMode="auto">
              <a:xfrm>
                <a:off x="4392" y="2568"/>
                <a:ext cx="528" cy="520"/>
                <a:chOff x="768" y="3328"/>
                <a:chExt cx="504" cy="496"/>
              </a:xfrm>
            </p:grpSpPr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auto">
                <a:xfrm>
                  <a:off x="768" y="3336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auto">
                <a:xfrm>
                  <a:off x="1272" y="3328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412720" name="AutoShape 48"/>
                <p:cNvCxnSpPr>
                  <a:cxnSpLocks noChangeShapeType="1"/>
                  <a:stCxn id="412718" idx="1"/>
                  <a:endCxn id="412719" idx="1"/>
                </p:cNvCxnSpPr>
                <p:nvPr/>
              </p:nvCxnSpPr>
              <p:spPr bwMode="auto">
                <a:xfrm flipV="1">
                  <a:off x="768" y="3816"/>
                  <a:ext cx="504" cy="8"/>
                </a:xfrm>
                <a:prstGeom prst="straightConnector1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12721" name="Text Box 49"/>
              <p:cNvSpPr txBox="1">
                <a:spLocks noChangeArrowheads="1"/>
              </p:cNvSpPr>
              <p:nvPr/>
            </p:nvSpPr>
            <p:spPr bwMode="auto">
              <a:xfrm>
                <a:off x="2054" y="2964"/>
                <a:ext cx="3032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en-US" altLang="en-US" sz="6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♠     </a:t>
                </a:r>
                <a:r>
                  <a:rPr kumimoji="0" lang="en-US" altLang="en-US" sz="6000">
                    <a:solidFill>
                      <a:srgbClr val="CC0000"/>
                    </a:solidFill>
                    <a:latin typeface="Times New Roman" pitchFamily="18" charset="0"/>
                  </a:rPr>
                  <a:t>♥</a:t>
                </a:r>
                <a:r>
                  <a:rPr kumimoji="0" lang="en-US" altLang="en-US" sz="3600">
                    <a:solidFill>
                      <a:srgbClr val="000000"/>
                    </a:solidFill>
                    <a:latin typeface="Times New Roman" pitchFamily="18" charset="0"/>
                  </a:rPr>
                  <a:t>       </a:t>
                </a:r>
                <a:r>
                  <a:rPr kumimoji="0" lang="en-US" altLang="en-US" sz="6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♣    </a:t>
                </a:r>
                <a:r>
                  <a:rPr kumimoji="0" lang="en-US" altLang="en-US" sz="6000">
                    <a:solidFill>
                      <a:srgbClr val="CC0000"/>
                    </a:solidFill>
                    <a:latin typeface="Times New Roman" pitchFamily="18" charset="0"/>
                    <a:cs typeface="Times New Roman" pitchFamily="18" charset="0"/>
                  </a:rPr>
                  <a:t>♦</a:t>
                </a:r>
              </a:p>
            </p:txBody>
          </p:sp>
        </p:grpSp>
        <p:grpSp>
          <p:nvGrpSpPr>
            <p:cNvPr id="412722" name="Group 50"/>
            <p:cNvGrpSpPr>
              <a:grpSpLocks/>
            </p:cNvGrpSpPr>
            <p:nvPr/>
          </p:nvGrpSpPr>
          <p:grpSpPr bwMode="auto">
            <a:xfrm>
              <a:off x="1448" y="1328"/>
              <a:ext cx="2755" cy="949"/>
              <a:chOff x="1448" y="1328"/>
              <a:chExt cx="2755" cy="949"/>
            </a:xfrm>
          </p:grpSpPr>
          <p:sp>
            <p:nvSpPr>
              <p:cNvPr id="412723" name="Rectangle 51" descr="Zig zag"/>
              <p:cNvSpPr>
                <a:spLocks noChangeArrowheads="1"/>
              </p:cNvSpPr>
              <p:nvPr/>
            </p:nvSpPr>
            <p:spPr bwMode="auto">
              <a:xfrm>
                <a:off x="1456" y="1856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4" name="Rectangle 52" descr="Zig zag"/>
              <p:cNvSpPr>
                <a:spLocks noChangeArrowheads="1"/>
              </p:cNvSpPr>
              <p:nvPr/>
            </p:nvSpPr>
            <p:spPr bwMode="auto">
              <a:xfrm>
                <a:off x="3099" y="1816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5" name="Rectangle 53" descr="Zig zag"/>
              <p:cNvSpPr>
                <a:spLocks noChangeArrowheads="1"/>
              </p:cNvSpPr>
              <p:nvPr/>
            </p:nvSpPr>
            <p:spPr bwMode="auto">
              <a:xfrm>
                <a:off x="2265" y="1835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6" name="Rectangle 54" descr="Zig zag"/>
              <p:cNvSpPr>
                <a:spLocks noChangeArrowheads="1"/>
              </p:cNvSpPr>
              <p:nvPr/>
            </p:nvSpPr>
            <p:spPr bwMode="auto">
              <a:xfrm>
                <a:off x="3871" y="1819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7" name="Rectangle 55" descr="Zig zag"/>
              <p:cNvSpPr>
                <a:spLocks noChangeArrowheads="1"/>
              </p:cNvSpPr>
              <p:nvPr/>
            </p:nvSpPr>
            <p:spPr bwMode="auto">
              <a:xfrm>
                <a:off x="1448" y="1368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8" name="Rectangle 56" descr="Zig zag"/>
              <p:cNvSpPr>
                <a:spLocks noChangeArrowheads="1"/>
              </p:cNvSpPr>
              <p:nvPr/>
            </p:nvSpPr>
            <p:spPr bwMode="auto">
              <a:xfrm>
                <a:off x="3091" y="1328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9" name="Rectangle 57" descr="Zig zag"/>
              <p:cNvSpPr>
                <a:spLocks noChangeArrowheads="1"/>
              </p:cNvSpPr>
              <p:nvPr/>
            </p:nvSpPr>
            <p:spPr bwMode="auto">
              <a:xfrm>
                <a:off x="2257" y="1347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30" name="Rectangle 58" descr="Zig zag"/>
              <p:cNvSpPr>
                <a:spLocks noChangeArrowheads="1"/>
              </p:cNvSpPr>
              <p:nvPr/>
            </p:nvSpPr>
            <p:spPr bwMode="auto">
              <a:xfrm>
                <a:off x="3863" y="1331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2731" name="Group 59"/>
            <p:cNvGrpSpPr>
              <a:grpSpLocks/>
            </p:cNvGrpSpPr>
            <p:nvPr/>
          </p:nvGrpSpPr>
          <p:grpSpPr bwMode="auto">
            <a:xfrm>
              <a:off x="4879" y="1715"/>
              <a:ext cx="532" cy="661"/>
              <a:chOff x="4879" y="1715"/>
              <a:chExt cx="532" cy="661"/>
            </a:xfrm>
          </p:grpSpPr>
          <p:sp>
            <p:nvSpPr>
              <p:cNvPr id="412732" name="Rectangle 60" descr="Zig zag"/>
              <p:cNvSpPr>
                <a:spLocks noChangeArrowheads="1"/>
              </p:cNvSpPr>
              <p:nvPr/>
            </p:nvSpPr>
            <p:spPr bwMode="auto">
              <a:xfrm>
                <a:off x="4879" y="1715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33" name="Rectangle 61" descr="Zig zag"/>
              <p:cNvSpPr>
                <a:spLocks noChangeArrowheads="1"/>
              </p:cNvSpPr>
              <p:nvPr/>
            </p:nvSpPr>
            <p:spPr bwMode="auto">
              <a:xfrm>
                <a:off x="5079" y="1955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118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0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2624138" y="457200"/>
            <a:ext cx="3852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Extended GCD Algorithm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309688" y="1295400"/>
            <a:ext cx="65341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How can we write gcd(a,b) as an integer linear combination?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471613" y="1981200"/>
            <a:ext cx="6208712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This can be done by extending the Euclidean’s algorithm.</a:t>
            </a: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1219200" y="2819400"/>
            <a:ext cx="70104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</a:rPr>
              <a:t>Example: </a:t>
            </a:r>
            <a:r>
              <a:rPr kumimoji="0" lang="en-US" altLang="zh-TW">
                <a:solidFill>
                  <a:srgbClr val="0000CC"/>
                </a:solidFill>
              </a:rPr>
              <a:t>a</a:t>
            </a:r>
            <a:r>
              <a:rPr kumimoji="0" lang="en-US" altLang="zh-TW">
                <a:solidFill>
                  <a:srgbClr val="000000"/>
                </a:solidFill>
              </a:rPr>
              <a:t> = 259, </a:t>
            </a:r>
            <a:r>
              <a:rPr kumimoji="0" lang="en-US" altLang="zh-TW">
                <a:solidFill>
                  <a:srgbClr val="0000CC"/>
                </a:solidFill>
              </a:rPr>
              <a:t>b</a:t>
            </a:r>
            <a:r>
              <a:rPr kumimoji="0" lang="en-US" altLang="zh-TW">
                <a:solidFill>
                  <a:srgbClr val="000000"/>
                </a:solidFill>
              </a:rPr>
              <a:t>=70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>
                <a:solidFill>
                  <a:srgbClr val="000000"/>
                </a:solidFill>
              </a:rPr>
              <a:t>259 = 3·70 + 49   	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>
                <a:solidFill>
                  <a:srgbClr val="000000"/>
                </a:solidFill>
              </a:rPr>
              <a:t>70 = 1·49 + 21        	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>
                <a:solidFill>
                  <a:srgbClr val="000000"/>
                </a:solidFill>
              </a:rPr>
              <a:t>			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>
                <a:solidFill>
                  <a:srgbClr val="000000"/>
                </a:solidFill>
              </a:rPr>
              <a:t>49 = 2·21 + 7        	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>
                <a:solidFill>
                  <a:srgbClr val="000000"/>
                </a:solidFill>
              </a:rPr>
              <a:t>			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>
                <a:solidFill>
                  <a:srgbClr val="000000"/>
                </a:solidFill>
              </a:rPr>
              <a:t>21 = 7·3 + 0                    done, gcd = 7</a:t>
            </a:r>
          </a:p>
        </p:txBody>
      </p:sp>
      <p:sp>
        <p:nvSpPr>
          <p:cNvPr id="310280" name="Line 8"/>
          <p:cNvSpPr>
            <a:spLocks noChangeShapeType="1"/>
          </p:cNvSpPr>
          <p:nvPr/>
        </p:nvSpPr>
        <p:spPr bwMode="auto">
          <a:xfrm>
            <a:off x="6477000" y="5867400"/>
            <a:ext cx="9906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81" name="Rectangle 9"/>
          <p:cNvSpPr>
            <a:spLocks noChangeArrowheads="1"/>
          </p:cNvSpPr>
          <p:nvPr/>
        </p:nvSpPr>
        <p:spPr bwMode="auto">
          <a:xfrm>
            <a:off x="3987800" y="3290888"/>
            <a:ext cx="134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</a:rPr>
              <a:t>49 = a – 3b</a:t>
            </a:r>
          </a:p>
        </p:txBody>
      </p:sp>
      <p:sp>
        <p:nvSpPr>
          <p:cNvPr id="310282" name="Rectangle 10"/>
          <p:cNvSpPr>
            <a:spLocks noChangeArrowheads="1"/>
          </p:cNvSpPr>
          <p:nvPr/>
        </p:nvSpPr>
        <p:spPr bwMode="auto">
          <a:xfrm>
            <a:off x="3962400" y="3581400"/>
            <a:ext cx="1470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kumimoji="0" lang="en-US" altLang="zh-TW">
                <a:solidFill>
                  <a:srgbClr val="000000"/>
                </a:solidFill>
              </a:rPr>
              <a:t>21 = 70 - 49</a:t>
            </a:r>
          </a:p>
        </p:txBody>
      </p:sp>
      <p:sp>
        <p:nvSpPr>
          <p:cNvPr id="310283" name="Rectangle 11"/>
          <p:cNvSpPr>
            <a:spLocks noChangeArrowheads="1"/>
          </p:cNvSpPr>
          <p:nvPr/>
        </p:nvSpPr>
        <p:spPr bwMode="auto">
          <a:xfrm>
            <a:off x="3962400" y="4343400"/>
            <a:ext cx="2557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</a:rPr>
              <a:t>21 = b – (a-3b) = -a+4b</a:t>
            </a:r>
          </a:p>
        </p:txBody>
      </p:sp>
      <p:sp>
        <p:nvSpPr>
          <p:cNvPr id="310284" name="Rectangle 12"/>
          <p:cNvSpPr>
            <a:spLocks noChangeArrowheads="1"/>
          </p:cNvSpPr>
          <p:nvPr/>
        </p:nvSpPr>
        <p:spPr bwMode="auto">
          <a:xfrm>
            <a:off x="3962400" y="4953000"/>
            <a:ext cx="1527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</a:rPr>
              <a:t>7 = 49 - 2·21</a:t>
            </a:r>
          </a:p>
        </p:txBody>
      </p:sp>
      <p:sp>
        <p:nvSpPr>
          <p:cNvPr id="310285" name="Rectangle 13"/>
          <p:cNvSpPr>
            <a:spLocks noChangeArrowheads="1"/>
          </p:cNvSpPr>
          <p:nvPr/>
        </p:nvSpPr>
        <p:spPr bwMode="auto">
          <a:xfrm>
            <a:off x="3962400" y="5486400"/>
            <a:ext cx="3532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</a:rPr>
              <a:t>7 = (a-3b) – 2(-a+4b)  = 3a – 11b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0" grpId="0" animBg="1"/>
      <p:bldP spid="310281" grpId="0"/>
      <p:bldP spid="310282" grpId="0"/>
      <p:bldP spid="310283" grpId="0"/>
      <p:bldP spid="310284" grpId="0"/>
      <p:bldP spid="31028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2"/>
          <p:cNvSpPr txBox="1">
            <a:spLocks noChangeArrowheads="1"/>
          </p:cNvSpPr>
          <p:nvPr/>
        </p:nvSpPr>
        <p:spPr bwMode="auto">
          <a:xfrm>
            <a:off x="1219200" y="1258888"/>
            <a:ext cx="6781800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/>
              <a:t>Example: </a:t>
            </a:r>
            <a:r>
              <a:rPr kumimoji="0" lang="en-US" altLang="zh-TW">
                <a:solidFill>
                  <a:srgbClr val="0000CC"/>
                </a:solidFill>
              </a:rPr>
              <a:t>a</a:t>
            </a:r>
            <a:r>
              <a:rPr kumimoji="0" lang="en-US" altLang="zh-TW"/>
              <a:t> = 899, </a:t>
            </a:r>
            <a:r>
              <a:rPr kumimoji="0" lang="en-US" altLang="zh-TW">
                <a:solidFill>
                  <a:srgbClr val="0000CC"/>
                </a:solidFill>
              </a:rPr>
              <a:t>b</a:t>
            </a:r>
            <a:r>
              <a:rPr kumimoji="0" lang="en-US" altLang="zh-TW"/>
              <a:t>=493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/>
              <a:t>899 = 1·493 + 406    so 406 = a - b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/>
              <a:t>493 = 1·406 + 87        so 87 = 493 – 406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/>
              <a:t>                                           = b – (a-b) = -a + 2b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/>
              <a:t>406 = 4·87 + 58         so 58 = 406 - 4·87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/>
              <a:t>                                           = (a-b) – 4(-a+2b) = 5a - 9b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/>
              <a:t>87   = 1·58 + 29          so 29 = 87 – 1·58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/>
              <a:t>                                           = (-a+2b) - (5a-9b) = -6a + 11b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zh-TW"/>
              <a:t>58   = 2·29 + 0            done, gcd = 29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624138" y="457200"/>
            <a:ext cx="3852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Extended GCD Algorithm</a:t>
            </a:r>
          </a:p>
        </p:txBody>
      </p:sp>
      <p:sp>
        <p:nvSpPr>
          <p:cNvPr id="282630" name="Line 6"/>
          <p:cNvSpPr>
            <a:spLocks noChangeShapeType="1"/>
          </p:cNvSpPr>
          <p:nvPr/>
        </p:nvSpPr>
        <p:spPr bwMode="auto">
          <a:xfrm>
            <a:off x="6477000" y="5346700"/>
            <a:ext cx="9906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1295400" y="1905000"/>
            <a:ext cx="65881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Quotient remainder theorem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Greatest common divisor &amp; Euclidean algorithm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Linear combination and GCD, extended Euclidean algorithm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/>
              <a:t>Prime factorization and other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295400" y="1362075"/>
            <a:ext cx="4686300" cy="466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/>
              <a:t>Theorem:  gcd(a,b) = spc(a,b)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2438400" y="457200"/>
            <a:ext cx="425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Application of the Theorem</a:t>
            </a:r>
          </a:p>
        </p:txBody>
      </p:sp>
      <p:sp>
        <p:nvSpPr>
          <p:cNvPr id="29700" name="Text Box 9"/>
          <p:cNvSpPr txBox="1">
            <a:spLocks noChangeArrowheads="1"/>
          </p:cNvSpPr>
          <p:nvPr/>
        </p:nvSpPr>
        <p:spPr bwMode="auto">
          <a:xfrm>
            <a:off x="1355725" y="2403475"/>
            <a:ext cx="3214688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Why is this theorem useful?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1355725" y="3394075"/>
            <a:ext cx="6970713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en-US" altLang="zh-TW"/>
              <a:t>we can now “write down” gcd(a,b) as some concrete equation,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(i.e. gcd(a,b) = sa+tb for some integers s and t),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and this allows us to reason about gcd(a,b) much easier.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(2) If we can find integers s and t so that sa+tb=c,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then we can conclude that gcd(a,b) &lt;= 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In particular, if c=1, then we can conclude that gcd(a,b)=1.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230563" y="457200"/>
            <a:ext cx="263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Prime Divisibility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1333500" y="2890838"/>
            <a:ext cx="56007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i="1">
                <a:solidFill>
                  <a:srgbClr val="000000"/>
                </a:solidFill>
              </a:rPr>
              <a:t>pf</a:t>
            </a:r>
            <a:r>
              <a:rPr lang="en-US" altLang="zh-TW">
                <a:solidFill>
                  <a:srgbClr val="000000"/>
                </a:solidFill>
              </a:rPr>
              <a:t>: say </a:t>
            </a:r>
            <a:r>
              <a:rPr lang="en-US" altLang="zh-TW">
                <a:sym typeface="Euclid Symbol" pitchFamily="18" charset="2"/>
              </a:rPr>
              <a:t>p does not divide a</a:t>
            </a:r>
            <a:r>
              <a:rPr lang="en-US" altLang="zh-TW">
                <a:solidFill>
                  <a:srgbClr val="0000CC"/>
                </a:solidFill>
              </a:rPr>
              <a:t>.  </a:t>
            </a:r>
            <a:r>
              <a:rPr lang="en-US" altLang="zh-TW">
                <a:solidFill>
                  <a:srgbClr val="000000"/>
                </a:solidFill>
              </a:rPr>
              <a:t>so </a:t>
            </a:r>
            <a:r>
              <a:rPr lang="en-US" altLang="zh-TW">
                <a:solidFill>
                  <a:srgbClr val="0000CC"/>
                </a:solidFill>
              </a:rPr>
              <a:t>gcd(p,a)=1.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solidFill>
                  <a:srgbClr val="000000"/>
                </a:solidFill>
              </a:rPr>
              <a:t>So by the </a:t>
            </a:r>
            <a:r>
              <a:rPr lang="en-US" altLang="zh-TW" b="1"/>
              <a:t>Theorem</a:t>
            </a:r>
            <a:r>
              <a:rPr lang="en-US" altLang="zh-TW">
                <a:solidFill>
                  <a:srgbClr val="000000"/>
                </a:solidFill>
              </a:rPr>
              <a:t>, there exist s and t such that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solidFill>
                  <a:srgbClr val="000000"/>
                </a:solidFill>
              </a:rPr>
              <a:t>            </a:t>
            </a:r>
            <a:r>
              <a:rPr lang="en-US" altLang="zh-TW">
                <a:solidFill>
                  <a:srgbClr val="0000CC"/>
                </a:solidFill>
              </a:rPr>
              <a:t>sa    +  tp     = 1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solidFill>
                  <a:srgbClr val="0000CC"/>
                </a:solidFill>
              </a:rPr>
              <a:t>          (sa)b + (tp)b  = b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1371600" y="2209800"/>
            <a:ext cx="49672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 i="1">
                <a:solidFill>
                  <a:srgbClr val="000000"/>
                </a:solidFill>
              </a:rPr>
              <a:t>Lemma</a:t>
            </a:r>
            <a:r>
              <a:rPr lang="en-US" altLang="zh-TW" b="1">
                <a:solidFill>
                  <a:srgbClr val="000000"/>
                </a:solidFill>
              </a:rPr>
              <a:t>:</a:t>
            </a:r>
            <a:r>
              <a:rPr lang="en-US" altLang="zh-TW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>
                <a:solidFill>
                  <a:srgbClr val="000000"/>
                </a:solidFill>
              </a:rPr>
              <a:t> prime and </a:t>
            </a:r>
            <a:r>
              <a:rPr lang="en-US" altLang="zh-TW">
                <a:solidFill>
                  <a:srgbClr val="0000CC"/>
                </a:solidFill>
              </a:rPr>
              <a:t>p|a·b </a:t>
            </a:r>
            <a:r>
              <a:rPr lang="en-US" altLang="zh-TW">
                <a:solidFill>
                  <a:srgbClr val="000000"/>
                </a:solidFill>
              </a:rPr>
              <a:t>implies </a:t>
            </a:r>
            <a:r>
              <a:rPr lang="en-US" altLang="zh-TW">
                <a:solidFill>
                  <a:srgbClr val="0000CC"/>
                </a:solidFill>
              </a:rPr>
              <a:t>p|a  </a:t>
            </a:r>
            <a:r>
              <a:rPr lang="en-US" altLang="zh-TW">
                <a:solidFill>
                  <a:srgbClr val="000000"/>
                </a:solidFill>
              </a:rPr>
              <a:t>or</a:t>
            </a:r>
            <a:r>
              <a:rPr lang="en-US" altLang="zh-TW">
                <a:solidFill>
                  <a:srgbClr val="0000CC"/>
                </a:solidFill>
              </a:rPr>
              <a:t> p|b.</a:t>
            </a:r>
          </a:p>
        </p:txBody>
      </p:sp>
      <p:sp>
        <p:nvSpPr>
          <p:cNvPr id="306181" name="AutoShape 5"/>
          <p:cNvSpPr>
            <a:spLocks/>
          </p:cNvSpPr>
          <p:nvPr/>
        </p:nvSpPr>
        <p:spPr bwMode="auto">
          <a:xfrm rot="-5400000">
            <a:off x="2362200" y="4643438"/>
            <a:ext cx="2286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6182" name="AutoShape 6"/>
          <p:cNvSpPr>
            <a:spLocks/>
          </p:cNvSpPr>
          <p:nvPr/>
        </p:nvSpPr>
        <p:spPr bwMode="auto">
          <a:xfrm rot="-5400000">
            <a:off x="3088481" y="4683919"/>
            <a:ext cx="223838" cy="152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2209800" y="4949825"/>
            <a:ext cx="655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p|ab</a:t>
            </a:r>
          </a:p>
        </p:txBody>
      </p:sp>
      <p:sp>
        <p:nvSpPr>
          <p:cNvPr id="306185" name="Text Box 9"/>
          <p:cNvSpPr txBox="1">
            <a:spLocks noChangeArrowheads="1"/>
          </p:cNvSpPr>
          <p:nvPr/>
        </p:nvSpPr>
        <p:spPr bwMode="auto">
          <a:xfrm>
            <a:off x="3025775" y="4948238"/>
            <a:ext cx="525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p|p</a:t>
            </a:r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1447800" y="5638800"/>
            <a:ext cx="6477000" cy="381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b="1" i="1">
                <a:solidFill>
                  <a:srgbClr val="000000"/>
                </a:solidFill>
              </a:rPr>
              <a:t>Cor </a:t>
            </a:r>
            <a:r>
              <a:rPr lang="en-US" altLang="zh-TW">
                <a:solidFill>
                  <a:srgbClr val="000000"/>
                </a:solidFill>
              </a:rPr>
              <a:t>: If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>
                <a:solidFill>
                  <a:srgbClr val="000000"/>
                </a:solidFill>
              </a:rPr>
              <a:t> is prime, and </a:t>
            </a:r>
            <a:r>
              <a:rPr lang="en-US" altLang="zh-TW">
                <a:solidFill>
                  <a:srgbClr val="0000CC"/>
                </a:solidFill>
              </a:rPr>
              <a:t>p| a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·a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···a</a:t>
            </a:r>
            <a:r>
              <a:rPr lang="en-US" altLang="zh-TW" baseline="-25000">
                <a:solidFill>
                  <a:srgbClr val="0000CC"/>
                </a:solidFill>
              </a:rPr>
              <a:t>m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then    </a:t>
            </a:r>
            <a:r>
              <a:rPr lang="en-US" altLang="zh-TW">
                <a:solidFill>
                  <a:srgbClr val="0000CC"/>
                </a:solidFill>
              </a:rPr>
              <a:t>p|a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>
                <a:solidFill>
                  <a:srgbClr val="0000CC"/>
                </a:solidFill>
              </a:rPr>
              <a:t>   </a:t>
            </a:r>
            <a:r>
              <a:rPr lang="en-US" altLang="zh-TW">
                <a:solidFill>
                  <a:srgbClr val="000000"/>
                </a:solidFill>
              </a:rPr>
              <a:t>for some</a:t>
            </a:r>
            <a:r>
              <a:rPr lang="en-US" altLang="zh-TW">
                <a:solidFill>
                  <a:srgbClr val="0000CC"/>
                </a:solidFill>
              </a:rPr>
              <a:t> i</a:t>
            </a:r>
            <a:r>
              <a:rPr lang="en-US" altLang="zh-TW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1295400" y="1371600"/>
            <a:ext cx="4686300" cy="466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/>
              <a:t>Theorem:  gcd(a,b) = spc(a,b)</a:t>
            </a:r>
          </a:p>
        </p:txBody>
      </p:sp>
      <p:sp>
        <p:nvSpPr>
          <p:cNvPr id="306189" name="Text Box 13"/>
          <p:cNvSpPr txBox="1">
            <a:spLocks noChangeArrowheads="1"/>
          </p:cNvSpPr>
          <p:nvPr/>
        </p:nvSpPr>
        <p:spPr bwMode="auto">
          <a:xfrm>
            <a:off x="4572000" y="4648200"/>
            <a:ext cx="127952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Hence p|b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 animBg="1"/>
      <p:bldP spid="306181" grpId="0" animBg="1"/>
      <p:bldP spid="306182" grpId="0" animBg="1"/>
      <p:bldP spid="306184" grpId="0"/>
      <p:bldP spid="306185" grpId="0"/>
      <p:bldP spid="306187" grpId="0" animBg="1"/>
      <p:bldP spid="30618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066800" y="1600200"/>
            <a:ext cx="7010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>
                <a:solidFill>
                  <a:srgbClr val="000000"/>
                </a:solidFill>
              </a:rPr>
              <a:t>Every integer, </a:t>
            </a:r>
            <a:r>
              <a:rPr lang="en-US" altLang="zh-TW" sz="2000">
                <a:solidFill>
                  <a:srgbClr val="0000CC"/>
                </a:solidFill>
              </a:rPr>
              <a:t>n&gt;1</a:t>
            </a:r>
            <a:r>
              <a:rPr lang="en-US" altLang="zh-TW" sz="2000">
                <a:solidFill>
                  <a:srgbClr val="000000"/>
                </a:solidFill>
              </a:rPr>
              <a:t>, has a </a:t>
            </a:r>
            <a:r>
              <a:rPr lang="en-US" altLang="zh-TW" sz="2000" i="1">
                <a:solidFill>
                  <a:srgbClr val="A50021"/>
                </a:solidFill>
              </a:rPr>
              <a:t>unique </a:t>
            </a:r>
            <a:r>
              <a:rPr lang="en-US" altLang="zh-TW" sz="2000">
                <a:solidFill>
                  <a:srgbClr val="000000"/>
                </a:solidFill>
              </a:rPr>
              <a:t>factorization into primes: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 sz="2000">
                <a:solidFill>
                  <a:srgbClr val="0000CC"/>
                </a:solidFill>
              </a:rPr>
              <a:t>p</a:t>
            </a:r>
            <a:r>
              <a:rPr lang="en-US" altLang="zh-TW" sz="2000" baseline="-25000">
                <a:solidFill>
                  <a:srgbClr val="0000CC"/>
                </a:solidFill>
              </a:rPr>
              <a:t>0</a:t>
            </a:r>
            <a:r>
              <a:rPr lang="en-US" altLang="zh-TW" sz="2000">
                <a:solidFill>
                  <a:srgbClr val="0000CC"/>
                </a:solidFill>
              </a:rPr>
              <a:t> </a:t>
            </a:r>
            <a:r>
              <a:rPr lang="en-US" altLang="zh-TW" sz="2000">
                <a:solidFill>
                  <a:srgbClr val="0000CC"/>
                </a:solidFill>
                <a:cs typeface="Times New Roman" pitchFamily="18" charset="0"/>
              </a:rPr>
              <a:t>≤ p</a:t>
            </a:r>
            <a:r>
              <a:rPr lang="en-US" altLang="zh-TW" sz="2000" baseline="-25000">
                <a:solidFill>
                  <a:srgbClr val="0000CC"/>
                </a:solidFill>
                <a:cs typeface="Times New Roman" pitchFamily="18" charset="0"/>
              </a:rPr>
              <a:t>1</a:t>
            </a:r>
            <a:r>
              <a:rPr lang="en-US" altLang="zh-TW" sz="2000">
                <a:solidFill>
                  <a:srgbClr val="0000CC"/>
                </a:solidFill>
                <a:cs typeface="Times New Roman" pitchFamily="18" charset="0"/>
              </a:rPr>
              <a:t> ≤ ··· ≤ p</a:t>
            </a:r>
            <a:r>
              <a:rPr lang="en-US" altLang="zh-TW" sz="2000" baseline="-25000">
                <a:solidFill>
                  <a:srgbClr val="0000CC"/>
                </a:solidFill>
                <a:cs typeface="Times New Roman" pitchFamily="18" charset="0"/>
              </a:rPr>
              <a:t>k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 sz="2000">
                <a:solidFill>
                  <a:srgbClr val="0000CC"/>
                </a:solidFill>
              </a:rPr>
              <a:t> p</a:t>
            </a:r>
            <a:r>
              <a:rPr lang="en-US" altLang="zh-TW" sz="2000" baseline="-25000">
                <a:solidFill>
                  <a:srgbClr val="0000CC"/>
                </a:solidFill>
              </a:rPr>
              <a:t>0</a:t>
            </a:r>
            <a:r>
              <a:rPr lang="en-US" altLang="zh-TW" sz="2000">
                <a:solidFill>
                  <a:srgbClr val="0000CC"/>
                </a:solidFill>
              </a:rPr>
              <a:t> </a:t>
            </a:r>
            <a:r>
              <a:rPr lang="en-US" altLang="zh-TW" sz="2000">
                <a:solidFill>
                  <a:srgbClr val="0000CC"/>
                </a:solidFill>
                <a:cs typeface="Times New Roman" pitchFamily="18" charset="0"/>
              </a:rPr>
              <a:t>p</a:t>
            </a:r>
            <a:r>
              <a:rPr lang="en-US" altLang="zh-TW" sz="2000" baseline="-25000">
                <a:solidFill>
                  <a:srgbClr val="0000CC"/>
                </a:solidFill>
                <a:cs typeface="Times New Roman" pitchFamily="18" charset="0"/>
              </a:rPr>
              <a:t>1 </a:t>
            </a:r>
            <a:r>
              <a:rPr lang="en-US" altLang="zh-TW" sz="2000">
                <a:solidFill>
                  <a:srgbClr val="0000CC"/>
                </a:solidFill>
                <a:cs typeface="Times New Roman" pitchFamily="18" charset="0"/>
              </a:rPr>
              <a:t>··· p</a:t>
            </a:r>
            <a:r>
              <a:rPr lang="en-US" altLang="zh-TW" sz="2000" baseline="-25000">
                <a:solidFill>
                  <a:srgbClr val="0000CC"/>
                </a:solidFill>
                <a:cs typeface="Times New Roman" pitchFamily="18" charset="0"/>
              </a:rPr>
              <a:t>k </a:t>
            </a:r>
            <a:r>
              <a:rPr lang="en-US" altLang="zh-TW" sz="2000">
                <a:solidFill>
                  <a:srgbClr val="0000CC"/>
                </a:solidFill>
                <a:cs typeface="Times New Roman" pitchFamily="18" charset="0"/>
              </a:rPr>
              <a:t>= n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828800" y="457200"/>
            <a:ext cx="554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Fundamental Theorem of Arithmetic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0" y="3810000"/>
            <a:ext cx="457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i="1">
                <a:latin typeface="Arial" charset="0"/>
              </a:rPr>
              <a:t>Example: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latin typeface="Arial" charset="0"/>
              </a:rPr>
              <a:t>61394323221 = 3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3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3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7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11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11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37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37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37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</a:t>
            </a:r>
            <a:r>
              <a:rPr lang="en-US" altLang="zh-TW">
                <a:latin typeface="Arial" charset="0"/>
              </a:rPr>
              <a:t>53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09800" y="1295400"/>
            <a:ext cx="47244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i="1">
                <a:solidFill>
                  <a:srgbClr val="A50021"/>
                </a:solidFill>
              </a:rPr>
              <a:t>Theorem</a:t>
            </a:r>
            <a:r>
              <a:rPr kumimoji="0" lang="en-US" altLang="zh-TW">
                <a:solidFill>
                  <a:schemeClr val="tx2"/>
                </a:solidFill>
              </a:rPr>
              <a:t>: </a:t>
            </a:r>
            <a:r>
              <a:rPr kumimoji="0" lang="en-US" altLang="zh-TW">
                <a:solidFill>
                  <a:schemeClr val="tx2"/>
                </a:solidFill>
                <a:cs typeface="Arial" charset="0"/>
              </a:rPr>
              <a:t>There is a unique factorization.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971800" y="457200"/>
            <a:ext cx="320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Unique Factorization</a:t>
            </a: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457200" y="2171700"/>
            <a:ext cx="78486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i="1"/>
              <a:t>proof</a:t>
            </a:r>
            <a:r>
              <a:rPr lang="en-US" altLang="zh-TW"/>
              <a:t>: suppose, by contradiction,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/>
              <a:t>           that there are numbers with two different factorization.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/>
              <a:t>	      By the well-ordering principle, we choose the </a:t>
            </a:r>
            <a:r>
              <a:rPr lang="en-US" altLang="zh-TW">
                <a:solidFill>
                  <a:srgbClr val="FF00FF"/>
                </a:solidFill>
              </a:rPr>
              <a:t>smallest</a:t>
            </a:r>
            <a:r>
              <a:rPr lang="en-US" altLang="zh-TW"/>
              <a:t> such </a:t>
            </a:r>
            <a:r>
              <a:rPr lang="en-US" altLang="zh-TW" i="1">
                <a:solidFill>
                  <a:srgbClr val="0000CC"/>
                </a:solidFill>
              </a:rPr>
              <a:t>n </a:t>
            </a:r>
            <a:r>
              <a:rPr lang="en-US" altLang="zh-TW">
                <a:solidFill>
                  <a:srgbClr val="0000CC"/>
                </a:solidFill>
              </a:rPr>
              <a:t>&gt;1</a:t>
            </a:r>
            <a:r>
              <a:rPr lang="en-US" altLang="zh-TW"/>
              <a:t>: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solidFill>
                  <a:srgbClr val="0000CC"/>
                </a:solidFill>
              </a:rPr>
              <a:t>n = p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·p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···p</a:t>
            </a:r>
            <a:r>
              <a:rPr lang="en-US" altLang="zh-TW" baseline="-25000">
                <a:solidFill>
                  <a:srgbClr val="0000CC"/>
                </a:solidFill>
              </a:rPr>
              <a:t>k  </a:t>
            </a:r>
            <a:r>
              <a:rPr lang="en-US" altLang="zh-TW">
                <a:solidFill>
                  <a:srgbClr val="0000CC"/>
                </a:solidFill>
              </a:rPr>
              <a:t>= q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·q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···q</a:t>
            </a:r>
            <a:r>
              <a:rPr lang="en-US" altLang="zh-TW" baseline="-25000">
                <a:solidFill>
                  <a:srgbClr val="0000CC"/>
                </a:solidFill>
              </a:rPr>
              <a:t>m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/>
              <a:t>	        Since n is smallest, we must have that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 baseline="-25000">
                <a:solidFill>
                  <a:srgbClr val="0000CC"/>
                </a:solidFill>
              </a:rPr>
              <a:t>i </a:t>
            </a:r>
            <a:r>
              <a:rPr lang="en-US" altLang="zh-TW" b="1">
                <a:solidFill>
                  <a:srgbClr val="0000CC"/>
                </a:solidFill>
                <a:sym typeface="Euclid Symbol" pitchFamily="18" charset="2"/>
              </a:rPr>
              <a:t></a:t>
            </a:r>
            <a:r>
              <a:rPr lang="en-US" altLang="zh-TW">
                <a:solidFill>
                  <a:srgbClr val="0000CC"/>
                </a:solidFill>
              </a:rPr>
              <a:t> q</a:t>
            </a:r>
            <a:r>
              <a:rPr lang="en-US" altLang="zh-TW" baseline="-25000">
                <a:solidFill>
                  <a:srgbClr val="0000CC"/>
                </a:solidFill>
              </a:rPr>
              <a:t>j  </a:t>
            </a:r>
            <a:r>
              <a:rPr lang="en-US" altLang="zh-TW"/>
              <a:t>all </a:t>
            </a:r>
            <a:r>
              <a:rPr lang="en-US" altLang="zh-TW">
                <a:solidFill>
                  <a:srgbClr val="0000CC"/>
                </a:solidFill>
              </a:rPr>
              <a:t>i,j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>
                <a:solidFill>
                  <a:srgbClr val="0000CC"/>
                </a:solidFill>
              </a:rPr>
              <a:t>		</a:t>
            </a:r>
            <a:r>
              <a:rPr lang="en-US" altLang="zh-TW">
                <a:solidFill>
                  <a:schemeClr val="tx2"/>
                </a:solidFill>
              </a:rPr>
              <a:t>(Otherwise, we can obtain a smaller counterexample.)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/>
              <a:t>		Since 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|n = q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·q</a:t>
            </a:r>
            <a:r>
              <a:rPr lang="en-US" altLang="zh-TW" baseline="-25000">
                <a:solidFill>
                  <a:srgbClr val="0000CC"/>
                </a:solidFill>
              </a:rPr>
              <a:t>2</a:t>
            </a:r>
            <a:r>
              <a:rPr lang="en-US" altLang="zh-TW">
                <a:solidFill>
                  <a:srgbClr val="0000CC"/>
                </a:solidFill>
              </a:rPr>
              <a:t>···q</a:t>
            </a:r>
            <a:r>
              <a:rPr lang="en-US" altLang="zh-TW" baseline="-25000">
                <a:solidFill>
                  <a:srgbClr val="0000CC"/>
                </a:solidFill>
              </a:rPr>
              <a:t>m</a:t>
            </a:r>
            <a:r>
              <a:rPr lang="en-US" altLang="zh-TW">
                <a:solidFill>
                  <a:srgbClr val="0000CC"/>
                </a:solidFill>
              </a:rPr>
              <a:t>, </a:t>
            </a:r>
            <a:r>
              <a:rPr lang="en-US" altLang="zh-TW"/>
              <a:t>so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zh-TW"/>
              <a:t>by Cor., 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 baseline="-25000">
                <a:solidFill>
                  <a:srgbClr val="0000CC"/>
                </a:solidFill>
              </a:rPr>
              <a:t>1</a:t>
            </a:r>
            <a:r>
              <a:rPr lang="en-US" altLang="zh-TW">
                <a:solidFill>
                  <a:srgbClr val="0000CC"/>
                </a:solidFill>
              </a:rPr>
              <a:t>|q</a:t>
            </a:r>
            <a:r>
              <a:rPr lang="en-US" altLang="zh-TW" baseline="-25000">
                <a:solidFill>
                  <a:srgbClr val="0000CC"/>
                </a:solidFill>
              </a:rPr>
              <a:t>i </a:t>
            </a:r>
            <a:r>
              <a:rPr lang="en-US" altLang="zh-TW"/>
              <a:t>for some i.</a:t>
            </a:r>
            <a:r>
              <a:rPr lang="en-US" altLang="zh-TW" baseline="-25000">
                <a:solidFill>
                  <a:srgbClr val="0000CC"/>
                </a:solidFill>
              </a:rPr>
              <a:t> 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TW"/>
              <a:t>		Since both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 baseline="-25000">
                <a:solidFill>
                  <a:srgbClr val="0000CC"/>
                </a:solidFill>
              </a:rPr>
              <a:t>1 </a:t>
            </a:r>
            <a:r>
              <a:rPr lang="en-US" altLang="zh-TW">
                <a:solidFill>
                  <a:srgbClr val="0000CC"/>
                </a:solidFill>
              </a:rPr>
              <a:t>= q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/>
              <a:t> are prime numbers, we must have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 baseline="-25000">
                <a:solidFill>
                  <a:srgbClr val="0000CC"/>
                </a:solidFill>
              </a:rPr>
              <a:t>1 </a:t>
            </a:r>
            <a:r>
              <a:rPr lang="en-US" altLang="zh-TW">
                <a:solidFill>
                  <a:srgbClr val="0000CC"/>
                </a:solidFill>
              </a:rPr>
              <a:t>= q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311303" name="Text Box 7"/>
          <p:cNvSpPr txBox="1">
            <a:spLocks noChangeArrowheads="1"/>
          </p:cNvSpPr>
          <p:nvPr/>
        </p:nvSpPr>
        <p:spPr bwMode="auto">
          <a:xfrm>
            <a:off x="7315200" y="4724400"/>
            <a:ext cx="1660525" cy="369888"/>
          </a:xfrm>
          <a:prstGeom prst="rect">
            <a:avLst/>
          </a:prstGeom>
          <a:noFill/>
          <a:ln w="3175">
            <a:solidFill>
              <a:schemeClr val="bg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/>
              <a:t>contradiction!</a:t>
            </a:r>
          </a:p>
        </p:txBody>
      </p:sp>
      <p:sp>
        <p:nvSpPr>
          <p:cNvPr id="311305" name="Line 9"/>
          <p:cNvSpPr>
            <a:spLocks noChangeShapeType="1"/>
          </p:cNvSpPr>
          <p:nvPr/>
        </p:nvSpPr>
        <p:spPr bwMode="auto">
          <a:xfrm flipH="1" flipV="1">
            <a:off x="6934200" y="4267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6" name="Line 10"/>
          <p:cNvSpPr>
            <a:spLocks noChangeShapeType="1"/>
          </p:cNvSpPr>
          <p:nvPr/>
        </p:nvSpPr>
        <p:spPr bwMode="auto">
          <a:xfrm flipH="1">
            <a:off x="7620000" y="5105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3" grpId="0" animBg="1"/>
      <p:bldP spid="311305" grpId="0" animBg="1"/>
      <p:bldP spid="31130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Text Box 2"/>
          <p:cNvSpPr txBox="1">
            <a:spLocks noChangeArrowheads="1"/>
          </p:cNvSpPr>
          <p:nvPr/>
        </p:nvSpPr>
        <p:spPr bwMode="auto">
          <a:xfrm>
            <a:off x="1350963" y="2286000"/>
            <a:ext cx="6053137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Lemma.</a:t>
            </a:r>
            <a:r>
              <a:rPr lang="en-US" altLang="zh-TW"/>
              <a:t>  If gcd(a,b)=1 and gcd(a,c)=1, then gcd(a,bc)=1.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295400" y="1362075"/>
            <a:ext cx="4686300" cy="466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/>
              <a:t>Theorem:  gcd(a,b) = spc(a,b)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438400" y="457200"/>
            <a:ext cx="425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Application of the Theorem</a:t>
            </a: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1371600" y="3138488"/>
            <a:ext cx="510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By the </a:t>
            </a:r>
            <a:r>
              <a:rPr lang="en-US" altLang="zh-TW" b="1"/>
              <a:t>Theorem, </a:t>
            </a:r>
            <a:r>
              <a:rPr lang="en-US" altLang="zh-TW"/>
              <a:t>there exist s,t,u,v such that</a:t>
            </a:r>
            <a:endParaRPr lang="en-US" altLang="zh-TW" b="1"/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3048000" y="3771900"/>
            <a:ext cx="12573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sa + tb = 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/>
              <a:t>ua + vc = 1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1447800" y="4675188"/>
            <a:ext cx="450215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Multiplying, we have (sa + tb)(ua + vc) = 1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saua + savc + tbua + tbvc = 1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(sau + svc + tbu)a + (tv)bc = 1</a:t>
            </a: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1431925" y="6137275"/>
            <a:ext cx="60531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By the </a:t>
            </a:r>
            <a:r>
              <a:rPr lang="en-US" altLang="zh-TW" b="1"/>
              <a:t>Theorem</a:t>
            </a:r>
            <a:r>
              <a:rPr lang="en-US" altLang="zh-TW"/>
              <a:t>, since spc(a,bc)=1, we have gcd(a,bc)=1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 animBg="1"/>
      <p:bldP spid="309253" grpId="0"/>
      <p:bldP spid="30925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diehar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4958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44500" y="4495800"/>
            <a:ext cx="81661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TW">
                <a:solidFill>
                  <a:srgbClr val="FF3300"/>
                </a:solidFill>
              </a:rPr>
              <a:t>Simon says:</a:t>
            </a:r>
            <a:r>
              <a:rPr lang="en-US" altLang="zh-TW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906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latin typeface="Times New Roman" pitchFamily="18" charset="0"/>
              </a:rPr>
              <a:t>3 Gallon Jug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0292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latin typeface="Times New Roman" pitchFamily="18" charset="0"/>
              </a:rPr>
              <a:t>5 Gallon Jug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593725" y="1263650"/>
            <a:ext cx="5226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latin typeface="Times New Roman" pitchFamily="18" charset="0"/>
              </a:rPr>
              <a:t>Start with empty jugs: (0,0)</a:t>
            </a:r>
          </a:p>
          <a:p>
            <a:pPr eaLnBrk="1" hangingPunct="1"/>
            <a:r>
              <a:rPr kumimoji="0" lang="en-US" altLang="zh-TW" sz="3600">
                <a:latin typeface="Times New Roman" pitchFamily="18" charset="0"/>
              </a:rPr>
              <a:t>Fill the big jug: (0,5)</a:t>
            </a: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70" name="Freeform 6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1572577282 h 624"/>
              <a:gd name="T4" fmla="*/ 1935479982 w 432"/>
              <a:gd name="T5" fmla="*/ 1572577282 h 624"/>
              <a:gd name="T6" fmla="*/ 1935479982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Freeform 7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7752" name="Picture 8" descr="j012341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3132138" y="457200"/>
            <a:ext cx="281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Club vs Strangers</a:t>
            </a:r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990600" y="3048000"/>
            <a:ext cx="7197725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Theorem:</a:t>
            </a:r>
            <a:r>
              <a:rPr lang="en-US" altLang="en-US"/>
              <a:t> Every collection of 6 people includes a </a:t>
            </a:r>
            <a:r>
              <a:rPr lang="en-US" altLang="en-US">
                <a:solidFill>
                  <a:srgbClr val="A50021"/>
                </a:solidFill>
              </a:rPr>
              <a:t>club of 3 people</a:t>
            </a:r>
            <a:r>
              <a:rPr lang="en-US" altLang="en-US"/>
              <a:t>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or a </a:t>
            </a:r>
            <a:r>
              <a:rPr lang="en-US" altLang="en-US">
                <a:solidFill>
                  <a:srgbClr val="006699"/>
                </a:solidFill>
              </a:rPr>
              <a:t>group of 3 strangers</a:t>
            </a:r>
            <a:r>
              <a:rPr lang="en-US" altLang="en-US"/>
              <a:t>.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796925" y="1247775"/>
            <a:ext cx="7280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Let’s agree that given any two people, either they have met or not.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796925" y="1781175"/>
            <a:ext cx="723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every people in a group has met, then we’ll call the group a </a:t>
            </a:r>
            <a:r>
              <a:rPr lang="en-US" altLang="en-US">
                <a:solidFill>
                  <a:srgbClr val="A50021"/>
                </a:solidFill>
              </a:rPr>
              <a:t>club</a:t>
            </a:r>
            <a:r>
              <a:rPr lang="en-US" altLang="en-US"/>
              <a:t>.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796925" y="2300288"/>
            <a:ext cx="811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every people in a group has not met, then we’ll call a group of </a:t>
            </a:r>
            <a:r>
              <a:rPr lang="en-US" altLang="en-US">
                <a:solidFill>
                  <a:srgbClr val="006699"/>
                </a:solidFill>
              </a:rPr>
              <a:t>strangers</a:t>
            </a:r>
            <a:r>
              <a:rPr lang="en-US" altLang="en-US"/>
              <a:t>.</a:t>
            </a:r>
          </a:p>
        </p:txBody>
      </p:sp>
      <p:sp>
        <p:nvSpPr>
          <p:cNvPr id="432135" name="Text Box 7"/>
          <p:cNvSpPr txBox="1">
            <a:spLocks noChangeArrowheads="1"/>
          </p:cNvSpPr>
          <p:nvPr/>
        </p:nvSpPr>
        <p:spPr bwMode="auto">
          <a:xfrm>
            <a:off x="977900" y="4189413"/>
            <a:ext cx="757078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 x be one of the six people.</a:t>
            </a:r>
          </a:p>
          <a:p>
            <a:endParaRPr lang="en-US" altLang="en-US"/>
          </a:p>
          <a:p>
            <a:r>
              <a:rPr lang="en-US" altLang="en-US"/>
              <a:t>By the (generalized) pigeonhole principle, we have the following claim.</a:t>
            </a:r>
          </a:p>
        </p:txBody>
      </p: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914400" y="5410200"/>
            <a:ext cx="7327900" cy="78898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Claim:</a:t>
            </a:r>
            <a:r>
              <a:rPr lang="en-US" altLang="en-US"/>
              <a:t> Among the remaining 5 people, either 3 of them have met x,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or 3 of them have not met x.</a:t>
            </a:r>
          </a:p>
        </p:txBody>
      </p:sp>
    </p:spTree>
    <p:extLst>
      <p:ext uri="{BB962C8B-B14F-4D97-AF65-F5344CB8AC3E}">
        <p14:creationId xmlns:p14="http://schemas.microsoft.com/office/powerpoint/2010/main" val="189233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nimBg="1"/>
      <p:bldP spid="432133" grpId="0"/>
      <p:bldP spid="432134" grpId="0"/>
      <p:bldP spid="432135" grpId="0"/>
      <p:bldP spid="4321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906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3 Gallon Jug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0292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5 Gallon Jug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93725" y="1263650"/>
            <a:ext cx="429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Pour from big to little: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876800" y="1295400"/>
            <a:ext cx="963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(3,2)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7896" name="Freeform 8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1572577282 h 624"/>
              <a:gd name="T4" fmla="*/ 1935479982 w 432"/>
              <a:gd name="T5" fmla="*/ 1572577282 h 624"/>
              <a:gd name="T6" fmla="*/ 1935479982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7898" name="Freeform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9906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3 Gallon Jug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0292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5 Gallon Jug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93725" y="1263650"/>
            <a:ext cx="414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Empty the little: (0,2)</a:t>
            </a:r>
          </a:p>
        </p:txBody>
      </p:sp>
      <p:sp>
        <p:nvSpPr>
          <p:cNvPr id="38918" name="Freeform 6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1572577282 h 624"/>
              <a:gd name="T4" fmla="*/ 1935479982 w 432"/>
              <a:gd name="T5" fmla="*/ 1572577282 h 624"/>
              <a:gd name="T6" fmla="*/ 1935479982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Freeform 7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9906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3 Gallon Jug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0292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5 Gallon Jug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93725" y="1263650"/>
            <a:ext cx="528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Pour from big to little: (2,0)</a:t>
            </a: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943" name="Freeform 7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1572577282 h 624"/>
              <a:gd name="T4" fmla="*/ 1935479982 w 432"/>
              <a:gd name="T5" fmla="*/ 1572577282 h 624"/>
              <a:gd name="T6" fmla="*/ 1935479982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Freeform 8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906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latin typeface="Times New Roman" pitchFamily="18" charset="0"/>
              </a:rPr>
              <a:t>3 Gallon Jug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0292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latin typeface="Times New Roman" pitchFamily="18" charset="0"/>
              </a:rPr>
              <a:t>5 Gallon Jug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93725" y="1263650"/>
            <a:ext cx="400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latin typeface="Times New Roman" pitchFamily="18" charset="0"/>
              </a:rPr>
              <a:t>Fill the big jug: (2,5)</a:t>
            </a:r>
          </a:p>
        </p:txBody>
      </p:sp>
      <p:sp>
        <p:nvSpPr>
          <p:cNvPr id="40967" name="Freeform 7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1572577282 h 624"/>
              <a:gd name="T4" fmla="*/ 1935479982 w 432"/>
              <a:gd name="T5" fmla="*/ 1572577282 h 624"/>
              <a:gd name="T6" fmla="*/ 1935479982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Freeform 8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1849" name="Picture 9" descr="j012341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9906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3 Gallon Jug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029200" y="45720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5 Gallon Jug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93725" y="1263650"/>
            <a:ext cx="429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Pour from big to little: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953000" y="1295400"/>
            <a:ext cx="963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(3,4)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3390900" y="5029200"/>
            <a:ext cx="2362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5400">
                <a:solidFill>
                  <a:srgbClr val="FF6600"/>
                </a:solidFill>
                <a:latin typeface="Times New Roman" pitchFamily="18" charset="0"/>
              </a:rPr>
              <a:t>Done!!</a:t>
            </a:r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1993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1056" y="2160"/>
            <a:chExt cx="576" cy="624"/>
          </a:xfrm>
        </p:grpSpPr>
        <p:sp>
          <p:nvSpPr>
            <p:cNvPr id="41996" name="Rectangle 10"/>
            <p:cNvSpPr>
              <a:spLocks noChangeArrowheads="1"/>
            </p:cNvSpPr>
            <p:nvPr/>
          </p:nvSpPr>
          <p:spPr bwMode="auto">
            <a:xfrm>
              <a:off x="1056" y="2208"/>
              <a:ext cx="576" cy="576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997" name="Freeform 11"/>
            <p:cNvSpPr>
              <a:spLocks/>
            </p:cNvSpPr>
            <p:nvPr/>
          </p:nvSpPr>
          <p:spPr bwMode="auto">
            <a:xfrm>
              <a:off x="1056" y="2160"/>
              <a:ext cx="576" cy="624"/>
            </a:xfrm>
            <a:custGeom>
              <a:avLst/>
              <a:gdLst>
                <a:gd name="T0" fmla="*/ 0 w 432"/>
                <a:gd name="T1" fmla="*/ 0 h 624"/>
                <a:gd name="T2" fmla="*/ 0 w 432"/>
                <a:gd name="T3" fmla="*/ 624 h 624"/>
                <a:gd name="T4" fmla="*/ 768 w 432"/>
                <a:gd name="T5" fmla="*/ 624 h 624"/>
                <a:gd name="T6" fmla="*/ 768 w 432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624"/>
                <a:gd name="T14" fmla="*/ 432 w 43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624">
                  <a:moveTo>
                    <a:pt x="0" y="0"/>
                  </a:moveTo>
                  <a:lnTo>
                    <a:pt x="0" y="624"/>
                  </a:lnTo>
                  <a:lnTo>
                    <a:pt x="432" y="624"/>
                  </a:lnTo>
                  <a:lnTo>
                    <a:pt x="432" y="0"/>
                  </a:lnTo>
                </a:path>
              </a:pathLst>
            </a:custGeom>
            <a:noFill/>
            <a:ln w="50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4" name="Freeform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62000" y="44196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3 Gallon Jug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441700" y="4419600"/>
            <a:ext cx="226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5 Gallon Jug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93725" y="1263650"/>
            <a:ext cx="7573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What if you have a 9 gallon jug instead?</a:t>
            </a:r>
          </a:p>
        </p:txBody>
      </p:sp>
      <p:sp>
        <p:nvSpPr>
          <p:cNvPr id="43013" name="Freeform 5"/>
          <p:cNvSpPr>
            <a:spLocks/>
          </p:cNvSpPr>
          <p:nvPr/>
        </p:nvSpPr>
        <p:spPr bwMode="auto">
          <a:xfrm>
            <a:off x="1436688" y="3276600"/>
            <a:ext cx="914400" cy="9906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1572577282 h 624"/>
              <a:gd name="T4" fmla="*/ 1935479982 w 432"/>
              <a:gd name="T5" fmla="*/ 1572577282 h 624"/>
              <a:gd name="T6" fmla="*/ 1935479982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Freeform 6"/>
          <p:cNvSpPr>
            <a:spLocks/>
          </p:cNvSpPr>
          <p:nvPr/>
        </p:nvSpPr>
        <p:spPr bwMode="auto">
          <a:xfrm>
            <a:off x="3963988" y="2743200"/>
            <a:ext cx="1219200" cy="1524000"/>
          </a:xfrm>
          <a:custGeom>
            <a:avLst/>
            <a:gdLst>
              <a:gd name="T0" fmla="*/ 0 w 432"/>
              <a:gd name="T1" fmla="*/ 0 h 624"/>
              <a:gd name="T2" fmla="*/ 0 w 432"/>
              <a:gd name="T3" fmla="*/ 2147483647 h 624"/>
              <a:gd name="T4" fmla="*/ 2147483647 w 432"/>
              <a:gd name="T5" fmla="*/ 2147483647 h 624"/>
              <a:gd name="T6" fmla="*/ 2147483647 w 43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624"/>
              <a:gd name="T14" fmla="*/ 432 w 43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624">
                <a:moveTo>
                  <a:pt x="0" y="0"/>
                </a:moveTo>
                <a:lnTo>
                  <a:pt x="0" y="624"/>
                </a:lnTo>
                <a:lnTo>
                  <a:pt x="432" y="624"/>
                </a:lnTo>
                <a:lnTo>
                  <a:pt x="432" y="0"/>
                </a:ln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3429000" y="2057400"/>
            <a:ext cx="4927600" cy="3429000"/>
            <a:chOff x="2160" y="1296"/>
            <a:chExt cx="3104" cy="2160"/>
          </a:xfrm>
        </p:grpSpPr>
        <p:sp>
          <p:nvSpPr>
            <p:cNvPr id="43018" name="Text Box 8"/>
            <p:cNvSpPr txBox="1">
              <a:spLocks noChangeArrowheads="1"/>
            </p:cNvSpPr>
            <p:nvPr/>
          </p:nvSpPr>
          <p:spPr bwMode="auto">
            <a:xfrm>
              <a:off x="3840" y="2784"/>
              <a:ext cx="14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zh-TW" sz="3200">
                  <a:solidFill>
                    <a:srgbClr val="000000"/>
                  </a:solidFill>
                  <a:latin typeface="Times New Roman" pitchFamily="18" charset="0"/>
                </a:rPr>
                <a:t>9 Gallon Jug</a:t>
              </a:r>
            </a:p>
          </p:txBody>
        </p:sp>
        <p:sp>
          <p:nvSpPr>
            <p:cNvPr id="43019" name="Line 9"/>
            <p:cNvSpPr>
              <a:spLocks noChangeShapeType="1"/>
            </p:cNvSpPr>
            <p:nvPr/>
          </p:nvSpPr>
          <p:spPr bwMode="auto">
            <a:xfrm>
              <a:off x="2160" y="1584"/>
              <a:ext cx="1440" cy="187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0"/>
            <p:cNvSpPr>
              <a:spLocks noChangeShapeType="1"/>
            </p:cNvSpPr>
            <p:nvPr/>
          </p:nvSpPr>
          <p:spPr bwMode="auto">
            <a:xfrm flipV="1">
              <a:off x="2233" y="1536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Freeform 11"/>
            <p:cNvSpPr>
              <a:spLocks/>
            </p:cNvSpPr>
            <p:nvPr/>
          </p:nvSpPr>
          <p:spPr bwMode="auto">
            <a:xfrm>
              <a:off x="4025" y="1296"/>
              <a:ext cx="1056" cy="1392"/>
            </a:xfrm>
            <a:custGeom>
              <a:avLst/>
              <a:gdLst>
                <a:gd name="T0" fmla="*/ 0 w 432"/>
                <a:gd name="T1" fmla="*/ 0 h 624"/>
                <a:gd name="T2" fmla="*/ 0 w 432"/>
                <a:gd name="T3" fmla="*/ 3105 h 624"/>
                <a:gd name="T4" fmla="*/ 2581 w 432"/>
                <a:gd name="T5" fmla="*/ 3105 h 624"/>
                <a:gd name="T6" fmla="*/ 2581 w 432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624"/>
                <a:gd name="T14" fmla="*/ 432 w 43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624">
                  <a:moveTo>
                    <a:pt x="0" y="0"/>
                  </a:moveTo>
                  <a:lnTo>
                    <a:pt x="0" y="624"/>
                  </a:lnTo>
                  <a:lnTo>
                    <a:pt x="432" y="624"/>
                  </a:lnTo>
                  <a:lnTo>
                    <a:pt x="432" y="0"/>
                  </a:lnTo>
                </a:path>
              </a:pathLst>
            </a:custGeom>
            <a:noFill/>
            <a:ln w="50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263525" y="5235575"/>
            <a:ext cx="85629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4800">
                <a:solidFill>
                  <a:srgbClr val="008000"/>
                </a:solidFill>
                <a:latin typeface="Times New Roman" pitchFamily="18" charset="0"/>
              </a:rPr>
              <a:t>Can you do it?   Can you prove it?</a:t>
            </a:r>
          </a:p>
        </p:txBody>
      </p:sp>
      <p:sp>
        <p:nvSpPr>
          <p:cNvPr id="43017" name="Text Box 13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257800" y="2244725"/>
            <a:ext cx="24018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54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 Gallon Jug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257800" y="5140325"/>
            <a:ext cx="24717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5400">
                <a:solidFill>
                  <a:srgbClr val="CC0000"/>
                </a:solidFill>
                <a:latin typeface="Times New Roman" pitchFamily="18" charset="0"/>
              </a:rPr>
              <a:t>9</a:t>
            </a:r>
            <a:r>
              <a:rPr kumimoji="0" lang="en-US" altLang="zh-TW" sz="54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Gallon Jug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93725" y="126365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600">
                <a:solidFill>
                  <a:srgbClr val="000000"/>
                </a:solidFill>
                <a:latin typeface="Times New Roman" pitchFamily="18" charset="0"/>
              </a:rPr>
              <a:t>Supplies: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057400" y="5867400"/>
            <a:ext cx="1176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zh-TW" sz="3200">
                <a:solidFill>
                  <a:srgbClr val="000000"/>
                </a:solidFill>
                <a:latin typeface="Times New Roman" pitchFamily="18" charset="0"/>
              </a:rPr>
              <a:t>Water</a:t>
            </a:r>
          </a:p>
        </p:txBody>
      </p:sp>
      <p:pic>
        <p:nvPicPr>
          <p:cNvPr id="44038" name="Picture 6" descr="j022105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7" descr="j022105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8" descr="j0123419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810000" y="4572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179763" y="45720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Invariant Method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1143000" y="1447800"/>
            <a:ext cx="6861175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Invariant:</a:t>
            </a:r>
            <a:r>
              <a:rPr lang="en-US" altLang="zh-TW"/>
              <a:t>  the number of gallons in each jug is a multiple of 3.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        i.e., 3|b and 3|l  (3 divides b and 3 divides l)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1184275" y="2671763"/>
            <a:ext cx="6816725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Corollary:</a:t>
            </a:r>
            <a:r>
              <a:rPr lang="en-US" altLang="zh-TW"/>
              <a:t>  it is impossible to have exactly 4 gallons in one jug.</a:t>
            </a:r>
          </a:p>
        </p:txBody>
      </p:sp>
      <p:pic>
        <p:nvPicPr>
          <p:cNvPr id="295941" name="Picture 5" descr="j012341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4375"/>
            <a:ext cx="277177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2781300" y="3571875"/>
            <a:ext cx="34798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kumimoji="0" lang="en-US" altLang="zh-TW" sz="54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zh-TW" sz="5400">
                <a:solidFill>
                  <a:srgbClr val="CC0000"/>
                </a:solidFill>
                <a:latin typeface="Times New Roman" pitchFamily="18" charset="0"/>
              </a:rPr>
              <a:t>Bruce Dies!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nimBg="1"/>
      <p:bldP spid="295940" grpId="0" animBg="1"/>
      <p:bldP spid="2959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335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Generalized Die Hard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616075" y="1604963"/>
            <a:ext cx="58610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Bruce form 3 gallons using 21 and 26-gallon jugs?</a:t>
            </a: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1219200" y="2708275"/>
            <a:ext cx="677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This question is not so easy to answer without number theory.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6340475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b="1"/>
              <a:t>Invariant in Die Hard Transition: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Suppose that we have water jugs with capacities B and L. Then the amount of water in each jug is always an integer linear combination of B and L.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284413" y="457200"/>
            <a:ext cx="464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General Solution for Die Hard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685800" y="3429000"/>
            <a:ext cx="4686300" cy="466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/>
              <a:t>Theorem:  gcd(a,b) = spc(a,b)</a:t>
            </a: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685800" y="5181600"/>
            <a:ext cx="74088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Corollary:</a:t>
            </a:r>
            <a:r>
              <a:rPr lang="en-US" altLang="zh-TW"/>
              <a:t> The amount of water in each jug is a multiple of gcd(a,b).</a:t>
            </a: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685800" y="4267200"/>
            <a:ext cx="792480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Corollary: </a:t>
            </a:r>
            <a:r>
              <a:rPr lang="en-US" altLang="zh-TW"/>
              <a:t>Every linear combination of a and b is a multiple of gcd(a, b).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animBg="1"/>
      <p:bldP spid="297989" grpId="0" animBg="1"/>
      <p:bldP spid="2979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3132138" y="457200"/>
            <a:ext cx="281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Club vs Strangers</a:t>
            </a:r>
          </a:p>
        </p:txBody>
      </p:sp>
      <p:sp>
        <p:nvSpPr>
          <p:cNvPr id="434179" name="Text Box 3"/>
          <p:cNvSpPr txBox="1">
            <a:spLocks noChangeArrowheads="1"/>
          </p:cNvSpPr>
          <p:nvPr/>
        </p:nvSpPr>
        <p:spPr bwMode="auto">
          <a:xfrm>
            <a:off x="990600" y="1219200"/>
            <a:ext cx="7197725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Theorem:</a:t>
            </a:r>
            <a:r>
              <a:rPr lang="en-US" altLang="en-US"/>
              <a:t> Every collection of 6 people includes a </a:t>
            </a:r>
            <a:r>
              <a:rPr lang="en-US" altLang="en-US">
                <a:solidFill>
                  <a:srgbClr val="A50021"/>
                </a:solidFill>
              </a:rPr>
              <a:t>club of 3 people</a:t>
            </a:r>
            <a:r>
              <a:rPr lang="en-US" altLang="en-US"/>
              <a:t>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or a </a:t>
            </a:r>
            <a:r>
              <a:rPr lang="en-US" altLang="en-US">
                <a:solidFill>
                  <a:srgbClr val="006699"/>
                </a:solidFill>
              </a:rPr>
              <a:t>group of 3 strangers</a:t>
            </a:r>
            <a:r>
              <a:rPr lang="en-US" altLang="en-US"/>
              <a:t>.</a:t>
            </a: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914400" y="2259013"/>
            <a:ext cx="7327900" cy="788987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Claim:</a:t>
            </a:r>
            <a:r>
              <a:rPr lang="en-US" altLang="en-US"/>
              <a:t> Among the remaining 5 people, either 3 of them have met x,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or 3 of them have not met x.</a:t>
            </a:r>
          </a:p>
        </p:txBody>
      </p:sp>
      <p:sp>
        <p:nvSpPr>
          <p:cNvPr id="434181" name="Text Box 5"/>
          <p:cNvSpPr txBox="1">
            <a:spLocks noChangeArrowheads="1"/>
          </p:cNvSpPr>
          <p:nvPr/>
        </p:nvSpPr>
        <p:spPr bwMode="auto">
          <a:xfrm>
            <a:off x="982663" y="3443288"/>
            <a:ext cx="3589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Case 1: “3 people have met x”</a:t>
            </a:r>
          </a:p>
        </p:txBody>
      </p:sp>
      <p:sp>
        <p:nvSpPr>
          <p:cNvPr id="434182" name="Text Box 6"/>
          <p:cNvSpPr txBox="1">
            <a:spLocks noChangeArrowheads="1"/>
          </p:cNvSpPr>
          <p:nvPr/>
        </p:nvSpPr>
        <p:spPr bwMode="auto">
          <a:xfrm>
            <a:off x="1185863" y="4173538"/>
            <a:ext cx="5824537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Case 1.1: No pair among those people met each other.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Then there is a group of 3 strangers.</a:t>
            </a:r>
          </a:p>
        </p:txBody>
      </p:sp>
      <p:sp>
        <p:nvSpPr>
          <p:cNvPr id="434183" name="Text Box 7"/>
          <p:cNvSpPr txBox="1">
            <a:spLocks noChangeArrowheads="1"/>
          </p:cNvSpPr>
          <p:nvPr/>
        </p:nvSpPr>
        <p:spPr bwMode="auto">
          <a:xfrm>
            <a:off x="8312150" y="4251325"/>
            <a:ext cx="60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A50021"/>
                </a:solidFill>
              </a:rPr>
              <a:t>OK!</a:t>
            </a:r>
          </a:p>
        </p:txBody>
      </p:sp>
      <p:sp>
        <p:nvSpPr>
          <p:cNvPr id="434184" name="Text Box 8"/>
          <p:cNvSpPr txBox="1">
            <a:spLocks noChangeArrowheads="1"/>
          </p:cNvSpPr>
          <p:nvPr/>
        </p:nvSpPr>
        <p:spPr bwMode="auto">
          <a:xfrm>
            <a:off x="1219200" y="5240338"/>
            <a:ext cx="715803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Case 1.2: Some pair among those people have met each other.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Then that pair, together with x, form a club of 3 people.</a:t>
            </a:r>
          </a:p>
        </p:txBody>
      </p:sp>
      <p:sp>
        <p:nvSpPr>
          <p:cNvPr id="434185" name="Text Box 9"/>
          <p:cNvSpPr txBox="1">
            <a:spLocks noChangeArrowheads="1"/>
          </p:cNvSpPr>
          <p:nvPr/>
        </p:nvSpPr>
        <p:spPr bwMode="auto">
          <a:xfrm>
            <a:off x="8305800" y="5181600"/>
            <a:ext cx="60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A50021"/>
                </a:solidFill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41159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1" grpId="0"/>
      <p:bldP spid="434182" grpId="0"/>
      <p:bldP spid="434183" grpId="0"/>
      <p:bldP spid="434184" grpId="0"/>
      <p:bldP spid="43418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4413" y="457200"/>
            <a:ext cx="464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General Solution for Die Hard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896938" y="1376363"/>
            <a:ext cx="7408862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Corollary:</a:t>
            </a:r>
            <a:r>
              <a:rPr lang="en-US" altLang="zh-TW"/>
              <a:t> The amount of water in each jug is a multiple of gcd(a,b).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309563" y="2224088"/>
            <a:ext cx="8462962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jug of 3 and jug of 9, is it possible to have exactly 4 gallons in one jug? </a:t>
            </a: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1693863" y="2819400"/>
            <a:ext cx="5773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NO</a:t>
            </a:r>
            <a:r>
              <a:rPr lang="en-US" altLang="zh-TW"/>
              <a:t>, because gcd(3,9)=3, and 4 is not a multiple of 3.</a:t>
            </a: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228600" y="3581400"/>
            <a:ext cx="86375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jug of 21 and jug of 26, is it possible to have exactly 3 gallons in one jug?</a:t>
            </a:r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2362200" y="4267200"/>
            <a:ext cx="497681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gcd(21,26)=1, and 3 is a multiple of 1,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this possibility has not been ruled out yet.</a:t>
            </a:r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1333500" y="5334000"/>
            <a:ext cx="6448425" cy="12017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Theorem.</a:t>
            </a:r>
            <a:r>
              <a:rPr lang="en-US" altLang="zh-TW"/>
              <a:t>  Given water jugs of capacity a and b,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      it is possible to have exactly k gallons in one jug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      if and only if k is a multiple of gcd(a,b).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2" grpId="0" animBg="1"/>
      <p:bldP spid="299013" grpId="0"/>
      <p:bldP spid="299014" grpId="0" animBg="1"/>
      <p:bldP spid="2990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333500" y="1160463"/>
            <a:ext cx="6448425" cy="12017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Theorem.</a:t>
            </a:r>
            <a:r>
              <a:rPr lang="en-US" altLang="zh-TW"/>
              <a:t>  Given water jugs of capacity a and b,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      it is possible to have exactly k gallons in one jug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      if and only if k is a multiple of gcd(a,b).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284413" y="457200"/>
            <a:ext cx="464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General Solution for Die Hard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228600" y="2671763"/>
            <a:ext cx="863758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jug of 21 and jug of 26, is it possible to have exactly 3 gallons in one jug?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3405188" y="3352800"/>
            <a:ext cx="2386012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     gcd(21,26) = 1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5x21 – 4x26 = 1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Char char="Þ"/>
            </a:pPr>
            <a:r>
              <a:rPr lang="en-US" altLang="zh-TW"/>
              <a:t> </a:t>
            </a:r>
            <a:r>
              <a:rPr lang="en-US" altLang="zh-TW">
                <a:solidFill>
                  <a:srgbClr val="A50021"/>
                </a:solidFill>
              </a:rPr>
              <a:t>15</a:t>
            </a:r>
            <a:r>
              <a:rPr lang="en-US" altLang="zh-TW"/>
              <a:t>x21 – </a:t>
            </a:r>
            <a:r>
              <a:rPr lang="en-US" altLang="zh-TW">
                <a:solidFill>
                  <a:srgbClr val="A50021"/>
                </a:solidFill>
              </a:rPr>
              <a:t>12</a:t>
            </a:r>
            <a:r>
              <a:rPr lang="en-US" altLang="zh-TW"/>
              <a:t>x26 = 3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1143000" y="4786313"/>
            <a:ext cx="6934200" cy="16144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Repeat 15 times: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1. Fill the 21-gallon jug.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2. Pour all the water in the 21-gallon jug into the 26-gallon jug.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Whenever the 26-gallon jug becomes full, empty it 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 animBg="1"/>
      <p:bldP spid="300038" grpId="0" build="allAtOnce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525838" y="1143000"/>
            <a:ext cx="2092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15</a:t>
            </a:r>
            <a:r>
              <a:rPr lang="en-US" altLang="zh-TW"/>
              <a:t>x21 – </a:t>
            </a:r>
            <a:r>
              <a:rPr lang="en-US" altLang="zh-TW">
                <a:solidFill>
                  <a:srgbClr val="A50021"/>
                </a:solidFill>
              </a:rPr>
              <a:t>12</a:t>
            </a:r>
            <a:r>
              <a:rPr lang="en-US" altLang="zh-TW"/>
              <a:t>x26 = 3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143000" y="1752600"/>
            <a:ext cx="6934200" cy="1614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Repeat 15 times: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1. Fill the 21-gallon jug.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2. Pour all the water in the 21-gallon jug into the 26-gallon jug.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Whenever the 26-gallon jug becomes full, empty it out.</a:t>
            </a: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1066800" y="3851275"/>
            <a:ext cx="705485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There must be exactly 3 gallons left after this process.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Totally we have filled 15x21 gallons.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We pour out some multiple t of 26 gallons.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The 26 gallon jug can only hold somewhere between 0 and 26.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So t must be equal to 12.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zh-TW"/>
              <a:t>And there are exactly 3 gallons left.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284413" y="457200"/>
            <a:ext cx="464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General Solution for Die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1143000" y="3505200"/>
            <a:ext cx="6934200" cy="1614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Repeat </a:t>
            </a:r>
            <a:r>
              <a:rPr lang="en-US" altLang="zh-TW">
                <a:solidFill>
                  <a:srgbClr val="A50021"/>
                </a:solidFill>
              </a:rPr>
              <a:t>s</a:t>
            </a:r>
            <a:r>
              <a:rPr lang="en-US" altLang="zh-TW"/>
              <a:t> times: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1. Fill the A-gallon jug.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2. Pour all the water in the A-gallon jug into the B-gallon jug.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Whenever the B-gallon jug becomes full, empty it out.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284413" y="457200"/>
            <a:ext cx="464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General Solution for Die Hard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066800" y="1336675"/>
            <a:ext cx="6983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Given two jugs with capacity A and B with A &lt; B, the target is C.</a:t>
            </a: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1704975" y="2022475"/>
            <a:ext cx="56197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If gcd(A,B) does not divide C, then it is impossible.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2787650" y="2819400"/>
            <a:ext cx="361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Otherwise, compute C = </a:t>
            </a:r>
            <a:r>
              <a:rPr lang="en-US" altLang="zh-TW">
                <a:solidFill>
                  <a:srgbClr val="A50021"/>
                </a:solidFill>
              </a:rPr>
              <a:t>s</a:t>
            </a:r>
            <a:r>
              <a:rPr lang="en-US" altLang="zh-TW"/>
              <a:t>A + </a:t>
            </a:r>
            <a:r>
              <a:rPr lang="en-US" altLang="zh-TW">
                <a:solidFill>
                  <a:srgbClr val="008000"/>
                </a:solidFill>
              </a:rPr>
              <a:t>t</a:t>
            </a:r>
            <a:r>
              <a:rPr lang="en-US" altLang="zh-TW"/>
              <a:t>B.</a:t>
            </a: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1219200" y="5603875"/>
            <a:ext cx="67071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B-gallon jug will be emptied exactly </a:t>
            </a:r>
            <a:r>
              <a:rPr lang="en-US" altLang="zh-TW">
                <a:solidFill>
                  <a:srgbClr val="008000"/>
                </a:solidFill>
              </a:rPr>
              <a:t>t</a:t>
            </a:r>
            <a:r>
              <a:rPr lang="en-US" altLang="zh-TW"/>
              <a:t> times.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After that, there will be exactly C gallons in the B-gallon jug.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animBg="1"/>
      <p:bldP spid="302085" grpId="0" animBg="1"/>
      <p:bldP spid="302086" grpId="0"/>
      <p:bldP spid="3020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Text Box 2"/>
          <p:cNvSpPr txBox="1">
            <a:spLocks noChangeArrowheads="1"/>
          </p:cNvSpPr>
          <p:nvPr/>
        </p:nvSpPr>
        <p:spPr bwMode="auto">
          <a:xfrm>
            <a:off x="3132138" y="457200"/>
            <a:ext cx="281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Club vs Strangers</a:t>
            </a:r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990600" y="1219200"/>
            <a:ext cx="7197725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Theorem:</a:t>
            </a:r>
            <a:r>
              <a:rPr lang="en-US" altLang="en-US"/>
              <a:t> Every collection of 6 people includes a </a:t>
            </a:r>
            <a:r>
              <a:rPr lang="en-US" altLang="en-US">
                <a:solidFill>
                  <a:srgbClr val="A50021"/>
                </a:solidFill>
              </a:rPr>
              <a:t>club of 3 people</a:t>
            </a:r>
            <a:r>
              <a:rPr lang="en-US" altLang="en-US"/>
              <a:t>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or a </a:t>
            </a:r>
            <a:r>
              <a:rPr lang="en-US" altLang="en-US">
                <a:solidFill>
                  <a:srgbClr val="006699"/>
                </a:solidFill>
              </a:rPr>
              <a:t>group of 3 strangers</a:t>
            </a:r>
            <a:r>
              <a:rPr lang="en-US" altLang="en-US"/>
              <a:t>.</a:t>
            </a: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914400" y="2259013"/>
            <a:ext cx="7327900" cy="788987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Claim:</a:t>
            </a:r>
            <a:r>
              <a:rPr lang="en-US" altLang="en-US"/>
              <a:t> Among the remaining 5 people, either 3 of them have met x,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or 3 of them have not met x.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982663" y="3443288"/>
            <a:ext cx="4035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Case 2: “3 people have not met x”</a:t>
            </a:r>
          </a:p>
        </p:txBody>
      </p:sp>
      <p:sp>
        <p:nvSpPr>
          <p:cNvPr id="435206" name="Text Box 6"/>
          <p:cNvSpPr txBox="1">
            <a:spLocks noChangeArrowheads="1"/>
          </p:cNvSpPr>
          <p:nvPr/>
        </p:nvSpPr>
        <p:spPr bwMode="auto">
          <a:xfrm>
            <a:off x="1185863" y="4173538"/>
            <a:ext cx="61658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Case 2.1: Every pair among those people met each other.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Then there is a club of 3 people.</a:t>
            </a:r>
          </a:p>
        </p:txBody>
      </p:sp>
      <p:sp>
        <p:nvSpPr>
          <p:cNvPr id="435207" name="Text Box 7"/>
          <p:cNvSpPr txBox="1">
            <a:spLocks noChangeArrowheads="1"/>
          </p:cNvSpPr>
          <p:nvPr/>
        </p:nvSpPr>
        <p:spPr bwMode="auto">
          <a:xfrm>
            <a:off x="8312150" y="4251325"/>
            <a:ext cx="60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A50021"/>
                </a:solidFill>
              </a:rPr>
              <a:t>OK!</a:t>
            </a:r>
          </a:p>
        </p:txBody>
      </p:sp>
      <p:sp>
        <p:nvSpPr>
          <p:cNvPr id="435208" name="Text Box 8"/>
          <p:cNvSpPr txBox="1">
            <a:spLocks noChangeArrowheads="1"/>
          </p:cNvSpPr>
          <p:nvPr/>
        </p:nvSpPr>
        <p:spPr bwMode="auto">
          <a:xfrm>
            <a:off x="1219200" y="5240338"/>
            <a:ext cx="7670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Case 2.2: Some pair among those people have not met each other.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Then that pair, together with x, form a group of 3 strangers.</a:t>
            </a:r>
          </a:p>
        </p:txBody>
      </p:sp>
      <p:sp>
        <p:nvSpPr>
          <p:cNvPr id="435209" name="Text Box 9"/>
          <p:cNvSpPr txBox="1">
            <a:spLocks noChangeArrowheads="1"/>
          </p:cNvSpPr>
          <p:nvPr/>
        </p:nvSpPr>
        <p:spPr bwMode="auto">
          <a:xfrm>
            <a:off x="8305800" y="5181600"/>
            <a:ext cx="60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A50021"/>
                </a:solidFill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41236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5" grpId="0"/>
      <p:bldP spid="435206" grpId="0"/>
      <p:bldP spid="435207" grpId="0"/>
      <p:bldP spid="435208" grpId="0"/>
      <p:bldP spid="4352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3132138" y="457200"/>
            <a:ext cx="281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Club vs Strangers</a:t>
            </a:r>
          </a:p>
        </p:txBody>
      </p:sp>
      <p:sp>
        <p:nvSpPr>
          <p:cNvPr id="436227" name="Text Box 3"/>
          <p:cNvSpPr txBox="1">
            <a:spLocks noChangeArrowheads="1"/>
          </p:cNvSpPr>
          <p:nvPr/>
        </p:nvSpPr>
        <p:spPr bwMode="auto">
          <a:xfrm>
            <a:off x="990600" y="1497013"/>
            <a:ext cx="7197725" cy="7889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Theorem:</a:t>
            </a:r>
            <a:r>
              <a:rPr lang="en-US" altLang="en-US"/>
              <a:t> Every collection of 6 people includes a </a:t>
            </a:r>
            <a:r>
              <a:rPr lang="en-US" altLang="en-US">
                <a:solidFill>
                  <a:srgbClr val="A50021"/>
                </a:solidFill>
              </a:rPr>
              <a:t>club of 3 people</a:t>
            </a:r>
            <a:r>
              <a:rPr lang="en-US" altLang="en-US"/>
              <a:t>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or a </a:t>
            </a:r>
            <a:r>
              <a:rPr lang="en-US" altLang="en-US">
                <a:solidFill>
                  <a:srgbClr val="006699"/>
                </a:solidFill>
              </a:rPr>
              <a:t>group of 3 strangers</a:t>
            </a:r>
            <a:r>
              <a:rPr lang="en-US" altLang="en-US"/>
              <a:t>.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1600200" y="2895600"/>
            <a:ext cx="5886450" cy="12017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tx2"/>
                </a:solidFill>
              </a:rPr>
              <a:t>Theorem:</a:t>
            </a:r>
            <a:r>
              <a:rPr lang="en-US" altLang="en-US"/>
              <a:t> For every k, if there are enough people,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then either there exists a </a:t>
            </a:r>
            <a:r>
              <a:rPr lang="en-US" altLang="en-US">
                <a:solidFill>
                  <a:srgbClr val="A50021"/>
                </a:solidFill>
              </a:rPr>
              <a:t>club of k people</a:t>
            </a:r>
            <a:r>
              <a:rPr lang="en-US" altLang="en-US"/>
              <a:t>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or a </a:t>
            </a:r>
            <a:r>
              <a:rPr lang="en-US" altLang="en-US">
                <a:solidFill>
                  <a:srgbClr val="006699"/>
                </a:solidFill>
              </a:rPr>
              <a:t>group of k strangers</a:t>
            </a:r>
            <a:r>
              <a:rPr lang="en-US" altLang="en-US"/>
              <a:t>.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1714500" y="4662488"/>
            <a:ext cx="5762625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large enough structure cannot be totally disorder.</a:t>
            </a:r>
          </a:p>
        </p:txBody>
      </p:sp>
    </p:spTree>
    <p:extLst>
      <p:ext uri="{BB962C8B-B14F-4D97-AF65-F5344CB8AC3E}">
        <p14:creationId xmlns:p14="http://schemas.microsoft.com/office/powerpoint/2010/main" val="305743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 animBg="1"/>
      <p:bldP spid="4362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53340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applications 3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42900" y="13716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Among n+1 positive integers not exceeding 2n there must be an integer that divides one of the other integers.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9176" y="2286000"/>
                <a:ext cx="845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≤2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integers. No loss of generality to assume they are distinct as else the </a:t>
                </a:r>
                <a:r>
                  <a:rPr lang="en-US" dirty="0" err="1" smtClean="0"/>
                  <a:t>stmt</a:t>
                </a:r>
                <a:r>
                  <a:rPr lang="en-US" dirty="0" smtClean="0"/>
                  <a:t> is trivially true.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6" y="2286000"/>
                <a:ext cx="84582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49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9176" y="3158935"/>
                <a:ext cx="849149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/>
                  <a:t> be odd.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≤2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odd integers.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6" y="3158935"/>
                <a:ext cx="8491492" cy="374270"/>
              </a:xfrm>
              <a:prstGeom prst="rect">
                <a:avLst/>
              </a:prstGeom>
              <a:blipFill rotWithShape="1">
                <a:blip r:embed="rId3"/>
                <a:stretch>
                  <a:fillRect l="-646" t="-4839" r="-100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5018" y="3733800"/>
                <a:ext cx="8491492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Since there are 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odd integers between 1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, by PHP for some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8" y="3733800"/>
                <a:ext cx="8491492" cy="668645"/>
              </a:xfrm>
              <a:prstGeom prst="rect">
                <a:avLst/>
              </a:prstGeom>
              <a:blipFill rotWithShape="1">
                <a:blip r:embed="rId4"/>
                <a:stretch>
                  <a:fillRect l="-646" t="-3670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5224" y="4648200"/>
                <a:ext cx="8491492" cy="410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/>
                  <a:t> divides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4" y="4648200"/>
                <a:ext cx="8491492" cy="410882"/>
              </a:xfrm>
              <a:prstGeom prst="rect">
                <a:avLst/>
              </a:prstGeom>
              <a:blipFill rotWithShape="1">
                <a:blip r:embed="rId5"/>
                <a:stretch>
                  <a:fillRect l="-574" t="-1493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9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53340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applications 4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2900" y="1371600"/>
                <a:ext cx="845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Every sequence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distinct numbers contains a subsequence of length n+1 that is strictly increasing or strictly decreasing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371600"/>
                <a:ext cx="84582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76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5859" y="2362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8, 11, 9, 1, 4, 6, 12, 10, 5, 7 contains the increasing subsequence 1,4,6,10 of length 4.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8409" y="3334434"/>
                <a:ext cx="8536991" cy="1203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be the sequence. 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the length of the longest increasing subsequence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. Similarly,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length of the longest decreasing subsequence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09" y="3334434"/>
                <a:ext cx="8536991" cy="1203727"/>
              </a:xfrm>
              <a:prstGeom prst="rect">
                <a:avLst/>
              </a:prstGeom>
              <a:blipFill rotWithShape="1">
                <a:blip r:embed="rId3"/>
                <a:stretch>
                  <a:fillRect l="-571" t="-2030" r="-1142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5300" y="4800600"/>
                <a:ext cx="815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the above 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(3)=2, 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(3)=3, </m:t>
                    </m:r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(5)=3, 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(5)=1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800600"/>
                <a:ext cx="8153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9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7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= \lfloor \frac{a}{2} \rfloo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33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= \lfloor \frac{a}{3} \rfloo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3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= \lfloor \frac{a}{b} \rfloo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0"/>
  <p:tag name="PICTUREFILESIZE" val="33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= a - qb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8"/>
  <p:tag name="PICTUREFILESIZE" val="320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4011</Words>
  <Application>Microsoft Office PowerPoint</Application>
  <PresentationFormat>On-screen Show (4:3)</PresentationFormat>
  <Paragraphs>457</Paragraphs>
  <Slides>53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 Kumar</cp:lastModifiedBy>
  <cp:revision>137</cp:revision>
  <dcterms:created xsi:type="dcterms:W3CDTF">2007-08-29T04:27:34Z</dcterms:created>
  <dcterms:modified xsi:type="dcterms:W3CDTF">2016-09-04T13:07:30Z</dcterms:modified>
</cp:coreProperties>
</file>