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43" r:id="rId2"/>
    <p:sldId id="444" r:id="rId3"/>
    <p:sldId id="445" r:id="rId4"/>
    <p:sldId id="446" r:id="rId5"/>
    <p:sldId id="477" r:id="rId6"/>
    <p:sldId id="451" r:id="rId7"/>
    <p:sldId id="487" r:id="rId8"/>
    <p:sldId id="479" r:id="rId9"/>
    <p:sldId id="473" r:id="rId10"/>
    <p:sldId id="474" r:id="rId11"/>
    <p:sldId id="478" r:id="rId12"/>
    <p:sldId id="476" r:id="rId13"/>
    <p:sldId id="453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</p:sldIdLst>
  <p:sldSz cx="9144000" cy="6858000" type="screen4x3"/>
  <p:notesSz cx="6858000" cy="9144000"/>
  <p:custDataLst>
    <p:tags r:id="rId4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A50021"/>
    <a:srgbClr val="663300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0" autoAdjust="0"/>
  </p:normalViewPr>
  <p:slideViewPr>
    <p:cSldViewPr showGuides="1">
      <p:cViewPr>
        <p:scale>
          <a:sx n="116" d="100"/>
          <a:sy n="116" d="100"/>
        </p:scale>
        <p:origin x="48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851F3CC-0675-4D7C-89B0-94596DB5A6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4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C481D-C4DC-43BC-9396-B681A050E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24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6E10B-709E-4AB1-83BD-D1D3180C43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618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8FE97-33F3-48FC-8850-5D9F866BBE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85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C759-D6BC-49EC-90F0-C5D461B421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574A3-35B2-446B-A23C-FAA6B55C45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23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AE2C2-8C64-4DBD-B0AE-324CB1EC10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32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0E4C5-47C6-4D68-B9B4-D6FA62167B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9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E00EA-C3E8-4C46-8325-4D2E33BD5E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8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FE949-3549-4C92-9689-284E6AF17C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003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814CF-9101-4B1A-9F6C-7EC6A2B9EA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8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666E4-4CAA-480C-AB48-3C49E71D50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74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5C4B8A76-A2C0-4AE6-A10C-0DCF857995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676400" y="457200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vs Common Divisor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28384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Greatest common divisor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 is a common divisor of a and b if d|a and d|b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43000" y="2617788"/>
            <a:ext cx="5037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= </a:t>
            </a:r>
            <a:r>
              <a:rPr lang="en-US" altLang="zh-TW">
                <a:solidFill>
                  <a:srgbClr val="A50021"/>
                </a:solidFill>
              </a:rPr>
              <a:t>greatest</a:t>
            </a:r>
            <a:r>
              <a:rPr lang="en-US" altLang="zh-TW"/>
              <a:t> common divisor of a and b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1179513" y="4267200"/>
            <a:ext cx="77565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 is an integer linear combination of a and b if d=sa+tb for integers s,t.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spc(a,b) </a:t>
            </a:r>
            <a:r>
              <a:rPr lang="en-US" altLang="zh-TW">
                <a:solidFill>
                  <a:srgbClr val="008000"/>
                </a:solidFill>
              </a:rPr>
              <a:t>= smallest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2"/>
                </a:solidFill>
              </a:rPr>
              <a:t>positive</a:t>
            </a:r>
            <a:r>
              <a:rPr lang="en-US" altLang="zh-TW"/>
              <a:t> integer linear combination of a and b 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717550" y="3567113"/>
            <a:ext cx="48450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Smallest positive integer linear combination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800100" y="5715000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9" grpId="0" animBg="1"/>
      <p:bldP spid="2744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66800" y="1600200"/>
            <a:ext cx="701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00"/>
                </a:solidFill>
              </a:rPr>
              <a:t>Every integer, </a:t>
            </a:r>
            <a:r>
              <a:rPr lang="en-US" altLang="zh-TW" sz="2000">
                <a:solidFill>
                  <a:srgbClr val="0000CC"/>
                </a:solidFill>
              </a:rPr>
              <a:t>n&gt;1</a:t>
            </a:r>
            <a:r>
              <a:rPr lang="en-US" altLang="zh-TW" sz="2000">
                <a:solidFill>
                  <a:srgbClr val="000000"/>
                </a:solidFill>
              </a:rPr>
              <a:t>, has a </a:t>
            </a:r>
            <a:r>
              <a:rPr lang="en-US" altLang="zh-TW" sz="2000" i="1">
                <a:solidFill>
                  <a:srgbClr val="A50021"/>
                </a:solidFill>
              </a:rPr>
              <a:t>unique </a:t>
            </a:r>
            <a:r>
              <a:rPr lang="en-US" altLang="zh-TW" sz="2000">
                <a:solidFill>
                  <a:srgbClr val="000000"/>
                </a:solidFill>
              </a:rPr>
              <a:t>factorization into primes: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0000CC"/>
                </a:solidFill>
              </a:rPr>
              <a:t>p</a:t>
            </a:r>
            <a:r>
              <a:rPr lang="en-US" altLang="zh-TW" sz="2000" baseline="-25000">
                <a:solidFill>
                  <a:srgbClr val="0000CC"/>
                </a:solidFill>
              </a:rPr>
              <a:t>0</a:t>
            </a:r>
            <a:r>
              <a:rPr lang="en-US" altLang="zh-TW" sz="2000">
                <a:solidFill>
                  <a:srgbClr val="0000CC"/>
                </a:solidFill>
              </a:rPr>
              <a:t>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≤ 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 ≤ ··· ≤ 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k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0000CC"/>
                </a:solidFill>
              </a:rPr>
              <a:t> p</a:t>
            </a:r>
            <a:r>
              <a:rPr lang="en-US" altLang="zh-TW" sz="2000" baseline="-25000">
                <a:solidFill>
                  <a:srgbClr val="0000CC"/>
                </a:solidFill>
              </a:rPr>
              <a:t>0</a:t>
            </a:r>
            <a:r>
              <a:rPr lang="en-US" altLang="zh-TW" sz="2000">
                <a:solidFill>
                  <a:srgbClr val="0000CC"/>
                </a:solidFill>
              </a:rPr>
              <a:t>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1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··· 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k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= 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28800" y="457200"/>
            <a:ext cx="554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Fundamental Theorem of Arithmetic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3810000"/>
            <a:ext cx="457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>
                <a:latin typeface="Arial" charset="0"/>
              </a:rPr>
              <a:t>Example: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latin typeface="Arial" charset="0"/>
              </a:rPr>
              <a:t>61394323221 = 3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11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11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09800" y="1295400"/>
            <a:ext cx="47244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i="1">
                <a:solidFill>
                  <a:srgbClr val="A50021"/>
                </a:solidFill>
              </a:rPr>
              <a:t>Theorem</a:t>
            </a:r>
            <a:r>
              <a:rPr kumimoji="0" lang="en-US" altLang="zh-TW">
                <a:solidFill>
                  <a:schemeClr val="tx2"/>
                </a:solidFill>
              </a:rPr>
              <a:t>: </a:t>
            </a:r>
            <a:r>
              <a:rPr kumimoji="0" lang="en-US" altLang="zh-TW">
                <a:solidFill>
                  <a:schemeClr val="tx2"/>
                </a:solidFill>
                <a:cs typeface="Arial" charset="0"/>
              </a:rPr>
              <a:t>There is a unique factorization.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971800" y="457200"/>
            <a:ext cx="320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Unique Factorization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57200" y="2171700"/>
            <a:ext cx="7848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proof</a:t>
            </a:r>
            <a:r>
              <a:rPr lang="en-US" altLang="zh-TW"/>
              <a:t>: suppose, by contradiction,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           that there are numbers with two different factorization.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      By the well-ordering principle, we choose the </a:t>
            </a:r>
            <a:r>
              <a:rPr lang="en-US" altLang="zh-TW">
                <a:solidFill>
                  <a:srgbClr val="FF00FF"/>
                </a:solidFill>
              </a:rPr>
              <a:t>smallest</a:t>
            </a:r>
            <a:r>
              <a:rPr lang="en-US" altLang="zh-TW"/>
              <a:t> such </a:t>
            </a:r>
            <a:r>
              <a:rPr lang="en-US" altLang="zh-TW" i="1">
                <a:solidFill>
                  <a:srgbClr val="0000CC"/>
                </a:solidFill>
              </a:rPr>
              <a:t>n </a:t>
            </a:r>
            <a:r>
              <a:rPr lang="en-US" altLang="zh-TW">
                <a:solidFill>
                  <a:srgbClr val="0000CC"/>
                </a:solidFill>
              </a:rPr>
              <a:t>&gt;1</a:t>
            </a:r>
            <a:r>
              <a:rPr lang="en-US" altLang="zh-TW"/>
              <a:t>: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n = p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·p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···p</a:t>
            </a:r>
            <a:r>
              <a:rPr lang="en-US" altLang="zh-TW" baseline="-25000">
                <a:solidFill>
                  <a:srgbClr val="0000CC"/>
                </a:solidFill>
              </a:rPr>
              <a:t>k  </a:t>
            </a:r>
            <a:r>
              <a:rPr lang="en-US" altLang="zh-TW">
                <a:solidFill>
                  <a:srgbClr val="0000CC"/>
                </a:solidFill>
              </a:rPr>
              <a:t>= q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·q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···q</a:t>
            </a:r>
            <a:r>
              <a:rPr lang="en-US" altLang="zh-TW" baseline="-25000">
                <a:solidFill>
                  <a:srgbClr val="0000CC"/>
                </a:solidFill>
              </a:rPr>
              <a:t>m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        Since n is smallest, we must have that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i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</a:t>
            </a:r>
            <a:r>
              <a:rPr lang="en-US" altLang="zh-TW">
                <a:solidFill>
                  <a:srgbClr val="0000CC"/>
                </a:solidFill>
              </a:rPr>
              <a:t> q</a:t>
            </a:r>
            <a:r>
              <a:rPr lang="en-US" altLang="zh-TW" baseline="-25000">
                <a:solidFill>
                  <a:srgbClr val="0000CC"/>
                </a:solidFill>
              </a:rPr>
              <a:t>j  </a:t>
            </a:r>
            <a:r>
              <a:rPr lang="en-US" altLang="zh-TW"/>
              <a:t>all </a:t>
            </a:r>
            <a:r>
              <a:rPr lang="en-US" altLang="zh-TW">
                <a:solidFill>
                  <a:srgbClr val="0000CC"/>
                </a:solidFill>
              </a:rPr>
              <a:t>i,j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>
                <a:solidFill>
                  <a:schemeClr val="tx2"/>
                </a:solidFill>
              </a:rPr>
              <a:t>(Otherwise, we can obtain a smaller counterexample.)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	Since 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|n = q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·q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···q</a:t>
            </a:r>
            <a:r>
              <a:rPr lang="en-US" altLang="zh-TW" baseline="-25000">
                <a:solidFill>
                  <a:srgbClr val="0000CC"/>
                </a:solidFill>
              </a:rPr>
              <a:t>m</a:t>
            </a:r>
            <a:r>
              <a:rPr lang="en-US" altLang="zh-TW">
                <a:solidFill>
                  <a:srgbClr val="0000CC"/>
                </a:solidFill>
              </a:rPr>
              <a:t>, </a:t>
            </a:r>
            <a:r>
              <a:rPr lang="en-US" altLang="zh-TW"/>
              <a:t>so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/>
              <a:t>by Cor., 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|q</a:t>
            </a:r>
            <a:r>
              <a:rPr lang="en-US" altLang="zh-TW" baseline="-25000">
                <a:solidFill>
                  <a:srgbClr val="0000CC"/>
                </a:solidFill>
              </a:rPr>
              <a:t>i </a:t>
            </a:r>
            <a:r>
              <a:rPr lang="en-US" altLang="zh-TW"/>
              <a:t>for some i.</a:t>
            </a:r>
            <a:r>
              <a:rPr lang="en-US" altLang="zh-TW" baseline="-25000">
                <a:solidFill>
                  <a:srgbClr val="0000CC"/>
                </a:solidFill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	Since both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 </a:t>
            </a:r>
            <a:r>
              <a:rPr lang="en-US" altLang="zh-TW">
                <a:solidFill>
                  <a:srgbClr val="0000CC"/>
                </a:solidFill>
              </a:rPr>
              <a:t>= q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/>
              <a:t> are prime numbers, we must have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 </a:t>
            </a:r>
            <a:r>
              <a:rPr lang="en-US" altLang="zh-TW">
                <a:solidFill>
                  <a:srgbClr val="0000CC"/>
                </a:solidFill>
              </a:rPr>
              <a:t>= q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7315200" y="4724400"/>
            <a:ext cx="1660525" cy="369888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/>
              <a:t>contradiction!</a:t>
            </a:r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 flipH="1" flipV="1">
            <a:off x="6934200" y="4267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 flipH="1">
            <a:off x="7620000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3" grpId="0" animBg="1"/>
      <p:bldP spid="311305" grpId="0" animBg="1"/>
      <p:bldP spid="3113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1350963" y="2286000"/>
            <a:ext cx="605313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Lemma.</a:t>
            </a:r>
            <a:r>
              <a:rPr lang="en-US" altLang="zh-TW"/>
              <a:t>  If gcd(a,b)=1 and gcd(a,c)=1, then gcd(a,bc)=1.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95400" y="1362075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438400" y="457200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Application of the Theorem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1371600" y="3138488"/>
            <a:ext cx="510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By the </a:t>
            </a:r>
            <a:r>
              <a:rPr lang="en-US" altLang="zh-TW" b="1"/>
              <a:t>Theorem, </a:t>
            </a:r>
            <a:r>
              <a:rPr lang="en-US" altLang="zh-TW"/>
              <a:t>there exist s,t,u,v such that</a:t>
            </a:r>
            <a:endParaRPr lang="en-US" altLang="zh-TW" b="1"/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3048000" y="3771900"/>
            <a:ext cx="1257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 + tb = 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ua + vc = 1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447800" y="4675188"/>
            <a:ext cx="450215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Multiplying, we have (sa + tb)(ua + vc)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saua + savc + tbua + tbvc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(sau + svc + tbu)a + (tv)bc = 1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431925" y="6137275"/>
            <a:ext cx="60531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the </a:t>
            </a:r>
            <a:r>
              <a:rPr lang="en-US" altLang="zh-TW" b="1"/>
              <a:t>Theorem</a:t>
            </a:r>
            <a:r>
              <a:rPr lang="en-US" altLang="zh-TW"/>
              <a:t>, since spc(a,bc)=1, we have gcd(a,bc)=1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3" grpId="0"/>
      <p:bldP spid="3092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iehar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4958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44500" y="4495800"/>
            <a:ext cx="8166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FF3300"/>
                </a:solidFill>
              </a:rPr>
              <a:t>Simon says:</a:t>
            </a:r>
            <a:r>
              <a:rPr lang="en-US" altLang="zh-TW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3 Gallon Jug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5 Gallon Jug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5226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latin typeface="Times New Roman" pitchFamily="18" charset="0"/>
              </a:rPr>
              <a:t>Start with empty jugs: (0,0)</a:t>
            </a:r>
          </a:p>
          <a:p>
            <a:pPr eaLnBrk="1" hangingPunct="1"/>
            <a:r>
              <a:rPr kumimoji="0" lang="en-US" altLang="zh-TW" sz="3600">
                <a:latin typeface="Times New Roman" pitchFamily="18" charset="0"/>
              </a:rPr>
              <a:t>Fill the big jug: (0,5)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7752" name="Picture 8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Pour from big to little: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876800" y="1295400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(3,2)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93725" y="1263650"/>
            <a:ext cx="414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Empty the little: (0,2)</a:t>
            </a:r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Freeform 7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528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Pour from big to little: (2,0)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3 Gallon Jug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5 Gallon Jug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93725" y="1263650"/>
            <a:ext cx="400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latin typeface="Times New Roman" pitchFamily="18" charset="0"/>
              </a:rPr>
              <a:t>Fill the big jug: (2,5)</a:t>
            </a:r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1849" name="Picture 9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93725" y="1263650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Pour from big to little: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53000" y="1295400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(3,4)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3390900" y="5029200"/>
            <a:ext cx="2362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5400">
                <a:solidFill>
                  <a:srgbClr val="FF6600"/>
                </a:solidFill>
                <a:latin typeface="Times New Roman" pitchFamily="18" charset="0"/>
              </a:rPr>
              <a:t>Done!!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1056" y="2160"/>
            <a:chExt cx="576" cy="624"/>
          </a:xfrm>
        </p:grpSpPr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1056" y="2208"/>
              <a:ext cx="576" cy="576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997" name="Freeform 11"/>
            <p:cNvSpPr>
              <a:spLocks/>
            </p:cNvSpPr>
            <p:nvPr/>
          </p:nvSpPr>
          <p:spPr bwMode="auto">
            <a:xfrm>
              <a:off x="1056" y="2160"/>
              <a:ext cx="576" cy="624"/>
            </a:xfrm>
            <a:custGeom>
              <a:avLst/>
              <a:gdLst>
                <a:gd name="T0" fmla="*/ 0 w 432"/>
                <a:gd name="T1" fmla="*/ 0 h 624"/>
                <a:gd name="T2" fmla="*/ 0 w 432"/>
                <a:gd name="T3" fmla="*/ 624 h 624"/>
                <a:gd name="T4" fmla="*/ 768 w 432"/>
                <a:gd name="T5" fmla="*/ 624 h 624"/>
                <a:gd name="T6" fmla="*/ 768 w 43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24"/>
                <a:gd name="T14" fmla="*/ 432 w 43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24">
                  <a:moveTo>
                    <a:pt x="0" y="0"/>
                  </a:moveTo>
                  <a:lnTo>
                    <a:pt x="0" y="624"/>
                  </a:lnTo>
                  <a:lnTo>
                    <a:pt x="432" y="624"/>
                  </a:lnTo>
                  <a:lnTo>
                    <a:pt x="432" y="0"/>
                  </a:lnTo>
                </a:path>
              </a:pathLst>
            </a:custGeom>
            <a:noFill/>
            <a:ln w="50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4" name="Freeform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95400" y="1362075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76400" y="457200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vs Common Divisor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219200" y="2133600"/>
            <a:ext cx="6858000" cy="1804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the greatest common divisor of 52 and 44 is 4.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And 4 is a linear combination of 52 and 44: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	6 · 52 + (−7) · 44 = 4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Furthermore, no linear combination of 52 and 44 is equal to a smaller positive integer.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19200" y="4343400"/>
            <a:ext cx="407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prove the theorem, we will prove: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447800" y="5033963"/>
            <a:ext cx="22256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&lt;= spc(a,b)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1508125" y="5832475"/>
            <a:ext cx="22256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spc(a,b) &lt;= gcd(a,b)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4281488" y="5029200"/>
            <a:ext cx="21193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| spc(a,b)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4281488" y="5795963"/>
            <a:ext cx="42751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spc(a,b) is a common divisor of a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nimBg="1"/>
      <p:bldP spid="275461" grpId="0"/>
      <p:bldP spid="275462" grpId="0" animBg="1"/>
      <p:bldP spid="275463" grpId="0" animBg="1"/>
      <p:bldP spid="275464" grpId="0" animBg="1"/>
      <p:bldP spid="2754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62000" y="44196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441700" y="44196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757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What if you have a 9 gallon jug instead?</a:t>
            </a:r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14366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39639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3429000" y="2057400"/>
            <a:ext cx="4927600" cy="3429000"/>
            <a:chOff x="2160" y="1296"/>
            <a:chExt cx="3104" cy="2160"/>
          </a:xfrm>
        </p:grpSpPr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3840" y="2784"/>
              <a:ext cx="1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zh-TW" sz="3200">
                  <a:solidFill>
                    <a:srgbClr val="000000"/>
                  </a:solidFill>
                  <a:latin typeface="Times New Roman" pitchFamily="18" charset="0"/>
                </a:rPr>
                <a:t>9 Gallon Jug</a:t>
              </a:r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2160" y="1584"/>
              <a:ext cx="1440" cy="187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 flipV="1">
              <a:off x="2233" y="1536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1"/>
            <p:cNvSpPr>
              <a:spLocks/>
            </p:cNvSpPr>
            <p:nvPr/>
          </p:nvSpPr>
          <p:spPr bwMode="auto">
            <a:xfrm>
              <a:off x="4025" y="1296"/>
              <a:ext cx="1056" cy="1392"/>
            </a:xfrm>
            <a:custGeom>
              <a:avLst/>
              <a:gdLst>
                <a:gd name="T0" fmla="*/ 0 w 432"/>
                <a:gd name="T1" fmla="*/ 0 h 624"/>
                <a:gd name="T2" fmla="*/ 0 w 432"/>
                <a:gd name="T3" fmla="*/ 3105 h 624"/>
                <a:gd name="T4" fmla="*/ 2581 w 432"/>
                <a:gd name="T5" fmla="*/ 3105 h 624"/>
                <a:gd name="T6" fmla="*/ 2581 w 43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24"/>
                <a:gd name="T14" fmla="*/ 432 w 43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24">
                  <a:moveTo>
                    <a:pt x="0" y="0"/>
                  </a:moveTo>
                  <a:lnTo>
                    <a:pt x="0" y="624"/>
                  </a:lnTo>
                  <a:lnTo>
                    <a:pt x="432" y="624"/>
                  </a:lnTo>
                  <a:lnTo>
                    <a:pt x="432" y="0"/>
                  </a:lnTo>
                </a:path>
              </a:pathLst>
            </a:custGeom>
            <a:noFill/>
            <a:ln w="50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263525" y="5235575"/>
            <a:ext cx="8562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4800">
                <a:solidFill>
                  <a:srgbClr val="008000"/>
                </a:solidFill>
                <a:latin typeface="Times New Roman" pitchFamily="18" charset="0"/>
              </a:rPr>
              <a:t>Can you do it?   Can you prove it?</a:t>
            </a:r>
          </a:p>
        </p:txBody>
      </p:sp>
      <p:sp>
        <p:nvSpPr>
          <p:cNvPr id="43017" name="Text Box 13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257800" y="2244725"/>
            <a:ext cx="24018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54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 Gallon Jug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257800" y="5140325"/>
            <a:ext cx="24717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5400">
                <a:solidFill>
                  <a:srgbClr val="CC0000"/>
                </a:solidFill>
                <a:latin typeface="Times New Roman" pitchFamily="18" charset="0"/>
              </a:rPr>
              <a:t>9</a:t>
            </a:r>
            <a:r>
              <a:rPr kumimoji="0" lang="en-US" altLang="zh-TW" sz="5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Gallon Jug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Supplies: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057400" y="5867400"/>
            <a:ext cx="1176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Water</a:t>
            </a:r>
          </a:p>
        </p:txBody>
      </p:sp>
      <p:pic>
        <p:nvPicPr>
          <p:cNvPr id="44038" name="Picture 6" descr="j022105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 descr="j022105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 descr="j0123419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179763" y="45720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Invariant Method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686117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Invariant:</a:t>
            </a:r>
            <a:r>
              <a:rPr lang="en-US" altLang="zh-TW"/>
              <a:t>  the number of gallons in each jug is a multiple of 3.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  i.e., 3|b and 3|l  (3 divides b and 3 divides l)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184275" y="2671763"/>
            <a:ext cx="6816725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</a:t>
            </a:r>
            <a:r>
              <a:rPr lang="en-US" altLang="zh-TW"/>
              <a:t>  it is impossible to have exactly 4 gallons in one jug.</a:t>
            </a:r>
          </a:p>
        </p:txBody>
      </p:sp>
      <p:pic>
        <p:nvPicPr>
          <p:cNvPr id="295941" name="Picture 5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4375"/>
            <a:ext cx="27717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2781300" y="3571875"/>
            <a:ext cx="34798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kumimoji="0" lang="en-US" altLang="zh-TW" sz="54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zh-TW" sz="5400">
                <a:solidFill>
                  <a:srgbClr val="CC0000"/>
                </a:solidFill>
                <a:latin typeface="Times New Roman" pitchFamily="18" charset="0"/>
              </a:rPr>
              <a:t>Bruce Dies!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  <p:bldP spid="295940" grpId="0" animBg="1"/>
      <p:bldP spid="2959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5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Generalized Die Hard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616075" y="1604963"/>
            <a:ext cx="58610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Bruce form 3 gallons using 21 and 26-gallon jugs?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1219200" y="2708275"/>
            <a:ext cx="677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question is not so easy to answer without number theory.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6340475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b="1"/>
              <a:t>Invariant in Die Hard Transition: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Suppose that we have water jugs with capacities B and L. Then the amount of water in each jug is always an integer linear combination of B and L.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74088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</a:t>
            </a:r>
            <a:r>
              <a:rPr lang="en-US" altLang="zh-TW"/>
              <a:t> The amount of water in each jug is a multiple of gcd(a,b).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685800" y="4267200"/>
            <a:ext cx="79248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 </a:t>
            </a:r>
            <a:r>
              <a:rPr lang="en-US" altLang="zh-TW"/>
              <a:t>Every linear combination of a and b is a multiple of gcd(a, b).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nimBg="1"/>
      <p:bldP spid="297989" grpId="0" animBg="1"/>
      <p:bldP spid="2979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96938" y="1376363"/>
            <a:ext cx="7408862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</a:t>
            </a:r>
            <a:r>
              <a:rPr lang="en-US" altLang="zh-TW"/>
              <a:t> The amount of water in each jug is a multiple of gcd(a,b).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09563" y="2224088"/>
            <a:ext cx="846296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jug of 3 and jug of 9, is it possible to have exactly 4 gallons in one jug? 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1693863" y="2819400"/>
            <a:ext cx="577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NO</a:t>
            </a:r>
            <a:r>
              <a:rPr lang="en-US" altLang="zh-TW"/>
              <a:t>, because gcd(3,9)=3, and 4 is not a multiple of 3.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228600" y="3581400"/>
            <a:ext cx="86375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jug of 21 and jug of 26, is it possible to have exactly 3 gallons in one jug?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2362200" y="4267200"/>
            <a:ext cx="49768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gcd(21,26)=1, and 3 is a multiple of 1,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this possibility has not been ruled out yet.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1333500" y="5334000"/>
            <a:ext cx="6448425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Given water jugs of capacity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it is possible to have exactly k gallons in one jug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if and only if k is a multiple of gcd(a,b).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animBg="1"/>
      <p:bldP spid="299013" grpId="0"/>
      <p:bldP spid="299014" grpId="0" animBg="1"/>
      <p:bldP spid="2990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333500" y="1160463"/>
            <a:ext cx="6448425" cy="1201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Given water jugs of capacity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it is possible to have exactly k gallons in one jug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if and only if k is a multiple of gcd(a,b).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28600" y="2671763"/>
            <a:ext cx="86375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jug of 21 and jug of 26, is it possible to have exactly 3 gallons in one jug?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3405188" y="3352800"/>
            <a:ext cx="238601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     gcd(21,26)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5x21 – 4x26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</a:t>
            </a:r>
            <a:r>
              <a:rPr lang="en-US" altLang="zh-TW">
                <a:solidFill>
                  <a:srgbClr val="A50021"/>
                </a:solidFill>
              </a:rPr>
              <a:t>15</a:t>
            </a:r>
            <a:r>
              <a:rPr lang="en-US" altLang="zh-TW"/>
              <a:t>x21 – </a:t>
            </a:r>
            <a:r>
              <a:rPr lang="en-US" altLang="zh-TW">
                <a:solidFill>
                  <a:srgbClr val="A50021"/>
                </a:solidFill>
              </a:rPr>
              <a:t>12</a:t>
            </a:r>
            <a:r>
              <a:rPr lang="en-US" altLang="zh-TW"/>
              <a:t>x26 = 3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1143000" y="4786313"/>
            <a:ext cx="6934200" cy="16144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Repeat 15 times: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1. Fill the 21-gallon jug.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2. Pour all the water in the 21-gallon jug into the 26-gallon jug.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Whenever the 26-gallon jug becomes full, empty it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8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525838" y="1143000"/>
            <a:ext cx="209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15</a:t>
            </a:r>
            <a:r>
              <a:rPr lang="en-US" altLang="zh-TW"/>
              <a:t>x21 – </a:t>
            </a:r>
            <a:r>
              <a:rPr lang="en-US" altLang="zh-TW">
                <a:solidFill>
                  <a:srgbClr val="A50021"/>
                </a:solidFill>
              </a:rPr>
              <a:t>12</a:t>
            </a:r>
            <a:r>
              <a:rPr lang="en-US" altLang="zh-TW"/>
              <a:t>x26 = 3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143000" y="1752600"/>
            <a:ext cx="6934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Repeat 15 times: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1. Fill the 21-gallon jug.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2. Pour all the water in the 21-gallon jug into the 26-gallon jug.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Whenever the 26-gallon jug becomes full, empty it out.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066800" y="3851275"/>
            <a:ext cx="705485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There must be exactly 3 gallons left after this process.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Totally we have filled 15x21 gallons.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We pour out some multiple t of 26 gallons.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The 26 gallon jug can only hold somewhere between 0 and 26.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So t must be equal to 12.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And there are exactly 3 gallons left.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1143000" y="3505200"/>
            <a:ext cx="6934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Repeat </a:t>
            </a:r>
            <a:r>
              <a:rPr lang="en-US" altLang="zh-TW">
                <a:solidFill>
                  <a:srgbClr val="A50021"/>
                </a:solidFill>
              </a:rPr>
              <a:t>s</a:t>
            </a:r>
            <a:r>
              <a:rPr lang="en-US" altLang="zh-TW"/>
              <a:t> times: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1. Fill the A-gallon jug.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2. Pour all the water in the A-gallon jug into the B-gallon jug.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Whenever the B-gallon jug becomes full, empty it out.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1336675"/>
            <a:ext cx="6983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two jugs with capacity A and B with A &lt; B, the target is C.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704975" y="2022475"/>
            <a:ext cx="56197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If gcd(A,B) does not divide C, then it is impossible.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2787650" y="2819400"/>
            <a:ext cx="361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Otherwise, compute C = </a:t>
            </a:r>
            <a:r>
              <a:rPr lang="en-US" altLang="zh-TW">
                <a:solidFill>
                  <a:srgbClr val="A50021"/>
                </a:solidFill>
              </a:rPr>
              <a:t>s</a:t>
            </a:r>
            <a:r>
              <a:rPr lang="en-US" altLang="zh-TW"/>
              <a:t>A + </a:t>
            </a:r>
            <a:r>
              <a:rPr lang="en-US" altLang="zh-TW">
                <a:solidFill>
                  <a:srgbClr val="008000"/>
                </a:solidFill>
              </a:rPr>
              <a:t>t</a:t>
            </a:r>
            <a:r>
              <a:rPr lang="en-US" altLang="zh-TW"/>
              <a:t>B.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219200" y="5603875"/>
            <a:ext cx="67071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B-gallon jug will be emptied exactly </a:t>
            </a:r>
            <a:r>
              <a:rPr lang="en-US" altLang="zh-TW">
                <a:solidFill>
                  <a:srgbClr val="008000"/>
                </a:solidFill>
              </a:rPr>
              <a:t>t</a:t>
            </a:r>
            <a:r>
              <a:rPr lang="en-US" altLang="zh-TW"/>
              <a:t> times.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After that, there will be exactly C gallons in the B-gallon jug.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  <p:bldP spid="302085" grpId="0" animBg="1"/>
      <p:bldP spid="302086" grpId="0"/>
      <p:bldP spid="3020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omic Sans MS" pitchFamily="66" charset="0"/>
              </a:rPr>
              <a:t>Modular Arithmetic </a:t>
            </a:r>
          </a:p>
        </p:txBody>
      </p:sp>
      <p:pic>
        <p:nvPicPr>
          <p:cNvPr id="2051" name="Picture 5" descr="c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92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3. If d | a and d | b, then d | sa + tb for all s and t.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GCD &lt;= SPC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465388" y="1981200"/>
            <a:ext cx="4216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Proof of (3)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 | a   =&gt;   a = dk</a:t>
            </a:r>
            <a:r>
              <a:rPr lang="en-US" altLang="zh-TW" baseline="-25000"/>
              <a:t>1</a:t>
            </a:r>
            <a:r>
              <a:rPr lang="en-US" altLang="zh-TW"/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 | b   =&gt;   b = dk</a:t>
            </a:r>
            <a:r>
              <a:rPr lang="en-US" altLang="zh-TW" baseline="-25000"/>
              <a:t>2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sa + tb  =  sdk</a:t>
            </a:r>
            <a:r>
              <a:rPr lang="en-US" altLang="zh-TW" baseline="-25000"/>
              <a:t>1</a:t>
            </a:r>
            <a:r>
              <a:rPr lang="en-US" altLang="zh-TW"/>
              <a:t> + tdk</a:t>
            </a:r>
            <a:r>
              <a:rPr lang="en-US" altLang="zh-TW" baseline="-25000"/>
              <a:t>2</a:t>
            </a:r>
            <a:r>
              <a:rPr lang="en-US" altLang="zh-TW"/>
              <a:t>  =  d(sk</a:t>
            </a:r>
            <a:r>
              <a:rPr lang="en-US" altLang="zh-TW" baseline="-25000"/>
              <a:t>1</a:t>
            </a:r>
            <a:r>
              <a:rPr lang="en-US" altLang="zh-TW"/>
              <a:t> + tk</a:t>
            </a:r>
            <a:r>
              <a:rPr lang="en-US" altLang="zh-TW" baseline="-25000"/>
              <a:t>2</a:t>
            </a:r>
            <a:r>
              <a:rPr lang="en-US" altLang="zh-TW"/>
              <a:t>)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=&gt;  d|(sa+tb)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3060700" y="4662488"/>
            <a:ext cx="516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d = gcd(a,b).  By definition, d | a and d | b. 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3067050" y="5195888"/>
            <a:ext cx="264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f = spc(a,b) = sa+tb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0" y="4343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106488" y="4957763"/>
            <a:ext cx="1301750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 | SPC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219200" y="5984875"/>
            <a:ext cx="66643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(3), d | f.  This implies d &lt;= f.  That is gcd(a,b) &lt;= spc(a,b).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/>
      <p:bldP spid="276486" grpId="0"/>
      <p:bldP spid="276488" grpId="0" animBg="1"/>
      <p:bldP spid="2764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075" name="Text Box 10"/>
          <p:cNvSpPr txBox="1">
            <a:spLocks noChangeArrowheads="1"/>
          </p:cNvSpPr>
          <p:nvPr/>
        </p:nvSpPr>
        <p:spPr bwMode="auto">
          <a:xfrm>
            <a:off x="1620838" y="1371600"/>
            <a:ext cx="5900737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Modular arithmetic is an arithmetic about remainders.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is very useful in coding theory and cryptography.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this lecture we will focus on additions and multiplications,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while in the next lecture we will talk about “divisions”.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lecture is short.  We will talk about:</a:t>
            </a:r>
          </a:p>
        </p:txBody>
      </p:sp>
      <p:sp>
        <p:nvSpPr>
          <p:cNvPr id="3076" name="Text Box 11"/>
          <p:cNvSpPr txBox="1">
            <a:spLocks noChangeArrowheads="1"/>
          </p:cNvSpPr>
          <p:nvPr/>
        </p:nvSpPr>
        <p:spPr bwMode="auto">
          <a:xfrm>
            <a:off x="1712913" y="4279900"/>
            <a:ext cx="5678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Basic rule of modular addition and modular multiplication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Applications: Fast exponentiation and fast division test</a:t>
            </a:r>
          </a:p>
        </p:txBody>
      </p:sp>
    </p:spTree>
    <p:extLst>
      <p:ext uri="{BB962C8B-B14F-4D97-AF65-F5344CB8AC3E}">
        <p14:creationId xmlns:p14="http://schemas.microsoft.com/office/powerpoint/2010/main" val="26929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14400" y="1143000"/>
            <a:ext cx="5813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 sz="1800" b="1" i="1"/>
              <a:t>Def</a:t>
            </a:r>
            <a:r>
              <a:rPr kumimoji="0" lang="en-US" altLang="en-US" sz="1800" b="1"/>
              <a:t>:</a:t>
            </a:r>
            <a:r>
              <a:rPr kumimoji="0" lang="en-US" altLang="en-US" sz="1800"/>
              <a:t> </a:t>
            </a:r>
            <a:r>
              <a:rPr kumimoji="0" lang="en-US" altLang="en-US" sz="1800">
                <a:solidFill>
                  <a:srgbClr val="0000CC"/>
                </a:solidFill>
              </a:rPr>
              <a:t>a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 b (mod n) </a:t>
            </a:r>
            <a:r>
              <a:rPr kumimoji="0" lang="en-US" altLang="en-US" sz="1800">
                <a:sym typeface="Euclid Symbol" pitchFamily="18" charset="2"/>
              </a:rPr>
              <a:t>iff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n|(</a:t>
            </a:r>
            <a:r>
              <a:rPr kumimoji="0" lang="en-US" altLang="en-US" sz="1800">
                <a:solidFill>
                  <a:srgbClr val="0000CC"/>
                </a:solidFill>
              </a:rPr>
              <a:t>a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- b) </a:t>
            </a:r>
            <a:r>
              <a:rPr kumimoji="0" lang="en-US" altLang="en-US" sz="1800">
                <a:sym typeface="Euclid Symbol" pitchFamily="18" charset="2"/>
              </a:rPr>
              <a:t>iff </a:t>
            </a:r>
            <a:r>
              <a:rPr kumimoji="0" lang="en-US" altLang="en-US" sz="1800">
                <a:solidFill>
                  <a:srgbClr val="0000CC"/>
                </a:solidFill>
                <a:sym typeface="Euclid Symbol" pitchFamily="18" charset="2"/>
              </a:rPr>
              <a:t>a mod n = b mod n.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971800" y="457200"/>
            <a:ext cx="304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Arithmetic</a:t>
            </a: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1128713" y="2705100"/>
            <a:ext cx="2909887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e.g.  	12 </a:t>
            </a:r>
            <a:r>
              <a:rPr kumimoji="0" lang="en-US" altLang="en-US">
                <a:sym typeface="Euclid Symbol" pitchFamily="18" charset="2"/>
              </a:rPr>
              <a:t> 2 (mod 10)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107 </a:t>
            </a:r>
            <a:r>
              <a:rPr kumimoji="0" lang="en-US" altLang="en-US">
                <a:sym typeface="Euclid Symbol" pitchFamily="18" charset="2"/>
              </a:rPr>
              <a:t> 207 (mod 10)</a:t>
            </a:r>
            <a:endParaRPr kumimoji="0" lang="en-US" altLang="zh-TW">
              <a:sym typeface="Euclid Symbol" pitchFamily="18" charset="2"/>
            </a:endParaRP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7 </a:t>
            </a:r>
            <a:r>
              <a:rPr kumimoji="0" lang="en-US" altLang="en-US">
                <a:sym typeface="Euclid Symbol" pitchFamily="18" charset="2"/>
              </a:rPr>
              <a:t> 3 (mod 2)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7 </a:t>
            </a:r>
            <a:r>
              <a:rPr kumimoji="0" lang="en-US" altLang="en-US">
                <a:sym typeface="Euclid Symbol" pitchFamily="18" charset="2"/>
              </a:rPr>
              <a:t> -1 (mod 2)</a:t>
            </a:r>
            <a:endParaRPr kumimoji="0" lang="en-US" altLang="zh-TW">
              <a:sym typeface="Euclid Symbol" pitchFamily="18" charset="2"/>
            </a:endParaRP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13 </a:t>
            </a:r>
            <a:r>
              <a:rPr kumimoji="0" lang="en-US" altLang="en-US">
                <a:sym typeface="Euclid Symbol" pitchFamily="18" charset="2"/>
              </a:rPr>
              <a:t> -1 (mod 7)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	-15 </a:t>
            </a:r>
            <a:r>
              <a:rPr kumimoji="0" lang="en-US" altLang="en-US">
                <a:sym typeface="Euclid Symbol" pitchFamily="18" charset="2"/>
              </a:rPr>
              <a:t> 10 (mod 5)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71469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Be careful</a:t>
            </a:r>
            <a:r>
              <a:rPr lang="en-US" altLang="zh-TW"/>
              <a:t>,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a mod n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means “the remainder when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is divided by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”.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olidFill>
                  <a:srgbClr val="0000CC"/>
                </a:solidFill>
              </a:rPr>
              <a:t>a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b (mod n)</a:t>
            </a:r>
            <a:r>
              <a:rPr kumimoji="0" lang="en-US" altLang="en-US">
                <a:sym typeface="Euclid Symbol" pitchFamily="18" charset="2"/>
              </a:rPr>
              <a:t> m</a:t>
            </a:r>
            <a:r>
              <a:rPr lang="en-US" altLang="zh-TW"/>
              <a:t>eans “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have the same remainder when divided by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”.</a:t>
            </a:r>
          </a:p>
        </p:txBody>
      </p:sp>
      <p:sp>
        <p:nvSpPr>
          <p:cNvPr id="860166" name="Line 6"/>
          <p:cNvSpPr>
            <a:spLocks noChangeShapeType="1"/>
          </p:cNvSpPr>
          <p:nvPr/>
        </p:nvSpPr>
        <p:spPr bwMode="auto">
          <a:xfrm>
            <a:off x="4572000" y="2514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5083175" y="2705100"/>
            <a:ext cx="16224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/>
              <a:t>12</a:t>
            </a:r>
            <a:r>
              <a:rPr kumimoji="0" lang="en-US" altLang="en-US">
                <a:sym typeface="Euclid Symbol" pitchFamily="18" charset="2"/>
              </a:rPr>
              <a:t> mod 10 = 2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207 mod 10 = 7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7 mod 2 = 1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-1 mod 2 = 1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-1 mod 7 = 6</a:t>
            </a:r>
          </a:p>
          <a:p>
            <a:pPr eaLnBrk="1" hangingPunct="1"/>
            <a:endParaRPr kumimoji="0" lang="en-US" altLang="zh-TW">
              <a:sym typeface="Euclid Symbol" pitchFamily="18" charset="2"/>
            </a:endParaRPr>
          </a:p>
          <a:p>
            <a:pPr eaLnBrk="1" hangingPunct="1"/>
            <a:r>
              <a:rPr kumimoji="0" lang="en-US" altLang="zh-TW">
                <a:sym typeface="Euclid Symbol" pitchFamily="18" charset="2"/>
              </a:rPr>
              <a:t>-15 mod 5 = 0</a:t>
            </a:r>
          </a:p>
        </p:txBody>
      </p:sp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914400" y="5670550"/>
            <a:ext cx="26241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Fact</a:t>
            </a:r>
            <a:r>
              <a:rPr lang="en-US" altLang="zh-TW"/>
              <a:t>: </a:t>
            </a:r>
            <a:r>
              <a:rPr kumimoji="0" lang="en-US" altLang="en-US">
                <a:solidFill>
                  <a:srgbClr val="0000CC"/>
                </a:solidFill>
              </a:rPr>
              <a:t>a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a mod n (mod n)</a:t>
            </a:r>
            <a:r>
              <a:rPr kumimoji="0" lang="en-US" altLang="en-US">
                <a:sym typeface="Euclid Symbol" pitchFamily="18" charset="2"/>
              </a:rPr>
              <a:t> 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3717925" y="5670550"/>
            <a:ext cx="475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as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have the same remainder </a:t>
            </a:r>
            <a:r>
              <a:rPr lang="en-US" altLang="zh-TW">
                <a:solidFill>
                  <a:srgbClr val="0000CC"/>
                </a:solidFill>
              </a:rPr>
              <a:t>mod n</a:t>
            </a:r>
          </a:p>
        </p:txBody>
      </p:sp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914400" y="6248400"/>
            <a:ext cx="56340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Fact</a:t>
            </a:r>
            <a:r>
              <a:rPr lang="en-US" altLang="zh-TW"/>
              <a:t>: if </a:t>
            </a:r>
            <a:r>
              <a:rPr kumimoji="0" lang="en-US" altLang="en-US">
                <a:solidFill>
                  <a:srgbClr val="0000CC"/>
                </a:solidFill>
              </a:rPr>
              <a:t>a </a:t>
            </a:r>
            <a:r>
              <a:rPr kumimoji="0" lang="en-US" altLang="en-US">
                <a:solidFill>
                  <a:srgbClr val="0000CC"/>
                </a:solidFill>
                <a:sym typeface="Euclid Symbol" pitchFamily="18" charset="2"/>
              </a:rPr>
              <a:t> b (mod n)</a:t>
            </a:r>
            <a:r>
              <a:rPr lang="en-US" altLang="zh-TW"/>
              <a:t>, then </a:t>
            </a:r>
            <a:r>
              <a:rPr lang="en-US" altLang="zh-TW">
                <a:solidFill>
                  <a:srgbClr val="0000CC"/>
                </a:solidFill>
              </a:rPr>
              <a:t>a = b + nx</a:t>
            </a:r>
            <a:r>
              <a:rPr lang="en-US" altLang="zh-TW"/>
              <a:t> for some integer </a:t>
            </a:r>
            <a:r>
              <a:rPr lang="en-US" altLang="zh-TW">
                <a:solidFill>
                  <a:srgbClr val="0000CC"/>
                </a:solidFill>
              </a:rPr>
              <a:t>x</a:t>
            </a:r>
            <a:r>
              <a:rPr lang="en-US" altLang="zh-TW"/>
              <a:t>.</a:t>
            </a:r>
            <a:r>
              <a:rPr kumimoji="0" lang="en-US" altLang="en-US">
                <a:sym typeface="Euclid Symbol" pitchFamily="18" charset="2"/>
              </a:rPr>
              <a:t> </a:t>
            </a:r>
            <a:endParaRPr kumimoji="0" lang="en-US" altLang="zh-TW"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71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4" grpId="0"/>
      <p:bldP spid="860165" grpId="0"/>
      <p:bldP spid="860166" grpId="0" animBg="1"/>
      <p:bldP spid="860167" grpId="0"/>
      <p:bldP spid="860168" grpId="0" animBg="1"/>
      <p:bldP spid="860169" grpId="0"/>
      <p:bldP spid="8601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43000" y="1143000"/>
            <a:ext cx="56388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a+b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c+d (mod n).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43263" y="4572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Addition</a:t>
            </a: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1127125" y="2209800"/>
            <a:ext cx="5899150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When you try to understand a statement like this,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first think about the familiar cases, e.g.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=10 or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=2.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=2, it says that 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have the same parity,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have the same parity,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a+b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c+d</a:t>
            </a:r>
            <a:r>
              <a:rPr lang="en-US" altLang="zh-TW"/>
              <a:t> have the same parity.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When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=10, it says that if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have the same last digit,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d</a:t>
            </a:r>
            <a:r>
              <a:rPr lang="en-US" altLang="zh-TW"/>
              <a:t> have the same last digit,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</a:t>
            </a:r>
            <a:r>
              <a:rPr lang="en-US" altLang="zh-TW">
                <a:solidFill>
                  <a:srgbClr val="0000CC"/>
                </a:solidFill>
              </a:rPr>
              <a:t>a+b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c+d</a:t>
            </a:r>
            <a:r>
              <a:rPr lang="en-US" altLang="zh-TW"/>
              <a:t> have the same last digit.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lemma says that the same principle applied for all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4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1295400"/>
            <a:ext cx="56388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a+b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c+d (mod n).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43263" y="4572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Addition</a:t>
            </a:r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838200" y="2559050"/>
            <a:ext cx="6840538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Example 1  	13 </a:t>
            </a:r>
            <a:r>
              <a:rPr kumimoji="0" lang="en-US" altLang="en-US">
                <a:sym typeface="Euclid Symbol" pitchFamily="18" charset="2"/>
              </a:rPr>
              <a:t> 1 (mod 3),   25  1 (mod 3) 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               	               =&gt;   12 + 25 (mod 3)  1 + 1 (mod 3)  2 (mod 3)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2	87  2 (mod 17),   222  1 (mod 17)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87 + 222 (mod 17)  2 + 1 (mod 17)  3 (mod 17)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3	101  2 (mod 11),  141  -2 (mod 11)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101 + 141 (mod 11)  0 (mod 11)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914400" y="5791200"/>
            <a:ext cx="6334125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particular, when computing </a:t>
            </a:r>
            <a:r>
              <a:rPr lang="en-US" altLang="zh-TW">
                <a:solidFill>
                  <a:srgbClr val="0000CC"/>
                </a:solidFill>
              </a:rPr>
              <a:t>a+b mod n</a:t>
            </a:r>
            <a:r>
              <a:rPr lang="en-US" altLang="zh-TW"/>
              <a:t>, we can first replace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b mod n</a:t>
            </a:r>
            <a:r>
              <a:rPr lang="en-US" altLang="zh-TW"/>
              <a:t>, so that the computation is faster.</a:t>
            </a:r>
          </a:p>
        </p:txBody>
      </p:sp>
    </p:spTree>
    <p:extLst>
      <p:ext uri="{BB962C8B-B14F-4D97-AF65-F5344CB8AC3E}">
        <p14:creationId xmlns:p14="http://schemas.microsoft.com/office/powerpoint/2010/main" val="12881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66800" y="1143000"/>
            <a:ext cx="56388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a+b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c+d (mod n).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43263" y="4572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Addition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1096963" y="2397125"/>
            <a:ext cx="696277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a  c (mod n)   =&gt;   a = c + nx for some integer x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b  d (mod n)  =&gt;   b = d + ny for some integer y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To show a+b  c+d (mod n), it is equivalent to showing that n | (a+b-c-d).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Consider a+b-c-d.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a+b-c-d = (c+nx) + (d+ny) – c –d = nx + ny.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It is clear that n | nx + ny.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Therefore, n | a+b-c-d.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We conclude that a+b  c+d (mod n).	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28700" y="2133600"/>
            <a:ext cx="7200900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143000" y="22098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 u="sng"/>
              <a:t>Proof</a:t>
            </a:r>
            <a:r>
              <a:rPr lang="en-US" altLang="zh-TW" sz="1800"/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25115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90600" y="1439863"/>
            <a:ext cx="5638800" cy="838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cd (mod n).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Multiplication</a:t>
            </a:r>
          </a:p>
        </p:txBody>
      </p:sp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1039813" y="2659063"/>
            <a:ext cx="7367587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Example 1  	9876 </a:t>
            </a:r>
            <a:r>
              <a:rPr kumimoji="0" lang="en-US" altLang="en-US">
                <a:sym typeface="Euclid Symbol" pitchFamily="18" charset="2"/>
              </a:rPr>
              <a:t> 6 (mod 10),   17642  2 (mod 10) 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               		=&gt;   9876 * 17642 (mod 10)  6 * 2 (mod 10)  2 (mod 10)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2	10987  1 (mod 2),   28663  1 (mod 2)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10987 * 28663 (mod 2)   1 (mod 2)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Example 3	1000  -1 (mod 7),  1000000  1 (mod 7)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=&gt;   1000 * 1000000 (mod 7)  -1 * 1 (mod 7)  -1 (mod 7)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19207" name="Text Box 7"/>
          <p:cNvSpPr txBox="1">
            <a:spLocks noChangeArrowheads="1"/>
          </p:cNvSpPr>
          <p:nvPr/>
        </p:nvSpPr>
        <p:spPr bwMode="auto">
          <a:xfrm>
            <a:off x="914400" y="5791200"/>
            <a:ext cx="6334125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particular, when computing </a:t>
            </a:r>
            <a:r>
              <a:rPr lang="en-US" altLang="zh-TW">
                <a:solidFill>
                  <a:srgbClr val="0000CC"/>
                </a:solidFill>
              </a:rPr>
              <a:t>ab mod n</a:t>
            </a:r>
            <a:r>
              <a:rPr lang="en-US" altLang="zh-TW"/>
              <a:t>, we can first replace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a mod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/>
              <a:t> by </a:t>
            </a:r>
            <a:r>
              <a:rPr lang="en-US" altLang="zh-TW">
                <a:solidFill>
                  <a:srgbClr val="0000CC"/>
                </a:solidFill>
              </a:rPr>
              <a:t>b mod n</a:t>
            </a:r>
            <a:r>
              <a:rPr lang="en-US" altLang="zh-TW"/>
              <a:t>, so that the computation is faster.</a:t>
            </a:r>
          </a:p>
        </p:txBody>
      </p:sp>
    </p:spTree>
    <p:extLst>
      <p:ext uri="{BB962C8B-B14F-4D97-AF65-F5344CB8AC3E}">
        <p14:creationId xmlns:p14="http://schemas.microsoft.com/office/powerpoint/2010/main" val="7615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143000" y="1219200"/>
            <a:ext cx="5638800" cy="838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latin typeface="Comic Sans MS" pitchFamily="66" charset="0"/>
                <a:sym typeface="Euclid Symbol" pitchFamily="18" charset="2"/>
              </a:rPr>
              <a:t>Lemma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: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 (mod n),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and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d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then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          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</a:rPr>
              <a:t>ab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cd (mod n).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Modular Multiplication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1216025" y="2743200"/>
            <a:ext cx="6583363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ym typeface="Euclid Symbol" pitchFamily="18" charset="2"/>
              </a:rPr>
              <a:t>a  c (mod n)   =&gt;   a = c + nx for some integer x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b  d (mod n)  =&gt;   b = d + ny for some integer y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To show ab  cd (mod n), it is equivalent to showing that n | (ab-cd).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Consider ab-cd.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ab-cd = (c+nx) (d+ny) – cd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= cd + dnx + cny + n</a:t>
            </a:r>
            <a:r>
              <a:rPr kumimoji="0" lang="en-US" altLang="en-US" baseline="30000">
                <a:sym typeface="Euclid Symbol" pitchFamily="18" charset="2"/>
              </a:rPr>
              <a:t>2</a:t>
            </a:r>
            <a:r>
              <a:rPr kumimoji="0" lang="en-US" altLang="en-US">
                <a:sym typeface="Euclid Symbol" pitchFamily="18" charset="2"/>
              </a:rPr>
              <a:t>xy – cd = n(dx + cy + nxy).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It is clear that n | n(dx + cy + nxy).  Therefore, n | ab-cd.</a:t>
            </a:r>
          </a:p>
          <a:p>
            <a:pPr eaLnBrk="1" hangingPunct="1"/>
            <a:endParaRPr kumimoji="0" lang="en-US" altLang="en-US">
              <a:sym typeface="Euclid Symbol" pitchFamily="18" charset="2"/>
            </a:endParaRPr>
          </a:p>
          <a:p>
            <a:pPr eaLnBrk="1" hangingPunct="1"/>
            <a:r>
              <a:rPr kumimoji="0" lang="en-US" altLang="en-US">
                <a:sym typeface="Euclid Symbol" pitchFamily="18" charset="2"/>
              </a:rPr>
              <a:t>We conclude that ab  cd (mod n).	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143000" y="2209800"/>
            <a:ext cx="6705600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200" y="2286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 u="sng"/>
              <a:t>Proof</a:t>
            </a:r>
            <a:r>
              <a:rPr lang="en-US" altLang="zh-TW" sz="1800"/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26025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712913" y="2514600"/>
            <a:ext cx="5678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rule of modular addition and modular multiplication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Applications: Fast exponentiation and fast division test</a:t>
            </a:r>
          </a:p>
        </p:txBody>
      </p:sp>
    </p:spTree>
    <p:extLst>
      <p:ext uri="{BB962C8B-B14F-4D97-AF65-F5344CB8AC3E}">
        <p14:creationId xmlns:p14="http://schemas.microsoft.com/office/powerpoint/2010/main" val="9984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001963" y="4572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Exponentiation</a:t>
            </a:r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1143000" y="1905000"/>
            <a:ext cx="36226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/>
              <a:t>144</a:t>
            </a:r>
            <a:r>
              <a:rPr lang="en-US" altLang="zh-TW" sz="1800" baseline="30000"/>
              <a:t>4</a:t>
            </a:r>
            <a:r>
              <a:rPr lang="en-US" altLang="zh-TW" sz="1800"/>
              <a:t> mod 713 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144 * 144 * 144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20736 * 144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59 * 144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8496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653 * 144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94032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629 mod 713</a:t>
            </a:r>
          </a:p>
        </p:txBody>
      </p:sp>
      <p:sp>
        <p:nvSpPr>
          <p:cNvPr id="821254" name="Line 6"/>
          <p:cNvSpPr>
            <a:spLocks noChangeShapeType="1"/>
          </p:cNvSpPr>
          <p:nvPr/>
        </p:nvSpPr>
        <p:spPr bwMode="auto">
          <a:xfrm flipV="1">
            <a:off x="4572000" y="2057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5954713" y="1235075"/>
            <a:ext cx="2503487" cy="18129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20736 * 20736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59 * 59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3481 mod 713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= 629 mod 713</a:t>
            </a:r>
          </a:p>
        </p:txBody>
      </p:sp>
      <p:sp>
        <p:nvSpPr>
          <p:cNvPr id="821256" name="Text Box 8"/>
          <p:cNvSpPr txBox="1">
            <a:spLocks noChangeArrowheads="1"/>
          </p:cNvSpPr>
          <p:nvPr/>
        </p:nvSpPr>
        <p:spPr bwMode="auto">
          <a:xfrm>
            <a:off x="4572000" y="3549650"/>
            <a:ext cx="310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Because 20736 </a:t>
            </a:r>
            <a:r>
              <a:rPr kumimoji="0" lang="en-US" altLang="en-US">
                <a:sym typeface="Euclid Symbol" pitchFamily="18" charset="2"/>
              </a:rPr>
              <a:t> 59 (mod 713)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4595813" y="4648200"/>
            <a:ext cx="3100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Because 653 </a:t>
            </a:r>
            <a:r>
              <a:rPr kumimoji="0" lang="en-US" altLang="en-US">
                <a:sym typeface="Euclid Symbol" pitchFamily="18" charset="2"/>
              </a:rPr>
              <a:t> 8496 (mod 713)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auto">
          <a:xfrm>
            <a:off x="4800600" y="1981200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29580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4" grpId="0" animBg="1"/>
      <p:bldP spid="821256" grpId="0"/>
      <p:bldP spid="821257" grpId="0"/>
      <p:bldP spid="8212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90863" y="457200"/>
            <a:ext cx="292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Repeated Squaring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808038" y="2252663"/>
            <a:ext cx="28829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/>
              <a:t>144</a:t>
            </a:r>
            <a:r>
              <a:rPr lang="en-US" altLang="zh-TW" sz="1800" baseline="30000"/>
              <a:t>50</a:t>
            </a:r>
            <a:r>
              <a:rPr lang="en-US" altLang="zh-TW" sz="1800"/>
              <a:t> mod 713 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</a:t>
            </a:r>
            <a:r>
              <a:rPr lang="en-US" altLang="zh-TW"/>
              <a:t>144</a:t>
            </a:r>
            <a:r>
              <a:rPr lang="en-US" altLang="zh-TW" baseline="30000"/>
              <a:t>32</a:t>
            </a:r>
            <a:r>
              <a:rPr lang="en-US" altLang="zh-TW" sz="1800"/>
              <a:t> </a:t>
            </a:r>
            <a:r>
              <a:rPr lang="en-US" altLang="zh-TW"/>
              <a:t>144</a:t>
            </a:r>
            <a:r>
              <a:rPr lang="en-US" altLang="zh-TW" baseline="30000"/>
              <a:t>16</a:t>
            </a:r>
            <a:r>
              <a:rPr lang="en-US" altLang="zh-TW" sz="1800"/>
              <a:t> </a:t>
            </a:r>
            <a:r>
              <a:rPr lang="en-US" altLang="zh-TW"/>
              <a:t>144</a:t>
            </a:r>
            <a:r>
              <a:rPr lang="en-US" altLang="zh-TW" baseline="30000"/>
              <a:t>2</a:t>
            </a:r>
            <a:r>
              <a:rPr lang="en-US" altLang="zh-TW" sz="1800"/>
              <a:t>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648</a:t>
            </a:r>
            <a:r>
              <a:rPr lang="el-GR" altLang="zh-TW" sz="1800"/>
              <a:t>·</a:t>
            </a:r>
            <a:r>
              <a:rPr lang="en-US" altLang="zh-TW" sz="1800"/>
              <a:t>485</a:t>
            </a:r>
            <a:r>
              <a:rPr lang="el-GR" altLang="zh-TW" sz="1800"/>
              <a:t>·</a:t>
            </a:r>
            <a:r>
              <a:rPr lang="en-US" altLang="zh-TW" sz="1800"/>
              <a:t>59 mod 713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= 242</a:t>
            </a: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5334000" y="1219200"/>
            <a:ext cx="2473325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2</a:t>
            </a:r>
            <a:r>
              <a:rPr lang="en-US" altLang="zh-TW"/>
              <a:t> mod 713 = 59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4</a:t>
            </a:r>
            <a:r>
              <a:rPr lang="en-US" altLang="zh-TW"/>
              <a:t> mod 713 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2 </a:t>
            </a:r>
            <a:r>
              <a:rPr lang="el-GR" altLang="zh-TW" baseline="30000"/>
              <a:t>·</a:t>
            </a:r>
            <a:r>
              <a:rPr lang="en-US" altLang="zh-TW"/>
              <a:t>144</a:t>
            </a:r>
            <a:r>
              <a:rPr lang="en-US" altLang="zh-TW" baseline="30000"/>
              <a:t>2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59</a:t>
            </a:r>
            <a:r>
              <a:rPr lang="el-GR" altLang="zh-TW"/>
              <a:t>·</a:t>
            </a:r>
            <a:r>
              <a:rPr lang="en-US" altLang="zh-TW"/>
              <a:t>59 mod 713</a:t>
            </a:r>
            <a:endParaRPr lang="el-GR" altLang="zh-TW"/>
          </a:p>
          <a:p>
            <a:pPr eaLnBrk="1" hangingPunct="1"/>
            <a:r>
              <a:rPr lang="en-US" altLang="zh-TW"/>
              <a:t>= 629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8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4</a:t>
            </a:r>
            <a:r>
              <a:rPr lang="el-GR" altLang="zh-TW"/>
              <a:t>·</a:t>
            </a:r>
            <a:r>
              <a:rPr lang="en-US" altLang="zh-TW"/>
              <a:t>144</a:t>
            </a:r>
            <a:r>
              <a:rPr lang="en-US" altLang="zh-TW" baseline="30000"/>
              <a:t>4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629</a:t>
            </a:r>
            <a:r>
              <a:rPr lang="el-GR" altLang="zh-TW"/>
              <a:t>·</a:t>
            </a:r>
            <a:r>
              <a:rPr lang="en-US" altLang="zh-TW"/>
              <a:t>629 mod 713</a:t>
            </a:r>
          </a:p>
          <a:p>
            <a:pPr eaLnBrk="1" hangingPunct="1"/>
            <a:r>
              <a:rPr lang="en-US" altLang="zh-TW"/>
              <a:t>= 639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16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8</a:t>
            </a:r>
            <a:r>
              <a:rPr lang="el-GR" altLang="zh-TW"/>
              <a:t>·</a:t>
            </a:r>
            <a:r>
              <a:rPr lang="en-US" altLang="zh-TW"/>
              <a:t>144</a:t>
            </a:r>
            <a:r>
              <a:rPr lang="en-US" altLang="zh-TW" baseline="30000"/>
              <a:t>8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639</a:t>
            </a:r>
            <a:r>
              <a:rPr lang="el-GR" altLang="zh-TW"/>
              <a:t>·</a:t>
            </a:r>
            <a:r>
              <a:rPr lang="en-US" altLang="zh-TW"/>
              <a:t>639 mod 713</a:t>
            </a:r>
          </a:p>
          <a:p>
            <a:pPr eaLnBrk="1" hangingPunct="1"/>
            <a:r>
              <a:rPr lang="en-US" altLang="zh-TW"/>
              <a:t>= 485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144</a:t>
            </a:r>
            <a:r>
              <a:rPr lang="en-US" altLang="zh-TW" baseline="30000"/>
              <a:t>32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144</a:t>
            </a:r>
            <a:r>
              <a:rPr lang="en-US" altLang="zh-TW" baseline="30000"/>
              <a:t>16</a:t>
            </a:r>
            <a:r>
              <a:rPr lang="el-GR" altLang="zh-TW"/>
              <a:t>·</a:t>
            </a:r>
            <a:r>
              <a:rPr lang="en-US" altLang="zh-TW"/>
              <a:t>144</a:t>
            </a:r>
            <a:r>
              <a:rPr lang="en-US" altLang="zh-TW" baseline="30000"/>
              <a:t>16</a:t>
            </a:r>
            <a:r>
              <a:rPr lang="en-US" altLang="zh-TW"/>
              <a:t> mod 713</a:t>
            </a:r>
          </a:p>
          <a:p>
            <a:pPr eaLnBrk="1" hangingPunct="1"/>
            <a:r>
              <a:rPr lang="en-US" altLang="zh-TW"/>
              <a:t>= 485</a:t>
            </a:r>
            <a:r>
              <a:rPr lang="el-GR" altLang="zh-TW"/>
              <a:t>·</a:t>
            </a:r>
            <a:r>
              <a:rPr lang="en-US" altLang="zh-TW"/>
              <a:t>485 mod 713</a:t>
            </a:r>
          </a:p>
          <a:p>
            <a:pPr eaLnBrk="1" hangingPunct="1"/>
            <a:r>
              <a:rPr lang="en-US" altLang="zh-TW"/>
              <a:t>= 648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301783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800"/>
              <a:t>Note that 50 = 32 + 16 + 2</a:t>
            </a:r>
          </a:p>
        </p:txBody>
      </p:sp>
      <p:sp>
        <p:nvSpPr>
          <p:cNvPr id="868358" name="Line 6"/>
          <p:cNvSpPr>
            <a:spLocks noChangeShapeType="1"/>
          </p:cNvSpPr>
          <p:nvPr/>
        </p:nvSpPr>
        <p:spPr bwMode="auto">
          <a:xfrm>
            <a:off x="1371600" y="3733800"/>
            <a:ext cx="38100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9" name="Line 7"/>
          <p:cNvSpPr>
            <a:spLocks noChangeShapeType="1"/>
          </p:cNvSpPr>
          <p:nvPr/>
        </p:nvSpPr>
        <p:spPr bwMode="auto">
          <a:xfrm>
            <a:off x="1828800" y="3733800"/>
            <a:ext cx="33528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60" name="Line 8"/>
          <p:cNvSpPr>
            <a:spLocks noChangeShapeType="1"/>
          </p:cNvSpPr>
          <p:nvPr/>
        </p:nvSpPr>
        <p:spPr bwMode="auto">
          <a:xfrm flipV="1">
            <a:off x="2362200" y="1447800"/>
            <a:ext cx="30480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 animBg="1"/>
      <p:bldP spid="868358" grpId="0" animBg="1"/>
      <p:bldP spid="868359" grpId="0" animBg="1"/>
      <p:bldP spid="8683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SPC &lt;= GCD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1309688"/>
            <a:ext cx="72580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We will prove that spc(a,b) is actually a common divisor of a and b.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960688" y="1981200"/>
            <a:ext cx="322103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First, show that spc(a,b) | a.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762000" y="2590800"/>
            <a:ext cx="753586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Suppose, by way of contradiction, that spc(a,b) does not divide a.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Then, by the Division Theorem,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		a = q x spc(a,b) + r       and       spc(a,b) &gt; r &gt; 0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Let spc(a,b) = sa + tb.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So r = a – q x spc(a,b) = a – q x (sa + tb) = (1-qs)a + qtb.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Thus r is an integer linear combination of a and b, and spc(a,b) &gt; r.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This contradicts the definition of spc(a,b), and so r must be zero.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276600" y="5638800"/>
            <a:ext cx="25193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Similarly, spa(a,b) | b.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52400" y="6289675"/>
            <a:ext cx="8869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So, spc(a,b) is a common divisor of a and b, thus by definition spc(a,b) &lt;= gcd(a,b).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10" grpId="0" animBg="1"/>
      <p:bldP spid="277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577850" y="1371600"/>
            <a:ext cx="7996238" cy="712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Using the basic rules for modular addition and modular multiplication,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derive some quick test to see if a big number is divisible by a small number.</a:t>
            </a:r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auto">
          <a:xfrm>
            <a:off x="569913" y="2514600"/>
            <a:ext cx="6627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Suppose we are given the decimal representation of a big number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.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auto">
          <a:xfrm>
            <a:off x="609600" y="3036888"/>
            <a:ext cx="8124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test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divisible by a small number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 of course we can do a division to check.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But can we do faster?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auto">
          <a:xfrm>
            <a:off x="762000" y="4171950"/>
            <a:ext cx="7923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= 2, we just need to check whether the last digit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even or not.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= 10, we just need to check whether the last digit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0 or not.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= 5, we just need to check whether the last digit of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either 5 or 0 or not.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What about when n=3?  When n=7?  When n=11?</a:t>
            </a:r>
          </a:p>
        </p:txBody>
      </p:sp>
    </p:spTree>
    <p:extLst>
      <p:ext uri="{BB962C8B-B14F-4D97-AF65-F5344CB8AC3E}">
        <p14:creationId xmlns:p14="http://schemas.microsoft.com/office/powerpoint/2010/main" val="2149706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38200" y="1444625"/>
            <a:ext cx="5943600" cy="835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A number written in decimal divisible by 9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sum of its digits is a multiple of 9? 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838200" y="2752725"/>
            <a:ext cx="62896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Example 1.   9333234513171 is divisible by 9.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    9+3+3+3+2+3+4+5+1+3+1+7+1 = 45 is divisible by 9.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Example 2.  128573649683 is not divisible by 9.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    1+2+8+5+7+3+6+4+9+6+8+3 = 62 is not divisible by 9.</a:t>
            </a:r>
          </a:p>
        </p:txBody>
      </p:sp>
    </p:spTree>
    <p:extLst>
      <p:ext uri="{BB962C8B-B14F-4D97-AF65-F5344CB8AC3E}">
        <p14:creationId xmlns:p14="http://schemas.microsoft.com/office/powerpoint/2010/main" val="618662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838200" y="1295400"/>
            <a:ext cx="6477000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1"/>
              <a:t>Claim</a:t>
            </a:r>
            <a:r>
              <a:rPr lang="en-US" altLang="en-US" b="1">
                <a:solidFill>
                  <a:srgbClr val="A50021"/>
                </a:solidFill>
              </a:rPr>
              <a:t>.</a:t>
            </a:r>
            <a:r>
              <a:rPr lang="en-US" altLang="en-US"/>
              <a:t> A number written in decimal is divisible by 9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sum of its digits is a multiple of 9.</a:t>
            </a: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3375025" y="2386013"/>
            <a:ext cx="2095500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1 (mod 9).</a:t>
            </a:r>
          </a:p>
        </p:txBody>
      </p:sp>
      <p:sp>
        <p:nvSpPr>
          <p:cNvPr id="849926" name="Text Box 6"/>
          <p:cNvSpPr txBox="1">
            <a:spLocks noChangeArrowheads="1"/>
          </p:cNvSpPr>
          <p:nvPr/>
        </p:nvSpPr>
        <p:spPr bwMode="auto">
          <a:xfrm>
            <a:off x="838200" y="2971800"/>
            <a:ext cx="5551488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the decimal representation of N be d</a:t>
            </a:r>
            <a:r>
              <a:rPr lang="en-US" altLang="zh-TW" baseline="-25000"/>
              <a:t>k</a:t>
            </a:r>
            <a:r>
              <a:rPr lang="en-US" altLang="zh-TW"/>
              <a:t>d</a:t>
            </a:r>
            <a:r>
              <a:rPr lang="en-US" altLang="zh-TW" baseline="-25000"/>
              <a:t>k-1</a:t>
            </a:r>
            <a:r>
              <a:rPr lang="en-US" altLang="zh-TW"/>
              <a:t>d</a:t>
            </a:r>
            <a:r>
              <a:rPr lang="en-US" altLang="zh-TW" baseline="-25000"/>
              <a:t>k-2</a:t>
            </a:r>
            <a:r>
              <a:rPr lang="en-US" altLang="zh-TW"/>
              <a:t>…d</a:t>
            </a:r>
            <a:r>
              <a:rPr lang="en-US" altLang="zh-TW" baseline="-25000"/>
              <a:t>1</a:t>
            </a:r>
            <a:r>
              <a:rPr lang="en-US" altLang="zh-TW"/>
              <a:t>d</a:t>
            </a:r>
            <a:r>
              <a:rPr lang="en-US" altLang="zh-TW" baseline="-25000"/>
              <a:t>0.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means that  N = 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10 + d</a:t>
            </a:r>
            <a:r>
              <a:rPr lang="en-US" altLang="zh-TW" baseline="-25000"/>
              <a:t>0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Note that  d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i </a:t>
            </a:r>
            <a:r>
              <a:rPr lang="en-US" altLang="zh-TW"/>
              <a:t>mod 9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(d</a:t>
            </a:r>
            <a:r>
              <a:rPr lang="en-US" altLang="zh-TW" baseline="-25000"/>
              <a:t>i</a:t>
            </a:r>
            <a:r>
              <a:rPr lang="en-US" altLang="zh-TW"/>
              <a:t>) (10</a:t>
            </a:r>
            <a:r>
              <a:rPr lang="en-US" altLang="zh-TW" baseline="30000"/>
              <a:t>i</a:t>
            </a:r>
            <a:r>
              <a:rPr lang="en-US" altLang="zh-TW"/>
              <a:t> 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(d</a:t>
            </a:r>
            <a:r>
              <a:rPr lang="en-US" altLang="zh-TW" baseline="-25000"/>
              <a:t>i</a:t>
            </a:r>
            <a:r>
              <a:rPr lang="en-US" altLang="zh-TW"/>
              <a:t>) (10 mod 9) (10 mod 9) … (10 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(d</a:t>
            </a:r>
            <a:r>
              <a:rPr lang="en-US" altLang="zh-TW" baseline="-25000"/>
              <a:t>i</a:t>
            </a:r>
            <a:r>
              <a:rPr lang="en-US" altLang="zh-TW"/>
              <a:t>) (1 mod 9) (1 mod 9) … (1 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= d</a:t>
            </a:r>
            <a:r>
              <a:rPr lang="en-US" altLang="zh-TW" baseline="-25000"/>
              <a:t>i</a:t>
            </a:r>
            <a:r>
              <a:rPr lang="en-US" altLang="zh-TW"/>
              <a:t> mod 9</a:t>
            </a:r>
          </a:p>
        </p:txBody>
      </p:sp>
      <p:sp>
        <p:nvSpPr>
          <p:cNvPr id="849927" name="AutoShape 7"/>
          <p:cNvSpPr>
            <a:spLocks/>
          </p:cNvSpPr>
          <p:nvPr/>
        </p:nvSpPr>
        <p:spPr bwMode="auto">
          <a:xfrm rot="-5400000">
            <a:off x="3886200" y="34290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28" name="Text Box 8"/>
          <p:cNvSpPr txBox="1">
            <a:spLocks noChangeArrowheads="1"/>
          </p:cNvSpPr>
          <p:nvPr/>
        </p:nvSpPr>
        <p:spPr bwMode="auto">
          <a:xfrm>
            <a:off x="3657600" y="51054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 terms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5013325" y="4179888"/>
            <a:ext cx="2998788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Rule of modular multiplication</a:t>
            </a:r>
          </a:p>
        </p:txBody>
      </p:sp>
      <p:sp>
        <p:nvSpPr>
          <p:cNvPr id="849931" name="Line 11"/>
          <p:cNvSpPr>
            <a:spLocks noChangeShapeType="1"/>
          </p:cNvSpPr>
          <p:nvPr/>
        </p:nvSpPr>
        <p:spPr bwMode="auto">
          <a:xfrm flipH="1">
            <a:off x="4419600" y="4343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32" name="Line 12"/>
          <p:cNvSpPr>
            <a:spLocks noChangeShapeType="1"/>
          </p:cNvSpPr>
          <p:nvPr/>
        </p:nvSpPr>
        <p:spPr bwMode="auto">
          <a:xfrm flipH="1">
            <a:off x="3505200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nimBg="1"/>
      <p:bldP spid="849927" grpId="0" animBg="1"/>
      <p:bldP spid="849928" grpId="0"/>
      <p:bldP spid="849930" grpId="0" animBg="1"/>
      <p:bldP spid="849931" grpId="0" animBg="1"/>
      <p:bldP spid="8499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228600" y="2963863"/>
            <a:ext cx="8763000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the decimal representation of n be d</a:t>
            </a:r>
            <a:r>
              <a:rPr lang="en-US" altLang="zh-TW" baseline="-25000"/>
              <a:t>k</a:t>
            </a:r>
            <a:r>
              <a:rPr lang="en-US" altLang="zh-TW"/>
              <a:t>d</a:t>
            </a:r>
            <a:r>
              <a:rPr lang="en-US" altLang="zh-TW" baseline="-25000"/>
              <a:t>k-1</a:t>
            </a:r>
            <a:r>
              <a:rPr lang="en-US" altLang="zh-TW"/>
              <a:t>d</a:t>
            </a:r>
            <a:r>
              <a:rPr lang="en-US" altLang="zh-TW" baseline="-25000"/>
              <a:t>k-2</a:t>
            </a:r>
            <a:r>
              <a:rPr lang="en-US" altLang="zh-TW"/>
              <a:t>…d</a:t>
            </a:r>
            <a:r>
              <a:rPr lang="en-US" altLang="zh-TW" baseline="-25000"/>
              <a:t>1</a:t>
            </a:r>
            <a:r>
              <a:rPr lang="en-US" altLang="zh-TW"/>
              <a:t>d</a:t>
            </a:r>
            <a:r>
              <a:rPr lang="en-US" altLang="zh-TW" baseline="-25000"/>
              <a:t>0.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means that  N = 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10 + d</a:t>
            </a:r>
            <a:r>
              <a:rPr lang="en-US" altLang="zh-TW" baseline="-25000"/>
              <a:t>0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Note that  d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i </a:t>
            </a:r>
            <a:r>
              <a:rPr lang="en-US" altLang="zh-TW"/>
              <a:t>mod 9 = d</a:t>
            </a:r>
            <a:r>
              <a:rPr lang="en-US" altLang="zh-TW" baseline="-25000"/>
              <a:t>i</a:t>
            </a:r>
            <a:r>
              <a:rPr lang="en-US" altLang="zh-TW"/>
              <a:t> mod 9.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Hence  N mod 9 = (d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10 + d</a:t>
            </a:r>
            <a:r>
              <a:rPr lang="en-US" altLang="zh-TW" baseline="-25000"/>
              <a:t>0</a:t>
            </a:r>
            <a:r>
              <a:rPr lang="en-US" altLang="zh-TW"/>
              <a:t>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= (d</a:t>
            </a:r>
            <a:r>
              <a:rPr lang="en-US" altLang="zh-TW" baseline="-25000"/>
              <a:t>k</a:t>
            </a:r>
            <a:r>
              <a:rPr lang="en-US" altLang="zh-TW"/>
              <a:t>10</a:t>
            </a:r>
            <a:r>
              <a:rPr lang="en-US" altLang="zh-TW" baseline="30000"/>
              <a:t>k</a:t>
            </a:r>
            <a:r>
              <a:rPr lang="en-US" altLang="zh-TW"/>
              <a:t> mod 9 + d</a:t>
            </a:r>
            <a:r>
              <a:rPr lang="en-US" altLang="zh-TW" baseline="-25000"/>
              <a:t>k-1</a:t>
            </a:r>
            <a:r>
              <a:rPr lang="en-US" altLang="zh-TW"/>
              <a:t>10</a:t>
            </a:r>
            <a:r>
              <a:rPr lang="en-US" altLang="zh-TW" baseline="30000"/>
              <a:t>k-1</a:t>
            </a:r>
            <a:r>
              <a:rPr lang="en-US" altLang="zh-TW"/>
              <a:t> mod 9 + … + d</a:t>
            </a:r>
            <a:r>
              <a:rPr lang="en-US" altLang="zh-TW" baseline="-25000"/>
              <a:t>1</a:t>
            </a:r>
            <a:r>
              <a:rPr lang="en-US" altLang="zh-TW"/>
              <a:t>10 mod 9 + d</a:t>
            </a:r>
            <a:r>
              <a:rPr lang="en-US" altLang="zh-TW" baseline="-25000"/>
              <a:t>0 </a:t>
            </a:r>
            <a:r>
              <a:rPr lang="en-US" altLang="zh-TW"/>
              <a:t>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= (d</a:t>
            </a:r>
            <a:r>
              <a:rPr lang="en-US" altLang="zh-TW" baseline="-25000"/>
              <a:t>k </a:t>
            </a:r>
            <a:r>
              <a:rPr lang="en-US" altLang="zh-TW"/>
              <a:t>mod 9 + d</a:t>
            </a:r>
            <a:r>
              <a:rPr lang="en-US" altLang="zh-TW" baseline="-25000"/>
              <a:t>k-1</a:t>
            </a:r>
            <a:r>
              <a:rPr lang="en-US" altLang="zh-TW"/>
              <a:t> mod 9 + … + d</a:t>
            </a:r>
            <a:r>
              <a:rPr lang="en-US" altLang="zh-TW" baseline="-25000"/>
              <a:t>1</a:t>
            </a:r>
            <a:r>
              <a:rPr lang="en-US" altLang="zh-TW"/>
              <a:t> mod 9 + d</a:t>
            </a:r>
            <a:r>
              <a:rPr lang="en-US" altLang="zh-TW" baseline="-25000"/>
              <a:t>0 </a:t>
            </a:r>
            <a:r>
              <a:rPr lang="en-US" altLang="zh-TW"/>
              <a:t>mod 9) mod 9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         = (d</a:t>
            </a:r>
            <a:r>
              <a:rPr lang="en-US" altLang="zh-TW" baseline="-25000"/>
              <a:t>k</a:t>
            </a:r>
            <a:r>
              <a:rPr lang="en-US" altLang="zh-TW"/>
              <a:t> + d</a:t>
            </a:r>
            <a:r>
              <a:rPr lang="en-US" altLang="zh-TW" baseline="-25000"/>
              <a:t>k-1</a:t>
            </a:r>
            <a:r>
              <a:rPr lang="en-US" altLang="zh-TW"/>
              <a:t> + … + d</a:t>
            </a:r>
            <a:r>
              <a:rPr lang="en-US" altLang="zh-TW" baseline="-25000"/>
              <a:t>1</a:t>
            </a:r>
            <a:r>
              <a:rPr lang="en-US" altLang="zh-TW"/>
              <a:t> + d</a:t>
            </a:r>
            <a:r>
              <a:rPr lang="en-US" altLang="zh-TW" baseline="-25000"/>
              <a:t>0</a:t>
            </a:r>
            <a:r>
              <a:rPr lang="en-US" altLang="zh-TW"/>
              <a:t>) mod 9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375025" y="2386013"/>
            <a:ext cx="2095500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1 (mod 9).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838200" y="1295400"/>
            <a:ext cx="6477000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b="1"/>
              <a:t>Claim</a:t>
            </a:r>
            <a:r>
              <a:rPr lang="en-US" altLang="en-US" b="1">
                <a:solidFill>
                  <a:srgbClr val="A50021"/>
                </a:solidFill>
              </a:rPr>
              <a:t>.</a:t>
            </a:r>
            <a:r>
              <a:rPr lang="en-US" altLang="en-US"/>
              <a:t> A number written in decimal is divisible by 9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sum of its digits is a multiple of 9.</a:t>
            </a:r>
          </a:p>
        </p:txBody>
      </p:sp>
      <p:sp>
        <p:nvSpPr>
          <p:cNvPr id="850953" name="Text Box 9"/>
          <p:cNvSpPr txBox="1">
            <a:spLocks noChangeArrowheads="1"/>
          </p:cNvSpPr>
          <p:nvPr/>
        </p:nvSpPr>
        <p:spPr bwMode="auto">
          <a:xfrm>
            <a:off x="5916613" y="4267200"/>
            <a:ext cx="2497137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Rule of modular addition</a:t>
            </a:r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 flipH="1">
            <a:off x="56388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55" name="Text Box 11"/>
          <p:cNvSpPr txBox="1">
            <a:spLocks noChangeArrowheads="1"/>
          </p:cNvSpPr>
          <p:nvPr/>
        </p:nvSpPr>
        <p:spPr bwMode="auto">
          <a:xfrm>
            <a:off x="6037263" y="5638800"/>
            <a:ext cx="1774825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previous slide</a:t>
            </a:r>
          </a:p>
        </p:txBody>
      </p:sp>
      <p:sp>
        <p:nvSpPr>
          <p:cNvPr id="850956" name="Line 12"/>
          <p:cNvSpPr>
            <a:spLocks noChangeShapeType="1"/>
          </p:cNvSpPr>
          <p:nvPr/>
        </p:nvSpPr>
        <p:spPr bwMode="auto">
          <a:xfrm flipH="1" flipV="1">
            <a:off x="5638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9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3" grpId="0" animBg="1"/>
      <p:bldP spid="850954" grpId="0" animBg="1"/>
      <p:bldP spid="850955" grpId="0" animBg="1"/>
      <p:bldP spid="8509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1524000" y="1524000"/>
            <a:ext cx="6297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same procedure works to test whether N is divisible by n=3.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3124200" y="457200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Fast Division Test</a:t>
            </a: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1866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What about n=11?</a:t>
            </a:r>
          </a:p>
        </p:txBody>
      </p:sp>
      <p:sp>
        <p:nvSpPr>
          <p:cNvPr id="859147" name="Rectangle 11"/>
          <p:cNvSpPr>
            <a:spLocks noChangeArrowheads="1"/>
          </p:cNvSpPr>
          <p:nvPr/>
        </p:nvSpPr>
        <p:spPr bwMode="auto">
          <a:xfrm>
            <a:off x="2819400" y="2667000"/>
            <a:ext cx="2239963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-1 (mod 11).</a:t>
            </a:r>
          </a:p>
        </p:txBody>
      </p:sp>
      <p:sp>
        <p:nvSpPr>
          <p:cNvPr id="859150" name="Rectangle 14"/>
          <p:cNvSpPr>
            <a:spLocks noChangeArrowheads="1"/>
          </p:cNvSpPr>
          <p:nvPr/>
        </p:nvSpPr>
        <p:spPr bwMode="auto">
          <a:xfrm>
            <a:off x="1676400" y="3352800"/>
            <a:ext cx="534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the decimal representation of N be d</a:t>
            </a:r>
            <a:r>
              <a:rPr lang="en-US" altLang="zh-TW" baseline="-25000"/>
              <a:t>92</a:t>
            </a:r>
            <a:r>
              <a:rPr lang="en-US" altLang="zh-TW"/>
              <a:t>d</a:t>
            </a:r>
            <a:r>
              <a:rPr lang="en-US" altLang="zh-TW" baseline="-25000"/>
              <a:t>91</a:t>
            </a:r>
            <a:r>
              <a:rPr lang="en-US" altLang="zh-TW"/>
              <a:t>d</a:t>
            </a:r>
            <a:r>
              <a:rPr lang="en-US" altLang="zh-TW" baseline="-25000"/>
              <a:t>90</a:t>
            </a:r>
            <a:r>
              <a:rPr lang="en-US" altLang="zh-TW"/>
              <a:t>…d</a:t>
            </a:r>
            <a:r>
              <a:rPr lang="en-US" altLang="zh-TW" baseline="-25000"/>
              <a:t>1</a:t>
            </a:r>
            <a:r>
              <a:rPr lang="en-US" altLang="zh-TW"/>
              <a:t>d</a:t>
            </a:r>
            <a:r>
              <a:rPr lang="en-US" altLang="zh-TW" baseline="-25000"/>
              <a:t>0</a:t>
            </a:r>
          </a:p>
        </p:txBody>
      </p:sp>
      <p:sp>
        <p:nvSpPr>
          <p:cNvPr id="859151" name="Text Box 15"/>
          <p:cNvSpPr txBox="1">
            <a:spLocks noChangeArrowheads="1"/>
          </p:cNvSpPr>
          <p:nvPr/>
        </p:nvSpPr>
        <p:spPr bwMode="auto">
          <a:xfrm>
            <a:off x="1697038" y="3900488"/>
            <a:ext cx="37893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Then N is divisible by 11 if and only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</a:t>
            </a:r>
            <a:r>
              <a:rPr lang="en-US" altLang="zh-TW" baseline="-25000"/>
              <a:t>92</a:t>
            </a:r>
            <a:r>
              <a:rPr lang="en-US" altLang="zh-TW"/>
              <a:t>-d</a:t>
            </a:r>
            <a:r>
              <a:rPr lang="en-US" altLang="zh-TW" baseline="-25000"/>
              <a:t>91</a:t>
            </a:r>
            <a:r>
              <a:rPr lang="en-US" altLang="zh-TW"/>
              <a:t>+d</a:t>
            </a:r>
            <a:r>
              <a:rPr lang="en-US" altLang="zh-TW" baseline="-25000"/>
              <a:t>90</a:t>
            </a:r>
            <a:r>
              <a:rPr lang="en-US" altLang="zh-TW"/>
              <a:t>…-d</a:t>
            </a:r>
            <a:r>
              <a:rPr lang="en-US" altLang="zh-TW" baseline="-25000"/>
              <a:t>1</a:t>
            </a:r>
            <a:r>
              <a:rPr lang="en-US" altLang="zh-TW"/>
              <a:t>+d</a:t>
            </a:r>
            <a:r>
              <a:rPr lang="en-US" altLang="zh-TW" baseline="-25000"/>
              <a:t>0</a:t>
            </a:r>
            <a:r>
              <a:rPr lang="en-US" altLang="zh-TW"/>
              <a:t> is divisible by 11.</a:t>
            </a:r>
          </a:p>
        </p:txBody>
      </p:sp>
      <p:sp>
        <p:nvSpPr>
          <p:cNvPr id="859152" name="Text Box 16"/>
          <p:cNvSpPr txBox="1">
            <a:spLocks noChangeArrowheads="1"/>
          </p:cNvSpPr>
          <p:nvPr/>
        </p:nvSpPr>
        <p:spPr bwMode="auto">
          <a:xfrm>
            <a:off x="1736725" y="6161088"/>
            <a:ext cx="26821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Why?  Try to work it out 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859153" name="Text Box 17"/>
          <p:cNvSpPr txBox="1">
            <a:spLocks noChangeArrowheads="1"/>
          </p:cNvSpPr>
          <p:nvPr/>
        </p:nvSpPr>
        <p:spPr bwMode="auto">
          <a:xfrm>
            <a:off x="1709738" y="4941888"/>
            <a:ext cx="180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What about n=7?</a:t>
            </a:r>
          </a:p>
        </p:txBody>
      </p:sp>
      <p:sp>
        <p:nvSpPr>
          <p:cNvPr id="859154" name="Rectangle 18"/>
          <p:cNvSpPr>
            <a:spLocks noChangeArrowheads="1"/>
          </p:cNvSpPr>
          <p:nvPr/>
        </p:nvSpPr>
        <p:spPr bwMode="auto">
          <a:xfrm>
            <a:off x="2906713" y="5521325"/>
            <a:ext cx="2427287" cy="3460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Hint: 1000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en-US"/>
              <a:t> -1 (mod 7).</a:t>
            </a:r>
          </a:p>
        </p:txBody>
      </p:sp>
    </p:spTree>
    <p:extLst>
      <p:ext uri="{BB962C8B-B14F-4D97-AF65-F5344CB8AC3E}">
        <p14:creationId xmlns:p14="http://schemas.microsoft.com/office/powerpoint/2010/main" val="171016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6" grpId="0"/>
      <p:bldP spid="859147" grpId="0" animBg="1"/>
      <p:bldP spid="859150" grpId="0"/>
      <p:bldP spid="859151" grpId="0"/>
      <p:bldP spid="859152" grpId="0"/>
      <p:bldP spid="859153" grpId="0"/>
      <p:bldP spid="8591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909763" y="1589088"/>
            <a:ext cx="532923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Need to know how to apply the basic rules effectively.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Understand the principle of fast division tests.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Repeated squaring will be useful later.</a:t>
            </a:r>
          </a:p>
        </p:txBody>
      </p:sp>
    </p:spTree>
    <p:extLst>
      <p:ext uri="{BB962C8B-B14F-4D97-AF65-F5344CB8AC3E}">
        <p14:creationId xmlns:p14="http://schemas.microsoft.com/office/powerpoint/2010/main" val="136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624138" y="457200"/>
            <a:ext cx="385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Extended GCD Algorithm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309688" y="1295400"/>
            <a:ext cx="6534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can we write gcd(a,b) as an integer linear combination?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471613" y="1981200"/>
            <a:ext cx="6208712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can be done by extending the Euclidean’s algorithm.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70104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Example: </a:t>
            </a:r>
            <a:r>
              <a:rPr kumimoji="0" lang="en-US" altLang="zh-TW">
                <a:solidFill>
                  <a:srgbClr val="0000CC"/>
                </a:solidFill>
              </a:rPr>
              <a:t>a</a:t>
            </a:r>
            <a:r>
              <a:rPr kumimoji="0" lang="en-US" altLang="zh-TW">
                <a:solidFill>
                  <a:srgbClr val="000000"/>
                </a:solidFill>
              </a:rPr>
              <a:t> = 259, </a:t>
            </a:r>
            <a:r>
              <a:rPr kumimoji="0" lang="en-US" altLang="zh-TW">
                <a:solidFill>
                  <a:srgbClr val="0000CC"/>
                </a:solidFill>
              </a:rPr>
              <a:t>b</a:t>
            </a:r>
            <a:r>
              <a:rPr kumimoji="0" lang="en-US" altLang="zh-TW">
                <a:solidFill>
                  <a:srgbClr val="000000"/>
                </a:solidFill>
              </a:rPr>
              <a:t>=70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259 = 3·70 + 49   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70 = 1·49 + 21        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		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49 = 2·21 + 7        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		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21 = 7·3 + 0                    done, gcd = 7</a:t>
            </a:r>
          </a:p>
        </p:txBody>
      </p:sp>
      <p:sp>
        <p:nvSpPr>
          <p:cNvPr id="310280" name="Line 8"/>
          <p:cNvSpPr>
            <a:spLocks noChangeShapeType="1"/>
          </p:cNvSpPr>
          <p:nvPr/>
        </p:nvSpPr>
        <p:spPr bwMode="auto">
          <a:xfrm>
            <a:off x="6477000" y="58674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3987800" y="3290888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49 = a – 3b</a:t>
            </a:r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3962400" y="3581400"/>
            <a:ext cx="147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21 = 70 - 49</a:t>
            </a:r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3962400" y="4343400"/>
            <a:ext cx="2557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21 = b – (a-3b) = -a+4b</a:t>
            </a: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3962400" y="4953000"/>
            <a:ext cx="152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7 = 49 - 2·21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3962400" y="5486400"/>
            <a:ext cx="3532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7 = (a-3b) – 2(-a+4b)  = 3a – 11b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0" grpId="0" animBg="1"/>
      <p:bldP spid="310281" grpId="0"/>
      <p:bldP spid="310282" grpId="0"/>
      <p:bldP spid="310283" grpId="0"/>
      <p:bldP spid="310284" grpId="0"/>
      <p:bldP spid="3102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1219200" y="1258888"/>
            <a:ext cx="678180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/>
              <a:t>Example: </a:t>
            </a:r>
            <a:r>
              <a:rPr kumimoji="0" lang="en-US" altLang="zh-TW">
                <a:solidFill>
                  <a:srgbClr val="0000CC"/>
                </a:solidFill>
              </a:rPr>
              <a:t>a</a:t>
            </a:r>
            <a:r>
              <a:rPr kumimoji="0" lang="en-US" altLang="zh-TW"/>
              <a:t> = 899, </a:t>
            </a:r>
            <a:r>
              <a:rPr kumimoji="0" lang="en-US" altLang="zh-TW">
                <a:solidFill>
                  <a:srgbClr val="0000CC"/>
                </a:solidFill>
              </a:rPr>
              <a:t>b</a:t>
            </a:r>
            <a:r>
              <a:rPr kumimoji="0" lang="en-US" altLang="zh-TW"/>
              <a:t>=493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899 = 1·493 + 406    so 406 = a - 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493 = 1·406 + 87        so 87 = 493 – 406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                                           = b – (a-b) = -a + 2b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406 = 4·87 + 58         so 58 = 406 - 4·87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                                           = (a-b) – 4(-a+2b) = 5a - 9b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87   = 1·58 + 29          so 29 = 87 – 1·58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                                           = (-a+2b) - (5a-9b) = -6a + 11b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58   = 2·29 + 0            done, gcd = 29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24138" y="457200"/>
            <a:ext cx="385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Extended GCD Algorithm</a:t>
            </a:r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>
            <a:off x="6477000" y="53467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65881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Quotient remainder theorem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Greatest common divisor &amp;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Linear combination and GCD, extended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Prime factorization and other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295400" y="1362075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438400" y="457200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Application of the Theorem</a:t>
            </a:r>
          </a:p>
        </p:txBody>
      </p:sp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1355725" y="2403475"/>
            <a:ext cx="321468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Why is this theorem useful?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1355725" y="3394075"/>
            <a:ext cx="697071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TW"/>
              <a:t>we can now “write down” gcd(a,b) as some concrete equation,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(i.e. gcd(a,b) = sa+tb for some integers s and t),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and this allows us to reason about gcd(a,b) much easier.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(2) If we can find integers s and t so that sa+tb=c,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then we can conclude that gcd(a,b) &lt;=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In particular, if c=1, then we can conclude that gcd(a,b)=1.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30563" y="457200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Prime Divisibility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333500" y="2890838"/>
            <a:ext cx="5600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>
                <a:solidFill>
                  <a:srgbClr val="000000"/>
                </a:solidFill>
              </a:rPr>
              <a:t>pf</a:t>
            </a:r>
            <a:r>
              <a:rPr lang="en-US" altLang="zh-TW">
                <a:solidFill>
                  <a:srgbClr val="000000"/>
                </a:solidFill>
              </a:rPr>
              <a:t>: say </a:t>
            </a:r>
            <a:r>
              <a:rPr lang="en-US" altLang="zh-TW">
                <a:sym typeface="Euclid Symbol" pitchFamily="18" charset="2"/>
              </a:rPr>
              <a:t>p does not divide a</a:t>
            </a:r>
            <a:r>
              <a:rPr lang="en-US" altLang="zh-TW">
                <a:solidFill>
                  <a:srgbClr val="0000CC"/>
                </a:solidFill>
              </a:rPr>
              <a:t>.  </a:t>
            </a:r>
            <a:r>
              <a:rPr lang="en-US" altLang="zh-TW">
                <a:solidFill>
                  <a:srgbClr val="000000"/>
                </a:solidFill>
              </a:rPr>
              <a:t>so </a:t>
            </a:r>
            <a:r>
              <a:rPr lang="en-US" altLang="zh-TW">
                <a:solidFill>
                  <a:srgbClr val="0000CC"/>
                </a:solidFill>
              </a:rPr>
              <a:t>gcd(p,a)=1.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</a:rPr>
              <a:t>So by the </a:t>
            </a:r>
            <a:r>
              <a:rPr lang="en-US" altLang="zh-TW" b="1"/>
              <a:t>Theorem</a:t>
            </a:r>
            <a:r>
              <a:rPr lang="en-US" altLang="zh-TW">
                <a:solidFill>
                  <a:srgbClr val="000000"/>
                </a:solidFill>
              </a:rPr>
              <a:t>, there exist s and t such that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</a:rPr>
              <a:t>            </a:t>
            </a:r>
            <a:r>
              <a:rPr lang="en-US" altLang="zh-TW">
                <a:solidFill>
                  <a:srgbClr val="0000CC"/>
                </a:solidFill>
              </a:rPr>
              <a:t>sa    +  tp     = 1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          (sa)b + (tp)b  = b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371600" y="2209800"/>
            <a:ext cx="49672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 i="1">
                <a:solidFill>
                  <a:srgbClr val="000000"/>
                </a:solidFill>
              </a:rPr>
              <a:t>Lemma</a:t>
            </a:r>
            <a:r>
              <a:rPr lang="en-US" altLang="zh-TW" b="1">
                <a:solidFill>
                  <a:srgbClr val="000000"/>
                </a:solidFill>
              </a:rPr>
              <a:t>:</a:t>
            </a:r>
            <a:r>
              <a:rPr lang="en-US" altLang="zh-TW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>
                <a:solidFill>
                  <a:srgbClr val="000000"/>
                </a:solidFill>
              </a:rPr>
              <a:t> prime and </a:t>
            </a:r>
            <a:r>
              <a:rPr lang="en-US" altLang="zh-TW">
                <a:solidFill>
                  <a:srgbClr val="0000CC"/>
                </a:solidFill>
              </a:rPr>
              <a:t>p|a·b </a:t>
            </a:r>
            <a:r>
              <a:rPr lang="en-US" altLang="zh-TW">
                <a:solidFill>
                  <a:srgbClr val="000000"/>
                </a:solidFill>
              </a:rPr>
              <a:t>implies </a:t>
            </a:r>
            <a:r>
              <a:rPr lang="en-US" altLang="zh-TW">
                <a:solidFill>
                  <a:srgbClr val="0000CC"/>
                </a:solidFill>
              </a:rPr>
              <a:t>p|a  </a:t>
            </a:r>
            <a:r>
              <a:rPr lang="en-US" altLang="zh-TW">
                <a:solidFill>
                  <a:srgbClr val="000000"/>
                </a:solidFill>
              </a:rPr>
              <a:t>or</a:t>
            </a:r>
            <a:r>
              <a:rPr lang="en-US" altLang="zh-TW">
                <a:solidFill>
                  <a:srgbClr val="0000CC"/>
                </a:solidFill>
              </a:rPr>
              <a:t> p|b.</a:t>
            </a:r>
          </a:p>
        </p:txBody>
      </p:sp>
      <p:sp>
        <p:nvSpPr>
          <p:cNvPr id="306181" name="AutoShape 5"/>
          <p:cNvSpPr>
            <a:spLocks/>
          </p:cNvSpPr>
          <p:nvPr/>
        </p:nvSpPr>
        <p:spPr bwMode="auto">
          <a:xfrm rot="-5400000">
            <a:off x="2362200" y="4643438"/>
            <a:ext cx="2286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6182" name="AutoShape 6"/>
          <p:cNvSpPr>
            <a:spLocks/>
          </p:cNvSpPr>
          <p:nvPr/>
        </p:nvSpPr>
        <p:spPr bwMode="auto">
          <a:xfrm rot="-5400000">
            <a:off x="3088481" y="4683919"/>
            <a:ext cx="223838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2209800" y="4949825"/>
            <a:ext cx="65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p|ab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3025775" y="4948238"/>
            <a:ext cx="525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p|p</a:t>
            </a:r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1447800" y="5638800"/>
            <a:ext cx="64770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b="1" i="1">
                <a:solidFill>
                  <a:srgbClr val="000000"/>
                </a:solidFill>
              </a:rPr>
              <a:t>Cor </a:t>
            </a:r>
            <a:r>
              <a:rPr lang="en-US" altLang="zh-TW">
                <a:solidFill>
                  <a:srgbClr val="000000"/>
                </a:solidFill>
              </a:rPr>
              <a:t>: If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>
                <a:solidFill>
                  <a:srgbClr val="000000"/>
                </a:solidFill>
              </a:rPr>
              <a:t> is prime, and </a:t>
            </a:r>
            <a:r>
              <a:rPr lang="en-US" altLang="zh-TW">
                <a:solidFill>
                  <a:srgbClr val="0000CC"/>
                </a:solidFill>
              </a:rPr>
              <a:t>p| 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·a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···a</a:t>
            </a:r>
            <a:r>
              <a:rPr lang="en-US" altLang="zh-TW" baseline="-25000">
                <a:solidFill>
                  <a:srgbClr val="0000CC"/>
                </a:solidFill>
              </a:rPr>
              <a:t>m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then    </a:t>
            </a:r>
            <a:r>
              <a:rPr lang="en-US" altLang="zh-TW">
                <a:solidFill>
                  <a:srgbClr val="0000CC"/>
                </a:solidFill>
              </a:rPr>
              <a:t>p|a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  </a:t>
            </a:r>
            <a:r>
              <a:rPr lang="en-US" altLang="zh-TW">
                <a:solidFill>
                  <a:srgbClr val="000000"/>
                </a:solidFill>
              </a:rPr>
              <a:t>for some</a:t>
            </a:r>
            <a:r>
              <a:rPr lang="en-US" altLang="zh-TW">
                <a:solidFill>
                  <a:srgbClr val="0000CC"/>
                </a:solidFill>
              </a:rPr>
              <a:t> i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1295400" y="1371600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4572000" y="4648200"/>
            <a:ext cx="127952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Hence p|b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/>
      <p:bldP spid="306181" grpId="0" animBg="1"/>
      <p:bldP spid="306182" grpId="0" animBg="1"/>
      <p:bldP spid="306184" grpId="0"/>
      <p:bldP spid="306185" grpId="0"/>
      <p:bldP spid="306187" grpId="0" animBg="1"/>
      <p:bldP spid="3061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3146</Words>
  <Application>Microsoft Office PowerPoint</Application>
  <PresentationFormat>On-screen Show (4:3)</PresentationFormat>
  <Paragraphs>480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Modular Arithmetic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142</cp:revision>
  <dcterms:created xsi:type="dcterms:W3CDTF">2007-08-29T04:27:34Z</dcterms:created>
  <dcterms:modified xsi:type="dcterms:W3CDTF">2016-09-08T10:25:09Z</dcterms:modified>
</cp:coreProperties>
</file>