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556" r:id="rId2"/>
    <p:sldId id="557" r:id="rId3"/>
    <p:sldId id="558" r:id="rId4"/>
    <p:sldId id="559" r:id="rId5"/>
    <p:sldId id="560" r:id="rId6"/>
    <p:sldId id="561" r:id="rId7"/>
    <p:sldId id="562" r:id="rId8"/>
    <p:sldId id="563" r:id="rId9"/>
    <p:sldId id="564" r:id="rId10"/>
    <p:sldId id="565" r:id="rId11"/>
    <p:sldId id="566" r:id="rId12"/>
    <p:sldId id="567" r:id="rId13"/>
    <p:sldId id="568" r:id="rId14"/>
    <p:sldId id="569" r:id="rId15"/>
    <p:sldId id="570" r:id="rId16"/>
    <p:sldId id="571" r:id="rId17"/>
    <p:sldId id="572" r:id="rId18"/>
    <p:sldId id="573" r:id="rId19"/>
    <p:sldId id="574" r:id="rId20"/>
    <p:sldId id="575" r:id="rId21"/>
    <p:sldId id="576" r:id="rId22"/>
    <p:sldId id="577" r:id="rId23"/>
    <p:sldId id="578" r:id="rId24"/>
    <p:sldId id="579" r:id="rId25"/>
    <p:sldId id="580" r:id="rId26"/>
    <p:sldId id="581" r:id="rId27"/>
    <p:sldId id="582" r:id="rId28"/>
    <p:sldId id="583" r:id="rId29"/>
  </p:sldIdLst>
  <p:sldSz cx="9144000" cy="6858000" type="screen4x3"/>
  <p:notesSz cx="6858000" cy="9144000"/>
  <p:custDataLst>
    <p:tags r:id="rId31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itchFamily="66" charset="0"/>
        <a:ea typeface="PMingLiU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008000"/>
    <a:srgbClr val="CCCCFF"/>
    <a:srgbClr val="FFFF66"/>
    <a:srgbClr val="FFCCFF"/>
    <a:srgbClr val="A50021"/>
    <a:srgbClr val="0000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2" autoAdjust="0"/>
    <p:restoredTop sz="94660"/>
  </p:normalViewPr>
  <p:slideViewPr>
    <p:cSldViewPr showGuides="1">
      <p:cViewPr>
        <p:scale>
          <a:sx n="80" d="100"/>
          <a:sy n="80" d="100"/>
        </p:scale>
        <p:origin x="-1500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BE1991BB-F377-43D8-8D59-EC4E72441C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068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17269-8A05-49B5-867D-BF7B63810A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252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AF3E0-35BE-4328-AC9C-00838E9EC7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920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068B2-7054-4562-AD37-6E0F015B0F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442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3F95-0CC8-4FF7-8E55-BC99C58356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948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30031-0409-4F0B-8A47-0189CE827A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361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0232B-03A1-49AF-A718-DB79F9EC9E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657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B7537-DECE-4879-88ED-BD9382090B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445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BA6F2-4F89-4FC1-952E-70852C8079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026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70E8F-F0A6-404C-BF1F-1F22D69D30F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355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F66EF-5257-4A0C-B458-14AD79BB420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068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09E8A-FC4F-4CBF-A20F-B9E8E6C3E7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628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674C56AF-C22A-475E-958C-7D132DBB04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81000" y="1371600"/>
            <a:ext cx="8305800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The </a:t>
            </a:r>
            <a:r>
              <a:rPr lang="en-US" altLang="en-US" b="1"/>
              <a:t>multiplicative inverse </a:t>
            </a:r>
            <a:r>
              <a:rPr lang="en-US" altLang="en-US"/>
              <a:t>of a number a is another number a’ such that: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/>
              <a:t>a · a</a:t>
            </a:r>
            <a:r>
              <a:rPr lang="en-US" altLang="en-US" baseline="30000"/>
              <a:t>’</a:t>
            </a:r>
            <a:r>
              <a:rPr lang="en-US" altLang="en-US"/>
              <a:t> </a:t>
            </a:r>
            <a:r>
              <a:rPr kumimoji="0" lang="en-US" altLang="en-US" sz="1600">
                <a:sym typeface="Euclid Symbol" pitchFamily="18" charset="2"/>
              </a:rPr>
              <a:t></a:t>
            </a:r>
            <a:r>
              <a:rPr lang="en-US" altLang="en-US"/>
              <a:t> 1   (mod n)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889250" y="457200"/>
            <a:ext cx="337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Multiplication Inverse</a:t>
            </a:r>
          </a:p>
        </p:txBody>
      </p:sp>
      <p:sp>
        <p:nvSpPr>
          <p:cNvPr id="896004" name="Text Box 4"/>
          <p:cNvSpPr txBox="1">
            <a:spLocks noChangeArrowheads="1"/>
          </p:cNvSpPr>
          <p:nvPr/>
        </p:nvSpPr>
        <p:spPr bwMode="auto">
          <a:xfrm>
            <a:off x="838200" y="6096000"/>
            <a:ext cx="7635875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Does every number has a multiplicative inverse in modular arithmetic?</a:t>
            </a:r>
          </a:p>
        </p:txBody>
      </p:sp>
      <p:sp>
        <p:nvSpPr>
          <p:cNvPr id="896005" name="Text Box 5"/>
          <p:cNvSpPr txBox="1">
            <a:spLocks noChangeArrowheads="1"/>
          </p:cNvSpPr>
          <p:nvPr/>
        </p:nvSpPr>
        <p:spPr bwMode="auto">
          <a:xfrm>
            <a:off x="838200" y="2563813"/>
            <a:ext cx="74755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For real numbers, every nonzero number has a multiplicative inverse.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For integers, only 1 has a multiplicative inverse.</a:t>
            </a:r>
          </a:p>
        </p:txBody>
      </p:sp>
      <p:sp>
        <p:nvSpPr>
          <p:cNvPr id="896006" name="Rectangle 6"/>
          <p:cNvSpPr>
            <a:spLocks noChangeArrowheads="1"/>
          </p:cNvSpPr>
          <p:nvPr/>
        </p:nvSpPr>
        <p:spPr bwMode="auto">
          <a:xfrm>
            <a:off x="914400" y="3886200"/>
            <a:ext cx="6705600" cy="1751013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An interesting property of modular arithmetic is that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there are multiplicative inverse for integers.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For example, 2 * 5 = 1 mod 3, so 5 is a multiplicative inverse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for 2 under modulo 3 (and vice versa).</a:t>
            </a:r>
          </a:p>
        </p:txBody>
      </p:sp>
    </p:spTree>
    <p:extLst>
      <p:ext uri="{BB962C8B-B14F-4D97-AF65-F5344CB8AC3E}">
        <p14:creationId xmlns:p14="http://schemas.microsoft.com/office/powerpoint/2010/main" val="321358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04" grpId="0" animBg="1"/>
      <p:bldP spid="896006" grpId="0" build="allAtOnce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581400" y="457200"/>
            <a:ext cx="191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Cancellation</a:t>
            </a:r>
          </a:p>
        </p:txBody>
      </p:sp>
      <p:sp>
        <p:nvSpPr>
          <p:cNvPr id="13315" name="Text Box 6"/>
          <p:cNvSpPr txBox="1">
            <a:spLocks noChangeArrowheads="1"/>
          </p:cNvSpPr>
          <p:nvPr/>
        </p:nvSpPr>
        <p:spPr bwMode="auto">
          <a:xfrm>
            <a:off x="2590800" y="1219200"/>
            <a:ext cx="39592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Why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·k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b·k (mod n)</a:t>
            </a:r>
            <a:r>
              <a:rPr lang="en-US" altLang="en-US">
                <a:sym typeface="Euclid Symbol" pitchFamily="18" charset="2"/>
              </a:rPr>
              <a:t> when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a ≠ b</a:t>
            </a:r>
            <a:r>
              <a:rPr lang="en-US" altLang="en-US">
                <a:sym typeface="Euclid Symbol" pitchFamily="18" charset="2"/>
              </a:rPr>
              <a:t>? </a:t>
            </a:r>
            <a:endParaRPr lang="en-US" altLang="zh-TW">
              <a:sym typeface="Euclid Symbol" pitchFamily="18" charset="2"/>
            </a:endParaRPr>
          </a:p>
        </p:txBody>
      </p:sp>
      <p:sp>
        <p:nvSpPr>
          <p:cNvPr id="855047" name="Text Box 7"/>
          <p:cNvSpPr txBox="1">
            <a:spLocks noChangeArrowheads="1"/>
          </p:cNvSpPr>
          <p:nvPr/>
        </p:nvSpPr>
        <p:spPr bwMode="auto">
          <a:xfrm>
            <a:off x="914400" y="3581400"/>
            <a:ext cx="6562725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This means that </a:t>
            </a:r>
            <a:r>
              <a:rPr lang="en-US" altLang="zh-TW">
                <a:solidFill>
                  <a:srgbClr val="0000CC"/>
                </a:solidFill>
              </a:rPr>
              <a:t>ak = bk + nx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This means that </a:t>
            </a:r>
            <a:r>
              <a:rPr lang="en-US" altLang="zh-TW">
                <a:solidFill>
                  <a:srgbClr val="0000CC"/>
                </a:solidFill>
              </a:rPr>
              <a:t>(a-b)k = nx</a:t>
            </a:r>
            <a:r>
              <a:rPr lang="en-US" altLang="zh-TW"/>
              <a:t>, which means </a:t>
            </a:r>
            <a:r>
              <a:rPr lang="en-US" altLang="zh-TW">
                <a:solidFill>
                  <a:srgbClr val="0000CC"/>
                </a:solidFill>
              </a:rPr>
              <a:t>a-b=(nx)/k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Since </a:t>
            </a:r>
            <a:r>
              <a:rPr lang="en-US" altLang="zh-TW">
                <a:solidFill>
                  <a:srgbClr val="0000CC"/>
                </a:solidFill>
              </a:rPr>
              <a:t>0 &lt; a &lt; n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0 &lt; b &lt; n</a:t>
            </a:r>
            <a:r>
              <a:rPr lang="en-US" altLang="zh-TW"/>
              <a:t>, it implies that </a:t>
            </a:r>
            <a:r>
              <a:rPr lang="en-US" altLang="zh-TW">
                <a:solidFill>
                  <a:srgbClr val="0000CC"/>
                </a:solidFill>
              </a:rPr>
              <a:t>–n &lt; a-b &lt; n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Therefore, </a:t>
            </a:r>
            <a:r>
              <a:rPr lang="en-US" altLang="zh-TW">
                <a:solidFill>
                  <a:srgbClr val="0000CC"/>
                </a:solidFill>
              </a:rPr>
              <a:t>nx/k</a:t>
            </a:r>
            <a:r>
              <a:rPr lang="en-US" altLang="zh-TW"/>
              <a:t> must be </a:t>
            </a:r>
            <a:r>
              <a:rPr lang="en-US" altLang="zh-TW">
                <a:solidFill>
                  <a:srgbClr val="0000CC"/>
                </a:solidFill>
              </a:rPr>
              <a:t>&lt; n</a:t>
            </a:r>
            <a:r>
              <a:rPr lang="en-US" altLang="zh-TW"/>
              <a:t>.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For this to happen,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k</a:t>
            </a:r>
            <a:r>
              <a:rPr lang="en-US" altLang="zh-TW"/>
              <a:t> must have a common divisor </a:t>
            </a:r>
            <a:r>
              <a:rPr lang="en-US" altLang="zh-TW">
                <a:solidFill>
                  <a:srgbClr val="0000CC"/>
                </a:solidFill>
              </a:rPr>
              <a:t>&gt;= 2</a:t>
            </a:r>
            <a:r>
              <a:rPr lang="en-US" altLang="zh-TW"/>
              <a:t>!</a:t>
            </a:r>
          </a:p>
        </p:txBody>
      </p:sp>
      <p:sp>
        <p:nvSpPr>
          <p:cNvPr id="855048" name="Text Box 8"/>
          <p:cNvSpPr txBox="1">
            <a:spLocks noChangeArrowheads="1"/>
          </p:cNvSpPr>
          <p:nvPr/>
        </p:nvSpPr>
        <p:spPr bwMode="auto">
          <a:xfrm>
            <a:off x="838200" y="1887538"/>
            <a:ext cx="7831138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Without loss of generality, assume </a:t>
            </a:r>
            <a:r>
              <a:rPr lang="en-US" altLang="zh-TW">
                <a:solidFill>
                  <a:srgbClr val="0000CC"/>
                </a:solidFill>
              </a:rPr>
              <a:t>0 &lt; a &lt; n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0 &lt; b &lt; n</a:t>
            </a:r>
            <a:r>
              <a:rPr lang="en-US" altLang="zh-TW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Because if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·k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b·k (mod n),</a:t>
            </a:r>
            <a:r>
              <a:rPr lang="en-US" altLang="en-US">
                <a:sym typeface="Euclid Symbol" pitchFamily="18" charset="2"/>
              </a:rPr>
              <a:t> then also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(a mod n)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·k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(b mod n)·k (mod n).</a:t>
            </a:r>
            <a:r>
              <a:rPr lang="en-US" altLang="en-US">
                <a:sym typeface="Euclid Symbol" pitchFamily="18" charset="2"/>
              </a:rPr>
              <a:t> </a:t>
            </a:r>
            <a:endParaRPr lang="en-US" altLang="zh-TW">
              <a:sym typeface="Euclid Symbol" pitchFamily="18" charset="2"/>
            </a:endParaRPr>
          </a:p>
        </p:txBody>
      </p:sp>
      <p:sp>
        <p:nvSpPr>
          <p:cNvPr id="855050" name="Line 10"/>
          <p:cNvSpPr>
            <a:spLocks noChangeShapeType="1"/>
          </p:cNvSpPr>
          <p:nvPr/>
        </p:nvSpPr>
        <p:spPr bwMode="auto">
          <a:xfrm flipH="1" flipV="1">
            <a:off x="5181600" y="261461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5051" name="Line 11"/>
          <p:cNvSpPr>
            <a:spLocks noChangeShapeType="1"/>
          </p:cNvSpPr>
          <p:nvPr/>
        </p:nvSpPr>
        <p:spPr bwMode="auto">
          <a:xfrm flipV="1">
            <a:off x="5486400" y="2590800"/>
            <a:ext cx="1447800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5052" name="Text Box 12"/>
          <p:cNvSpPr txBox="1">
            <a:spLocks noChangeArrowheads="1"/>
          </p:cNvSpPr>
          <p:nvPr/>
        </p:nvSpPr>
        <p:spPr bwMode="auto">
          <a:xfrm>
            <a:off x="4724400" y="2971800"/>
            <a:ext cx="1747838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smaller than n.</a:t>
            </a:r>
          </a:p>
        </p:txBody>
      </p:sp>
      <p:sp>
        <p:nvSpPr>
          <p:cNvPr id="855053" name="Text Box 13"/>
          <p:cNvSpPr txBox="1">
            <a:spLocks noChangeArrowheads="1"/>
          </p:cNvSpPr>
          <p:nvPr/>
        </p:nvSpPr>
        <p:spPr bwMode="auto">
          <a:xfrm>
            <a:off x="990600" y="5791200"/>
            <a:ext cx="53546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Okay, so, can we say something when </a:t>
            </a:r>
            <a:r>
              <a:rPr lang="en-US" altLang="zh-TW">
                <a:solidFill>
                  <a:srgbClr val="0000CC"/>
                </a:solidFill>
              </a:rPr>
              <a:t>gcd(n,k)=1</a:t>
            </a:r>
            <a:r>
              <a:rPr lang="en-US" altLang="zh-TW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422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50" grpId="0" animBg="1"/>
      <p:bldP spid="855051" grpId="0" animBg="1"/>
      <p:bldP spid="855052" grpId="0" animBg="1"/>
      <p:bldP spid="8550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581400" y="457200"/>
            <a:ext cx="191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Cancellation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914400" y="1219200"/>
            <a:ext cx="730885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>
                <a:solidFill>
                  <a:srgbClr val="A50021"/>
                </a:solidFill>
                <a:latin typeface="Comic Sans MS" pitchFamily="66" charset="0"/>
                <a:sym typeface="Euclid Symbol" pitchFamily="18" charset="2"/>
              </a:rPr>
              <a:t>Claim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: Assume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gcd(k,n) = 1.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  If 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i·k 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j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ea typeface="Arial Unicode MS" pitchFamily="34" charset="-120"/>
                <a:cs typeface="Arial Unicode MS" pitchFamily="34" charset="-120"/>
                <a:sym typeface="Euclid Symbol" pitchFamily="18" charset="2"/>
              </a:rPr>
              <a:t>·k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(mod n)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, then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 i </a:t>
            </a:r>
            <a:r>
              <a:rPr lang="en-US" altLang="en-US" sz="1800" b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</a:t>
            </a:r>
            <a:r>
              <a:rPr lang="en-US" altLang="en-US" sz="18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j (mod n)</a:t>
            </a:r>
            <a:r>
              <a:rPr lang="en-US" altLang="en-US" sz="1800">
                <a:latin typeface="Comic Sans MS" pitchFamily="66" charset="0"/>
                <a:sym typeface="Euclid Symbol" pitchFamily="18" charset="2"/>
              </a:rPr>
              <a:t>.</a:t>
            </a:r>
          </a:p>
        </p:txBody>
      </p:sp>
      <p:sp>
        <p:nvSpPr>
          <p:cNvPr id="891908" name="Text Box 4"/>
          <p:cNvSpPr txBox="1">
            <a:spLocks noChangeArrowheads="1"/>
          </p:cNvSpPr>
          <p:nvPr/>
        </p:nvSpPr>
        <p:spPr bwMode="auto">
          <a:xfrm>
            <a:off x="1066800" y="1981200"/>
            <a:ext cx="69405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For example, multiplicative inverse always exists if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is a prime!</a:t>
            </a:r>
          </a:p>
        </p:txBody>
      </p:sp>
      <p:sp>
        <p:nvSpPr>
          <p:cNvPr id="891909" name="Text Box 5"/>
          <p:cNvSpPr txBox="1">
            <a:spLocks noChangeArrowheads="1"/>
          </p:cNvSpPr>
          <p:nvPr/>
        </p:nvSpPr>
        <p:spPr bwMode="auto">
          <a:xfrm>
            <a:off x="1066800" y="2667000"/>
            <a:ext cx="827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u="sng"/>
              <a:t>Proof.</a:t>
            </a:r>
          </a:p>
        </p:txBody>
      </p:sp>
      <p:sp>
        <p:nvSpPr>
          <p:cNvPr id="891910" name="Rectangle 6"/>
          <p:cNvSpPr>
            <a:spLocks noChangeArrowheads="1"/>
          </p:cNvSpPr>
          <p:nvPr/>
        </p:nvSpPr>
        <p:spPr bwMode="auto">
          <a:xfrm>
            <a:off x="1905000" y="2667000"/>
            <a:ext cx="644525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>
                <a:sym typeface="Euclid Symbol" pitchFamily="18" charset="2"/>
              </a:rPr>
              <a:t>Since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gcd(k,n) = 1</a:t>
            </a:r>
            <a:r>
              <a:rPr lang="en-US" altLang="zh-TW">
                <a:sym typeface="Euclid Symbol" pitchFamily="18" charset="2"/>
              </a:rPr>
              <a:t>, there exists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k’</a:t>
            </a:r>
            <a:r>
              <a:rPr lang="en-US" altLang="zh-TW">
                <a:sym typeface="Euclid Symbol" pitchFamily="18" charset="2"/>
              </a:rPr>
              <a:t> such that 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kk’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zh-TW">
                <a:solidFill>
                  <a:srgbClr val="0000CC"/>
                </a:solidFill>
                <a:sym typeface="Euclid Symbol" pitchFamily="18" charset="2"/>
              </a:rPr>
              <a:t> 1 (mod n).</a:t>
            </a:r>
          </a:p>
          <a:p>
            <a:pPr eaLnBrk="1" hangingPunct="1"/>
            <a:endParaRPr lang="en-US" altLang="zh-TW">
              <a:sym typeface="Euclid Symbol" pitchFamily="18" charset="2"/>
            </a:endParaRPr>
          </a:p>
          <a:p>
            <a:pPr eaLnBrk="1" hangingPunct="1"/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i·k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j·k (mod n)</a:t>
            </a:r>
            <a:r>
              <a:rPr lang="en-US" altLang="en-US">
                <a:sym typeface="Euclid Symbol" pitchFamily="18" charset="2"/>
              </a:rPr>
              <a:t>.</a:t>
            </a:r>
          </a:p>
          <a:p>
            <a:pPr eaLnBrk="1" hangingPunct="1"/>
            <a:endParaRPr lang="en-US" altLang="zh-TW">
              <a:sym typeface="Euclid Symbol" pitchFamily="18" charset="2"/>
            </a:endParaRPr>
          </a:p>
          <a:p>
            <a:pPr eaLnBrk="1" hangingPunct="1"/>
            <a:r>
              <a:rPr lang="en-US" altLang="zh-TW">
                <a:sym typeface="Euclid Symbol" pitchFamily="18" charset="2"/>
              </a:rPr>
              <a:t>=&gt;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i·k·k’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j·k·k’ (mod n)</a:t>
            </a:r>
            <a:r>
              <a:rPr lang="en-US" altLang="en-US">
                <a:sym typeface="Euclid Symbol" pitchFamily="18" charset="2"/>
              </a:rPr>
              <a:t>.</a:t>
            </a:r>
          </a:p>
          <a:p>
            <a:pPr eaLnBrk="1" hangingPunct="1"/>
            <a:endParaRPr lang="en-US" altLang="zh-TW">
              <a:sym typeface="Euclid Symbol" pitchFamily="18" charset="2"/>
            </a:endParaRPr>
          </a:p>
          <a:p>
            <a:pPr eaLnBrk="1" hangingPunct="1"/>
            <a:r>
              <a:rPr lang="en-US" altLang="zh-TW">
                <a:sym typeface="Euclid Symbol" pitchFamily="18" charset="2"/>
              </a:rPr>
              <a:t>=&gt;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i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j (mod n)</a:t>
            </a:r>
            <a:r>
              <a:rPr lang="en-US" altLang="en-US">
                <a:sym typeface="Euclid Symbol" pitchFamily="18" charset="2"/>
              </a:rPr>
              <a:t> </a:t>
            </a:r>
            <a:endParaRPr lang="en-US" altLang="zh-TW">
              <a:sym typeface="Euclid Symbol" pitchFamily="18" charset="2"/>
            </a:endParaRPr>
          </a:p>
        </p:txBody>
      </p:sp>
      <p:sp>
        <p:nvSpPr>
          <p:cNvPr id="891911" name="Text Box 7"/>
          <p:cNvSpPr txBox="1">
            <a:spLocks noChangeArrowheads="1"/>
          </p:cNvSpPr>
          <p:nvPr/>
        </p:nvSpPr>
        <p:spPr bwMode="auto">
          <a:xfrm>
            <a:off x="1068388" y="4953000"/>
            <a:ext cx="7121525" cy="12017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Remarks (Optional):</a:t>
            </a:r>
            <a:r>
              <a:rPr lang="en-US" altLang="zh-TW"/>
              <a:t> This makes arithmetic modulo prime a </a:t>
            </a:r>
            <a:r>
              <a:rPr lang="en-US" altLang="zh-TW">
                <a:solidFill>
                  <a:srgbClr val="A50021"/>
                </a:solidFill>
              </a:rPr>
              <a:t>field</a:t>
            </a:r>
            <a:r>
              <a:rPr lang="en-US" altLang="zh-TW"/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 structure that “behaves like” real numbers.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Arithmetic modulo prime is very useful in coding theory.</a:t>
            </a:r>
          </a:p>
        </p:txBody>
      </p:sp>
    </p:spTree>
    <p:extLst>
      <p:ext uri="{BB962C8B-B14F-4D97-AF65-F5344CB8AC3E}">
        <p14:creationId xmlns:p14="http://schemas.microsoft.com/office/powerpoint/2010/main" val="330883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08" grpId="0" animBg="1"/>
      <p:bldP spid="891909" grpId="0"/>
      <p:bldP spid="8919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8140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2590800" y="2024063"/>
            <a:ext cx="3962400" cy="338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Multiplicative inverse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Cancellation in modular arithmetic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Application: check digit scheme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lvl="1"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US Postal Money Order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Airline Ticket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ISBN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Fermat’s little theorem</a:t>
            </a:r>
          </a:p>
        </p:txBody>
      </p:sp>
    </p:spTree>
    <p:extLst>
      <p:ext uri="{BB962C8B-B14F-4D97-AF65-F5344CB8AC3E}">
        <p14:creationId xmlns:p14="http://schemas.microsoft.com/office/powerpoint/2010/main" val="428440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2973388" y="457200"/>
            <a:ext cx="312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Check Digit Scheme</a:t>
            </a:r>
          </a:p>
        </p:txBody>
      </p:sp>
      <p:sp>
        <p:nvSpPr>
          <p:cNvPr id="817168" name="Text Box 16"/>
          <p:cNvSpPr txBox="1">
            <a:spLocks noChangeArrowheads="1"/>
          </p:cNvSpPr>
          <p:nvPr/>
        </p:nvSpPr>
        <p:spPr bwMode="auto">
          <a:xfrm>
            <a:off x="457200" y="1371600"/>
            <a:ext cx="8304213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In many identification numbers, there is a check digit appended at the end.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 purpose of this check digit is to detect errors (e.g. transmission error).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For example, consider your HKID card number M123456(X).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You want to have the check digit X to detect typos.  Typical typos are: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single digit 	123</a:t>
            </a:r>
            <a:r>
              <a:rPr lang="en-US" altLang="zh-TW" u="sng"/>
              <a:t>4</a:t>
            </a:r>
            <a:r>
              <a:rPr lang="en-US" altLang="zh-TW"/>
              <a:t>56		123</a:t>
            </a:r>
            <a:r>
              <a:rPr lang="en-US" altLang="zh-TW" u="sng"/>
              <a:t>3</a:t>
            </a:r>
            <a:r>
              <a:rPr lang="en-US" altLang="zh-TW"/>
              <a:t>56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transposition	12</a:t>
            </a:r>
            <a:r>
              <a:rPr lang="en-US" altLang="zh-TW" u="sng"/>
              <a:t>34</a:t>
            </a:r>
            <a:r>
              <a:rPr lang="en-US" altLang="zh-TW"/>
              <a:t>56		12</a:t>
            </a:r>
            <a:r>
              <a:rPr lang="en-US" altLang="zh-TW" u="sng"/>
              <a:t>43</a:t>
            </a:r>
            <a:r>
              <a:rPr lang="en-US" altLang="zh-TW"/>
              <a:t>56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We want to design check digit scheme (a formula to compute X)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so that these two types of errors can always be detected.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It turns out that some simple modular arithmetic can do the trick.</a:t>
            </a:r>
          </a:p>
        </p:txBody>
      </p:sp>
    </p:spTree>
    <p:extLst>
      <p:ext uri="{BB962C8B-B14F-4D97-AF65-F5344CB8AC3E}">
        <p14:creationId xmlns:p14="http://schemas.microsoft.com/office/powerpoint/2010/main" val="330340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743200" y="457200"/>
            <a:ext cx="3694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US Postal Money Order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71600"/>
            <a:ext cx="3505200" cy="159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286000" y="3900488"/>
            <a:ext cx="4508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11</a:t>
            </a:r>
            <a:r>
              <a:rPr lang="en-US" altLang="zh-TW"/>
              <a:t> = (a</a:t>
            </a:r>
            <a:r>
              <a:rPr lang="en-US" altLang="zh-TW" baseline="-25000"/>
              <a:t>1</a:t>
            </a:r>
            <a:r>
              <a:rPr lang="en-US" altLang="zh-TW"/>
              <a:t> + a</a:t>
            </a:r>
            <a:r>
              <a:rPr lang="en-US" altLang="zh-TW" baseline="-25000"/>
              <a:t>2</a:t>
            </a:r>
            <a:r>
              <a:rPr lang="en-US" altLang="zh-TW"/>
              <a:t> + a</a:t>
            </a:r>
            <a:r>
              <a:rPr lang="en-US" altLang="zh-TW" baseline="-25000"/>
              <a:t>3</a:t>
            </a:r>
            <a:r>
              <a:rPr lang="en-US" altLang="zh-TW"/>
              <a:t> + … + a</a:t>
            </a:r>
            <a:r>
              <a:rPr lang="en-US" altLang="zh-TW" baseline="-25000"/>
              <a:t>8</a:t>
            </a:r>
            <a:r>
              <a:rPr lang="en-US" altLang="zh-TW"/>
              <a:t> + a</a:t>
            </a:r>
            <a:r>
              <a:rPr lang="en-US" altLang="zh-TW" baseline="-25000"/>
              <a:t>9</a:t>
            </a:r>
            <a:r>
              <a:rPr lang="en-US" altLang="zh-TW"/>
              <a:t> + a</a:t>
            </a:r>
            <a:r>
              <a:rPr lang="en-US" altLang="zh-TW" baseline="-25000"/>
              <a:t>10</a:t>
            </a:r>
            <a:r>
              <a:rPr lang="en-US" altLang="zh-TW"/>
              <a:t>) mod 9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81000" y="3317875"/>
            <a:ext cx="8345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last digit is the check digit, and it is computed by the following formula:</a:t>
            </a:r>
          </a:p>
        </p:txBody>
      </p:sp>
      <p:sp>
        <p:nvSpPr>
          <p:cNvPr id="17414" name="Line 7"/>
          <p:cNvSpPr>
            <a:spLocks noChangeShapeType="1"/>
          </p:cNvSpPr>
          <p:nvPr/>
        </p:nvSpPr>
        <p:spPr bwMode="auto">
          <a:xfrm>
            <a:off x="4267200" y="2895600"/>
            <a:ext cx="8382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371" name="Text Box 11"/>
          <p:cNvSpPr txBox="1">
            <a:spLocks noChangeArrowheads="1"/>
          </p:cNvSpPr>
          <p:nvPr/>
        </p:nvSpPr>
        <p:spPr bwMode="auto">
          <a:xfrm>
            <a:off x="441325" y="4689475"/>
            <a:ext cx="68214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In the above example,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	1 = (1 + 6 + 4 + 2 + 0 + 6 + 9 + 0 + 3 + 6) mod 9</a:t>
            </a:r>
          </a:p>
        </p:txBody>
      </p:sp>
      <p:sp>
        <p:nvSpPr>
          <p:cNvPr id="911372" name="Text Box 12"/>
          <p:cNvSpPr txBox="1">
            <a:spLocks noChangeArrowheads="1"/>
          </p:cNvSpPr>
          <p:nvPr/>
        </p:nvSpPr>
        <p:spPr bwMode="auto">
          <a:xfrm>
            <a:off x="441325" y="5984875"/>
            <a:ext cx="5837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You can use this formula to generate the check digit.</a:t>
            </a:r>
          </a:p>
        </p:txBody>
      </p:sp>
    </p:spTree>
    <p:extLst>
      <p:ext uri="{BB962C8B-B14F-4D97-AF65-F5344CB8AC3E}">
        <p14:creationId xmlns:p14="http://schemas.microsoft.com/office/powerpoint/2010/main" val="319928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1" grpId="0"/>
      <p:bldP spid="9113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743200" y="457200"/>
            <a:ext cx="3694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US Postal Money Order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293938" y="1219200"/>
            <a:ext cx="45180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11</a:t>
            </a:r>
            <a:r>
              <a:rPr lang="en-US" altLang="zh-TW"/>
              <a:t> = a</a:t>
            </a:r>
            <a:r>
              <a:rPr lang="en-US" altLang="zh-TW" baseline="-25000"/>
              <a:t>1</a:t>
            </a:r>
            <a:r>
              <a:rPr lang="en-US" altLang="zh-TW"/>
              <a:t> + a</a:t>
            </a:r>
            <a:r>
              <a:rPr lang="en-US" altLang="zh-TW" baseline="-25000"/>
              <a:t>2</a:t>
            </a:r>
            <a:r>
              <a:rPr lang="en-US" altLang="zh-TW"/>
              <a:t> + a</a:t>
            </a:r>
            <a:r>
              <a:rPr lang="en-US" altLang="zh-TW" baseline="-25000"/>
              <a:t>3</a:t>
            </a:r>
            <a:r>
              <a:rPr lang="en-US" altLang="zh-TW"/>
              <a:t> + … + a</a:t>
            </a:r>
            <a:r>
              <a:rPr lang="en-US" altLang="zh-TW" baseline="-25000"/>
              <a:t>8</a:t>
            </a:r>
            <a:r>
              <a:rPr lang="en-US" altLang="zh-TW"/>
              <a:t> + a</a:t>
            </a:r>
            <a:r>
              <a:rPr lang="en-US" altLang="zh-TW" baseline="-25000"/>
              <a:t>9</a:t>
            </a:r>
            <a:r>
              <a:rPr lang="en-US" altLang="zh-TW"/>
              <a:t> + a</a:t>
            </a:r>
            <a:r>
              <a:rPr lang="en-US" altLang="zh-TW" baseline="-25000"/>
              <a:t>10</a:t>
            </a:r>
            <a:r>
              <a:rPr lang="en-US" altLang="zh-TW"/>
              <a:t> (mod 9)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465138" y="2014538"/>
            <a:ext cx="4770437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Can it be used to detect single digit error?</a:t>
            </a:r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830263" y="2741613"/>
            <a:ext cx="70679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dirty="0"/>
              <a:t>Correct number		27914009</a:t>
            </a:r>
            <a:r>
              <a:rPr lang="en-US" altLang="zh-TW" u="sng" dirty="0">
                <a:solidFill>
                  <a:srgbClr val="A50021"/>
                </a:solidFill>
              </a:rPr>
              <a:t>5</a:t>
            </a:r>
            <a:r>
              <a:rPr lang="en-US" altLang="zh-TW" dirty="0"/>
              <a:t>34		27</a:t>
            </a:r>
            <a:r>
              <a:rPr lang="en-US" altLang="zh-TW" u="sng" dirty="0">
                <a:solidFill>
                  <a:srgbClr val="A50021"/>
                </a:solidFill>
              </a:rPr>
              <a:t>9</a:t>
            </a:r>
            <a:r>
              <a:rPr lang="en-US" altLang="zh-TW" dirty="0"/>
              <a:t>14009534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Incorrect number	</a:t>
            </a:r>
            <a:r>
              <a:rPr lang="en-US" altLang="zh-TW" dirty="0" smtClean="0"/>
              <a:t>	27914009</a:t>
            </a:r>
            <a:r>
              <a:rPr lang="en-US" altLang="zh-TW" u="sng" dirty="0" smtClean="0">
                <a:solidFill>
                  <a:srgbClr val="A50021"/>
                </a:solidFill>
              </a:rPr>
              <a:t>8</a:t>
            </a:r>
            <a:r>
              <a:rPr lang="en-US" altLang="zh-TW" dirty="0" smtClean="0"/>
              <a:t>34</a:t>
            </a:r>
            <a:r>
              <a:rPr lang="en-US" altLang="zh-TW" dirty="0"/>
              <a:t>		27</a:t>
            </a:r>
            <a:r>
              <a:rPr lang="en-US" altLang="zh-TW" u="sng" dirty="0">
                <a:solidFill>
                  <a:srgbClr val="A50021"/>
                </a:solidFill>
              </a:rPr>
              <a:t>0</a:t>
            </a:r>
            <a:r>
              <a:rPr lang="en-US" altLang="zh-TW" dirty="0"/>
              <a:t>14009534</a:t>
            </a:r>
          </a:p>
        </p:txBody>
      </p:sp>
      <p:sp>
        <p:nvSpPr>
          <p:cNvPr id="901132" name="Line 12"/>
          <p:cNvSpPr>
            <a:spLocks noChangeShapeType="1"/>
          </p:cNvSpPr>
          <p:nvPr/>
        </p:nvSpPr>
        <p:spPr bwMode="auto">
          <a:xfrm>
            <a:off x="4624913" y="305586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33" name="Line 13"/>
          <p:cNvSpPr>
            <a:spLocks noChangeShapeType="1"/>
          </p:cNvSpPr>
          <p:nvPr/>
        </p:nvSpPr>
        <p:spPr bwMode="auto">
          <a:xfrm>
            <a:off x="6713538" y="30813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34" name="Text Box 14"/>
          <p:cNvSpPr txBox="1">
            <a:spLocks noChangeArrowheads="1"/>
          </p:cNvSpPr>
          <p:nvPr/>
        </p:nvSpPr>
        <p:spPr bwMode="auto">
          <a:xfrm>
            <a:off x="441325" y="4003675"/>
            <a:ext cx="8196263" cy="174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In the first case, (2 + 7 + 9 + 1 + 4 + 0 + 0 + 9 + 8 + 3) mod 9 = 43 mod 9 = 7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and the error is detected.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But in the second case, (2+7+0+1+4+0+0+9+8+3) mod 9 = 31 mod 9 = 4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and the error is not detected.</a:t>
            </a:r>
          </a:p>
        </p:txBody>
      </p:sp>
    </p:spTree>
    <p:extLst>
      <p:ext uri="{BB962C8B-B14F-4D97-AF65-F5344CB8AC3E}">
        <p14:creationId xmlns:p14="http://schemas.microsoft.com/office/powerpoint/2010/main" val="342275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31" grpId="0"/>
      <p:bldP spid="901132" grpId="0" animBg="1"/>
      <p:bldP spid="9011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743200" y="457200"/>
            <a:ext cx="3694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US Postal Money Order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293938" y="1219200"/>
            <a:ext cx="45180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11</a:t>
            </a:r>
            <a:r>
              <a:rPr lang="en-US" altLang="zh-TW"/>
              <a:t> = a</a:t>
            </a:r>
            <a:r>
              <a:rPr lang="en-US" altLang="zh-TW" baseline="-25000"/>
              <a:t>1</a:t>
            </a:r>
            <a:r>
              <a:rPr lang="en-US" altLang="zh-TW"/>
              <a:t> + a</a:t>
            </a:r>
            <a:r>
              <a:rPr lang="en-US" altLang="zh-TW" baseline="-25000"/>
              <a:t>2</a:t>
            </a:r>
            <a:r>
              <a:rPr lang="en-US" altLang="zh-TW"/>
              <a:t> + a</a:t>
            </a:r>
            <a:r>
              <a:rPr lang="en-US" altLang="zh-TW" baseline="-25000"/>
              <a:t>3</a:t>
            </a:r>
            <a:r>
              <a:rPr lang="en-US" altLang="zh-TW"/>
              <a:t> + … + a</a:t>
            </a:r>
            <a:r>
              <a:rPr lang="en-US" altLang="zh-TW" baseline="-25000"/>
              <a:t>8</a:t>
            </a:r>
            <a:r>
              <a:rPr lang="en-US" altLang="zh-TW"/>
              <a:t> + a</a:t>
            </a:r>
            <a:r>
              <a:rPr lang="en-US" altLang="zh-TW" baseline="-25000"/>
              <a:t>9</a:t>
            </a:r>
            <a:r>
              <a:rPr lang="en-US" altLang="zh-TW"/>
              <a:t> + a</a:t>
            </a:r>
            <a:r>
              <a:rPr lang="en-US" altLang="zh-TW" baseline="-25000"/>
              <a:t>10</a:t>
            </a:r>
            <a:r>
              <a:rPr lang="en-US" altLang="zh-TW"/>
              <a:t> (mod 9)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65138" y="2014538"/>
            <a:ext cx="4770437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Can it be used to detect single digit error?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720850" y="2741613"/>
            <a:ext cx="57246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dirty="0"/>
              <a:t>Correct number		</a:t>
            </a:r>
            <a:r>
              <a:rPr lang="en-US" altLang="zh-TW" u="sng" dirty="0">
                <a:solidFill>
                  <a:srgbClr val="A50021"/>
                </a:solidFill>
              </a:rPr>
              <a:t>a</a:t>
            </a:r>
            <a:r>
              <a:rPr lang="en-US" altLang="zh-TW" u="sng" baseline="-25000" dirty="0">
                <a:solidFill>
                  <a:srgbClr val="A50021"/>
                </a:solidFill>
              </a:rPr>
              <a:t>1</a:t>
            </a:r>
            <a:r>
              <a:rPr lang="en-US" altLang="zh-TW" dirty="0"/>
              <a:t>a</a:t>
            </a:r>
            <a:r>
              <a:rPr lang="en-US" altLang="zh-TW" baseline="-25000" dirty="0"/>
              <a:t>2</a:t>
            </a:r>
            <a:r>
              <a:rPr lang="en-US" altLang="zh-TW" dirty="0"/>
              <a:t>a</a:t>
            </a:r>
            <a:r>
              <a:rPr lang="en-US" altLang="zh-TW" baseline="-25000" dirty="0"/>
              <a:t>3</a:t>
            </a:r>
            <a:r>
              <a:rPr lang="en-US" altLang="zh-TW" dirty="0"/>
              <a:t>…a</a:t>
            </a:r>
            <a:r>
              <a:rPr lang="en-US" altLang="zh-TW" baseline="-25000" dirty="0"/>
              <a:t>10</a:t>
            </a:r>
            <a:r>
              <a:rPr lang="en-US" altLang="zh-TW" dirty="0"/>
              <a:t>a</a:t>
            </a:r>
            <a:r>
              <a:rPr lang="en-US" altLang="zh-TW" baseline="-25000" dirty="0"/>
              <a:t>11</a:t>
            </a:r>
            <a:r>
              <a:rPr lang="en-US" altLang="zh-TW" dirty="0"/>
              <a:t>		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Incorrect number	</a:t>
            </a:r>
            <a:r>
              <a:rPr lang="en-US" altLang="zh-TW" dirty="0" smtClean="0"/>
              <a:t>	</a:t>
            </a:r>
            <a:r>
              <a:rPr lang="en-US" altLang="zh-TW" u="sng" dirty="0" smtClean="0">
                <a:solidFill>
                  <a:srgbClr val="A50021"/>
                </a:solidFill>
              </a:rPr>
              <a:t>b</a:t>
            </a:r>
            <a:r>
              <a:rPr lang="en-US" altLang="zh-TW" u="sng" baseline="-25000" dirty="0" smtClean="0">
                <a:solidFill>
                  <a:srgbClr val="A50021"/>
                </a:solidFill>
              </a:rPr>
              <a:t>1</a:t>
            </a:r>
            <a:r>
              <a:rPr lang="en-US" altLang="zh-TW" dirty="0" smtClean="0"/>
              <a:t>a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a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…a</a:t>
            </a:r>
            <a:r>
              <a:rPr lang="en-US" altLang="zh-TW" baseline="-25000" dirty="0" smtClean="0"/>
              <a:t>10</a:t>
            </a:r>
            <a:r>
              <a:rPr lang="en-US" altLang="zh-TW" dirty="0" smtClean="0"/>
              <a:t>a</a:t>
            </a:r>
            <a:r>
              <a:rPr lang="en-US" altLang="zh-TW" baseline="-25000" dirty="0" smtClean="0"/>
              <a:t>11</a:t>
            </a:r>
            <a:endParaRPr lang="en-US" altLang="zh-TW" baseline="-25000" dirty="0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4624388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2392" name="Text Box 8"/>
          <p:cNvSpPr txBox="1">
            <a:spLocks noChangeArrowheads="1"/>
          </p:cNvSpPr>
          <p:nvPr/>
        </p:nvSpPr>
        <p:spPr bwMode="auto">
          <a:xfrm>
            <a:off x="441325" y="4038600"/>
            <a:ext cx="8270875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To be able to detect the error, we want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</a:t>
            </a:r>
            <a:r>
              <a:rPr lang="en-US" altLang="zh-TW" baseline="-25000"/>
              <a:t>1</a:t>
            </a:r>
            <a:r>
              <a:rPr lang="en-US" altLang="zh-TW"/>
              <a:t> + a</a:t>
            </a:r>
            <a:r>
              <a:rPr lang="en-US" altLang="zh-TW" baseline="-25000"/>
              <a:t>2</a:t>
            </a:r>
            <a:r>
              <a:rPr lang="en-US" altLang="zh-TW"/>
              <a:t> + a</a:t>
            </a:r>
            <a:r>
              <a:rPr lang="en-US" altLang="zh-TW" baseline="-25000"/>
              <a:t>3</a:t>
            </a:r>
            <a:r>
              <a:rPr lang="en-US" altLang="zh-TW"/>
              <a:t> + … + a</a:t>
            </a:r>
            <a:r>
              <a:rPr lang="en-US" altLang="zh-TW" baseline="-25000"/>
              <a:t>8</a:t>
            </a:r>
            <a:r>
              <a:rPr lang="en-US" altLang="zh-TW"/>
              <a:t> + a</a:t>
            </a:r>
            <a:r>
              <a:rPr lang="en-US" altLang="zh-TW" baseline="-25000"/>
              <a:t>9</a:t>
            </a:r>
            <a:r>
              <a:rPr lang="en-US" altLang="zh-TW"/>
              <a:t> + a</a:t>
            </a:r>
            <a:r>
              <a:rPr lang="en-US" altLang="zh-TW" baseline="-25000"/>
              <a:t>10</a:t>
            </a:r>
            <a:r>
              <a:rPr lang="en-US" altLang="zh-TW"/>
              <a:t> (mod 9) ≠ b</a:t>
            </a:r>
            <a:r>
              <a:rPr lang="en-US" altLang="zh-TW" baseline="-25000"/>
              <a:t>1</a:t>
            </a:r>
            <a:r>
              <a:rPr lang="en-US" altLang="zh-TW"/>
              <a:t> + a</a:t>
            </a:r>
            <a:r>
              <a:rPr lang="en-US" altLang="zh-TW" baseline="-25000"/>
              <a:t>2</a:t>
            </a:r>
            <a:r>
              <a:rPr lang="en-US" altLang="zh-TW"/>
              <a:t> + a</a:t>
            </a:r>
            <a:r>
              <a:rPr lang="en-US" altLang="zh-TW" baseline="-25000"/>
              <a:t>3</a:t>
            </a:r>
            <a:r>
              <a:rPr lang="en-US" altLang="zh-TW"/>
              <a:t> + … + a</a:t>
            </a:r>
            <a:r>
              <a:rPr lang="en-US" altLang="zh-TW" baseline="-25000"/>
              <a:t>8</a:t>
            </a:r>
            <a:r>
              <a:rPr lang="en-US" altLang="zh-TW"/>
              <a:t> + a</a:t>
            </a:r>
            <a:r>
              <a:rPr lang="en-US" altLang="zh-TW" baseline="-25000"/>
              <a:t>9</a:t>
            </a:r>
            <a:r>
              <a:rPr lang="en-US" altLang="zh-TW"/>
              <a:t> + a</a:t>
            </a:r>
            <a:r>
              <a:rPr lang="en-US" altLang="zh-TW" baseline="-25000"/>
              <a:t>10</a:t>
            </a:r>
            <a:r>
              <a:rPr lang="en-US" altLang="zh-TW"/>
              <a:t> (mod 9) </a:t>
            </a:r>
          </a:p>
          <a:p>
            <a:pPr eaLnBrk="1" hangingPunct="1">
              <a:lnSpc>
                <a:spcPct val="150000"/>
              </a:lnSpc>
            </a:pP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This happens if and only if a</a:t>
            </a:r>
            <a:r>
              <a:rPr lang="en-US" altLang="zh-TW" baseline="-25000"/>
              <a:t>1</a:t>
            </a:r>
            <a:r>
              <a:rPr lang="en-US" altLang="zh-TW"/>
              <a:t> (mod 9) ≠ b</a:t>
            </a:r>
            <a:r>
              <a:rPr lang="en-US" altLang="zh-TW" baseline="-25000"/>
              <a:t>1</a:t>
            </a:r>
            <a:r>
              <a:rPr lang="en-US" altLang="zh-TW"/>
              <a:t> (mod 9) </a:t>
            </a:r>
          </a:p>
          <a:p>
            <a:pPr eaLnBrk="1" hangingPunct="1">
              <a:lnSpc>
                <a:spcPct val="150000"/>
              </a:lnSpc>
            </a:pP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So it cannot detect the error exactly when a</a:t>
            </a:r>
            <a:r>
              <a:rPr lang="en-US" altLang="zh-TW" baseline="-25000"/>
              <a:t>1</a:t>
            </a:r>
            <a:r>
              <a:rPr lang="en-US" altLang="zh-TW"/>
              <a:t> (mod 9) = b</a:t>
            </a:r>
            <a:r>
              <a:rPr lang="en-US" altLang="zh-TW" baseline="-25000"/>
              <a:t>1</a:t>
            </a:r>
            <a:r>
              <a:rPr lang="en-US" altLang="zh-TW"/>
              <a:t> (mod 9) </a:t>
            </a:r>
          </a:p>
        </p:txBody>
      </p:sp>
    </p:spTree>
    <p:extLst>
      <p:ext uri="{BB962C8B-B14F-4D97-AF65-F5344CB8AC3E}">
        <p14:creationId xmlns:p14="http://schemas.microsoft.com/office/powerpoint/2010/main" val="84341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743200" y="457200"/>
            <a:ext cx="3694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US Postal Money Order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293938" y="1219200"/>
            <a:ext cx="45180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11</a:t>
            </a:r>
            <a:r>
              <a:rPr lang="en-US" altLang="zh-TW"/>
              <a:t> = a</a:t>
            </a:r>
            <a:r>
              <a:rPr lang="en-US" altLang="zh-TW" baseline="-25000"/>
              <a:t>1</a:t>
            </a:r>
            <a:r>
              <a:rPr lang="en-US" altLang="zh-TW"/>
              <a:t> + a</a:t>
            </a:r>
            <a:r>
              <a:rPr lang="en-US" altLang="zh-TW" baseline="-25000"/>
              <a:t>2</a:t>
            </a:r>
            <a:r>
              <a:rPr lang="en-US" altLang="zh-TW"/>
              <a:t> + a</a:t>
            </a:r>
            <a:r>
              <a:rPr lang="en-US" altLang="zh-TW" baseline="-25000"/>
              <a:t>3</a:t>
            </a:r>
            <a:r>
              <a:rPr lang="en-US" altLang="zh-TW"/>
              <a:t> + … + a</a:t>
            </a:r>
            <a:r>
              <a:rPr lang="en-US" altLang="zh-TW" baseline="-25000"/>
              <a:t>8</a:t>
            </a:r>
            <a:r>
              <a:rPr lang="en-US" altLang="zh-TW"/>
              <a:t> + a</a:t>
            </a:r>
            <a:r>
              <a:rPr lang="en-US" altLang="zh-TW" baseline="-25000"/>
              <a:t>9</a:t>
            </a:r>
            <a:r>
              <a:rPr lang="en-US" altLang="zh-TW"/>
              <a:t> + a</a:t>
            </a:r>
            <a:r>
              <a:rPr lang="en-US" altLang="zh-TW" baseline="-25000"/>
              <a:t>10</a:t>
            </a:r>
            <a:r>
              <a:rPr lang="en-US" altLang="zh-TW"/>
              <a:t> (mod 9)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65138" y="2014538"/>
            <a:ext cx="5003800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Can it be used to detect transposition error?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720850" y="2741613"/>
            <a:ext cx="57246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dirty="0"/>
              <a:t>Correct number		</a:t>
            </a:r>
            <a:r>
              <a:rPr lang="en-US" altLang="zh-TW" u="sng" dirty="0">
                <a:solidFill>
                  <a:srgbClr val="A50021"/>
                </a:solidFill>
              </a:rPr>
              <a:t>a</a:t>
            </a:r>
            <a:r>
              <a:rPr lang="en-US" altLang="zh-TW" u="sng" baseline="-25000" dirty="0">
                <a:solidFill>
                  <a:srgbClr val="A50021"/>
                </a:solidFill>
              </a:rPr>
              <a:t>1</a:t>
            </a:r>
            <a:r>
              <a:rPr lang="en-US" altLang="zh-TW" u="sng" dirty="0">
                <a:solidFill>
                  <a:srgbClr val="A50021"/>
                </a:solidFill>
              </a:rPr>
              <a:t>a</a:t>
            </a:r>
            <a:r>
              <a:rPr lang="en-US" altLang="zh-TW" u="sng" baseline="-25000" dirty="0">
                <a:solidFill>
                  <a:srgbClr val="A50021"/>
                </a:solidFill>
              </a:rPr>
              <a:t>2</a:t>
            </a:r>
            <a:r>
              <a:rPr lang="en-US" altLang="zh-TW" dirty="0"/>
              <a:t>a</a:t>
            </a:r>
            <a:r>
              <a:rPr lang="en-US" altLang="zh-TW" baseline="-25000" dirty="0"/>
              <a:t>3</a:t>
            </a:r>
            <a:r>
              <a:rPr lang="en-US" altLang="zh-TW" dirty="0"/>
              <a:t>…a</a:t>
            </a:r>
            <a:r>
              <a:rPr lang="en-US" altLang="zh-TW" baseline="-25000" dirty="0"/>
              <a:t>10</a:t>
            </a:r>
            <a:r>
              <a:rPr lang="en-US" altLang="zh-TW" dirty="0"/>
              <a:t>a</a:t>
            </a:r>
            <a:r>
              <a:rPr lang="en-US" altLang="zh-TW" baseline="-25000" dirty="0"/>
              <a:t>11</a:t>
            </a:r>
            <a:r>
              <a:rPr lang="en-US" altLang="zh-TW" dirty="0"/>
              <a:t>		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Incorrect number	</a:t>
            </a:r>
            <a:r>
              <a:rPr lang="en-US" altLang="zh-TW" dirty="0" smtClean="0"/>
              <a:t>	</a:t>
            </a:r>
            <a:r>
              <a:rPr lang="en-US" altLang="zh-TW" u="sng" dirty="0" smtClean="0">
                <a:solidFill>
                  <a:srgbClr val="A50021"/>
                </a:solidFill>
              </a:rPr>
              <a:t>a</a:t>
            </a:r>
            <a:r>
              <a:rPr lang="en-US" altLang="zh-TW" u="sng" baseline="-25000" dirty="0" smtClean="0">
                <a:solidFill>
                  <a:srgbClr val="A50021"/>
                </a:solidFill>
              </a:rPr>
              <a:t>2</a:t>
            </a:r>
            <a:r>
              <a:rPr lang="en-US" altLang="zh-TW" u="sng" dirty="0" smtClean="0">
                <a:solidFill>
                  <a:srgbClr val="A50021"/>
                </a:solidFill>
              </a:rPr>
              <a:t>a</a:t>
            </a:r>
            <a:r>
              <a:rPr lang="en-US" altLang="zh-TW" u="sng" baseline="-25000" dirty="0" smtClean="0">
                <a:solidFill>
                  <a:srgbClr val="A50021"/>
                </a:solidFill>
              </a:rPr>
              <a:t>1</a:t>
            </a:r>
            <a:r>
              <a:rPr lang="en-US" altLang="zh-TW" dirty="0" smtClean="0"/>
              <a:t>a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…a</a:t>
            </a:r>
            <a:r>
              <a:rPr lang="en-US" altLang="zh-TW" baseline="-25000" dirty="0" smtClean="0"/>
              <a:t>10</a:t>
            </a:r>
            <a:r>
              <a:rPr lang="en-US" altLang="zh-TW" dirty="0" smtClean="0"/>
              <a:t>a</a:t>
            </a:r>
            <a:r>
              <a:rPr lang="en-US" altLang="zh-TW" baseline="-25000" dirty="0" smtClean="0"/>
              <a:t>11</a:t>
            </a:r>
            <a:endParaRPr lang="en-US" altLang="zh-TW" baseline="-25000" dirty="0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47244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3416" name="Text Box 8"/>
          <p:cNvSpPr txBox="1">
            <a:spLocks noChangeArrowheads="1"/>
          </p:cNvSpPr>
          <p:nvPr/>
        </p:nvSpPr>
        <p:spPr bwMode="auto">
          <a:xfrm>
            <a:off x="441325" y="4038600"/>
            <a:ext cx="8253413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To be able to detect the error, we want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</a:t>
            </a:r>
            <a:r>
              <a:rPr lang="en-US" altLang="zh-TW" baseline="-25000"/>
              <a:t>1</a:t>
            </a:r>
            <a:r>
              <a:rPr lang="en-US" altLang="zh-TW"/>
              <a:t> + a</a:t>
            </a:r>
            <a:r>
              <a:rPr lang="en-US" altLang="zh-TW" baseline="-25000"/>
              <a:t>2</a:t>
            </a:r>
            <a:r>
              <a:rPr lang="en-US" altLang="zh-TW"/>
              <a:t> + a</a:t>
            </a:r>
            <a:r>
              <a:rPr lang="en-US" altLang="zh-TW" baseline="-25000"/>
              <a:t>3</a:t>
            </a:r>
            <a:r>
              <a:rPr lang="en-US" altLang="zh-TW"/>
              <a:t> + … + a</a:t>
            </a:r>
            <a:r>
              <a:rPr lang="en-US" altLang="zh-TW" baseline="-25000"/>
              <a:t>8</a:t>
            </a:r>
            <a:r>
              <a:rPr lang="en-US" altLang="zh-TW"/>
              <a:t> + a</a:t>
            </a:r>
            <a:r>
              <a:rPr lang="en-US" altLang="zh-TW" baseline="-25000"/>
              <a:t>9</a:t>
            </a:r>
            <a:r>
              <a:rPr lang="en-US" altLang="zh-TW"/>
              <a:t> + a</a:t>
            </a:r>
            <a:r>
              <a:rPr lang="en-US" altLang="zh-TW" baseline="-25000"/>
              <a:t>10</a:t>
            </a:r>
            <a:r>
              <a:rPr lang="en-US" altLang="zh-TW"/>
              <a:t> (mod 9) ≠ a</a:t>
            </a:r>
            <a:r>
              <a:rPr lang="en-US" altLang="zh-TW" baseline="-25000"/>
              <a:t>2</a:t>
            </a:r>
            <a:r>
              <a:rPr lang="en-US" altLang="zh-TW"/>
              <a:t> + a</a:t>
            </a:r>
            <a:r>
              <a:rPr lang="en-US" altLang="zh-TW" baseline="-25000"/>
              <a:t>1</a:t>
            </a:r>
            <a:r>
              <a:rPr lang="en-US" altLang="zh-TW"/>
              <a:t> + a</a:t>
            </a:r>
            <a:r>
              <a:rPr lang="en-US" altLang="zh-TW" baseline="-25000"/>
              <a:t>3</a:t>
            </a:r>
            <a:r>
              <a:rPr lang="en-US" altLang="zh-TW"/>
              <a:t> + … + a</a:t>
            </a:r>
            <a:r>
              <a:rPr lang="en-US" altLang="zh-TW" baseline="-25000"/>
              <a:t>8</a:t>
            </a:r>
            <a:r>
              <a:rPr lang="en-US" altLang="zh-TW"/>
              <a:t> + a</a:t>
            </a:r>
            <a:r>
              <a:rPr lang="en-US" altLang="zh-TW" baseline="-25000"/>
              <a:t>9</a:t>
            </a:r>
            <a:r>
              <a:rPr lang="en-US" altLang="zh-TW"/>
              <a:t> + a</a:t>
            </a:r>
            <a:r>
              <a:rPr lang="en-US" altLang="zh-TW" baseline="-25000"/>
              <a:t>10</a:t>
            </a:r>
            <a:r>
              <a:rPr lang="en-US" altLang="zh-TW"/>
              <a:t> (mod 9) </a:t>
            </a:r>
          </a:p>
          <a:p>
            <a:pPr eaLnBrk="1" hangingPunct="1">
              <a:lnSpc>
                <a:spcPct val="150000"/>
              </a:lnSpc>
            </a:pP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This will </a:t>
            </a:r>
            <a:r>
              <a:rPr lang="en-US" altLang="zh-TW" b="1"/>
              <a:t>never happen</a:t>
            </a:r>
            <a:r>
              <a:rPr lang="en-US" altLang="zh-TW"/>
              <a:t> because the two sums are always the same.</a:t>
            </a:r>
          </a:p>
        </p:txBody>
      </p:sp>
    </p:spTree>
    <p:extLst>
      <p:ext uri="{BB962C8B-B14F-4D97-AF65-F5344CB8AC3E}">
        <p14:creationId xmlns:p14="http://schemas.microsoft.com/office/powerpoint/2010/main" val="379371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743200" y="457200"/>
            <a:ext cx="3694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US Postal Money Order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71600"/>
            <a:ext cx="3505200" cy="159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286000" y="3900488"/>
            <a:ext cx="4508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11</a:t>
            </a:r>
            <a:r>
              <a:rPr lang="en-US" altLang="zh-TW"/>
              <a:t> = a</a:t>
            </a:r>
            <a:r>
              <a:rPr lang="en-US" altLang="zh-TW" baseline="-25000"/>
              <a:t>1</a:t>
            </a:r>
            <a:r>
              <a:rPr lang="en-US" altLang="zh-TW"/>
              <a:t> + a</a:t>
            </a:r>
            <a:r>
              <a:rPr lang="en-US" altLang="zh-TW" baseline="-25000"/>
              <a:t>2</a:t>
            </a:r>
            <a:r>
              <a:rPr lang="en-US" altLang="zh-TW"/>
              <a:t> + a</a:t>
            </a:r>
            <a:r>
              <a:rPr lang="en-US" altLang="zh-TW" baseline="-25000"/>
              <a:t>3</a:t>
            </a:r>
            <a:r>
              <a:rPr lang="en-US" altLang="zh-TW"/>
              <a:t> + … + a</a:t>
            </a:r>
            <a:r>
              <a:rPr lang="en-US" altLang="zh-TW" baseline="-25000"/>
              <a:t>8</a:t>
            </a:r>
            <a:r>
              <a:rPr lang="en-US" altLang="zh-TW"/>
              <a:t> + a</a:t>
            </a:r>
            <a:r>
              <a:rPr lang="en-US" altLang="zh-TW" baseline="-25000"/>
              <a:t>9</a:t>
            </a:r>
            <a:r>
              <a:rPr lang="en-US" altLang="zh-TW"/>
              <a:t> + a</a:t>
            </a:r>
            <a:r>
              <a:rPr lang="en-US" altLang="zh-TW" baseline="-25000"/>
              <a:t>10</a:t>
            </a:r>
            <a:r>
              <a:rPr lang="en-US" altLang="zh-TW"/>
              <a:t> (mod 9)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81000" y="3317875"/>
            <a:ext cx="8345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last digit is the check digit, and it is computed by the following formula: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28600" y="4689475"/>
            <a:ext cx="47704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Can it be used to detect single digit error?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244475" y="5500688"/>
            <a:ext cx="5003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Can it be used to detect transposition error?</a:t>
            </a:r>
          </a:p>
        </p:txBody>
      </p:sp>
      <p:sp>
        <p:nvSpPr>
          <p:cNvPr id="910344" name="Text Box 8"/>
          <p:cNvSpPr txBox="1">
            <a:spLocks noChangeArrowheads="1"/>
          </p:cNvSpPr>
          <p:nvPr/>
        </p:nvSpPr>
        <p:spPr bwMode="auto">
          <a:xfrm>
            <a:off x="5029200" y="4662488"/>
            <a:ext cx="4019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Except when a</a:t>
            </a:r>
            <a:r>
              <a:rPr lang="en-US" altLang="zh-TW" baseline="-25000"/>
              <a:t>i</a:t>
            </a:r>
            <a:r>
              <a:rPr lang="en-US" altLang="zh-TW"/>
              <a:t> (mod 9) = b</a:t>
            </a:r>
            <a:r>
              <a:rPr lang="en-US" altLang="zh-TW" baseline="-25000"/>
              <a:t>i</a:t>
            </a:r>
            <a:r>
              <a:rPr lang="en-US" altLang="zh-TW"/>
              <a:t> (mod 9) </a:t>
            </a:r>
          </a:p>
        </p:txBody>
      </p:sp>
      <p:sp>
        <p:nvSpPr>
          <p:cNvPr id="910345" name="Text Box 9"/>
          <p:cNvSpPr txBox="1">
            <a:spLocks noChangeArrowheads="1"/>
          </p:cNvSpPr>
          <p:nvPr/>
        </p:nvSpPr>
        <p:spPr bwMode="auto">
          <a:xfrm>
            <a:off x="2667000" y="6096000"/>
            <a:ext cx="6027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Never, except possibly the error is not the check digit</a:t>
            </a: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4267200" y="2895600"/>
            <a:ext cx="8382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1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44" grpId="0"/>
      <p:bldP spid="9103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58140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590800" y="2024063"/>
            <a:ext cx="3962400" cy="338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Multiplicative inverse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Cancellation in modular arithmetic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Application: check digit scheme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lvl="1"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US Postal Money Order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Airline Ticket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ISBN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Fermat’s little theorem</a:t>
            </a:r>
          </a:p>
        </p:txBody>
      </p:sp>
    </p:spTree>
    <p:extLst>
      <p:ext uri="{BB962C8B-B14F-4D97-AF65-F5344CB8AC3E}">
        <p14:creationId xmlns:p14="http://schemas.microsoft.com/office/powerpoint/2010/main" val="33485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889250" y="457200"/>
            <a:ext cx="337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Multiplication Inverse</a:t>
            </a:r>
          </a:p>
        </p:txBody>
      </p:sp>
      <p:pic>
        <p:nvPicPr>
          <p:cNvPr id="8857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14800"/>
            <a:ext cx="7945438" cy="226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62000" y="1219200"/>
            <a:ext cx="7635875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Does every number has a multiplicative inverse in modular arithmetic?</a:t>
            </a:r>
          </a:p>
        </p:txBody>
      </p:sp>
      <p:pic>
        <p:nvPicPr>
          <p:cNvPr id="8857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6411913" cy="177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73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752600" y="457200"/>
            <a:ext cx="562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Airline Ticket Identification Number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3105150" y="39004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15</a:t>
            </a:r>
            <a:r>
              <a:rPr lang="en-US" altLang="zh-TW"/>
              <a:t> = a</a:t>
            </a:r>
            <a:r>
              <a:rPr lang="en-US" altLang="zh-TW" baseline="-25000"/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a</a:t>
            </a:r>
            <a:r>
              <a:rPr lang="en-US" altLang="zh-TW" baseline="-25000"/>
              <a:t>3</a:t>
            </a:r>
            <a:r>
              <a:rPr lang="en-US" altLang="zh-TW"/>
              <a:t>…a</a:t>
            </a:r>
            <a:r>
              <a:rPr lang="en-US" altLang="zh-TW" baseline="-25000"/>
              <a:t>13</a:t>
            </a:r>
            <a:r>
              <a:rPr lang="en-US" altLang="zh-TW"/>
              <a:t>a</a:t>
            </a:r>
            <a:r>
              <a:rPr lang="en-US" altLang="zh-TW" baseline="-25000"/>
              <a:t>14</a:t>
            </a:r>
            <a:r>
              <a:rPr lang="en-US" altLang="zh-TW"/>
              <a:t> (mod 7)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381000" y="3317875"/>
            <a:ext cx="8345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last digit is the check digit, and it is computed by the following formula:</a:t>
            </a:r>
          </a:p>
        </p:txBody>
      </p:sp>
      <p:pic>
        <p:nvPicPr>
          <p:cNvPr id="235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47775"/>
            <a:ext cx="3810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8" name="Line 12"/>
          <p:cNvSpPr>
            <a:spLocks noChangeShapeType="1"/>
          </p:cNvSpPr>
          <p:nvPr/>
        </p:nvSpPr>
        <p:spPr bwMode="auto">
          <a:xfrm>
            <a:off x="4114800" y="2895600"/>
            <a:ext cx="9906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5229" name="Text Box 13"/>
          <p:cNvSpPr txBox="1">
            <a:spLocks noChangeArrowheads="1"/>
          </p:cNvSpPr>
          <p:nvPr/>
        </p:nvSpPr>
        <p:spPr bwMode="auto">
          <a:xfrm>
            <a:off x="517525" y="4689475"/>
            <a:ext cx="6919913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For example, consider the ticket number 0-001-1300696719-4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 check digit is 4, since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00011300696719 = 11300696719 = 1614385245 · 7 + 4</a:t>
            </a:r>
          </a:p>
        </p:txBody>
      </p:sp>
    </p:spTree>
    <p:extLst>
      <p:ext uri="{BB962C8B-B14F-4D97-AF65-F5344CB8AC3E}">
        <p14:creationId xmlns:p14="http://schemas.microsoft.com/office/powerpoint/2010/main" val="355696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752600" y="457200"/>
            <a:ext cx="562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Airline Ticket Identification Number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105150" y="1295400"/>
            <a:ext cx="29241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15</a:t>
            </a:r>
            <a:r>
              <a:rPr lang="en-US" altLang="zh-TW"/>
              <a:t> = a</a:t>
            </a:r>
            <a:r>
              <a:rPr lang="en-US" altLang="zh-TW" baseline="-25000"/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a</a:t>
            </a:r>
            <a:r>
              <a:rPr lang="en-US" altLang="zh-TW" baseline="-25000"/>
              <a:t>3</a:t>
            </a:r>
            <a:r>
              <a:rPr lang="en-US" altLang="zh-TW"/>
              <a:t>…a</a:t>
            </a:r>
            <a:r>
              <a:rPr lang="en-US" altLang="zh-TW" baseline="-25000"/>
              <a:t>13</a:t>
            </a:r>
            <a:r>
              <a:rPr lang="en-US" altLang="zh-TW"/>
              <a:t>a</a:t>
            </a:r>
            <a:r>
              <a:rPr lang="en-US" altLang="zh-TW" baseline="-25000"/>
              <a:t>14</a:t>
            </a:r>
            <a:r>
              <a:rPr lang="en-US" altLang="zh-TW"/>
              <a:t> (mod 7)</a:t>
            </a:r>
          </a:p>
        </p:txBody>
      </p:sp>
      <p:sp>
        <p:nvSpPr>
          <p:cNvPr id="24580" name="Text Box 11"/>
          <p:cNvSpPr txBox="1">
            <a:spLocks noChangeArrowheads="1"/>
          </p:cNvSpPr>
          <p:nvPr/>
        </p:nvSpPr>
        <p:spPr bwMode="auto">
          <a:xfrm>
            <a:off x="465138" y="2014538"/>
            <a:ext cx="4770437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Can it be used to detect single digit error?</a:t>
            </a:r>
          </a:p>
        </p:txBody>
      </p:sp>
      <p:sp>
        <p:nvSpPr>
          <p:cNvPr id="24581" name="Text Box 13"/>
          <p:cNvSpPr txBox="1">
            <a:spLocks noChangeArrowheads="1"/>
          </p:cNvSpPr>
          <p:nvPr/>
        </p:nvSpPr>
        <p:spPr bwMode="auto">
          <a:xfrm>
            <a:off x="1720850" y="2741613"/>
            <a:ext cx="57246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dirty="0"/>
              <a:t>Correct number		</a:t>
            </a:r>
            <a:r>
              <a:rPr lang="en-US" altLang="zh-TW" dirty="0">
                <a:solidFill>
                  <a:schemeClr val="tx2"/>
                </a:solidFill>
              </a:rPr>
              <a:t>a</a:t>
            </a:r>
            <a:r>
              <a:rPr lang="en-US" altLang="zh-TW" baseline="-25000" dirty="0">
                <a:solidFill>
                  <a:schemeClr val="tx2"/>
                </a:solidFill>
              </a:rPr>
              <a:t>1</a:t>
            </a:r>
            <a:r>
              <a:rPr lang="en-US" altLang="zh-TW" dirty="0"/>
              <a:t>a</a:t>
            </a:r>
            <a:r>
              <a:rPr lang="en-US" altLang="zh-TW" baseline="-25000" dirty="0"/>
              <a:t>2</a:t>
            </a:r>
            <a:r>
              <a:rPr lang="en-US" altLang="zh-TW" dirty="0">
                <a:solidFill>
                  <a:schemeClr val="tx2"/>
                </a:solidFill>
              </a:rPr>
              <a:t>…</a:t>
            </a:r>
            <a:r>
              <a:rPr lang="en-US" altLang="zh-TW" u="sng" dirty="0" err="1">
                <a:solidFill>
                  <a:srgbClr val="A50021"/>
                </a:solidFill>
              </a:rPr>
              <a:t>a</a:t>
            </a:r>
            <a:r>
              <a:rPr lang="en-US" altLang="zh-TW" u="sng" baseline="-25000" dirty="0" err="1">
                <a:solidFill>
                  <a:srgbClr val="A50021"/>
                </a:solidFill>
              </a:rPr>
              <a:t>i</a:t>
            </a:r>
            <a:r>
              <a:rPr lang="en-US" altLang="zh-TW" dirty="0"/>
              <a:t>…a</a:t>
            </a:r>
            <a:r>
              <a:rPr lang="en-US" altLang="zh-TW" baseline="-25000" dirty="0"/>
              <a:t>13</a:t>
            </a:r>
            <a:r>
              <a:rPr lang="en-US" altLang="zh-TW" dirty="0"/>
              <a:t>a</a:t>
            </a:r>
            <a:r>
              <a:rPr lang="en-US" altLang="zh-TW" baseline="-25000" dirty="0"/>
              <a:t>14</a:t>
            </a:r>
            <a:r>
              <a:rPr lang="en-US" altLang="zh-TW" dirty="0"/>
              <a:t>		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Incorrect number	</a:t>
            </a:r>
            <a:r>
              <a:rPr lang="en-US" altLang="zh-TW" dirty="0" smtClean="0"/>
              <a:t>	a</a:t>
            </a:r>
            <a:r>
              <a:rPr lang="en-US" altLang="zh-TW" baseline="-25000" dirty="0" smtClean="0">
                <a:solidFill>
                  <a:schemeClr val="tx2"/>
                </a:solidFill>
              </a:rPr>
              <a:t>1</a:t>
            </a:r>
            <a:r>
              <a:rPr lang="en-US" altLang="zh-TW" dirty="0" smtClean="0"/>
              <a:t>a</a:t>
            </a:r>
            <a:r>
              <a:rPr lang="en-US" altLang="zh-TW" baseline="-25000" dirty="0" smtClean="0"/>
              <a:t>2</a:t>
            </a:r>
            <a:r>
              <a:rPr lang="en-US" altLang="zh-TW" dirty="0" smtClean="0">
                <a:solidFill>
                  <a:schemeClr val="tx2"/>
                </a:solidFill>
              </a:rPr>
              <a:t>…</a:t>
            </a:r>
            <a:r>
              <a:rPr lang="en-US" altLang="zh-TW" u="sng" dirty="0" smtClean="0">
                <a:solidFill>
                  <a:srgbClr val="A50021"/>
                </a:solidFill>
              </a:rPr>
              <a:t>b</a:t>
            </a:r>
            <a:r>
              <a:rPr lang="en-US" altLang="zh-TW" u="sng" baseline="-25000" dirty="0" smtClean="0">
                <a:solidFill>
                  <a:srgbClr val="A50021"/>
                </a:solidFill>
              </a:rPr>
              <a:t>i</a:t>
            </a:r>
            <a:r>
              <a:rPr lang="en-US" altLang="zh-TW" dirty="0" smtClean="0"/>
              <a:t>…a</a:t>
            </a:r>
            <a:r>
              <a:rPr lang="en-US" altLang="zh-TW" baseline="-25000" dirty="0" smtClean="0"/>
              <a:t>13</a:t>
            </a:r>
            <a:r>
              <a:rPr lang="en-US" altLang="zh-TW" dirty="0" smtClean="0"/>
              <a:t>a</a:t>
            </a:r>
            <a:r>
              <a:rPr lang="en-US" altLang="zh-TW" baseline="-25000" dirty="0" smtClean="0"/>
              <a:t>14</a:t>
            </a:r>
            <a:endParaRPr lang="en-US" altLang="zh-TW" baseline="-25000" dirty="0"/>
          </a:p>
        </p:txBody>
      </p:sp>
      <p:sp>
        <p:nvSpPr>
          <p:cNvPr id="24582" name="Line 14"/>
          <p:cNvSpPr>
            <a:spLocks noChangeShapeType="1"/>
          </p:cNvSpPr>
          <p:nvPr/>
        </p:nvSpPr>
        <p:spPr bwMode="auto">
          <a:xfrm>
            <a:off x="51816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4447" name="Text Box 15"/>
          <p:cNvSpPr txBox="1">
            <a:spLocks noChangeArrowheads="1"/>
          </p:cNvSpPr>
          <p:nvPr/>
        </p:nvSpPr>
        <p:spPr bwMode="auto">
          <a:xfrm>
            <a:off x="1281113" y="3970338"/>
            <a:ext cx="6643687" cy="243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error is </a:t>
            </a:r>
            <a:r>
              <a:rPr lang="en-US" altLang="zh-TW" b="1"/>
              <a:t>not</a:t>
            </a:r>
            <a:r>
              <a:rPr lang="en-US" altLang="zh-TW"/>
              <a:t> detected if and only if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	a</a:t>
            </a:r>
            <a:r>
              <a:rPr lang="en-US" altLang="zh-TW" baseline="-25000"/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…a</a:t>
            </a:r>
            <a:r>
              <a:rPr lang="en-US" altLang="zh-TW" baseline="-25000"/>
              <a:t>i</a:t>
            </a:r>
            <a:r>
              <a:rPr lang="en-US" altLang="zh-TW"/>
              <a:t>…a</a:t>
            </a:r>
            <a:r>
              <a:rPr lang="en-US" altLang="zh-TW" baseline="-25000"/>
              <a:t>13</a:t>
            </a:r>
            <a:r>
              <a:rPr lang="en-US" altLang="zh-TW"/>
              <a:t>a</a:t>
            </a:r>
            <a:r>
              <a:rPr lang="en-US" altLang="zh-TW" baseline="-25000"/>
              <a:t>14 </a:t>
            </a:r>
            <a:r>
              <a:rPr kumimoji="0" lang="en-US" altLang="en-US">
                <a:sym typeface="Euclid Symbol" pitchFamily="18" charset="2"/>
              </a:rPr>
              <a:t></a:t>
            </a:r>
            <a:r>
              <a:rPr lang="en-US" altLang="zh-TW" baseline="-25000"/>
              <a:t> </a:t>
            </a:r>
            <a:r>
              <a:rPr lang="en-US" altLang="zh-TW"/>
              <a:t>a</a:t>
            </a:r>
            <a:r>
              <a:rPr lang="en-US" altLang="zh-TW" baseline="-25000"/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…b</a:t>
            </a:r>
            <a:r>
              <a:rPr lang="en-US" altLang="zh-TW" baseline="-25000"/>
              <a:t>i</a:t>
            </a:r>
            <a:r>
              <a:rPr lang="en-US" altLang="zh-TW"/>
              <a:t>…a</a:t>
            </a:r>
            <a:r>
              <a:rPr lang="en-US" altLang="zh-TW" baseline="-25000"/>
              <a:t>13</a:t>
            </a:r>
            <a:r>
              <a:rPr lang="en-US" altLang="zh-TW"/>
              <a:t>a</a:t>
            </a:r>
            <a:r>
              <a:rPr lang="en-US" altLang="zh-TW" baseline="-25000"/>
              <a:t>14 </a:t>
            </a:r>
            <a:r>
              <a:rPr lang="en-US" altLang="zh-TW"/>
              <a:t>(mod 7)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and only if	a</a:t>
            </a:r>
            <a:r>
              <a:rPr lang="en-US" altLang="zh-TW" baseline="-25000"/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…a</a:t>
            </a:r>
            <a:r>
              <a:rPr lang="en-US" altLang="zh-TW" baseline="-25000"/>
              <a:t>i</a:t>
            </a:r>
            <a:r>
              <a:rPr lang="en-US" altLang="zh-TW"/>
              <a:t>…a</a:t>
            </a:r>
            <a:r>
              <a:rPr lang="en-US" altLang="zh-TW" baseline="-25000"/>
              <a:t>13</a:t>
            </a:r>
            <a:r>
              <a:rPr lang="en-US" altLang="zh-TW"/>
              <a:t>a</a:t>
            </a:r>
            <a:r>
              <a:rPr lang="en-US" altLang="zh-TW" baseline="-25000"/>
              <a:t>14 </a:t>
            </a:r>
            <a:r>
              <a:rPr lang="en-US" altLang="zh-TW"/>
              <a:t>- a</a:t>
            </a:r>
            <a:r>
              <a:rPr lang="en-US" altLang="zh-TW" baseline="-25000"/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…b</a:t>
            </a:r>
            <a:r>
              <a:rPr lang="en-US" altLang="zh-TW" baseline="-25000"/>
              <a:t>i</a:t>
            </a:r>
            <a:r>
              <a:rPr lang="en-US" altLang="zh-TW"/>
              <a:t>…a</a:t>
            </a:r>
            <a:r>
              <a:rPr lang="en-US" altLang="zh-TW" baseline="-25000"/>
              <a:t>13</a:t>
            </a:r>
            <a:r>
              <a:rPr lang="en-US" altLang="zh-TW"/>
              <a:t>a</a:t>
            </a:r>
            <a:r>
              <a:rPr lang="en-US" altLang="zh-TW" baseline="-25000"/>
              <a:t>14 </a:t>
            </a:r>
            <a:r>
              <a:rPr kumimoji="0" lang="en-US" altLang="en-US">
                <a:sym typeface="Euclid Symbol" pitchFamily="18" charset="2"/>
              </a:rPr>
              <a:t> 0 </a:t>
            </a:r>
            <a:r>
              <a:rPr lang="en-US" altLang="zh-TW"/>
              <a:t>(mod 7)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and only if	a</a:t>
            </a:r>
            <a:r>
              <a:rPr lang="en-US" altLang="zh-TW" baseline="-25000"/>
              <a:t>i</a:t>
            </a:r>
            <a:r>
              <a:rPr lang="en-US" altLang="zh-TW"/>
              <a:t>10</a:t>
            </a:r>
            <a:r>
              <a:rPr lang="en-US" altLang="zh-TW" baseline="30000"/>
              <a:t>14-i</a:t>
            </a:r>
            <a:r>
              <a:rPr lang="en-US" altLang="zh-TW" baseline="-25000"/>
              <a:t> </a:t>
            </a:r>
            <a:r>
              <a:rPr lang="en-US" altLang="zh-TW"/>
              <a:t>- b</a:t>
            </a:r>
            <a:r>
              <a:rPr lang="en-US" altLang="zh-TW" baseline="-25000"/>
              <a:t>i</a:t>
            </a:r>
            <a:r>
              <a:rPr lang="en-US" altLang="zh-TW"/>
              <a:t>10</a:t>
            </a:r>
            <a:r>
              <a:rPr lang="en-US" altLang="zh-TW" baseline="30000"/>
              <a:t>14-i</a:t>
            </a:r>
            <a:r>
              <a:rPr lang="en-US" altLang="zh-TW" baseline="-25000"/>
              <a:t> </a:t>
            </a:r>
            <a:r>
              <a:rPr kumimoji="0" lang="en-US" altLang="en-US">
                <a:sym typeface="Euclid Symbol" pitchFamily="18" charset="2"/>
              </a:rPr>
              <a:t> 0 </a:t>
            </a:r>
            <a:r>
              <a:rPr lang="en-US" altLang="zh-TW"/>
              <a:t>(mod 7)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and only if	a</a:t>
            </a:r>
            <a:r>
              <a:rPr lang="en-US" altLang="zh-TW" baseline="-25000"/>
              <a:t>i </a:t>
            </a:r>
            <a:r>
              <a:rPr lang="en-US" altLang="zh-TW"/>
              <a:t>- b</a:t>
            </a:r>
            <a:r>
              <a:rPr lang="en-US" altLang="zh-TW" baseline="-25000"/>
              <a:t>i </a:t>
            </a:r>
            <a:r>
              <a:rPr kumimoji="0" lang="en-US" altLang="en-US">
                <a:sym typeface="Euclid Symbol" pitchFamily="18" charset="2"/>
              </a:rPr>
              <a:t> 0 </a:t>
            </a:r>
            <a:r>
              <a:rPr lang="en-US" altLang="zh-TW"/>
              <a:t>(mod 7)	 since 7 does not divide 10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and only if 	a</a:t>
            </a:r>
            <a:r>
              <a:rPr lang="en-US" altLang="zh-TW" baseline="-25000"/>
              <a:t>i </a:t>
            </a:r>
            <a:r>
              <a:rPr kumimoji="0" lang="en-US" altLang="en-US">
                <a:sym typeface="Euclid Symbol" pitchFamily="18" charset="2"/>
              </a:rPr>
              <a:t></a:t>
            </a:r>
            <a:r>
              <a:rPr lang="en-US" altLang="zh-TW"/>
              <a:t> b</a:t>
            </a:r>
            <a:r>
              <a:rPr lang="en-US" altLang="zh-TW" baseline="-25000"/>
              <a:t>i </a:t>
            </a:r>
            <a:r>
              <a:rPr lang="en-US" altLang="zh-TW"/>
              <a:t>(mod 7)</a:t>
            </a:r>
          </a:p>
        </p:txBody>
      </p:sp>
    </p:spTree>
    <p:extLst>
      <p:ext uri="{BB962C8B-B14F-4D97-AF65-F5344CB8AC3E}">
        <p14:creationId xmlns:p14="http://schemas.microsoft.com/office/powerpoint/2010/main" val="306211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752600" y="457200"/>
            <a:ext cx="562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Airline Ticket Identification Number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105150" y="1295400"/>
            <a:ext cx="29241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15</a:t>
            </a:r>
            <a:r>
              <a:rPr lang="en-US" altLang="zh-TW"/>
              <a:t> = a</a:t>
            </a:r>
            <a:r>
              <a:rPr lang="en-US" altLang="zh-TW" baseline="-25000"/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a</a:t>
            </a:r>
            <a:r>
              <a:rPr lang="en-US" altLang="zh-TW" baseline="-25000"/>
              <a:t>3</a:t>
            </a:r>
            <a:r>
              <a:rPr lang="en-US" altLang="zh-TW"/>
              <a:t>…a</a:t>
            </a:r>
            <a:r>
              <a:rPr lang="en-US" altLang="zh-TW" baseline="-25000"/>
              <a:t>13</a:t>
            </a:r>
            <a:r>
              <a:rPr lang="en-US" altLang="zh-TW"/>
              <a:t>a</a:t>
            </a:r>
            <a:r>
              <a:rPr lang="en-US" altLang="zh-TW" baseline="-25000"/>
              <a:t>14</a:t>
            </a:r>
            <a:r>
              <a:rPr lang="en-US" altLang="zh-TW"/>
              <a:t> (mod 7)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1720850" y="2590800"/>
            <a:ext cx="57246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dirty="0"/>
              <a:t>Correct number		</a:t>
            </a:r>
            <a:r>
              <a:rPr lang="en-US" altLang="zh-TW" dirty="0">
                <a:solidFill>
                  <a:schemeClr val="tx2"/>
                </a:solidFill>
              </a:rPr>
              <a:t>a</a:t>
            </a:r>
            <a:r>
              <a:rPr lang="en-US" altLang="zh-TW" baseline="-25000" dirty="0">
                <a:solidFill>
                  <a:schemeClr val="tx2"/>
                </a:solidFill>
              </a:rPr>
              <a:t>1</a:t>
            </a:r>
            <a:r>
              <a:rPr lang="en-US" altLang="zh-TW" dirty="0"/>
              <a:t>a</a:t>
            </a:r>
            <a:r>
              <a:rPr lang="en-US" altLang="zh-TW" baseline="-25000" dirty="0"/>
              <a:t>2</a:t>
            </a:r>
            <a:r>
              <a:rPr lang="en-US" altLang="zh-TW" dirty="0">
                <a:solidFill>
                  <a:schemeClr val="tx2"/>
                </a:solidFill>
              </a:rPr>
              <a:t>…</a:t>
            </a:r>
            <a:r>
              <a:rPr lang="en-US" altLang="zh-TW" u="sng" dirty="0">
                <a:solidFill>
                  <a:srgbClr val="A50021"/>
                </a:solidFill>
              </a:rPr>
              <a:t>cd</a:t>
            </a:r>
            <a:r>
              <a:rPr lang="en-US" altLang="zh-TW" dirty="0"/>
              <a:t>…a</a:t>
            </a:r>
            <a:r>
              <a:rPr lang="en-US" altLang="zh-TW" baseline="-25000" dirty="0"/>
              <a:t>13</a:t>
            </a:r>
            <a:r>
              <a:rPr lang="en-US" altLang="zh-TW" dirty="0"/>
              <a:t>a</a:t>
            </a:r>
            <a:r>
              <a:rPr lang="en-US" altLang="zh-TW" baseline="-25000" dirty="0"/>
              <a:t>14</a:t>
            </a:r>
            <a:r>
              <a:rPr lang="en-US" altLang="zh-TW" dirty="0"/>
              <a:t>		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Incorrect number	</a:t>
            </a:r>
            <a:r>
              <a:rPr lang="en-US" altLang="zh-TW" dirty="0" smtClean="0"/>
              <a:t>	a</a:t>
            </a:r>
            <a:r>
              <a:rPr lang="en-US" altLang="zh-TW" baseline="-25000" dirty="0" smtClean="0">
                <a:solidFill>
                  <a:schemeClr val="tx2"/>
                </a:solidFill>
              </a:rPr>
              <a:t>1</a:t>
            </a:r>
            <a:r>
              <a:rPr lang="en-US" altLang="zh-TW" dirty="0" smtClean="0"/>
              <a:t>a</a:t>
            </a:r>
            <a:r>
              <a:rPr lang="en-US" altLang="zh-TW" baseline="-25000" dirty="0" smtClean="0"/>
              <a:t>2</a:t>
            </a:r>
            <a:r>
              <a:rPr lang="en-US" altLang="zh-TW" dirty="0" smtClean="0">
                <a:solidFill>
                  <a:schemeClr val="tx2"/>
                </a:solidFill>
              </a:rPr>
              <a:t>…</a:t>
            </a:r>
            <a:r>
              <a:rPr lang="en-US" altLang="zh-TW" u="sng" dirty="0" smtClean="0">
                <a:solidFill>
                  <a:srgbClr val="A50021"/>
                </a:solidFill>
              </a:rPr>
              <a:t>dc</a:t>
            </a:r>
            <a:r>
              <a:rPr lang="en-US" altLang="zh-TW" dirty="0" smtClean="0"/>
              <a:t>…a</a:t>
            </a:r>
            <a:r>
              <a:rPr lang="en-US" altLang="zh-TW" baseline="-25000" dirty="0" smtClean="0"/>
              <a:t>13</a:t>
            </a:r>
            <a:r>
              <a:rPr lang="en-US" altLang="zh-TW" dirty="0" smtClean="0"/>
              <a:t>a</a:t>
            </a:r>
            <a:r>
              <a:rPr lang="en-US" altLang="zh-TW" baseline="-25000" dirty="0" smtClean="0"/>
              <a:t>14</a:t>
            </a:r>
            <a:endParaRPr lang="en-US" altLang="zh-TW" baseline="-25000" dirty="0"/>
          </a:p>
        </p:txBody>
      </p:sp>
      <p:sp>
        <p:nvSpPr>
          <p:cNvPr id="25605" name="Line 6"/>
          <p:cNvSpPr>
            <a:spLocks noChangeShapeType="1"/>
          </p:cNvSpPr>
          <p:nvPr/>
        </p:nvSpPr>
        <p:spPr bwMode="auto">
          <a:xfrm>
            <a:off x="5257800" y="29733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5463" name="Text Box 7"/>
          <p:cNvSpPr txBox="1">
            <a:spLocks noChangeArrowheads="1"/>
          </p:cNvSpPr>
          <p:nvPr/>
        </p:nvSpPr>
        <p:spPr bwMode="auto">
          <a:xfrm>
            <a:off x="304800" y="3733800"/>
            <a:ext cx="8696325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error is </a:t>
            </a:r>
            <a:r>
              <a:rPr lang="en-US" altLang="zh-TW" b="1"/>
              <a:t>not</a:t>
            </a:r>
            <a:r>
              <a:rPr lang="en-US" altLang="zh-TW"/>
              <a:t> detected if and only if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	a</a:t>
            </a:r>
            <a:r>
              <a:rPr lang="en-US" altLang="zh-TW" baseline="-25000"/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…cd…a</a:t>
            </a:r>
            <a:r>
              <a:rPr lang="en-US" altLang="zh-TW" baseline="-25000"/>
              <a:t>13</a:t>
            </a:r>
            <a:r>
              <a:rPr lang="en-US" altLang="zh-TW"/>
              <a:t>a</a:t>
            </a:r>
            <a:r>
              <a:rPr lang="en-US" altLang="zh-TW" baseline="-25000"/>
              <a:t>14 </a:t>
            </a:r>
            <a:r>
              <a:rPr kumimoji="0" lang="en-US" altLang="en-US">
                <a:sym typeface="Euclid Symbol" pitchFamily="18" charset="2"/>
              </a:rPr>
              <a:t></a:t>
            </a:r>
            <a:r>
              <a:rPr lang="en-US" altLang="zh-TW" baseline="-25000"/>
              <a:t> </a:t>
            </a:r>
            <a:r>
              <a:rPr lang="en-US" altLang="zh-TW"/>
              <a:t>a</a:t>
            </a:r>
            <a:r>
              <a:rPr lang="en-US" altLang="zh-TW" baseline="-25000"/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…dc…a</a:t>
            </a:r>
            <a:r>
              <a:rPr lang="en-US" altLang="zh-TW" baseline="-25000"/>
              <a:t>13</a:t>
            </a:r>
            <a:r>
              <a:rPr lang="en-US" altLang="zh-TW"/>
              <a:t>a</a:t>
            </a:r>
            <a:r>
              <a:rPr lang="en-US" altLang="zh-TW" baseline="-25000"/>
              <a:t>14 </a:t>
            </a:r>
            <a:r>
              <a:rPr lang="en-US" altLang="zh-TW"/>
              <a:t>(mod 7)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and only if	a</a:t>
            </a:r>
            <a:r>
              <a:rPr lang="en-US" altLang="zh-TW" baseline="-25000"/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…cd…a</a:t>
            </a:r>
            <a:r>
              <a:rPr lang="en-US" altLang="zh-TW" baseline="-25000"/>
              <a:t>13</a:t>
            </a:r>
            <a:r>
              <a:rPr lang="en-US" altLang="zh-TW"/>
              <a:t>a</a:t>
            </a:r>
            <a:r>
              <a:rPr lang="en-US" altLang="zh-TW" baseline="-25000"/>
              <a:t>14 </a:t>
            </a:r>
            <a:r>
              <a:rPr lang="en-US" altLang="zh-TW"/>
              <a:t>- a</a:t>
            </a:r>
            <a:r>
              <a:rPr lang="en-US" altLang="zh-TW" baseline="-25000"/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…dc…a</a:t>
            </a:r>
            <a:r>
              <a:rPr lang="en-US" altLang="zh-TW" baseline="-25000"/>
              <a:t>13</a:t>
            </a:r>
            <a:r>
              <a:rPr lang="en-US" altLang="zh-TW"/>
              <a:t>a</a:t>
            </a:r>
            <a:r>
              <a:rPr lang="en-US" altLang="zh-TW" baseline="-25000"/>
              <a:t>14 </a:t>
            </a:r>
            <a:r>
              <a:rPr kumimoji="0" lang="en-US" altLang="en-US">
                <a:sym typeface="Euclid Symbol" pitchFamily="18" charset="2"/>
              </a:rPr>
              <a:t> 0 </a:t>
            </a:r>
            <a:r>
              <a:rPr lang="en-US" altLang="zh-TW"/>
              <a:t>(mod 7)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and only if	(c10</a:t>
            </a:r>
            <a:r>
              <a:rPr lang="en-US" altLang="zh-TW" baseline="30000"/>
              <a:t>j+1</a:t>
            </a:r>
            <a:r>
              <a:rPr lang="en-US" altLang="zh-TW" baseline="-25000"/>
              <a:t> </a:t>
            </a:r>
            <a:r>
              <a:rPr lang="en-US" altLang="zh-TW"/>
              <a:t>+ d10</a:t>
            </a:r>
            <a:r>
              <a:rPr lang="en-US" altLang="zh-TW" baseline="30000"/>
              <a:t>j</a:t>
            </a:r>
            <a:r>
              <a:rPr lang="en-US" altLang="zh-TW"/>
              <a:t>) – (d10</a:t>
            </a:r>
            <a:r>
              <a:rPr lang="en-US" altLang="zh-TW" baseline="30000"/>
              <a:t>j+1</a:t>
            </a:r>
            <a:r>
              <a:rPr lang="en-US" altLang="zh-TW" baseline="-25000"/>
              <a:t> </a:t>
            </a:r>
            <a:r>
              <a:rPr lang="en-US" altLang="zh-TW"/>
              <a:t>+ c10</a:t>
            </a:r>
            <a:r>
              <a:rPr lang="en-US" altLang="zh-TW" baseline="30000"/>
              <a:t>j</a:t>
            </a:r>
            <a:r>
              <a:rPr lang="en-US" altLang="zh-TW"/>
              <a:t>)</a:t>
            </a:r>
            <a:r>
              <a:rPr lang="en-US" altLang="zh-TW" baseline="-25000"/>
              <a:t> </a:t>
            </a:r>
            <a:r>
              <a:rPr kumimoji="0" lang="en-US" altLang="en-US">
                <a:sym typeface="Euclid Symbol" pitchFamily="18" charset="2"/>
              </a:rPr>
              <a:t> 0 </a:t>
            </a:r>
            <a:r>
              <a:rPr lang="en-US" altLang="zh-TW"/>
              <a:t>(mod 7)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and only if	c10</a:t>
            </a:r>
            <a:r>
              <a:rPr lang="en-US" altLang="zh-TW" baseline="30000"/>
              <a:t>j</a:t>
            </a:r>
            <a:r>
              <a:rPr lang="en-US" altLang="zh-TW"/>
              <a:t>(10-1)</a:t>
            </a:r>
            <a:r>
              <a:rPr lang="en-US" altLang="zh-TW" baseline="-25000"/>
              <a:t> </a:t>
            </a:r>
            <a:r>
              <a:rPr lang="en-US" altLang="zh-TW"/>
              <a:t>- d10</a:t>
            </a:r>
            <a:r>
              <a:rPr lang="en-US" altLang="zh-TW" baseline="30000"/>
              <a:t>j</a:t>
            </a:r>
            <a:r>
              <a:rPr lang="en-US" altLang="zh-TW"/>
              <a:t>(10-1)</a:t>
            </a:r>
            <a:r>
              <a:rPr lang="en-US" altLang="zh-TW" baseline="-25000"/>
              <a:t> </a:t>
            </a:r>
            <a:r>
              <a:rPr kumimoji="0" lang="en-US" altLang="en-US">
                <a:sym typeface="Euclid Symbol" pitchFamily="18" charset="2"/>
              </a:rPr>
              <a:t> 0 </a:t>
            </a:r>
            <a:r>
              <a:rPr lang="en-US" altLang="zh-TW"/>
              <a:t>(mod 7)	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and only if	9·10</a:t>
            </a:r>
            <a:r>
              <a:rPr lang="en-US" altLang="zh-TW" baseline="30000"/>
              <a:t>j</a:t>
            </a:r>
            <a:r>
              <a:rPr lang="en-US" altLang="zh-TW"/>
              <a:t>(c-d)</a:t>
            </a:r>
            <a:r>
              <a:rPr lang="en-US" altLang="zh-TW" baseline="-25000"/>
              <a:t> </a:t>
            </a:r>
            <a:r>
              <a:rPr kumimoji="0" lang="en-US" altLang="en-US">
                <a:sym typeface="Euclid Symbol" pitchFamily="18" charset="2"/>
              </a:rPr>
              <a:t> 0 </a:t>
            </a:r>
            <a:r>
              <a:rPr lang="en-US" altLang="zh-TW"/>
              <a:t>(mod 7)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and only if 	c</a:t>
            </a:r>
            <a:r>
              <a:rPr lang="en-US" altLang="zh-TW" baseline="-25000"/>
              <a:t> </a:t>
            </a:r>
            <a:r>
              <a:rPr kumimoji="0" lang="en-US" altLang="en-US">
                <a:sym typeface="Euclid Symbol" pitchFamily="18" charset="2"/>
              </a:rPr>
              <a:t></a:t>
            </a:r>
            <a:r>
              <a:rPr lang="en-US" altLang="zh-TW"/>
              <a:t> d</a:t>
            </a:r>
            <a:r>
              <a:rPr lang="en-US" altLang="zh-TW" baseline="-25000"/>
              <a:t> </a:t>
            </a:r>
            <a:r>
              <a:rPr lang="en-US" altLang="zh-TW"/>
              <a:t>(mod 7) since 7 does not divide 9 and 7 does not divide 10</a:t>
            </a: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465138" y="1905000"/>
            <a:ext cx="500380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Can it be used to detect transposition error?</a:t>
            </a:r>
          </a:p>
        </p:txBody>
      </p:sp>
    </p:spTree>
    <p:extLst>
      <p:ext uri="{BB962C8B-B14F-4D97-AF65-F5344CB8AC3E}">
        <p14:creationId xmlns:p14="http://schemas.microsoft.com/office/powerpoint/2010/main" val="263476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752600" y="457200"/>
            <a:ext cx="562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Airline Ticket Identification Number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105150" y="39004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15</a:t>
            </a:r>
            <a:r>
              <a:rPr lang="en-US" altLang="zh-TW"/>
              <a:t> = a</a:t>
            </a:r>
            <a:r>
              <a:rPr lang="en-US" altLang="zh-TW" baseline="-25000"/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a</a:t>
            </a:r>
            <a:r>
              <a:rPr lang="en-US" altLang="zh-TW" baseline="-25000"/>
              <a:t>3</a:t>
            </a:r>
            <a:r>
              <a:rPr lang="en-US" altLang="zh-TW"/>
              <a:t>…a</a:t>
            </a:r>
            <a:r>
              <a:rPr lang="en-US" altLang="zh-TW" baseline="-25000"/>
              <a:t>13</a:t>
            </a:r>
            <a:r>
              <a:rPr lang="en-US" altLang="zh-TW"/>
              <a:t>a</a:t>
            </a:r>
            <a:r>
              <a:rPr lang="en-US" altLang="zh-TW" baseline="-25000"/>
              <a:t>14</a:t>
            </a:r>
            <a:r>
              <a:rPr lang="en-US" altLang="zh-TW"/>
              <a:t> (mod 7)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81000" y="3317875"/>
            <a:ext cx="8345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last digit is the check digit, and it is computed by the following formula: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47775"/>
            <a:ext cx="3810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4114800" y="2895600"/>
            <a:ext cx="9906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228600" y="4689475"/>
            <a:ext cx="47704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Can it be used to detect single digit error?</a:t>
            </a:r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244475" y="5500688"/>
            <a:ext cx="5003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Can it be used to detect transposition error?</a:t>
            </a:r>
          </a:p>
        </p:txBody>
      </p:sp>
      <p:sp>
        <p:nvSpPr>
          <p:cNvPr id="916490" name="Text Box 10"/>
          <p:cNvSpPr txBox="1">
            <a:spLocks noChangeArrowheads="1"/>
          </p:cNvSpPr>
          <p:nvPr/>
        </p:nvSpPr>
        <p:spPr bwMode="auto">
          <a:xfrm>
            <a:off x="5029200" y="4662488"/>
            <a:ext cx="4019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Except when a</a:t>
            </a:r>
            <a:r>
              <a:rPr lang="en-US" altLang="zh-TW" baseline="-25000"/>
              <a:t>i</a:t>
            </a:r>
            <a:r>
              <a:rPr lang="en-US" altLang="zh-TW"/>
              <a:t> (mod 7) = b</a:t>
            </a:r>
            <a:r>
              <a:rPr lang="en-US" altLang="zh-TW" baseline="-25000"/>
              <a:t>i</a:t>
            </a:r>
            <a:r>
              <a:rPr lang="en-US" altLang="zh-TW"/>
              <a:t> (mod 7) </a:t>
            </a:r>
          </a:p>
        </p:txBody>
      </p:sp>
      <p:sp>
        <p:nvSpPr>
          <p:cNvPr id="916492" name="Text Box 12"/>
          <p:cNvSpPr txBox="1">
            <a:spLocks noChangeArrowheads="1"/>
          </p:cNvSpPr>
          <p:nvPr/>
        </p:nvSpPr>
        <p:spPr bwMode="auto">
          <a:xfrm>
            <a:off x="5257800" y="5500688"/>
            <a:ext cx="3933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Except when c (mod 7) = d (mod 7) </a:t>
            </a:r>
          </a:p>
        </p:txBody>
      </p:sp>
    </p:spTree>
    <p:extLst>
      <p:ext uri="{BB962C8B-B14F-4D97-AF65-F5344CB8AC3E}">
        <p14:creationId xmlns:p14="http://schemas.microsoft.com/office/powerpoint/2010/main" val="125323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90" grpId="0"/>
      <p:bldP spid="91649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58140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590800" y="2024063"/>
            <a:ext cx="3962400" cy="338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Multiplicative inverse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Cancellation in modular arithmetic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Application: check digit scheme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lvl="1"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US Postal Money Order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Airline Ticket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ISBN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Fermat’s little theorem</a:t>
            </a:r>
          </a:p>
        </p:txBody>
      </p:sp>
    </p:spTree>
    <p:extLst>
      <p:ext uri="{BB962C8B-B14F-4D97-AF65-F5344CB8AC3E}">
        <p14:creationId xmlns:p14="http://schemas.microsoft.com/office/powerpoint/2010/main" val="29007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752600" y="457200"/>
            <a:ext cx="5675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International Standard Book Number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143000"/>
            <a:ext cx="2562225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685800" y="3062288"/>
            <a:ext cx="7751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last digit is the check digit, and it satisfies the following equation: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914400" y="3595688"/>
            <a:ext cx="7259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10a</a:t>
            </a:r>
            <a:r>
              <a:rPr lang="en-US" altLang="zh-TW" baseline="-25000"/>
              <a:t>1</a:t>
            </a:r>
            <a:r>
              <a:rPr lang="en-US" altLang="zh-TW"/>
              <a:t> + 9a</a:t>
            </a:r>
            <a:r>
              <a:rPr lang="en-US" altLang="zh-TW" baseline="-25000"/>
              <a:t>2</a:t>
            </a:r>
            <a:r>
              <a:rPr lang="en-US" altLang="zh-TW"/>
              <a:t> + 8a</a:t>
            </a:r>
            <a:r>
              <a:rPr lang="en-US" altLang="zh-TW" baseline="-25000"/>
              <a:t>3</a:t>
            </a:r>
            <a:r>
              <a:rPr lang="en-US" altLang="zh-TW"/>
              <a:t> + 7a</a:t>
            </a:r>
            <a:r>
              <a:rPr lang="en-US" altLang="zh-TW" baseline="-25000"/>
              <a:t>4</a:t>
            </a:r>
            <a:r>
              <a:rPr lang="en-US" altLang="zh-TW"/>
              <a:t> + 6a</a:t>
            </a:r>
            <a:r>
              <a:rPr lang="en-US" altLang="zh-TW" baseline="-25000"/>
              <a:t>5</a:t>
            </a:r>
            <a:r>
              <a:rPr lang="en-US" altLang="zh-TW"/>
              <a:t> + 5a</a:t>
            </a:r>
            <a:r>
              <a:rPr lang="en-US" altLang="zh-TW" baseline="-25000"/>
              <a:t>6</a:t>
            </a:r>
            <a:r>
              <a:rPr lang="en-US" altLang="zh-TW"/>
              <a:t> + 4a</a:t>
            </a:r>
            <a:r>
              <a:rPr lang="en-US" altLang="zh-TW" baseline="-25000"/>
              <a:t>7</a:t>
            </a:r>
            <a:r>
              <a:rPr lang="en-US" altLang="zh-TW"/>
              <a:t> + 3a</a:t>
            </a:r>
            <a:r>
              <a:rPr lang="en-US" altLang="zh-TW" baseline="-25000"/>
              <a:t>8</a:t>
            </a:r>
            <a:r>
              <a:rPr lang="en-US" altLang="zh-TW"/>
              <a:t> + 2a</a:t>
            </a:r>
            <a:r>
              <a:rPr lang="en-US" altLang="zh-TW" baseline="-25000"/>
              <a:t>9</a:t>
            </a:r>
            <a:r>
              <a:rPr lang="en-US" altLang="zh-TW"/>
              <a:t> + a</a:t>
            </a:r>
            <a:r>
              <a:rPr lang="en-US" altLang="zh-TW" baseline="-25000"/>
              <a:t>10</a:t>
            </a:r>
            <a:r>
              <a:rPr lang="en-US" altLang="zh-TW"/>
              <a:t> </a:t>
            </a:r>
            <a:r>
              <a:rPr kumimoji="0" lang="en-US" altLang="en-US">
                <a:sym typeface="Euclid Symbol" pitchFamily="18" charset="2"/>
              </a:rPr>
              <a:t> 0</a:t>
            </a:r>
            <a:r>
              <a:rPr lang="en-US" altLang="zh-TW"/>
              <a:t> (mod 11)</a:t>
            </a:r>
          </a:p>
        </p:txBody>
      </p:sp>
      <p:sp>
        <p:nvSpPr>
          <p:cNvPr id="903175" name="Text Box 7"/>
          <p:cNvSpPr txBox="1">
            <a:spLocks noChangeArrowheads="1"/>
          </p:cNvSpPr>
          <p:nvPr/>
        </p:nvSpPr>
        <p:spPr bwMode="auto">
          <a:xfrm>
            <a:off x="746125" y="4195763"/>
            <a:ext cx="7558088" cy="3762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Note: When the check digit is 10, it assigns a</a:t>
            </a:r>
            <a:r>
              <a:rPr lang="en-US" altLang="zh-TW" baseline="-25000"/>
              <a:t>10</a:t>
            </a:r>
            <a:r>
              <a:rPr lang="en-US" altLang="zh-TW"/>
              <a:t> the special symbol </a:t>
            </a:r>
            <a:r>
              <a:rPr lang="en-US" altLang="zh-TW">
                <a:solidFill>
                  <a:srgbClr val="A50021"/>
                </a:solidFill>
              </a:rPr>
              <a:t>X</a:t>
            </a:r>
            <a:r>
              <a:rPr lang="en-US" altLang="zh-TW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3416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752600" y="457200"/>
            <a:ext cx="5675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International Standard Book Number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914400" y="1233488"/>
            <a:ext cx="7269163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10a</a:t>
            </a:r>
            <a:r>
              <a:rPr lang="en-US" altLang="zh-TW" baseline="-25000"/>
              <a:t>1</a:t>
            </a:r>
            <a:r>
              <a:rPr lang="en-US" altLang="zh-TW"/>
              <a:t> + 9a</a:t>
            </a:r>
            <a:r>
              <a:rPr lang="en-US" altLang="zh-TW" baseline="-25000"/>
              <a:t>2</a:t>
            </a:r>
            <a:r>
              <a:rPr lang="en-US" altLang="zh-TW"/>
              <a:t> + 8a</a:t>
            </a:r>
            <a:r>
              <a:rPr lang="en-US" altLang="zh-TW" baseline="-25000"/>
              <a:t>3</a:t>
            </a:r>
            <a:r>
              <a:rPr lang="en-US" altLang="zh-TW"/>
              <a:t> + 7a</a:t>
            </a:r>
            <a:r>
              <a:rPr lang="en-US" altLang="zh-TW" baseline="-25000"/>
              <a:t>4</a:t>
            </a:r>
            <a:r>
              <a:rPr lang="en-US" altLang="zh-TW"/>
              <a:t> + 6a</a:t>
            </a:r>
            <a:r>
              <a:rPr lang="en-US" altLang="zh-TW" baseline="-25000"/>
              <a:t>5</a:t>
            </a:r>
            <a:r>
              <a:rPr lang="en-US" altLang="zh-TW"/>
              <a:t> + 5a</a:t>
            </a:r>
            <a:r>
              <a:rPr lang="en-US" altLang="zh-TW" baseline="-25000"/>
              <a:t>6</a:t>
            </a:r>
            <a:r>
              <a:rPr lang="en-US" altLang="zh-TW"/>
              <a:t> + 4a</a:t>
            </a:r>
            <a:r>
              <a:rPr lang="en-US" altLang="zh-TW" baseline="-25000"/>
              <a:t>7</a:t>
            </a:r>
            <a:r>
              <a:rPr lang="en-US" altLang="zh-TW"/>
              <a:t> + 3a</a:t>
            </a:r>
            <a:r>
              <a:rPr lang="en-US" altLang="zh-TW" baseline="-25000"/>
              <a:t>8</a:t>
            </a:r>
            <a:r>
              <a:rPr lang="en-US" altLang="zh-TW"/>
              <a:t> + 2a</a:t>
            </a:r>
            <a:r>
              <a:rPr lang="en-US" altLang="zh-TW" baseline="-25000"/>
              <a:t>9</a:t>
            </a:r>
            <a:r>
              <a:rPr lang="en-US" altLang="zh-TW"/>
              <a:t> + a</a:t>
            </a:r>
            <a:r>
              <a:rPr lang="en-US" altLang="zh-TW" baseline="-25000"/>
              <a:t>10</a:t>
            </a:r>
            <a:r>
              <a:rPr lang="en-US" altLang="zh-TW"/>
              <a:t> </a:t>
            </a:r>
            <a:r>
              <a:rPr kumimoji="0" lang="en-US" altLang="en-US">
                <a:sym typeface="Euclid Symbol" pitchFamily="18" charset="2"/>
              </a:rPr>
              <a:t> 0</a:t>
            </a:r>
            <a:r>
              <a:rPr lang="en-US" altLang="zh-TW"/>
              <a:t> (mod 11)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65138" y="2014538"/>
            <a:ext cx="4770437" cy="376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Can it be used to detect single digit error?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720850" y="2590800"/>
            <a:ext cx="57246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dirty="0"/>
              <a:t>Correct number		</a:t>
            </a:r>
            <a:r>
              <a:rPr lang="en-US" altLang="zh-TW" dirty="0">
                <a:solidFill>
                  <a:schemeClr val="tx2"/>
                </a:solidFill>
              </a:rPr>
              <a:t>a</a:t>
            </a:r>
            <a:r>
              <a:rPr lang="en-US" altLang="zh-TW" baseline="-25000" dirty="0">
                <a:solidFill>
                  <a:schemeClr val="tx2"/>
                </a:solidFill>
              </a:rPr>
              <a:t>1</a:t>
            </a:r>
            <a:r>
              <a:rPr lang="en-US" altLang="zh-TW" dirty="0"/>
              <a:t>a</a:t>
            </a:r>
            <a:r>
              <a:rPr lang="en-US" altLang="zh-TW" baseline="-25000" dirty="0"/>
              <a:t>2</a:t>
            </a:r>
            <a:r>
              <a:rPr lang="en-US" altLang="zh-TW" dirty="0">
                <a:solidFill>
                  <a:schemeClr val="tx2"/>
                </a:solidFill>
              </a:rPr>
              <a:t>…</a:t>
            </a:r>
            <a:r>
              <a:rPr lang="en-US" altLang="zh-TW" u="sng" dirty="0" err="1">
                <a:solidFill>
                  <a:srgbClr val="A50021"/>
                </a:solidFill>
              </a:rPr>
              <a:t>a</a:t>
            </a:r>
            <a:r>
              <a:rPr lang="en-US" altLang="zh-TW" u="sng" baseline="-25000" dirty="0" err="1">
                <a:solidFill>
                  <a:srgbClr val="A50021"/>
                </a:solidFill>
              </a:rPr>
              <a:t>i</a:t>
            </a:r>
            <a:r>
              <a:rPr lang="en-US" altLang="zh-TW" dirty="0"/>
              <a:t>…a</a:t>
            </a:r>
            <a:r>
              <a:rPr lang="en-US" altLang="zh-TW" baseline="-25000" dirty="0"/>
              <a:t>9</a:t>
            </a:r>
            <a:r>
              <a:rPr lang="en-US" altLang="zh-TW" dirty="0"/>
              <a:t>a</a:t>
            </a:r>
            <a:r>
              <a:rPr lang="en-US" altLang="zh-TW" baseline="-25000" dirty="0"/>
              <a:t>10</a:t>
            </a:r>
            <a:r>
              <a:rPr lang="en-US" altLang="zh-TW" dirty="0"/>
              <a:t>		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Incorrect number	</a:t>
            </a:r>
            <a:r>
              <a:rPr lang="en-US" altLang="zh-TW" dirty="0" smtClean="0"/>
              <a:t>	a</a:t>
            </a:r>
            <a:r>
              <a:rPr lang="en-US" altLang="zh-TW" baseline="-25000" dirty="0" smtClean="0">
                <a:solidFill>
                  <a:schemeClr val="tx2"/>
                </a:solidFill>
              </a:rPr>
              <a:t>1</a:t>
            </a:r>
            <a:r>
              <a:rPr lang="en-US" altLang="zh-TW" dirty="0" smtClean="0"/>
              <a:t>a</a:t>
            </a:r>
            <a:r>
              <a:rPr lang="en-US" altLang="zh-TW" baseline="-25000" dirty="0" smtClean="0"/>
              <a:t>2</a:t>
            </a:r>
            <a:r>
              <a:rPr lang="en-US" altLang="zh-TW" dirty="0" smtClean="0">
                <a:solidFill>
                  <a:schemeClr val="tx2"/>
                </a:solidFill>
              </a:rPr>
              <a:t>…</a:t>
            </a:r>
            <a:r>
              <a:rPr lang="en-US" altLang="zh-TW" u="sng" dirty="0" smtClean="0">
                <a:solidFill>
                  <a:srgbClr val="A50021"/>
                </a:solidFill>
              </a:rPr>
              <a:t>b</a:t>
            </a:r>
            <a:r>
              <a:rPr lang="en-US" altLang="zh-TW" u="sng" baseline="-25000" dirty="0" smtClean="0">
                <a:solidFill>
                  <a:srgbClr val="A50021"/>
                </a:solidFill>
              </a:rPr>
              <a:t>i</a:t>
            </a:r>
            <a:r>
              <a:rPr lang="en-US" altLang="zh-TW" dirty="0" smtClean="0"/>
              <a:t>…a</a:t>
            </a:r>
            <a:r>
              <a:rPr lang="en-US" altLang="zh-TW" baseline="-25000" dirty="0" smtClean="0"/>
              <a:t>9</a:t>
            </a:r>
            <a:r>
              <a:rPr lang="en-US" altLang="zh-TW" dirty="0" smtClean="0"/>
              <a:t>a</a:t>
            </a:r>
            <a:r>
              <a:rPr lang="en-US" altLang="zh-TW" baseline="-25000" dirty="0" smtClean="0"/>
              <a:t>10</a:t>
            </a:r>
            <a:endParaRPr lang="en-US" altLang="zh-TW" baseline="-25000" dirty="0"/>
          </a:p>
        </p:txBody>
      </p:sp>
      <p:sp>
        <p:nvSpPr>
          <p:cNvPr id="918534" name="Text Box 6"/>
          <p:cNvSpPr txBox="1">
            <a:spLocks noChangeArrowheads="1"/>
          </p:cNvSpPr>
          <p:nvPr/>
        </p:nvSpPr>
        <p:spPr bwMode="auto">
          <a:xfrm>
            <a:off x="609600" y="3810000"/>
            <a:ext cx="7980363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error is </a:t>
            </a:r>
            <a:r>
              <a:rPr lang="en-US" altLang="zh-TW" b="1"/>
              <a:t>not</a:t>
            </a:r>
            <a:r>
              <a:rPr lang="en-US" altLang="zh-TW"/>
              <a:t> detected if and only if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10a</a:t>
            </a:r>
            <a:r>
              <a:rPr lang="en-US" altLang="zh-TW" baseline="-25000"/>
              <a:t>1</a:t>
            </a:r>
            <a:r>
              <a:rPr lang="en-US" altLang="zh-TW"/>
              <a:t> + 9·10</a:t>
            </a:r>
            <a:r>
              <a:rPr lang="en-US" altLang="zh-TW" baseline="-25000"/>
              <a:t>2</a:t>
            </a:r>
            <a:r>
              <a:rPr lang="en-US" altLang="zh-TW"/>
              <a:t>…+(11-i)a</a:t>
            </a:r>
            <a:r>
              <a:rPr lang="en-US" altLang="zh-TW" baseline="-25000"/>
              <a:t>i</a:t>
            </a:r>
            <a:r>
              <a:rPr lang="en-US" altLang="zh-TW"/>
              <a:t>…+2·a</a:t>
            </a:r>
            <a:r>
              <a:rPr lang="en-US" altLang="zh-TW" baseline="-25000"/>
              <a:t>9</a:t>
            </a:r>
            <a:r>
              <a:rPr lang="en-US" altLang="zh-TW"/>
              <a:t>+a</a:t>
            </a:r>
            <a:r>
              <a:rPr lang="en-US" altLang="zh-TW" baseline="-25000"/>
              <a:t>10 </a:t>
            </a:r>
            <a:r>
              <a:rPr kumimoji="0" lang="en-US" altLang="en-US">
                <a:sym typeface="Euclid Symbol" pitchFamily="18" charset="2"/>
              </a:rPr>
              <a:t></a:t>
            </a:r>
            <a:r>
              <a:rPr lang="en-US" altLang="zh-TW" baseline="-25000"/>
              <a:t> </a:t>
            </a:r>
            <a:r>
              <a:rPr lang="en-US" altLang="zh-TW"/>
              <a:t>10a</a:t>
            </a:r>
            <a:r>
              <a:rPr lang="en-US" altLang="zh-TW" baseline="-25000"/>
              <a:t>1</a:t>
            </a:r>
            <a:r>
              <a:rPr lang="en-US" altLang="zh-TW"/>
              <a:t> + 9·10</a:t>
            </a:r>
            <a:r>
              <a:rPr lang="en-US" altLang="zh-TW" baseline="-25000"/>
              <a:t>2</a:t>
            </a:r>
            <a:r>
              <a:rPr lang="en-US" altLang="zh-TW"/>
              <a:t>…+(11-i)b</a:t>
            </a:r>
            <a:r>
              <a:rPr lang="en-US" altLang="zh-TW" baseline="-25000"/>
              <a:t>i</a:t>
            </a:r>
            <a:r>
              <a:rPr lang="en-US" altLang="zh-TW"/>
              <a:t>…+a</a:t>
            </a:r>
            <a:r>
              <a:rPr lang="en-US" altLang="zh-TW" baseline="-25000"/>
              <a:t>10 </a:t>
            </a:r>
            <a:r>
              <a:rPr lang="en-US" altLang="zh-TW"/>
              <a:t>(mod 11)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and only if	(11-i)a</a:t>
            </a:r>
            <a:r>
              <a:rPr lang="en-US" altLang="zh-TW" baseline="-25000"/>
              <a:t>i </a:t>
            </a:r>
            <a:r>
              <a:rPr kumimoji="0" lang="en-US" altLang="en-US">
                <a:sym typeface="Euclid Symbol" pitchFamily="18" charset="2"/>
              </a:rPr>
              <a:t> </a:t>
            </a:r>
            <a:r>
              <a:rPr lang="en-US" altLang="zh-TW"/>
              <a:t>(11-i)b</a:t>
            </a:r>
            <a:r>
              <a:rPr lang="en-US" altLang="zh-TW" baseline="-25000"/>
              <a:t>i</a:t>
            </a:r>
            <a:r>
              <a:rPr kumimoji="0" lang="en-US" altLang="en-US">
                <a:sym typeface="Euclid Symbol" pitchFamily="18" charset="2"/>
              </a:rPr>
              <a:t> </a:t>
            </a:r>
            <a:r>
              <a:rPr lang="en-US" altLang="zh-TW"/>
              <a:t>(mod 11)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and only if	a</a:t>
            </a:r>
            <a:r>
              <a:rPr lang="en-US" altLang="zh-TW" baseline="-25000"/>
              <a:t>i </a:t>
            </a:r>
            <a:r>
              <a:rPr kumimoji="0" lang="en-US" altLang="en-US">
                <a:sym typeface="Euclid Symbol" pitchFamily="18" charset="2"/>
              </a:rPr>
              <a:t> </a:t>
            </a:r>
            <a:r>
              <a:rPr lang="en-US" altLang="zh-TW"/>
              <a:t>b</a:t>
            </a:r>
            <a:r>
              <a:rPr lang="en-US" altLang="zh-TW" baseline="-25000"/>
              <a:t>i</a:t>
            </a:r>
            <a:r>
              <a:rPr kumimoji="0" lang="en-US" altLang="en-US">
                <a:sym typeface="Euclid Symbol" pitchFamily="18" charset="2"/>
              </a:rPr>
              <a:t> </a:t>
            </a:r>
            <a:r>
              <a:rPr lang="en-US" altLang="zh-TW"/>
              <a:t>(mod 11)  since gcd(11-i,11)=1 and so we can cancel </a:t>
            </a:r>
          </a:p>
        </p:txBody>
      </p:sp>
      <p:sp>
        <p:nvSpPr>
          <p:cNvPr id="918535" name="Text Box 7"/>
          <p:cNvSpPr txBox="1">
            <a:spLocks noChangeArrowheads="1"/>
          </p:cNvSpPr>
          <p:nvPr/>
        </p:nvSpPr>
        <p:spPr bwMode="auto">
          <a:xfrm>
            <a:off x="746125" y="6100763"/>
            <a:ext cx="67405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This happens only when a</a:t>
            </a:r>
            <a:r>
              <a:rPr lang="en-US" altLang="zh-TW" baseline="-25000"/>
              <a:t>i </a:t>
            </a:r>
            <a:r>
              <a:rPr kumimoji="0" lang="en-US" altLang="zh-TW">
                <a:sym typeface="Euclid Symbol" pitchFamily="18" charset="2"/>
              </a:rPr>
              <a:t>=</a:t>
            </a:r>
            <a:r>
              <a:rPr kumimoji="0" lang="en-US" altLang="en-US">
                <a:sym typeface="Euclid Symbol" pitchFamily="18" charset="2"/>
              </a:rPr>
              <a:t> </a:t>
            </a:r>
            <a:r>
              <a:rPr lang="en-US" altLang="zh-TW"/>
              <a:t>b</a:t>
            </a:r>
            <a:r>
              <a:rPr lang="en-US" altLang="zh-TW" baseline="-25000"/>
              <a:t>i</a:t>
            </a:r>
            <a:r>
              <a:rPr kumimoji="0" lang="en-US" altLang="zh-TW">
                <a:sym typeface="Euclid Symbol" pitchFamily="18" charset="2"/>
              </a:rPr>
              <a:t>, in which case there is no error!</a:t>
            </a:r>
          </a:p>
        </p:txBody>
      </p:sp>
      <p:sp>
        <p:nvSpPr>
          <p:cNvPr id="918536" name="Text Box 8"/>
          <p:cNvSpPr txBox="1">
            <a:spLocks noChangeArrowheads="1"/>
          </p:cNvSpPr>
          <p:nvPr/>
        </p:nvSpPr>
        <p:spPr bwMode="auto">
          <a:xfrm>
            <a:off x="457200" y="5524500"/>
            <a:ext cx="8286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(Another way to see it is to multiply the multiplicative inverse of (11-i) on both sides.)</a:t>
            </a:r>
          </a:p>
        </p:txBody>
      </p:sp>
      <p:sp>
        <p:nvSpPr>
          <p:cNvPr id="918537" name="Line 9"/>
          <p:cNvSpPr>
            <a:spLocks noChangeShapeType="1"/>
          </p:cNvSpPr>
          <p:nvPr/>
        </p:nvSpPr>
        <p:spPr bwMode="auto">
          <a:xfrm flipV="1">
            <a:off x="7620000" y="5334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2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8535" grpId="0" animBg="1"/>
      <p:bldP spid="918536" grpId="0"/>
      <p:bldP spid="9185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752600" y="457200"/>
            <a:ext cx="5675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International Standard Book Number</a:t>
            </a: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914400" y="1233488"/>
            <a:ext cx="7269163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10a</a:t>
            </a:r>
            <a:r>
              <a:rPr lang="en-US" altLang="zh-TW" baseline="-25000"/>
              <a:t>1</a:t>
            </a:r>
            <a:r>
              <a:rPr lang="en-US" altLang="zh-TW"/>
              <a:t> + 9a</a:t>
            </a:r>
            <a:r>
              <a:rPr lang="en-US" altLang="zh-TW" baseline="-25000"/>
              <a:t>2</a:t>
            </a:r>
            <a:r>
              <a:rPr lang="en-US" altLang="zh-TW"/>
              <a:t> + 8a</a:t>
            </a:r>
            <a:r>
              <a:rPr lang="en-US" altLang="zh-TW" baseline="-25000"/>
              <a:t>3</a:t>
            </a:r>
            <a:r>
              <a:rPr lang="en-US" altLang="zh-TW"/>
              <a:t> + 7a</a:t>
            </a:r>
            <a:r>
              <a:rPr lang="en-US" altLang="zh-TW" baseline="-25000"/>
              <a:t>4</a:t>
            </a:r>
            <a:r>
              <a:rPr lang="en-US" altLang="zh-TW"/>
              <a:t> + 6a</a:t>
            </a:r>
            <a:r>
              <a:rPr lang="en-US" altLang="zh-TW" baseline="-25000"/>
              <a:t>5</a:t>
            </a:r>
            <a:r>
              <a:rPr lang="en-US" altLang="zh-TW"/>
              <a:t> + 5a</a:t>
            </a:r>
            <a:r>
              <a:rPr lang="en-US" altLang="zh-TW" baseline="-25000"/>
              <a:t>6</a:t>
            </a:r>
            <a:r>
              <a:rPr lang="en-US" altLang="zh-TW"/>
              <a:t> + 4a</a:t>
            </a:r>
            <a:r>
              <a:rPr lang="en-US" altLang="zh-TW" baseline="-25000"/>
              <a:t>7</a:t>
            </a:r>
            <a:r>
              <a:rPr lang="en-US" altLang="zh-TW"/>
              <a:t> + 3a</a:t>
            </a:r>
            <a:r>
              <a:rPr lang="en-US" altLang="zh-TW" baseline="-25000"/>
              <a:t>8</a:t>
            </a:r>
            <a:r>
              <a:rPr lang="en-US" altLang="zh-TW"/>
              <a:t> + 2a</a:t>
            </a:r>
            <a:r>
              <a:rPr lang="en-US" altLang="zh-TW" baseline="-25000"/>
              <a:t>9</a:t>
            </a:r>
            <a:r>
              <a:rPr lang="en-US" altLang="zh-TW"/>
              <a:t> + a</a:t>
            </a:r>
            <a:r>
              <a:rPr lang="en-US" altLang="zh-TW" baseline="-25000"/>
              <a:t>10</a:t>
            </a:r>
            <a:r>
              <a:rPr lang="en-US" altLang="zh-TW"/>
              <a:t> </a:t>
            </a:r>
            <a:r>
              <a:rPr kumimoji="0" lang="en-US" altLang="en-US">
                <a:sym typeface="Euclid Symbol" pitchFamily="18" charset="2"/>
              </a:rPr>
              <a:t> 0</a:t>
            </a:r>
            <a:r>
              <a:rPr lang="en-US" altLang="zh-TW"/>
              <a:t> (mod 11)</a:t>
            </a:r>
          </a:p>
        </p:txBody>
      </p:sp>
      <p:sp>
        <p:nvSpPr>
          <p:cNvPr id="917513" name="Text Box 9"/>
          <p:cNvSpPr txBox="1">
            <a:spLocks noChangeArrowheads="1"/>
          </p:cNvSpPr>
          <p:nvPr/>
        </p:nvSpPr>
        <p:spPr bwMode="auto">
          <a:xfrm>
            <a:off x="577850" y="3881438"/>
            <a:ext cx="8032750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error is </a:t>
            </a:r>
            <a:r>
              <a:rPr lang="en-US" altLang="zh-TW" b="1"/>
              <a:t>not</a:t>
            </a:r>
            <a:r>
              <a:rPr lang="en-US" altLang="zh-TW"/>
              <a:t> detected if and only if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10a</a:t>
            </a:r>
            <a:r>
              <a:rPr lang="en-US" altLang="zh-TW" baseline="-25000"/>
              <a:t>1</a:t>
            </a:r>
            <a:r>
              <a:rPr lang="en-US" altLang="zh-TW"/>
              <a:t>+…+ (11-i-1)c + (11-i)d +…+a</a:t>
            </a:r>
            <a:r>
              <a:rPr lang="en-US" altLang="zh-TW" baseline="-25000"/>
              <a:t>10 </a:t>
            </a:r>
            <a:r>
              <a:rPr kumimoji="0" lang="en-US" altLang="en-US">
                <a:sym typeface="Euclid Symbol" pitchFamily="18" charset="2"/>
              </a:rPr>
              <a:t></a:t>
            </a:r>
            <a:r>
              <a:rPr lang="en-US" altLang="zh-TW" baseline="-25000"/>
              <a:t> </a:t>
            </a:r>
            <a:r>
              <a:rPr lang="en-US" altLang="zh-TW"/>
              <a:t>10a</a:t>
            </a:r>
            <a:r>
              <a:rPr lang="en-US" altLang="zh-TW" baseline="-25000"/>
              <a:t>1</a:t>
            </a:r>
            <a:r>
              <a:rPr lang="en-US" altLang="zh-TW"/>
              <a:t>+…+ (11-i-1)d + (11-i)c +…+a</a:t>
            </a:r>
            <a:r>
              <a:rPr lang="en-US" altLang="zh-TW" baseline="-25000"/>
              <a:t>10 </a:t>
            </a:r>
            <a:r>
              <a:rPr lang="en-US" altLang="zh-TW"/>
              <a:t>(mod 11)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and only if	(11-i-1)(c-d) + (11-i)(d-c)</a:t>
            </a:r>
            <a:r>
              <a:rPr lang="en-US" altLang="zh-TW" baseline="-25000"/>
              <a:t> </a:t>
            </a:r>
            <a:r>
              <a:rPr kumimoji="0" lang="en-US" altLang="en-US">
                <a:sym typeface="Euclid Symbol" pitchFamily="18" charset="2"/>
              </a:rPr>
              <a:t> 0 </a:t>
            </a:r>
            <a:r>
              <a:rPr lang="en-US" altLang="zh-TW"/>
              <a:t>(mod 11)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and only if	c-d </a:t>
            </a:r>
            <a:r>
              <a:rPr kumimoji="0" lang="en-US" altLang="en-US">
                <a:sym typeface="Euclid Symbol" pitchFamily="18" charset="2"/>
              </a:rPr>
              <a:t> 0 </a:t>
            </a:r>
            <a:r>
              <a:rPr lang="en-US" altLang="zh-TW"/>
              <a:t>(mod 11)  </a:t>
            </a:r>
          </a:p>
        </p:txBody>
      </p:sp>
      <p:sp>
        <p:nvSpPr>
          <p:cNvPr id="30725" name="Text Box 11"/>
          <p:cNvSpPr txBox="1">
            <a:spLocks noChangeArrowheads="1"/>
          </p:cNvSpPr>
          <p:nvPr/>
        </p:nvSpPr>
        <p:spPr bwMode="auto">
          <a:xfrm>
            <a:off x="465138" y="1905000"/>
            <a:ext cx="500380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Can it be used to detect transposition error?</a:t>
            </a:r>
          </a:p>
        </p:txBody>
      </p:sp>
      <p:sp>
        <p:nvSpPr>
          <p:cNvPr id="30726" name="Text Box 12"/>
          <p:cNvSpPr txBox="1">
            <a:spLocks noChangeArrowheads="1"/>
          </p:cNvSpPr>
          <p:nvPr/>
        </p:nvSpPr>
        <p:spPr bwMode="auto">
          <a:xfrm>
            <a:off x="1720850" y="2589213"/>
            <a:ext cx="56705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Correct number		</a:t>
            </a:r>
            <a:r>
              <a:rPr lang="en-US" altLang="zh-TW">
                <a:solidFill>
                  <a:schemeClr val="tx2"/>
                </a:solidFill>
              </a:rPr>
              <a:t>a</a:t>
            </a:r>
            <a:r>
              <a:rPr lang="en-US" altLang="zh-TW" baseline="-25000">
                <a:solidFill>
                  <a:schemeClr val="tx2"/>
                </a:solidFill>
              </a:rPr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>
                <a:solidFill>
                  <a:schemeClr val="tx2"/>
                </a:solidFill>
              </a:rPr>
              <a:t>…</a:t>
            </a:r>
            <a:r>
              <a:rPr lang="en-US" altLang="zh-TW" u="sng">
                <a:solidFill>
                  <a:srgbClr val="A50021"/>
                </a:solidFill>
              </a:rPr>
              <a:t>cd</a:t>
            </a:r>
            <a:r>
              <a:rPr lang="en-US" altLang="zh-TW"/>
              <a:t>…a</a:t>
            </a:r>
            <a:r>
              <a:rPr lang="en-US" altLang="zh-TW" baseline="-25000"/>
              <a:t>9</a:t>
            </a:r>
            <a:r>
              <a:rPr lang="en-US" altLang="zh-TW"/>
              <a:t>a</a:t>
            </a:r>
            <a:r>
              <a:rPr lang="en-US" altLang="zh-TW" baseline="-25000"/>
              <a:t>10</a:t>
            </a:r>
            <a:r>
              <a:rPr lang="en-US" altLang="zh-TW"/>
              <a:t>		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Incorrect number	a</a:t>
            </a:r>
            <a:r>
              <a:rPr lang="en-US" altLang="zh-TW" baseline="-25000">
                <a:solidFill>
                  <a:schemeClr val="tx2"/>
                </a:solidFill>
              </a:rPr>
              <a:t>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>
                <a:solidFill>
                  <a:schemeClr val="tx2"/>
                </a:solidFill>
              </a:rPr>
              <a:t>…</a:t>
            </a:r>
            <a:r>
              <a:rPr lang="en-US" altLang="zh-TW" u="sng">
                <a:solidFill>
                  <a:srgbClr val="A50021"/>
                </a:solidFill>
              </a:rPr>
              <a:t>dc</a:t>
            </a:r>
            <a:r>
              <a:rPr lang="en-US" altLang="zh-TW"/>
              <a:t>…a</a:t>
            </a:r>
            <a:r>
              <a:rPr lang="en-US" altLang="zh-TW" baseline="-25000"/>
              <a:t>9</a:t>
            </a:r>
            <a:r>
              <a:rPr lang="en-US" altLang="zh-TW"/>
              <a:t>a</a:t>
            </a:r>
            <a:r>
              <a:rPr lang="en-US" altLang="zh-TW" baseline="-25000"/>
              <a:t>10</a:t>
            </a:r>
          </a:p>
        </p:txBody>
      </p:sp>
      <p:sp>
        <p:nvSpPr>
          <p:cNvPr id="917517" name="Text Box 13"/>
          <p:cNvSpPr txBox="1">
            <a:spLocks noChangeArrowheads="1"/>
          </p:cNvSpPr>
          <p:nvPr/>
        </p:nvSpPr>
        <p:spPr bwMode="auto">
          <a:xfrm>
            <a:off x="1247775" y="5791200"/>
            <a:ext cx="66770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This happens only when c =</a:t>
            </a:r>
            <a:r>
              <a:rPr kumimoji="0" lang="en-US" altLang="en-US">
                <a:sym typeface="Euclid Symbol" pitchFamily="18" charset="2"/>
              </a:rPr>
              <a:t> d</a:t>
            </a:r>
            <a:r>
              <a:rPr kumimoji="0" lang="en-US" altLang="zh-TW">
                <a:sym typeface="Euclid Symbol" pitchFamily="18" charset="2"/>
              </a:rPr>
              <a:t>, in which case there is no error!</a:t>
            </a:r>
          </a:p>
        </p:txBody>
      </p:sp>
    </p:spTree>
    <p:extLst>
      <p:ext uri="{BB962C8B-B14F-4D97-AF65-F5344CB8AC3E}">
        <p14:creationId xmlns:p14="http://schemas.microsoft.com/office/powerpoint/2010/main" val="192599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5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752600" y="457200"/>
            <a:ext cx="5675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International Standard Book Number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143000"/>
            <a:ext cx="2562225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85800" y="3062288"/>
            <a:ext cx="7751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last digit is the check digit, and it satisfies the following equation: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914400" y="3595688"/>
            <a:ext cx="7259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10a</a:t>
            </a:r>
            <a:r>
              <a:rPr lang="en-US" altLang="zh-TW" baseline="-25000"/>
              <a:t>1</a:t>
            </a:r>
            <a:r>
              <a:rPr lang="en-US" altLang="zh-TW"/>
              <a:t> + 9a</a:t>
            </a:r>
            <a:r>
              <a:rPr lang="en-US" altLang="zh-TW" baseline="-25000"/>
              <a:t>2</a:t>
            </a:r>
            <a:r>
              <a:rPr lang="en-US" altLang="zh-TW"/>
              <a:t> + 8a</a:t>
            </a:r>
            <a:r>
              <a:rPr lang="en-US" altLang="zh-TW" baseline="-25000"/>
              <a:t>3</a:t>
            </a:r>
            <a:r>
              <a:rPr lang="en-US" altLang="zh-TW"/>
              <a:t> + 7a</a:t>
            </a:r>
            <a:r>
              <a:rPr lang="en-US" altLang="zh-TW" baseline="-25000"/>
              <a:t>4</a:t>
            </a:r>
            <a:r>
              <a:rPr lang="en-US" altLang="zh-TW"/>
              <a:t> + 6a</a:t>
            </a:r>
            <a:r>
              <a:rPr lang="en-US" altLang="zh-TW" baseline="-25000"/>
              <a:t>5</a:t>
            </a:r>
            <a:r>
              <a:rPr lang="en-US" altLang="zh-TW"/>
              <a:t> + 5a</a:t>
            </a:r>
            <a:r>
              <a:rPr lang="en-US" altLang="zh-TW" baseline="-25000"/>
              <a:t>6</a:t>
            </a:r>
            <a:r>
              <a:rPr lang="en-US" altLang="zh-TW"/>
              <a:t> + 4a</a:t>
            </a:r>
            <a:r>
              <a:rPr lang="en-US" altLang="zh-TW" baseline="-25000"/>
              <a:t>7</a:t>
            </a:r>
            <a:r>
              <a:rPr lang="en-US" altLang="zh-TW"/>
              <a:t> + 3a</a:t>
            </a:r>
            <a:r>
              <a:rPr lang="en-US" altLang="zh-TW" baseline="-25000"/>
              <a:t>8</a:t>
            </a:r>
            <a:r>
              <a:rPr lang="en-US" altLang="zh-TW"/>
              <a:t> + 2a</a:t>
            </a:r>
            <a:r>
              <a:rPr lang="en-US" altLang="zh-TW" baseline="-25000"/>
              <a:t>9</a:t>
            </a:r>
            <a:r>
              <a:rPr lang="en-US" altLang="zh-TW"/>
              <a:t> + a</a:t>
            </a:r>
            <a:r>
              <a:rPr lang="en-US" altLang="zh-TW" baseline="-25000"/>
              <a:t>10</a:t>
            </a:r>
            <a:r>
              <a:rPr lang="en-US" altLang="zh-TW"/>
              <a:t> </a:t>
            </a:r>
            <a:r>
              <a:rPr kumimoji="0" lang="en-US" altLang="en-US">
                <a:sym typeface="Euclid Symbol" pitchFamily="18" charset="2"/>
              </a:rPr>
              <a:t> 0</a:t>
            </a:r>
            <a:r>
              <a:rPr lang="en-US" altLang="zh-TW"/>
              <a:t> (mod 11)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746125" y="4195763"/>
            <a:ext cx="7558088" cy="3762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Note: When the check digit is 10, it assigns a</a:t>
            </a:r>
            <a:r>
              <a:rPr lang="en-US" altLang="zh-TW" baseline="-25000"/>
              <a:t>10</a:t>
            </a:r>
            <a:r>
              <a:rPr lang="en-US" altLang="zh-TW"/>
              <a:t> the special symbol </a:t>
            </a:r>
            <a:r>
              <a:rPr lang="en-US" altLang="zh-TW">
                <a:solidFill>
                  <a:srgbClr val="A50021"/>
                </a:solidFill>
              </a:rPr>
              <a:t>X</a:t>
            </a:r>
            <a:r>
              <a:rPr lang="en-US" altLang="zh-TW"/>
              <a:t>. 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762000" y="4984750"/>
            <a:ext cx="47704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Can it be used to detect single digit error?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777875" y="5795963"/>
            <a:ext cx="5003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Can it be used to detect transposition error?</a:t>
            </a:r>
          </a:p>
        </p:txBody>
      </p:sp>
      <p:sp>
        <p:nvSpPr>
          <p:cNvPr id="919561" name="Text Box 9"/>
          <p:cNvSpPr txBox="1">
            <a:spLocks noChangeArrowheads="1"/>
          </p:cNvSpPr>
          <p:nvPr/>
        </p:nvSpPr>
        <p:spPr bwMode="auto">
          <a:xfrm>
            <a:off x="6334125" y="5029200"/>
            <a:ext cx="1438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Yes, always.</a:t>
            </a:r>
          </a:p>
        </p:txBody>
      </p:sp>
      <p:sp>
        <p:nvSpPr>
          <p:cNvPr id="919562" name="Text Box 10"/>
          <p:cNvSpPr txBox="1">
            <a:spLocks noChangeArrowheads="1"/>
          </p:cNvSpPr>
          <p:nvPr/>
        </p:nvSpPr>
        <p:spPr bwMode="auto">
          <a:xfrm>
            <a:off x="6334125" y="5805488"/>
            <a:ext cx="1438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Yes, always.</a:t>
            </a:r>
          </a:p>
        </p:txBody>
      </p:sp>
    </p:spTree>
    <p:extLst>
      <p:ext uri="{BB962C8B-B14F-4D97-AF65-F5344CB8AC3E}">
        <p14:creationId xmlns:p14="http://schemas.microsoft.com/office/powerpoint/2010/main" val="280915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61" grpId="0"/>
      <p:bldP spid="9195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1285875"/>
            <a:ext cx="5522912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889250" y="457200"/>
            <a:ext cx="337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Multiplication Inverse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462588" y="2062163"/>
            <a:ext cx="2462212" cy="376237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What is the pattern?</a:t>
            </a:r>
          </a:p>
        </p:txBody>
      </p:sp>
    </p:spTree>
    <p:extLst>
      <p:ext uri="{BB962C8B-B14F-4D97-AF65-F5344CB8AC3E}">
        <p14:creationId xmlns:p14="http://schemas.microsoft.com/office/powerpoint/2010/main" val="120457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633788" y="457200"/>
            <a:ext cx="185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Case Study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160463" y="1347788"/>
            <a:ext cx="6735762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Why 2 does not have a multiplicative inverse under modulo 6?</a:t>
            </a:r>
          </a:p>
        </p:txBody>
      </p:sp>
      <p:sp>
        <p:nvSpPr>
          <p:cNvPr id="887812" name="Text Box 4"/>
          <p:cNvSpPr txBox="1">
            <a:spLocks noChangeArrowheads="1"/>
          </p:cNvSpPr>
          <p:nvPr/>
        </p:nvSpPr>
        <p:spPr bwMode="auto">
          <a:xfrm>
            <a:off x="1219200" y="2109788"/>
            <a:ext cx="6262688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    Suppose it has a multiplicative inverse y.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2y </a:t>
            </a:r>
            <a:r>
              <a:rPr kumimoji="0" lang="en-US" altLang="en-US">
                <a:sym typeface="Euclid Symbol" pitchFamily="18" charset="2"/>
              </a:rPr>
              <a:t> 1 (mod 6)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zh-TW">
                <a:sym typeface="Euclid Symbol" pitchFamily="18" charset="2"/>
              </a:rPr>
              <a:t>=&gt; 2y = 1 + 6x for some integer x</a:t>
            </a:r>
          </a:p>
          <a:p>
            <a:pPr eaLnBrk="1" hangingPunct="1">
              <a:lnSpc>
                <a:spcPct val="150000"/>
              </a:lnSpc>
              <a:buFont typeface="Symbol" pitchFamily="18" charset="2"/>
              <a:buNone/>
            </a:pPr>
            <a:r>
              <a:rPr kumimoji="0" lang="en-US" altLang="zh-TW">
                <a:sym typeface="Euclid Symbol" pitchFamily="18" charset="2"/>
              </a:rPr>
              <a:t>=&gt;  y = ½ + 3x</a:t>
            </a:r>
          </a:p>
          <a:p>
            <a:pPr eaLnBrk="1" hangingPunct="1">
              <a:lnSpc>
                <a:spcPct val="150000"/>
              </a:lnSpc>
              <a:buFont typeface="Symbol" pitchFamily="18" charset="2"/>
              <a:buNone/>
            </a:pPr>
            <a:r>
              <a:rPr kumimoji="0" lang="en-US" altLang="zh-TW">
                <a:sym typeface="Euclid Symbol" pitchFamily="18" charset="2"/>
              </a:rPr>
              <a:t>    This is a contradiction since both x and y are integers.</a:t>
            </a:r>
          </a:p>
        </p:txBody>
      </p:sp>
    </p:spTree>
    <p:extLst>
      <p:ext uri="{BB962C8B-B14F-4D97-AF65-F5344CB8AC3E}">
        <p14:creationId xmlns:p14="http://schemas.microsoft.com/office/powerpoint/2010/main" val="1008132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971800" y="457200"/>
            <a:ext cx="316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Necessary Condition</a:t>
            </a:r>
          </a:p>
        </p:txBody>
      </p:sp>
      <p:sp>
        <p:nvSpPr>
          <p:cNvPr id="897029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8151813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Claim.  An integer </a:t>
            </a:r>
            <a:r>
              <a:rPr lang="en-US" altLang="zh-TW">
                <a:solidFill>
                  <a:srgbClr val="0000CC"/>
                </a:solidFill>
              </a:rPr>
              <a:t>k</a:t>
            </a:r>
            <a:r>
              <a:rPr lang="en-US" altLang="zh-TW"/>
              <a:t> does not have an multiplicative inverse under modulo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    if </a:t>
            </a:r>
            <a:r>
              <a:rPr lang="en-US" altLang="zh-TW">
                <a:solidFill>
                  <a:srgbClr val="0000CC"/>
                </a:solidFill>
              </a:rPr>
              <a:t>k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have a common factor &gt;= 2  (gcd(</a:t>
            </a:r>
            <a:r>
              <a:rPr lang="en-US" altLang="zh-TW">
                <a:solidFill>
                  <a:srgbClr val="0000CC"/>
                </a:solidFill>
              </a:rPr>
              <a:t>k</a:t>
            </a:r>
            <a:r>
              <a:rPr lang="en-US" altLang="zh-TW"/>
              <a:t>,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) &gt;= 2).</a:t>
            </a:r>
          </a:p>
        </p:txBody>
      </p:sp>
      <p:sp>
        <p:nvSpPr>
          <p:cNvPr id="897030" name="Text Box 6"/>
          <p:cNvSpPr txBox="1">
            <a:spLocks noChangeArrowheads="1"/>
          </p:cNvSpPr>
          <p:nvPr/>
        </p:nvSpPr>
        <p:spPr bwMode="auto">
          <a:xfrm>
            <a:off x="152400" y="2362200"/>
            <a:ext cx="827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Proof.</a:t>
            </a:r>
          </a:p>
        </p:txBody>
      </p:sp>
      <p:sp>
        <p:nvSpPr>
          <p:cNvPr id="897031" name="Text Box 7"/>
          <p:cNvSpPr txBox="1">
            <a:spLocks noChangeArrowheads="1"/>
          </p:cNvSpPr>
          <p:nvPr/>
        </p:nvSpPr>
        <p:spPr bwMode="auto">
          <a:xfrm>
            <a:off x="914400" y="5715000"/>
            <a:ext cx="7383463" cy="712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This claim says that for </a:t>
            </a:r>
            <a:r>
              <a:rPr lang="en-US" altLang="zh-TW" sz="1600">
                <a:solidFill>
                  <a:srgbClr val="0000CC"/>
                </a:solidFill>
              </a:rPr>
              <a:t>k</a:t>
            </a:r>
            <a:r>
              <a:rPr lang="en-US" altLang="zh-TW" sz="1600"/>
              <a:t> to have a multiplicative inverse modulo </a:t>
            </a:r>
            <a:r>
              <a:rPr lang="en-US" altLang="zh-TW" sz="1600">
                <a:solidFill>
                  <a:srgbClr val="0000CC"/>
                </a:solidFill>
              </a:rPr>
              <a:t>n</a:t>
            </a:r>
            <a:r>
              <a:rPr lang="en-US" altLang="zh-TW" sz="1600"/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then a necessary condition is that </a:t>
            </a:r>
            <a:r>
              <a:rPr lang="en-US" altLang="zh-TW" sz="1600">
                <a:solidFill>
                  <a:srgbClr val="0000CC"/>
                </a:solidFill>
              </a:rPr>
              <a:t>k</a:t>
            </a:r>
            <a:r>
              <a:rPr lang="en-US" altLang="zh-TW" sz="1600"/>
              <a:t> and </a:t>
            </a:r>
            <a:r>
              <a:rPr lang="en-US" altLang="zh-TW" sz="1600">
                <a:solidFill>
                  <a:srgbClr val="0000CC"/>
                </a:solidFill>
              </a:rPr>
              <a:t>n</a:t>
            </a:r>
            <a:r>
              <a:rPr lang="en-US" altLang="zh-TW" sz="1600"/>
              <a:t> do not have a common factor </a:t>
            </a:r>
            <a:r>
              <a:rPr lang="en-US" altLang="zh-TW" sz="1600">
                <a:solidFill>
                  <a:srgbClr val="0000CC"/>
                </a:solidFill>
              </a:rPr>
              <a:t>&gt;= 2</a:t>
            </a:r>
            <a:r>
              <a:rPr lang="en-US" altLang="zh-TW" sz="1600"/>
              <a:t>.</a:t>
            </a:r>
          </a:p>
        </p:txBody>
      </p:sp>
      <p:sp>
        <p:nvSpPr>
          <p:cNvPr id="897032" name="Text Box 8"/>
          <p:cNvSpPr txBox="1">
            <a:spLocks noChangeArrowheads="1"/>
          </p:cNvSpPr>
          <p:nvPr/>
        </p:nvSpPr>
        <p:spPr bwMode="auto">
          <a:xfrm>
            <a:off x="1165225" y="2393950"/>
            <a:ext cx="6811963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Suppose, by contradiction, that there is an inverse </a:t>
            </a:r>
            <a:r>
              <a:rPr lang="en-US" altLang="zh-TW" sz="1600">
                <a:solidFill>
                  <a:srgbClr val="0000CC"/>
                </a:solidFill>
              </a:rPr>
              <a:t>k’</a:t>
            </a:r>
            <a:r>
              <a:rPr lang="en-US" altLang="zh-TW" sz="1600"/>
              <a:t> for </a:t>
            </a:r>
            <a:r>
              <a:rPr lang="en-US" altLang="zh-TW" sz="1600">
                <a:solidFill>
                  <a:srgbClr val="0000CC"/>
                </a:solidFill>
              </a:rPr>
              <a:t>k</a:t>
            </a:r>
            <a:r>
              <a:rPr lang="en-US" altLang="zh-TW" sz="1600"/>
              <a:t> such that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	</a:t>
            </a:r>
            <a:r>
              <a:rPr lang="en-US" altLang="zh-TW" sz="1600">
                <a:solidFill>
                  <a:srgbClr val="0000CC"/>
                </a:solidFill>
              </a:rPr>
              <a:t>k’k = 1 (mod n)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Then	</a:t>
            </a:r>
            <a:r>
              <a:rPr lang="en-US" altLang="zh-TW" sz="1600">
                <a:solidFill>
                  <a:srgbClr val="0000CC"/>
                </a:solidFill>
              </a:rPr>
              <a:t>k’k = 1 + xn</a:t>
            </a:r>
            <a:r>
              <a:rPr lang="en-US" altLang="zh-TW" sz="1600"/>
              <a:t> for some integer </a:t>
            </a:r>
            <a:r>
              <a:rPr lang="en-US" altLang="zh-TW" sz="1600">
                <a:solidFill>
                  <a:srgbClr val="0000CC"/>
                </a:solidFill>
              </a:rPr>
              <a:t>x</a:t>
            </a:r>
            <a:r>
              <a:rPr lang="en-US" altLang="zh-TW" sz="160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Since both </a:t>
            </a:r>
            <a:r>
              <a:rPr lang="en-US" altLang="zh-TW" sz="1600">
                <a:solidFill>
                  <a:srgbClr val="0000CC"/>
                </a:solidFill>
              </a:rPr>
              <a:t>k</a:t>
            </a:r>
            <a:r>
              <a:rPr lang="en-US" altLang="zh-TW" sz="1600"/>
              <a:t> and </a:t>
            </a:r>
            <a:r>
              <a:rPr lang="en-US" altLang="zh-TW" sz="1600">
                <a:solidFill>
                  <a:srgbClr val="0000CC"/>
                </a:solidFill>
              </a:rPr>
              <a:t>n</a:t>
            </a:r>
            <a:r>
              <a:rPr lang="en-US" altLang="zh-TW" sz="1600"/>
              <a:t> have a common factor, say </a:t>
            </a:r>
            <a:r>
              <a:rPr lang="en-US" altLang="zh-TW" sz="1600">
                <a:solidFill>
                  <a:srgbClr val="0000CC"/>
                </a:solidFill>
              </a:rPr>
              <a:t>c&gt;=2</a:t>
            </a:r>
            <a:r>
              <a:rPr lang="en-US" altLang="zh-TW" sz="1600"/>
              <a:t>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then </a:t>
            </a:r>
            <a:r>
              <a:rPr lang="en-US" altLang="zh-TW" sz="1600">
                <a:solidFill>
                  <a:srgbClr val="0000CC"/>
                </a:solidFill>
              </a:rPr>
              <a:t>k=ck</a:t>
            </a:r>
            <a:r>
              <a:rPr lang="en-US" altLang="zh-TW" sz="1600" baseline="-25000">
                <a:solidFill>
                  <a:srgbClr val="0000CC"/>
                </a:solidFill>
              </a:rPr>
              <a:t>1</a:t>
            </a:r>
            <a:r>
              <a:rPr lang="en-US" altLang="zh-TW" sz="1600"/>
              <a:t> and </a:t>
            </a:r>
            <a:r>
              <a:rPr lang="en-US" altLang="zh-TW" sz="1600">
                <a:solidFill>
                  <a:srgbClr val="0000CC"/>
                </a:solidFill>
              </a:rPr>
              <a:t>n=cn</a:t>
            </a:r>
            <a:r>
              <a:rPr lang="en-US" altLang="zh-TW" sz="1600" baseline="-25000">
                <a:solidFill>
                  <a:srgbClr val="0000CC"/>
                </a:solidFill>
              </a:rPr>
              <a:t>1</a:t>
            </a:r>
            <a:r>
              <a:rPr lang="en-US" altLang="zh-TW" sz="1600"/>
              <a:t> for some integers </a:t>
            </a:r>
            <a:r>
              <a:rPr lang="en-US" altLang="zh-TW" sz="1600">
                <a:solidFill>
                  <a:srgbClr val="0000CC"/>
                </a:solidFill>
              </a:rPr>
              <a:t>k</a:t>
            </a:r>
            <a:r>
              <a:rPr lang="en-US" altLang="zh-TW" sz="1600" baseline="-25000">
                <a:solidFill>
                  <a:srgbClr val="0000CC"/>
                </a:solidFill>
              </a:rPr>
              <a:t>1</a:t>
            </a:r>
            <a:r>
              <a:rPr lang="en-US" altLang="zh-TW" sz="1600"/>
              <a:t> and </a:t>
            </a:r>
            <a:r>
              <a:rPr lang="en-US" altLang="zh-TW" sz="1600">
                <a:solidFill>
                  <a:srgbClr val="0000CC"/>
                </a:solidFill>
              </a:rPr>
              <a:t>n</a:t>
            </a:r>
            <a:r>
              <a:rPr lang="en-US" altLang="zh-TW" sz="1600" baseline="-25000">
                <a:solidFill>
                  <a:srgbClr val="0000CC"/>
                </a:solidFill>
              </a:rPr>
              <a:t>1</a:t>
            </a:r>
            <a:r>
              <a:rPr lang="en-US" altLang="zh-TW" sz="160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So 	</a:t>
            </a:r>
            <a:r>
              <a:rPr lang="en-US" altLang="zh-TW" sz="1600">
                <a:solidFill>
                  <a:srgbClr val="0000CC"/>
                </a:solidFill>
              </a:rPr>
              <a:t>k’ck</a:t>
            </a:r>
            <a:r>
              <a:rPr lang="en-US" altLang="zh-TW" sz="1600" baseline="-25000">
                <a:solidFill>
                  <a:srgbClr val="0000CC"/>
                </a:solidFill>
              </a:rPr>
              <a:t>1</a:t>
            </a:r>
            <a:r>
              <a:rPr lang="en-US" altLang="zh-TW" sz="1600">
                <a:solidFill>
                  <a:srgbClr val="0000CC"/>
                </a:solidFill>
              </a:rPr>
              <a:t> = 1 + xcn</a:t>
            </a:r>
            <a:r>
              <a:rPr lang="en-US" altLang="zh-TW" sz="1600" baseline="-25000">
                <a:solidFill>
                  <a:srgbClr val="0000CC"/>
                </a:solidFill>
              </a:rPr>
              <a:t>1</a:t>
            </a:r>
            <a:r>
              <a:rPr lang="en-US" altLang="zh-TW" sz="160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Then	</a:t>
            </a:r>
            <a:r>
              <a:rPr lang="en-US" altLang="zh-TW" sz="1600">
                <a:solidFill>
                  <a:srgbClr val="0000CC"/>
                </a:solidFill>
              </a:rPr>
              <a:t>k’k</a:t>
            </a:r>
            <a:r>
              <a:rPr lang="en-US" altLang="zh-TW" sz="1600" baseline="-25000">
                <a:solidFill>
                  <a:srgbClr val="0000CC"/>
                </a:solidFill>
              </a:rPr>
              <a:t>1</a:t>
            </a:r>
            <a:r>
              <a:rPr lang="en-US" altLang="zh-TW" sz="1600">
                <a:solidFill>
                  <a:srgbClr val="0000CC"/>
                </a:solidFill>
              </a:rPr>
              <a:t> = 1/c + xn</a:t>
            </a:r>
            <a:r>
              <a:rPr lang="en-US" altLang="zh-TW" sz="1600" baseline="-25000">
                <a:solidFill>
                  <a:srgbClr val="0000CC"/>
                </a:solidFill>
              </a:rPr>
              <a:t>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This is a contradiction since the LHS is an integer but the RHS is not.</a:t>
            </a:r>
          </a:p>
        </p:txBody>
      </p:sp>
    </p:spTree>
    <p:extLst>
      <p:ext uri="{BB962C8B-B14F-4D97-AF65-F5344CB8AC3E}">
        <p14:creationId xmlns:p14="http://schemas.microsoft.com/office/powerpoint/2010/main" val="4065813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29" grpId="0" animBg="1"/>
      <p:bldP spid="897030" grpId="0"/>
      <p:bldP spid="8970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2973388" y="457200"/>
            <a:ext cx="312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Sufficient Condition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1143000" y="1344613"/>
            <a:ext cx="6848475" cy="78898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What about if gcd(</a:t>
            </a:r>
            <a:r>
              <a:rPr lang="en-US" altLang="zh-TW">
                <a:solidFill>
                  <a:srgbClr val="0000CC"/>
                </a:solidFill>
              </a:rPr>
              <a:t>k,n</a:t>
            </a:r>
            <a:r>
              <a:rPr lang="en-US" altLang="zh-TW"/>
              <a:t>)=1?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Would </a:t>
            </a:r>
            <a:r>
              <a:rPr lang="en-US" altLang="zh-TW">
                <a:solidFill>
                  <a:srgbClr val="0000CC"/>
                </a:solidFill>
              </a:rPr>
              <a:t>k</a:t>
            </a:r>
            <a:r>
              <a:rPr lang="en-US" altLang="zh-TW"/>
              <a:t> always have an multiplicative inverse under modulo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? </a:t>
            </a:r>
          </a:p>
        </p:txBody>
      </p:sp>
      <p:sp>
        <p:nvSpPr>
          <p:cNvPr id="907273" name="Text Box 9"/>
          <p:cNvSpPr txBox="1">
            <a:spLocks noChangeArrowheads="1"/>
          </p:cNvSpPr>
          <p:nvPr/>
        </p:nvSpPr>
        <p:spPr bwMode="auto">
          <a:xfrm>
            <a:off x="1193800" y="2438400"/>
            <a:ext cx="154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For example,</a:t>
            </a:r>
          </a:p>
        </p:txBody>
      </p:sp>
      <p:sp>
        <p:nvSpPr>
          <p:cNvPr id="907274" name="Text Box 10"/>
          <p:cNvSpPr txBox="1">
            <a:spLocks noChangeArrowheads="1"/>
          </p:cNvSpPr>
          <p:nvPr/>
        </p:nvSpPr>
        <p:spPr bwMode="auto">
          <a:xfrm>
            <a:off x="3260725" y="2438400"/>
            <a:ext cx="1423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gcd(3,7) = 1</a:t>
            </a:r>
          </a:p>
        </p:txBody>
      </p:sp>
      <p:sp>
        <p:nvSpPr>
          <p:cNvPr id="907275" name="Text Box 11"/>
          <p:cNvSpPr txBox="1">
            <a:spLocks noChangeArrowheads="1"/>
          </p:cNvSpPr>
          <p:nvPr/>
        </p:nvSpPr>
        <p:spPr bwMode="auto">
          <a:xfrm>
            <a:off x="5699125" y="2438400"/>
            <a:ext cx="1763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3·5 </a:t>
            </a:r>
            <a:r>
              <a:rPr kumimoji="0" lang="en-US" altLang="en-US">
                <a:sym typeface="Euclid Symbol" pitchFamily="18" charset="2"/>
              </a:rPr>
              <a:t> 1 (mod 7)</a:t>
            </a:r>
            <a:endParaRPr kumimoji="0" lang="en-US" altLang="zh-TW">
              <a:sym typeface="Euclid Symbol" pitchFamily="18" charset="2"/>
            </a:endParaRPr>
          </a:p>
        </p:txBody>
      </p:sp>
      <p:sp>
        <p:nvSpPr>
          <p:cNvPr id="907276" name="Text Box 12"/>
          <p:cNvSpPr txBox="1">
            <a:spLocks noChangeArrowheads="1"/>
          </p:cNvSpPr>
          <p:nvPr/>
        </p:nvSpPr>
        <p:spPr bwMode="auto">
          <a:xfrm>
            <a:off x="3276600" y="3429000"/>
            <a:ext cx="1423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gcd(8,9) = 1</a:t>
            </a:r>
          </a:p>
        </p:txBody>
      </p:sp>
      <p:sp>
        <p:nvSpPr>
          <p:cNvPr id="907278" name="Text Box 14"/>
          <p:cNvSpPr txBox="1">
            <a:spLocks noChangeArrowheads="1"/>
          </p:cNvSpPr>
          <p:nvPr/>
        </p:nvSpPr>
        <p:spPr bwMode="auto">
          <a:xfrm>
            <a:off x="3276600" y="2924175"/>
            <a:ext cx="1490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gcd(4,11) = 1</a:t>
            </a:r>
          </a:p>
        </p:txBody>
      </p:sp>
      <p:sp>
        <p:nvSpPr>
          <p:cNvPr id="907280" name="Text Box 16"/>
          <p:cNvSpPr txBox="1">
            <a:spLocks noChangeArrowheads="1"/>
          </p:cNvSpPr>
          <p:nvPr/>
        </p:nvSpPr>
        <p:spPr bwMode="auto">
          <a:xfrm>
            <a:off x="5703888" y="2924175"/>
            <a:ext cx="1830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4·3 </a:t>
            </a:r>
            <a:r>
              <a:rPr kumimoji="0" lang="en-US" altLang="en-US">
                <a:sym typeface="Euclid Symbol" pitchFamily="18" charset="2"/>
              </a:rPr>
              <a:t> 1 (mod 11)</a:t>
            </a:r>
            <a:endParaRPr kumimoji="0" lang="en-US" altLang="zh-TW">
              <a:sym typeface="Euclid Symbol" pitchFamily="18" charset="2"/>
            </a:endParaRPr>
          </a:p>
        </p:txBody>
      </p:sp>
      <p:sp>
        <p:nvSpPr>
          <p:cNvPr id="907281" name="Text Box 17"/>
          <p:cNvSpPr txBox="1">
            <a:spLocks noChangeArrowheads="1"/>
          </p:cNvSpPr>
          <p:nvPr/>
        </p:nvSpPr>
        <p:spPr bwMode="auto">
          <a:xfrm>
            <a:off x="5691188" y="3429000"/>
            <a:ext cx="1763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8·8 </a:t>
            </a:r>
            <a:r>
              <a:rPr kumimoji="0" lang="en-US" altLang="en-US">
                <a:sym typeface="Euclid Symbol" pitchFamily="18" charset="2"/>
              </a:rPr>
              <a:t> 1 (mod 9)</a:t>
            </a:r>
            <a:endParaRPr kumimoji="0" lang="en-US" altLang="zh-TW">
              <a:sym typeface="Euclid Symbol" pitchFamily="18" charset="2"/>
            </a:endParaRPr>
          </a:p>
        </p:txBody>
      </p:sp>
      <p:sp>
        <p:nvSpPr>
          <p:cNvPr id="907282" name="Text Box 18"/>
          <p:cNvSpPr txBox="1">
            <a:spLocks noChangeArrowheads="1"/>
          </p:cNvSpPr>
          <p:nvPr/>
        </p:nvSpPr>
        <p:spPr bwMode="auto">
          <a:xfrm>
            <a:off x="1143000" y="4114800"/>
            <a:ext cx="7085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It seems that there is always an inverse in such a case, but why?</a:t>
            </a:r>
          </a:p>
        </p:txBody>
      </p:sp>
      <p:sp>
        <p:nvSpPr>
          <p:cNvPr id="907283" name="Text Box 19"/>
          <p:cNvSpPr txBox="1">
            <a:spLocks noChangeArrowheads="1"/>
          </p:cNvSpPr>
          <p:nvPr/>
        </p:nvSpPr>
        <p:spPr bwMode="auto">
          <a:xfrm>
            <a:off x="1295400" y="4724400"/>
            <a:ext cx="1423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gcd(8,9) = 1</a:t>
            </a:r>
          </a:p>
        </p:txBody>
      </p:sp>
      <p:sp>
        <p:nvSpPr>
          <p:cNvPr id="907284" name="AutoShape 20"/>
          <p:cNvSpPr>
            <a:spLocks noChangeArrowheads="1"/>
          </p:cNvSpPr>
          <p:nvPr/>
        </p:nvSpPr>
        <p:spPr bwMode="auto">
          <a:xfrm>
            <a:off x="2971800" y="47244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7285" name="Text Box 21"/>
          <p:cNvSpPr txBox="1">
            <a:spLocks noChangeArrowheads="1"/>
          </p:cNvSpPr>
          <p:nvPr/>
        </p:nvSpPr>
        <p:spPr bwMode="auto">
          <a:xfrm>
            <a:off x="3962400" y="4724400"/>
            <a:ext cx="411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8s + 9t = 1  for some integers s and t</a:t>
            </a:r>
          </a:p>
        </p:txBody>
      </p:sp>
      <p:sp>
        <p:nvSpPr>
          <p:cNvPr id="907286" name="AutoShape 22"/>
          <p:cNvSpPr>
            <a:spLocks noChangeArrowheads="1"/>
          </p:cNvSpPr>
          <p:nvPr/>
        </p:nvSpPr>
        <p:spPr bwMode="auto">
          <a:xfrm>
            <a:off x="2971800" y="51816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7287" name="Text Box 23"/>
          <p:cNvSpPr txBox="1">
            <a:spLocks noChangeArrowheads="1"/>
          </p:cNvSpPr>
          <p:nvPr/>
        </p:nvSpPr>
        <p:spPr bwMode="auto">
          <a:xfrm>
            <a:off x="3960813" y="5181600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8s = 1 – 9t</a:t>
            </a:r>
          </a:p>
        </p:txBody>
      </p:sp>
      <p:sp>
        <p:nvSpPr>
          <p:cNvPr id="907288" name="AutoShape 24"/>
          <p:cNvSpPr>
            <a:spLocks noChangeArrowheads="1"/>
          </p:cNvSpPr>
          <p:nvPr/>
        </p:nvSpPr>
        <p:spPr bwMode="auto">
          <a:xfrm>
            <a:off x="2971800" y="5638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7289" name="Text Box 25"/>
          <p:cNvSpPr txBox="1">
            <a:spLocks noChangeArrowheads="1"/>
          </p:cNvSpPr>
          <p:nvPr/>
        </p:nvSpPr>
        <p:spPr bwMode="auto">
          <a:xfrm>
            <a:off x="3960813" y="5638800"/>
            <a:ext cx="1677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8s </a:t>
            </a:r>
            <a:r>
              <a:rPr kumimoji="0" lang="en-US" altLang="en-US">
                <a:sym typeface="Euclid Symbol" pitchFamily="18" charset="2"/>
              </a:rPr>
              <a:t> 1 (mod 9)</a:t>
            </a:r>
            <a:endParaRPr kumimoji="0" lang="en-US" altLang="zh-TW">
              <a:sym typeface="Euclid Symbol" pitchFamily="18" charset="2"/>
            </a:endParaRPr>
          </a:p>
        </p:txBody>
      </p:sp>
      <p:sp>
        <p:nvSpPr>
          <p:cNvPr id="907290" name="Text Box 26"/>
          <p:cNvSpPr txBox="1">
            <a:spLocks noChangeArrowheads="1"/>
          </p:cNvSpPr>
          <p:nvPr/>
        </p:nvSpPr>
        <p:spPr bwMode="auto">
          <a:xfrm>
            <a:off x="381000" y="5486400"/>
            <a:ext cx="2192338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gcd(8,9) = spc(8,9)</a:t>
            </a:r>
          </a:p>
        </p:txBody>
      </p:sp>
      <p:sp>
        <p:nvSpPr>
          <p:cNvPr id="907291" name="Line 27"/>
          <p:cNvSpPr>
            <a:spLocks noChangeShapeType="1"/>
          </p:cNvSpPr>
          <p:nvPr/>
        </p:nvSpPr>
        <p:spPr bwMode="auto">
          <a:xfrm flipV="1">
            <a:off x="2057400" y="5029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88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273" grpId="0"/>
      <p:bldP spid="907274" grpId="0"/>
      <p:bldP spid="907275" grpId="0"/>
      <p:bldP spid="907276" grpId="0"/>
      <p:bldP spid="907278" grpId="0"/>
      <p:bldP spid="907280" grpId="0"/>
      <p:bldP spid="907281" grpId="0"/>
      <p:bldP spid="907282" grpId="0"/>
      <p:bldP spid="907283" grpId="0"/>
      <p:bldP spid="907284" grpId="0" animBg="1"/>
      <p:bldP spid="907285" grpId="0"/>
      <p:bldP spid="907286" grpId="0" animBg="1"/>
      <p:bldP spid="907287" grpId="0"/>
      <p:bldP spid="907288" grpId="0" animBg="1"/>
      <p:bldP spid="907289" grpId="0"/>
      <p:bldP spid="907290" grpId="0" animBg="1"/>
      <p:bldP spid="90729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ChangeArrowheads="1"/>
          </p:cNvSpPr>
          <p:nvPr/>
        </p:nvSpPr>
        <p:spPr bwMode="auto">
          <a:xfrm>
            <a:off x="1143000" y="1295400"/>
            <a:ext cx="57912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latin typeface="Comic Sans MS" pitchFamily="66" charset="0"/>
                <a:sym typeface="Euclid Symbol" pitchFamily="18" charset="2"/>
              </a:rPr>
              <a:t>Theorem.</a:t>
            </a:r>
            <a:r>
              <a:rPr lang="en-US" altLang="en-US" sz="2000">
                <a:latin typeface="Comic Sans MS" pitchFamily="66" charset="0"/>
                <a:sym typeface="Euclid Symbol" pitchFamily="18" charset="2"/>
              </a:rPr>
              <a:t> If </a:t>
            </a:r>
            <a:r>
              <a:rPr lang="en-US" altLang="en-US" sz="20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gcd(k,n)=1, </a:t>
            </a:r>
            <a:r>
              <a:rPr lang="en-US" altLang="en-US" sz="2000">
                <a:latin typeface="Comic Sans MS" pitchFamily="66" charset="0"/>
                <a:sym typeface="Euclid Symbol" pitchFamily="18" charset="2"/>
              </a:rPr>
              <a:t>then have </a:t>
            </a:r>
            <a:r>
              <a:rPr lang="en-US" altLang="en-US" sz="20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k’ </a:t>
            </a:r>
            <a:r>
              <a:rPr lang="en-US" altLang="en-US" sz="2000">
                <a:solidFill>
                  <a:schemeClr val="tx2"/>
                </a:solidFill>
                <a:latin typeface="Comic Sans MS" pitchFamily="66" charset="0"/>
                <a:sym typeface="Euclid Symbol" pitchFamily="18" charset="2"/>
              </a:rPr>
              <a:t>such that</a:t>
            </a:r>
            <a:r>
              <a:rPr lang="en-US" altLang="en-US" sz="20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</a:t>
            </a: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n-US" altLang="en-US" sz="2000">
                <a:solidFill>
                  <a:srgbClr val="0000CC"/>
                </a:solidFill>
                <a:latin typeface="Comic Sans MS" pitchFamily="66" charset="0"/>
              </a:rPr>
              <a:t>          k·k’ </a:t>
            </a:r>
            <a:r>
              <a:rPr lang="en-US" altLang="en-US" sz="200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 1 (mod n).</a:t>
            </a:r>
          </a:p>
        </p:txBody>
      </p:sp>
      <p:sp>
        <p:nvSpPr>
          <p:cNvPr id="888835" name="Rectangle 3"/>
          <p:cNvSpPr>
            <a:spLocks noChangeArrowheads="1"/>
          </p:cNvSpPr>
          <p:nvPr/>
        </p:nvSpPr>
        <p:spPr bwMode="auto">
          <a:xfrm>
            <a:off x="1219200" y="2790825"/>
            <a:ext cx="69342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i="1" u="sng">
                <a:sym typeface="Euclid Symbol" pitchFamily="18" charset="2"/>
              </a:rPr>
              <a:t>Proof</a:t>
            </a:r>
            <a:r>
              <a:rPr lang="en-US" altLang="en-US" u="sng">
                <a:sym typeface="Euclid Symbol" pitchFamily="18" charset="2"/>
              </a:rPr>
              <a:t>:</a:t>
            </a:r>
            <a:r>
              <a:rPr lang="en-US" altLang="en-US">
                <a:sym typeface="Euclid Symbol" pitchFamily="18" charset="2"/>
              </a:rPr>
              <a:t> Since gcd(k,n)=1, there exist s and t so that 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sk + tn = 1.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ym typeface="Euclid Symbol" pitchFamily="18" charset="2"/>
              </a:rPr>
              <a:t>So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tn = 1 - sk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ym typeface="Euclid Symbol" pitchFamily="18" charset="2"/>
              </a:rPr>
              <a:t>This means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n | 1 – sk.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ym typeface="Euclid Symbol" pitchFamily="18" charset="2"/>
              </a:rPr>
              <a:t>This means that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1 – sk  0 (mod n).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ym typeface="Euclid Symbol" pitchFamily="18" charset="2"/>
              </a:rPr>
              <a:t>This means that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1  sk (mod n).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ym typeface="Euclid Symbol" pitchFamily="18" charset="2"/>
              </a:rPr>
              <a:t>So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k’ = s</a:t>
            </a:r>
            <a:r>
              <a:rPr lang="en-US" altLang="en-US">
                <a:sym typeface="Euclid Symbol" pitchFamily="18" charset="2"/>
              </a:rPr>
              <a:t> is an multiplicative inverse for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k</a:t>
            </a:r>
            <a:r>
              <a:rPr lang="en-US" altLang="en-US">
                <a:sym typeface="Euclid Symbol" pitchFamily="18" charset="2"/>
              </a:rPr>
              <a:t>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973388" y="457200"/>
            <a:ext cx="312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Sufficient Condition</a:t>
            </a:r>
          </a:p>
        </p:txBody>
      </p:sp>
      <p:sp>
        <p:nvSpPr>
          <p:cNvPr id="888838" name="AutoShape 6"/>
          <p:cNvSpPr>
            <a:spLocks noChangeArrowheads="1"/>
          </p:cNvSpPr>
          <p:nvPr/>
        </p:nvSpPr>
        <p:spPr bwMode="auto">
          <a:xfrm>
            <a:off x="6781800" y="2028825"/>
            <a:ext cx="2133600" cy="381000"/>
          </a:xfrm>
          <a:prstGeom prst="wedgeRoundRectCallout">
            <a:avLst>
              <a:gd name="adj1" fmla="val -27380"/>
              <a:gd name="adj2" fmla="val 17833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zh-TW" sz="1600"/>
              <a:t>gcd(k,n)=spc(k,n)</a:t>
            </a:r>
          </a:p>
        </p:txBody>
      </p:sp>
      <p:sp>
        <p:nvSpPr>
          <p:cNvPr id="888839" name="Text Box 7"/>
          <p:cNvSpPr txBox="1">
            <a:spLocks noChangeArrowheads="1"/>
          </p:cNvSpPr>
          <p:nvPr/>
        </p:nvSpPr>
        <p:spPr bwMode="auto">
          <a:xfrm>
            <a:off x="152400" y="5643563"/>
            <a:ext cx="8812213" cy="376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The multiplicative inverse can be computed by the extended Euclidean algorithm.</a:t>
            </a:r>
          </a:p>
        </p:txBody>
      </p:sp>
      <p:sp>
        <p:nvSpPr>
          <p:cNvPr id="888840" name="Line 8"/>
          <p:cNvSpPr>
            <a:spLocks noChangeShapeType="1"/>
          </p:cNvSpPr>
          <p:nvPr/>
        </p:nvSpPr>
        <p:spPr bwMode="auto">
          <a:xfrm flipV="1">
            <a:off x="7239000" y="3240088"/>
            <a:ext cx="0" cy="2398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8841" name="Text Box 9"/>
          <p:cNvSpPr txBox="1">
            <a:spLocks noChangeArrowheads="1"/>
          </p:cNvSpPr>
          <p:nvPr/>
        </p:nvSpPr>
        <p:spPr bwMode="auto">
          <a:xfrm>
            <a:off x="762000" y="6289675"/>
            <a:ext cx="7618413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Corollary</a:t>
            </a:r>
            <a:r>
              <a:rPr lang="en-US" altLang="zh-TW"/>
              <a:t>: </a:t>
            </a:r>
            <a:r>
              <a:rPr lang="en-US" altLang="zh-TW">
                <a:solidFill>
                  <a:srgbClr val="0000CC"/>
                </a:solidFill>
              </a:rPr>
              <a:t>k</a:t>
            </a:r>
            <a:r>
              <a:rPr lang="en-US" altLang="zh-TW"/>
              <a:t> has a multiplicative inverse </a:t>
            </a:r>
            <a:r>
              <a:rPr lang="en-US" altLang="zh-TW">
                <a:solidFill>
                  <a:srgbClr val="0000CC"/>
                </a:solidFill>
              </a:rPr>
              <a:t>mod n</a:t>
            </a:r>
            <a:r>
              <a:rPr lang="en-US" altLang="zh-TW"/>
              <a:t> if and only if gcd(</a:t>
            </a:r>
            <a:r>
              <a:rPr lang="en-US" altLang="zh-TW">
                <a:solidFill>
                  <a:srgbClr val="0000CC"/>
                </a:solidFill>
              </a:rPr>
              <a:t>k,n</a:t>
            </a:r>
            <a:r>
              <a:rPr lang="en-US" altLang="zh-TW"/>
              <a:t>)=1</a:t>
            </a:r>
          </a:p>
        </p:txBody>
      </p:sp>
    </p:spTree>
    <p:extLst>
      <p:ext uri="{BB962C8B-B14F-4D97-AF65-F5344CB8AC3E}">
        <p14:creationId xmlns:p14="http://schemas.microsoft.com/office/powerpoint/2010/main" val="806425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34" grpId="0" animBg="1"/>
      <p:bldP spid="888838" grpId="0" animBg="1"/>
      <p:bldP spid="888839" grpId="0" animBg="1"/>
      <p:bldP spid="888840" grpId="0" animBg="1"/>
      <p:bldP spid="8888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581400" y="457200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2590800" y="2024063"/>
            <a:ext cx="396240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Multiplicative inverse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Cancellation in modular arithmetic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Application: check digit scheme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Fermat’s little theorem</a:t>
            </a:r>
          </a:p>
        </p:txBody>
      </p:sp>
    </p:spTree>
    <p:extLst>
      <p:ext uri="{BB962C8B-B14F-4D97-AF65-F5344CB8AC3E}">
        <p14:creationId xmlns:p14="http://schemas.microsoft.com/office/powerpoint/2010/main" val="1036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581400" y="457200"/>
            <a:ext cx="191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Cancellation</a:t>
            </a:r>
          </a:p>
        </p:txBody>
      </p:sp>
      <p:sp>
        <p:nvSpPr>
          <p:cNvPr id="908291" name="Line 3"/>
          <p:cNvSpPr>
            <a:spLocks noChangeShapeType="1"/>
          </p:cNvSpPr>
          <p:nvPr/>
        </p:nvSpPr>
        <p:spPr bwMode="auto">
          <a:xfrm flipV="1">
            <a:off x="5943600" y="3810000"/>
            <a:ext cx="76200" cy="381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8292" name="Rectangle 4"/>
          <p:cNvSpPr>
            <a:spLocks noChangeArrowheads="1"/>
          </p:cNvSpPr>
          <p:nvPr/>
        </p:nvSpPr>
        <p:spPr bwMode="auto">
          <a:xfrm>
            <a:off x="1447800" y="5334000"/>
            <a:ext cx="61722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algn="ctr" eaLnBrk="1" hangingPunct="1"/>
            <a:r>
              <a:rPr lang="en-US" altLang="en-US"/>
              <a:t>There is</a:t>
            </a:r>
            <a:r>
              <a:rPr lang="en-US" altLang="en-US">
                <a:solidFill>
                  <a:srgbClr val="FF00FF"/>
                </a:solidFill>
              </a:rPr>
              <a:t> no general cancellation </a:t>
            </a:r>
            <a:r>
              <a:rPr lang="en-US" altLang="en-US"/>
              <a:t>in modular arithmetic.</a:t>
            </a:r>
          </a:p>
        </p:txBody>
      </p:sp>
      <p:sp>
        <p:nvSpPr>
          <p:cNvPr id="908293" name="Rectangle 5"/>
          <p:cNvSpPr>
            <a:spLocks noChangeArrowheads="1"/>
          </p:cNvSpPr>
          <p:nvPr/>
        </p:nvSpPr>
        <p:spPr bwMode="auto">
          <a:xfrm>
            <a:off x="1866900" y="1219200"/>
            <a:ext cx="5410200" cy="380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>
                <a:sym typeface="Euclid Symbol" pitchFamily="18" charset="2"/>
              </a:rPr>
              <a:t>Note that </a:t>
            </a:r>
            <a:r>
              <a:rPr lang="en-US" altLang="en-US">
                <a:solidFill>
                  <a:srgbClr val="0000CC"/>
                </a:solidFill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(mod </a:t>
            </a:r>
            <a:r>
              <a:rPr lang="en-US" altLang="en-US" i="1">
                <a:solidFill>
                  <a:srgbClr val="0000CC"/>
                </a:solidFill>
                <a:sym typeface="Euclid Symbol" pitchFamily="18" charset="2"/>
              </a:rPr>
              <a:t>n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)  </a:t>
            </a:r>
            <a:r>
              <a:rPr lang="en-US" altLang="en-US">
                <a:sym typeface="Euclid Symbol" pitchFamily="18" charset="2"/>
              </a:rPr>
              <a:t>is very similar to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=</a:t>
            </a:r>
            <a:r>
              <a:rPr lang="en-US" altLang="en-US">
                <a:sym typeface="Euclid Symbol" pitchFamily="18" charset="2"/>
              </a:rPr>
              <a:t>. </a:t>
            </a:r>
          </a:p>
          <a:p>
            <a:pPr eaLnBrk="1" hangingPunct="1"/>
            <a:endParaRPr lang="en-US" altLang="en-US">
              <a:sym typeface="Euclid Symbol" pitchFamily="18" charset="2"/>
            </a:endParaRPr>
          </a:p>
          <a:p>
            <a:pPr eaLnBrk="1" hangingPunct="1"/>
            <a:r>
              <a:rPr lang="en-US" altLang="en-US">
                <a:sym typeface="Euclid Symbol" pitchFamily="18" charset="2"/>
              </a:rPr>
              <a:t>If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en-US">
                <a:sym typeface="Euclid Symbol" pitchFamily="18" charset="2"/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b (mod n),</a:t>
            </a:r>
            <a:r>
              <a:rPr lang="en-US" altLang="en-US">
                <a:sym typeface="Euclid Symbol" pitchFamily="18" charset="2"/>
              </a:rPr>
              <a:t> then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a+c</a:t>
            </a:r>
            <a:r>
              <a:rPr lang="en-US" altLang="en-US">
                <a:sym typeface="Euclid Symbol" pitchFamily="18" charset="2"/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b+c (mod n).</a:t>
            </a:r>
            <a:endParaRPr lang="en-US" altLang="en-US">
              <a:sym typeface="Euclid Symbol" pitchFamily="18" charset="2"/>
            </a:endParaRPr>
          </a:p>
          <a:p>
            <a:pPr eaLnBrk="1" hangingPunct="1"/>
            <a:endParaRPr lang="en-US" altLang="en-US">
              <a:sym typeface="Euclid Symbol" pitchFamily="18" charset="2"/>
            </a:endParaRPr>
          </a:p>
          <a:p>
            <a:pPr eaLnBrk="1" hangingPunct="1"/>
            <a:r>
              <a:rPr lang="en-US" altLang="en-US">
                <a:sym typeface="Euclid Symbol" pitchFamily="18" charset="2"/>
              </a:rPr>
              <a:t>If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altLang="en-US">
                <a:sym typeface="Euclid Symbol" pitchFamily="18" charset="2"/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b (mod n),</a:t>
            </a:r>
            <a:r>
              <a:rPr lang="en-US" altLang="en-US">
                <a:sym typeface="Euclid Symbol" pitchFamily="18" charset="2"/>
              </a:rPr>
              <a:t> then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ac</a:t>
            </a:r>
            <a:r>
              <a:rPr lang="en-US" altLang="en-US">
                <a:sym typeface="Euclid Symbol" pitchFamily="18" charset="2"/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bc (mod n)</a:t>
            </a:r>
            <a:endParaRPr lang="en-US" altLang="en-US">
              <a:sym typeface="Euclid Symbol" pitchFamily="18" charset="2"/>
            </a:endParaRPr>
          </a:p>
          <a:p>
            <a:pPr eaLnBrk="1" hangingPunct="1"/>
            <a:endParaRPr lang="en-US" altLang="en-US">
              <a:sym typeface="Euclid Symbol" pitchFamily="18" charset="2"/>
            </a:endParaRPr>
          </a:p>
          <a:p>
            <a:pPr eaLnBrk="1" hangingPunct="1"/>
            <a:r>
              <a:rPr lang="en-US" altLang="en-US">
                <a:sym typeface="Euclid Symbol" pitchFamily="18" charset="2"/>
              </a:rPr>
              <a:t>However, if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ac</a:t>
            </a:r>
            <a:r>
              <a:rPr lang="en-US" altLang="en-US">
                <a:sym typeface="Euclid Symbol" pitchFamily="18" charset="2"/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bc (mod n),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ym typeface="Euclid Symbol" pitchFamily="18" charset="2"/>
              </a:rPr>
              <a:t>it is not necessarily true that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 a</a:t>
            </a:r>
            <a:r>
              <a:rPr lang="en-US" altLang="en-US">
                <a:sym typeface="Euclid Symbol" pitchFamily="18" charset="2"/>
              </a:rPr>
              <a:t>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 b (mod n).</a:t>
            </a:r>
            <a:endParaRPr lang="en-US" altLang="en-US">
              <a:sym typeface="Euclid Symbol" pitchFamily="18" charset="2"/>
            </a:endParaRPr>
          </a:p>
          <a:p>
            <a:pPr eaLnBrk="1" hangingPunct="1"/>
            <a:endParaRPr lang="en-US" altLang="en-US">
              <a:solidFill>
                <a:srgbClr val="0000CC"/>
              </a:solidFill>
              <a:sym typeface="Euclid Symbol" pitchFamily="18" charset="2"/>
            </a:endParaRPr>
          </a:p>
          <a:p>
            <a:pPr eaLnBrk="1" hangingPunct="1"/>
            <a:r>
              <a:rPr lang="en-US" altLang="en-US">
                <a:sym typeface="Euclid Symbol" pitchFamily="18" charset="2"/>
              </a:rPr>
              <a:t>For example,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4·2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1·2 (mod 6),</a:t>
            </a:r>
            <a:r>
              <a:rPr lang="en-US" altLang="en-US">
                <a:sym typeface="Euclid Symbol" pitchFamily="18" charset="2"/>
              </a:rPr>
              <a:t> but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4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1 (mod 6)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	       3·4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1·4 (mod 8),</a:t>
            </a:r>
            <a:r>
              <a:rPr lang="en-US" altLang="en-US">
                <a:sym typeface="Euclid Symbol" pitchFamily="18" charset="2"/>
              </a:rPr>
              <a:t> but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3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1 (mod 8)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	       4·3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1·3 (mod 9),</a:t>
            </a:r>
            <a:r>
              <a:rPr lang="en-US" altLang="en-US">
                <a:sym typeface="Euclid Symbol" pitchFamily="18" charset="2"/>
              </a:rPr>
              <a:t> but 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4 </a:t>
            </a:r>
            <a:r>
              <a:rPr lang="en-US" altLang="en-US" b="1">
                <a:solidFill>
                  <a:srgbClr val="0000CC"/>
                </a:solidFill>
                <a:sym typeface="Euclid Symbol" pitchFamily="18" charset="2"/>
              </a:rPr>
              <a:t></a:t>
            </a:r>
            <a:r>
              <a:rPr lang="en-US" altLang="en-US">
                <a:solidFill>
                  <a:srgbClr val="0000CC"/>
                </a:solidFill>
                <a:sym typeface="Euclid Symbol" pitchFamily="18" charset="2"/>
              </a:rPr>
              <a:t> 1 (mod 9)</a:t>
            </a:r>
          </a:p>
        </p:txBody>
      </p:sp>
      <p:sp>
        <p:nvSpPr>
          <p:cNvPr id="908295" name="Line 7"/>
          <p:cNvSpPr>
            <a:spLocks noChangeShapeType="1"/>
          </p:cNvSpPr>
          <p:nvPr/>
        </p:nvSpPr>
        <p:spPr bwMode="auto">
          <a:xfrm flipV="1">
            <a:off x="5943600" y="4267200"/>
            <a:ext cx="76200" cy="304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8296" name="Line 8"/>
          <p:cNvSpPr>
            <a:spLocks noChangeShapeType="1"/>
          </p:cNvSpPr>
          <p:nvPr/>
        </p:nvSpPr>
        <p:spPr bwMode="auto">
          <a:xfrm flipV="1">
            <a:off x="5943600" y="4648200"/>
            <a:ext cx="76200" cy="304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8297" name="Text Box 9"/>
          <p:cNvSpPr txBox="1">
            <a:spLocks noChangeArrowheads="1"/>
          </p:cNvSpPr>
          <p:nvPr/>
        </p:nvSpPr>
        <p:spPr bwMode="auto">
          <a:xfrm>
            <a:off x="765175" y="6034088"/>
            <a:ext cx="7654925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b="1"/>
              <a:t>Observation:</a:t>
            </a:r>
            <a:r>
              <a:rPr lang="en-US" altLang="zh-TW"/>
              <a:t> In all the above examples </a:t>
            </a:r>
            <a:r>
              <a:rPr lang="en-US" altLang="zh-TW">
                <a:solidFill>
                  <a:srgbClr val="0000CC"/>
                </a:solidFill>
              </a:rPr>
              <a:t>c</a:t>
            </a:r>
            <a:r>
              <a:rPr lang="en-US" altLang="zh-TW"/>
              <a:t> and </a:t>
            </a:r>
            <a:r>
              <a:rPr lang="en-US" altLang="zh-TW">
                <a:solidFill>
                  <a:srgbClr val="0000CC"/>
                </a:solidFill>
              </a:rPr>
              <a:t>n</a:t>
            </a:r>
            <a:r>
              <a:rPr lang="en-US" altLang="zh-TW"/>
              <a:t> have a common factor.</a:t>
            </a:r>
          </a:p>
        </p:txBody>
      </p:sp>
    </p:spTree>
    <p:extLst>
      <p:ext uri="{BB962C8B-B14F-4D97-AF65-F5344CB8AC3E}">
        <p14:creationId xmlns:p14="http://schemas.microsoft.com/office/powerpoint/2010/main" val="302898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1" grpId="0" animBg="1"/>
      <p:bldP spid="908292" grpId="0" animBg="1"/>
      <p:bldP spid="908295" grpId="0" animBg="1"/>
      <p:bldP spid="908296" grpId="0" animBg="1"/>
      <p:bldP spid="90829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3"/>
  <p:tag name="DEFAULTHEIGHT" val="20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PMingLiU"/>
        <a:cs typeface=""/>
      </a:majorFont>
      <a:minorFont>
        <a:latin typeface="Arial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PMingLiU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12579</TotalTime>
  <Words>2015</Words>
  <Application>Microsoft Office PowerPoint</Application>
  <PresentationFormat>On-screen Show (4:3)</PresentationFormat>
  <Paragraphs>289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Amit Kumar</cp:lastModifiedBy>
  <cp:revision>277</cp:revision>
  <dcterms:created xsi:type="dcterms:W3CDTF">2007-08-29T04:27:34Z</dcterms:created>
  <dcterms:modified xsi:type="dcterms:W3CDTF">2016-09-15T07:57:34Z</dcterms:modified>
</cp:coreProperties>
</file>