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3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4.xml" ContentType="application/vnd.openxmlformats-officedocument.presentationml.tags+xml"/>
  <Override PartName="/ppt/notesSlides/notesSlide17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8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612" r:id="rId3"/>
    <p:sldId id="613" r:id="rId4"/>
    <p:sldId id="614" r:id="rId5"/>
    <p:sldId id="628" r:id="rId6"/>
    <p:sldId id="629" r:id="rId7"/>
    <p:sldId id="630" r:id="rId8"/>
    <p:sldId id="631" r:id="rId9"/>
    <p:sldId id="632" r:id="rId10"/>
    <p:sldId id="633" r:id="rId11"/>
    <p:sldId id="634" r:id="rId12"/>
    <p:sldId id="635" r:id="rId13"/>
    <p:sldId id="636" r:id="rId14"/>
    <p:sldId id="617" r:id="rId15"/>
    <p:sldId id="618" r:id="rId16"/>
    <p:sldId id="537" r:id="rId17"/>
    <p:sldId id="573" r:id="rId18"/>
    <p:sldId id="539" r:id="rId19"/>
    <p:sldId id="619" r:id="rId20"/>
    <p:sldId id="637" r:id="rId21"/>
    <p:sldId id="638" r:id="rId22"/>
    <p:sldId id="639" r:id="rId23"/>
    <p:sldId id="640" r:id="rId24"/>
    <p:sldId id="641" r:id="rId25"/>
    <p:sldId id="642" r:id="rId26"/>
    <p:sldId id="643" r:id="rId27"/>
    <p:sldId id="644" r:id="rId28"/>
    <p:sldId id="645" r:id="rId29"/>
    <p:sldId id="646" r:id="rId30"/>
    <p:sldId id="647" r:id="rId31"/>
    <p:sldId id="579" r:id="rId32"/>
    <p:sldId id="626" r:id="rId33"/>
    <p:sldId id="581" r:id="rId34"/>
    <p:sldId id="609" r:id="rId35"/>
    <p:sldId id="583" r:id="rId36"/>
    <p:sldId id="610" r:id="rId37"/>
    <p:sldId id="585" r:id="rId38"/>
    <p:sldId id="588" r:id="rId39"/>
    <p:sldId id="627" r:id="rId40"/>
    <p:sldId id="590" r:id="rId41"/>
    <p:sldId id="589" r:id="rId42"/>
    <p:sldId id="607" r:id="rId43"/>
    <p:sldId id="591" r:id="rId44"/>
    <p:sldId id="597" r:id="rId45"/>
    <p:sldId id="592" r:id="rId46"/>
    <p:sldId id="608" r:id="rId47"/>
    <p:sldId id="593" r:id="rId48"/>
    <p:sldId id="648" r:id="rId49"/>
    <p:sldId id="596" r:id="rId50"/>
    <p:sldId id="649" r:id="rId51"/>
    <p:sldId id="650" r:id="rId52"/>
  </p:sldIdLst>
  <p:sldSz cx="9144000" cy="6858000" type="screen4x3"/>
  <p:notesSz cx="6858000" cy="9144000"/>
  <p:custDataLst>
    <p:tags r:id="rId54"/>
  </p:custData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PMingLiU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PMingLiU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PMingLiU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PMingLiU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PMingLiU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PMingLiU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PMingLiU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PMingLiU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PMingLiU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008000"/>
    <a:srgbClr val="CCCCFF"/>
    <a:srgbClr val="FFFF66"/>
    <a:srgbClr val="FFCCFF"/>
    <a:srgbClr val="A50021"/>
    <a:srgbClr val="FF9933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782" autoAdjust="0"/>
    <p:restoredTop sz="94660"/>
  </p:normalViewPr>
  <p:slideViewPr>
    <p:cSldViewPr showGuides="1">
      <p:cViewPr varScale="1">
        <p:scale>
          <a:sx n="76" d="100"/>
          <a:sy n="76" d="100"/>
        </p:scale>
        <p:origin x="-102" y="-7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3CE5FBC9-743D-4AF7-8E51-C8A3B2F472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89449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fld id="{D5514E7B-3760-43ED-9908-9D726ACE0C2C}" type="slidenum">
              <a:rPr lang="en-US" altLang="en-US">
                <a:latin typeface="Arial" charset="0"/>
              </a:rPr>
              <a:pPr eaLnBrk="1" hangingPunct="1"/>
              <a:t>5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328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fld id="{D645BEED-79BF-4E6C-99AC-474C66823F99}" type="slidenum">
              <a:rPr lang="en-US" altLang="en-US">
                <a:latin typeface="Arial" charset="0"/>
              </a:rPr>
              <a:pPr eaLnBrk="1" hangingPunct="1"/>
              <a:t>22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68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fld id="{CF3966F5-AC53-4470-8584-E79B018F9780}" type="slidenum">
              <a:rPr lang="en-US" altLang="en-US">
                <a:latin typeface="Arial" charset="0"/>
              </a:rPr>
              <a:pPr eaLnBrk="1" hangingPunct="1"/>
              <a:t>23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085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fld id="{D3C54E50-560D-43FC-A691-2245D326C4FE}" type="slidenum">
              <a:rPr lang="en-US" altLang="en-US">
                <a:latin typeface="Arial" charset="0"/>
              </a:rPr>
              <a:pPr eaLnBrk="1" hangingPunct="1"/>
              <a:t>24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3957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fld id="{0E43E9AB-95FD-4D6A-8AC9-1CB6481B47E5}" type="slidenum">
              <a:rPr lang="en-US" altLang="en-US">
                <a:latin typeface="Arial" charset="0"/>
              </a:rPr>
              <a:pPr eaLnBrk="1" hangingPunct="1"/>
              <a:t>25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058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fld id="{0CC51C59-C82B-4529-BD91-120D3480FB46}" type="slidenum">
              <a:rPr lang="en-US" altLang="en-US">
                <a:latin typeface="Arial" charset="0"/>
              </a:rPr>
              <a:pPr eaLnBrk="1" hangingPunct="1"/>
              <a:t>26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682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fld id="{4BEA42B1-3FE4-43E0-B6C7-F78FDDE04713}" type="slidenum">
              <a:rPr lang="en-US" altLang="en-US">
                <a:latin typeface="Arial" charset="0"/>
              </a:rPr>
              <a:pPr eaLnBrk="1" hangingPunct="1"/>
              <a:t>27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5300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fld id="{F43912C2-1571-4069-9FDC-6B6A85CCE483}" type="slidenum">
              <a:rPr lang="en-US" altLang="en-US">
                <a:latin typeface="Arial" charset="0"/>
              </a:rPr>
              <a:pPr eaLnBrk="1" hangingPunct="1"/>
              <a:t>28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870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fld id="{19A9F613-A902-4507-99B2-90E6E9373922}" type="slidenum">
              <a:rPr lang="en-US" altLang="en-US">
                <a:latin typeface="Arial" charset="0"/>
              </a:rPr>
              <a:pPr eaLnBrk="1" hangingPunct="1"/>
              <a:t>29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440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fld id="{98351FB6-5278-494E-8CEB-6E73988EF5C3}" type="slidenum">
              <a:rPr lang="en-US" altLang="en-US">
                <a:latin typeface="Arial" charset="0"/>
              </a:rPr>
              <a:pPr eaLnBrk="1" hangingPunct="1"/>
              <a:t>30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696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fld id="{9BC609AA-81BD-4E4A-A012-5D1BE77383D4}" type="slidenum">
              <a:rPr lang="en-US" altLang="en-US">
                <a:latin typeface="Arial" charset="0"/>
              </a:rPr>
              <a:pPr eaLnBrk="1" hangingPunct="1"/>
              <a:t>6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95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fld id="{37E4458D-4CC8-4220-A6FD-18EF4AF20974}" type="slidenum">
              <a:rPr lang="en-US" altLang="en-US">
                <a:latin typeface="Arial" charset="0"/>
              </a:rPr>
              <a:pPr eaLnBrk="1" hangingPunct="1"/>
              <a:t>7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564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fld id="{F1C5E2B0-A339-46C2-952E-D46C3F6B5FAE}" type="slidenum">
              <a:rPr lang="en-US" altLang="en-US">
                <a:latin typeface="Arial" charset="0"/>
              </a:rPr>
              <a:pPr eaLnBrk="1" hangingPunct="1"/>
              <a:t>8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503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fld id="{4B62F9B6-74C4-4585-8B58-9954CA84F117}" type="slidenum">
              <a:rPr lang="en-US" altLang="en-US">
                <a:latin typeface="Arial" charset="0"/>
              </a:rPr>
              <a:pPr eaLnBrk="1" hangingPunct="1"/>
              <a:t>9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739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fld id="{07553FB0-24B2-4A83-8945-3F5DAA2BA44E}" type="slidenum">
              <a:rPr lang="en-US" altLang="en-US">
                <a:latin typeface="Arial" charset="0"/>
              </a:rPr>
              <a:pPr eaLnBrk="1" hangingPunct="1"/>
              <a:t>10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379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fld id="{48E692F1-93B4-4A7B-9FFF-02DBD0E49BBB}" type="slidenum">
              <a:rPr lang="en-US" altLang="en-US">
                <a:latin typeface="Arial" charset="0"/>
              </a:rPr>
              <a:pPr eaLnBrk="1" hangingPunct="1"/>
              <a:t>13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27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fld id="{C31260EA-81BE-4D88-BAD2-2724FF09EB50}" type="slidenum">
              <a:rPr lang="en-US" altLang="en-US">
                <a:latin typeface="Arial" charset="0"/>
              </a:rPr>
              <a:pPr eaLnBrk="1" hangingPunct="1"/>
              <a:t>20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002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fld id="{F73B2029-19E5-42F2-B594-A38F027BBC52}" type="slidenum">
              <a:rPr lang="en-US" altLang="en-US">
                <a:latin typeface="Arial" charset="0"/>
              </a:rPr>
              <a:pPr eaLnBrk="1" hangingPunct="1"/>
              <a:t>21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948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CFE55A-6070-4F62-8580-A9DE64A0F9F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670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A29693-1322-4960-95EC-F583D51E63E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3523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25AD8D-B90F-462D-86C7-CD97819EEC5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1975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6572C8-2F6F-4F63-9064-119689F1763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0045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FEADC-A730-4C60-B683-7C3EF8E57A1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305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991D3C-E8E9-4E7B-88FA-3668D8F753A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665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B3C4F-A2CE-496E-BAC7-6C98F336D84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6722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54FD8C-B8CE-4D31-A046-0EC63B876FD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913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A114C7-E300-4006-AC05-58127621D8A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928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F5FBD7-8F4C-4458-A773-C8433CB9AD4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34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61F7B3-69DA-49F0-88FD-F7675759D87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876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EE73CF3A-9FF2-4C48-B747-2B7DFB73635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PMingLiU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PMingLiU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PMingLiU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PMingLiU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PMingLiU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2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2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30.png"/><Relationship Id="rId5" Type="http://schemas.openxmlformats.org/officeDocument/2006/relationships/image" Target="../media/image29.wmf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36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18.xml"/><Relationship Id="rId7" Type="http://schemas.openxmlformats.org/officeDocument/2006/relationships/image" Target="../media/image40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39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9.xml"/><Relationship Id="rId9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49.png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image" Target="../media/image48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image" Target="../media/image47.png"/><Relationship Id="rId5" Type="http://schemas.openxmlformats.org/officeDocument/2006/relationships/tags" Target="../tags/tag26.xml"/><Relationship Id="rId10" Type="http://schemas.openxmlformats.org/officeDocument/2006/relationships/image" Target="../media/image46.png"/><Relationship Id="rId4" Type="http://schemas.openxmlformats.org/officeDocument/2006/relationships/tags" Target="../tags/tag25.xml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tags" Target="../tags/tag31.xml"/><Relationship Id="rId7" Type="http://schemas.openxmlformats.org/officeDocument/2006/relationships/image" Target="../media/image51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45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2.xml"/><Relationship Id="rId9" Type="http://schemas.openxmlformats.org/officeDocument/2006/relationships/image" Target="../media/image5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58.png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image" Target="../media/image57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image" Target="../media/image56.png"/><Relationship Id="rId5" Type="http://schemas.openxmlformats.org/officeDocument/2006/relationships/tags" Target="../tags/tag37.xml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tags" Target="../tags/tag36.xml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63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.w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533400"/>
            <a:ext cx="8534400" cy="914400"/>
          </a:xfrm>
        </p:spPr>
        <p:txBody>
          <a:bodyPr/>
          <a:lstStyle/>
          <a:p>
            <a:r>
              <a:rPr lang="en-US" altLang="zh-TW">
                <a:latin typeface="Comic Sans MS" pitchFamily="66" charset="0"/>
              </a:rPr>
              <a:t>Basic Counting</a:t>
            </a:r>
          </a:p>
        </p:txBody>
      </p:sp>
      <p:pic>
        <p:nvPicPr>
          <p:cNvPr id="2502" name="Picture 454" descr="sl122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336800"/>
            <a:ext cx="2003425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803525" y="457200"/>
            <a:ext cx="3521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Example: Product Rule</a:t>
            </a: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838200" y="2300288"/>
            <a:ext cx="7391400" cy="36671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/>
              <a:t>The number of length-</a:t>
            </a:r>
            <a:r>
              <a:rPr lang="en-US" altLang="en-US" i="1">
                <a:solidFill>
                  <a:srgbClr val="0033CC"/>
                </a:solidFill>
              </a:rPr>
              <a:t>n</a:t>
            </a:r>
            <a:r>
              <a:rPr lang="en-US" altLang="en-US"/>
              <a:t> </a:t>
            </a:r>
            <a:r>
              <a:rPr lang="en-US" altLang="en-US" i="1"/>
              <a:t>strings</a:t>
            </a:r>
            <a:r>
              <a:rPr lang="en-US" altLang="en-US"/>
              <a:t> from an </a:t>
            </a:r>
            <a:r>
              <a:rPr lang="en-US" altLang="en-US" i="1"/>
              <a:t>alphabet </a:t>
            </a:r>
            <a:r>
              <a:rPr lang="en-US" altLang="en-US"/>
              <a:t>of size </a:t>
            </a:r>
            <a:r>
              <a:rPr lang="en-US" altLang="en-US" i="1">
                <a:solidFill>
                  <a:srgbClr val="0033CC"/>
                </a:solidFill>
              </a:rPr>
              <a:t>m</a:t>
            </a:r>
            <a:r>
              <a:rPr lang="en-US" altLang="en-US"/>
              <a:t> is</a:t>
            </a:r>
          </a:p>
        </p:txBody>
      </p:sp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7467600" y="2209800"/>
            <a:ext cx="603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0" lang="en-US" altLang="en-US" sz="2400" i="1">
                <a:solidFill>
                  <a:srgbClr val="0066FF"/>
                </a:solidFill>
              </a:rPr>
              <a:t>m</a:t>
            </a:r>
            <a:r>
              <a:rPr kumimoji="0" lang="en-US" altLang="en-US" sz="2400" i="1" baseline="30000">
                <a:solidFill>
                  <a:srgbClr val="0066FF"/>
                </a:solidFill>
              </a:rPr>
              <a:t>n</a:t>
            </a:r>
            <a:r>
              <a:rPr kumimoji="0" lang="en-US" altLang="en-US" sz="2400"/>
              <a:t>.</a:t>
            </a:r>
          </a:p>
        </p:txBody>
      </p:sp>
      <p:sp>
        <p:nvSpPr>
          <p:cNvPr id="967687" name="Text Box 7"/>
          <p:cNvSpPr txBox="1">
            <a:spLocks noChangeArrowheads="1"/>
          </p:cNvSpPr>
          <p:nvPr/>
        </p:nvSpPr>
        <p:spPr bwMode="auto">
          <a:xfrm>
            <a:off x="822325" y="4038600"/>
            <a:ext cx="73850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e.g. the number of length-</a:t>
            </a:r>
            <a:r>
              <a:rPr lang="en-US" altLang="zh-TW">
                <a:solidFill>
                  <a:schemeClr val="accent2"/>
                </a:solidFill>
              </a:rPr>
              <a:t>n</a:t>
            </a:r>
            <a:r>
              <a:rPr lang="en-US" altLang="zh-TW"/>
              <a:t> binary strings is </a:t>
            </a:r>
            <a:r>
              <a:rPr lang="en-US" altLang="zh-TW">
                <a:solidFill>
                  <a:schemeClr val="accent2"/>
                </a:solidFill>
              </a:rPr>
              <a:t>2</a:t>
            </a:r>
            <a:r>
              <a:rPr lang="en-US" altLang="zh-TW" baseline="30000">
                <a:solidFill>
                  <a:schemeClr val="accent2"/>
                </a:solidFill>
              </a:rPr>
              <a:t>n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       the number of length-</a:t>
            </a:r>
            <a:r>
              <a:rPr lang="en-US" altLang="zh-TW">
                <a:solidFill>
                  <a:schemeClr val="accent2"/>
                </a:solidFill>
              </a:rPr>
              <a:t>n</a:t>
            </a:r>
            <a:r>
              <a:rPr lang="en-US" altLang="zh-TW"/>
              <a:t> strings formed by capital letters is </a:t>
            </a:r>
            <a:r>
              <a:rPr lang="en-US" altLang="zh-TW">
                <a:solidFill>
                  <a:schemeClr val="accent2"/>
                </a:solidFill>
              </a:rPr>
              <a:t>26</a:t>
            </a:r>
            <a:r>
              <a:rPr lang="en-US" altLang="zh-TW" baseline="30000">
                <a:solidFill>
                  <a:schemeClr val="accent2"/>
                </a:solidFill>
              </a:rPr>
              <a:t>n</a:t>
            </a:r>
          </a:p>
        </p:txBody>
      </p:sp>
      <p:sp>
        <p:nvSpPr>
          <p:cNvPr id="14342" name="TextBox 7"/>
          <p:cNvSpPr txBox="1">
            <a:spLocks noChangeArrowheads="1"/>
          </p:cNvSpPr>
          <p:nvPr/>
        </p:nvSpPr>
        <p:spPr bwMode="auto">
          <a:xfrm>
            <a:off x="854075" y="1535113"/>
            <a:ext cx="2270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In general we have:</a:t>
            </a:r>
          </a:p>
        </p:txBody>
      </p:sp>
      <p:sp>
        <p:nvSpPr>
          <p:cNvPr id="14343" name="Rectangle 8"/>
          <p:cNvSpPr>
            <a:spLocks noChangeArrowheads="1"/>
          </p:cNvSpPr>
          <p:nvPr/>
        </p:nvSpPr>
        <p:spPr bwMode="auto">
          <a:xfrm>
            <a:off x="838200" y="3048000"/>
            <a:ext cx="2316163" cy="3698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That is, |B</a:t>
            </a:r>
            <a:r>
              <a:rPr lang="en-US" altLang="en-US" baseline="30000"/>
              <a:t>n</a:t>
            </a:r>
            <a:r>
              <a:rPr lang="en-US" altLang="en-US"/>
              <a:t>| = |B|</a:t>
            </a:r>
            <a:r>
              <a:rPr lang="en-US" altLang="en-US" baseline="30000"/>
              <a:t>n</a:t>
            </a:r>
            <a:r>
              <a:rPr lang="en-US" alt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867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286000" y="2362200"/>
            <a:ext cx="4495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/>
              <a:t>between 6 &amp; 8 characters long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altLang="en-US"/>
              <a:t>starts with a letter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altLang="en-US"/>
              <a:t>case sensitive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altLang="en-US"/>
              <a:t>other characters: digits or letters</a:t>
            </a:r>
          </a:p>
          <a:p>
            <a:pPr eaLnBrk="1" hangingPunct="1">
              <a:spcBef>
                <a:spcPct val="20000"/>
              </a:spcBef>
            </a:pPr>
            <a:endParaRPr lang="en-US" altLang="en-US"/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425575" y="1565275"/>
            <a:ext cx="627062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How many passwords satisfy the following requirements?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320925" y="457200"/>
            <a:ext cx="4460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Example: Counting Passwords</a:t>
            </a:r>
          </a:p>
        </p:txBody>
      </p:sp>
      <p:sp>
        <p:nvSpPr>
          <p:cNvPr id="966663" name="Text Box 7"/>
          <p:cNvSpPr txBox="1">
            <a:spLocks noChangeArrowheads="1"/>
          </p:cNvSpPr>
          <p:nvPr/>
        </p:nvSpPr>
        <p:spPr bwMode="auto">
          <a:xfrm>
            <a:off x="3365500" y="5159375"/>
            <a:ext cx="23495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L = {a,b,…,z,A,B,…,Z}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D = {0,1,…,9}</a:t>
            </a:r>
          </a:p>
        </p:txBody>
      </p:sp>
      <p:sp>
        <p:nvSpPr>
          <p:cNvPr id="15366" name="TextBox 5"/>
          <p:cNvSpPr txBox="1">
            <a:spLocks noChangeArrowheads="1"/>
          </p:cNvSpPr>
          <p:nvPr/>
        </p:nvSpPr>
        <p:spPr bwMode="auto">
          <a:xfrm>
            <a:off x="1516063" y="4659313"/>
            <a:ext cx="61039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First we define the set of letters and the set of digits.</a:t>
            </a:r>
          </a:p>
        </p:txBody>
      </p:sp>
    </p:spTree>
    <p:extLst>
      <p:ext uri="{BB962C8B-B14F-4D97-AF65-F5344CB8AC3E}">
        <p14:creationId xmlns:p14="http://schemas.microsoft.com/office/powerpoint/2010/main" val="30793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6663" grpId="0"/>
      <p:bldP spid="153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7074" name="Object 2"/>
          <p:cNvGraphicFramePr>
            <a:graphicFrameLocks noChangeAspect="1"/>
          </p:cNvGraphicFramePr>
          <p:nvPr/>
        </p:nvGraphicFramePr>
        <p:xfrm>
          <a:off x="1854200" y="3756025"/>
          <a:ext cx="55372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354" name="Equation" r:id="rId3" imgW="3187440" imgH="253800" progId="Equation.DSMT4">
                  <p:embed/>
                </p:oleObj>
              </mc:Choice>
              <mc:Fallback>
                <p:oleObj name="Equation" r:id="rId3" imgW="31874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3756025"/>
                        <a:ext cx="55372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075" name="Object 3"/>
          <p:cNvGraphicFramePr>
            <a:graphicFrameLocks noChangeAspect="1"/>
          </p:cNvGraphicFramePr>
          <p:nvPr/>
        </p:nvGraphicFramePr>
        <p:xfrm>
          <a:off x="1549400" y="4213225"/>
          <a:ext cx="16764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355" name="Equation" r:id="rId5" imgW="914400" imgH="279360" progId="Equation.DSMT4">
                  <p:embed/>
                </p:oleObj>
              </mc:Choice>
              <mc:Fallback>
                <p:oleObj name="Equation" r:id="rId5" imgW="9144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4213225"/>
                        <a:ext cx="16764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076" name="Text Box 4"/>
          <p:cNvSpPr txBox="1">
            <a:spLocks noChangeArrowheads="1"/>
          </p:cNvSpPr>
          <p:nvPr/>
        </p:nvSpPr>
        <p:spPr bwMode="auto">
          <a:xfrm>
            <a:off x="1130300" y="3756025"/>
            <a:ext cx="682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 sz="2400" i="1"/>
              <a:t>P</a:t>
            </a:r>
            <a:r>
              <a:rPr kumimoji="0" lang="en-US" altLang="en-US" sz="2400" baseline="-25000">
                <a:solidFill>
                  <a:srgbClr val="0033CC"/>
                </a:solidFill>
              </a:rPr>
              <a:t>6</a:t>
            </a:r>
            <a:r>
              <a:rPr kumimoji="0" lang="en-US" altLang="en-US" sz="2400" baseline="-25000">
                <a:solidFill>
                  <a:srgbClr val="FF00FF"/>
                </a:solidFill>
              </a:rPr>
              <a:t> </a:t>
            </a:r>
            <a:r>
              <a:rPr kumimoji="0" lang="en-US" altLang="en-US" sz="2400"/>
              <a:t>=</a:t>
            </a:r>
          </a:p>
        </p:txBody>
      </p:sp>
      <p:graphicFrame>
        <p:nvGraphicFramePr>
          <p:cNvPr id="1027077" name="Object 5"/>
          <p:cNvGraphicFramePr>
            <a:graphicFrameLocks noChangeAspect="1"/>
          </p:cNvGraphicFramePr>
          <p:nvPr/>
        </p:nvGraphicFramePr>
        <p:xfrm>
          <a:off x="1244600" y="4843463"/>
          <a:ext cx="30480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356" name="Equation" r:id="rId7" imgW="1574640" imgH="228600" progId="Equation.DSMT4">
                  <p:embed/>
                </p:oleObj>
              </mc:Choice>
              <mc:Fallback>
                <p:oleObj name="Equation" r:id="rId7" imgW="1574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4843463"/>
                        <a:ext cx="30480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078" name="Object 6"/>
          <p:cNvGraphicFramePr>
            <a:graphicFrameLocks noChangeAspect="1"/>
          </p:cNvGraphicFramePr>
          <p:nvPr/>
        </p:nvGraphicFramePr>
        <p:xfrm>
          <a:off x="1625600" y="5357813"/>
          <a:ext cx="18288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357" name="Equation" r:id="rId9" imgW="1002960" imgH="279360" progId="Equation.DSMT4">
                  <p:embed/>
                </p:oleObj>
              </mc:Choice>
              <mc:Fallback>
                <p:oleObj name="Equation" r:id="rId9" imgW="10029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5357813"/>
                        <a:ext cx="182880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2320925" y="457200"/>
            <a:ext cx="4460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Example: Counting Passwords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1219200" y="1143000"/>
            <a:ext cx="27178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sz="2000"/>
              <a:t>L ::= {a,b,…,z,A,B,…,Z}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000"/>
              <a:t>D ::= {0,1,…,9}</a:t>
            </a:r>
          </a:p>
        </p:txBody>
      </p:sp>
      <p:sp>
        <p:nvSpPr>
          <p:cNvPr id="2057" name="TextBox 8"/>
          <p:cNvSpPr txBox="1">
            <a:spLocks noChangeArrowheads="1"/>
          </p:cNvSpPr>
          <p:nvPr/>
        </p:nvSpPr>
        <p:spPr bwMode="auto">
          <a:xfrm>
            <a:off x="1066800" y="2505075"/>
            <a:ext cx="7010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We first count the number of passwords with a specific length.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/>
              <a:t>Let P</a:t>
            </a:r>
            <a:r>
              <a:rPr lang="en-US" altLang="en-US" baseline="-25000"/>
              <a:t>n</a:t>
            </a:r>
            <a:r>
              <a:rPr lang="en-US" altLang="en-US"/>
              <a:t> be the set of passwords with length n.</a:t>
            </a:r>
          </a:p>
        </p:txBody>
      </p:sp>
    </p:spTree>
    <p:extLst>
      <p:ext uri="{BB962C8B-B14F-4D97-AF65-F5344CB8AC3E}">
        <p14:creationId xmlns:p14="http://schemas.microsoft.com/office/powerpoint/2010/main" val="34776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076" grpId="0"/>
      <p:bldP spid="20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990600" y="1371600"/>
          <a:ext cx="38862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386" name="Equation" r:id="rId4" imgW="1879560" imgH="330120" progId="Equation.DSMT4">
                  <p:embed/>
                </p:oleObj>
              </mc:Choice>
              <mc:Fallback>
                <p:oleObj name="Equation" r:id="rId4" imgW="18795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371600"/>
                        <a:ext cx="388620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099" name="Object 3"/>
          <p:cNvGraphicFramePr>
            <a:graphicFrameLocks noChangeAspect="1"/>
          </p:cNvGraphicFramePr>
          <p:nvPr/>
        </p:nvGraphicFramePr>
        <p:xfrm>
          <a:off x="2971800" y="2166938"/>
          <a:ext cx="2133600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387" name="Equation" r:id="rId6" imgW="1079280" imgH="507960" progId="Equation.DSMT4">
                  <p:embed/>
                </p:oleObj>
              </mc:Choice>
              <mc:Fallback>
                <p:oleObj name="Equation" r:id="rId6" imgW="10792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166938"/>
                        <a:ext cx="2133600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100" name="Object 4"/>
          <p:cNvGraphicFramePr>
            <a:graphicFrameLocks noChangeAspect="1"/>
          </p:cNvGraphicFramePr>
          <p:nvPr/>
        </p:nvGraphicFramePr>
        <p:xfrm>
          <a:off x="928688" y="3965575"/>
          <a:ext cx="21336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388" name="Equation" r:id="rId8" imgW="1015920" imgH="228600" progId="Equation.DSMT4">
                  <p:embed/>
                </p:oleObj>
              </mc:Choice>
              <mc:Fallback>
                <p:oleObj name="Equation" r:id="rId8" imgW="1015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3965575"/>
                        <a:ext cx="21336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101" name="Text Box 5"/>
          <p:cNvSpPr txBox="1">
            <a:spLocks noChangeArrowheads="1"/>
          </p:cNvSpPr>
          <p:nvPr/>
        </p:nvSpPr>
        <p:spPr bwMode="auto">
          <a:xfrm>
            <a:off x="823913" y="3505200"/>
            <a:ext cx="2543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/>
              <a:t>The set of Passwords:</a:t>
            </a:r>
          </a:p>
        </p:txBody>
      </p:sp>
      <p:graphicFrame>
        <p:nvGraphicFramePr>
          <p:cNvPr id="1028102" name="Object 6"/>
          <p:cNvGraphicFramePr>
            <a:graphicFrameLocks noChangeAspect="1"/>
          </p:cNvGraphicFramePr>
          <p:nvPr/>
        </p:nvGraphicFramePr>
        <p:xfrm>
          <a:off x="920750" y="4597400"/>
          <a:ext cx="223043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389" name="Equation" r:id="rId10" imgW="1168200" imgH="253800" progId="Equation.DSMT4">
                  <p:embed/>
                </p:oleObj>
              </mc:Choice>
              <mc:Fallback>
                <p:oleObj name="Equation" r:id="rId10" imgW="11682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4597400"/>
                        <a:ext cx="223043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103" name="Object 7"/>
          <p:cNvGraphicFramePr>
            <a:graphicFrameLocks noChangeAspect="1"/>
          </p:cNvGraphicFramePr>
          <p:nvPr/>
        </p:nvGraphicFramePr>
        <p:xfrm>
          <a:off x="706438" y="5207000"/>
          <a:ext cx="293687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390" name="Equation" r:id="rId12" imgW="1752480" imgH="203040" progId="Equation.DSMT4">
                  <p:embed/>
                </p:oleObj>
              </mc:Choice>
              <mc:Fallback>
                <p:oleObj name="Equation" r:id="rId12" imgW="1752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5207000"/>
                        <a:ext cx="2936875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104" name="Object 8"/>
          <p:cNvGraphicFramePr>
            <a:graphicFrameLocks noChangeAspect="1"/>
          </p:cNvGraphicFramePr>
          <p:nvPr/>
        </p:nvGraphicFramePr>
        <p:xfrm>
          <a:off x="685800" y="5740400"/>
          <a:ext cx="234791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391" name="Equation" r:id="rId14" imgW="1295280" imgH="406080" progId="Equation.DSMT4">
                  <p:embed/>
                </p:oleObj>
              </mc:Choice>
              <mc:Fallback>
                <p:oleObj name="Equation" r:id="rId14" imgW="12952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740400"/>
                        <a:ext cx="2347913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2320925" y="457200"/>
            <a:ext cx="4460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Example: Counting Passwords</a:t>
            </a:r>
          </a:p>
        </p:txBody>
      </p:sp>
      <p:sp>
        <p:nvSpPr>
          <p:cNvPr id="1028106" name="Text Box 10"/>
          <p:cNvSpPr txBox="1">
            <a:spLocks noChangeArrowheads="1"/>
          </p:cNvSpPr>
          <p:nvPr/>
        </p:nvSpPr>
        <p:spPr bwMode="auto">
          <a:xfrm>
            <a:off x="4267200" y="3733800"/>
            <a:ext cx="2722563" cy="3698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counting by partitioning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7315200" y="3733800"/>
            <a:ext cx="1427163" cy="914400"/>
            <a:chOff x="5202237" y="3886200"/>
            <a:chExt cx="2133600" cy="1473200"/>
          </a:xfrm>
        </p:grpSpPr>
        <p:sp>
          <p:nvSpPr>
            <p:cNvPr id="3089" name="Oval 11"/>
            <p:cNvSpPr>
              <a:spLocks noChangeArrowheads="1"/>
            </p:cNvSpPr>
            <p:nvPr/>
          </p:nvSpPr>
          <p:spPr bwMode="auto">
            <a:xfrm>
              <a:off x="5202237" y="3886200"/>
              <a:ext cx="2133600" cy="1447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90" name="Freeform 12"/>
            <p:cNvSpPr>
              <a:spLocks/>
            </p:cNvSpPr>
            <p:nvPr/>
          </p:nvSpPr>
          <p:spPr bwMode="auto">
            <a:xfrm>
              <a:off x="5430837" y="4191000"/>
              <a:ext cx="800100" cy="1143000"/>
            </a:xfrm>
            <a:custGeom>
              <a:avLst/>
              <a:gdLst>
                <a:gd name="T0" fmla="*/ 0 w 504"/>
                <a:gd name="T1" fmla="*/ 0 h 720"/>
                <a:gd name="T2" fmla="*/ 2147483647 w 504"/>
                <a:gd name="T3" fmla="*/ 2147483647 h 720"/>
                <a:gd name="T4" fmla="*/ 2147483647 w 504"/>
                <a:gd name="T5" fmla="*/ 2147483647 h 720"/>
                <a:gd name="T6" fmla="*/ 0 60000 65536"/>
                <a:gd name="T7" fmla="*/ 0 60000 65536"/>
                <a:gd name="T8" fmla="*/ 0 60000 65536"/>
                <a:gd name="T9" fmla="*/ 0 w 504"/>
                <a:gd name="T10" fmla="*/ 0 h 720"/>
                <a:gd name="T11" fmla="*/ 504 w 504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4" h="720">
                  <a:moveTo>
                    <a:pt x="0" y="0"/>
                  </a:moveTo>
                  <a:cubicBezTo>
                    <a:pt x="180" y="108"/>
                    <a:pt x="360" y="216"/>
                    <a:pt x="432" y="336"/>
                  </a:cubicBezTo>
                  <a:cubicBezTo>
                    <a:pt x="504" y="456"/>
                    <a:pt x="468" y="588"/>
                    <a:pt x="432" y="72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Freeform 13"/>
            <p:cNvSpPr>
              <a:spLocks/>
            </p:cNvSpPr>
            <p:nvPr/>
          </p:nvSpPr>
          <p:spPr bwMode="auto">
            <a:xfrm>
              <a:off x="6497637" y="4064000"/>
              <a:ext cx="457200" cy="1295400"/>
            </a:xfrm>
            <a:custGeom>
              <a:avLst/>
              <a:gdLst>
                <a:gd name="T0" fmla="*/ 0 w 528"/>
                <a:gd name="T1" fmla="*/ 2147483647 h 432"/>
                <a:gd name="T2" fmla="*/ 2147483647 w 528"/>
                <a:gd name="T3" fmla="*/ 2147483647 h 432"/>
                <a:gd name="T4" fmla="*/ 2147483647 w 528"/>
                <a:gd name="T5" fmla="*/ 0 h 432"/>
                <a:gd name="T6" fmla="*/ 0 60000 65536"/>
                <a:gd name="T7" fmla="*/ 0 60000 65536"/>
                <a:gd name="T8" fmla="*/ 0 60000 65536"/>
                <a:gd name="T9" fmla="*/ 0 w 528"/>
                <a:gd name="T10" fmla="*/ 0 h 432"/>
                <a:gd name="T11" fmla="*/ 528 w 528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32">
                  <a:moveTo>
                    <a:pt x="0" y="432"/>
                  </a:moveTo>
                  <a:cubicBezTo>
                    <a:pt x="148" y="372"/>
                    <a:pt x="296" y="312"/>
                    <a:pt x="384" y="240"/>
                  </a:cubicBezTo>
                  <a:cubicBezTo>
                    <a:pt x="472" y="168"/>
                    <a:pt x="500" y="84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2" name="Freeform 14"/>
            <p:cNvSpPr>
              <a:spLocks/>
            </p:cNvSpPr>
            <p:nvPr/>
          </p:nvSpPr>
          <p:spPr bwMode="auto">
            <a:xfrm>
              <a:off x="6116637" y="4432300"/>
              <a:ext cx="762000" cy="317500"/>
            </a:xfrm>
            <a:custGeom>
              <a:avLst/>
              <a:gdLst>
                <a:gd name="T0" fmla="*/ 0 w 480"/>
                <a:gd name="T1" fmla="*/ 2147483647 h 200"/>
                <a:gd name="T2" fmla="*/ 2147483647 w 480"/>
                <a:gd name="T3" fmla="*/ 2147483647 h 200"/>
                <a:gd name="T4" fmla="*/ 2147483647 w 480"/>
                <a:gd name="T5" fmla="*/ 2147483647 h 200"/>
                <a:gd name="T6" fmla="*/ 0 60000 65536"/>
                <a:gd name="T7" fmla="*/ 0 60000 65536"/>
                <a:gd name="T8" fmla="*/ 0 60000 65536"/>
                <a:gd name="T9" fmla="*/ 0 w 480"/>
                <a:gd name="T10" fmla="*/ 0 h 200"/>
                <a:gd name="T11" fmla="*/ 480 w 480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200">
                  <a:moveTo>
                    <a:pt x="0" y="200"/>
                  </a:moveTo>
                  <a:cubicBezTo>
                    <a:pt x="56" y="108"/>
                    <a:pt x="112" y="16"/>
                    <a:pt x="192" y="8"/>
                  </a:cubicBezTo>
                  <a:cubicBezTo>
                    <a:pt x="272" y="0"/>
                    <a:pt x="376" y="76"/>
                    <a:pt x="480" y="1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4" name="TextBox 14"/>
          <p:cNvSpPr txBox="1">
            <a:spLocks noChangeArrowheads="1"/>
          </p:cNvSpPr>
          <p:nvPr/>
        </p:nvSpPr>
        <p:spPr bwMode="auto">
          <a:xfrm>
            <a:off x="5562600" y="1524000"/>
            <a:ext cx="1838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by product rule</a:t>
            </a:r>
          </a:p>
        </p:txBody>
      </p:sp>
      <p:sp>
        <p:nvSpPr>
          <p:cNvPr id="3085" name="TextBox 15"/>
          <p:cNvSpPr txBox="1">
            <a:spLocks noChangeArrowheads="1"/>
          </p:cNvSpPr>
          <p:nvPr/>
        </p:nvSpPr>
        <p:spPr bwMode="auto">
          <a:xfrm>
            <a:off x="5562600" y="2220913"/>
            <a:ext cx="1411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by sum rule</a:t>
            </a:r>
          </a:p>
        </p:txBody>
      </p:sp>
      <p:cxnSp>
        <p:nvCxnSpPr>
          <p:cNvPr id="3086" name="Straight Connector 17"/>
          <p:cNvCxnSpPr>
            <a:cxnSpLocks noChangeShapeType="1"/>
          </p:cNvCxnSpPr>
          <p:nvPr/>
        </p:nvCxnSpPr>
        <p:spPr bwMode="auto">
          <a:xfrm rot="5400000">
            <a:off x="2324100" y="5067300"/>
            <a:ext cx="3276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7" name="TextBox 18"/>
          <p:cNvSpPr txBox="1">
            <a:spLocks noChangeArrowheads="1"/>
          </p:cNvSpPr>
          <p:nvPr/>
        </p:nvSpPr>
        <p:spPr bwMode="auto">
          <a:xfrm>
            <a:off x="4267200" y="4724400"/>
            <a:ext cx="44735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This is a common technique.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Divide the set into disjoint subsets.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Count each subset and add the answers.</a:t>
            </a:r>
          </a:p>
        </p:txBody>
      </p:sp>
      <p:cxnSp>
        <p:nvCxnSpPr>
          <p:cNvPr id="3088" name="Straight Connector 21"/>
          <p:cNvCxnSpPr>
            <a:cxnSpLocks noChangeShapeType="1"/>
          </p:cNvCxnSpPr>
          <p:nvPr/>
        </p:nvCxnSpPr>
        <p:spPr bwMode="auto">
          <a:xfrm>
            <a:off x="3962400" y="3429000"/>
            <a:ext cx="4876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04096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101" grpId="0"/>
      <p:bldP spid="1028106" grpId="0" animBg="1"/>
      <p:bldP spid="3084" grpId="0"/>
      <p:bldP spid="3085" grpId="0"/>
      <p:bldP spid="308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Text Box 2"/>
          <p:cNvSpPr txBox="1">
            <a:spLocks noChangeArrowheads="1"/>
          </p:cNvSpPr>
          <p:nvPr/>
        </p:nvSpPr>
        <p:spPr bwMode="auto">
          <a:xfrm>
            <a:off x="2971800" y="457200"/>
            <a:ext cx="317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At Least One Seven</a:t>
            </a:r>
          </a:p>
        </p:txBody>
      </p:sp>
      <p:sp>
        <p:nvSpPr>
          <p:cNvPr id="977923" name="Rectangle 3"/>
          <p:cNvSpPr>
            <a:spLocks noChangeArrowheads="1"/>
          </p:cNvSpPr>
          <p:nvPr/>
        </p:nvSpPr>
        <p:spPr bwMode="auto">
          <a:xfrm>
            <a:off x="2286000" y="1447800"/>
            <a:ext cx="61722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>
              <a:buFontTx/>
              <a:buNone/>
            </a:pPr>
            <a:r>
              <a:rPr lang="en-US" altLang="en-US" sz="1800">
                <a:latin typeface="Comic Sans MS" pitchFamily="66" charset="0"/>
              </a:rPr>
              <a:t>How many # 4-digit numbers with at least one 7?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altLang="en-US" sz="1800">
                <a:latin typeface="Comic Sans MS" pitchFamily="66" charset="0"/>
              </a:rPr>
              <a:t>       </a:t>
            </a:r>
            <a:r>
              <a:rPr lang="en-US" altLang="en-US" sz="1800">
                <a:solidFill>
                  <a:srgbClr val="008000"/>
                </a:solidFill>
                <a:latin typeface="Comic Sans MS" pitchFamily="66" charset="0"/>
              </a:rPr>
              <a:t>count by </a:t>
            </a:r>
            <a:r>
              <a:rPr lang="en-US" altLang="en-US" sz="1800" i="1">
                <a:solidFill>
                  <a:srgbClr val="0066FF"/>
                </a:solidFill>
                <a:latin typeface="Comic Sans MS" pitchFamily="66" charset="0"/>
              </a:rPr>
              <a:t>1st occurrence</a:t>
            </a:r>
            <a:r>
              <a:rPr lang="en-US" altLang="en-US" sz="1800">
                <a:solidFill>
                  <a:srgbClr val="008000"/>
                </a:solidFill>
                <a:latin typeface="Comic Sans MS" pitchFamily="66" charset="0"/>
              </a:rPr>
              <a:t> of 7: 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1800">
                <a:latin typeface="Comic Sans MS" pitchFamily="66" charset="0"/>
              </a:rPr>
              <a:t>7xxx + o7xx + oo7x + ooo7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1800">
                <a:latin typeface="Comic Sans MS" pitchFamily="66" charset="0"/>
              </a:rPr>
              <a:t>where x represents any digit from 1 to 10,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1800">
                <a:latin typeface="Comic Sans MS" pitchFamily="66" charset="0"/>
              </a:rPr>
              <a:t>while o represent any digit from 1 to 10 except 7.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1800">
                <a:latin typeface="Comic Sans MS" pitchFamily="66" charset="0"/>
              </a:rPr>
              <a:t>Clearly, each number containing at least one 7 is in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1800">
                <a:latin typeface="Comic Sans MS" pitchFamily="66" charset="0"/>
              </a:rPr>
              <a:t>one of the above sets, and these sets are disjoint.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1800">
                <a:latin typeface="Comic Sans MS" pitchFamily="66" charset="0"/>
              </a:rPr>
              <a:t>Therefore, the answer to the question is: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1800">
                <a:latin typeface="Comic Sans MS" pitchFamily="66" charset="0"/>
              </a:rPr>
              <a:t>10</a:t>
            </a:r>
            <a:r>
              <a:rPr lang="en-US" altLang="en-US" sz="1800" baseline="30000">
                <a:latin typeface="Comic Sans MS" pitchFamily="66" charset="0"/>
              </a:rPr>
              <a:t>3</a:t>
            </a:r>
            <a:r>
              <a:rPr lang="en-US" altLang="en-US" sz="1800">
                <a:latin typeface="Comic Sans MS" pitchFamily="66" charset="0"/>
              </a:rPr>
              <a:t> + 9</a:t>
            </a:r>
            <a:r>
              <a:rPr lang="en-US" altLang="en-US" sz="1800">
                <a:latin typeface="Comic Sans MS" pitchFamily="66" charset="0"/>
                <a:cs typeface="Times New Roman" pitchFamily="18" charset="0"/>
              </a:rPr>
              <a:t>·</a:t>
            </a:r>
            <a:r>
              <a:rPr lang="en-US" altLang="en-US" sz="1800">
                <a:latin typeface="Comic Sans MS" pitchFamily="66" charset="0"/>
              </a:rPr>
              <a:t>10</a:t>
            </a:r>
            <a:r>
              <a:rPr lang="en-US" altLang="en-US" sz="1800" baseline="30000">
                <a:latin typeface="Comic Sans MS" pitchFamily="66" charset="0"/>
              </a:rPr>
              <a:t>2 </a:t>
            </a:r>
            <a:r>
              <a:rPr lang="en-US" altLang="en-US" sz="1800">
                <a:latin typeface="Comic Sans MS" pitchFamily="66" charset="0"/>
              </a:rPr>
              <a:t>+ 9</a:t>
            </a:r>
            <a:r>
              <a:rPr lang="en-US" altLang="en-US" sz="1800" baseline="30000">
                <a:latin typeface="Comic Sans MS" pitchFamily="66" charset="0"/>
              </a:rPr>
              <a:t>2</a:t>
            </a:r>
            <a:r>
              <a:rPr lang="en-US" altLang="en-US" sz="1800">
                <a:latin typeface="Comic Sans MS" pitchFamily="66" charset="0"/>
                <a:cs typeface="Times New Roman" pitchFamily="18" charset="0"/>
              </a:rPr>
              <a:t>·</a:t>
            </a:r>
            <a:r>
              <a:rPr lang="en-US" altLang="en-US" sz="1800">
                <a:latin typeface="Comic Sans MS" pitchFamily="66" charset="0"/>
              </a:rPr>
              <a:t>10 + 9</a:t>
            </a:r>
            <a:r>
              <a:rPr lang="en-US" altLang="en-US" sz="1800" baseline="30000">
                <a:latin typeface="Comic Sans MS" pitchFamily="66" charset="0"/>
              </a:rPr>
              <a:t>3</a:t>
            </a:r>
            <a:r>
              <a:rPr lang="en-US" altLang="en-US" sz="1800">
                <a:latin typeface="Comic Sans MS" pitchFamily="66" charset="0"/>
              </a:rPr>
              <a:t> = 3439</a:t>
            </a:r>
          </a:p>
        </p:txBody>
      </p:sp>
      <p:sp>
        <p:nvSpPr>
          <p:cNvPr id="977926" name="Text Box 6"/>
          <p:cNvSpPr txBox="1">
            <a:spLocks noChangeArrowheads="1"/>
          </p:cNvSpPr>
          <p:nvPr/>
        </p:nvSpPr>
        <p:spPr bwMode="auto">
          <a:xfrm>
            <a:off x="1066800" y="1981200"/>
            <a:ext cx="1255713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Method 1:</a:t>
            </a:r>
          </a:p>
        </p:txBody>
      </p:sp>
      <p:sp>
        <p:nvSpPr>
          <p:cNvPr id="977929" name="Text Box 9"/>
          <p:cNvSpPr txBox="1">
            <a:spLocks noChangeArrowheads="1"/>
          </p:cNvSpPr>
          <p:nvPr/>
        </p:nvSpPr>
        <p:spPr bwMode="auto">
          <a:xfrm>
            <a:off x="2971800" y="6019800"/>
            <a:ext cx="2874963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(counting by partitioning)</a:t>
            </a:r>
          </a:p>
        </p:txBody>
      </p:sp>
      <p:sp>
        <p:nvSpPr>
          <p:cNvPr id="977930" name="Line 10"/>
          <p:cNvSpPr>
            <a:spLocks noChangeShapeType="1"/>
          </p:cNvSpPr>
          <p:nvPr/>
        </p:nvSpPr>
        <p:spPr bwMode="auto">
          <a:xfrm flipV="1">
            <a:off x="1981200" y="27432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7931" name="Text Box 11"/>
          <p:cNvSpPr txBox="1">
            <a:spLocks noChangeArrowheads="1"/>
          </p:cNvSpPr>
          <p:nvPr/>
        </p:nvSpPr>
        <p:spPr bwMode="auto">
          <a:xfrm>
            <a:off x="212725" y="3276600"/>
            <a:ext cx="1900238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/>
              <a:t>The set of 4-digit</a:t>
            </a:r>
          </a:p>
          <a:p>
            <a:r>
              <a:rPr lang="en-US" altLang="zh-TW" sz="1600"/>
              <a:t>numbers with 7 in</a:t>
            </a:r>
          </a:p>
          <a:p>
            <a:r>
              <a:rPr lang="en-US" altLang="zh-TW" sz="1600"/>
              <a:t>the first digit.</a:t>
            </a:r>
          </a:p>
        </p:txBody>
      </p:sp>
      <p:sp>
        <p:nvSpPr>
          <p:cNvPr id="977932" name="Text Box 12"/>
          <p:cNvSpPr txBox="1">
            <a:spLocks noChangeArrowheads="1"/>
          </p:cNvSpPr>
          <p:nvPr/>
        </p:nvSpPr>
        <p:spPr bwMode="auto">
          <a:xfrm>
            <a:off x="228600" y="4651375"/>
            <a:ext cx="1936750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/>
              <a:t>The set of 4-digit</a:t>
            </a:r>
          </a:p>
          <a:p>
            <a:r>
              <a:rPr lang="en-US" altLang="zh-TW" sz="1600"/>
              <a:t>numbers with 7 in</a:t>
            </a:r>
          </a:p>
          <a:p>
            <a:r>
              <a:rPr lang="en-US" altLang="zh-TW" sz="1600"/>
              <a:t>the second digit,</a:t>
            </a:r>
          </a:p>
          <a:p>
            <a:r>
              <a:rPr lang="en-US" altLang="zh-TW" sz="1600"/>
              <a:t>but the first digit</a:t>
            </a:r>
          </a:p>
          <a:p>
            <a:r>
              <a:rPr lang="en-US" altLang="zh-TW" sz="1600"/>
              <a:t>is not 7, and so on.</a:t>
            </a:r>
          </a:p>
        </p:txBody>
      </p:sp>
      <p:sp>
        <p:nvSpPr>
          <p:cNvPr id="977933" name="Line 13"/>
          <p:cNvSpPr>
            <a:spLocks noChangeShapeType="1"/>
          </p:cNvSpPr>
          <p:nvPr/>
        </p:nvSpPr>
        <p:spPr bwMode="auto">
          <a:xfrm flipV="1">
            <a:off x="1981200" y="2819400"/>
            <a:ext cx="182880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7934" name="Oval 14"/>
          <p:cNvSpPr>
            <a:spLocks noChangeArrowheads="1"/>
          </p:cNvSpPr>
          <p:nvPr/>
        </p:nvSpPr>
        <p:spPr bwMode="auto">
          <a:xfrm>
            <a:off x="6553200" y="5257800"/>
            <a:ext cx="2133600" cy="144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7935" name="Freeform 15"/>
          <p:cNvSpPr>
            <a:spLocks/>
          </p:cNvSpPr>
          <p:nvPr/>
        </p:nvSpPr>
        <p:spPr bwMode="auto">
          <a:xfrm>
            <a:off x="6781800" y="5562600"/>
            <a:ext cx="800100" cy="1143000"/>
          </a:xfrm>
          <a:custGeom>
            <a:avLst/>
            <a:gdLst>
              <a:gd name="T0" fmla="*/ 0 w 504"/>
              <a:gd name="T1" fmla="*/ 0 h 720"/>
              <a:gd name="T2" fmla="*/ 432 w 504"/>
              <a:gd name="T3" fmla="*/ 336 h 720"/>
              <a:gd name="T4" fmla="*/ 432 w 504"/>
              <a:gd name="T5" fmla="*/ 72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4" h="720">
                <a:moveTo>
                  <a:pt x="0" y="0"/>
                </a:moveTo>
                <a:cubicBezTo>
                  <a:pt x="180" y="108"/>
                  <a:pt x="360" y="216"/>
                  <a:pt x="432" y="336"/>
                </a:cubicBezTo>
                <a:cubicBezTo>
                  <a:pt x="504" y="456"/>
                  <a:pt x="468" y="588"/>
                  <a:pt x="432" y="7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7936" name="Freeform 16"/>
          <p:cNvSpPr>
            <a:spLocks/>
          </p:cNvSpPr>
          <p:nvPr/>
        </p:nvSpPr>
        <p:spPr bwMode="auto">
          <a:xfrm>
            <a:off x="7848600" y="5410200"/>
            <a:ext cx="457200" cy="1295400"/>
          </a:xfrm>
          <a:custGeom>
            <a:avLst/>
            <a:gdLst>
              <a:gd name="T0" fmla="*/ 0 w 528"/>
              <a:gd name="T1" fmla="*/ 432 h 432"/>
              <a:gd name="T2" fmla="*/ 384 w 528"/>
              <a:gd name="T3" fmla="*/ 240 h 432"/>
              <a:gd name="T4" fmla="*/ 528 w 528"/>
              <a:gd name="T5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8" h="432">
                <a:moveTo>
                  <a:pt x="0" y="432"/>
                </a:moveTo>
                <a:cubicBezTo>
                  <a:pt x="148" y="372"/>
                  <a:pt x="296" y="312"/>
                  <a:pt x="384" y="240"/>
                </a:cubicBezTo>
                <a:cubicBezTo>
                  <a:pt x="472" y="168"/>
                  <a:pt x="500" y="84"/>
                  <a:pt x="52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7937" name="Freeform 17"/>
          <p:cNvSpPr>
            <a:spLocks/>
          </p:cNvSpPr>
          <p:nvPr/>
        </p:nvSpPr>
        <p:spPr bwMode="auto">
          <a:xfrm>
            <a:off x="7467600" y="5778500"/>
            <a:ext cx="762000" cy="317500"/>
          </a:xfrm>
          <a:custGeom>
            <a:avLst/>
            <a:gdLst>
              <a:gd name="T0" fmla="*/ 0 w 480"/>
              <a:gd name="T1" fmla="*/ 200 h 200"/>
              <a:gd name="T2" fmla="*/ 192 w 480"/>
              <a:gd name="T3" fmla="*/ 8 h 200"/>
              <a:gd name="T4" fmla="*/ 480 w 480"/>
              <a:gd name="T5" fmla="*/ 152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200">
                <a:moveTo>
                  <a:pt x="0" y="200"/>
                </a:moveTo>
                <a:cubicBezTo>
                  <a:pt x="56" y="108"/>
                  <a:pt x="112" y="16"/>
                  <a:pt x="192" y="8"/>
                </a:cubicBezTo>
                <a:cubicBezTo>
                  <a:pt x="272" y="0"/>
                  <a:pt x="376" y="76"/>
                  <a:pt x="480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069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6" grpId="0" animBg="1"/>
      <p:bldP spid="977929" grpId="0" animBg="1"/>
      <p:bldP spid="977930" grpId="0" animBg="1"/>
      <p:bldP spid="977931" grpId="0" animBg="1"/>
      <p:bldP spid="977932" grpId="0" animBg="1"/>
      <p:bldP spid="977933" grpId="0" animBg="1"/>
      <p:bldP spid="977934" grpId="0" animBg="1"/>
      <p:bldP spid="977935" grpId="0" animBg="1"/>
      <p:bldP spid="977936" grpId="0" animBg="1"/>
      <p:bldP spid="9779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362" name="Text Box 2"/>
          <p:cNvSpPr txBox="1">
            <a:spLocks noChangeArrowheads="1"/>
          </p:cNvSpPr>
          <p:nvPr/>
        </p:nvSpPr>
        <p:spPr bwMode="auto">
          <a:xfrm>
            <a:off x="2971800" y="457200"/>
            <a:ext cx="317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At Least One Seven</a:t>
            </a:r>
          </a:p>
        </p:txBody>
      </p:sp>
      <p:sp>
        <p:nvSpPr>
          <p:cNvPr id="1039363" name="Rectangle 3"/>
          <p:cNvSpPr>
            <a:spLocks noChangeArrowheads="1"/>
          </p:cNvSpPr>
          <p:nvPr/>
        </p:nvSpPr>
        <p:spPr bwMode="auto">
          <a:xfrm>
            <a:off x="2286000" y="1447800"/>
            <a:ext cx="5791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>
              <a:buFontTx/>
              <a:buNone/>
            </a:pPr>
            <a:r>
              <a:rPr lang="en-US" altLang="en-US" sz="1800">
                <a:latin typeface="Comic Sans MS" pitchFamily="66" charset="0"/>
              </a:rPr>
              <a:t>How many # 4-digit numbers with at least one 7?</a:t>
            </a:r>
          </a:p>
        </p:txBody>
      </p:sp>
      <p:sp>
        <p:nvSpPr>
          <p:cNvPr id="1039364" name="Rectangle 4"/>
          <p:cNvSpPr>
            <a:spLocks noChangeArrowheads="1"/>
          </p:cNvSpPr>
          <p:nvPr/>
        </p:nvSpPr>
        <p:spPr bwMode="auto">
          <a:xfrm>
            <a:off x="2743200" y="2219325"/>
            <a:ext cx="45720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>
              <a:buFontTx/>
              <a:buNone/>
            </a:pPr>
            <a:r>
              <a:rPr lang="en-US" altLang="en-US" sz="1800" b="1">
                <a:latin typeface="Comic Sans MS" pitchFamily="66" charset="0"/>
              </a:rPr>
              <a:t>|</a:t>
            </a:r>
            <a:r>
              <a:rPr lang="en-US" altLang="en-US" sz="1800">
                <a:latin typeface="Comic Sans MS" pitchFamily="66" charset="0"/>
              </a:rPr>
              <a:t>4-digit numbers with at least one 7</a:t>
            </a:r>
            <a:r>
              <a:rPr lang="en-US" altLang="en-US" sz="1800" b="1">
                <a:latin typeface="Comic Sans MS" pitchFamily="66" charset="0"/>
              </a:rPr>
              <a:t>|</a:t>
            </a:r>
            <a:r>
              <a:rPr lang="en-US" altLang="en-US" sz="1800">
                <a:latin typeface="Comic Sans MS" pitchFamily="66" charset="0"/>
              </a:rPr>
              <a:t>=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800">
                <a:latin typeface="Comic Sans MS" pitchFamily="66" charset="0"/>
              </a:rPr>
              <a:t> </a:t>
            </a:r>
            <a:r>
              <a:rPr lang="en-US" altLang="en-US" sz="1800" b="1">
                <a:latin typeface="Comic Sans MS" pitchFamily="66" charset="0"/>
              </a:rPr>
              <a:t>|</a:t>
            </a:r>
            <a:r>
              <a:rPr lang="en-US" altLang="en-US" sz="1800">
                <a:latin typeface="Comic Sans MS" pitchFamily="66" charset="0"/>
              </a:rPr>
              <a:t>4-digit numbers</a:t>
            </a:r>
            <a:r>
              <a:rPr lang="en-US" altLang="en-US" sz="1800" b="1">
                <a:latin typeface="Comic Sans MS" pitchFamily="66" charset="0"/>
              </a:rPr>
              <a:t>|</a:t>
            </a:r>
            <a:r>
              <a:rPr lang="en-US" altLang="en-US" sz="1800">
                <a:latin typeface="Comic Sans MS" pitchFamily="66" charset="0"/>
              </a:rPr>
              <a:t> </a:t>
            </a:r>
            <a:r>
              <a:rPr lang="en-US" altLang="en-US" sz="1800" b="1">
                <a:latin typeface="Comic Sans MS" pitchFamily="66" charset="0"/>
                <a:sym typeface="Euclid Symbol" pitchFamily="18" charset="2"/>
              </a:rPr>
              <a:t></a:t>
            </a:r>
            <a:r>
              <a:rPr lang="en-US" altLang="en-US" sz="1800" b="1">
                <a:latin typeface="Comic Sans MS" pitchFamily="66" charset="0"/>
              </a:rPr>
              <a:t> |</a:t>
            </a:r>
            <a:r>
              <a:rPr lang="en-US" altLang="en-US" sz="1800">
                <a:latin typeface="Comic Sans MS" pitchFamily="66" charset="0"/>
              </a:rPr>
              <a:t>those with no 7s</a:t>
            </a:r>
            <a:r>
              <a:rPr lang="en-US" altLang="en-US" sz="1800" b="1">
                <a:latin typeface="Comic Sans MS" pitchFamily="66" charset="0"/>
              </a:rPr>
              <a:t>|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800" b="1">
                <a:latin typeface="Comic Sans MS" pitchFamily="66" charset="0"/>
              </a:rPr>
              <a:t>    </a:t>
            </a:r>
            <a:r>
              <a:rPr lang="en-US" altLang="en-US" sz="1800">
                <a:latin typeface="Comic Sans MS" pitchFamily="66" charset="0"/>
              </a:rPr>
              <a:t>= 10</a:t>
            </a:r>
            <a:r>
              <a:rPr lang="en-US" altLang="en-US" sz="1800" baseline="30000">
                <a:latin typeface="Comic Sans MS" pitchFamily="66" charset="0"/>
              </a:rPr>
              <a:t>4</a:t>
            </a:r>
            <a:r>
              <a:rPr lang="en-US" altLang="en-US" sz="1800">
                <a:latin typeface="Comic Sans MS" pitchFamily="66" charset="0"/>
              </a:rPr>
              <a:t>      –        9</a:t>
            </a:r>
            <a:r>
              <a:rPr lang="en-US" altLang="en-US" sz="1800" baseline="30000">
                <a:latin typeface="Comic Sans MS" pitchFamily="66" charset="0"/>
              </a:rPr>
              <a:t>4</a:t>
            </a:r>
            <a:r>
              <a:rPr lang="en-US" altLang="en-US" sz="1800">
                <a:latin typeface="Comic Sans MS" pitchFamily="66" charset="0"/>
              </a:rPr>
              <a:t>         </a:t>
            </a:r>
          </a:p>
        </p:txBody>
      </p:sp>
      <p:sp>
        <p:nvSpPr>
          <p:cNvPr id="1039365" name="Text Box 5"/>
          <p:cNvSpPr txBox="1">
            <a:spLocks noChangeArrowheads="1"/>
          </p:cNvSpPr>
          <p:nvPr/>
        </p:nvSpPr>
        <p:spPr bwMode="auto">
          <a:xfrm>
            <a:off x="3124200" y="3590925"/>
            <a:ext cx="927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en-US">
                <a:latin typeface="Comic Sans MS" pitchFamily="66" charset="0"/>
              </a:rPr>
              <a:t>= 3439</a:t>
            </a:r>
          </a:p>
        </p:txBody>
      </p:sp>
      <p:sp>
        <p:nvSpPr>
          <p:cNvPr id="1039367" name="Text Box 7"/>
          <p:cNvSpPr txBox="1">
            <a:spLocks noChangeArrowheads="1"/>
          </p:cNvSpPr>
          <p:nvPr/>
        </p:nvSpPr>
        <p:spPr bwMode="auto">
          <a:xfrm>
            <a:off x="990600" y="2219325"/>
            <a:ext cx="1292225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Method 2:</a:t>
            </a:r>
          </a:p>
        </p:txBody>
      </p:sp>
      <p:sp>
        <p:nvSpPr>
          <p:cNvPr id="1039368" name="Text Box 8"/>
          <p:cNvSpPr txBox="1">
            <a:spLocks noChangeArrowheads="1"/>
          </p:cNvSpPr>
          <p:nvPr/>
        </p:nvSpPr>
        <p:spPr bwMode="auto">
          <a:xfrm>
            <a:off x="2895600" y="4043363"/>
            <a:ext cx="3006725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(counting the complement)</a:t>
            </a:r>
          </a:p>
        </p:txBody>
      </p:sp>
      <p:sp>
        <p:nvSpPr>
          <p:cNvPr id="1039370" name="Oval 10"/>
          <p:cNvSpPr>
            <a:spLocks noChangeArrowheads="1"/>
          </p:cNvSpPr>
          <p:nvPr/>
        </p:nvSpPr>
        <p:spPr bwMode="auto">
          <a:xfrm rot="2058636">
            <a:off x="6553200" y="3886200"/>
            <a:ext cx="9906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9371" name="Rectangle 11"/>
          <p:cNvSpPr>
            <a:spLocks noChangeArrowheads="1"/>
          </p:cNvSpPr>
          <p:nvPr/>
        </p:nvSpPr>
        <p:spPr bwMode="auto">
          <a:xfrm>
            <a:off x="6400800" y="3733800"/>
            <a:ext cx="1828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9372" name="Line 12"/>
          <p:cNvSpPr>
            <a:spLocks noChangeShapeType="1"/>
          </p:cNvSpPr>
          <p:nvPr/>
        </p:nvSpPr>
        <p:spPr bwMode="auto">
          <a:xfrm flipV="1">
            <a:off x="6400800" y="37338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9373" name="Line 13"/>
          <p:cNvSpPr>
            <a:spLocks noChangeShapeType="1"/>
          </p:cNvSpPr>
          <p:nvPr/>
        </p:nvSpPr>
        <p:spPr bwMode="auto">
          <a:xfrm flipV="1">
            <a:off x="6400800" y="41148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9374" name="Line 14"/>
          <p:cNvSpPr>
            <a:spLocks noChangeShapeType="1"/>
          </p:cNvSpPr>
          <p:nvPr/>
        </p:nvSpPr>
        <p:spPr bwMode="auto">
          <a:xfrm flipV="1">
            <a:off x="7162800" y="37338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9375" name="Line 15"/>
          <p:cNvSpPr>
            <a:spLocks noChangeShapeType="1"/>
          </p:cNvSpPr>
          <p:nvPr/>
        </p:nvSpPr>
        <p:spPr bwMode="auto">
          <a:xfrm flipV="1">
            <a:off x="6400800" y="43434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9376" name="Line 16"/>
          <p:cNvSpPr>
            <a:spLocks noChangeShapeType="1"/>
          </p:cNvSpPr>
          <p:nvPr/>
        </p:nvSpPr>
        <p:spPr bwMode="auto">
          <a:xfrm flipV="1">
            <a:off x="7315200" y="37338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9377" name="Line 17"/>
          <p:cNvSpPr>
            <a:spLocks noChangeShapeType="1"/>
          </p:cNvSpPr>
          <p:nvPr/>
        </p:nvSpPr>
        <p:spPr bwMode="auto">
          <a:xfrm flipV="1">
            <a:off x="6400800" y="45720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9378" name="Line 18"/>
          <p:cNvSpPr>
            <a:spLocks noChangeShapeType="1"/>
          </p:cNvSpPr>
          <p:nvPr/>
        </p:nvSpPr>
        <p:spPr bwMode="auto">
          <a:xfrm flipV="1">
            <a:off x="7467600" y="38862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9379" name="Line 19"/>
          <p:cNvSpPr>
            <a:spLocks noChangeShapeType="1"/>
          </p:cNvSpPr>
          <p:nvPr/>
        </p:nvSpPr>
        <p:spPr bwMode="auto">
          <a:xfrm flipV="1">
            <a:off x="6400800" y="47244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9380" name="Line 20"/>
          <p:cNvSpPr>
            <a:spLocks noChangeShapeType="1"/>
          </p:cNvSpPr>
          <p:nvPr/>
        </p:nvSpPr>
        <p:spPr bwMode="auto">
          <a:xfrm flipV="1">
            <a:off x="7543800" y="41910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9381" name="Line 21"/>
          <p:cNvSpPr>
            <a:spLocks noChangeShapeType="1"/>
          </p:cNvSpPr>
          <p:nvPr/>
        </p:nvSpPr>
        <p:spPr bwMode="auto">
          <a:xfrm flipV="1">
            <a:off x="7086600" y="4419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9382" name="Line 22"/>
          <p:cNvSpPr>
            <a:spLocks noChangeShapeType="1"/>
          </p:cNvSpPr>
          <p:nvPr/>
        </p:nvSpPr>
        <p:spPr bwMode="auto">
          <a:xfrm flipV="1">
            <a:off x="7620000" y="46482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9383" name="Text Box 23"/>
          <p:cNvSpPr txBox="1">
            <a:spLocks noChangeArrowheads="1"/>
          </p:cNvSpPr>
          <p:nvPr/>
        </p:nvSpPr>
        <p:spPr bwMode="auto">
          <a:xfrm>
            <a:off x="1981200" y="5653088"/>
            <a:ext cx="5162550" cy="37623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Counting the complement is a useful technique.</a:t>
            </a:r>
          </a:p>
        </p:txBody>
      </p:sp>
    </p:spTree>
    <p:extLst>
      <p:ext uri="{BB962C8B-B14F-4D97-AF65-F5344CB8AC3E}">
        <p14:creationId xmlns:p14="http://schemas.microsoft.com/office/powerpoint/2010/main" val="37201886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9365" grpId="0"/>
      <p:bldP spid="1039367" grpId="0" animBg="1"/>
      <p:bldP spid="1039368" grpId="0" animBg="1"/>
      <p:bldP spid="1039370" grpId="0" animBg="1"/>
      <p:bldP spid="1039371" grpId="0" animBg="1"/>
      <p:bldP spid="1039372" grpId="0" animBg="1"/>
      <p:bldP spid="1039373" grpId="0" animBg="1"/>
      <p:bldP spid="1039374" grpId="0" animBg="1"/>
      <p:bldP spid="1039375" grpId="0" animBg="1"/>
      <p:bldP spid="1039376" grpId="0" animBg="1"/>
      <p:bldP spid="1039377" grpId="0" animBg="1"/>
      <p:bldP spid="1039378" grpId="0" animBg="1"/>
      <p:bldP spid="1039379" grpId="0" animBg="1"/>
      <p:bldP spid="1039380" grpId="0" animBg="1"/>
      <p:bldP spid="1039381" grpId="0" animBg="1"/>
      <p:bldP spid="1039382" grpId="0" animBg="1"/>
      <p:bldP spid="103938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62" name="Picture 2" descr="HongKongP200-1000Dollars-1988-donatedtsfng_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525" y="1381125"/>
            <a:ext cx="5059363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2563" name="Text Box 3"/>
          <p:cNvSpPr txBox="1">
            <a:spLocks noChangeArrowheads="1"/>
          </p:cNvSpPr>
          <p:nvPr/>
        </p:nvSpPr>
        <p:spPr bwMode="auto">
          <a:xfrm>
            <a:off x="3195638" y="457200"/>
            <a:ext cx="2747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Defective Dollars</a:t>
            </a:r>
          </a:p>
        </p:txBody>
      </p:sp>
      <p:sp>
        <p:nvSpPr>
          <p:cNvPr id="962564" name="Rectangle 4"/>
          <p:cNvSpPr>
            <a:spLocks noChangeArrowheads="1"/>
          </p:cNvSpPr>
          <p:nvPr/>
        </p:nvSpPr>
        <p:spPr bwMode="auto">
          <a:xfrm>
            <a:off x="2028825" y="4402138"/>
            <a:ext cx="5057775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 dollar is defective if some digit appears</a:t>
            </a:r>
          </a:p>
          <a:p>
            <a:pPr>
              <a:lnSpc>
                <a:spcPct val="150000"/>
              </a:lnSpc>
            </a:pPr>
            <a:r>
              <a:rPr lang="en-US" altLang="en-US"/>
              <a:t>more than once in the 6-digit serial number.</a:t>
            </a:r>
          </a:p>
        </p:txBody>
      </p:sp>
      <p:sp>
        <p:nvSpPr>
          <p:cNvPr id="962565" name="Line 5"/>
          <p:cNvSpPr>
            <a:spLocks noChangeShapeType="1"/>
          </p:cNvSpPr>
          <p:nvPr/>
        </p:nvSpPr>
        <p:spPr bwMode="auto">
          <a:xfrm>
            <a:off x="5334000" y="3657600"/>
            <a:ext cx="914400" cy="0"/>
          </a:xfrm>
          <a:prstGeom prst="line">
            <a:avLst/>
          </a:prstGeom>
          <a:noFill/>
          <a:ln w="7620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566" name="Rectangle 6"/>
          <p:cNvSpPr>
            <a:spLocks noChangeArrowheads="1"/>
          </p:cNvSpPr>
          <p:nvPr/>
        </p:nvSpPr>
        <p:spPr bwMode="auto">
          <a:xfrm>
            <a:off x="2362200" y="5643563"/>
            <a:ext cx="4343400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How common are nondefective dollars?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946" name="Text Box 2"/>
          <p:cNvSpPr txBox="1">
            <a:spLocks noChangeArrowheads="1"/>
          </p:cNvSpPr>
          <p:nvPr/>
        </p:nvSpPr>
        <p:spPr bwMode="auto">
          <a:xfrm>
            <a:off x="3195638" y="457200"/>
            <a:ext cx="2747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Defective Dollars</a:t>
            </a:r>
          </a:p>
        </p:txBody>
      </p:sp>
      <p:sp>
        <p:nvSpPr>
          <p:cNvPr id="978947" name="Rectangle 3"/>
          <p:cNvSpPr>
            <a:spLocks noChangeArrowheads="1"/>
          </p:cNvSpPr>
          <p:nvPr/>
        </p:nvSpPr>
        <p:spPr bwMode="auto">
          <a:xfrm>
            <a:off x="1463675" y="1524000"/>
            <a:ext cx="434340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How common are nondefective dollars?</a:t>
            </a:r>
          </a:p>
        </p:txBody>
      </p:sp>
      <p:sp>
        <p:nvSpPr>
          <p:cNvPr id="978948" name="Text Box 4"/>
          <p:cNvSpPr txBox="1">
            <a:spLocks noChangeArrowheads="1"/>
          </p:cNvSpPr>
          <p:nvPr/>
        </p:nvSpPr>
        <p:spPr bwMode="auto">
          <a:xfrm>
            <a:off x="1387475" y="2438400"/>
            <a:ext cx="5567363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10 possible choices for the first digit,</a:t>
            </a:r>
          </a:p>
          <a:p>
            <a:pPr>
              <a:lnSpc>
                <a:spcPct val="150000"/>
              </a:lnSpc>
            </a:pPr>
            <a:r>
              <a:rPr lang="en-US" altLang="en-US"/>
              <a:t>9 possible choices for the second digit, and so on…</a:t>
            </a:r>
          </a:p>
        </p:txBody>
      </p:sp>
      <p:sp>
        <p:nvSpPr>
          <p:cNvPr id="978949" name="Text Box 5"/>
          <p:cNvSpPr txBox="1">
            <a:spLocks noChangeArrowheads="1"/>
          </p:cNvSpPr>
          <p:nvPr/>
        </p:nvSpPr>
        <p:spPr bwMode="auto">
          <a:xfrm>
            <a:off x="1387475" y="3733800"/>
            <a:ext cx="677545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So, there are 10x9x8x7x6x5 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                 = 151200 serial number with all its digit different</a:t>
            </a:r>
          </a:p>
        </p:txBody>
      </p:sp>
      <p:sp>
        <p:nvSpPr>
          <p:cNvPr id="978950" name="Text Box 6"/>
          <p:cNvSpPr txBox="1">
            <a:spLocks noChangeArrowheads="1"/>
          </p:cNvSpPr>
          <p:nvPr/>
        </p:nvSpPr>
        <p:spPr bwMode="auto">
          <a:xfrm>
            <a:off x="1371600" y="4953000"/>
            <a:ext cx="5295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There are totally 10</a:t>
            </a:r>
            <a:r>
              <a:rPr lang="en-US" altLang="en-US" baseline="30000"/>
              <a:t>6</a:t>
            </a:r>
            <a:r>
              <a:rPr lang="en-US" altLang="en-US"/>
              <a:t> = 1000000 serial numbers.</a:t>
            </a:r>
          </a:p>
        </p:txBody>
      </p:sp>
      <p:sp>
        <p:nvSpPr>
          <p:cNvPr id="978951" name="Text Box 7"/>
          <p:cNvSpPr txBox="1">
            <a:spLocks noChangeArrowheads="1"/>
          </p:cNvSpPr>
          <p:nvPr/>
        </p:nvSpPr>
        <p:spPr bwMode="auto">
          <a:xfrm>
            <a:off x="1447800" y="5791200"/>
            <a:ext cx="5214938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So, only about 15% of dollars are nondefective.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8950" grpId="0"/>
      <p:bldP spid="97895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514" name="Text Box 2"/>
          <p:cNvSpPr txBox="1">
            <a:spLocks noChangeArrowheads="1"/>
          </p:cNvSpPr>
          <p:nvPr/>
        </p:nvSpPr>
        <p:spPr bwMode="auto">
          <a:xfrm>
            <a:off x="2667000" y="457200"/>
            <a:ext cx="3868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Generalized Product Rule</a:t>
            </a:r>
          </a:p>
        </p:txBody>
      </p:sp>
      <p:sp>
        <p:nvSpPr>
          <p:cNvPr id="960517" name="Text Box 5"/>
          <p:cNvSpPr txBox="1">
            <a:spLocks noChangeArrowheads="1"/>
          </p:cNvSpPr>
          <p:nvPr/>
        </p:nvSpPr>
        <p:spPr bwMode="auto">
          <a:xfrm>
            <a:off x="2111375" y="1673225"/>
            <a:ext cx="4978400" cy="270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en-US" b="1" i="1">
                <a:latin typeface="Comic Sans MS" pitchFamily="66" charset="0"/>
              </a:rPr>
              <a:t>Q</a:t>
            </a:r>
            <a:r>
              <a:rPr kumimoji="0" lang="en-US" altLang="en-US">
                <a:latin typeface="Comic Sans MS" pitchFamily="66" charset="0"/>
              </a:rPr>
              <a:t> a set of length-</a:t>
            </a:r>
            <a:r>
              <a:rPr kumimoji="0" lang="en-US" altLang="en-US" i="1">
                <a:solidFill>
                  <a:srgbClr val="3333CC"/>
                </a:solidFill>
                <a:latin typeface="Comic Sans MS" pitchFamily="66" charset="0"/>
              </a:rPr>
              <a:t>k</a:t>
            </a:r>
            <a:r>
              <a:rPr kumimoji="0" lang="en-US" altLang="en-US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kumimoji="0" lang="en-US" altLang="en-US">
                <a:latin typeface="Comic Sans MS" pitchFamily="66" charset="0"/>
              </a:rPr>
              <a:t>sequences.  If there are: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kumimoji="0" lang="en-US" altLang="en-US" i="1">
                <a:solidFill>
                  <a:srgbClr val="3333CC"/>
                </a:solidFill>
                <a:latin typeface="Comic Sans MS" pitchFamily="66" charset="0"/>
              </a:rPr>
              <a:t>n</a:t>
            </a:r>
            <a:r>
              <a:rPr kumimoji="0" lang="en-US" altLang="en-US" baseline="-25000">
                <a:solidFill>
                  <a:srgbClr val="3333CC"/>
                </a:solidFill>
                <a:latin typeface="Comic Sans MS" pitchFamily="66" charset="0"/>
              </a:rPr>
              <a:t>1</a:t>
            </a:r>
            <a:r>
              <a:rPr kumimoji="0" lang="en-US" altLang="en-US">
                <a:latin typeface="Comic Sans MS" pitchFamily="66" charset="0"/>
              </a:rPr>
              <a:t> possible 1</a:t>
            </a:r>
            <a:r>
              <a:rPr kumimoji="0" lang="en-US" altLang="en-US" baseline="30000">
                <a:latin typeface="Comic Sans MS" pitchFamily="66" charset="0"/>
              </a:rPr>
              <a:t>st</a:t>
            </a:r>
            <a:r>
              <a:rPr kumimoji="0" lang="en-US" altLang="en-US">
                <a:latin typeface="Comic Sans MS" pitchFamily="66" charset="0"/>
              </a:rPr>
              <a:t> elements in sequences,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kumimoji="0" lang="en-US" altLang="en-US" i="1">
                <a:solidFill>
                  <a:srgbClr val="3333CC"/>
                </a:solidFill>
                <a:latin typeface="Comic Sans MS" pitchFamily="66" charset="0"/>
              </a:rPr>
              <a:t>n</a:t>
            </a:r>
            <a:r>
              <a:rPr kumimoji="0" lang="en-US" altLang="en-US" baseline="-25000">
                <a:solidFill>
                  <a:srgbClr val="3333CC"/>
                </a:solidFill>
                <a:latin typeface="Comic Sans MS" pitchFamily="66" charset="0"/>
              </a:rPr>
              <a:t>2</a:t>
            </a:r>
            <a:r>
              <a:rPr kumimoji="0" lang="en-US" altLang="en-US">
                <a:latin typeface="Comic Sans MS" pitchFamily="66" charset="0"/>
              </a:rPr>
              <a:t> possible 2</a:t>
            </a:r>
            <a:r>
              <a:rPr kumimoji="0" lang="en-US" altLang="en-US" baseline="30000">
                <a:latin typeface="Comic Sans MS" pitchFamily="66" charset="0"/>
              </a:rPr>
              <a:t>nd</a:t>
            </a:r>
            <a:r>
              <a:rPr kumimoji="0" lang="en-US" altLang="en-US">
                <a:latin typeface="Comic Sans MS" pitchFamily="66" charset="0"/>
              </a:rPr>
              <a:t> elements for each first entry,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kumimoji="0" lang="en-US" altLang="en-US" i="1">
                <a:solidFill>
                  <a:srgbClr val="3333CC"/>
                </a:solidFill>
                <a:latin typeface="Comic Sans MS" pitchFamily="66" charset="0"/>
              </a:rPr>
              <a:t>n</a:t>
            </a:r>
            <a:r>
              <a:rPr kumimoji="0" lang="en-US" altLang="en-US" baseline="-25000">
                <a:solidFill>
                  <a:srgbClr val="3333CC"/>
                </a:solidFill>
                <a:latin typeface="Comic Sans MS" pitchFamily="66" charset="0"/>
              </a:rPr>
              <a:t>3</a:t>
            </a:r>
            <a:r>
              <a:rPr kumimoji="0" lang="en-US" altLang="en-US">
                <a:latin typeface="Comic Sans MS" pitchFamily="66" charset="0"/>
              </a:rPr>
              <a:t> possible 3</a:t>
            </a:r>
            <a:r>
              <a:rPr kumimoji="0" lang="en-US" altLang="en-US" baseline="30000">
                <a:latin typeface="Comic Sans MS" pitchFamily="66" charset="0"/>
              </a:rPr>
              <a:t>rd</a:t>
            </a:r>
            <a:r>
              <a:rPr kumimoji="0" lang="en-US" altLang="en-US">
                <a:latin typeface="Comic Sans MS" pitchFamily="66" charset="0"/>
              </a:rPr>
              <a:t> elements for each 1</a:t>
            </a:r>
            <a:r>
              <a:rPr kumimoji="0" lang="en-US" altLang="en-US" baseline="30000">
                <a:latin typeface="Comic Sans MS" pitchFamily="66" charset="0"/>
              </a:rPr>
              <a:t>st</a:t>
            </a:r>
            <a:r>
              <a:rPr kumimoji="0" lang="en-US" altLang="en-US">
                <a:latin typeface="Comic Sans MS" pitchFamily="66" charset="0"/>
              </a:rPr>
              <a:t> &amp; 2</a:t>
            </a:r>
            <a:r>
              <a:rPr kumimoji="0" lang="en-US" altLang="en-US" baseline="30000">
                <a:latin typeface="Comic Sans MS" pitchFamily="66" charset="0"/>
              </a:rPr>
              <a:t>nd</a:t>
            </a:r>
            <a:r>
              <a:rPr kumimoji="0" lang="en-US" altLang="en-US">
                <a:latin typeface="Comic Sans MS" pitchFamily="66" charset="0"/>
              </a:rPr>
              <a:t>,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kumimoji="0" lang="en-US" altLang="en-US">
                <a:latin typeface="Comic Sans MS" pitchFamily="66" charset="0"/>
                <a:sym typeface="Euclid Extra" pitchFamily="18" charset="2"/>
              </a:rPr>
              <a:t>…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kumimoji="0" lang="en-US" altLang="en-US">
                <a:latin typeface="Comic Sans MS" pitchFamily="66" charset="0"/>
              </a:rPr>
              <a:t>then,</a:t>
            </a:r>
          </a:p>
        </p:txBody>
      </p:sp>
      <p:sp>
        <p:nvSpPr>
          <p:cNvPr id="960519" name="Text Box 7"/>
          <p:cNvSpPr txBox="1">
            <a:spLocks noChangeArrowheads="1"/>
          </p:cNvSpPr>
          <p:nvPr/>
        </p:nvSpPr>
        <p:spPr bwMode="auto">
          <a:xfrm>
            <a:off x="2895600" y="3886200"/>
            <a:ext cx="3910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rgbClr val="3333FF"/>
                </a:solidFill>
              </a:rPr>
              <a:t>|Q| = n</a:t>
            </a:r>
            <a:r>
              <a:rPr lang="en-US" altLang="en-US" sz="2800" baseline="-25000">
                <a:solidFill>
                  <a:srgbClr val="3333FF"/>
                </a:solidFill>
              </a:rPr>
              <a:t>1</a:t>
            </a:r>
            <a:r>
              <a:rPr lang="en-US" altLang="en-US" sz="2800">
                <a:solidFill>
                  <a:srgbClr val="3333FF"/>
                </a:solidFill>
              </a:rPr>
              <a:t> · n</a:t>
            </a:r>
            <a:r>
              <a:rPr lang="en-US" altLang="en-US" sz="2800" baseline="-25000">
                <a:solidFill>
                  <a:srgbClr val="3333FF"/>
                </a:solidFill>
              </a:rPr>
              <a:t>2</a:t>
            </a:r>
            <a:r>
              <a:rPr lang="en-US" altLang="en-US" sz="2800">
                <a:solidFill>
                  <a:srgbClr val="3333FF"/>
                </a:solidFill>
              </a:rPr>
              <a:t> · n</a:t>
            </a:r>
            <a:r>
              <a:rPr lang="en-US" altLang="en-US" sz="2800" baseline="-25000">
                <a:solidFill>
                  <a:srgbClr val="3333FF"/>
                </a:solidFill>
              </a:rPr>
              <a:t>3</a:t>
            </a:r>
            <a:r>
              <a:rPr lang="en-US" altLang="en-US" sz="2800">
                <a:solidFill>
                  <a:srgbClr val="3333FF"/>
                </a:solidFill>
              </a:rPr>
              <a:t> · … · n</a:t>
            </a:r>
            <a:r>
              <a:rPr lang="en-US" altLang="en-US" sz="2800" baseline="-25000">
                <a:solidFill>
                  <a:srgbClr val="3333FF"/>
                </a:solidFill>
              </a:rPr>
              <a:t>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290" name="Text Box 2"/>
          <p:cNvSpPr txBox="1">
            <a:spLocks noChangeArrowheads="1"/>
          </p:cNvSpPr>
          <p:nvPr/>
        </p:nvSpPr>
        <p:spPr bwMode="auto">
          <a:xfrm>
            <a:off x="3511550" y="457200"/>
            <a:ext cx="205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1036292" name="Text Box 4"/>
          <p:cNvSpPr txBox="1">
            <a:spLocks noChangeArrowheads="1"/>
          </p:cNvSpPr>
          <p:nvPr/>
        </p:nvSpPr>
        <p:spPr bwMode="auto">
          <a:xfrm>
            <a:off x="1828800" y="2420938"/>
            <a:ext cx="5470525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Sum rule, product rule, generalized product rule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Permutations, combinations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Binomial coefficients, combinatorial proof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Inclusion-exclusion principle</a:t>
            </a:r>
          </a:p>
        </p:txBody>
      </p:sp>
    </p:spTree>
    <p:extLst>
      <p:ext uri="{BB962C8B-B14F-4D97-AF65-F5344CB8AC3E}">
        <p14:creationId xmlns:p14="http://schemas.microsoft.com/office/powerpoint/2010/main" val="182274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278" name="Text Box 14"/>
          <p:cNvSpPr txBox="1">
            <a:spLocks noChangeArrowheads="1"/>
          </p:cNvSpPr>
          <p:nvPr/>
        </p:nvSpPr>
        <p:spPr bwMode="auto">
          <a:xfrm>
            <a:off x="3511550" y="457200"/>
            <a:ext cx="205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1035280" name="Text Box 16"/>
          <p:cNvSpPr txBox="1">
            <a:spLocks noChangeArrowheads="1"/>
          </p:cNvSpPr>
          <p:nvPr/>
        </p:nvSpPr>
        <p:spPr bwMode="auto">
          <a:xfrm>
            <a:off x="2151063" y="1412875"/>
            <a:ext cx="4859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We will study some basic rules for counting.</a:t>
            </a:r>
          </a:p>
        </p:txBody>
      </p:sp>
      <p:sp>
        <p:nvSpPr>
          <p:cNvPr id="1035281" name="Text Box 17"/>
          <p:cNvSpPr txBox="1">
            <a:spLocks noChangeArrowheads="1"/>
          </p:cNvSpPr>
          <p:nvPr/>
        </p:nvSpPr>
        <p:spPr bwMode="auto">
          <a:xfrm>
            <a:off x="1828800" y="2420938"/>
            <a:ext cx="5470525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Sum rule, product rule, generalized product rule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Permutations, combinations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Binomial coefficients, combinatorial proof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Inclusion-exclusion principle</a:t>
            </a:r>
          </a:p>
        </p:txBody>
      </p:sp>
    </p:spTree>
    <p:extLst>
      <p:ext uri="{BB962C8B-B14F-4D97-AF65-F5344CB8AC3E}">
        <p14:creationId xmlns:p14="http://schemas.microsoft.com/office/powerpoint/2010/main" val="338637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495675" y="457200"/>
            <a:ext cx="206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Permutations</a:t>
            </a:r>
          </a:p>
        </p:txBody>
      </p:sp>
      <p:sp>
        <p:nvSpPr>
          <p:cNvPr id="959491" name="Rectangle 3"/>
          <p:cNvSpPr>
            <a:spLocks noChangeArrowheads="1"/>
          </p:cNvSpPr>
          <p:nvPr/>
        </p:nvSpPr>
        <p:spPr bwMode="auto">
          <a:xfrm>
            <a:off x="990600" y="1371600"/>
            <a:ext cx="70104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endParaRPr lang="en-US" altLang="en-US"/>
          </a:p>
          <a:p>
            <a:pPr algn="ctr" eaLnBrk="1" hangingPunct="1">
              <a:lnSpc>
                <a:spcPct val="150000"/>
              </a:lnSpc>
            </a:pPr>
            <a:endParaRPr lang="en-US" altLang="en-US"/>
          </a:p>
          <a:p>
            <a:pPr algn="ctr" eaLnBrk="1" hangingPunct="1">
              <a:lnSpc>
                <a:spcPct val="150000"/>
              </a:lnSpc>
            </a:pPr>
            <a:endParaRPr lang="en-US" altLang="en-US"/>
          </a:p>
          <a:p>
            <a:pPr algn="ctr" eaLnBrk="1" hangingPunct="1">
              <a:lnSpc>
                <a:spcPct val="150000"/>
              </a:lnSpc>
            </a:pPr>
            <a:r>
              <a:rPr lang="en-US" altLang="en-US"/>
              <a:t>For example, here are all six permutations of the set {a, b, c}: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altLang="en-US"/>
              <a:t>(a, b, c) (a, c, b) (b, a, c)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altLang="en-US"/>
              <a:t>(b, c, a) (c, a, b) (c, b, a)</a:t>
            </a:r>
          </a:p>
        </p:txBody>
      </p:sp>
      <p:sp>
        <p:nvSpPr>
          <p:cNvPr id="959492" name="Rectangle 4"/>
          <p:cNvSpPr>
            <a:spLocks noChangeArrowheads="1"/>
          </p:cNvSpPr>
          <p:nvPr/>
        </p:nvSpPr>
        <p:spPr bwMode="auto">
          <a:xfrm>
            <a:off x="1524000" y="4876800"/>
            <a:ext cx="6075363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How many permutations of an n-element set are there?</a:t>
            </a:r>
          </a:p>
        </p:txBody>
      </p:sp>
      <p:sp>
        <p:nvSpPr>
          <p:cNvPr id="959493" name="Text Box 5"/>
          <p:cNvSpPr txBox="1">
            <a:spLocks noChangeArrowheads="1"/>
          </p:cNvSpPr>
          <p:nvPr/>
        </p:nvSpPr>
        <p:spPr bwMode="auto">
          <a:xfrm>
            <a:off x="2955925" y="4191000"/>
            <a:ext cx="31337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Ordering is important here.</a:t>
            </a:r>
          </a:p>
        </p:txBody>
      </p:sp>
      <p:sp>
        <p:nvSpPr>
          <p:cNvPr id="959495" name="Text Box 7"/>
          <p:cNvSpPr txBox="1">
            <a:spLocks noChangeArrowheads="1"/>
          </p:cNvSpPr>
          <p:nvPr/>
        </p:nvSpPr>
        <p:spPr bwMode="auto">
          <a:xfrm>
            <a:off x="609600" y="5562600"/>
            <a:ext cx="78613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You can think of a permutation as a ranking of the elements.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So the above question is asking how many rankings of an n-element set.</a:t>
            </a:r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1447800" y="1285875"/>
            <a:ext cx="6248400" cy="9239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>
                <a:solidFill>
                  <a:schemeClr val="accent2"/>
                </a:solidFill>
              </a:rPr>
              <a:t>Definition:</a:t>
            </a:r>
            <a:r>
              <a:rPr lang="en-US" altLang="en-US"/>
              <a:t> A </a:t>
            </a:r>
            <a:r>
              <a:rPr lang="en-US" altLang="en-US" b="1"/>
              <a:t>permutation </a:t>
            </a:r>
            <a:r>
              <a:rPr lang="en-US" altLang="en-US"/>
              <a:t>of a set S is a sequence that 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altLang="en-US"/>
              <a:t>contains every element of S exactly once. </a:t>
            </a:r>
          </a:p>
        </p:txBody>
      </p:sp>
    </p:spTree>
    <p:extLst>
      <p:ext uri="{BB962C8B-B14F-4D97-AF65-F5344CB8AC3E}">
        <p14:creationId xmlns:p14="http://schemas.microsoft.com/office/powerpoint/2010/main" val="356520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492" grpId="0" animBg="1"/>
      <p:bldP spid="959493" grpId="0" animBg="1"/>
      <p:bldP spid="95949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ChangeArrowheads="1"/>
          </p:cNvSpPr>
          <p:nvPr/>
        </p:nvSpPr>
        <p:spPr bwMode="auto">
          <a:xfrm>
            <a:off x="1219200" y="1905000"/>
            <a:ext cx="65532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A50021"/>
              </a:buClr>
              <a:buFontTx/>
              <a:buChar char="•"/>
            </a:pPr>
            <a:r>
              <a:rPr lang="en-US" altLang="en-US"/>
              <a:t> There are n choices for the first element. </a:t>
            </a:r>
          </a:p>
          <a:p>
            <a:pPr eaLnBrk="1" hangingPunct="1">
              <a:lnSpc>
                <a:spcPct val="120000"/>
              </a:lnSpc>
              <a:buClr>
                <a:srgbClr val="A50021"/>
              </a:buClr>
              <a:buFontTx/>
              <a:buChar char="•"/>
            </a:pPr>
            <a:endParaRPr lang="en-US" altLang="en-US"/>
          </a:p>
          <a:p>
            <a:pPr eaLnBrk="1" hangingPunct="1">
              <a:lnSpc>
                <a:spcPct val="120000"/>
              </a:lnSpc>
              <a:buClr>
                <a:srgbClr val="A50021"/>
              </a:buClr>
              <a:buFontTx/>
              <a:buChar char="•"/>
            </a:pPr>
            <a:r>
              <a:rPr lang="en-US" altLang="en-US"/>
              <a:t> For each of these, there are n − 1 remaining choices for </a:t>
            </a:r>
          </a:p>
          <a:p>
            <a:pPr eaLnBrk="1" hangingPunct="1">
              <a:lnSpc>
                <a:spcPct val="120000"/>
              </a:lnSpc>
              <a:buClr>
                <a:srgbClr val="A50021"/>
              </a:buClr>
            </a:pPr>
            <a:r>
              <a:rPr lang="en-US" altLang="en-US"/>
              <a:t>  the second element.  </a:t>
            </a:r>
          </a:p>
          <a:p>
            <a:pPr eaLnBrk="1" hangingPunct="1">
              <a:lnSpc>
                <a:spcPct val="120000"/>
              </a:lnSpc>
              <a:buClr>
                <a:srgbClr val="A50021"/>
              </a:buClr>
              <a:buFontTx/>
              <a:buChar char="•"/>
            </a:pPr>
            <a:endParaRPr lang="en-US" altLang="en-US"/>
          </a:p>
          <a:p>
            <a:pPr eaLnBrk="1" hangingPunct="1">
              <a:lnSpc>
                <a:spcPct val="120000"/>
              </a:lnSpc>
              <a:buClr>
                <a:srgbClr val="A50021"/>
              </a:buClr>
              <a:buFontTx/>
              <a:buChar char="•"/>
            </a:pPr>
            <a:r>
              <a:rPr lang="en-US" altLang="en-US"/>
              <a:t> For every combination of the first two elements, there    </a:t>
            </a:r>
          </a:p>
          <a:p>
            <a:pPr eaLnBrk="1" hangingPunct="1">
              <a:lnSpc>
                <a:spcPct val="120000"/>
              </a:lnSpc>
              <a:buClr>
                <a:srgbClr val="A50021"/>
              </a:buClr>
            </a:pPr>
            <a:r>
              <a:rPr lang="en-US" altLang="en-US"/>
              <a:t>  are n − 2 ways to choose the third element, and so forth. </a:t>
            </a:r>
          </a:p>
          <a:p>
            <a:pPr eaLnBrk="1" hangingPunct="1">
              <a:lnSpc>
                <a:spcPct val="120000"/>
              </a:lnSpc>
              <a:buClr>
                <a:srgbClr val="A50021"/>
              </a:buClr>
              <a:buFontTx/>
              <a:buChar char="•"/>
            </a:pPr>
            <a:endParaRPr lang="en-US" altLang="en-US"/>
          </a:p>
          <a:p>
            <a:pPr eaLnBrk="1" hangingPunct="1">
              <a:lnSpc>
                <a:spcPct val="120000"/>
              </a:lnSpc>
              <a:buClr>
                <a:srgbClr val="A50021"/>
              </a:buClr>
              <a:buFontTx/>
              <a:buChar char="•"/>
            </a:pPr>
            <a:r>
              <a:rPr lang="en-US" altLang="en-US"/>
              <a:t> Thus, there are a total of</a:t>
            </a:r>
          </a:p>
          <a:p>
            <a:pPr eaLnBrk="1" hangingPunct="1">
              <a:lnSpc>
                <a:spcPct val="120000"/>
              </a:lnSpc>
              <a:buClr>
                <a:srgbClr val="A50021"/>
              </a:buClr>
            </a:pPr>
            <a:r>
              <a:rPr lang="en-US" altLang="en-US"/>
              <a:t>	n · (n − 1) · (n − 2) · · · 3 · 2 · 1 = n!</a:t>
            </a:r>
          </a:p>
          <a:p>
            <a:pPr eaLnBrk="1" hangingPunct="1">
              <a:lnSpc>
                <a:spcPct val="120000"/>
              </a:lnSpc>
              <a:buClr>
                <a:srgbClr val="A50021"/>
              </a:buClr>
            </a:pPr>
            <a:r>
              <a:rPr lang="en-US" altLang="en-US"/>
              <a:t>   permutations of an n-element set.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235075" y="1300163"/>
            <a:ext cx="6075363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How many permutations of an n-element set are there?</a:t>
            </a: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3495675" y="457200"/>
            <a:ext cx="206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Permutations</a:t>
            </a:r>
          </a:p>
        </p:txBody>
      </p:sp>
      <p:graphicFrame>
        <p:nvGraphicFramePr>
          <p:cNvPr id="979973" name="Object 5"/>
          <p:cNvGraphicFramePr>
            <a:graphicFrameLocks noChangeAspect="1"/>
          </p:cNvGraphicFramePr>
          <p:nvPr/>
        </p:nvGraphicFramePr>
        <p:xfrm>
          <a:off x="4714875" y="5867400"/>
          <a:ext cx="183832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390" name="Equation" r:id="rId4" imgW="1066680" imgH="469800" progId="Equation.DSMT4">
                  <p:embed/>
                </p:oleObj>
              </mc:Choice>
              <mc:Fallback>
                <p:oleObj name="Equation" r:id="rId4" imgW="10666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5867400"/>
                        <a:ext cx="1838325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9974" name="Text Box 6"/>
          <p:cNvSpPr txBox="1">
            <a:spLocks noChangeArrowheads="1"/>
          </p:cNvSpPr>
          <p:nvPr/>
        </p:nvSpPr>
        <p:spPr bwMode="auto">
          <a:xfrm>
            <a:off x="1295400" y="6100763"/>
            <a:ext cx="3200400" cy="369887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 type="none" w="lg" len="lg"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en-US"/>
              <a:t>Stirling’s formula (optional):</a:t>
            </a:r>
          </a:p>
        </p:txBody>
      </p:sp>
      <p:sp>
        <p:nvSpPr>
          <p:cNvPr id="4103" name="TextBox 6"/>
          <p:cNvSpPr txBox="1">
            <a:spLocks noChangeArrowheads="1"/>
          </p:cNvSpPr>
          <p:nvPr/>
        </p:nvSpPr>
        <p:spPr bwMode="auto">
          <a:xfrm>
            <a:off x="5867400" y="4876800"/>
            <a:ext cx="2847975" cy="36988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This is called n </a:t>
            </a:r>
            <a:r>
              <a:rPr lang="en-US" altLang="en-US" b="1"/>
              <a:t>factorial</a:t>
            </a:r>
            <a:r>
              <a:rPr lang="en-US" altLang="en-US"/>
              <a:t>.</a:t>
            </a:r>
          </a:p>
        </p:txBody>
      </p:sp>
      <p:cxnSp>
        <p:nvCxnSpPr>
          <p:cNvPr id="4104" name="Straight Arrow Connector 8"/>
          <p:cNvCxnSpPr>
            <a:cxnSpLocks noChangeShapeType="1"/>
            <a:stCxn id="4103" idx="1"/>
          </p:cNvCxnSpPr>
          <p:nvPr/>
        </p:nvCxnSpPr>
        <p:spPr bwMode="auto">
          <a:xfrm rot="10800000" flipV="1">
            <a:off x="5715000" y="5060950"/>
            <a:ext cx="152400" cy="444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123204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974" grpId="0" animBg="1"/>
      <p:bldP spid="410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ChangeArrowheads="1"/>
          </p:cNvSpPr>
          <p:nvPr/>
        </p:nvSpPr>
        <p:spPr bwMode="auto">
          <a:xfrm>
            <a:off x="304800" y="1273175"/>
            <a:ext cx="8474075" cy="7842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Suppose each digit is an element in {1,2,3,4,5,6,7,8,9}.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How many 9-digit numbers are there where each nonzero digit appears once?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2895600" y="457200"/>
            <a:ext cx="3408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Example: Permutation</a:t>
            </a:r>
          </a:p>
        </p:txBody>
      </p:sp>
      <p:sp>
        <p:nvSpPr>
          <p:cNvPr id="22532" name="TextBox 7"/>
          <p:cNvSpPr txBox="1">
            <a:spLocks noChangeArrowheads="1"/>
          </p:cNvSpPr>
          <p:nvPr/>
        </p:nvSpPr>
        <p:spPr bwMode="auto">
          <a:xfrm>
            <a:off x="1066800" y="2438400"/>
            <a:ext cx="7031038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Each such number corresponds to a permutation of 123456789,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/>
              <a:t>and each permutation corresponds to such a number.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/>
              <a:t>So the numbers of such numbers is equal to 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/>
              <a:t>the number of permutations of {1,2,3,4,5,6,7,8,9}.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/>
              <a:t>Hence there are exactly 9! such numbers.</a:t>
            </a:r>
          </a:p>
        </p:txBody>
      </p:sp>
      <p:sp>
        <p:nvSpPr>
          <p:cNvPr id="22533" name="TextBox 8"/>
          <p:cNvSpPr txBox="1">
            <a:spLocks noChangeArrowheads="1"/>
          </p:cNvSpPr>
          <p:nvPr/>
        </p:nvSpPr>
        <p:spPr bwMode="auto">
          <a:xfrm>
            <a:off x="1066800" y="5486400"/>
            <a:ext cx="6162675" cy="73818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Alternatively, one can use the generalized product rule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directly to obtain the same result.</a:t>
            </a:r>
          </a:p>
        </p:txBody>
      </p:sp>
    </p:spTree>
    <p:extLst>
      <p:ext uri="{BB962C8B-B14F-4D97-AF65-F5344CB8AC3E}">
        <p14:creationId xmlns:p14="http://schemas.microsoft.com/office/powerpoint/2010/main" val="23613492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3495675" y="457200"/>
            <a:ext cx="206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Combinations</a:t>
            </a:r>
          </a:p>
        </p:txBody>
      </p:sp>
      <p:sp>
        <p:nvSpPr>
          <p:cNvPr id="23555" name="Rectangle 7"/>
          <p:cNvSpPr>
            <a:spLocks noChangeArrowheads="1"/>
          </p:cNvSpPr>
          <p:nvPr/>
        </p:nvSpPr>
        <p:spPr bwMode="auto">
          <a:xfrm>
            <a:off x="1828800" y="1306513"/>
            <a:ext cx="5434013" cy="36988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How many subsets of size k of an n-element set?</a:t>
            </a:r>
          </a:p>
        </p:txBody>
      </p:sp>
      <p:sp>
        <p:nvSpPr>
          <p:cNvPr id="983052" name="Text Box 12"/>
          <p:cNvSpPr txBox="1">
            <a:spLocks noChangeArrowheads="1"/>
          </p:cNvSpPr>
          <p:nvPr/>
        </p:nvSpPr>
        <p:spPr bwMode="auto">
          <a:xfrm>
            <a:off x="1160463" y="2132013"/>
            <a:ext cx="6829425" cy="327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Consider the set {1,2,3,4,5} where n=5.</a:t>
            </a:r>
          </a:p>
          <a:p>
            <a:pPr eaLnBrk="1" hangingPunct="1">
              <a:lnSpc>
                <a:spcPct val="150000"/>
              </a:lnSpc>
            </a:pPr>
            <a:endParaRPr lang="en-US" altLang="zh-TW"/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If k=2, then there are 10 possible subsets of size 2,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i.e. {1,2}, {1,3}, {1,4}, {1,5}, {2,3}, {2,4}, {2,5}, {3,4}, {3,5}, {4,5}.</a:t>
            </a:r>
          </a:p>
          <a:p>
            <a:pPr eaLnBrk="1" hangingPunct="1">
              <a:lnSpc>
                <a:spcPct val="150000"/>
              </a:lnSpc>
            </a:pPr>
            <a:endParaRPr lang="en-US" altLang="zh-TW"/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If k=3, then there are also 10 possible subsets of size 3,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i.e. {1,2,3}, {1,2,4}, {1,2,5}, {1,3,4}, {1,3,5}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  {1,4,5}, {2,3,4}, {2,3,5}, {2,4,5}, {3,4,5}</a:t>
            </a:r>
          </a:p>
        </p:txBody>
      </p:sp>
      <p:sp>
        <p:nvSpPr>
          <p:cNvPr id="983053" name="Text Box 13"/>
          <p:cNvSpPr txBox="1">
            <a:spLocks noChangeArrowheads="1"/>
          </p:cNvSpPr>
          <p:nvPr/>
        </p:nvSpPr>
        <p:spPr bwMode="auto">
          <a:xfrm>
            <a:off x="2678113" y="5872163"/>
            <a:ext cx="3722687" cy="376237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/>
              <a:t>Ordering is NOT important here.</a:t>
            </a:r>
          </a:p>
        </p:txBody>
      </p:sp>
    </p:spTree>
    <p:extLst>
      <p:ext uri="{BB962C8B-B14F-4D97-AF65-F5344CB8AC3E}">
        <p14:creationId xmlns:p14="http://schemas.microsoft.com/office/powerpoint/2010/main" val="7422929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5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0" name="Rectangle 2"/>
          <p:cNvSpPr>
            <a:spLocks noChangeArrowheads="1"/>
          </p:cNvSpPr>
          <p:nvPr/>
        </p:nvSpPr>
        <p:spPr bwMode="auto">
          <a:xfrm>
            <a:off x="1524000" y="1676400"/>
            <a:ext cx="6858000" cy="306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A50021"/>
              </a:buClr>
              <a:buFontTx/>
              <a:buChar char="•"/>
            </a:pPr>
            <a:r>
              <a:rPr lang="en-US" altLang="en-US"/>
              <a:t> There are n choices for the first element. </a:t>
            </a:r>
          </a:p>
          <a:p>
            <a:pPr eaLnBrk="1" hangingPunct="1">
              <a:lnSpc>
                <a:spcPct val="120000"/>
              </a:lnSpc>
              <a:buClr>
                <a:srgbClr val="A50021"/>
              </a:buClr>
              <a:buFontTx/>
              <a:buChar char="•"/>
            </a:pPr>
            <a:endParaRPr lang="en-US" altLang="en-US"/>
          </a:p>
          <a:p>
            <a:pPr eaLnBrk="1" hangingPunct="1">
              <a:lnSpc>
                <a:spcPct val="120000"/>
              </a:lnSpc>
              <a:buClr>
                <a:srgbClr val="A50021"/>
              </a:buClr>
              <a:buFontTx/>
              <a:buChar char="•"/>
            </a:pPr>
            <a:r>
              <a:rPr lang="en-US" altLang="en-US"/>
              <a:t> For each of these, there are n − 1 remaining choices for </a:t>
            </a:r>
          </a:p>
          <a:p>
            <a:pPr eaLnBrk="1" hangingPunct="1">
              <a:lnSpc>
                <a:spcPct val="120000"/>
              </a:lnSpc>
              <a:buClr>
                <a:srgbClr val="A50021"/>
              </a:buClr>
            </a:pPr>
            <a:r>
              <a:rPr lang="en-US" altLang="en-US"/>
              <a:t>  the second element.  </a:t>
            </a:r>
          </a:p>
          <a:p>
            <a:pPr eaLnBrk="1" hangingPunct="1">
              <a:lnSpc>
                <a:spcPct val="120000"/>
              </a:lnSpc>
              <a:buClr>
                <a:srgbClr val="A50021"/>
              </a:buClr>
              <a:buFontTx/>
              <a:buChar char="•"/>
            </a:pPr>
            <a:endParaRPr lang="en-US" altLang="en-US"/>
          </a:p>
          <a:p>
            <a:pPr eaLnBrk="1" hangingPunct="1">
              <a:lnSpc>
                <a:spcPct val="120000"/>
              </a:lnSpc>
              <a:buClr>
                <a:srgbClr val="A50021"/>
              </a:buClr>
              <a:buFontTx/>
              <a:buChar char="•"/>
            </a:pPr>
            <a:r>
              <a:rPr lang="en-US" altLang="en-US"/>
              <a:t> There are n – k + 1 remaining choices for the last element. </a:t>
            </a:r>
          </a:p>
          <a:p>
            <a:pPr eaLnBrk="1" hangingPunct="1">
              <a:lnSpc>
                <a:spcPct val="120000"/>
              </a:lnSpc>
              <a:buClr>
                <a:srgbClr val="A50021"/>
              </a:buClr>
              <a:buFontTx/>
              <a:buChar char="•"/>
            </a:pPr>
            <a:endParaRPr lang="en-US" altLang="en-US"/>
          </a:p>
          <a:p>
            <a:pPr eaLnBrk="1" hangingPunct="1">
              <a:lnSpc>
                <a:spcPct val="120000"/>
              </a:lnSpc>
              <a:buClr>
                <a:srgbClr val="A50021"/>
              </a:buClr>
              <a:buFontTx/>
              <a:buChar char="•"/>
            </a:pPr>
            <a:r>
              <a:rPr lang="en-US" altLang="en-US"/>
              <a:t> Thus, there are a total of</a:t>
            </a:r>
          </a:p>
          <a:p>
            <a:pPr eaLnBrk="1" hangingPunct="1">
              <a:lnSpc>
                <a:spcPct val="120000"/>
              </a:lnSpc>
              <a:buClr>
                <a:srgbClr val="A50021"/>
              </a:buClr>
            </a:pPr>
            <a:r>
              <a:rPr lang="en-US" altLang="en-US"/>
              <a:t>	n · (n − 1) · (n − 2) · · · (n – k + 1) to choose k elements.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3495675" y="457200"/>
            <a:ext cx="206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Combinations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881188" y="1147763"/>
            <a:ext cx="5434012" cy="36988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How many subsets of size k of an n-element set?</a:t>
            </a:r>
          </a:p>
        </p:txBody>
      </p:sp>
      <p:sp>
        <p:nvSpPr>
          <p:cNvPr id="1041415" name="Text Box 7"/>
          <p:cNvSpPr txBox="1">
            <a:spLocks noChangeArrowheads="1"/>
          </p:cNvSpPr>
          <p:nvPr/>
        </p:nvSpPr>
        <p:spPr bwMode="auto">
          <a:xfrm>
            <a:off x="1250950" y="5029200"/>
            <a:ext cx="6683375" cy="78898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So far we counted the number of ways to choose k elements,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chemeClr val="accent2"/>
                </a:solidFill>
              </a:rPr>
              <a:t>when the ordering is important</a:t>
            </a:r>
            <a:r>
              <a:rPr lang="en-US" altLang="zh-TW"/>
              <a:t>.</a:t>
            </a:r>
          </a:p>
        </p:txBody>
      </p:sp>
      <p:sp>
        <p:nvSpPr>
          <p:cNvPr id="1041416" name="Text Box 8"/>
          <p:cNvSpPr txBox="1">
            <a:spLocks noChangeArrowheads="1"/>
          </p:cNvSpPr>
          <p:nvPr/>
        </p:nvSpPr>
        <p:spPr bwMode="auto">
          <a:xfrm>
            <a:off x="438150" y="6084888"/>
            <a:ext cx="8248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1600"/>
              <a:t>e.g.  {1,2,3}, {1,3,2}, {2,1,3}, {2,3,1}, {3,1,2}, {3,2,1} will be counted as 6 different ways.</a:t>
            </a:r>
          </a:p>
        </p:txBody>
      </p:sp>
    </p:spTree>
    <p:extLst>
      <p:ext uri="{BB962C8B-B14F-4D97-AF65-F5344CB8AC3E}">
        <p14:creationId xmlns:p14="http://schemas.microsoft.com/office/powerpoint/2010/main" val="34038706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415" grpId="0" animBg="1"/>
      <p:bldP spid="10414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0" name="Rectangle 2"/>
          <p:cNvSpPr>
            <a:spLocks noChangeArrowheads="1"/>
          </p:cNvSpPr>
          <p:nvPr/>
        </p:nvSpPr>
        <p:spPr bwMode="auto">
          <a:xfrm>
            <a:off x="1143000" y="2438400"/>
            <a:ext cx="6858000" cy="306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A50021"/>
              </a:buClr>
              <a:buFontTx/>
              <a:buChar char="•"/>
            </a:pPr>
            <a:r>
              <a:rPr lang="en-US" altLang="en-US"/>
              <a:t> There are n choices for the first element. </a:t>
            </a:r>
          </a:p>
          <a:p>
            <a:pPr eaLnBrk="1" hangingPunct="1">
              <a:lnSpc>
                <a:spcPct val="120000"/>
              </a:lnSpc>
              <a:buClr>
                <a:srgbClr val="A50021"/>
              </a:buClr>
              <a:buFontTx/>
              <a:buChar char="•"/>
            </a:pPr>
            <a:endParaRPr lang="en-US" altLang="en-US"/>
          </a:p>
          <a:p>
            <a:pPr eaLnBrk="1" hangingPunct="1">
              <a:lnSpc>
                <a:spcPct val="120000"/>
              </a:lnSpc>
              <a:buClr>
                <a:srgbClr val="A50021"/>
              </a:buClr>
              <a:buFontTx/>
              <a:buChar char="•"/>
            </a:pPr>
            <a:r>
              <a:rPr lang="en-US" altLang="en-US"/>
              <a:t> For each of these, there are n − 1 remaining choices for </a:t>
            </a:r>
          </a:p>
          <a:p>
            <a:pPr eaLnBrk="1" hangingPunct="1">
              <a:lnSpc>
                <a:spcPct val="120000"/>
              </a:lnSpc>
              <a:buClr>
                <a:srgbClr val="A50021"/>
              </a:buClr>
            </a:pPr>
            <a:r>
              <a:rPr lang="en-US" altLang="en-US"/>
              <a:t>  the second element.  </a:t>
            </a:r>
          </a:p>
          <a:p>
            <a:pPr eaLnBrk="1" hangingPunct="1">
              <a:lnSpc>
                <a:spcPct val="120000"/>
              </a:lnSpc>
              <a:buClr>
                <a:srgbClr val="A50021"/>
              </a:buClr>
              <a:buFontTx/>
              <a:buChar char="•"/>
            </a:pPr>
            <a:endParaRPr lang="en-US" altLang="en-US"/>
          </a:p>
          <a:p>
            <a:pPr eaLnBrk="1" hangingPunct="1">
              <a:lnSpc>
                <a:spcPct val="120000"/>
              </a:lnSpc>
              <a:buClr>
                <a:srgbClr val="A50021"/>
              </a:buClr>
              <a:buFontTx/>
              <a:buChar char="•"/>
            </a:pPr>
            <a:r>
              <a:rPr lang="en-US" altLang="en-US"/>
              <a:t> There are n – k + 1 remaining choices for the last element. </a:t>
            </a:r>
          </a:p>
          <a:p>
            <a:pPr eaLnBrk="1" hangingPunct="1">
              <a:lnSpc>
                <a:spcPct val="120000"/>
              </a:lnSpc>
              <a:buClr>
                <a:srgbClr val="A50021"/>
              </a:buClr>
              <a:buFontTx/>
              <a:buChar char="•"/>
            </a:pPr>
            <a:endParaRPr lang="en-US" altLang="en-US"/>
          </a:p>
          <a:p>
            <a:pPr eaLnBrk="1" hangingPunct="1">
              <a:lnSpc>
                <a:spcPct val="120000"/>
              </a:lnSpc>
              <a:buClr>
                <a:srgbClr val="A50021"/>
              </a:buClr>
              <a:buFontTx/>
              <a:buChar char="•"/>
            </a:pPr>
            <a:r>
              <a:rPr lang="en-US" altLang="en-US"/>
              <a:t> Thus, there are a total of</a:t>
            </a:r>
          </a:p>
          <a:p>
            <a:pPr eaLnBrk="1" hangingPunct="1">
              <a:lnSpc>
                <a:spcPct val="120000"/>
              </a:lnSpc>
              <a:buClr>
                <a:srgbClr val="A50021"/>
              </a:buClr>
            </a:pPr>
            <a:r>
              <a:rPr lang="en-US" altLang="en-US"/>
              <a:t>	n · (n − 1) · (n − 2) · · · (n – k + 1) to choose k elements.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495675" y="457200"/>
            <a:ext cx="206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Combinations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881188" y="1147763"/>
            <a:ext cx="5434012" cy="36988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How many subsets of size k of an n-element set?</a:t>
            </a:r>
          </a:p>
        </p:txBody>
      </p:sp>
      <p:sp>
        <p:nvSpPr>
          <p:cNvPr id="1041415" name="Text Box 7"/>
          <p:cNvSpPr txBox="1">
            <a:spLocks noChangeArrowheads="1"/>
          </p:cNvSpPr>
          <p:nvPr/>
        </p:nvSpPr>
        <p:spPr bwMode="auto">
          <a:xfrm>
            <a:off x="1295400" y="5715000"/>
            <a:ext cx="6683375" cy="78898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So far we counted the number of ways to choose k elements,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solidFill>
                  <a:schemeClr val="accent2"/>
                </a:solidFill>
              </a:rPr>
              <a:t>when the ordering is important</a:t>
            </a:r>
            <a:r>
              <a:rPr lang="en-US" altLang="zh-TW"/>
              <a:t>.</a:t>
            </a:r>
          </a:p>
        </p:txBody>
      </p:sp>
      <p:sp>
        <p:nvSpPr>
          <p:cNvPr id="25606" name="TextBox 6"/>
          <p:cNvSpPr txBox="1">
            <a:spLocks noChangeArrowheads="1"/>
          </p:cNvSpPr>
          <p:nvPr/>
        </p:nvSpPr>
        <p:spPr bwMode="auto">
          <a:xfrm>
            <a:off x="1100138" y="1828800"/>
            <a:ext cx="6064481" cy="369332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dirty="0" smtClean="0"/>
              <a:t>We form </a:t>
            </a:r>
            <a:r>
              <a:rPr lang="en-US" altLang="en-US" dirty="0"/>
              <a:t>the subsets by picking one element at a time.</a:t>
            </a:r>
          </a:p>
        </p:txBody>
      </p:sp>
    </p:spTree>
    <p:extLst>
      <p:ext uri="{BB962C8B-B14F-4D97-AF65-F5344CB8AC3E}">
        <p14:creationId xmlns:p14="http://schemas.microsoft.com/office/powerpoint/2010/main" val="34631396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415" grpId="0" animBg="1"/>
      <p:bldP spid="2560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524000" y="1676400"/>
            <a:ext cx="68580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A50021"/>
              </a:buClr>
              <a:buFontTx/>
              <a:buChar char="•"/>
            </a:pPr>
            <a:r>
              <a:rPr lang="en-US" altLang="en-US"/>
              <a:t> Thus, there are a total of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</a:pPr>
            <a:r>
              <a:rPr lang="en-US" altLang="en-US"/>
              <a:t>   n · (n − 1) · (n − 2) · · · (n – k + 1) ways to choose k elements,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</a:pPr>
            <a:r>
              <a:rPr lang="en-US" altLang="en-US"/>
              <a:t>   when the ordering is important.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495675" y="457200"/>
            <a:ext cx="206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Combinations</a:t>
            </a:r>
          </a:p>
        </p:txBody>
      </p:sp>
      <p:sp>
        <p:nvSpPr>
          <p:cNvPr id="1042439" name="Text Box 7"/>
          <p:cNvSpPr txBox="1">
            <a:spLocks noChangeArrowheads="1"/>
          </p:cNvSpPr>
          <p:nvPr/>
        </p:nvSpPr>
        <p:spPr bwMode="auto">
          <a:xfrm>
            <a:off x="1066800" y="3281363"/>
            <a:ext cx="7008813" cy="37623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How many different ordering of k elements are (over)-counted?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066800" y="3962400"/>
            <a:ext cx="7226300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e.g.  If we are forming subsets of size 3, then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    (1,2,3), (1,3,2), (2,1,3), (2,3,1), (3,1,2), (3,2,1)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    are counted as 6 different ways if the ordering is important.</a:t>
            </a:r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1881188" y="1147763"/>
            <a:ext cx="5434012" cy="36988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How many subsets of size k of an n-element set?</a:t>
            </a:r>
          </a:p>
        </p:txBody>
      </p:sp>
      <p:sp>
        <p:nvSpPr>
          <p:cNvPr id="26631" name="TextBox 11"/>
          <p:cNvSpPr txBox="1">
            <a:spLocks noChangeArrowheads="1"/>
          </p:cNvSpPr>
          <p:nvPr/>
        </p:nvSpPr>
        <p:spPr bwMode="auto">
          <a:xfrm>
            <a:off x="228600" y="5540375"/>
            <a:ext cx="8705850" cy="784225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In general, each subset of size k has k! different orderings,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and so each subset is counted k! times in the above way of choosing k elements.</a:t>
            </a:r>
          </a:p>
        </p:txBody>
      </p:sp>
      <p:cxnSp>
        <p:nvCxnSpPr>
          <p:cNvPr id="26632" name="Straight Arrow Connector 13"/>
          <p:cNvCxnSpPr>
            <a:cxnSpLocks noChangeShapeType="1"/>
          </p:cNvCxnSpPr>
          <p:nvPr/>
        </p:nvCxnSpPr>
        <p:spPr bwMode="auto">
          <a:xfrm rot="16200000" flipV="1">
            <a:off x="6858000" y="3733800"/>
            <a:ext cx="30480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0873280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2439" grpId="0" animBg="1"/>
      <p:bldP spid="10" grpId="0"/>
      <p:bldP spid="2663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143000" y="1752600"/>
            <a:ext cx="68580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A50021"/>
              </a:buClr>
              <a:buFontTx/>
              <a:buChar char="•"/>
            </a:pPr>
            <a:r>
              <a:rPr lang="en-US" altLang="en-US"/>
              <a:t>Thus, there are a total of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</a:pPr>
            <a:r>
              <a:rPr lang="en-US" altLang="en-US"/>
              <a:t>   n · (n − 1) · (n − 2) · · · (n – k + 1) ways to choose k elements,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</a:pPr>
            <a:r>
              <a:rPr lang="en-US" altLang="en-US"/>
              <a:t>   when the ordering is important.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</a:pPr>
            <a:endParaRPr lang="en-US" altLang="en-US"/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 typeface="Arial" charset="0"/>
              <a:buChar char="•"/>
            </a:pPr>
            <a:r>
              <a:rPr lang="en-US" altLang="en-US"/>
              <a:t> Each subset is counted, but is counted k! times, because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</a:pPr>
            <a:r>
              <a:rPr lang="en-US" altLang="en-US"/>
              <a:t>   each subset contributes k! different orderings to the above.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 typeface="Arial" charset="0"/>
              <a:buChar char="•"/>
            </a:pPr>
            <a:endParaRPr lang="en-US" altLang="en-US"/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 typeface="Arial" charset="0"/>
              <a:buChar char="•"/>
            </a:pPr>
            <a:r>
              <a:rPr lang="en-US" altLang="en-US"/>
              <a:t>So, when the ordering is not important, the answer is: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3495675" y="457200"/>
            <a:ext cx="206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Combinations</a:t>
            </a:r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8" y="5715000"/>
            <a:ext cx="6405562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1881188" y="1147763"/>
            <a:ext cx="5434012" cy="36988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How many subsets of size k of an n-element set?</a:t>
            </a:r>
          </a:p>
        </p:txBody>
      </p:sp>
      <p:sp>
        <p:nvSpPr>
          <p:cNvPr id="27654" name="TextBox 14"/>
          <p:cNvSpPr txBox="1">
            <a:spLocks noChangeArrowheads="1"/>
          </p:cNvSpPr>
          <p:nvPr/>
        </p:nvSpPr>
        <p:spPr bwMode="auto">
          <a:xfrm>
            <a:off x="152400" y="5486400"/>
            <a:ext cx="1698625" cy="1200150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This is the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shorthand for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“n choose k”</a:t>
            </a:r>
          </a:p>
        </p:txBody>
      </p:sp>
      <p:cxnSp>
        <p:nvCxnSpPr>
          <p:cNvPr id="27655" name="Straight Arrow Connector 16"/>
          <p:cNvCxnSpPr>
            <a:cxnSpLocks noChangeShapeType="1"/>
            <a:stCxn id="27654" idx="3"/>
          </p:cNvCxnSpPr>
          <p:nvPr/>
        </p:nvCxnSpPr>
        <p:spPr bwMode="auto">
          <a:xfrm>
            <a:off x="1851025" y="6086475"/>
            <a:ext cx="358775" cy="9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0919912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2581275" y="457200"/>
            <a:ext cx="4048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Example: Team Formation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914400" y="1447800"/>
            <a:ext cx="7234238" cy="784225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There are m boys and n girls.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How many ways are there to form a team with 3 boys and 3 girls?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6" name="TextBox 6"/>
              <p:cNvSpPr txBox="1">
                <a:spLocks noChangeArrowheads="1"/>
              </p:cNvSpPr>
              <p:nvPr/>
            </p:nvSpPr>
            <p:spPr bwMode="auto">
              <a:xfrm>
                <a:off x="914400" y="2971800"/>
                <a:ext cx="7195175" cy="14780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itchFamily="66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itchFamily="66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itchFamily="66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itchFamily="66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itchFamily="66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itchFamily="66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itchFamily="66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itchFamily="66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itchFamily="66" charset="0"/>
                    <a:ea typeface="PMingLiU" pitchFamily="18" charset="-120"/>
                  </a:defRPr>
                </a:lvl9pPr>
              </a:lstStyle>
              <a:p>
                <a:pPr eaLnBrk="1" hangingPunct="1"/>
                <a:r>
                  <a:rPr lang="en-US" altLang="en-US" dirty="0" smtClean="0"/>
                  <a:t>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dirty="0" smtClean="0"/>
                  <a:t> choices </a:t>
                </a:r>
                <a:r>
                  <a:rPr lang="en-US" altLang="en-US" dirty="0"/>
                  <a:t>of 3 boys and </a:t>
                </a:r>
                <a:r>
                  <a:rPr lang="en-US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dirty="0" smtClean="0"/>
                  <a:t> choices </a:t>
                </a:r>
                <a:r>
                  <a:rPr lang="en-US" altLang="en-US" dirty="0"/>
                  <a:t>for 3 girls.</a:t>
                </a:r>
              </a:p>
              <a:p>
                <a:pPr eaLnBrk="1" hangingPunct="1"/>
                <a:endParaRPr lang="en-US" altLang="en-US" dirty="0"/>
              </a:p>
              <a:p>
                <a:pPr eaLnBrk="1" hangingPunct="1"/>
                <a:endParaRPr lang="en-US" altLang="en-US" dirty="0"/>
              </a:p>
              <a:p>
                <a:pPr eaLnBrk="1" hangingPunct="1"/>
                <a:r>
                  <a:rPr lang="en-US" altLang="en-US" dirty="0"/>
                  <a:t>So by the product rule there </a:t>
                </a:r>
                <a:r>
                  <a:rPr lang="en-US" altLang="en-US" dirty="0" smtClean="0"/>
                  <a:t>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dirty="0" smtClean="0"/>
                  <a:t> choices </a:t>
                </a:r>
                <a:r>
                  <a:rPr lang="en-US" altLang="en-US" dirty="0"/>
                  <a:t>of such a team.</a:t>
                </a:r>
              </a:p>
            </p:txBody>
          </p:sp>
        </mc:Choice>
        <mc:Fallback xmlns="">
          <p:sp>
            <p:nvSpPr>
              <p:cNvPr id="28676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2971800"/>
                <a:ext cx="7195175" cy="1478097"/>
              </a:xfrm>
              <a:prstGeom prst="rect">
                <a:avLst/>
              </a:prstGeom>
              <a:blipFill rotWithShape="1">
                <a:blip r:embed="rId3"/>
                <a:stretch>
                  <a:fillRect l="-678" b="-124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990600" y="5053013"/>
            <a:ext cx="5473700" cy="738187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If m &lt; 3 or n &lt; 3, then the answer should be zero.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Don’t worry.  We don’t like to trick you this way.</a:t>
            </a:r>
          </a:p>
        </p:txBody>
      </p:sp>
    </p:spTree>
    <p:extLst>
      <p:ext uri="{BB962C8B-B14F-4D97-AF65-F5344CB8AC3E}">
        <p14:creationId xmlns:p14="http://schemas.microsoft.com/office/powerpoint/2010/main" val="390167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905000" y="457200"/>
            <a:ext cx="5308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Example: Bit Strings with k Zeros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322388" y="1614488"/>
            <a:ext cx="6510337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How many n-bit sequences contain k zeros and (n − k) ones?</a:t>
            </a:r>
          </a:p>
        </p:txBody>
      </p:sp>
      <p:pic>
        <p:nvPicPr>
          <p:cNvPr id="1029124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5664200"/>
            <a:ext cx="48736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125" name="Text Box 5"/>
          <p:cNvSpPr txBox="1">
            <a:spLocks noChangeArrowheads="1"/>
          </p:cNvSpPr>
          <p:nvPr/>
        </p:nvSpPr>
        <p:spPr bwMode="auto">
          <a:xfrm>
            <a:off x="1600200" y="2438400"/>
            <a:ext cx="6154738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We can think of this problem as choosing k positions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/>
              <a:t>(out of the n possible positions) and set them to zeroes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/>
              <a:t>and set the remaining positions to ones.</a:t>
            </a:r>
          </a:p>
        </p:txBody>
      </p:sp>
      <p:sp>
        <p:nvSpPr>
          <p:cNvPr id="1029127" name="Text Box 7"/>
          <p:cNvSpPr txBox="1">
            <a:spLocks noChangeArrowheads="1"/>
          </p:cNvSpPr>
          <p:nvPr/>
        </p:nvSpPr>
        <p:spPr bwMode="auto">
          <a:xfrm>
            <a:off x="1676400" y="4325938"/>
            <a:ext cx="5740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So the above question is asking the number of 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TW"/>
              <a:t>possible positions of the k zeros, and the answer is:</a:t>
            </a:r>
          </a:p>
        </p:txBody>
      </p:sp>
    </p:spTree>
    <p:extLst>
      <p:ext uri="{BB962C8B-B14F-4D97-AF65-F5344CB8AC3E}">
        <p14:creationId xmlns:p14="http://schemas.microsoft.com/office/powerpoint/2010/main" val="338684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125" grpId="0"/>
      <p:bldP spid="10291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40" name="Rectangle 12"/>
          <p:cNvSpPr>
            <a:spLocks noChangeArrowheads="1"/>
          </p:cNvSpPr>
          <p:nvPr/>
        </p:nvSpPr>
        <p:spPr bwMode="auto">
          <a:xfrm>
            <a:off x="2514600" y="4787900"/>
            <a:ext cx="4038600" cy="69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algn="ctr"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mic Sans MS" pitchFamily="66" charset="0"/>
              </a:rPr>
              <a:t>If sets </a:t>
            </a:r>
            <a:r>
              <a:rPr lang="en-US" altLang="en-US" sz="1800" i="1">
                <a:solidFill>
                  <a:srgbClr val="000000"/>
                </a:solidFill>
                <a:latin typeface="Comic Sans MS" pitchFamily="66" charset="0"/>
              </a:rPr>
              <a:t>A</a:t>
            </a:r>
            <a:r>
              <a:rPr lang="en-US" altLang="en-US" sz="1800">
                <a:solidFill>
                  <a:srgbClr val="000000"/>
                </a:solidFill>
                <a:latin typeface="Comic Sans MS" pitchFamily="66" charset="0"/>
              </a:rPr>
              <a:t> and </a:t>
            </a:r>
            <a:r>
              <a:rPr lang="en-US" altLang="en-US" sz="1800" i="1">
                <a:solidFill>
                  <a:srgbClr val="000000"/>
                </a:solidFill>
                <a:latin typeface="Comic Sans MS" pitchFamily="66" charset="0"/>
              </a:rPr>
              <a:t>B</a:t>
            </a:r>
            <a:r>
              <a:rPr lang="en-US" altLang="en-US" sz="1800">
                <a:solidFill>
                  <a:srgbClr val="000000"/>
                </a:solidFill>
                <a:latin typeface="Comic Sans MS" pitchFamily="66" charset="0"/>
              </a:rPr>
              <a:t> are </a:t>
            </a:r>
            <a:r>
              <a:rPr lang="en-US" altLang="en-US" sz="1800">
                <a:solidFill>
                  <a:srgbClr val="04A804"/>
                </a:solidFill>
                <a:latin typeface="Comic Sans MS" pitchFamily="66" charset="0"/>
              </a:rPr>
              <a:t>disjoint</a:t>
            </a:r>
            <a:r>
              <a:rPr lang="en-US" altLang="en-US" sz="1800">
                <a:solidFill>
                  <a:srgbClr val="000000"/>
                </a:solidFill>
                <a:latin typeface="Comic Sans MS" pitchFamily="66" charset="0"/>
              </a:rPr>
              <a:t>, then </a:t>
            </a:r>
          </a:p>
          <a:p>
            <a:pPr algn="ctr"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en-US" sz="1800">
                <a:solidFill>
                  <a:srgbClr val="0033CC"/>
                </a:solidFill>
                <a:latin typeface="Comic Sans MS" pitchFamily="66" charset="0"/>
              </a:rPr>
              <a:t>|</a:t>
            </a:r>
            <a:r>
              <a:rPr lang="en-US" altLang="en-US" sz="1800" i="1">
                <a:solidFill>
                  <a:srgbClr val="000000"/>
                </a:solidFill>
                <a:latin typeface="Comic Sans MS" pitchFamily="66" charset="0"/>
              </a:rPr>
              <a:t>A</a:t>
            </a:r>
            <a:r>
              <a:rPr lang="en-US" altLang="en-US" sz="180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en-US" sz="180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</a:t>
            </a:r>
            <a:r>
              <a:rPr lang="en-US" altLang="en-US" sz="180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en-US" sz="1800" i="1">
                <a:solidFill>
                  <a:srgbClr val="000000"/>
                </a:solidFill>
                <a:latin typeface="Comic Sans MS" pitchFamily="66" charset="0"/>
              </a:rPr>
              <a:t>B</a:t>
            </a:r>
            <a:r>
              <a:rPr lang="en-US" altLang="en-US" sz="1800">
                <a:solidFill>
                  <a:srgbClr val="0033CC"/>
                </a:solidFill>
                <a:latin typeface="Comic Sans MS" pitchFamily="66" charset="0"/>
              </a:rPr>
              <a:t>|</a:t>
            </a:r>
            <a:r>
              <a:rPr lang="en-US" altLang="en-US" sz="1800">
                <a:solidFill>
                  <a:srgbClr val="000000"/>
                </a:solidFill>
                <a:latin typeface="Comic Sans MS" pitchFamily="66" charset="0"/>
              </a:rPr>
              <a:t> = </a:t>
            </a:r>
            <a:r>
              <a:rPr lang="en-US" altLang="en-US" sz="1800">
                <a:solidFill>
                  <a:srgbClr val="0033CC"/>
                </a:solidFill>
                <a:latin typeface="Comic Sans MS" pitchFamily="66" charset="0"/>
              </a:rPr>
              <a:t>|</a:t>
            </a:r>
            <a:r>
              <a:rPr lang="en-US" altLang="en-US" sz="1800" i="1">
                <a:solidFill>
                  <a:srgbClr val="000000"/>
                </a:solidFill>
                <a:latin typeface="Comic Sans MS" pitchFamily="66" charset="0"/>
              </a:rPr>
              <a:t>A</a:t>
            </a:r>
            <a:r>
              <a:rPr lang="en-US" altLang="en-US" sz="1800">
                <a:solidFill>
                  <a:srgbClr val="0033CC"/>
                </a:solidFill>
                <a:latin typeface="Comic Sans MS" pitchFamily="66" charset="0"/>
              </a:rPr>
              <a:t>| + |</a:t>
            </a:r>
            <a:r>
              <a:rPr lang="en-US" altLang="en-US" sz="1800" i="1">
                <a:solidFill>
                  <a:srgbClr val="000000"/>
                </a:solidFill>
                <a:latin typeface="Comic Sans MS" pitchFamily="66" charset="0"/>
              </a:rPr>
              <a:t>B</a:t>
            </a:r>
            <a:r>
              <a:rPr lang="en-US" altLang="en-US" sz="1800">
                <a:solidFill>
                  <a:srgbClr val="0033CC"/>
                </a:solidFill>
                <a:latin typeface="Comic Sans MS" pitchFamily="66" charset="0"/>
              </a:rPr>
              <a:t>|</a:t>
            </a:r>
          </a:p>
        </p:txBody>
      </p:sp>
      <p:grpSp>
        <p:nvGrpSpPr>
          <p:cNvPr id="969741" name="Group 13"/>
          <p:cNvGrpSpPr>
            <a:grpSpLocks/>
          </p:cNvGrpSpPr>
          <p:nvPr/>
        </p:nvGrpSpPr>
        <p:grpSpPr bwMode="auto">
          <a:xfrm>
            <a:off x="2616200" y="2627313"/>
            <a:ext cx="3898900" cy="1638300"/>
            <a:chOff x="1648" y="2380"/>
            <a:chExt cx="2456" cy="1032"/>
          </a:xfrm>
        </p:grpSpPr>
        <p:grpSp>
          <p:nvGrpSpPr>
            <p:cNvPr id="969742" name="Group 14"/>
            <p:cNvGrpSpPr>
              <a:grpSpLocks/>
            </p:cNvGrpSpPr>
            <p:nvPr/>
          </p:nvGrpSpPr>
          <p:grpSpPr bwMode="auto">
            <a:xfrm>
              <a:off x="1648" y="2380"/>
              <a:ext cx="1016" cy="1032"/>
              <a:chOff x="1648" y="2380"/>
              <a:chExt cx="1016" cy="1032"/>
            </a:xfrm>
          </p:grpSpPr>
          <p:sp>
            <p:nvSpPr>
              <p:cNvPr id="969743" name="Oval 15"/>
              <p:cNvSpPr>
                <a:spLocks noChangeArrowheads="1"/>
              </p:cNvSpPr>
              <p:nvPr/>
            </p:nvSpPr>
            <p:spPr bwMode="auto">
              <a:xfrm>
                <a:off x="1648" y="2380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kumimoji="0" lang="en-US" alt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69744" name="Text Box 16"/>
              <p:cNvSpPr txBox="1">
                <a:spLocks noChangeArrowheads="1"/>
              </p:cNvSpPr>
              <p:nvPr/>
            </p:nvSpPr>
            <p:spPr bwMode="auto">
              <a:xfrm>
                <a:off x="2010" y="2810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en-US" i="1">
                    <a:solidFill>
                      <a:srgbClr val="000000"/>
                    </a:solidFill>
                  </a:rPr>
                  <a:t>A</a:t>
                </a:r>
              </a:p>
            </p:txBody>
          </p:sp>
        </p:grpSp>
        <p:grpSp>
          <p:nvGrpSpPr>
            <p:cNvPr id="969745" name="Group 17"/>
            <p:cNvGrpSpPr>
              <a:grpSpLocks/>
            </p:cNvGrpSpPr>
            <p:nvPr/>
          </p:nvGrpSpPr>
          <p:grpSpPr bwMode="auto">
            <a:xfrm>
              <a:off x="3088" y="2380"/>
              <a:ext cx="1016" cy="1032"/>
              <a:chOff x="3088" y="2380"/>
              <a:chExt cx="1016" cy="1032"/>
            </a:xfrm>
          </p:grpSpPr>
          <p:sp>
            <p:nvSpPr>
              <p:cNvPr id="969746" name="Oval 18"/>
              <p:cNvSpPr>
                <a:spLocks noChangeArrowheads="1"/>
              </p:cNvSpPr>
              <p:nvPr/>
            </p:nvSpPr>
            <p:spPr bwMode="auto">
              <a:xfrm>
                <a:off x="3088" y="2380"/>
                <a:ext cx="1016" cy="1032"/>
              </a:xfrm>
              <a:prstGeom prst="ellipse">
                <a:avLst/>
              </a:prstGeom>
              <a:solidFill>
                <a:srgbClr val="CC0000">
                  <a:alpha val="5000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kumimoji="0" lang="en-US" alt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69747" name="Text Box 19"/>
              <p:cNvSpPr txBox="1">
                <a:spLocks noChangeArrowheads="1"/>
              </p:cNvSpPr>
              <p:nvPr/>
            </p:nvSpPr>
            <p:spPr bwMode="auto">
              <a:xfrm>
                <a:off x="3450" y="2762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en-US" i="1">
                    <a:solidFill>
                      <a:srgbClr val="000000"/>
                    </a:solidFill>
                  </a:rPr>
                  <a:t>B</a:t>
                </a:r>
              </a:p>
            </p:txBody>
          </p:sp>
        </p:grpSp>
      </p:grpSp>
      <p:sp>
        <p:nvSpPr>
          <p:cNvPr id="969748" name="Rectangle 20"/>
          <p:cNvSpPr>
            <a:spLocks noChangeArrowheads="1"/>
          </p:cNvSpPr>
          <p:nvPr/>
        </p:nvSpPr>
        <p:spPr bwMode="auto">
          <a:xfrm>
            <a:off x="2362200" y="4646613"/>
            <a:ext cx="4343400" cy="992187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69749" name="Line 21"/>
          <p:cNvSpPr>
            <a:spLocks noChangeShapeType="1"/>
          </p:cNvSpPr>
          <p:nvPr/>
        </p:nvSpPr>
        <p:spPr bwMode="auto">
          <a:xfrm>
            <a:off x="4572000" y="2284413"/>
            <a:ext cx="0" cy="2209800"/>
          </a:xfrm>
          <a:prstGeom prst="line">
            <a:avLst/>
          </a:prstGeom>
          <a:noFill/>
          <a:ln w="3810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69750" name="Text Box 22"/>
          <p:cNvSpPr txBox="1">
            <a:spLocks noChangeArrowheads="1"/>
          </p:cNvSpPr>
          <p:nvPr/>
        </p:nvSpPr>
        <p:spPr bwMode="auto">
          <a:xfrm>
            <a:off x="3803650" y="457200"/>
            <a:ext cx="153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Sum Rule</a:t>
            </a:r>
          </a:p>
        </p:txBody>
      </p:sp>
      <p:sp>
        <p:nvSpPr>
          <p:cNvPr id="969752" name="Text Box 24"/>
          <p:cNvSpPr txBox="1">
            <a:spLocks noChangeArrowheads="1"/>
          </p:cNvSpPr>
          <p:nvPr/>
        </p:nvSpPr>
        <p:spPr bwMode="auto">
          <a:xfrm>
            <a:off x="2395538" y="1309688"/>
            <a:ext cx="4362450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|S|: the number of elements in a set S.</a:t>
            </a:r>
          </a:p>
        </p:txBody>
      </p:sp>
    </p:spTree>
    <p:extLst>
      <p:ext uri="{BB962C8B-B14F-4D97-AF65-F5344CB8AC3E}">
        <p14:creationId xmlns:p14="http://schemas.microsoft.com/office/powerpoint/2010/main" val="413278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40" grpId="0"/>
      <p:bldP spid="96974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2001838" y="457200"/>
            <a:ext cx="50847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Example: Unbalanced Bit Strings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914400" y="1143000"/>
            <a:ext cx="5343525" cy="13382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We say a bit string is unbalanced if there are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more ones than zeroes or more zeros than ones.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How many n-bit strings are unbalanced?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09600" y="2819400"/>
            <a:ext cx="7761288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If n is odd, then every n-bit string is unbalanced, and the answer is 2</a:t>
            </a:r>
            <a:r>
              <a:rPr lang="en-US" altLang="en-US" baseline="30000"/>
              <a:t>n</a:t>
            </a:r>
            <a:r>
              <a:rPr lang="en-US" altLang="en-US"/>
              <a:t>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If n is even, then the number of balanced strings is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              by choosing n/2 positions to zeroes.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So the number of unbalanced n-bit strings is equal to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the number of all n-bit strings minus the number of balanced strings,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and so the answer is</a:t>
            </a:r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86200"/>
            <a:ext cx="736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486400"/>
            <a:ext cx="14462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495800" y="6248400"/>
            <a:ext cx="300672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(counting the complement)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7696200" y="5867400"/>
            <a:ext cx="1219200" cy="766763"/>
            <a:chOff x="6172200" y="5862637"/>
            <a:chExt cx="1828800" cy="1143000"/>
          </a:xfrm>
        </p:grpSpPr>
        <p:sp>
          <p:nvSpPr>
            <p:cNvPr id="30729" name="Oval 10"/>
            <p:cNvSpPr>
              <a:spLocks noChangeArrowheads="1"/>
            </p:cNvSpPr>
            <p:nvPr/>
          </p:nvSpPr>
          <p:spPr bwMode="auto">
            <a:xfrm rot="2058636">
              <a:off x="6324600" y="6015037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30" name="Rectangle 11"/>
            <p:cNvSpPr>
              <a:spLocks noChangeArrowheads="1"/>
            </p:cNvSpPr>
            <p:nvPr/>
          </p:nvSpPr>
          <p:spPr bwMode="auto">
            <a:xfrm>
              <a:off x="6172200" y="5862637"/>
              <a:ext cx="1828800" cy="1143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PMingLiU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31" name="Line 12"/>
            <p:cNvSpPr>
              <a:spLocks noChangeShapeType="1"/>
            </p:cNvSpPr>
            <p:nvPr/>
          </p:nvSpPr>
          <p:spPr bwMode="auto">
            <a:xfrm flipV="1">
              <a:off x="6172200" y="5862637"/>
              <a:ext cx="5334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2" name="Line 13"/>
            <p:cNvSpPr>
              <a:spLocks noChangeShapeType="1"/>
            </p:cNvSpPr>
            <p:nvPr/>
          </p:nvSpPr>
          <p:spPr bwMode="auto">
            <a:xfrm flipV="1">
              <a:off x="6172200" y="6243637"/>
              <a:ext cx="152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3" name="Line 14"/>
            <p:cNvSpPr>
              <a:spLocks noChangeShapeType="1"/>
            </p:cNvSpPr>
            <p:nvPr/>
          </p:nvSpPr>
          <p:spPr bwMode="auto">
            <a:xfrm flipV="1">
              <a:off x="6934200" y="5862637"/>
              <a:ext cx="304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Line 15"/>
            <p:cNvSpPr>
              <a:spLocks noChangeShapeType="1"/>
            </p:cNvSpPr>
            <p:nvPr/>
          </p:nvSpPr>
          <p:spPr bwMode="auto">
            <a:xfrm flipV="1">
              <a:off x="6172200" y="6472237"/>
              <a:ext cx="152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5" name="Line 16"/>
            <p:cNvSpPr>
              <a:spLocks noChangeShapeType="1"/>
            </p:cNvSpPr>
            <p:nvPr/>
          </p:nvSpPr>
          <p:spPr bwMode="auto">
            <a:xfrm flipV="1">
              <a:off x="7086600" y="5862637"/>
              <a:ext cx="609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6" name="Line 17"/>
            <p:cNvSpPr>
              <a:spLocks noChangeShapeType="1"/>
            </p:cNvSpPr>
            <p:nvPr/>
          </p:nvSpPr>
          <p:spPr bwMode="auto">
            <a:xfrm flipV="1">
              <a:off x="6172200" y="6700837"/>
              <a:ext cx="3048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7" name="Line 18"/>
            <p:cNvSpPr>
              <a:spLocks noChangeShapeType="1"/>
            </p:cNvSpPr>
            <p:nvPr/>
          </p:nvSpPr>
          <p:spPr bwMode="auto">
            <a:xfrm flipV="1">
              <a:off x="7239000" y="6015037"/>
              <a:ext cx="762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8" name="Line 19"/>
            <p:cNvSpPr>
              <a:spLocks noChangeShapeType="1"/>
            </p:cNvSpPr>
            <p:nvPr/>
          </p:nvSpPr>
          <p:spPr bwMode="auto">
            <a:xfrm flipV="1">
              <a:off x="6172200" y="6853237"/>
              <a:ext cx="609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9" name="Line 20"/>
            <p:cNvSpPr>
              <a:spLocks noChangeShapeType="1"/>
            </p:cNvSpPr>
            <p:nvPr/>
          </p:nvSpPr>
          <p:spPr bwMode="auto">
            <a:xfrm flipV="1">
              <a:off x="7315200" y="6319837"/>
              <a:ext cx="609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0" name="Line 21"/>
            <p:cNvSpPr>
              <a:spLocks noChangeShapeType="1"/>
            </p:cNvSpPr>
            <p:nvPr/>
          </p:nvSpPr>
          <p:spPr bwMode="auto">
            <a:xfrm flipV="1">
              <a:off x="6858000" y="6548437"/>
              <a:ext cx="1143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1" name="Line 22"/>
            <p:cNvSpPr>
              <a:spLocks noChangeShapeType="1"/>
            </p:cNvSpPr>
            <p:nvPr/>
          </p:nvSpPr>
          <p:spPr bwMode="auto">
            <a:xfrm flipV="1">
              <a:off x="7391400" y="6777037"/>
              <a:ext cx="609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074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Text Box 2"/>
          <p:cNvSpPr txBox="1">
            <a:spLocks noChangeArrowheads="1"/>
          </p:cNvSpPr>
          <p:nvPr/>
        </p:nvSpPr>
        <p:spPr bwMode="auto">
          <a:xfrm>
            <a:off x="3473450" y="457200"/>
            <a:ext cx="2009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Poker Hands</a:t>
            </a:r>
          </a:p>
        </p:txBody>
      </p:sp>
      <p:sp>
        <p:nvSpPr>
          <p:cNvPr id="985091" name="Rectangle 3"/>
          <p:cNvSpPr>
            <a:spLocks noChangeArrowheads="1"/>
          </p:cNvSpPr>
          <p:nvPr/>
        </p:nvSpPr>
        <p:spPr bwMode="auto">
          <a:xfrm>
            <a:off x="2789238" y="1447800"/>
            <a:ext cx="3611562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There are 52 cards in a deck. </a:t>
            </a:r>
          </a:p>
          <a:p>
            <a:pPr>
              <a:lnSpc>
                <a:spcPct val="150000"/>
              </a:lnSpc>
            </a:pPr>
            <a:r>
              <a:rPr lang="en-US" altLang="en-US"/>
              <a:t>Each card has a suit and a value.</a:t>
            </a:r>
          </a:p>
        </p:txBody>
      </p:sp>
      <p:sp>
        <p:nvSpPr>
          <p:cNvPr id="985092" name="Rectangle 4"/>
          <p:cNvSpPr>
            <a:spLocks noChangeArrowheads="1"/>
          </p:cNvSpPr>
          <p:nvPr/>
        </p:nvSpPr>
        <p:spPr bwMode="auto">
          <a:xfrm>
            <a:off x="1990725" y="2833688"/>
            <a:ext cx="904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 suits</a:t>
            </a:r>
          </a:p>
        </p:txBody>
      </p:sp>
      <p:sp>
        <p:nvSpPr>
          <p:cNvPr id="985093" name="Rectangle 5"/>
          <p:cNvSpPr>
            <a:spLocks noChangeArrowheads="1"/>
          </p:cNvSpPr>
          <p:nvPr/>
        </p:nvSpPr>
        <p:spPr bwMode="auto">
          <a:xfrm>
            <a:off x="3584575" y="2667000"/>
            <a:ext cx="1974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3600">
                <a:solidFill>
                  <a:srgbClr val="000000"/>
                </a:solidFill>
              </a:rPr>
              <a:t>(</a:t>
            </a:r>
            <a:r>
              <a:rPr kumimoji="0" lang="en-US" altLang="en-US" sz="3600">
                <a:solidFill>
                  <a:srgbClr val="000000"/>
                </a:solidFill>
                <a:cs typeface="Times New Roman" pitchFamily="18" charset="0"/>
              </a:rPr>
              <a:t>♠ </a:t>
            </a:r>
            <a:r>
              <a:rPr kumimoji="0" lang="en-US" altLang="en-US" sz="3600">
                <a:solidFill>
                  <a:srgbClr val="FF0000"/>
                </a:solidFill>
                <a:cs typeface="Times New Roman" pitchFamily="18" charset="0"/>
              </a:rPr>
              <a:t>♥ ♦ </a:t>
            </a:r>
            <a:r>
              <a:rPr kumimoji="0" lang="en-US" altLang="en-US" sz="3600">
                <a:solidFill>
                  <a:srgbClr val="000000"/>
                </a:solidFill>
                <a:cs typeface="Times New Roman" pitchFamily="18" charset="0"/>
              </a:rPr>
              <a:t>♣)</a:t>
            </a:r>
          </a:p>
        </p:txBody>
      </p:sp>
      <p:sp>
        <p:nvSpPr>
          <p:cNvPr id="985094" name="Rectangle 6"/>
          <p:cNvSpPr>
            <a:spLocks noChangeArrowheads="1"/>
          </p:cNvSpPr>
          <p:nvPr/>
        </p:nvSpPr>
        <p:spPr bwMode="auto">
          <a:xfrm>
            <a:off x="1893888" y="3581400"/>
            <a:ext cx="11414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13 values</a:t>
            </a:r>
          </a:p>
        </p:txBody>
      </p:sp>
      <p:sp>
        <p:nvSpPr>
          <p:cNvPr id="985095" name="Rectangle 7"/>
          <p:cNvSpPr>
            <a:spLocks noChangeArrowheads="1"/>
          </p:cNvSpPr>
          <p:nvPr/>
        </p:nvSpPr>
        <p:spPr bwMode="auto">
          <a:xfrm>
            <a:off x="3581400" y="3581400"/>
            <a:ext cx="4370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2000">
                <a:solidFill>
                  <a:srgbClr val="000000"/>
                </a:solidFill>
              </a:rPr>
              <a:t>(</a:t>
            </a:r>
            <a:r>
              <a:rPr kumimoji="0" lang="en-US" altLang="en-US" sz="2000">
                <a:solidFill>
                  <a:srgbClr val="000000"/>
                </a:solidFill>
                <a:cs typeface="Times New Roman" pitchFamily="18" charset="0"/>
              </a:rPr>
              <a:t>2, 3, 4, 5, 6, 7, 8, 9, 10, J, Q, K, A)</a:t>
            </a:r>
          </a:p>
        </p:txBody>
      </p:sp>
      <p:sp>
        <p:nvSpPr>
          <p:cNvPr id="985096" name="Rectangle 8"/>
          <p:cNvSpPr>
            <a:spLocks noChangeArrowheads="1"/>
          </p:cNvSpPr>
          <p:nvPr/>
        </p:nvSpPr>
        <p:spPr bwMode="auto">
          <a:xfrm>
            <a:off x="1697038" y="4419600"/>
            <a:ext cx="5694362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Five-Card Draw is a card game in which each player 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 is initially dealt a hand, a subset of 5 cards.</a:t>
            </a:r>
          </a:p>
        </p:txBody>
      </p:sp>
      <p:sp>
        <p:nvSpPr>
          <p:cNvPr id="985097" name="Text Box 9"/>
          <p:cNvSpPr txBox="1">
            <a:spLocks noChangeArrowheads="1"/>
          </p:cNvSpPr>
          <p:nvPr/>
        </p:nvSpPr>
        <p:spPr bwMode="auto">
          <a:xfrm>
            <a:off x="1447800" y="5791200"/>
            <a:ext cx="3136900" cy="376238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How many different hands?</a:t>
            </a:r>
          </a:p>
        </p:txBody>
      </p:sp>
      <p:pic>
        <p:nvPicPr>
          <p:cNvPr id="985098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638800"/>
            <a:ext cx="2222500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5096" grpId="0"/>
      <p:bldP spid="98509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42" name="Text Box 2"/>
          <p:cNvSpPr txBox="1">
            <a:spLocks noChangeArrowheads="1"/>
          </p:cNvSpPr>
          <p:nvPr/>
        </p:nvSpPr>
        <p:spPr bwMode="auto">
          <a:xfrm>
            <a:off x="2514600" y="457200"/>
            <a:ext cx="4102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Example 1: Four of a Kind</a:t>
            </a:r>
          </a:p>
        </p:txBody>
      </p:sp>
      <p:sp>
        <p:nvSpPr>
          <p:cNvPr id="1034243" name="Rectangle 3"/>
          <p:cNvSpPr>
            <a:spLocks noChangeArrowheads="1"/>
          </p:cNvSpPr>
          <p:nvPr/>
        </p:nvSpPr>
        <p:spPr bwMode="auto">
          <a:xfrm>
            <a:off x="1290638" y="1385888"/>
            <a:ext cx="65643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 Four-of-a-Kind is a set of four cards with the same value.</a:t>
            </a:r>
          </a:p>
        </p:txBody>
      </p:sp>
      <p:pic>
        <p:nvPicPr>
          <p:cNvPr id="1034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81200"/>
            <a:ext cx="4267200" cy="86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4245" name="Rectangle 5"/>
          <p:cNvSpPr>
            <a:spLocks noChangeArrowheads="1"/>
          </p:cNvSpPr>
          <p:nvPr/>
        </p:nvSpPr>
        <p:spPr bwMode="auto">
          <a:xfrm>
            <a:off x="1676400" y="3124200"/>
            <a:ext cx="5867400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How many different hands contain a Four-of-a-Kind?</a:t>
            </a:r>
          </a:p>
        </p:txBody>
      </p:sp>
      <p:sp>
        <p:nvSpPr>
          <p:cNvPr id="1034246" name="Text Box 6"/>
          <p:cNvSpPr txBox="1">
            <a:spLocks noChangeArrowheads="1"/>
          </p:cNvSpPr>
          <p:nvPr/>
        </p:nvSpPr>
        <p:spPr bwMode="auto">
          <a:xfrm>
            <a:off x="1736725" y="4003675"/>
            <a:ext cx="5611813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One way to do this is to first map the problem into</a:t>
            </a:r>
          </a:p>
          <a:p>
            <a:pPr>
              <a:lnSpc>
                <a:spcPct val="150000"/>
              </a:lnSpc>
            </a:pPr>
            <a:r>
              <a:rPr lang="en-US" altLang="zh-TW"/>
              <a:t>a problem of counting sequences.</a:t>
            </a:r>
          </a:p>
        </p:txBody>
      </p:sp>
    </p:spTree>
    <p:extLst>
      <p:ext uri="{BB962C8B-B14F-4D97-AF65-F5344CB8AC3E}">
        <p14:creationId xmlns:p14="http://schemas.microsoft.com/office/powerpoint/2010/main" val="59092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4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138" name="Rectangle 2"/>
          <p:cNvSpPr>
            <a:spLocks noChangeArrowheads="1"/>
          </p:cNvSpPr>
          <p:nvPr/>
        </p:nvSpPr>
        <p:spPr bwMode="auto">
          <a:xfrm>
            <a:off x="2133600" y="1143000"/>
            <a:ext cx="4876800" cy="215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/>
              <a:t>A hand with a Four-of-a-Kind is completely described by a sequence specifying:</a:t>
            </a:r>
          </a:p>
          <a:p>
            <a:pPr>
              <a:lnSpc>
                <a:spcPct val="150000"/>
              </a:lnSpc>
            </a:pPr>
            <a:r>
              <a:rPr lang="en-US" altLang="en-US">
                <a:solidFill>
                  <a:srgbClr val="A50021"/>
                </a:solidFill>
              </a:rPr>
              <a:t>  1.</a:t>
            </a:r>
            <a:r>
              <a:rPr lang="en-US" altLang="en-US"/>
              <a:t> The value of the four cards.</a:t>
            </a:r>
          </a:p>
          <a:p>
            <a:pPr>
              <a:lnSpc>
                <a:spcPct val="150000"/>
              </a:lnSpc>
            </a:pPr>
            <a:r>
              <a:rPr lang="en-US" altLang="en-US">
                <a:solidFill>
                  <a:srgbClr val="A50021"/>
                </a:solidFill>
              </a:rPr>
              <a:t>  2.</a:t>
            </a:r>
            <a:r>
              <a:rPr lang="en-US" altLang="en-US"/>
              <a:t> The value of the extra card.</a:t>
            </a:r>
          </a:p>
          <a:p>
            <a:pPr>
              <a:lnSpc>
                <a:spcPct val="150000"/>
              </a:lnSpc>
            </a:pPr>
            <a:r>
              <a:rPr lang="en-US" altLang="en-US">
                <a:solidFill>
                  <a:srgbClr val="A50021"/>
                </a:solidFill>
              </a:rPr>
              <a:t>  3.</a:t>
            </a:r>
            <a:r>
              <a:rPr lang="en-US" altLang="en-US"/>
              <a:t> The suit of the extra card.</a:t>
            </a:r>
          </a:p>
        </p:txBody>
      </p:sp>
      <p:pic>
        <p:nvPicPr>
          <p:cNvPr id="9871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75" y="3505200"/>
            <a:ext cx="628332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7140" name="Text Box 4"/>
          <p:cNvSpPr txBox="1">
            <a:spLocks noChangeArrowheads="1"/>
          </p:cNvSpPr>
          <p:nvPr/>
        </p:nvSpPr>
        <p:spPr bwMode="auto">
          <a:xfrm>
            <a:off x="685800" y="4876800"/>
            <a:ext cx="7772400" cy="788988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There are 13 choices for (1), 12 choices for (2), and 4 choices for (3).</a:t>
            </a:r>
          </a:p>
          <a:p>
            <a:pPr>
              <a:lnSpc>
                <a:spcPct val="150000"/>
              </a:lnSpc>
            </a:pPr>
            <a:r>
              <a:rPr lang="en-US" altLang="en-US"/>
              <a:t>By generalized product rule, there are 13x12x4 = 624 hands.</a:t>
            </a:r>
          </a:p>
        </p:txBody>
      </p:sp>
      <p:sp>
        <p:nvSpPr>
          <p:cNvPr id="987141" name="Rectangle 5"/>
          <p:cNvSpPr>
            <a:spLocks noChangeArrowheads="1"/>
          </p:cNvSpPr>
          <p:nvPr/>
        </p:nvSpPr>
        <p:spPr bwMode="auto">
          <a:xfrm>
            <a:off x="1905000" y="5943600"/>
            <a:ext cx="5257800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Only 1 hand in about 4165 has a Four-of-a-Kind!</a:t>
            </a:r>
          </a:p>
        </p:txBody>
      </p:sp>
      <p:sp>
        <p:nvSpPr>
          <p:cNvPr id="987142" name="Text Box 6"/>
          <p:cNvSpPr txBox="1">
            <a:spLocks noChangeArrowheads="1"/>
          </p:cNvSpPr>
          <p:nvPr/>
        </p:nvSpPr>
        <p:spPr bwMode="auto">
          <a:xfrm>
            <a:off x="2514600" y="457200"/>
            <a:ext cx="4102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Example 1: Four of a Kind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7140" grpId="0" animBg="1"/>
      <p:bldP spid="98714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194" name="Text Box 2"/>
          <p:cNvSpPr txBox="1">
            <a:spLocks noChangeArrowheads="1"/>
          </p:cNvSpPr>
          <p:nvPr/>
        </p:nvSpPr>
        <p:spPr bwMode="auto">
          <a:xfrm>
            <a:off x="2819400" y="457200"/>
            <a:ext cx="3473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Example 2: Full House</a:t>
            </a:r>
          </a:p>
        </p:txBody>
      </p:sp>
      <p:sp>
        <p:nvSpPr>
          <p:cNvPr id="1032195" name="Rectangle 3"/>
          <p:cNvSpPr>
            <a:spLocks noChangeArrowheads="1"/>
          </p:cNvSpPr>
          <p:nvPr/>
        </p:nvSpPr>
        <p:spPr bwMode="auto">
          <a:xfrm>
            <a:off x="0" y="1385888"/>
            <a:ext cx="91360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 </a:t>
            </a:r>
            <a:r>
              <a:rPr lang="en-US" altLang="en-US">
                <a:solidFill>
                  <a:srgbClr val="A50021"/>
                </a:solidFill>
              </a:rPr>
              <a:t>Full House</a:t>
            </a:r>
            <a:r>
              <a:rPr lang="en-US" altLang="en-US"/>
              <a:t> is a hand with three cards of one value and two cards of another value.</a:t>
            </a:r>
          </a:p>
        </p:txBody>
      </p:sp>
      <p:pic>
        <p:nvPicPr>
          <p:cNvPr id="1032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017713"/>
            <a:ext cx="4275138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2197" name="Rectangle 5"/>
          <p:cNvSpPr>
            <a:spLocks noChangeArrowheads="1"/>
          </p:cNvSpPr>
          <p:nvPr/>
        </p:nvSpPr>
        <p:spPr bwMode="auto">
          <a:xfrm>
            <a:off x="1828800" y="3205163"/>
            <a:ext cx="5410200" cy="376237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How many different hands contain a Full House?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186" name="Rectangle 2"/>
          <p:cNvSpPr>
            <a:spLocks noChangeArrowheads="1"/>
          </p:cNvSpPr>
          <p:nvPr/>
        </p:nvSpPr>
        <p:spPr bwMode="auto">
          <a:xfrm>
            <a:off x="838200" y="1219200"/>
            <a:ext cx="7543800" cy="201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There is a bijection between Full Houses and sequences specifying: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</a:t>
            </a:r>
            <a:r>
              <a:rPr lang="en-US" altLang="en-US">
                <a:solidFill>
                  <a:srgbClr val="A50021"/>
                </a:solidFill>
              </a:rPr>
              <a:t>1.</a:t>
            </a:r>
            <a:r>
              <a:rPr lang="en-US" altLang="en-US"/>
              <a:t> The value of the triple, which can be chosen in 13 ways.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</a:t>
            </a:r>
            <a:r>
              <a:rPr lang="en-US" altLang="en-US">
                <a:solidFill>
                  <a:srgbClr val="A50021"/>
                </a:solidFill>
              </a:rPr>
              <a:t>2.</a:t>
            </a:r>
            <a:r>
              <a:rPr lang="en-US" altLang="en-US"/>
              <a:t> The suits of the triple, which can be selected in (4 3) ways.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</a:t>
            </a:r>
            <a:r>
              <a:rPr lang="en-US" altLang="en-US">
                <a:solidFill>
                  <a:srgbClr val="A50021"/>
                </a:solidFill>
              </a:rPr>
              <a:t>3.</a:t>
            </a:r>
            <a:r>
              <a:rPr lang="en-US" altLang="en-US"/>
              <a:t> The value of the pair, which can be chosen in 12 ways.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</a:t>
            </a:r>
            <a:r>
              <a:rPr lang="en-US" altLang="en-US">
                <a:solidFill>
                  <a:srgbClr val="A50021"/>
                </a:solidFill>
              </a:rPr>
              <a:t>4.</a:t>
            </a:r>
            <a:r>
              <a:rPr lang="en-US" altLang="en-US"/>
              <a:t> The suits of the pair, which can be selected in (4 2) ways.</a:t>
            </a:r>
          </a:p>
        </p:txBody>
      </p:sp>
      <p:pic>
        <p:nvPicPr>
          <p:cNvPr id="9891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505200"/>
            <a:ext cx="701992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9188" name="Text Box 4"/>
          <p:cNvSpPr txBox="1">
            <a:spLocks noChangeArrowheads="1"/>
          </p:cNvSpPr>
          <p:nvPr/>
        </p:nvSpPr>
        <p:spPr bwMode="auto">
          <a:xfrm>
            <a:off x="2057400" y="4572000"/>
            <a:ext cx="434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By generalized product rule, there are</a:t>
            </a:r>
          </a:p>
        </p:txBody>
      </p:sp>
      <p:pic>
        <p:nvPicPr>
          <p:cNvPr id="989189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5084763"/>
            <a:ext cx="3333750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9190" name="Rectangle 6"/>
          <p:cNvSpPr>
            <a:spLocks noChangeArrowheads="1"/>
          </p:cNvSpPr>
          <p:nvPr/>
        </p:nvSpPr>
        <p:spPr bwMode="auto">
          <a:xfrm>
            <a:off x="2133600" y="6019800"/>
            <a:ext cx="4800600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Only 1 hand in about 634 has a Full House!</a:t>
            </a:r>
          </a:p>
        </p:txBody>
      </p:sp>
      <p:sp>
        <p:nvSpPr>
          <p:cNvPr id="989191" name="Text Box 7"/>
          <p:cNvSpPr txBox="1">
            <a:spLocks noChangeArrowheads="1"/>
          </p:cNvSpPr>
          <p:nvPr/>
        </p:nvSpPr>
        <p:spPr bwMode="auto">
          <a:xfrm>
            <a:off x="2819400" y="457200"/>
            <a:ext cx="3473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Example 2: Full House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9188" grpId="0"/>
      <p:bldP spid="98919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218" name="Text Box 2"/>
          <p:cNvSpPr txBox="1">
            <a:spLocks noChangeArrowheads="1"/>
          </p:cNvSpPr>
          <p:nvPr/>
        </p:nvSpPr>
        <p:spPr bwMode="auto">
          <a:xfrm>
            <a:off x="2865438" y="457200"/>
            <a:ext cx="338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Example 3: Two Pairs</a:t>
            </a:r>
          </a:p>
        </p:txBody>
      </p:sp>
      <p:pic>
        <p:nvPicPr>
          <p:cNvPr id="1033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667000"/>
            <a:ext cx="3703638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3220" name="Rectangle 4"/>
          <p:cNvSpPr>
            <a:spLocks noChangeArrowheads="1"/>
          </p:cNvSpPr>
          <p:nvPr/>
        </p:nvSpPr>
        <p:spPr bwMode="auto">
          <a:xfrm>
            <a:off x="1752600" y="1295400"/>
            <a:ext cx="5638800" cy="1201738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How many hands have </a:t>
            </a:r>
            <a:r>
              <a:rPr lang="en-US" altLang="en-US">
                <a:solidFill>
                  <a:srgbClr val="A50021"/>
                </a:solidFill>
              </a:rPr>
              <a:t>Two Pairs</a:t>
            </a:r>
            <a:r>
              <a:rPr lang="en-US" altLang="en-US"/>
              <a:t>; that is, </a:t>
            </a:r>
          </a:p>
          <a:p>
            <a:pPr>
              <a:lnSpc>
                <a:spcPct val="150000"/>
              </a:lnSpc>
            </a:pPr>
            <a:r>
              <a:rPr lang="en-US" altLang="en-US"/>
              <a:t>two cards of one value, two cards of another value, and one card of a third value?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34" name="Rectangle 2"/>
          <p:cNvSpPr>
            <a:spLocks noChangeArrowheads="1"/>
          </p:cNvSpPr>
          <p:nvPr/>
        </p:nvSpPr>
        <p:spPr bwMode="auto">
          <a:xfrm>
            <a:off x="838200" y="1219200"/>
            <a:ext cx="7467600" cy="243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1.</a:t>
            </a:r>
            <a:r>
              <a:rPr lang="en-US" altLang="en-US"/>
              <a:t> The value of the first pair, which can be chosen in 13 ways.</a:t>
            </a:r>
          </a:p>
          <a:p>
            <a:pPr>
              <a:lnSpc>
                <a:spcPct val="150000"/>
              </a:lnSpc>
            </a:pPr>
            <a:r>
              <a:rPr lang="en-US" altLang="en-US">
                <a:solidFill>
                  <a:srgbClr val="A50021"/>
                </a:solidFill>
              </a:rPr>
              <a:t>2.</a:t>
            </a:r>
            <a:r>
              <a:rPr lang="en-US" altLang="en-US"/>
              <a:t> The suits of the first pair, which can be selected (4 2) ways.</a:t>
            </a:r>
          </a:p>
          <a:p>
            <a:pPr>
              <a:lnSpc>
                <a:spcPct val="150000"/>
              </a:lnSpc>
            </a:pPr>
            <a:r>
              <a:rPr lang="en-US" altLang="en-US">
                <a:solidFill>
                  <a:srgbClr val="A50021"/>
                </a:solidFill>
              </a:rPr>
              <a:t>3.</a:t>
            </a:r>
            <a:r>
              <a:rPr lang="en-US" altLang="en-US"/>
              <a:t> The value of the second pair, which can be chosen in 12 ways.</a:t>
            </a:r>
          </a:p>
          <a:p>
            <a:pPr>
              <a:lnSpc>
                <a:spcPct val="150000"/>
              </a:lnSpc>
            </a:pPr>
            <a:r>
              <a:rPr lang="en-US" altLang="en-US">
                <a:solidFill>
                  <a:srgbClr val="A50021"/>
                </a:solidFill>
              </a:rPr>
              <a:t>4.</a:t>
            </a:r>
            <a:r>
              <a:rPr lang="en-US" altLang="en-US"/>
              <a:t> The suits of the second pair, which can be selected in (4 2) ways</a:t>
            </a:r>
          </a:p>
          <a:p>
            <a:pPr>
              <a:lnSpc>
                <a:spcPct val="150000"/>
              </a:lnSpc>
            </a:pPr>
            <a:r>
              <a:rPr lang="en-US" altLang="en-US">
                <a:solidFill>
                  <a:srgbClr val="A50021"/>
                </a:solidFill>
              </a:rPr>
              <a:t>5.</a:t>
            </a:r>
            <a:r>
              <a:rPr lang="en-US" altLang="en-US"/>
              <a:t> The value of the extra card, which can be chosen in 11 ways.</a:t>
            </a:r>
          </a:p>
          <a:p>
            <a:pPr>
              <a:lnSpc>
                <a:spcPct val="150000"/>
              </a:lnSpc>
            </a:pPr>
            <a:r>
              <a:rPr lang="en-US" altLang="en-US">
                <a:solidFill>
                  <a:srgbClr val="A50021"/>
                </a:solidFill>
              </a:rPr>
              <a:t>6.</a:t>
            </a:r>
            <a:r>
              <a:rPr lang="en-US" altLang="en-US"/>
              <a:t> The suit of the extra card, which can be selected in 4 ways.</a:t>
            </a:r>
          </a:p>
        </p:txBody>
      </p:sp>
      <p:pic>
        <p:nvPicPr>
          <p:cNvPr id="991235" name="Picture 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725" y="3886200"/>
            <a:ext cx="3140075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1236" name="Text Box 4"/>
          <p:cNvSpPr txBox="1">
            <a:spLocks noChangeArrowheads="1"/>
          </p:cNvSpPr>
          <p:nvPr/>
        </p:nvSpPr>
        <p:spPr bwMode="auto">
          <a:xfrm>
            <a:off x="1295400" y="4025900"/>
            <a:ext cx="2684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Number of Two pairs = </a:t>
            </a:r>
          </a:p>
        </p:txBody>
      </p:sp>
      <p:sp>
        <p:nvSpPr>
          <p:cNvPr id="991238" name="Text Box 6"/>
          <p:cNvSpPr txBox="1">
            <a:spLocks noChangeArrowheads="1"/>
          </p:cNvSpPr>
          <p:nvPr/>
        </p:nvSpPr>
        <p:spPr bwMode="auto">
          <a:xfrm>
            <a:off x="2865438" y="457200"/>
            <a:ext cx="338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Example 3: Two Pairs</a:t>
            </a:r>
          </a:p>
        </p:txBody>
      </p:sp>
      <p:pic>
        <p:nvPicPr>
          <p:cNvPr id="99123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764088"/>
            <a:ext cx="6629400" cy="1027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1240" name="Text Box 8"/>
          <p:cNvSpPr txBox="1">
            <a:spLocks noChangeArrowheads="1"/>
          </p:cNvSpPr>
          <p:nvPr/>
        </p:nvSpPr>
        <p:spPr bwMode="auto">
          <a:xfrm>
            <a:off x="441325" y="4994275"/>
            <a:ext cx="920750" cy="650875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Double</a:t>
            </a:r>
          </a:p>
          <a:p>
            <a:r>
              <a:rPr lang="en-US" altLang="zh-TW"/>
              <a:t>Count!</a:t>
            </a:r>
          </a:p>
        </p:txBody>
      </p:sp>
      <p:pic>
        <p:nvPicPr>
          <p:cNvPr id="991241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956300"/>
            <a:ext cx="5029200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1242" name="Text Box 10"/>
          <p:cNvSpPr txBox="1">
            <a:spLocks noChangeArrowheads="1"/>
          </p:cNvSpPr>
          <p:nvPr/>
        </p:nvSpPr>
        <p:spPr bwMode="auto">
          <a:xfrm>
            <a:off x="1023938" y="6080125"/>
            <a:ext cx="19478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 the answer 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1236" grpId="0"/>
      <p:bldP spid="991240" grpId="0" animBg="1"/>
      <p:bldP spid="99124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330" name="Text Box 2"/>
          <p:cNvSpPr txBox="1">
            <a:spLocks noChangeArrowheads="1"/>
          </p:cNvSpPr>
          <p:nvPr/>
        </p:nvSpPr>
        <p:spPr bwMode="auto">
          <a:xfrm>
            <a:off x="2819400" y="457200"/>
            <a:ext cx="351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Example 4: Every Suit</a:t>
            </a:r>
          </a:p>
        </p:txBody>
      </p:sp>
      <p:pic>
        <p:nvPicPr>
          <p:cNvPr id="9953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057400"/>
            <a:ext cx="36909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5332" name="Rectangle 4"/>
          <p:cNvSpPr>
            <a:spLocks noChangeArrowheads="1"/>
          </p:cNvSpPr>
          <p:nvPr/>
        </p:nvSpPr>
        <p:spPr bwMode="auto">
          <a:xfrm>
            <a:off x="1341438" y="1447800"/>
            <a:ext cx="6472237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How many hands contain at least one card from every suit?</a:t>
            </a:r>
          </a:p>
        </p:txBody>
      </p:sp>
      <p:sp>
        <p:nvSpPr>
          <p:cNvPr id="995333" name="Rectangle 5"/>
          <p:cNvSpPr>
            <a:spLocks noChangeArrowheads="1"/>
          </p:cNvSpPr>
          <p:nvPr/>
        </p:nvSpPr>
        <p:spPr bwMode="auto">
          <a:xfrm>
            <a:off x="762000" y="2667000"/>
            <a:ext cx="769620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1.</a:t>
            </a:r>
            <a:r>
              <a:rPr lang="en-US" altLang="en-US"/>
              <a:t> The value of each suit, which can be selected in 13x13x13x13 ways.</a:t>
            </a:r>
          </a:p>
          <a:p>
            <a:pPr>
              <a:lnSpc>
                <a:spcPct val="150000"/>
              </a:lnSpc>
            </a:pPr>
            <a:r>
              <a:rPr lang="en-US" altLang="en-US">
                <a:solidFill>
                  <a:srgbClr val="A50021"/>
                </a:solidFill>
              </a:rPr>
              <a:t>2.</a:t>
            </a:r>
            <a:r>
              <a:rPr lang="en-US" altLang="en-US"/>
              <a:t> The suit of the extra card, which can be selected in 4 ways.</a:t>
            </a:r>
          </a:p>
          <a:p>
            <a:pPr>
              <a:lnSpc>
                <a:spcPct val="150000"/>
              </a:lnSpc>
            </a:pPr>
            <a:r>
              <a:rPr lang="en-US" altLang="en-US">
                <a:solidFill>
                  <a:srgbClr val="A50021"/>
                </a:solidFill>
              </a:rPr>
              <a:t>3.</a:t>
            </a:r>
            <a:r>
              <a:rPr lang="en-US" altLang="en-US"/>
              <a:t> The value of the extra card, which can be selected in 12 ways.</a:t>
            </a:r>
          </a:p>
        </p:txBody>
      </p:sp>
      <p:pic>
        <p:nvPicPr>
          <p:cNvPr id="99533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100513"/>
            <a:ext cx="58674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5335" name="Text Box 7"/>
          <p:cNvSpPr txBox="1">
            <a:spLocks noChangeArrowheads="1"/>
          </p:cNvSpPr>
          <p:nvPr/>
        </p:nvSpPr>
        <p:spPr bwMode="auto">
          <a:xfrm>
            <a:off x="6858000" y="5105400"/>
            <a:ext cx="1627188" cy="376238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Double count!</a:t>
            </a:r>
          </a:p>
        </p:txBody>
      </p:sp>
      <p:pic>
        <p:nvPicPr>
          <p:cNvPr id="99533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724400"/>
            <a:ext cx="5667375" cy="105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5338" name="Text Box 10"/>
          <p:cNvSpPr txBox="1">
            <a:spLocks noChangeArrowheads="1"/>
          </p:cNvSpPr>
          <p:nvPr/>
        </p:nvSpPr>
        <p:spPr bwMode="auto">
          <a:xfrm>
            <a:off x="2362200" y="6096000"/>
            <a:ext cx="436245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 the answer is 13</a:t>
            </a:r>
            <a:r>
              <a:rPr lang="en-US" altLang="en-US" baseline="30000"/>
              <a:t>4</a:t>
            </a:r>
            <a:r>
              <a:rPr lang="en-US" altLang="en-US"/>
              <a:t>x4x12/2 = 685464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5333" grpId="0"/>
      <p:bldP spid="995335" grpId="0" animBg="1"/>
      <p:bldP spid="9953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314" name="Text Box 2"/>
          <p:cNvSpPr txBox="1">
            <a:spLocks noChangeArrowheads="1"/>
          </p:cNvSpPr>
          <p:nvPr/>
        </p:nvSpPr>
        <p:spPr bwMode="auto">
          <a:xfrm>
            <a:off x="3511550" y="457200"/>
            <a:ext cx="205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1037315" name="Text Box 3"/>
          <p:cNvSpPr txBox="1">
            <a:spLocks noChangeArrowheads="1"/>
          </p:cNvSpPr>
          <p:nvPr/>
        </p:nvSpPr>
        <p:spPr bwMode="auto">
          <a:xfrm>
            <a:off x="1828800" y="2420938"/>
            <a:ext cx="5470525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Sum rule, product rule, generalized product rule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Permutations, combinations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Binomial coefficients, combinatorial proof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Inclusion-exclusion principle</a:t>
            </a:r>
          </a:p>
        </p:txBody>
      </p:sp>
    </p:spTree>
    <p:extLst>
      <p:ext uri="{BB962C8B-B14F-4D97-AF65-F5344CB8AC3E}">
        <p14:creationId xmlns:p14="http://schemas.microsoft.com/office/powerpoint/2010/main" val="159173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8" name="Rectangle 2"/>
          <p:cNvSpPr>
            <a:spLocks noChangeArrowheads="1"/>
          </p:cNvSpPr>
          <p:nvPr/>
        </p:nvSpPr>
        <p:spPr bwMode="auto">
          <a:xfrm>
            <a:off x="2514600" y="3568700"/>
            <a:ext cx="4038600" cy="69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algn="ctr"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mic Sans MS" pitchFamily="66" charset="0"/>
              </a:rPr>
              <a:t>If sets </a:t>
            </a:r>
            <a:r>
              <a:rPr lang="en-US" altLang="en-US" sz="1800" i="1">
                <a:solidFill>
                  <a:srgbClr val="000000"/>
                </a:solidFill>
                <a:latin typeface="Comic Sans MS" pitchFamily="66" charset="0"/>
              </a:rPr>
              <a:t>A</a:t>
            </a:r>
            <a:r>
              <a:rPr lang="en-US" altLang="en-US" sz="1800">
                <a:solidFill>
                  <a:srgbClr val="000000"/>
                </a:solidFill>
                <a:latin typeface="Comic Sans MS" pitchFamily="66" charset="0"/>
              </a:rPr>
              <a:t> and </a:t>
            </a:r>
            <a:r>
              <a:rPr lang="en-US" altLang="en-US" sz="1800" i="1">
                <a:solidFill>
                  <a:srgbClr val="000000"/>
                </a:solidFill>
                <a:latin typeface="Comic Sans MS" pitchFamily="66" charset="0"/>
              </a:rPr>
              <a:t>B</a:t>
            </a:r>
            <a:r>
              <a:rPr lang="en-US" altLang="en-US" sz="1800">
                <a:solidFill>
                  <a:srgbClr val="000000"/>
                </a:solidFill>
                <a:latin typeface="Comic Sans MS" pitchFamily="66" charset="0"/>
              </a:rPr>
              <a:t> are </a:t>
            </a:r>
            <a:r>
              <a:rPr lang="en-US" altLang="en-US" sz="1800">
                <a:solidFill>
                  <a:srgbClr val="04A804"/>
                </a:solidFill>
                <a:latin typeface="Comic Sans MS" pitchFamily="66" charset="0"/>
              </a:rPr>
              <a:t>disjoint</a:t>
            </a:r>
            <a:r>
              <a:rPr lang="en-US" altLang="en-US" sz="1800">
                <a:solidFill>
                  <a:srgbClr val="000000"/>
                </a:solidFill>
                <a:latin typeface="Comic Sans MS" pitchFamily="66" charset="0"/>
              </a:rPr>
              <a:t>, then </a:t>
            </a:r>
          </a:p>
          <a:p>
            <a:pPr algn="ctr"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en-US" sz="1800">
                <a:solidFill>
                  <a:srgbClr val="0033CC"/>
                </a:solidFill>
                <a:latin typeface="Comic Sans MS" pitchFamily="66" charset="0"/>
              </a:rPr>
              <a:t>|</a:t>
            </a:r>
            <a:r>
              <a:rPr lang="en-US" altLang="en-US" sz="1800" i="1">
                <a:solidFill>
                  <a:srgbClr val="000000"/>
                </a:solidFill>
                <a:latin typeface="Comic Sans MS" pitchFamily="66" charset="0"/>
              </a:rPr>
              <a:t>A</a:t>
            </a:r>
            <a:r>
              <a:rPr lang="en-US" altLang="en-US" sz="180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en-US" sz="180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</a:t>
            </a:r>
            <a:r>
              <a:rPr lang="en-US" altLang="en-US" sz="180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en-US" sz="1800" i="1">
                <a:solidFill>
                  <a:srgbClr val="000000"/>
                </a:solidFill>
                <a:latin typeface="Comic Sans MS" pitchFamily="66" charset="0"/>
              </a:rPr>
              <a:t>B</a:t>
            </a:r>
            <a:r>
              <a:rPr lang="en-US" altLang="en-US" sz="1800">
                <a:solidFill>
                  <a:srgbClr val="0033CC"/>
                </a:solidFill>
                <a:latin typeface="Comic Sans MS" pitchFamily="66" charset="0"/>
              </a:rPr>
              <a:t>|</a:t>
            </a:r>
            <a:r>
              <a:rPr lang="en-US" altLang="en-US" sz="1800">
                <a:solidFill>
                  <a:srgbClr val="000000"/>
                </a:solidFill>
                <a:latin typeface="Comic Sans MS" pitchFamily="66" charset="0"/>
              </a:rPr>
              <a:t> = </a:t>
            </a:r>
            <a:r>
              <a:rPr lang="en-US" altLang="en-US" sz="1800">
                <a:solidFill>
                  <a:srgbClr val="0033CC"/>
                </a:solidFill>
                <a:latin typeface="Comic Sans MS" pitchFamily="66" charset="0"/>
              </a:rPr>
              <a:t>|</a:t>
            </a:r>
            <a:r>
              <a:rPr lang="en-US" altLang="en-US" sz="1800" i="1">
                <a:solidFill>
                  <a:srgbClr val="000000"/>
                </a:solidFill>
                <a:latin typeface="Comic Sans MS" pitchFamily="66" charset="0"/>
              </a:rPr>
              <a:t>A</a:t>
            </a:r>
            <a:r>
              <a:rPr lang="en-US" altLang="en-US" sz="1800">
                <a:solidFill>
                  <a:srgbClr val="0033CC"/>
                </a:solidFill>
                <a:latin typeface="Comic Sans MS" pitchFamily="66" charset="0"/>
              </a:rPr>
              <a:t>| + |</a:t>
            </a:r>
            <a:r>
              <a:rPr lang="en-US" altLang="en-US" sz="1800" i="1">
                <a:solidFill>
                  <a:srgbClr val="000000"/>
                </a:solidFill>
                <a:latin typeface="Comic Sans MS" pitchFamily="66" charset="0"/>
              </a:rPr>
              <a:t>B</a:t>
            </a:r>
            <a:r>
              <a:rPr lang="en-US" altLang="en-US" sz="1800">
                <a:solidFill>
                  <a:srgbClr val="0033CC"/>
                </a:solidFill>
                <a:latin typeface="Comic Sans MS" pitchFamily="66" charset="0"/>
              </a:rPr>
              <a:t>|</a:t>
            </a:r>
          </a:p>
        </p:txBody>
      </p:sp>
      <p:grpSp>
        <p:nvGrpSpPr>
          <p:cNvPr id="1038339" name="Group 3"/>
          <p:cNvGrpSpPr>
            <a:grpSpLocks/>
          </p:cNvGrpSpPr>
          <p:nvPr/>
        </p:nvGrpSpPr>
        <p:grpSpPr bwMode="auto">
          <a:xfrm>
            <a:off x="2616200" y="1408113"/>
            <a:ext cx="3898900" cy="1638300"/>
            <a:chOff x="1648" y="2380"/>
            <a:chExt cx="2456" cy="1032"/>
          </a:xfrm>
        </p:grpSpPr>
        <p:grpSp>
          <p:nvGrpSpPr>
            <p:cNvPr id="1038340" name="Group 4"/>
            <p:cNvGrpSpPr>
              <a:grpSpLocks/>
            </p:cNvGrpSpPr>
            <p:nvPr/>
          </p:nvGrpSpPr>
          <p:grpSpPr bwMode="auto">
            <a:xfrm>
              <a:off x="1648" y="2380"/>
              <a:ext cx="1016" cy="1032"/>
              <a:chOff x="1648" y="2380"/>
              <a:chExt cx="1016" cy="1032"/>
            </a:xfrm>
          </p:grpSpPr>
          <p:sp>
            <p:nvSpPr>
              <p:cNvPr id="1038341" name="Oval 5"/>
              <p:cNvSpPr>
                <a:spLocks noChangeArrowheads="1"/>
              </p:cNvSpPr>
              <p:nvPr/>
            </p:nvSpPr>
            <p:spPr bwMode="auto">
              <a:xfrm>
                <a:off x="1648" y="2380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kumimoji="0" lang="en-US" alt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38342" name="Text Box 6"/>
              <p:cNvSpPr txBox="1">
                <a:spLocks noChangeArrowheads="1"/>
              </p:cNvSpPr>
              <p:nvPr/>
            </p:nvSpPr>
            <p:spPr bwMode="auto">
              <a:xfrm>
                <a:off x="2010" y="2810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en-US" i="1">
                    <a:solidFill>
                      <a:srgbClr val="000000"/>
                    </a:solidFill>
                  </a:rPr>
                  <a:t>A</a:t>
                </a:r>
              </a:p>
            </p:txBody>
          </p:sp>
        </p:grpSp>
        <p:grpSp>
          <p:nvGrpSpPr>
            <p:cNvPr id="1038343" name="Group 7"/>
            <p:cNvGrpSpPr>
              <a:grpSpLocks/>
            </p:cNvGrpSpPr>
            <p:nvPr/>
          </p:nvGrpSpPr>
          <p:grpSpPr bwMode="auto">
            <a:xfrm>
              <a:off x="3088" y="2380"/>
              <a:ext cx="1016" cy="1032"/>
              <a:chOff x="3088" y="2380"/>
              <a:chExt cx="1016" cy="1032"/>
            </a:xfrm>
          </p:grpSpPr>
          <p:sp>
            <p:nvSpPr>
              <p:cNvPr id="1038344" name="Oval 8"/>
              <p:cNvSpPr>
                <a:spLocks noChangeArrowheads="1"/>
              </p:cNvSpPr>
              <p:nvPr/>
            </p:nvSpPr>
            <p:spPr bwMode="auto">
              <a:xfrm>
                <a:off x="3088" y="2380"/>
                <a:ext cx="1016" cy="1032"/>
              </a:xfrm>
              <a:prstGeom prst="ellipse">
                <a:avLst/>
              </a:prstGeom>
              <a:solidFill>
                <a:srgbClr val="CC0000">
                  <a:alpha val="5000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kumimoji="0" lang="en-US" alt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38345" name="Text Box 9"/>
              <p:cNvSpPr txBox="1">
                <a:spLocks noChangeArrowheads="1"/>
              </p:cNvSpPr>
              <p:nvPr/>
            </p:nvSpPr>
            <p:spPr bwMode="auto">
              <a:xfrm>
                <a:off x="3450" y="2762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en-US" i="1">
                    <a:solidFill>
                      <a:srgbClr val="000000"/>
                    </a:solidFill>
                  </a:rPr>
                  <a:t>B</a:t>
                </a:r>
              </a:p>
            </p:txBody>
          </p:sp>
        </p:grpSp>
      </p:grpSp>
      <p:sp>
        <p:nvSpPr>
          <p:cNvPr id="1038346" name="Rectangle 10"/>
          <p:cNvSpPr>
            <a:spLocks noChangeArrowheads="1"/>
          </p:cNvSpPr>
          <p:nvPr/>
        </p:nvSpPr>
        <p:spPr bwMode="auto">
          <a:xfrm>
            <a:off x="2362200" y="3427413"/>
            <a:ext cx="4343400" cy="992187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8347" name="Line 11"/>
          <p:cNvSpPr>
            <a:spLocks noChangeShapeType="1"/>
          </p:cNvSpPr>
          <p:nvPr/>
        </p:nvSpPr>
        <p:spPr bwMode="auto">
          <a:xfrm>
            <a:off x="4572000" y="1065213"/>
            <a:ext cx="0" cy="2209800"/>
          </a:xfrm>
          <a:prstGeom prst="line">
            <a:avLst/>
          </a:prstGeom>
          <a:noFill/>
          <a:ln w="3810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38348" name="Text Box 12"/>
          <p:cNvSpPr txBox="1">
            <a:spLocks noChangeArrowheads="1"/>
          </p:cNvSpPr>
          <p:nvPr/>
        </p:nvSpPr>
        <p:spPr bwMode="auto">
          <a:xfrm>
            <a:off x="3803650" y="457200"/>
            <a:ext cx="153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Sum Rule</a:t>
            </a:r>
          </a:p>
        </p:txBody>
      </p:sp>
      <p:sp>
        <p:nvSpPr>
          <p:cNvPr id="1038349" name="Rectangle 13"/>
          <p:cNvSpPr>
            <a:spLocks noChangeArrowheads="1"/>
          </p:cNvSpPr>
          <p:nvPr/>
        </p:nvSpPr>
        <p:spPr bwMode="auto">
          <a:xfrm>
            <a:off x="533400" y="4953000"/>
            <a:ext cx="80010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r>
              <a:rPr lang="en-US" altLang="en-US" sz="1800">
                <a:latin typeface="Comic Sans MS" pitchFamily="66" charset="0"/>
              </a:rPr>
              <a:t>Class has 43 women, 54 men, so total enrollment = 43 + 54 = 97</a:t>
            </a:r>
          </a:p>
          <a:p>
            <a:endParaRPr lang="en-US" altLang="en-US" sz="1800">
              <a:latin typeface="Comic Sans MS" pitchFamily="66" charset="0"/>
            </a:endParaRPr>
          </a:p>
          <a:p>
            <a:r>
              <a:rPr lang="en-US" altLang="en-US" sz="1800">
                <a:latin typeface="Comic Sans MS" pitchFamily="66" charset="0"/>
              </a:rPr>
              <a:t>26 lower case letters, 26 upper case letters, and 10 digits, </a:t>
            </a:r>
          </a:p>
          <a:p>
            <a:pPr>
              <a:buFontTx/>
              <a:buNone/>
            </a:pPr>
            <a:r>
              <a:rPr lang="en-US" altLang="en-US" sz="1800">
                <a:latin typeface="Comic Sans MS" pitchFamily="66" charset="0"/>
              </a:rPr>
              <a:t>	so total characters = 26+26+10 = 62</a:t>
            </a:r>
          </a:p>
        </p:txBody>
      </p:sp>
    </p:spTree>
    <p:extLst>
      <p:ext uri="{BB962C8B-B14F-4D97-AF65-F5344CB8AC3E}">
        <p14:creationId xmlns:p14="http://schemas.microsoft.com/office/powerpoint/2010/main" val="289335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378" name="Text Box 2"/>
          <p:cNvSpPr txBox="1">
            <a:spLocks noChangeArrowheads="1"/>
          </p:cNvSpPr>
          <p:nvPr/>
        </p:nvSpPr>
        <p:spPr bwMode="auto">
          <a:xfrm>
            <a:off x="3181350" y="457200"/>
            <a:ext cx="276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Binomial Theorem</a:t>
            </a:r>
          </a:p>
        </p:txBody>
      </p:sp>
      <p:pic>
        <p:nvPicPr>
          <p:cNvPr id="997382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95400"/>
            <a:ext cx="6172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7383" name="Text Box 7"/>
          <p:cNvSpPr txBox="1">
            <a:spLocks noChangeArrowheads="1"/>
          </p:cNvSpPr>
          <p:nvPr/>
        </p:nvSpPr>
        <p:spPr bwMode="auto">
          <a:xfrm>
            <a:off x="1066800" y="2057400"/>
            <a:ext cx="6985000" cy="3762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We can compute the coefficients by simple counting arguments.</a:t>
            </a:r>
          </a:p>
        </p:txBody>
      </p:sp>
      <p:pic>
        <p:nvPicPr>
          <p:cNvPr id="997385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19400"/>
            <a:ext cx="7299325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7386" name="AutoShape 10"/>
          <p:cNvSpPr>
            <a:spLocks/>
          </p:cNvSpPr>
          <p:nvPr/>
        </p:nvSpPr>
        <p:spPr bwMode="auto">
          <a:xfrm rot="5400000">
            <a:off x="5181600" y="762000"/>
            <a:ext cx="304800" cy="5334000"/>
          </a:xfrm>
          <a:prstGeom prst="rightBrace">
            <a:avLst>
              <a:gd name="adj1" fmla="val 14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7387" name="Text Box 11"/>
          <p:cNvSpPr txBox="1">
            <a:spLocks noChangeArrowheads="1"/>
          </p:cNvSpPr>
          <p:nvPr/>
        </p:nvSpPr>
        <p:spPr bwMode="auto">
          <a:xfrm>
            <a:off x="4784725" y="3622675"/>
            <a:ext cx="957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n times</a:t>
            </a:r>
          </a:p>
        </p:txBody>
      </p:sp>
      <p:sp>
        <p:nvSpPr>
          <p:cNvPr id="997388" name="Text Box 12"/>
          <p:cNvSpPr txBox="1">
            <a:spLocks noChangeArrowheads="1"/>
          </p:cNvSpPr>
          <p:nvPr/>
        </p:nvSpPr>
        <p:spPr bwMode="auto">
          <a:xfrm>
            <a:off x="762000" y="4343400"/>
            <a:ext cx="7646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Each term corresponds to selecting </a:t>
            </a:r>
            <a:r>
              <a:rPr lang="en-US" altLang="zh-TW">
                <a:solidFill>
                  <a:srgbClr val="3333FF"/>
                </a:solidFill>
              </a:rPr>
              <a:t>1</a:t>
            </a:r>
            <a:r>
              <a:rPr lang="en-US" altLang="zh-TW"/>
              <a:t> or </a:t>
            </a:r>
            <a:r>
              <a:rPr lang="en-US" altLang="zh-TW">
                <a:solidFill>
                  <a:srgbClr val="3333FF"/>
                </a:solidFill>
              </a:rPr>
              <a:t>x</a:t>
            </a:r>
            <a:r>
              <a:rPr lang="en-US" altLang="zh-TW"/>
              <a:t> from each of the n factors.</a:t>
            </a:r>
          </a:p>
        </p:txBody>
      </p:sp>
      <p:sp>
        <p:nvSpPr>
          <p:cNvPr id="997389" name="Text Box 13"/>
          <p:cNvSpPr txBox="1">
            <a:spLocks noChangeArrowheads="1"/>
          </p:cNvSpPr>
          <p:nvPr/>
        </p:nvSpPr>
        <p:spPr bwMode="auto">
          <a:xfrm>
            <a:off x="838200" y="4953000"/>
            <a:ext cx="7518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</a:t>
            </a:r>
            <a:r>
              <a:rPr lang="en-US" altLang="zh-TW" baseline="-25000"/>
              <a:t>k</a:t>
            </a:r>
            <a:r>
              <a:rPr lang="en-US" altLang="zh-TW"/>
              <a:t> is number of terms with exactly k </a:t>
            </a:r>
            <a:r>
              <a:rPr lang="en-US" altLang="zh-TW">
                <a:solidFill>
                  <a:srgbClr val="3333FF"/>
                </a:solidFill>
              </a:rPr>
              <a:t>x</a:t>
            </a:r>
            <a:r>
              <a:rPr lang="en-US" altLang="zh-TW"/>
              <a:t>’s are selected from n factors.</a:t>
            </a:r>
          </a:p>
        </p:txBody>
      </p:sp>
      <p:pic>
        <p:nvPicPr>
          <p:cNvPr id="997391" name="Picture 1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600" y="5568950"/>
            <a:ext cx="1270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7383" grpId="0" animBg="1"/>
      <p:bldP spid="997386" grpId="0" animBg="1"/>
      <p:bldP spid="997387" grpId="0"/>
      <p:bldP spid="997388" grpId="0"/>
      <p:bldP spid="99738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Text Box 2"/>
          <p:cNvSpPr txBox="1">
            <a:spLocks noChangeArrowheads="1"/>
          </p:cNvSpPr>
          <p:nvPr/>
        </p:nvSpPr>
        <p:spPr bwMode="auto">
          <a:xfrm>
            <a:off x="3181350" y="457200"/>
            <a:ext cx="276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Binomial Theorem</a:t>
            </a:r>
          </a:p>
        </p:txBody>
      </p:sp>
      <p:pic>
        <p:nvPicPr>
          <p:cNvPr id="996359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181600"/>
            <a:ext cx="3505200" cy="914400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6365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19200"/>
            <a:ext cx="702945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6366" name="Text Box 14"/>
          <p:cNvSpPr txBox="1">
            <a:spLocks noChangeArrowheads="1"/>
          </p:cNvSpPr>
          <p:nvPr/>
        </p:nvSpPr>
        <p:spPr bwMode="auto">
          <a:xfrm>
            <a:off x="1981200" y="2743200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 anchor="ctr">
            <a:spAutoFit/>
          </a:bodyPr>
          <a:lstStyle/>
          <a:p>
            <a:pPr algn="ctr" eaLnBrk="0" hangingPunct="0"/>
            <a:r>
              <a:rPr kumimoji="0" lang="en-US" altLang="en-US"/>
              <a:t>(1+X)</a:t>
            </a:r>
            <a:r>
              <a:rPr kumimoji="0" lang="en-US" altLang="en-US" baseline="30000"/>
              <a:t>1  </a:t>
            </a:r>
            <a:r>
              <a:rPr kumimoji="0" lang="en-US" altLang="en-US"/>
              <a:t>=</a:t>
            </a:r>
          </a:p>
        </p:txBody>
      </p:sp>
      <p:sp>
        <p:nvSpPr>
          <p:cNvPr id="996367" name="Text Box 15"/>
          <p:cNvSpPr txBox="1">
            <a:spLocks noChangeArrowheads="1"/>
          </p:cNvSpPr>
          <p:nvPr/>
        </p:nvSpPr>
        <p:spPr bwMode="auto">
          <a:xfrm>
            <a:off x="1974850" y="2286000"/>
            <a:ext cx="1350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 anchor="ctr">
            <a:spAutoFit/>
          </a:bodyPr>
          <a:lstStyle/>
          <a:p>
            <a:pPr algn="ctr" eaLnBrk="0" hangingPunct="0"/>
            <a:r>
              <a:rPr kumimoji="0" lang="en-US" altLang="en-US"/>
              <a:t>(1+X)</a:t>
            </a:r>
            <a:r>
              <a:rPr kumimoji="0" lang="en-US" altLang="en-US" baseline="30000"/>
              <a:t>0 </a:t>
            </a:r>
            <a:r>
              <a:rPr kumimoji="0" lang="en-US" altLang="en-US"/>
              <a:t>=</a:t>
            </a:r>
          </a:p>
        </p:txBody>
      </p:sp>
      <p:sp>
        <p:nvSpPr>
          <p:cNvPr id="996368" name="Text Box 16"/>
          <p:cNvSpPr txBox="1">
            <a:spLocks noChangeArrowheads="1"/>
          </p:cNvSpPr>
          <p:nvPr/>
        </p:nvSpPr>
        <p:spPr bwMode="auto">
          <a:xfrm>
            <a:off x="1976438" y="3200400"/>
            <a:ext cx="13731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 anchor="ctr">
            <a:spAutoFit/>
          </a:bodyPr>
          <a:lstStyle/>
          <a:p>
            <a:pPr algn="ctr" eaLnBrk="0" hangingPunct="0"/>
            <a:r>
              <a:rPr kumimoji="0" lang="en-US" altLang="en-US"/>
              <a:t>(1+X)</a:t>
            </a:r>
            <a:r>
              <a:rPr kumimoji="0" lang="en-US" altLang="en-US" baseline="30000"/>
              <a:t>2</a:t>
            </a:r>
            <a:r>
              <a:rPr kumimoji="0" lang="en-US" altLang="en-US"/>
              <a:t> =</a:t>
            </a:r>
          </a:p>
        </p:txBody>
      </p:sp>
      <p:sp>
        <p:nvSpPr>
          <p:cNvPr id="996369" name="Text Box 17"/>
          <p:cNvSpPr txBox="1">
            <a:spLocks noChangeArrowheads="1"/>
          </p:cNvSpPr>
          <p:nvPr/>
        </p:nvSpPr>
        <p:spPr bwMode="auto">
          <a:xfrm>
            <a:off x="1976438" y="3686175"/>
            <a:ext cx="13731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 anchor="ctr">
            <a:spAutoFit/>
          </a:bodyPr>
          <a:lstStyle/>
          <a:p>
            <a:pPr algn="ctr" eaLnBrk="0" hangingPunct="0"/>
            <a:r>
              <a:rPr kumimoji="0" lang="en-US" altLang="en-US"/>
              <a:t>(1+X)</a:t>
            </a:r>
            <a:r>
              <a:rPr kumimoji="0" lang="en-US" altLang="en-US" baseline="30000"/>
              <a:t>3</a:t>
            </a:r>
            <a:r>
              <a:rPr kumimoji="0" lang="en-US" altLang="en-US"/>
              <a:t> =</a:t>
            </a:r>
          </a:p>
        </p:txBody>
      </p:sp>
      <p:sp>
        <p:nvSpPr>
          <p:cNvPr id="996370" name="Text Box 18"/>
          <p:cNvSpPr txBox="1">
            <a:spLocks noChangeArrowheads="1"/>
          </p:cNvSpPr>
          <p:nvPr/>
        </p:nvSpPr>
        <p:spPr bwMode="auto">
          <a:xfrm>
            <a:off x="4168775" y="2273300"/>
            <a:ext cx="652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 anchor="ctr">
            <a:spAutoFit/>
          </a:bodyPr>
          <a:lstStyle/>
          <a:p>
            <a:pPr algn="ctr" eaLnBrk="0" hangingPunct="0"/>
            <a:r>
              <a:rPr kumimoji="0" lang="en-US" altLang="en-US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996371" name="Text Box 19"/>
          <p:cNvSpPr txBox="1">
            <a:spLocks noChangeArrowheads="1"/>
          </p:cNvSpPr>
          <p:nvPr/>
        </p:nvSpPr>
        <p:spPr bwMode="auto">
          <a:xfrm>
            <a:off x="4005263" y="2697163"/>
            <a:ext cx="11668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 anchor="ctr">
            <a:spAutoFit/>
          </a:bodyPr>
          <a:lstStyle/>
          <a:p>
            <a:pPr algn="ctr" eaLnBrk="0" hangingPunct="0"/>
            <a:r>
              <a:rPr kumimoji="0" lang="en-US" altLang="en-US">
                <a:solidFill>
                  <a:schemeClr val="tx2"/>
                </a:solidFill>
              </a:rPr>
              <a:t>1</a:t>
            </a:r>
            <a:r>
              <a:rPr kumimoji="0" lang="en-US" altLang="en-US"/>
              <a:t> + </a:t>
            </a:r>
            <a:r>
              <a:rPr kumimoji="0" lang="en-US" altLang="en-US">
                <a:solidFill>
                  <a:schemeClr val="tx2"/>
                </a:solidFill>
              </a:rPr>
              <a:t>1</a:t>
            </a:r>
            <a:r>
              <a:rPr kumimoji="0" lang="en-US" altLang="en-US"/>
              <a:t>X</a:t>
            </a:r>
          </a:p>
        </p:txBody>
      </p:sp>
      <p:sp>
        <p:nvSpPr>
          <p:cNvPr id="996372" name="Text Box 20"/>
          <p:cNvSpPr txBox="1">
            <a:spLocks noChangeArrowheads="1"/>
          </p:cNvSpPr>
          <p:nvPr/>
        </p:nvSpPr>
        <p:spPr bwMode="auto">
          <a:xfrm>
            <a:off x="3803650" y="3138488"/>
            <a:ext cx="1811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 anchor="ctr">
            <a:spAutoFit/>
          </a:bodyPr>
          <a:lstStyle/>
          <a:p>
            <a:pPr algn="ctr" eaLnBrk="0" hangingPunct="0"/>
            <a:r>
              <a:rPr kumimoji="0" lang="en-US" altLang="en-US">
                <a:solidFill>
                  <a:schemeClr val="tx2"/>
                </a:solidFill>
              </a:rPr>
              <a:t>1</a:t>
            </a:r>
            <a:r>
              <a:rPr kumimoji="0" lang="en-US" altLang="en-US"/>
              <a:t> + </a:t>
            </a:r>
            <a:r>
              <a:rPr kumimoji="0" lang="en-US" altLang="en-US">
                <a:solidFill>
                  <a:schemeClr val="tx2"/>
                </a:solidFill>
              </a:rPr>
              <a:t>2</a:t>
            </a:r>
            <a:r>
              <a:rPr kumimoji="0" lang="en-US" altLang="en-US"/>
              <a:t>X + </a:t>
            </a:r>
            <a:r>
              <a:rPr kumimoji="0" lang="en-US" altLang="en-US">
                <a:solidFill>
                  <a:schemeClr val="tx2"/>
                </a:solidFill>
              </a:rPr>
              <a:t>1</a:t>
            </a:r>
            <a:r>
              <a:rPr kumimoji="0" lang="en-US" altLang="en-US"/>
              <a:t>X</a:t>
            </a:r>
            <a:r>
              <a:rPr kumimoji="0" lang="en-US" altLang="en-US" baseline="30000"/>
              <a:t>2</a:t>
            </a:r>
            <a:endParaRPr kumimoji="0" lang="en-US" altLang="en-US"/>
          </a:p>
        </p:txBody>
      </p:sp>
      <p:sp>
        <p:nvSpPr>
          <p:cNvPr id="996373" name="Text Box 21"/>
          <p:cNvSpPr txBox="1">
            <a:spLocks noChangeArrowheads="1"/>
          </p:cNvSpPr>
          <p:nvPr/>
        </p:nvSpPr>
        <p:spPr bwMode="auto">
          <a:xfrm>
            <a:off x="3540125" y="3595688"/>
            <a:ext cx="24336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 anchor="ctr">
            <a:spAutoFit/>
          </a:bodyPr>
          <a:lstStyle/>
          <a:p>
            <a:pPr algn="ctr" eaLnBrk="0" hangingPunct="0"/>
            <a:r>
              <a:rPr kumimoji="0" lang="en-US" altLang="en-US">
                <a:solidFill>
                  <a:schemeClr val="tx2"/>
                </a:solidFill>
              </a:rPr>
              <a:t>1</a:t>
            </a:r>
            <a:r>
              <a:rPr kumimoji="0" lang="en-US" altLang="en-US"/>
              <a:t> + </a:t>
            </a:r>
            <a:r>
              <a:rPr kumimoji="0" lang="en-US" altLang="en-US">
                <a:solidFill>
                  <a:schemeClr val="tx2"/>
                </a:solidFill>
              </a:rPr>
              <a:t>3</a:t>
            </a:r>
            <a:r>
              <a:rPr kumimoji="0" lang="en-US" altLang="en-US"/>
              <a:t>X + </a:t>
            </a:r>
            <a:r>
              <a:rPr kumimoji="0" lang="en-US" altLang="en-US">
                <a:solidFill>
                  <a:schemeClr val="tx2"/>
                </a:solidFill>
              </a:rPr>
              <a:t>3</a:t>
            </a:r>
            <a:r>
              <a:rPr kumimoji="0" lang="en-US" altLang="en-US"/>
              <a:t>X</a:t>
            </a:r>
            <a:r>
              <a:rPr kumimoji="0" lang="en-US" altLang="en-US" baseline="30000"/>
              <a:t>2 </a:t>
            </a:r>
            <a:r>
              <a:rPr kumimoji="0" lang="en-US" altLang="en-US"/>
              <a:t>+ </a:t>
            </a:r>
            <a:r>
              <a:rPr kumimoji="0" lang="en-US" altLang="en-US">
                <a:solidFill>
                  <a:schemeClr val="tx2"/>
                </a:solidFill>
              </a:rPr>
              <a:t>1</a:t>
            </a:r>
            <a:r>
              <a:rPr kumimoji="0" lang="en-US" altLang="en-US"/>
              <a:t>X</a:t>
            </a:r>
            <a:r>
              <a:rPr kumimoji="0" lang="en-US" altLang="en-US" baseline="30000"/>
              <a:t>3</a:t>
            </a:r>
            <a:endParaRPr kumimoji="0" lang="en-US" altLang="en-US"/>
          </a:p>
        </p:txBody>
      </p:sp>
      <p:sp>
        <p:nvSpPr>
          <p:cNvPr id="996374" name="Text Box 22"/>
          <p:cNvSpPr txBox="1">
            <a:spLocks noChangeArrowheads="1"/>
          </p:cNvSpPr>
          <p:nvPr/>
        </p:nvSpPr>
        <p:spPr bwMode="auto">
          <a:xfrm>
            <a:off x="1976438" y="4205288"/>
            <a:ext cx="13731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 anchor="ctr">
            <a:spAutoFit/>
          </a:bodyPr>
          <a:lstStyle/>
          <a:p>
            <a:pPr algn="ctr" eaLnBrk="0" hangingPunct="0"/>
            <a:r>
              <a:rPr kumimoji="0" lang="en-US" altLang="en-US"/>
              <a:t>(1+X)</a:t>
            </a:r>
            <a:r>
              <a:rPr kumimoji="0" lang="en-US" altLang="en-US" baseline="30000"/>
              <a:t>4</a:t>
            </a:r>
            <a:r>
              <a:rPr kumimoji="0" lang="en-US" altLang="en-US"/>
              <a:t> =</a:t>
            </a:r>
          </a:p>
        </p:txBody>
      </p:sp>
      <p:sp>
        <p:nvSpPr>
          <p:cNvPr id="996375" name="Text Box 23"/>
          <p:cNvSpPr txBox="1">
            <a:spLocks noChangeArrowheads="1"/>
          </p:cNvSpPr>
          <p:nvPr/>
        </p:nvSpPr>
        <p:spPr bwMode="auto">
          <a:xfrm>
            <a:off x="3276600" y="4191000"/>
            <a:ext cx="3055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 anchor="ctr">
            <a:spAutoFit/>
          </a:bodyPr>
          <a:lstStyle/>
          <a:p>
            <a:pPr algn="ctr" eaLnBrk="0" hangingPunct="0"/>
            <a:r>
              <a:rPr kumimoji="0" lang="en-US" altLang="en-US">
                <a:solidFill>
                  <a:schemeClr val="tx2"/>
                </a:solidFill>
              </a:rPr>
              <a:t>1</a:t>
            </a:r>
            <a:r>
              <a:rPr kumimoji="0" lang="en-US" altLang="en-US"/>
              <a:t> + </a:t>
            </a:r>
            <a:r>
              <a:rPr kumimoji="0" lang="en-US" altLang="en-US">
                <a:solidFill>
                  <a:schemeClr val="tx2"/>
                </a:solidFill>
              </a:rPr>
              <a:t>4</a:t>
            </a:r>
            <a:r>
              <a:rPr kumimoji="0" lang="en-US" altLang="en-US"/>
              <a:t>X + </a:t>
            </a:r>
            <a:r>
              <a:rPr kumimoji="0" lang="en-US" altLang="en-US">
                <a:solidFill>
                  <a:schemeClr val="tx2"/>
                </a:solidFill>
              </a:rPr>
              <a:t>6</a:t>
            </a:r>
            <a:r>
              <a:rPr kumimoji="0" lang="en-US" altLang="en-US"/>
              <a:t>X</a:t>
            </a:r>
            <a:r>
              <a:rPr kumimoji="0" lang="en-US" altLang="en-US" baseline="30000"/>
              <a:t>2 </a:t>
            </a:r>
            <a:r>
              <a:rPr kumimoji="0" lang="en-US" altLang="en-US"/>
              <a:t>+ </a:t>
            </a:r>
            <a:r>
              <a:rPr kumimoji="0" lang="en-US" altLang="en-US">
                <a:solidFill>
                  <a:schemeClr val="tx2"/>
                </a:solidFill>
              </a:rPr>
              <a:t>4</a:t>
            </a:r>
            <a:r>
              <a:rPr kumimoji="0" lang="en-US" altLang="en-US"/>
              <a:t>X</a:t>
            </a:r>
            <a:r>
              <a:rPr kumimoji="0" lang="en-US" altLang="en-US" baseline="30000"/>
              <a:t>3 </a:t>
            </a:r>
            <a:r>
              <a:rPr kumimoji="0" lang="en-US" altLang="en-US"/>
              <a:t>+ </a:t>
            </a:r>
            <a:r>
              <a:rPr kumimoji="0" lang="en-US" altLang="en-US">
                <a:solidFill>
                  <a:schemeClr val="tx2"/>
                </a:solidFill>
              </a:rPr>
              <a:t>1</a:t>
            </a:r>
            <a:r>
              <a:rPr kumimoji="0" lang="en-US" altLang="en-US"/>
              <a:t>X</a:t>
            </a:r>
            <a:r>
              <a:rPr kumimoji="0" lang="en-US" altLang="en-US" baseline="30000"/>
              <a:t>4</a:t>
            </a:r>
            <a:endParaRPr kumimoji="0"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66" grpId="0"/>
      <p:bldP spid="996367" grpId="0"/>
      <p:bldP spid="996368" grpId="0"/>
      <p:bldP spid="996369" grpId="0"/>
      <p:bldP spid="996370" grpId="0"/>
      <p:bldP spid="996371" grpId="0"/>
      <p:bldP spid="996372" grpId="0"/>
      <p:bldP spid="996373" grpId="0"/>
      <p:bldP spid="996374" grpId="0"/>
      <p:bldP spid="99637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146" name="Text Box 2"/>
          <p:cNvSpPr txBox="1">
            <a:spLocks noChangeArrowheads="1"/>
          </p:cNvSpPr>
          <p:nvPr/>
        </p:nvSpPr>
        <p:spPr bwMode="auto">
          <a:xfrm>
            <a:off x="2895600" y="457200"/>
            <a:ext cx="3270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Binomial Coefficients</a:t>
            </a:r>
          </a:p>
        </p:txBody>
      </p:sp>
      <p:pic>
        <p:nvPicPr>
          <p:cNvPr id="1030147" name="Picture 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828800"/>
            <a:ext cx="4038600" cy="868363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0150" name="Text Box 6"/>
          <p:cNvSpPr txBox="1">
            <a:spLocks noChangeArrowheads="1"/>
          </p:cNvSpPr>
          <p:nvPr/>
        </p:nvSpPr>
        <p:spPr bwMode="auto">
          <a:xfrm>
            <a:off x="2117725" y="1184275"/>
            <a:ext cx="4602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In general we have the following identity:</a:t>
            </a:r>
          </a:p>
        </p:txBody>
      </p:sp>
      <p:sp>
        <p:nvSpPr>
          <p:cNvPr id="1030151" name="Text Box 7"/>
          <p:cNvSpPr txBox="1">
            <a:spLocks noChangeArrowheads="1"/>
          </p:cNvSpPr>
          <p:nvPr/>
        </p:nvSpPr>
        <p:spPr bwMode="auto">
          <a:xfrm>
            <a:off x="1600200" y="3221038"/>
            <a:ext cx="3054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When x=1, y=1, it says that</a:t>
            </a:r>
          </a:p>
        </p:txBody>
      </p:sp>
      <p:pic>
        <p:nvPicPr>
          <p:cNvPr id="1030153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068638"/>
            <a:ext cx="1676400" cy="741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0154" name="Text Box 10"/>
          <p:cNvSpPr txBox="1">
            <a:spLocks noChangeArrowheads="1"/>
          </p:cNvSpPr>
          <p:nvPr/>
        </p:nvSpPr>
        <p:spPr bwMode="auto">
          <a:xfrm>
            <a:off x="1676400" y="4267200"/>
            <a:ext cx="314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When x=1, y=-1, it says that</a:t>
            </a:r>
          </a:p>
        </p:txBody>
      </p:sp>
      <p:pic>
        <p:nvPicPr>
          <p:cNvPr id="1030156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876800"/>
            <a:ext cx="5868988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0157" name="AutoShape 13"/>
          <p:cNvSpPr>
            <a:spLocks noChangeArrowheads="1"/>
          </p:cNvSpPr>
          <p:nvPr/>
        </p:nvSpPr>
        <p:spPr bwMode="auto">
          <a:xfrm>
            <a:off x="838200" y="59436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0159" name="Picture 1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715000"/>
            <a:ext cx="347345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151" grpId="0"/>
      <p:bldP spid="1030154" grpId="0"/>
      <p:bldP spid="103015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2" name="Text Box 2"/>
          <p:cNvSpPr txBox="1">
            <a:spLocks noChangeArrowheads="1"/>
          </p:cNvSpPr>
          <p:nvPr/>
        </p:nvSpPr>
        <p:spPr bwMode="auto">
          <a:xfrm>
            <a:off x="3181350" y="457200"/>
            <a:ext cx="279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Proving Identities</a:t>
            </a:r>
          </a:p>
        </p:txBody>
      </p:sp>
      <p:pic>
        <p:nvPicPr>
          <p:cNvPr id="998405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371600"/>
            <a:ext cx="2684463" cy="804863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8406" name="Text Box 6"/>
          <p:cNvSpPr txBox="1">
            <a:spLocks noChangeArrowheads="1"/>
          </p:cNvSpPr>
          <p:nvPr/>
        </p:nvSpPr>
        <p:spPr bwMode="auto">
          <a:xfrm>
            <a:off x="1050925" y="3163888"/>
            <a:ext cx="1666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Direct proof: </a:t>
            </a:r>
          </a:p>
        </p:txBody>
      </p:sp>
      <p:pic>
        <p:nvPicPr>
          <p:cNvPr id="998408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046413"/>
            <a:ext cx="4343400" cy="808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8409" name="Text Box 9"/>
          <p:cNvSpPr txBox="1">
            <a:spLocks noChangeArrowheads="1"/>
          </p:cNvSpPr>
          <p:nvPr/>
        </p:nvSpPr>
        <p:spPr bwMode="auto">
          <a:xfrm>
            <a:off x="304800" y="4662488"/>
            <a:ext cx="2362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A50021"/>
                </a:solidFill>
              </a:rPr>
              <a:t>Combinatorial</a:t>
            </a:r>
            <a:r>
              <a:rPr lang="en-US" altLang="zh-TW"/>
              <a:t> proof:</a:t>
            </a:r>
          </a:p>
        </p:txBody>
      </p:sp>
      <p:sp>
        <p:nvSpPr>
          <p:cNvPr id="998410" name="Text Box 10"/>
          <p:cNvSpPr txBox="1">
            <a:spLocks noChangeArrowheads="1"/>
          </p:cNvSpPr>
          <p:nvPr/>
        </p:nvSpPr>
        <p:spPr bwMode="auto">
          <a:xfrm>
            <a:off x="2819400" y="4646613"/>
            <a:ext cx="561816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Number of ways to choose k items from n items</a:t>
            </a:r>
          </a:p>
          <a:p>
            <a:endParaRPr lang="en-US" altLang="zh-TW"/>
          </a:p>
          <a:p>
            <a:r>
              <a:rPr lang="en-US" altLang="zh-TW"/>
              <a:t>= number of ways to choose n-k items from n items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8406" grpId="0"/>
      <p:bldP spid="998409" grpId="0"/>
      <p:bldP spid="9984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546" name="Text Box 2"/>
          <p:cNvSpPr txBox="1">
            <a:spLocks noChangeArrowheads="1"/>
          </p:cNvSpPr>
          <p:nvPr/>
        </p:nvSpPr>
        <p:spPr bwMode="auto">
          <a:xfrm>
            <a:off x="2286000" y="457200"/>
            <a:ext cx="452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Finding a Combinatorial Proof</a:t>
            </a:r>
          </a:p>
        </p:txBody>
      </p:sp>
      <p:sp>
        <p:nvSpPr>
          <p:cNvPr id="1004547" name="Rectangle 3"/>
          <p:cNvSpPr>
            <a:spLocks noChangeArrowheads="1"/>
          </p:cNvSpPr>
          <p:nvPr/>
        </p:nvSpPr>
        <p:spPr bwMode="auto">
          <a:xfrm>
            <a:off x="1219200" y="1676400"/>
            <a:ext cx="6781800" cy="339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/>
              <a:t>A </a:t>
            </a:r>
            <a:r>
              <a:rPr lang="en-US" altLang="en-US" b="1"/>
              <a:t>combinatorial proof </a:t>
            </a:r>
            <a:r>
              <a:rPr lang="en-US" altLang="en-US"/>
              <a:t>is an argument that establishes an algebraic fact by relying on counting principles. </a:t>
            </a:r>
          </a:p>
          <a:p>
            <a:pPr>
              <a:lnSpc>
                <a:spcPct val="150000"/>
              </a:lnSpc>
            </a:pPr>
            <a:r>
              <a:rPr lang="en-US" altLang="en-US"/>
              <a:t>Many such proofs follow the same basic outline:</a:t>
            </a:r>
          </a:p>
          <a:p>
            <a:pPr>
              <a:lnSpc>
                <a:spcPct val="150000"/>
              </a:lnSpc>
            </a:pP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>
                <a:solidFill>
                  <a:srgbClr val="A50021"/>
                </a:solidFill>
              </a:rPr>
              <a:t>1.</a:t>
            </a:r>
            <a:r>
              <a:rPr lang="en-US" altLang="en-US"/>
              <a:t> Define a set S.</a:t>
            </a:r>
          </a:p>
          <a:p>
            <a:pPr>
              <a:lnSpc>
                <a:spcPct val="150000"/>
              </a:lnSpc>
            </a:pPr>
            <a:r>
              <a:rPr lang="en-US" altLang="en-US">
                <a:solidFill>
                  <a:srgbClr val="A50021"/>
                </a:solidFill>
              </a:rPr>
              <a:t>2.</a:t>
            </a:r>
            <a:r>
              <a:rPr lang="en-US" altLang="en-US"/>
              <a:t> Show that |S| = n by counting one way.</a:t>
            </a:r>
          </a:p>
          <a:p>
            <a:pPr>
              <a:lnSpc>
                <a:spcPct val="150000"/>
              </a:lnSpc>
            </a:pPr>
            <a:r>
              <a:rPr lang="en-US" altLang="en-US">
                <a:solidFill>
                  <a:srgbClr val="A50021"/>
                </a:solidFill>
              </a:rPr>
              <a:t>3.</a:t>
            </a:r>
            <a:r>
              <a:rPr lang="en-US" altLang="en-US"/>
              <a:t> Show that |S| = m by counting another way.</a:t>
            </a:r>
          </a:p>
          <a:p>
            <a:pPr>
              <a:lnSpc>
                <a:spcPct val="150000"/>
              </a:lnSpc>
            </a:pPr>
            <a:r>
              <a:rPr lang="en-US" altLang="en-US">
                <a:solidFill>
                  <a:srgbClr val="A50021"/>
                </a:solidFill>
              </a:rPr>
              <a:t>4.</a:t>
            </a:r>
            <a:r>
              <a:rPr lang="en-US" altLang="en-US"/>
              <a:t> Conclude that n = m.</a:t>
            </a:r>
          </a:p>
        </p:txBody>
      </p:sp>
      <p:sp>
        <p:nvSpPr>
          <p:cNvPr id="1004548" name="Text Box 4"/>
          <p:cNvSpPr txBox="1">
            <a:spLocks noChangeArrowheads="1"/>
          </p:cNvSpPr>
          <p:nvPr/>
        </p:nvSpPr>
        <p:spPr bwMode="auto">
          <a:xfrm>
            <a:off x="1431925" y="5527675"/>
            <a:ext cx="187642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Double counting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54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426" name="Text Box 2"/>
          <p:cNvSpPr txBox="1">
            <a:spLocks noChangeArrowheads="1"/>
          </p:cNvSpPr>
          <p:nvPr/>
        </p:nvSpPr>
        <p:spPr bwMode="auto">
          <a:xfrm>
            <a:off x="3181350" y="457200"/>
            <a:ext cx="279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Proving Identities</a:t>
            </a:r>
          </a:p>
        </p:txBody>
      </p:sp>
      <p:pic>
        <p:nvPicPr>
          <p:cNvPr id="99942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371600"/>
            <a:ext cx="4791075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9429" name="Text Box 5"/>
          <p:cNvSpPr txBox="1">
            <a:spLocks noChangeArrowheads="1"/>
          </p:cNvSpPr>
          <p:nvPr/>
        </p:nvSpPr>
        <p:spPr bwMode="auto">
          <a:xfrm>
            <a:off x="609600" y="1676400"/>
            <a:ext cx="1903413" cy="376238"/>
          </a:xfrm>
          <a:prstGeom prst="rect">
            <a:avLst/>
          </a:prstGeom>
          <a:solidFill>
            <a:srgbClr val="FFFF66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Pascal’s Formula</a:t>
            </a:r>
          </a:p>
        </p:txBody>
      </p:sp>
      <p:sp>
        <p:nvSpPr>
          <p:cNvPr id="999430" name="Text Box 6"/>
          <p:cNvSpPr txBox="1">
            <a:spLocks noChangeArrowheads="1"/>
          </p:cNvSpPr>
          <p:nvPr/>
        </p:nvSpPr>
        <p:spPr bwMode="auto">
          <a:xfrm>
            <a:off x="685800" y="2362200"/>
            <a:ext cx="1666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Direct proof: </a:t>
            </a:r>
          </a:p>
        </p:txBody>
      </p:sp>
      <p:pic>
        <p:nvPicPr>
          <p:cNvPr id="999433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973388"/>
            <a:ext cx="6480175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9435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886200"/>
            <a:ext cx="3016250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9437" name="Picture 1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724400"/>
            <a:ext cx="2262188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9439" name="Picture 1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562600"/>
            <a:ext cx="2262188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9441" name="Picture 17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562600"/>
            <a:ext cx="13398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9442" name="Text Box 18"/>
          <p:cNvSpPr txBox="1">
            <a:spLocks noChangeArrowheads="1"/>
          </p:cNvSpPr>
          <p:nvPr/>
        </p:nvSpPr>
        <p:spPr bwMode="auto">
          <a:xfrm>
            <a:off x="685800" y="2362200"/>
            <a:ext cx="1666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Direct proof: </a:t>
            </a:r>
          </a:p>
        </p:txBody>
      </p:sp>
      <p:pic>
        <p:nvPicPr>
          <p:cNvPr id="999443" name="Picture 19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971800"/>
            <a:ext cx="6480175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944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170" name="Text Box 2"/>
          <p:cNvSpPr txBox="1">
            <a:spLocks noChangeArrowheads="1"/>
          </p:cNvSpPr>
          <p:nvPr/>
        </p:nvSpPr>
        <p:spPr bwMode="auto">
          <a:xfrm>
            <a:off x="3181350" y="457200"/>
            <a:ext cx="279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Proving Identities</a:t>
            </a:r>
          </a:p>
        </p:txBody>
      </p:sp>
      <p:pic>
        <p:nvPicPr>
          <p:cNvPr id="1031171" name="Picture 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371600"/>
            <a:ext cx="4791075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1172" name="Text Box 4"/>
          <p:cNvSpPr txBox="1">
            <a:spLocks noChangeArrowheads="1"/>
          </p:cNvSpPr>
          <p:nvPr/>
        </p:nvSpPr>
        <p:spPr bwMode="auto">
          <a:xfrm>
            <a:off x="609600" y="1676400"/>
            <a:ext cx="1903413" cy="376238"/>
          </a:xfrm>
          <a:prstGeom prst="rect">
            <a:avLst/>
          </a:prstGeom>
          <a:solidFill>
            <a:srgbClr val="FFFF66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Pascal’s Formula</a:t>
            </a:r>
          </a:p>
        </p:txBody>
      </p:sp>
      <p:sp>
        <p:nvSpPr>
          <p:cNvPr id="1031173" name="Text Box 5"/>
          <p:cNvSpPr txBox="1">
            <a:spLocks noChangeArrowheads="1"/>
          </p:cNvSpPr>
          <p:nvPr/>
        </p:nvSpPr>
        <p:spPr bwMode="auto">
          <a:xfrm>
            <a:off x="685800" y="2362200"/>
            <a:ext cx="2430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Combinatorial proof: </a:t>
            </a:r>
          </a:p>
        </p:txBody>
      </p:sp>
      <p:sp>
        <p:nvSpPr>
          <p:cNvPr id="1031179" name="Text Box 11"/>
          <p:cNvSpPr txBox="1">
            <a:spLocks noChangeArrowheads="1"/>
          </p:cNvSpPr>
          <p:nvPr/>
        </p:nvSpPr>
        <p:spPr bwMode="auto">
          <a:xfrm>
            <a:off x="838200" y="2947988"/>
            <a:ext cx="7567613" cy="325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The LHS is number of ways to choose k elements from n+1 elements.</a:t>
            </a:r>
          </a:p>
          <a:p>
            <a:pPr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Let the first element be x.</a:t>
            </a:r>
          </a:p>
          <a:p>
            <a:pPr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If we choose x, then we need to choose k-1 elements </a:t>
            </a:r>
          </a:p>
          <a:p>
            <a:pPr>
              <a:lnSpc>
                <a:spcPct val="150000"/>
              </a:lnSpc>
              <a:buClr>
                <a:srgbClr val="A50021"/>
              </a:buClr>
            </a:pPr>
            <a:r>
              <a:rPr lang="en-US" altLang="zh-TW"/>
              <a:t>  from the remaining n elements, and number of ways to do so is</a:t>
            </a:r>
          </a:p>
          <a:p>
            <a:pPr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If we don’t choose x, then we need to choose k elements</a:t>
            </a:r>
          </a:p>
          <a:p>
            <a:pPr>
              <a:lnSpc>
                <a:spcPct val="150000"/>
              </a:lnSpc>
              <a:buClr>
                <a:srgbClr val="A50021"/>
              </a:buClr>
            </a:pPr>
            <a:r>
              <a:rPr lang="en-US" altLang="zh-TW"/>
              <a:t>  from the remaining n elements, and number of ways to do so is</a:t>
            </a:r>
          </a:p>
          <a:p>
            <a:pPr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This partitions the ways to choose k elements from n+1 elements,</a:t>
            </a:r>
          </a:p>
          <a:p>
            <a:pPr>
              <a:lnSpc>
                <a:spcPct val="150000"/>
              </a:lnSpc>
              <a:buClr>
                <a:srgbClr val="A50021"/>
              </a:buClr>
            </a:pPr>
            <a:r>
              <a:rPr lang="en-US" altLang="zh-TW"/>
              <a:t>  therefore</a:t>
            </a:r>
          </a:p>
        </p:txBody>
      </p:sp>
      <p:pic>
        <p:nvPicPr>
          <p:cNvPr id="1031182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038600"/>
            <a:ext cx="920750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184" name="Picture 1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075" y="4876800"/>
            <a:ext cx="3905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185" name="Picture 1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867400"/>
            <a:ext cx="32766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117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450" name="Text Box 2"/>
          <p:cNvSpPr txBox="1">
            <a:spLocks noChangeArrowheads="1"/>
          </p:cNvSpPr>
          <p:nvPr/>
        </p:nvSpPr>
        <p:spPr bwMode="auto">
          <a:xfrm>
            <a:off x="3048000" y="457200"/>
            <a:ext cx="307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Combinatorial Proof</a:t>
            </a:r>
          </a:p>
        </p:txBody>
      </p:sp>
      <p:pic>
        <p:nvPicPr>
          <p:cNvPr id="1000454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371600"/>
            <a:ext cx="266700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0455" name="Text Box 7"/>
          <p:cNvSpPr txBox="1">
            <a:spLocks noChangeArrowheads="1"/>
          </p:cNvSpPr>
          <p:nvPr/>
        </p:nvSpPr>
        <p:spPr bwMode="auto">
          <a:xfrm>
            <a:off x="822325" y="2620963"/>
            <a:ext cx="75136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Consider we have 2n balls, n of them are </a:t>
            </a:r>
            <a:r>
              <a:rPr lang="en-US" altLang="zh-TW">
                <a:solidFill>
                  <a:srgbClr val="A50021"/>
                </a:solidFill>
              </a:rPr>
              <a:t>red</a:t>
            </a:r>
            <a:r>
              <a:rPr lang="en-US" altLang="zh-TW"/>
              <a:t>, and n of them are </a:t>
            </a:r>
            <a:r>
              <a:rPr lang="en-US" altLang="zh-TW">
                <a:solidFill>
                  <a:srgbClr val="3333FF"/>
                </a:solidFill>
              </a:rPr>
              <a:t>blue</a:t>
            </a:r>
            <a:r>
              <a:rPr lang="en-US" altLang="zh-TW"/>
              <a:t>.</a:t>
            </a:r>
          </a:p>
        </p:txBody>
      </p:sp>
      <p:pic>
        <p:nvPicPr>
          <p:cNvPr id="1000458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2362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0459" name="Text Box 11"/>
          <p:cNvSpPr txBox="1">
            <a:spLocks noChangeArrowheads="1"/>
          </p:cNvSpPr>
          <p:nvPr/>
        </p:nvSpPr>
        <p:spPr bwMode="auto">
          <a:xfrm>
            <a:off x="838200" y="3113088"/>
            <a:ext cx="6918325" cy="333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The RHS is number of ways to choose n balls from the 2n balls.</a:t>
            </a:r>
          </a:p>
          <a:p>
            <a:pPr>
              <a:lnSpc>
                <a:spcPct val="120000"/>
              </a:lnSpc>
            </a:pPr>
            <a:r>
              <a:rPr lang="en-US" altLang="zh-TW"/>
              <a:t>To choose n balls, we can</a:t>
            </a:r>
          </a:p>
          <a:p>
            <a:pPr>
              <a:lnSpc>
                <a:spcPct val="120000"/>
              </a:lnSpc>
            </a:pPr>
            <a:r>
              <a:rPr lang="en-US" altLang="zh-TW"/>
              <a:t>- choose 0 red ball and n blue balls, number of ways = </a:t>
            </a:r>
          </a:p>
          <a:p>
            <a:pPr>
              <a:lnSpc>
                <a:spcPct val="120000"/>
              </a:lnSpc>
            </a:pPr>
            <a:r>
              <a:rPr lang="en-US" altLang="zh-TW"/>
              <a:t>- choose 1 red ball and n-1 blue balls, number of ways = 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altLang="zh-TW"/>
              <a:t> …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altLang="zh-TW"/>
              <a:t> choose i red balls and n-i blue balls, number of ways = 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altLang="zh-TW"/>
              <a:t> …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altLang="zh-TW"/>
              <a:t> choose n red balls and 0 blue ball, number of ways =</a:t>
            </a:r>
          </a:p>
          <a:p>
            <a:pPr>
              <a:lnSpc>
                <a:spcPct val="120000"/>
              </a:lnSpc>
              <a:buFontTx/>
              <a:buChar char="-"/>
            </a:pPr>
            <a:endParaRPr lang="en-US" altLang="zh-TW"/>
          </a:p>
          <a:p>
            <a:pPr>
              <a:lnSpc>
                <a:spcPct val="120000"/>
              </a:lnSpc>
            </a:pPr>
            <a:r>
              <a:rPr lang="en-US" altLang="zh-TW"/>
              <a:t>Hence number of ways to choose n balls is also equal to  </a:t>
            </a:r>
          </a:p>
        </p:txBody>
      </p:sp>
      <p:pic>
        <p:nvPicPr>
          <p:cNvPr id="1000461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657600"/>
            <a:ext cx="6858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0463" name="Picture 1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114800"/>
            <a:ext cx="110648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0465" name="Picture 17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724400"/>
            <a:ext cx="103981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0467" name="Picture 19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334000"/>
            <a:ext cx="6858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0469" name="Picture 21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943600"/>
            <a:ext cx="1671638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993775" y="457200"/>
            <a:ext cx="7235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itchFamily="66" charset="0"/>
              </a:rPr>
              <a:t>Another Way to Combinatorial Proof (Optional)</a:t>
            </a:r>
          </a:p>
        </p:txBody>
      </p:sp>
      <p:pic>
        <p:nvPicPr>
          <p:cNvPr id="14339" name="Picture 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1371600"/>
            <a:ext cx="5438775" cy="744538"/>
          </a:xfrm>
          <a:prstGeom prst="rect">
            <a:avLst/>
          </a:prstGeom>
          <a:noFill/>
          <a:ln w="9525" algn="ctr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04800" y="2514600"/>
            <a:ext cx="8558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itchFamily="66" charset="0"/>
              </a:rPr>
              <a:t>We can also prove the identity by comparing a coefficient of two polynomials.</a:t>
            </a:r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538" y="3048000"/>
            <a:ext cx="408146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38138" y="3048000"/>
            <a:ext cx="2471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itchFamily="66" charset="0"/>
              </a:rPr>
              <a:t>Consider the identity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52425" y="3581400"/>
            <a:ext cx="6456363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itchFamily="66" charset="0"/>
              </a:rPr>
              <a:t>Consider the coefficient of x</a:t>
            </a:r>
            <a:r>
              <a:rPr lang="en-US" altLang="en-US" sz="1800" baseline="30000">
                <a:latin typeface="Comic Sans MS" pitchFamily="66" charset="0"/>
              </a:rPr>
              <a:t>n</a:t>
            </a:r>
            <a:r>
              <a:rPr lang="en-US" altLang="en-US" sz="1800">
                <a:latin typeface="Comic Sans MS" pitchFamily="66" charset="0"/>
              </a:rPr>
              <a:t> in these two polynomials.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omic Sans MS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itchFamily="66" charset="0"/>
              </a:rPr>
              <a:t>Clearly the coefficient of x</a:t>
            </a:r>
            <a:r>
              <a:rPr lang="en-US" altLang="en-US" sz="1800" baseline="30000">
                <a:latin typeface="Comic Sans MS" pitchFamily="66" charset="0"/>
              </a:rPr>
              <a:t>n</a:t>
            </a:r>
            <a:r>
              <a:rPr lang="en-US" altLang="en-US" sz="1800">
                <a:latin typeface="Comic Sans MS" pitchFamily="66" charset="0"/>
              </a:rPr>
              <a:t> in (1+x)</a:t>
            </a:r>
            <a:r>
              <a:rPr lang="en-US" altLang="en-US" sz="1800" baseline="30000">
                <a:latin typeface="Comic Sans MS" pitchFamily="66" charset="0"/>
              </a:rPr>
              <a:t>2n</a:t>
            </a:r>
            <a:r>
              <a:rPr lang="en-US" altLang="en-US" sz="1800">
                <a:latin typeface="Comic Sans MS" pitchFamily="66" charset="0"/>
              </a:rPr>
              <a:t> is equal to the RHS.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omic Sans MS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omic Sans MS" pitchFamily="66" charset="0"/>
            </a:endParaRPr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4648200"/>
            <a:ext cx="855503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81000" y="5410200"/>
            <a:ext cx="7696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itchFamily="66" charset="0"/>
              </a:rPr>
              <a:t>So the coefficient of x</a:t>
            </a:r>
            <a:r>
              <a:rPr lang="en-US" altLang="en-US" sz="1800" baseline="30000">
                <a:latin typeface="Comic Sans MS" pitchFamily="66" charset="0"/>
              </a:rPr>
              <a:t>n</a:t>
            </a:r>
            <a:r>
              <a:rPr lang="en-US" altLang="en-US" sz="1800">
                <a:latin typeface="Comic Sans MS" pitchFamily="66" charset="0"/>
              </a:rPr>
              <a:t> in (1+x)</a:t>
            </a:r>
            <a:r>
              <a:rPr lang="en-US" altLang="en-US" sz="1800" baseline="30000">
                <a:latin typeface="Comic Sans MS" pitchFamily="66" charset="0"/>
              </a:rPr>
              <a:t>n</a:t>
            </a:r>
            <a:r>
              <a:rPr lang="en-US" altLang="en-US" sz="1800">
                <a:latin typeface="Comic Sans MS" pitchFamily="66" charset="0"/>
              </a:rPr>
              <a:t>(1+x)</a:t>
            </a:r>
            <a:r>
              <a:rPr lang="en-US" altLang="en-US" sz="1800" baseline="30000">
                <a:latin typeface="Comic Sans MS" pitchFamily="66" charset="0"/>
              </a:rPr>
              <a:t>n </a:t>
            </a:r>
            <a:r>
              <a:rPr lang="en-US" altLang="en-US" sz="1800">
                <a:latin typeface="Comic Sans MS" pitchFamily="66" charset="0"/>
              </a:rPr>
              <a:t>is equal to the LHS.</a:t>
            </a:r>
          </a:p>
        </p:txBody>
      </p:sp>
      <p:sp>
        <p:nvSpPr>
          <p:cNvPr id="14346" name="Slide Number Placeholder 1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DA77511-4CC5-47D3-92E5-A5F25FAFE639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48</a:t>
            </a:fld>
            <a:endParaRPr lang="en-US" altLang="zh-TW" sz="1400"/>
          </a:p>
        </p:txBody>
      </p:sp>
    </p:spTree>
    <p:extLst>
      <p:ext uri="{BB962C8B-B14F-4D97-AF65-F5344CB8AC3E}">
        <p14:creationId xmlns:p14="http://schemas.microsoft.com/office/powerpoint/2010/main" val="13841733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22" name="Text Box 2"/>
          <p:cNvSpPr txBox="1">
            <a:spLocks noChangeArrowheads="1"/>
          </p:cNvSpPr>
          <p:nvPr/>
        </p:nvSpPr>
        <p:spPr bwMode="auto">
          <a:xfrm>
            <a:off x="2603500" y="457200"/>
            <a:ext cx="394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More Combinatorial Proof</a:t>
            </a:r>
          </a:p>
        </p:txBody>
      </p:sp>
      <p:sp>
        <p:nvSpPr>
          <p:cNvPr id="1003525" name="Rectangle 5"/>
          <p:cNvSpPr>
            <a:spLocks noChangeArrowheads="1"/>
          </p:cNvSpPr>
          <p:nvPr/>
        </p:nvSpPr>
        <p:spPr bwMode="auto">
          <a:xfrm>
            <a:off x="457200" y="2743200"/>
            <a:ext cx="8229600" cy="7889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Let S be all n-card hands that can be dealt from a deck containing </a:t>
            </a:r>
          </a:p>
          <a:p>
            <a:pPr>
              <a:lnSpc>
                <a:spcPct val="150000"/>
              </a:lnSpc>
            </a:pPr>
            <a:r>
              <a:rPr lang="en-US" altLang="en-US"/>
              <a:t>n red cards (numbered 1, . . . , n) and 2n black cards (numbered 1, . . . , 2n).</a:t>
            </a:r>
          </a:p>
        </p:txBody>
      </p:sp>
      <p:sp>
        <p:nvSpPr>
          <p:cNvPr id="1003526" name="Text Box 6"/>
          <p:cNvSpPr txBox="1">
            <a:spLocks noChangeArrowheads="1"/>
          </p:cNvSpPr>
          <p:nvPr/>
        </p:nvSpPr>
        <p:spPr bwMode="auto">
          <a:xfrm>
            <a:off x="609600" y="3962400"/>
            <a:ext cx="7848600" cy="376238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 right hand side = # of ways to choose n cards from these 3n cards.</a:t>
            </a:r>
          </a:p>
        </p:txBody>
      </p:sp>
      <p:sp>
        <p:nvSpPr>
          <p:cNvPr id="1003527" name="Text Box 7"/>
          <p:cNvSpPr txBox="1">
            <a:spLocks noChangeArrowheads="1"/>
          </p:cNvSpPr>
          <p:nvPr/>
        </p:nvSpPr>
        <p:spPr bwMode="auto">
          <a:xfrm>
            <a:off x="685800" y="4800600"/>
            <a:ext cx="7681913" cy="161448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 left hand side = # of ways to choose r cards from red cards x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                              # of ways to choose n-r cards from black cards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                            = # of ways to choose n cards from these 3n cards</a:t>
            </a:r>
          </a:p>
          <a:p>
            <a:pPr>
              <a:lnSpc>
                <a:spcPct val="150000"/>
              </a:lnSpc>
            </a:pPr>
            <a:r>
              <a:rPr lang="en-US" altLang="en-US"/>
              <a:t>                              = the right hand side.</a:t>
            </a:r>
          </a:p>
        </p:txBody>
      </p:sp>
      <p:pic>
        <p:nvPicPr>
          <p:cNvPr id="1003528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295400"/>
            <a:ext cx="3886200" cy="95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25" grpId="0" animBg="1"/>
      <p:bldP spid="1003526" grpId="0" animBg="1"/>
      <p:bldP spid="10035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762000" y="1219200"/>
            <a:ext cx="7543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>
                <a:solidFill>
                  <a:srgbClr val="000000"/>
                </a:solidFill>
              </a:rPr>
              <a:t>Recall that, given two sets A and B, the </a:t>
            </a:r>
            <a:r>
              <a:rPr lang="en-US" altLang="en-US"/>
              <a:t>Cartisean product </a:t>
            </a:r>
          </a:p>
        </p:txBody>
      </p:sp>
      <p:sp>
        <p:nvSpPr>
          <p:cNvPr id="1028" name="Text Box 12"/>
          <p:cNvSpPr txBox="1">
            <a:spLocks noChangeArrowheads="1"/>
          </p:cNvSpPr>
          <p:nvPr/>
        </p:nvSpPr>
        <p:spPr bwMode="auto">
          <a:xfrm>
            <a:off x="3532188" y="457200"/>
            <a:ext cx="2030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Product Rule</a:t>
            </a:r>
          </a:p>
        </p:txBody>
      </p:sp>
      <p:pic>
        <p:nvPicPr>
          <p:cNvPr id="1029" name="Picture 1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76400"/>
            <a:ext cx="501173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6913" name="Text Box 17"/>
          <p:cNvSpPr txBox="1">
            <a:spLocks noChangeArrowheads="1"/>
          </p:cNvSpPr>
          <p:nvPr/>
        </p:nvSpPr>
        <p:spPr bwMode="auto">
          <a:xfrm>
            <a:off x="2971800" y="3267075"/>
            <a:ext cx="3151188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tabLst>
                <a:tab pos="2117725" algn="l"/>
                <a:tab pos="3308350" algn="l"/>
                <a:tab pos="4511675" algn="l"/>
              </a:tabLs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tabLst>
                <a:tab pos="2117725" algn="l"/>
                <a:tab pos="3308350" algn="l"/>
                <a:tab pos="4511675" algn="l"/>
              </a:tabLs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tabLst>
                <a:tab pos="2117725" algn="l"/>
                <a:tab pos="3308350" algn="l"/>
                <a:tab pos="4511675" algn="l"/>
              </a:tabLs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tabLst>
                <a:tab pos="2117725" algn="l"/>
                <a:tab pos="3308350" algn="l"/>
                <a:tab pos="4511675" algn="l"/>
              </a:tabLs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tabLst>
                <a:tab pos="2117725" algn="l"/>
                <a:tab pos="3308350" algn="l"/>
                <a:tab pos="4511675" algn="l"/>
              </a:tabLs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17725" algn="l"/>
                <a:tab pos="3308350" algn="l"/>
                <a:tab pos="4511675" algn="l"/>
              </a:tabLs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17725" algn="l"/>
                <a:tab pos="3308350" algn="l"/>
                <a:tab pos="4511675" algn="l"/>
              </a:tabLs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17725" algn="l"/>
                <a:tab pos="3308350" algn="l"/>
                <a:tab pos="4511675" algn="l"/>
              </a:tabLs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17725" algn="l"/>
                <a:tab pos="3308350" algn="l"/>
                <a:tab pos="4511675" algn="l"/>
              </a:tabLs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0" lang="en-US" altLang="en-US" i="1">
                <a:solidFill>
                  <a:srgbClr val="008000"/>
                </a:solidFill>
              </a:rPr>
              <a:t>A</a:t>
            </a:r>
            <a:r>
              <a:rPr kumimoji="0" lang="en-US" altLang="en-US">
                <a:solidFill>
                  <a:srgbClr val="008000"/>
                </a:solidFill>
              </a:rPr>
              <a:t> </a:t>
            </a:r>
            <a:r>
              <a:rPr kumimoji="0" lang="en-US" altLang="en-US">
                <a:solidFill>
                  <a:srgbClr val="000000"/>
                </a:solidFill>
              </a:rPr>
              <a:t>= {</a:t>
            </a:r>
            <a:r>
              <a:rPr kumimoji="0" lang="en-US" altLang="en-US">
                <a:solidFill>
                  <a:srgbClr val="008000"/>
                </a:solidFill>
              </a:rPr>
              <a:t>a, b, c, d</a:t>
            </a:r>
            <a:r>
              <a:rPr kumimoji="0" lang="en-US" altLang="en-US">
                <a:solidFill>
                  <a:srgbClr val="000000"/>
                </a:solidFill>
              </a:rPr>
              <a:t>},</a:t>
            </a:r>
            <a:r>
              <a:rPr kumimoji="0" lang="en-US" altLang="en-US">
                <a:solidFill>
                  <a:srgbClr val="008000"/>
                </a:solidFill>
              </a:rPr>
              <a:t>   </a:t>
            </a:r>
            <a:r>
              <a:rPr kumimoji="0" lang="en-US" altLang="en-US">
                <a:solidFill>
                  <a:srgbClr val="0066FF"/>
                </a:solidFill>
              </a:rPr>
              <a:t>B </a:t>
            </a:r>
            <a:r>
              <a:rPr kumimoji="0" lang="en-US" altLang="en-US">
                <a:solidFill>
                  <a:srgbClr val="000000"/>
                </a:solidFill>
              </a:rPr>
              <a:t>= {</a:t>
            </a:r>
            <a:r>
              <a:rPr kumimoji="0" lang="en-US" altLang="en-US">
                <a:solidFill>
                  <a:srgbClr val="0066FF"/>
                </a:solidFill>
              </a:rPr>
              <a:t>1, 2, 3</a:t>
            </a:r>
            <a:r>
              <a:rPr kumimoji="0" lang="en-US" altLang="en-US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0" lang="en-US" altLang="en-US" i="1">
                <a:solidFill>
                  <a:srgbClr val="008000"/>
                </a:solidFill>
              </a:rPr>
              <a:t>A</a:t>
            </a:r>
            <a:r>
              <a:rPr kumimoji="0" lang="en-US" altLang="en-US">
                <a:solidFill>
                  <a:srgbClr val="0066FF"/>
                </a:solidFill>
              </a:rPr>
              <a:t> </a:t>
            </a:r>
            <a:r>
              <a:rPr kumimoji="0" lang="en-US" altLang="en-US">
                <a:solidFill>
                  <a:srgbClr val="000000"/>
                </a:solidFill>
                <a:sym typeface="Symbol" pitchFamily="18" charset="2"/>
              </a:rPr>
              <a:t></a:t>
            </a:r>
            <a:r>
              <a:rPr kumimoji="0" lang="en-US" altLang="en-US">
                <a:solidFill>
                  <a:srgbClr val="0066FF"/>
                </a:solidFill>
              </a:rPr>
              <a:t> </a:t>
            </a:r>
            <a:r>
              <a:rPr kumimoji="0" lang="en-US" altLang="en-US" i="1">
                <a:solidFill>
                  <a:srgbClr val="0066FF"/>
                </a:solidFill>
              </a:rPr>
              <a:t>B </a:t>
            </a:r>
            <a:r>
              <a:rPr kumimoji="0" lang="en-US" altLang="en-US">
                <a:solidFill>
                  <a:srgbClr val="000000"/>
                </a:solidFill>
              </a:rPr>
              <a:t>= {(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>
                <a:solidFill>
                  <a:srgbClr val="000000"/>
                </a:solidFill>
              </a:rPr>
              <a:t>,</a:t>
            </a:r>
            <a:r>
              <a:rPr kumimoji="0" lang="en-US" altLang="en-US">
                <a:solidFill>
                  <a:srgbClr val="0066FF"/>
                </a:solidFill>
              </a:rPr>
              <a:t>1</a:t>
            </a:r>
            <a:r>
              <a:rPr kumimoji="0" lang="en-US" altLang="en-US">
                <a:solidFill>
                  <a:srgbClr val="000000"/>
                </a:solidFill>
              </a:rPr>
              <a:t>),(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>
                <a:solidFill>
                  <a:srgbClr val="000000"/>
                </a:solidFill>
              </a:rPr>
              <a:t>,</a:t>
            </a:r>
            <a:r>
              <a:rPr kumimoji="0" lang="en-US" altLang="en-US">
                <a:solidFill>
                  <a:srgbClr val="0066FF"/>
                </a:solidFill>
              </a:rPr>
              <a:t>2</a:t>
            </a:r>
            <a:r>
              <a:rPr kumimoji="0" lang="en-US" altLang="en-US">
                <a:solidFill>
                  <a:srgbClr val="000000"/>
                </a:solidFill>
              </a:rPr>
              <a:t>),(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>
                <a:solidFill>
                  <a:srgbClr val="000000"/>
                </a:solidFill>
              </a:rPr>
              <a:t>,</a:t>
            </a:r>
            <a:r>
              <a:rPr kumimoji="0" lang="en-US" altLang="en-US">
                <a:solidFill>
                  <a:srgbClr val="0066FF"/>
                </a:solidFill>
              </a:rPr>
              <a:t>3</a:t>
            </a:r>
            <a:r>
              <a:rPr kumimoji="0" lang="en-US" altLang="en-US">
                <a:solidFill>
                  <a:srgbClr val="000000"/>
                </a:solidFill>
              </a:rPr>
              <a:t>),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0" lang="en-US" altLang="en-US">
                <a:solidFill>
                  <a:srgbClr val="0066FF"/>
                </a:solidFill>
              </a:rPr>
              <a:t>              </a:t>
            </a:r>
            <a:r>
              <a:rPr kumimoji="0" lang="en-US" altLang="en-US">
                <a:solidFill>
                  <a:srgbClr val="000000"/>
                </a:solidFill>
              </a:rPr>
              <a:t>(</a:t>
            </a:r>
            <a:r>
              <a:rPr kumimoji="0" lang="en-US" altLang="en-US">
                <a:solidFill>
                  <a:srgbClr val="008000"/>
                </a:solidFill>
              </a:rPr>
              <a:t>b</a:t>
            </a:r>
            <a:r>
              <a:rPr kumimoji="0" lang="en-US" altLang="en-US">
                <a:solidFill>
                  <a:srgbClr val="000000"/>
                </a:solidFill>
              </a:rPr>
              <a:t>,</a:t>
            </a:r>
            <a:r>
              <a:rPr kumimoji="0" lang="en-US" altLang="en-US">
                <a:solidFill>
                  <a:srgbClr val="0066FF"/>
                </a:solidFill>
              </a:rPr>
              <a:t>1</a:t>
            </a:r>
            <a:r>
              <a:rPr kumimoji="0" lang="en-US" altLang="en-US">
                <a:solidFill>
                  <a:srgbClr val="000000"/>
                </a:solidFill>
              </a:rPr>
              <a:t>),(</a:t>
            </a:r>
            <a:r>
              <a:rPr kumimoji="0" lang="en-US" altLang="en-US">
                <a:solidFill>
                  <a:srgbClr val="008000"/>
                </a:solidFill>
              </a:rPr>
              <a:t>b</a:t>
            </a:r>
            <a:r>
              <a:rPr kumimoji="0" lang="en-US" altLang="en-US">
                <a:solidFill>
                  <a:srgbClr val="0066FF"/>
                </a:solidFill>
              </a:rPr>
              <a:t>,2</a:t>
            </a:r>
            <a:r>
              <a:rPr kumimoji="0" lang="en-US" altLang="en-US">
                <a:solidFill>
                  <a:srgbClr val="000000"/>
                </a:solidFill>
              </a:rPr>
              <a:t>),(</a:t>
            </a:r>
            <a:r>
              <a:rPr kumimoji="0" lang="en-US" altLang="en-US">
                <a:solidFill>
                  <a:srgbClr val="008000"/>
                </a:solidFill>
              </a:rPr>
              <a:t>b</a:t>
            </a:r>
            <a:r>
              <a:rPr kumimoji="0" lang="en-US" altLang="en-US">
                <a:solidFill>
                  <a:srgbClr val="000000"/>
                </a:solidFill>
              </a:rPr>
              <a:t>,</a:t>
            </a:r>
            <a:r>
              <a:rPr kumimoji="0" lang="en-US" altLang="en-US">
                <a:solidFill>
                  <a:srgbClr val="0066FF"/>
                </a:solidFill>
              </a:rPr>
              <a:t>3</a:t>
            </a:r>
            <a:r>
              <a:rPr kumimoji="0" lang="en-US" altLang="en-US">
                <a:solidFill>
                  <a:srgbClr val="000000"/>
                </a:solidFill>
              </a:rPr>
              <a:t>),</a:t>
            </a:r>
            <a:r>
              <a:rPr kumimoji="0" lang="en-US" altLang="en-US">
                <a:solidFill>
                  <a:srgbClr val="0066FF"/>
                </a:solidFill>
              </a:rPr>
              <a:t> 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0" lang="en-US" altLang="en-US">
                <a:solidFill>
                  <a:srgbClr val="000000"/>
                </a:solidFill>
              </a:rPr>
              <a:t>              (</a:t>
            </a:r>
            <a:r>
              <a:rPr kumimoji="0" lang="en-US" altLang="en-US">
                <a:solidFill>
                  <a:srgbClr val="008000"/>
                </a:solidFill>
              </a:rPr>
              <a:t>c</a:t>
            </a:r>
            <a:r>
              <a:rPr kumimoji="0" lang="en-US" altLang="en-US">
                <a:solidFill>
                  <a:srgbClr val="000000"/>
                </a:solidFill>
              </a:rPr>
              <a:t>,</a:t>
            </a:r>
            <a:r>
              <a:rPr kumimoji="0" lang="en-US" altLang="en-US">
                <a:solidFill>
                  <a:srgbClr val="0066FF"/>
                </a:solidFill>
              </a:rPr>
              <a:t>1</a:t>
            </a:r>
            <a:r>
              <a:rPr kumimoji="0" lang="en-US" altLang="en-US">
                <a:solidFill>
                  <a:srgbClr val="000000"/>
                </a:solidFill>
              </a:rPr>
              <a:t>),(</a:t>
            </a:r>
            <a:r>
              <a:rPr kumimoji="0" lang="en-US" altLang="en-US">
                <a:solidFill>
                  <a:srgbClr val="008000"/>
                </a:solidFill>
              </a:rPr>
              <a:t>c</a:t>
            </a:r>
            <a:r>
              <a:rPr kumimoji="0" lang="en-US" altLang="en-US">
                <a:solidFill>
                  <a:srgbClr val="000000"/>
                </a:solidFill>
              </a:rPr>
              <a:t>,</a:t>
            </a:r>
            <a:r>
              <a:rPr kumimoji="0" lang="en-US" altLang="en-US">
                <a:solidFill>
                  <a:srgbClr val="0066FF"/>
                </a:solidFill>
              </a:rPr>
              <a:t>2</a:t>
            </a:r>
            <a:r>
              <a:rPr kumimoji="0" lang="en-US" altLang="en-US">
                <a:solidFill>
                  <a:srgbClr val="000000"/>
                </a:solidFill>
              </a:rPr>
              <a:t>),(</a:t>
            </a:r>
            <a:r>
              <a:rPr kumimoji="0" lang="en-US" altLang="en-US">
                <a:solidFill>
                  <a:srgbClr val="008000"/>
                </a:solidFill>
              </a:rPr>
              <a:t>c</a:t>
            </a:r>
            <a:r>
              <a:rPr kumimoji="0" lang="en-US" altLang="en-US">
                <a:solidFill>
                  <a:srgbClr val="000000"/>
                </a:solidFill>
              </a:rPr>
              <a:t>,</a:t>
            </a:r>
            <a:r>
              <a:rPr kumimoji="0" lang="en-US" altLang="en-US">
                <a:solidFill>
                  <a:srgbClr val="0066FF"/>
                </a:solidFill>
              </a:rPr>
              <a:t>3</a:t>
            </a:r>
            <a:r>
              <a:rPr kumimoji="0" lang="en-US" altLang="en-US">
                <a:solidFill>
                  <a:srgbClr val="000000"/>
                </a:solidFill>
              </a:rPr>
              <a:t>),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0" lang="en-US" altLang="en-US">
                <a:solidFill>
                  <a:srgbClr val="0066FF"/>
                </a:solidFill>
              </a:rPr>
              <a:t>              </a:t>
            </a:r>
            <a:r>
              <a:rPr kumimoji="0" lang="en-US" altLang="en-US">
                <a:solidFill>
                  <a:srgbClr val="000000"/>
                </a:solidFill>
              </a:rPr>
              <a:t>(</a:t>
            </a:r>
            <a:r>
              <a:rPr kumimoji="0" lang="en-US" altLang="en-US">
                <a:solidFill>
                  <a:srgbClr val="008000"/>
                </a:solidFill>
              </a:rPr>
              <a:t>d</a:t>
            </a:r>
            <a:r>
              <a:rPr kumimoji="0" lang="en-US" altLang="en-US">
                <a:solidFill>
                  <a:srgbClr val="000000"/>
                </a:solidFill>
              </a:rPr>
              <a:t>,</a:t>
            </a:r>
            <a:r>
              <a:rPr kumimoji="0" lang="en-US" altLang="en-US">
                <a:solidFill>
                  <a:srgbClr val="0066FF"/>
                </a:solidFill>
              </a:rPr>
              <a:t>1</a:t>
            </a:r>
            <a:r>
              <a:rPr kumimoji="0" lang="en-US" altLang="en-US">
                <a:solidFill>
                  <a:srgbClr val="000000"/>
                </a:solidFill>
              </a:rPr>
              <a:t>),(</a:t>
            </a:r>
            <a:r>
              <a:rPr kumimoji="0" lang="en-US" altLang="en-US">
                <a:solidFill>
                  <a:srgbClr val="008000"/>
                </a:solidFill>
              </a:rPr>
              <a:t>d</a:t>
            </a:r>
            <a:r>
              <a:rPr kumimoji="0" lang="en-US" altLang="en-US">
                <a:solidFill>
                  <a:srgbClr val="000000"/>
                </a:solidFill>
              </a:rPr>
              <a:t>,</a:t>
            </a:r>
            <a:r>
              <a:rPr kumimoji="0" lang="en-US" altLang="en-US">
                <a:solidFill>
                  <a:srgbClr val="0066FF"/>
                </a:solidFill>
              </a:rPr>
              <a:t>2</a:t>
            </a:r>
            <a:r>
              <a:rPr kumimoji="0" lang="en-US" altLang="en-US">
                <a:solidFill>
                  <a:srgbClr val="000000"/>
                </a:solidFill>
              </a:rPr>
              <a:t>),(</a:t>
            </a:r>
            <a:r>
              <a:rPr kumimoji="0" lang="en-US" altLang="en-US">
                <a:solidFill>
                  <a:srgbClr val="008000"/>
                </a:solidFill>
              </a:rPr>
              <a:t>d</a:t>
            </a:r>
            <a:r>
              <a:rPr kumimoji="0" lang="en-US" altLang="en-US">
                <a:solidFill>
                  <a:srgbClr val="000000"/>
                </a:solidFill>
              </a:rPr>
              <a:t>,</a:t>
            </a:r>
            <a:r>
              <a:rPr kumimoji="0" lang="en-US" altLang="en-US">
                <a:solidFill>
                  <a:srgbClr val="0066FF"/>
                </a:solidFill>
              </a:rPr>
              <a:t>3</a:t>
            </a:r>
            <a:r>
              <a:rPr kumimoji="0" lang="en-US" altLang="en-US">
                <a:solidFill>
                  <a:srgbClr val="000000"/>
                </a:solidFill>
              </a:rPr>
              <a:t>)</a:t>
            </a:r>
            <a:r>
              <a:rPr kumimoji="0" lang="en-US" altLang="en-US">
                <a:solidFill>
                  <a:srgbClr val="0066FF"/>
                </a:solidFill>
              </a:rPr>
              <a:t> </a:t>
            </a:r>
            <a:r>
              <a:rPr kumimoji="0" lang="en-US" altLang="en-US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1676400" y="5695950"/>
            <a:ext cx="5867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/>
              <a:t>Example: If there are </a:t>
            </a:r>
            <a:r>
              <a:rPr lang="en-US" altLang="en-US">
                <a:solidFill>
                  <a:srgbClr val="0033CC"/>
                </a:solidFill>
              </a:rPr>
              <a:t>4</a:t>
            </a:r>
            <a:r>
              <a:rPr lang="en-US" altLang="en-US"/>
              <a:t> men and </a:t>
            </a:r>
            <a:r>
              <a:rPr lang="en-US" altLang="en-US">
                <a:solidFill>
                  <a:srgbClr val="0033CC"/>
                </a:solidFill>
              </a:rPr>
              <a:t>3</a:t>
            </a:r>
            <a:r>
              <a:rPr lang="en-US" altLang="en-US"/>
              <a:t> women, there are 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en-US"/>
              <a:t>                            possible married couples.</a:t>
            </a:r>
          </a:p>
        </p:txBody>
      </p:sp>
      <p:graphicFrame>
        <p:nvGraphicFramePr>
          <p:cNvPr id="11" name="Object 20"/>
          <p:cNvGraphicFramePr>
            <a:graphicFrameLocks noChangeAspect="1"/>
          </p:cNvGraphicFramePr>
          <p:nvPr/>
        </p:nvGraphicFramePr>
        <p:xfrm>
          <a:off x="2209800" y="6096000"/>
          <a:ext cx="13874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318" name="Equation" r:id="rId6" imgW="596880" imgH="177480" progId="Equation.DSMT4">
                  <p:embed/>
                </p:oleObj>
              </mc:Choice>
              <mc:Fallback>
                <p:oleObj name="Equation" r:id="rId6" imgW="5968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6096000"/>
                        <a:ext cx="138747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2027238" y="2438400"/>
            <a:ext cx="5059362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8000"/>
                </a:solidFill>
              </a:rPr>
              <a:t>Fact:</a:t>
            </a:r>
            <a:r>
              <a:rPr lang="en-US" altLang="zh-TW"/>
              <a:t> If |A| = n and |B| = m, then |AxB| = mn.</a:t>
            </a:r>
          </a:p>
        </p:txBody>
      </p:sp>
    </p:spTree>
    <p:extLst>
      <p:ext uri="{BB962C8B-B14F-4D97-AF65-F5344CB8AC3E}">
        <p14:creationId xmlns:p14="http://schemas.microsoft.com/office/powerpoint/2010/main" val="348505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913" grpId="0"/>
      <p:bldP spid="10" grpId="0"/>
      <p:bldP spid="1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741738" y="457200"/>
            <a:ext cx="15922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itchFamily="66" charset="0"/>
              </a:rPr>
              <a:t>Exercises</a:t>
            </a:r>
          </a:p>
        </p:txBody>
      </p:sp>
      <p:pic>
        <p:nvPicPr>
          <p:cNvPr id="15363" name="Picture 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498975"/>
            <a:ext cx="80597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457200" y="3889375"/>
            <a:ext cx="5759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itchFamily="66" charset="0"/>
              </a:rPr>
              <a:t>Give a combinatorial proof of the following identify.</a:t>
            </a:r>
          </a:p>
        </p:txBody>
      </p:sp>
      <p:sp>
        <p:nvSpPr>
          <p:cNvPr id="15365" name="TextBox 5"/>
          <p:cNvSpPr txBox="1">
            <a:spLocks noChangeArrowheads="1"/>
          </p:cNvSpPr>
          <p:nvPr/>
        </p:nvSpPr>
        <p:spPr bwMode="auto">
          <a:xfrm>
            <a:off x="523875" y="5410200"/>
            <a:ext cx="3743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itchFamily="66" charset="0"/>
              </a:rPr>
              <a:t>Can you give a direct proof of it?</a:t>
            </a:r>
          </a:p>
        </p:txBody>
      </p:sp>
      <p:sp>
        <p:nvSpPr>
          <p:cNvPr id="15366" name="TextBox 6"/>
          <p:cNvSpPr txBox="1">
            <a:spLocks noChangeArrowheads="1"/>
          </p:cNvSpPr>
          <p:nvPr/>
        </p:nvSpPr>
        <p:spPr bwMode="auto">
          <a:xfrm>
            <a:off x="533400" y="1447800"/>
            <a:ext cx="1314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itchFamily="66" charset="0"/>
              </a:rPr>
              <a:t>Prove that</a:t>
            </a:r>
          </a:p>
        </p:txBody>
      </p:sp>
      <p:pic>
        <p:nvPicPr>
          <p:cNvPr id="15367" name="Picture 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6581775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17B7C59-C062-4F6F-A1D1-7773BF62AD78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50</a:t>
            </a:fld>
            <a:endParaRPr lang="en-US" altLang="zh-TW" sz="1400"/>
          </a:p>
        </p:txBody>
      </p:sp>
    </p:spTree>
    <p:extLst>
      <p:ext uri="{BB962C8B-B14F-4D97-AF65-F5344CB8AC3E}">
        <p14:creationId xmlns:p14="http://schemas.microsoft.com/office/powerpoint/2010/main" val="13866384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314700" y="457200"/>
            <a:ext cx="247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itchFamily="66" charset="0"/>
              </a:rPr>
              <a:t>Quick Summary</a:t>
            </a:r>
          </a:p>
        </p:txBody>
      </p:sp>
      <p:sp>
        <p:nvSpPr>
          <p:cNvPr id="1043459" name="Text Box 3"/>
          <p:cNvSpPr txBox="1">
            <a:spLocks noChangeArrowheads="1"/>
          </p:cNvSpPr>
          <p:nvPr/>
        </p:nvSpPr>
        <p:spPr bwMode="auto">
          <a:xfrm>
            <a:off x="46038" y="1371600"/>
            <a:ext cx="8872537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None/>
            </a:pPr>
            <a:r>
              <a:rPr lang="en-US" altLang="zh-TW" sz="1800">
                <a:latin typeface="Comic Sans MS" pitchFamily="66" charset="0"/>
              </a:rPr>
              <a:t>We have studied how to determine the size of a set directly.</a:t>
            </a: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None/>
            </a:pPr>
            <a:endParaRPr lang="en-US" altLang="zh-TW" sz="1800">
              <a:latin typeface="Comic Sans MS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None/>
            </a:pPr>
            <a:r>
              <a:rPr lang="en-US" altLang="zh-TW" sz="1800">
                <a:latin typeface="Comic Sans MS" pitchFamily="66" charset="0"/>
              </a:rPr>
              <a:t>The basic rules are the sum rule, product rule, and the generalized product rule.</a:t>
            </a: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None/>
            </a:pPr>
            <a:endParaRPr lang="en-US" altLang="zh-TW" sz="1800">
              <a:latin typeface="Comic Sans MS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None/>
            </a:pPr>
            <a:r>
              <a:rPr lang="en-US" altLang="zh-TW" sz="1800">
                <a:latin typeface="Comic Sans MS" pitchFamily="66" charset="0"/>
              </a:rPr>
              <a:t>We apply these rules in counting permutations and combinations,</a:t>
            </a: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None/>
            </a:pPr>
            <a:endParaRPr lang="en-US" altLang="zh-TW" sz="1800">
              <a:latin typeface="Comic Sans MS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None/>
            </a:pPr>
            <a:r>
              <a:rPr lang="en-US" altLang="zh-TW" sz="1800">
                <a:latin typeface="Comic Sans MS" pitchFamily="66" charset="0"/>
              </a:rPr>
              <a:t>which are then used to count other objects like poker hands.</a:t>
            </a: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None/>
            </a:pPr>
            <a:endParaRPr lang="en-US" altLang="zh-TW" sz="1800">
              <a:latin typeface="Comic Sans MS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None/>
            </a:pPr>
            <a:r>
              <a:rPr lang="en-US" altLang="zh-TW" sz="1800">
                <a:latin typeface="Comic Sans MS" pitchFamily="66" charset="0"/>
              </a:rPr>
              <a:t>Then we prove the binomial theorem and study combinatorial proofs of identities.</a:t>
            </a: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None/>
            </a:pPr>
            <a:endParaRPr lang="en-US" altLang="zh-TW" sz="1800">
              <a:latin typeface="Comic Sans MS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None/>
            </a:pPr>
            <a:r>
              <a:rPr lang="en-US" altLang="zh-TW" sz="1800">
                <a:latin typeface="Comic Sans MS" pitchFamily="66" charset="0"/>
              </a:rPr>
              <a:t>Finally we learn the inclusion-exclusion principle and see some applications.</a:t>
            </a: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None/>
            </a:pPr>
            <a:endParaRPr lang="en-US" altLang="zh-TW" sz="1800">
              <a:latin typeface="Comic Sans MS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None/>
            </a:pPr>
            <a:endParaRPr lang="en-US" altLang="zh-TW" sz="1800">
              <a:latin typeface="Comic Sans MS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None/>
            </a:pPr>
            <a:r>
              <a:rPr lang="en-US" altLang="zh-TW" sz="1800">
                <a:latin typeface="Comic Sans MS" pitchFamily="66" charset="0"/>
              </a:rPr>
              <a:t>Later we will learn how to count “indirectly” by “mapping”.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745CC76-38BF-4A7A-99DC-38E8909C1415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51</a:t>
            </a:fld>
            <a:endParaRPr lang="en-US" altLang="zh-TW" sz="1400"/>
          </a:p>
        </p:txBody>
      </p:sp>
    </p:spTree>
    <p:extLst>
      <p:ext uri="{BB962C8B-B14F-4D97-AF65-F5344CB8AC3E}">
        <p14:creationId xmlns:p14="http://schemas.microsoft.com/office/powerpoint/2010/main" val="67207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2"/>
          <p:cNvSpPr txBox="1">
            <a:spLocks noChangeArrowheads="1"/>
          </p:cNvSpPr>
          <p:nvPr/>
        </p:nvSpPr>
        <p:spPr bwMode="auto">
          <a:xfrm>
            <a:off x="3532188" y="457200"/>
            <a:ext cx="2030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Product Rule</a:t>
            </a:r>
          </a:p>
        </p:txBody>
      </p:sp>
      <p:sp>
        <p:nvSpPr>
          <p:cNvPr id="976913" name="Text Box 17"/>
          <p:cNvSpPr txBox="1">
            <a:spLocks noChangeArrowheads="1"/>
          </p:cNvSpPr>
          <p:nvPr/>
        </p:nvSpPr>
        <p:spPr bwMode="auto">
          <a:xfrm>
            <a:off x="1490663" y="2362200"/>
            <a:ext cx="6205537" cy="377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tabLst>
                <a:tab pos="2117725" algn="l"/>
                <a:tab pos="3308350" algn="l"/>
                <a:tab pos="4511675" algn="l"/>
              </a:tabLs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tabLst>
                <a:tab pos="2117725" algn="l"/>
                <a:tab pos="3308350" algn="l"/>
                <a:tab pos="4511675" algn="l"/>
              </a:tabLs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tabLst>
                <a:tab pos="2117725" algn="l"/>
                <a:tab pos="3308350" algn="l"/>
                <a:tab pos="4511675" algn="l"/>
              </a:tabLs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tabLst>
                <a:tab pos="2117725" algn="l"/>
                <a:tab pos="3308350" algn="l"/>
                <a:tab pos="4511675" algn="l"/>
              </a:tabLs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tabLst>
                <a:tab pos="2117725" algn="l"/>
                <a:tab pos="3308350" algn="l"/>
                <a:tab pos="4511675" algn="l"/>
              </a:tabLs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17725" algn="l"/>
                <a:tab pos="3308350" algn="l"/>
                <a:tab pos="4511675" algn="l"/>
              </a:tabLs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17725" algn="l"/>
                <a:tab pos="3308350" algn="l"/>
                <a:tab pos="4511675" algn="l"/>
              </a:tabLs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17725" algn="l"/>
                <a:tab pos="3308350" algn="l"/>
                <a:tab pos="4511675" algn="l"/>
              </a:tabLs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17725" algn="l"/>
                <a:tab pos="3308350" algn="l"/>
                <a:tab pos="4511675" algn="l"/>
              </a:tabLs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0" lang="en-US" altLang="en-US"/>
              <a:t>In general let </a:t>
            </a:r>
            <a:r>
              <a:rPr kumimoji="0" lang="en-US" altLang="en-US" i="1">
                <a:solidFill>
                  <a:srgbClr val="008000"/>
                </a:solidFill>
              </a:rPr>
              <a:t>A</a:t>
            </a:r>
            <a:r>
              <a:rPr kumimoji="0" lang="en-US" altLang="en-US">
                <a:solidFill>
                  <a:srgbClr val="008000"/>
                </a:solidFill>
              </a:rPr>
              <a:t> </a:t>
            </a:r>
            <a:r>
              <a:rPr kumimoji="0" lang="en-US" altLang="en-US">
                <a:solidFill>
                  <a:srgbClr val="000000"/>
                </a:solidFill>
              </a:rPr>
              <a:t>= {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1</a:t>
            </a:r>
            <a:r>
              <a:rPr kumimoji="0" lang="en-US" altLang="en-US">
                <a:solidFill>
                  <a:srgbClr val="008000"/>
                </a:solidFill>
              </a:rPr>
              <a:t>, a</a:t>
            </a:r>
            <a:r>
              <a:rPr kumimoji="0" lang="en-US" altLang="en-US" baseline="-25000">
                <a:solidFill>
                  <a:srgbClr val="008000"/>
                </a:solidFill>
              </a:rPr>
              <a:t>2</a:t>
            </a:r>
            <a:r>
              <a:rPr kumimoji="0" lang="en-US" altLang="en-US">
                <a:solidFill>
                  <a:srgbClr val="008000"/>
                </a:solidFill>
              </a:rPr>
              <a:t>, a</a:t>
            </a:r>
            <a:r>
              <a:rPr kumimoji="0" lang="en-US" altLang="en-US" baseline="-25000">
                <a:solidFill>
                  <a:srgbClr val="008000"/>
                </a:solidFill>
              </a:rPr>
              <a:t>3</a:t>
            </a:r>
            <a:r>
              <a:rPr kumimoji="0" lang="en-US" altLang="en-US">
                <a:solidFill>
                  <a:srgbClr val="008000"/>
                </a:solidFill>
              </a:rPr>
              <a:t>, …, a</a:t>
            </a:r>
            <a:r>
              <a:rPr kumimoji="0" lang="en-US" altLang="en-US" baseline="-25000">
                <a:solidFill>
                  <a:srgbClr val="008000"/>
                </a:solidFill>
              </a:rPr>
              <a:t>m</a:t>
            </a:r>
            <a:r>
              <a:rPr kumimoji="0" lang="en-US" altLang="en-US">
                <a:solidFill>
                  <a:srgbClr val="000000"/>
                </a:solidFill>
              </a:rPr>
              <a:t>} and</a:t>
            </a:r>
            <a:r>
              <a:rPr kumimoji="0" lang="en-US" altLang="en-US">
                <a:solidFill>
                  <a:srgbClr val="008000"/>
                </a:solidFill>
              </a:rPr>
              <a:t> </a:t>
            </a:r>
            <a:r>
              <a:rPr kumimoji="0" lang="en-US" altLang="en-US">
                <a:solidFill>
                  <a:srgbClr val="0066FF"/>
                </a:solidFill>
              </a:rPr>
              <a:t>B </a:t>
            </a:r>
            <a:r>
              <a:rPr kumimoji="0" lang="en-US" altLang="en-US">
                <a:solidFill>
                  <a:srgbClr val="000000"/>
                </a:solidFill>
              </a:rPr>
              <a:t>= {</a:t>
            </a:r>
            <a:r>
              <a:rPr kumimoji="0" lang="en-US" altLang="en-US">
                <a:solidFill>
                  <a:srgbClr val="0066FF"/>
                </a:solidFill>
              </a:rPr>
              <a:t>b</a:t>
            </a:r>
            <a:r>
              <a:rPr kumimoji="0" lang="en-US" altLang="en-US" baseline="-25000">
                <a:solidFill>
                  <a:srgbClr val="0066FF"/>
                </a:solidFill>
              </a:rPr>
              <a:t>1</a:t>
            </a:r>
            <a:r>
              <a:rPr kumimoji="0" lang="en-US" altLang="en-US">
                <a:solidFill>
                  <a:srgbClr val="0066FF"/>
                </a:solidFill>
              </a:rPr>
              <a:t>, b</a:t>
            </a:r>
            <a:r>
              <a:rPr kumimoji="0" lang="en-US" altLang="en-US" baseline="-25000">
                <a:solidFill>
                  <a:srgbClr val="0066FF"/>
                </a:solidFill>
              </a:rPr>
              <a:t>2</a:t>
            </a:r>
            <a:r>
              <a:rPr kumimoji="0" lang="en-US" altLang="en-US">
                <a:solidFill>
                  <a:srgbClr val="0066FF"/>
                </a:solidFill>
              </a:rPr>
              <a:t>, …, b</a:t>
            </a:r>
            <a:r>
              <a:rPr kumimoji="0" lang="en-US" altLang="en-US" baseline="-25000">
                <a:solidFill>
                  <a:srgbClr val="0066FF"/>
                </a:solidFill>
              </a:rPr>
              <a:t>n</a:t>
            </a:r>
            <a:r>
              <a:rPr kumimoji="0" lang="en-US" altLang="en-US">
                <a:solidFill>
                  <a:srgbClr val="000000"/>
                </a:solidFill>
              </a:rPr>
              <a:t>}.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0" lang="en-US" altLang="en-US">
                <a:solidFill>
                  <a:srgbClr val="000000"/>
                </a:solidFill>
              </a:rPr>
              <a:t>We can arrange the elements into a table as follows.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0" lang="en-US" altLang="en-US" i="1">
                <a:solidFill>
                  <a:srgbClr val="008000"/>
                </a:solidFill>
              </a:rPr>
              <a:t>A</a:t>
            </a:r>
            <a:r>
              <a:rPr kumimoji="0" lang="en-US" altLang="en-US">
                <a:solidFill>
                  <a:srgbClr val="0066FF"/>
                </a:solidFill>
              </a:rPr>
              <a:t> </a:t>
            </a:r>
            <a:r>
              <a:rPr kumimoji="0" lang="en-US" altLang="en-US">
                <a:solidFill>
                  <a:srgbClr val="000000"/>
                </a:solidFill>
                <a:sym typeface="Symbol" pitchFamily="18" charset="2"/>
              </a:rPr>
              <a:t></a:t>
            </a:r>
            <a:r>
              <a:rPr kumimoji="0" lang="en-US" altLang="en-US">
                <a:solidFill>
                  <a:srgbClr val="0066FF"/>
                </a:solidFill>
              </a:rPr>
              <a:t> </a:t>
            </a:r>
            <a:r>
              <a:rPr kumimoji="0" lang="en-US" altLang="en-US" i="1">
                <a:solidFill>
                  <a:srgbClr val="0066FF"/>
                </a:solidFill>
              </a:rPr>
              <a:t>B </a:t>
            </a:r>
            <a:r>
              <a:rPr kumimoji="0" lang="en-US" altLang="en-US">
                <a:solidFill>
                  <a:srgbClr val="000000"/>
                </a:solidFill>
              </a:rPr>
              <a:t>= {(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1</a:t>
            </a:r>
            <a:r>
              <a:rPr kumimoji="0" lang="en-US" altLang="en-US">
                <a:solidFill>
                  <a:srgbClr val="000000"/>
                </a:solidFill>
              </a:rPr>
              <a:t>,</a:t>
            </a:r>
            <a:r>
              <a:rPr kumimoji="0" lang="en-US" altLang="en-US">
                <a:solidFill>
                  <a:srgbClr val="0066FF"/>
                </a:solidFill>
              </a:rPr>
              <a:t>b</a:t>
            </a:r>
            <a:r>
              <a:rPr kumimoji="0" lang="en-US" altLang="en-US" baseline="-25000">
                <a:solidFill>
                  <a:srgbClr val="0066FF"/>
                </a:solidFill>
              </a:rPr>
              <a:t>1</a:t>
            </a:r>
            <a:r>
              <a:rPr kumimoji="0" lang="en-US" altLang="en-US">
                <a:solidFill>
                  <a:srgbClr val="000000"/>
                </a:solidFill>
              </a:rPr>
              <a:t>), (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1</a:t>
            </a:r>
            <a:r>
              <a:rPr kumimoji="0" lang="en-US" altLang="en-US">
                <a:solidFill>
                  <a:srgbClr val="000000"/>
                </a:solidFill>
              </a:rPr>
              <a:t>,</a:t>
            </a:r>
            <a:r>
              <a:rPr kumimoji="0" lang="en-US" altLang="en-US">
                <a:solidFill>
                  <a:srgbClr val="0066FF"/>
                </a:solidFill>
              </a:rPr>
              <a:t>b</a:t>
            </a:r>
            <a:r>
              <a:rPr kumimoji="0" lang="en-US" altLang="en-US" baseline="-25000">
                <a:solidFill>
                  <a:srgbClr val="0066FF"/>
                </a:solidFill>
              </a:rPr>
              <a:t>2</a:t>
            </a:r>
            <a:r>
              <a:rPr kumimoji="0" lang="en-US" altLang="en-US">
                <a:solidFill>
                  <a:srgbClr val="000000"/>
                </a:solidFill>
              </a:rPr>
              <a:t>),…, (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1</a:t>
            </a:r>
            <a:r>
              <a:rPr kumimoji="0" lang="en-US" altLang="en-US">
                <a:solidFill>
                  <a:srgbClr val="000000"/>
                </a:solidFill>
              </a:rPr>
              <a:t>,</a:t>
            </a:r>
            <a:r>
              <a:rPr kumimoji="0" lang="en-US" altLang="en-US">
                <a:solidFill>
                  <a:srgbClr val="0066FF"/>
                </a:solidFill>
              </a:rPr>
              <a:t>b</a:t>
            </a:r>
            <a:r>
              <a:rPr kumimoji="0" lang="en-US" altLang="en-US" baseline="-25000">
                <a:solidFill>
                  <a:srgbClr val="0066FF"/>
                </a:solidFill>
              </a:rPr>
              <a:t>n</a:t>
            </a:r>
            <a:r>
              <a:rPr kumimoji="0" lang="en-US" altLang="en-US">
                <a:solidFill>
                  <a:srgbClr val="000000"/>
                </a:solidFill>
              </a:rPr>
              <a:t>),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0" lang="en-US" altLang="en-US">
                <a:solidFill>
                  <a:srgbClr val="0066FF"/>
                </a:solidFill>
              </a:rPr>
              <a:t>              </a:t>
            </a:r>
            <a:r>
              <a:rPr kumimoji="0" lang="en-US" altLang="en-US">
                <a:solidFill>
                  <a:srgbClr val="000000"/>
                </a:solidFill>
              </a:rPr>
              <a:t>(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2</a:t>
            </a:r>
            <a:r>
              <a:rPr kumimoji="0" lang="en-US" altLang="en-US">
                <a:solidFill>
                  <a:srgbClr val="000000"/>
                </a:solidFill>
              </a:rPr>
              <a:t>,</a:t>
            </a:r>
            <a:r>
              <a:rPr kumimoji="0" lang="en-US" altLang="en-US">
                <a:solidFill>
                  <a:srgbClr val="0066FF"/>
                </a:solidFill>
              </a:rPr>
              <a:t>b</a:t>
            </a:r>
            <a:r>
              <a:rPr kumimoji="0" lang="en-US" altLang="en-US" baseline="-25000">
                <a:solidFill>
                  <a:srgbClr val="0066FF"/>
                </a:solidFill>
              </a:rPr>
              <a:t>1</a:t>
            </a:r>
            <a:r>
              <a:rPr kumimoji="0" lang="en-US" altLang="en-US">
                <a:solidFill>
                  <a:srgbClr val="000000"/>
                </a:solidFill>
              </a:rPr>
              <a:t>), (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2</a:t>
            </a:r>
            <a:r>
              <a:rPr kumimoji="0" lang="en-US" altLang="en-US">
                <a:solidFill>
                  <a:srgbClr val="000000"/>
                </a:solidFill>
              </a:rPr>
              <a:t>,</a:t>
            </a:r>
            <a:r>
              <a:rPr kumimoji="0" lang="en-US" altLang="en-US">
                <a:solidFill>
                  <a:srgbClr val="0066FF"/>
                </a:solidFill>
              </a:rPr>
              <a:t>b</a:t>
            </a:r>
            <a:r>
              <a:rPr kumimoji="0" lang="en-US" altLang="en-US" baseline="-25000">
                <a:solidFill>
                  <a:srgbClr val="0066FF"/>
                </a:solidFill>
              </a:rPr>
              <a:t>2</a:t>
            </a:r>
            <a:r>
              <a:rPr kumimoji="0" lang="en-US" altLang="en-US">
                <a:solidFill>
                  <a:srgbClr val="000000"/>
                </a:solidFill>
              </a:rPr>
              <a:t>),…, (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2</a:t>
            </a:r>
            <a:r>
              <a:rPr kumimoji="0" lang="en-US" altLang="en-US">
                <a:solidFill>
                  <a:srgbClr val="000000"/>
                </a:solidFill>
              </a:rPr>
              <a:t>,</a:t>
            </a:r>
            <a:r>
              <a:rPr kumimoji="0" lang="en-US" altLang="en-US">
                <a:solidFill>
                  <a:srgbClr val="0066FF"/>
                </a:solidFill>
              </a:rPr>
              <a:t>b</a:t>
            </a:r>
            <a:r>
              <a:rPr kumimoji="0" lang="en-US" altLang="en-US" baseline="-25000">
                <a:solidFill>
                  <a:srgbClr val="0066FF"/>
                </a:solidFill>
              </a:rPr>
              <a:t>n</a:t>
            </a:r>
            <a:r>
              <a:rPr kumimoji="0" lang="en-US" altLang="en-US">
                <a:solidFill>
                  <a:srgbClr val="000000"/>
                </a:solidFill>
              </a:rPr>
              <a:t>),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0" lang="en-US" altLang="en-US">
                <a:solidFill>
                  <a:srgbClr val="000000"/>
                </a:solidFill>
              </a:rPr>
              <a:t>              (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3</a:t>
            </a:r>
            <a:r>
              <a:rPr kumimoji="0" lang="en-US" altLang="en-US">
                <a:solidFill>
                  <a:srgbClr val="000000"/>
                </a:solidFill>
              </a:rPr>
              <a:t>,</a:t>
            </a:r>
            <a:r>
              <a:rPr kumimoji="0" lang="en-US" altLang="en-US">
                <a:solidFill>
                  <a:srgbClr val="0066FF"/>
                </a:solidFill>
              </a:rPr>
              <a:t>b</a:t>
            </a:r>
            <a:r>
              <a:rPr kumimoji="0" lang="en-US" altLang="en-US" baseline="-25000">
                <a:solidFill>
                  <a:srgbClr val="0066FF"/>
                </a:solidFill>
              </a:rPr>
              <a:t>1</a:t>
            </a:r>
            <a:r>
              <a:rPr kumimoji="0" lang="en-US" altLang="en-US">
                <a:solidFill>
                  <a:srgbClr val="000000"/>
                </a:solidFill>
              </a:rPr>
              <a:t>), (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3</a:t>
            </a:r>
            <a:r>
              <a:rPr kumimoji="0" lang="en-US" altLang="en-US">
                <a:solidFill>
                  <a:srgbClr val="000000"/>
                </a:solidFill>
              </a:rPr>
              <a:t>,</a:t>
            </a:r>
            <a:r>
              <a:rPr kumimoji="0" lang="en-US" altLang="en-US">
                <a:solidFill>
                  <a:srgbClr val="0066FF"/>
                </a:solidFill>
              </a:rPr>
              <a:t>b</a:t>
            </a:r>
            <a:r>
              <a:rPr kumimoji="0" lang="en-US" altLang="en-US" baseline="-25000">
                <a:solidFill>
                  <a:srgbClr val="0066FF"/>
                </a:solidFill>
              </a:rPr>
              <a:t>2</a:t>
            </a:r>
            <a:r>
              <a:rPr kumimoji="0" lang="en-US" altLang="en-US">
                <a:solidFill>
                  <a:srgbClr val="000000"/>
                </a:solidFill>
              </a:rPr>
              <a:t>),…, (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3</a:t>
            </a:r>
            <a:r>
              <a:rPr kumimoji="0" lang="en-US" altLang="en-US">
                <a:solidFill>
                  <a:srgbClr val="000000"/>
                </a:solidFill>
              </a:rPr>
              <a:t>,</a:t>
            </a:r>
            <a:r>
              <a:rPr kumimoji="0" lang="en-US" altLang="en-US">
                <a:solidFill>
                  <a:srgbClr val="0066FF"/>
                </a:solidFill>
              </a:rPr>
              <a:t>b</a:t>
            </a:r>
            <a:r>
              <a:rPr kumimoji="0" lang="en-US" altLang="en-US" baseline="-25000">
                <a:solidFill>
                  <a:srgbClr val="0066FF"/>
                </a:solidFill>
              </a:rPr>
              <a:t>n</a:t>
            </a:r>
            <a:r>
              <a:rPr kumimoji="0" lang="en-US" altLang="en-US">
                <a:solidFill>
                  <a:srgbClr val="000000"/>
                </a:solidFill>
              </a:rPr>
              <a:t>),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0" lang="en-US" altLang="en-US">
                <a:solidFill>
                  <a:srgbClr val="000000"/>
                </a:solidFill>
              </a:rPr>
              <a:t>	…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0" lang="en-US" altLang="en-US">
                <a:solidFill>
                  <a:srgbClr val="0066FF"/>
                </a:solidFill>
              </a:rPr>
              <a:t>              </a:t>
            </a:r>
            <a:r>
              <a:rPr kumimoji="0" lang="en-US" altLang="en-US">
                <a:solidFill>
                  <a:srgbClr val="000000"/>
                </a:solidFill>
              </a:rPr>
              <a:t>(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m</a:t>
            </a:r>
            <a:r>
              <a:rPr kumimoji="0" lang="en-US" altLang="en-US">
                <a:solidFill>
                  <a:srgbClr val="000000"/>
                </a:solidFill>
              </a:rPr>
              <a:t>,</a:t>
            </a:r>
            <a:r>
              <a:rPr kumimoji="0" lang="en-US" altLang="en-US">
                <a:solidFill>
                  <a:srgbClr val="0066FF"/>
                </a:solidFill>
              </a:rPr>
              <a:t>b</a:t>
            </a:r>
            <a:r>
              <a:rPr kumimoji="0" lang="en-US" altLang="en-US" baseline="-25000">
                <a:solidFill>
                  <a:srgbClr val="0066FF"/>
                </a:solidFill>
              </a:rPr>
              <a:t>1</a:t>
            </a:r>
            <a:r>
              <a:rPr kumimoji="0" lang="en-US" altLang="en-US">
                <a:solidFill>
                  <a:srgbClr val="000000"/>
                </a:solidFill>
              </a:rPr>
              <a:t>), (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m</a:t>
            </a:r>
            <a:r>
              <a:rPr kumimoji="0" lang="en-US" altLang="en-US">
                <a:solidFill>
                  <a:srgbClr val="000000"/>
                </a:solidFill>
              </a:rPr>
              <a:t>,</a:t>
            </a:r>
            <a:r>
              <a:rPr kumimoji="0" lang="en-US" altLang="en-US">
                <a:solidFill>
                  <a:srgbClr val="0066FF"/>
                </a:solidFill>
              </a:rPr>
              <a:t>b</a:t>
            </a:r>
            <a:r>
              <a:rPr kumimoji="0" lang="en-US" altLang="en-US" baseline="-25000">
                <a:solidFill>
                  <a:srgbClr val="0066FF"/>
                </a:solidFill>
              </a:rPr>
              <a:t>2</a:t>
            </a:r>
            <a:r>
              <a:rPr kumimoji="0" lang="en-US" altLang="en-US">
                <a:solidFill>
                  <a:srgbClr val="000000"/>
                </a:solidFill>
              </a:rPr>
              <a:t>),…, (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m</a:t>
            </a:r>
            <a:r>
              <a:rPr kumimoji="0" lang="en-US" altLang="en-US">
                <a:solidFill>
                  <a:srgbClr val="000000"/>
                </a:solidFill>
              </a:rPr>
              <a:t>,</a:t>
            </a:r>
            <a:r>
              <a:rPr kumimoji="0" lang="en-US" altLang="en-US">
                <a:solidFill>
                  <a:srgbClr val="0066FF"/>
                </a:solidFill>
              </a:rPr>
              <a:t>b</a:t>
            </a:r>
            <a:r>
              <a:rPr kumimoji="0" lang="en-US" altLang="en-US" baseline="-25000">
                <a:solidFill>
                  <a:srgbClr val="0066FF"/>
                </a:solidFill>
              </a:rPr>
              <a:t>n</a:t>
            </a:r>
            <a:r>
              <a:rPr kumimoji="0" lang="en-US" altLang="en-US">
                <a:solidFill>
                  <a:srgbClr val="000000"/>
                </a:solidFill>
              </a:rPr>
              <a:t>),</a:t>
            </a:r>
            <a:r>
              <a:rPr kumimoji="0" lang="en-US" altLang="en-US">
                <a:solidFill>
                  <a:srgbClr val="0066FF"/>
                </a:solidFill>
              </a:rPr>
              <a:t> </a:t>
            </a:r>
            <a:r>
              <a:rPr kumimoji="0" lang="en-US" altLang="en-US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0" lang="en-US" altLang="en-US">
                <a:solidFill>
                  <a:srgbClr val="000000"/>
                </a:solidFill>
              </a:rPr>
              <a:t>There are m rows, and each row has n elements,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0" lang="en-US" altLang="en-US">
                <a:solidFill>
                  <a:srgbClr val="000000"/>
                </a:solidFill>
              </a:rPr>
              <a:t>and so there are a total of mn elements.</a:t>
            </a:r>
          </a:p>
        </p:txBody>
      </p:sp>
      <p:sp>
        <p:nvSpPr>
          <p:cNvPr id="10244" name="Text Box 14"/>
          <p:cNvSpPr txBox="1">
            <a:spLocks noChangeArrowheads="1"/>
          </p:cNvSpPr>
          <p:nvPr/>
        </p:nvSpPr>
        <p:spPr bwMode="auto">
          <a:xfrm>
            <a:off x="2027238" y="1452563"/>
            <a:ext cx="5059362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8000"/>
                </a:solidFill>
              </a:rPr>
              <a:t>Fact:</a:t>
            </a:r>
            <a:r>
              <a:rPr lang="en-US" altLang="zh-TW"/>
              <a:t> If |A| = n and |B| = m, then |AxB| = mn.</a:t>
            </a:r>
          </a:p>
        </p:txBody>
      </p:sp>
    </p:spTree>
    <p:extLst>
      <p:ext uri="{BB962C8B-B14F-4D97-AF65-F5344CB8AC3E}">
        <p14:creationId xmlns:p14="http://schemas.microsoft.com/office/powerpoint/2010/main" val="95384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2"/>
          <p:cNvSpPr txBox="1">
            <a:spLocks noChangeArrowheads="1"/>
          </p:cNvSpPr>
          <p:nvPr/>
        </p:nvSpPr>
        <p:spPr bwMode="auto">
          <a:xfrm>
            <a:off x="3513138" y="457200"/>
            <a:ext cx="20494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Product Rule</a:t>
            </a:r>
          </a:p>
        </p:txBody>
      </p:sp>
      <p:sp>
        <p:nvSpPr>
          <p:cNvPr id="11267" name="Text Box 14"/>
          <p:cNvSpPr txBox="1">
            <a:spLocks noChangeArrowheads="1"/>
          </p:cNvSpPr>
          <p:nvPr/>
        </p:nvSpPr>
        <p:spPr bwMode="auto">
          <a:xfrm>
            <a:off x="533400" y="1633538"/>
            <a:ext cx="4502150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8000"/>
                </a:solidFill>
              </a:rPr>
              <a:t>Fact:</a:t>
            </a:r>
            <a:r>
              <a:rPr lang="en-US" altLang="zh-TW"/>
              <a:t> |A</a:t>
            </a:r>
            <a:r>
              <a:rPr lang="en-US" altLang="zh-TW" baseline="-25000"/>
              <a:t>1</a:t>
            </a:r>
            <a:r>
              <a:rPr lang="en-US" altLang="zh-TW"/>
              <a:t>xA</a:t>
            </a:r>
            <a:r>
              <a:rPr lang="en-US" altLang="zh-TW" baseline="-25000"/>
              <a:t>2</a:t>
            </a:r>
            <a:r>
              <a:rPr lang="en-US" altLang="zh-TW"/>
              <a:t>x…xA</a:t>
            </a:r>
            <a:r>
              <a:rPr lang="en-US" altLang="zh-TW" baseline="-25000"/>
              <a:t>k</a:t>
            </a:r>
            <a:r>
              <a:rPr lang="en-US" altLang="zh-TW"/>
              <a:t>| = |A</a:t>
            </a:r>
            <a:r>
              <a:rPr lang="en-US" altLang="zh-TW" baseline="-25000"/>
              <a:t>1</a:t>
            </a:r>
            <a:r>
              <a:rPr lang="en-US" altLang="zh-TW"/>
              <a:t>|x|A</a:t>
            </a:r>
            <a:r>
              <a:rPr lang="en-US" altLang="zh-TW" baseline="-25000"/>
              <a:t>2</a:t>
            </a:r>
            <a:r>
              <a:rPr lang="en-US" altLang="zh-TW"/>
              <a:t>|x…x|A</a:t>
            </a:r>
            <a:r>
              <a:rPr lang="en-US" altLang="zh-TW" baseline="-25000"/>
              <a:t>k</a:t>
            </a:r>
            <a:r>
              <a:rPr lang="en-US" altLang="zh-TW"/>
              <a:t>|.</a:t>
            </a:r>
          </a:p>
        </p:txBody>
      </p:sp>
      <p:sp>
        <p:nvSpPr>
          <p:cNvPr id="11268" name="TextBox 7"/>
          <p:cNvSpPr txBox="1">
            <a:spLocks noChangeArrowheads="1"/>
          </p:cNvSpPr>
          <p:nvPr/>
        </p:nvSpPr>
        <p:spPr bwMode="auto">
          <a:xfrm>
            <a:off x="457200" y="2471738"/>
            <a:ext cx="8302625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The formal proof uses mathematical induction.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/>
              <a:t>But the proof idea is not difficult.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/>
              <a:t>We think of </a:t>
            </a:r>
            <a:r>
              <a:rPr lang="en-US" altLang="zh-TW"/>
              <a:t>A</a:t>
            </a:r>
            <a:r>
              <a:rPr lang="en-US" altLang="zh-TW" baseline="-25000"/>
              <a:t>1</a:t>
            </a:r>
            <a:r>
              <a:rPr lang="en-US" altLang="zh-TW"/>
              <a:t>xA</a:t>
            </a:r>
            <a:r>
              <a:rPr lang="en-US" altLang="zh-TW" baseline="-25000"/>
              <a:t>2</a:t>
            </a:r>
            <a:r>
              <a:rPr lang="en-US" altLang="zh-TW"/>
              <a:t>x…xA</a:t>
            </a:r>
            <a:r>
              <a:rPr lang="en-US" altLang="zh-TW" baseline="-25000"/>
              <a:t>k </a:t>
            </a:r>
            <a:r>
              <a:rPr lang="en-US" altLang="zh-TW"/>
              <a:t>as (…((A</a:t>
            </a:r>
            <a:r>
              <a:rPr lang="en-US" altLang="zh-TW" baseline="-25000"/>
              <a:t>1</a:t>
            </a:r>
            <a:r>
              <a:rPr lang="en-US" altLang="zh-TW"/>
              <a:t>xA</a:t>
            </a:r>
            <a:r>
              <a:rPr lang="en-US" altLang="zh-TW" baseline="-25000"/>
              <a:t>2</a:t>
            </a:r>
            <a:r>
              <a:rPr lang="en-US" altLang="zh-TW"/>
              <a:t>)xA</a:t>
            </a:r>
            <a:r>
              <a:rPr lang="en-US" altLang="zh-TW" baseline="-25000"/>
              <a:t>3</a:t>
            </a:r>
            <a:r>
              <a:rPr lang="en-US" altLang="zh-TW"/>
              <a:t>)…xA</a:t>
            </a:r>
            <a:r>
              <a:rPr lang="en-US" altLang="zh-TW" baseline="-25000"/>
              <a:t>k</a:t>
            </a:r>
            <a:r>
              <a:rPr lang="en-US" altLang="zh-TW"/>
              <a:t>).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TW"/>
              <a:t>That is, we first construct A</a:t>
            </a:r>
            <a:r>
              <a:rPr lang="en-US" altLang="zh-TW" baseline="-25000"/>
              <a:t>1</a:t>
            </a:r>
            <a:r>
              <a:rPr lang="en-US" altLang="zh-TW"/>
              <a:t>xA</a:t>
            </a:r>
            <a:r>
              <a:rPr lang="en-US" altLang="zh-TW" baseline="-25000"/>
              <a:t>2</a:t>
            </a:r>
            <a:r>
              <a:rPr lang="en-US" altLang="zh-TW"/>
              <a:t>, and it is a set of size |A</a:t>
            </a:r>
            <a:r>
              <a:rPr lang="en-US" altLang="zh-TW" baseline="-25000"/>
              <a:t>1</a:t>
            </a:r>
            <a:r>
              <a:rPr lang="en-US" altLang="zh-TW"/>
              <a:t>|x|A</a:t>
            </a:r>
            <a:r>
              <a:rPr lang="en-US" altLang="zh-TW" baseline="-25000"/>
              <a:t>2</a:t>
            </a:r>
            <a:r>
              <a:rPr lang="en-US" altLang="zh-TW"/>
              <a:t>|.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TW"/>
              <a:t>Then, we construct (A</a:t>
            </a:r>
            <a:r>
              <a:rPr lang="en-US" altLang="zh-TW" baseline="-25000"/>
              <a:t>1</a:t>
            </a:r>
            <a:r>
              <a:rPr lang="en-US" altLang="zh-TW"/>
              <a:t>xA</a:t>
            </a:r>
            <a:r>
              <a:rPr lang="en-US" altLang="zh-TW" baseline="-25000"/>
              <a:t>2</a:t>
            </a:r>
            <a:r>
              <a:rPr lang="en-US" altLang="zh-TW"/>
              <a:t>)xA</a:t>
            </a:r>
            <a:r>
              <a:rPr lang="en-US" altLang="zh-TW" baseline="-25000"/>
              <a:t>3</a:t>
            </a:r>
            <a:r>
              <a:rPr lang="en-US" altLang="zh-TW"/>
              <a:t>, the product of A</a:t>
            </a:r>
            <a:r>
              <a:rPr lang="en-US" altLang="zh-TW" baseline="-25000"/>
              <a:t>1</a:t>
            </a:r>
            <a:r>
              <a:rPr lang="en-US" altLang="zh-TW"/>
              <a:t>xA</a:t>
            </a:r>
            <a:r>
              <a:rPr lang="en-US" altLang="zh-TW" baseline="-25000"/>
              <a:t>2 </a:t>
            </a:r>
            <a:r>
              <a:rPr lang="en-US" altLang="zh-TW"/>
              <a:t>and A</a:t>
            </a:r>
            <a:r>
              <a:rPr lang="en-US" altLang="zh-TW" baseline="-25000"/>
              <a:t>3</a:t>
            </a:r>
            <a:r>
              <a:rPr lang="en-US" altLang="zh-TW"/>
              <a:t>,</a:t>
            </a:r>
            <a:endParaRPr lang="en-US" altLang="zh-TW" baseline="-25000"/>
          </a:p>
          <a:p>
            <a:pPr eaLnBrk="1" hangingPunct="1">
              <a:lnSpc>
                <a:spcPct val="200000"/>
              </a:lnSpc>
            </a:pPr>
            <a:r>
              <a:rPr lang="en-US" altLang="zh-TW"/>
              <a:t>and it is a set of size (|A</a:t>
            </a:r>
            <a:r>
              <a:rPr lang="en-US" altLang="zh-TW" baseline="-25000"/>
              <a:t>1</a:t>
            </a:r>
            <a:r>
              <a:rPr lang="en-US" altLang="zh-TW"/>
              <a:t>|x|A</a:t>
            </a:r>
            <a:r>
              <a:rPr lang="en-US" altLang="zh-TW" baseline="-25000"/>
              <a:t>2</a:t>
            </a:r>
            <a:r>
              <a:rPr lang="en-US" altLang="zh-TW"/>
              <a:t>|)x|A</a:t>
            </a:r>
            <a:r>
              <a:rPr lang="en-US" altLang="zh-TW" baseline="-25000"/>
              <a:t>3</a:t>
            </a:r>
            <a:r>
              <a:rPr lang="en-US" altLang="zh-TW"/>
              <a:t>| by the product rule on two sets.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/>
              <a:t>Repeating the argument we can see that </a:t>
            </a:r>
            <a:r>
              <a:rPr lang="en-US" altLang="zh-TW"/>
              <a:t>|A</a:t>
            </a:r>
            <a:r>
              <a:rPr lang="en-US" altLang="zh-TW" baseline="-25000"/>
              <a:t>1</a:t>
            </a:r>
            <a:r>
              <a:rPr lang="en-US" altLang="zh-TW"/>
              <a:t>xA</a:t>
            </a:r>
            <a:r>
              <a:rPr lang="en-US" altLang="zh-TW" baseline="-25000"/>
              <a:t>2</a:t>
            </a:r>
            <a:r>
              <a:rPr lang="en-US" altLang="zh-TW"/>
              <a:t>x…xA</a:t>
            </a:r>
            <a:r>
              <a:rPr lang="en-US" altLang="zh-TW" baseline="-25000"/>
              <a:t>k</a:t>
            </a:r>
            <a:r>
              <a:rPr lang="en-US" altLang="zh-TW"/>
              <a:t>| = |A</a:t>
            </a:r>
            <a:r>
              <a:rPr lang="en-US" altLang="zh-TW" baseline="-25000"/>
              <a:t>1</a:t>
            </a:r>
            <a:r>
              <a:rPr lang="en-US" altLang="zh-TW"/>
              <a:t>|x|A</a:t>
            </a:r>
            <a:r>
              <a:rPr lang="en-US" altLang="zh-TW" baseline="-25000"/>
              <a:t>2</a:t>
            </a:r>
            <a:r>
              <a:rPr lang="en-US" altLang="zh-TW"/>
              <a:t>|x…x|A</a:t>
            </a:r>
            <a:r>
              <a:rPr lang="en-US" altLang="zh-TW" baseline="-25000"/>
              <a:t>k</a:t>
            </a:r>
            <a:r>
              <a:rPr lang="en-US" altLang="zh-TW"/>
              <a:t>|.</a:t>
            </a:r>
          </a:p>
        </p:txBody>
      </p:sp>
    </p:spTree>
    <p:extLst>
      <p:ext uri="{BB962C8B-B14F-4D97-AF65-F5344CB8AC3E}">
        <p14:creationId xmlns:p14="http://schemas.microsoft.com/office/powerpoint/2010/main" val="336405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565400" y="457200"/>
            <a:ext cx="4086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Example: Counting Strings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457200" y="1600200"/>
            <a:ext cx="8305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/>
          </a:p>
          <a:p>
            <a:pPr eaLnBrk="1" hangingPunct="1">
              <a:spcBef>
                <a:spcPct val="20000"/>
              </a:spcBef>
            </a:pPr>
            <a:endParaRPr lang="en-US" altLang="en-US"/>
          </a:p>
          <a:p>
            <a:pPr eaLnBrk="1" hangingPunct="1">
              <a:spcBef>
                <a:spcPct val="20000"/>
              </a:spcBef>
            </a:pPr>
            <a:endParaRPr lang="en-US" altLang="en-US"/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en-US"/>
              <a:t>Let B={0,1}.</a:t>
            </a:r>
          </a:p>
          <a:p>
            <a:pPr eaLnBrk="1" hangingPunct="1">
              <a:lnSpc>
                <a:spcPct val="200000"/>
              </a:lnSpc>
              <a:spcBef>
                <a:spcPct val="20000"/>
              </a:spcBef>
            </a:pPr>
            <a:r>
              <a:rPr lang="en-US" altLang="en-US"/>
              <a:t>The set of 2-bit strings is just BxB.</a:t>
            </a:r>
          </a:p>
          <a:p>
            <a:pPr eaLnBrk="1" hangingPunct="1">
              <a:lnSpc>
                <a:spcPct val="200000"/>
              </a:lnSpc>
              <a:spcBef>
                <a:spcPct val="20000"/>
              </a:spcBef>
            </a:pPr>
            <a:r>
              <a:rPr lang="en-US" altLang="en-US"/>
              <a:t>The set of 10-bit strings is just BxBxBxBxBxBxBxBxBxB, denoted by B</a:t>
            </a:r>
            <a:r>
              <a:rPr lang="en-US" altLang="en-US" baseline="30000"/>
              <a:t>10</a:t>
            </a:r>
            <a:r>
              <a:rPr lang="en-US" altLang="en-US"/>
              <a:t>.</a:t>
            </a:r>
          </a:p>
          <a:p>
            <a:pPr eaLnBrk="1" hangingPunct="1">
              <a:lnSpc>
                <a:spcPct val="200000"/>
              </a:lnSpc>
              <a:spcBef>
                <a:spcPct val="20000"/>
              </a:spcBef>
            </a:pPr>
            <a:r>
              <a:rPr lang="en-US" altLang="en-US"/>
              <a:t>By the product rule, |BxB| = |B|x|B| = 2x2 = 4, and</a:t>
            </a:r>
          </a:p>
          <a:p>
            <a:pPr eaLnBrk="1" hangingPunct="1">
              <a:lnSpc>
                <a:spcPct val="200000"/>
              </a:lnSpc>
              <a:spcBef>
                <a:spcPct val="20000"/>
              </a:spcBef>
            </a:pPr>
            <a:r>
              <a:rPr lang="en-US" altLang="en-US"/>
              <a:t>|B</a:t>
            </a:r>
            <a:r>
              <a:rPr lang="en-US" altLang="en-US" baseline="30000"/>
              <a:t>10</a:t>
            </a:r>
            <a:r>
              <a:rPr lang="en-US" altLang="en-US"/>
              <a:t>| = |B|x|B|x|B|x|B|x|B|x|B|x|B|x|B|x|B|x|B| = |B|</a:t>
            </a:r>
            <a:r>
              <a:rPr lang="en-US" altLang="en-US" baseline="30000"/>
              <a:t>10</a:t>
            </a:r>
            <a:r>
              <a:rPr lang="en-US" altLang="en-US"/>
              <a:t> = 2</a:t>
            </a:r>
            <a:r>
              <a:rPr lang="en-US" altLang="en-US" baseline="30000"/>
              <a:t>10</a:t>
            </a:r>
            <a:r>
              <a:rPr lang="en-US" altLang="en-US"/>
              <a:t> = 1024.</a:t>
            </a:r>
          </a:p>
        </p:txBody>
      </p:sp>
      <p:sp>
        <p:nvSpPr>
          <p:cNvPr id="12292" name="Rectangle 7"/>
          <p:cNvSpPr>
            <a:spLocks noChangeArrowheads="1"/>
          </p:cNvSpPr>
          <p:nvPr/>
        </p:nvSpPr>
        <p:spPr bwMode="auto">
          <a:xfrm>
            <a:off x="2438400" y="1600200"/>
            <a:ext cx="4297363" cy="36988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/>
              <a:t>What is the number of 10-bit strings?</a:t>
            </a:r>
          </a:p>
        </p:txBody>
      </p:sp>
    </p:spTree>
    <p:extLst>
      <p:ext uri="{BB962C8B-B14F-4D97-AF65-F5344CB8AC3E}">
        <p14:creationId xmlns:p14="http://schemas.microsoft.com/office/powerpoint/2010/main" val="329607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755900" y="457200"/>
            <a:ext cx="3644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Example: IP Addresses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371600" y="1676400"/>
            <a:ext cx="6248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/>
          </a:p>
          <a:p>
            <a:pPr eaLnBrk="1" hangingPunct="1">
              <a:spcBef>
                <a:spcPct val="20000"/>
              </a:spcBef>
            </a:pPr>
            <a:endParaRPr lang="en-US" altLang="en-US"/>
          </a:p>
          <a:p>
            <a:pPr eaLnBrk="1" hangingPunct="1">
              <a:spcBef>
                <a:spcPct val="20000"/>
              </a:spcBef>
            </a:pPr>
            <a:endParaRPr lang="en-US" altLang="en-US"/>
          </a:p>
          <a:p>
            <a:pPr eaLnBrk="1" hangingPunct="1">
              <a:spcBef>
                <a:spcPct val="20000"/>
              </a:spcBef>
            </a:pPr>
            <a:r>
              <a:rPr lang="en-US" altLang="en-US"/>
              <a:t>An IP address is of the form 192.168.0.123.</a:t>
            </a:r>
          </a:p>
          <a:p>
            <a:pPr eaLnBrk="1" hangingPunct="1">
              <a:lnSpc>
                <a:spcPct val="200000"/>
              </a:lnSpc>
              <a:spcBef>
                <a:spcPct val="20000"/>
              </a:spcBef>
            </a:pPr>
            <a:r>
              <a:rPr lang="en-US" altLang="en-US"/>
              <a:t>There are four numbers, each is between 0 and 255.</a:t>
            </a:r>
          </a:p>
          <a:p>
            <a:pPr eaLnBrk="1" hangingPunct="1">
              <a:lnSpc>
                <a:spcPct val="200000"/>
              </a:lnSpc>
              <a:spcBef>
                <a:spcPct val="20000"/>
              </a:spcBef>
            </a:pPr>
            <a:r>
              <a:rPr lang="en-US" altLang="en-US"/>
              <a:t>Let B={0,1,…,255}.</a:t>
            </a:r>
          </a:p>
          <a:p>
            <a:pPr eaLnBrk="1" hangingPunct="1">
              <a:lnSpc>
                <a:spcPct val="200000"/>
              </a:lnSpc>
              <a:spcBef>
                <a:spcPct val="20000"/>
              </a:spcBef>
            </a:pPr>
            <a:r>
              <a:rPr lang="en-US" altLang="en-US"/>
              <a:t>Then the set of IP addresses is just B</a:t>
            </a:r>
            <a:r>
              <a:rPr lang="en-US" altLang="en-US" baseline="30000"/>
              <a:t>4</a:t>
            </a:r>
            <a:r>
              <a:rPr lang="en-US" altLang="en-US"/>
              <a:t>.</a:t>
            </a:r>
          </a:p>
          <a:p>
            <a:pPr eaLnBrk="1" hangingPunct="1">
              <a:lnSpc>
                <a:spcPct val="200000"/>
              </a:lnSpc>
              <a:spcBef>
                <a:spcPct val="20000"/>
              </a:spcBef>
            </a:pPr>
            <a:r>
              <a:rPr lang="en-US" altLang="en-US"/>
              <a:t>By the product rule, |B</a:t>
            </a:r>
            <a:r>
              <a:rPr lang="en-US" altLang="en-US" baseline="30000"/>
              <a:t>4</a:t>
            </a:r>
            <a:r>
              <a:rPr lang="en-US" altLang="en-US"/>
              <a:t>| = |B|</a:t>
            </a:r>
            <a:r>
              <a:rPr lang="en-US" altLang="en-US" baseline="30000"/>
              <a:t>4</a:t>
            </a:r>
            <a:r>
              <a:rPr lang="en-US" altLang="en-US"/>
              <a:t> = 256</a:t>
            </a:r>
            <a:r>
              <a:rPr lang="en-US" altLang="en-US" baseline="30000"/>
              <a:t>4</a:t>
            </a:r>
            <a:r>
              <a:rPr lang="en-US" altLang="en-US"/>
              <a:t> = 4294967296.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2438400" y="1600200"/>
            <a:ext cx="4235450" cy="36988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/>
              <a:t>What is the number of IP addresses?</a:t>
            </a:r>
          </a:p>
        </p:txBody>
      </p:sp>
    </p:spTree>
    <p:extLst>
      <p:ext uri="{BB962C8B-B14F-4D97-AF65-F5344CB8AC3E}">
        <p14:creationId xmlns:p14="http://schemas.microsoft.com/office/powerpoint/2010/main" val="247402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53"/>
  <p:tag name="DEFAULTHEIGHT" val="20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\frac12 \cdot 13 \cdot \binom{4}{2} \cdot 12 \cdot \binom42 \cdot 11 \cdot 4 = 123552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62"/>
  <p:tag name="PICTUREFILESIZE" val="1801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(1+x)^n = c_0 + c_1 x + c_2 x^2 + \ldots + c_n x^n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89"/>
  <p:tag name="PICTUREFILESIZE" val="1420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(1+x)^n = (1+x)(1+x)(1+x) \cdots \cdots (1+x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60"/>
  <p:tag name="PICTUREFILESIZE" val="1411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c_k = \binom{n}{k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0"/>
  <p:tag name="PICTUREFILESIZE" val="578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(1+x)^n = \sum_{k=0}^n \binom{n}{k} x^k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7"/>
  <p:tag name="PICTUREFILESIZE" val="1547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(1+x)^n = \binom{n}{0} + \binom{n}{1} x + \binom{n}{2} x^2 + \ldots + \binom{n}{n} x^n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43"/>
  <p:tag name="PICTUREFILESIZE" val="2410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(x+y)^n = \sum_{k=0}^n \binom{n}{k} x^k y^{n-k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51"/>
  <p:tag name="PICTUREFILESIZE" val="1879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2^n = \sum_{i=0}^n \binom{n}{i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0"/>
  <p:tag name="PICTUREFILESIZE" val="991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0 = \binom{n}{0} - \binom{n}{1} + \binom{n}{2} - \binom{n}{3} + \binom{n}{4} + \ldots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70"/>
  <p:tag name="PICTUREFILESIZE" val="2059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\sum_{i {\rm~odd~}} \binom{n}{i} = \sum_{j {\rm~even~}} \binom{n}{j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19"/>
  <p:tag name="PICTUREFILESIZE" val="1703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A \times B = \{(a,b)~|~a \in A {\rm~and~} b \in B\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38"/>
  <p:tag name="PICTUREFILESIZE" val="1543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\binom{n}{k} = \binom{n}{n-k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30"/>
  <p:tag name="PICTUREFILESIZE" val="919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\binom{n}{k} = \frac{n!}{k!(n-k)!} = \binom{n}{n-k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58"/>
  <p:tag name="PICTUREFILESIZE" val="1602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\binom{n+1}{k} = \binom{n}{k-1} + \binom{n}{k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32"/>
  <p:tag name="PICTUREFILESIZE" val="1371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\binom{n}{k-1} + \binom{n}{k} = \frac{n!}{(k-1)!(n-k+1)!} + \frac{n!}{k!(n-k)!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64"/>
  <p:tag name="PICTUREFILESIZE" val="2486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= \frac{n!k + n!(n-k+1)}{k!(n-k+1)!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16"/>
  <p:tag name="PICTUREFILESIZE" val="1392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= \frac{n!(n+1)}{k!(n-k+1)!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62"/>
  <p:tag name="PICTUREFILESIZE" val="1057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= \frac{(n+1)!}{k!(n-k+1)!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62"/>
  <p:tag name="PICTUREFILESIZE" val="973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= \binom{n+1}{k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6"/>
  <p:tag name="PICTUREFILESIZE" val="518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\binom{n}{k-1} + \binom{n}{k} = \frac{n!}{(k-1)!(n-k+1)!} + \frac{n!}{k!(n-k)!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64"/>
  <p:tag name="PICTUREFILESIZE" val="2486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\binom{n+1}{k} = \binom{n}{k-1} + \binom{n}{k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32"/>
  <p:tag name="PICTUREFILESIZE" val="1371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[\binom{n}{k} = \frac{n \cdot (n-1) \cdots (n-k+1)}{k!} = \frac{n!}{(n-k)!k!}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2"/>
  <p:tag name="PICTUREFILESIZE" val="2182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\binom{n}{k-1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6"/>
  <p:tag name="PICTUREFILESIZE" val="427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\binom{n}{k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8"/>
  <p:tag name="PICTUREFILESIZE" val="341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\binom{n+1}{k} = \binom{n}{k-1} + \binom{n}{k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32"/>
  <p:tag name="PICTUREFILESIZE" val="1371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\sum_{i=0}^n \binom{n}{i}^2 = \binom{2n}{n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54"/>
  <p:tag name="PICTUREFILESIZE" val="1394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\sum_{i=0}^n \binom{n}{i} \binom{n}{n-i}= 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59"/>
  <p:tag name="PICTUREFILESIZE" val="1330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\binom{n}{0} \binom{n}{n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2"/>
  <p:tag name="PICTUREFILESIZE" val="659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\binom{n}{1} \binom{n}{n-1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0"/>
  <p:tag name="PICTUREFILESIZE" val="737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\binom{n}{i} \binom{n}{n-i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4"/>
  <p:tag name="PICTUREFILESIZE" val="778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\binom{n}{n} \binom{n}{0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2"/>
  <p:tag name="PICTUREFILESIZE" val="660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\sum_{i=0}^n \binom{n}{i} \binom{n}{n-i} 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33"/>
  <p:tag name="PICTUREFILESIZE" val="1235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[\binom{n}{k}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"/>
  <p:tag name="PICTUREFILESIZE" val="344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[\binom{n}{0}^2 + \binom{n}{1}^2 + \ldots + \binom{n}{n}^2 = \binom{2n}{n}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4"/>
  <p:tag name="PICTUREFILESIZE" val="1954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[(1+x)^n (1+x)^n = (1+x)^{2n}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9"/>
  <p:tag name="PICTUREFILESIZE" val="1210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[(1+x)^n (1+x)^n = (\binom{n}{0} + \binom{n}{1} x + \ldots + \binom{n}{n}x^n) (\binom{n}{0} + \binom{n}{1} x + \ldots + \binom{n}{n}x^n)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49"/>
  <p:tag name="PICTUREFILESIZE" val="2927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\sum_{r=0}^n \binom{n}{r} \binom{2n}{n-r} = \binom{3n}{n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15"/>
  <p:tag name="PICTUREFILESIZE" val="1767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[\binom{n}{0} \binom{2n}{n} + \binom{n}{1} \binom{2n}{n-1} + \ldots + \binom{n}{k} \binom{2n}{n-k} + \ldots + \binom{n}{n} \binom{2n}{0} = \binom{3n}{n}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84"/>
  <p:tag name="PICTUREFILESIZE" val="3574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[3^n = 1 + 2n + 4\binom{n}{2} + 8\binom{n}{3} + \ldots + 2^k \binom{n}{k} + \ldots + 2^n \binom{n}{n}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77"/>
  <p:tag name="PICTUREFILESIZE" val="2699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[\binom{n}{n/2}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"/>
  <p:tag name="PICTUREFILESIZE" val="50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[2^n - \binom{n}{n/2}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2"/>
  <p:tag name="PICTUREFILESIZE" val="748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\binom{52}{5} = 2598960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60"/>
  <p:tag name="PICTUREFILESIZE" val="1146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13 \cdot \binom{4}{3} \cdot 12 \cdot \binom42 = 3744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40"/>
  <p:tag name="PICTUREFILESIZE" val="1392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13 \cdot \binom{4}{2} \cdot 12 \cdot \binom42 \cdot 11 \cdot 4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26"/>
  <p:tag name="PICTUREFILESIZE" val="1190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PMingLiU"/>
        <a:cs typeface=""/>
      </a:majorFont>
      <a:minorFont>
        <a:latin typeface="Arial"/>
        <a:ea typeface="PMingLiU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PMingLiU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PMingLiU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16418</TotalTime>
  <Words>3617</Words>
  <Application>Microsoft Office PowerPoint</Application>
  <PresentationFormat>On-screen Show (4:3)</PresentationFormat>
  <Paragraphs>477</Paragraphs>
  <Slides>51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2" baseType="lpstr">
      <vt:lpstr>PMingLiU</vt:lpstr>
      <vt:lpstr>PMingLiU</vt:lpstr>
      <vt:lpstr>Arial</vt:lpstr>
      <vt:lpstr>Cambria Math</vt:lpstr>
      <vt:lpstr>Comic Sans MS</vt:lpstr>
      <vt:lpstr>Euclid Extra</vt:lpstr>
      <vt:lpstr>Euclid Symbol</vt:lpstr>
      <vt:lpstr>Symbol</vt:lpstr>
      <vt:lpstr>Times New Roman</vt:lpstr>
      <vt:lpstr>Default Design</vt:lpstr>
      <vt:lpstr>Equation</vt:lpstr>
      <vt:lpstr>Basic Counting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CUHK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Discrete Mathematics</dc:title>
  <dc:creator>CSE</dc:creator>
  <cp:lastModifiedBy>Amit Kumar</cp:lastModifiedBy>
  <cp:revision>354</cp:revision>
  <dcterms:created xsi:type="dcterms:W3CDTF">2007-08-29T04:27:34Z</dcterms:created>
  <dcterms:modified xsi:type="dcterms:W3CDTF">2016-10-15T07:57:54Z</dcterms:modified>
</cp:coreProperties>
</file>