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597" r:id="rId3"/>
    <p:sldId id="542" r:id="rId4"/>
    <p:sldId id="543" r:id="rId5"/>
    <p:sldId id="583" r:id="rId6"/>
    <p:sldId id="590" r:id="rId7"/>
    <p:sldId id="566" r:id="rId8"/>
    <p:sldId id="545" r:id="rId9"/>
    <p:sldId id="591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84" r:id="rId18"/>
    <p:sldId id="592" r:id="rId19"/>
    <p:sldId id="593" r:id="rId20"/>
    <p:sldId id="585" r:id="rId21"/>
    <p:sldId id="596" r:id="rId22"/>
    <p:sldId id="594" r:id="rId23"/>
    <p:sldId id="598" r:id="rId24"/>
    <p:sldId id="553" r:id="rId25"/>
    <p:sldId id="608" r:id="rId26"/>
    <p:sldId id="554" r:id="rId27"/>
    <p:sldId id="555" r:id="rId28"/>
    <p:sldId id="567" r:id="rId29"/>
    <p:sldId id="556" r:id="rId30"/>
    <p:sldId id="557" r:id="rId31"/>
    <p:sldId id="558" r:id="rId32"/>
    <p:sldId id="609" r:id="rId33"/>
    <p:sldId id="610" r:id="rId34"/>
    <p:sldId id="561" r:id="rId35"/>
    <p:sldId id="586" r:id="rId36"/>
    <p:sldId id="588" r:id="rId37"/>
    <p:sldId id="611" r:id="rId38"/>
    <p:sldId id="599" r:id="rId39"/>
    <p:sldId id="600" r:id="rId40"/>
    <p:sldId id="612" r:id="rId41"/>
    <p:sldId id="613" r:id="rId42"/>
    <p:sldId id="614" r:id="rId43"/>
    <p:sldId id="602" r:id="rId44"/>
    <p:sldId id="615" r:id="rId45"/>
    <p:sldId id="616" r:id="rId46"/>
    <p:sldId id="604" r:id="rId47"/>
    <p:sldId id="605" r:id="rId48"/>
    <p:sldId id="606" r:id="rId49"/>
    <p:sldId id="607" r:id="rId50"/>
  </p:sldIdLst>
  <p:sldSz cx="9144000" cy="6858000" type="screen4x3"/>
  <p:notesSz cx="6858000" cy="9144000"/>
  <p:custDataLst>
    <p:tags r:id="rId52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howGuides="1">
      <p:cViewPr varScale="1">
        <p:scale>
          <a:sx n="35" d="100"/>
          <a:sy n="35" d="100"/>
        </p:scale>
        <p:origin x="92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1E6540F-121F-4132-83FD-646CCA819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118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3A05-097E-4E95-BF5D-0699A99940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06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F56D0-8D2A-460A-A6E0-9640EA61DB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319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124F2-AAE1-4166-9ACF-9FCAD6AA56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9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F05D9-71C7-4DB6-83D8-D38DD44DB0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43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E1243-5A41-4217-8A8A-A316039E4D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74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09042-34FD-4B7A-9C5C-2855498EBA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242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5590-7E39-45D7-BCCA-B6D7C56940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81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93831-F35A-45F3-842B-F31FC37EE5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993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6F0D4-23E6-4B24-90D0-C7D543CCB8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4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FDC8B-8849-456F-B8B9-A69727ACAB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072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4B61A-B9FD-431A-AA5E-28CBC82679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14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6375224-7626-493C-864C-0BAA43A2CA9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7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534400" cy="9144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</a:rPr>
              <a:t>More Counting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6248400"/>
            <a:ext cx="30480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latin typeface="Comic Sans MS" pitchFamily="66" charset="0"/>
              </a:rPr>
              <a:t>Lecture 16: Nov 9</a:t>
            </a:r>
          </a:p>
        </p:txBody>
      </p:sp>
      <p:grpSp>
        <p:nvGrpSpPr>
          <p:cNvPr id="2524" name="Group 476"/>
          <p:cNvGrpSpPr>
            <a:grpSpLocks/>
          </p:cNvGrpSpPr>
          <p:nvPr/>
        </p:nvGrpSpPr>
        <p:grpSpPr bwMode="auto">
          <a:xfrm>
            <a:off x="1676400" y="2286000"/>
            <a:ext cx="5780088" cy="2743200"/>
            <a:chOff x="1056" y="1440"/>
            <a:chExt cx="3641" cy="1728"/>
          </a:xfrm>
        </p:grpSpPr>
        <p:grpSp>
          <p:nvGrpSpPr>
            <p:cNvPr id="2502" name="Group 454"/>
            <p:cNvGrpSpPr>
              <a:grpSpLocks/>
            </p:cNvGrpSpPr>
            <p:nvPr/>
          </p:nvGrpSpPr>
          <p:grpSpPr bwMode="auto">
            <a:xfrm>
              <a:off x="1056" y="1440"/>
              <a:ext cx="3641" cy="1728"/>
              <a:chOff x="1036" y="2064"/>
              <a:chExt cx="3641" cy="1728"/>
            </a:xfrm>
          </p:grpSpPr>
          <p:grpSp>
            <p:nvGrpSpPr>
              <p:cNvPr id="2503" name="Group 455"/>
              <p:cNvGrpSpPr>
                <a:grpSpLocks/>
              </p:cNvGrpSpPr>
              <p:nvPr/>
            </p:nvGrpSpPr>
            <p:grpSpPr bwMode="auto">
              <a:xfrm>
                <a:off x="1036" y="2064"/>
                <a:ext cx="3641" cy="1728"/>
                <a:chOff x="1036" y="2064"/>
                <a:chExt cx="3641" cy="1728"/>
              </a:xfrm>
            </p:grpSpPr>
            <p:sp>
              <p:nvSpPr>
                <p:cNvPr id="2504" name="Oval 456"/>
                <p:cNvSpPr>
                  <a:spLocks noChangeArrowheads="1"/>
                </p:cNvSpPr>
                <p:nvPr/>
              </p:nvSpPr>
              <p:spPr bwMode="auto">
                <a:xfrm>
                  <a:off x="1424" y="2096"/>
                  <a:ext cx="1016" cy="1696"/>
                </a:xfrm>
                <a:prstGeom prst="ellipse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05" name="Oval 457"/>
                <p:cNvSpPr>
                  <a:spLocks noChangeArrowheads="1"/>
                </p:cNvSpPr>
                <p:nvPr/>
              </p:nvSpPr>
              <p:spPr bwMode="auto">
                <a:xfrm>
                  <a:off x="3320" y="2064"/>
                  <a:ext cx="1016" cy="1696"/>
                </a:xfrm>
                <a:prstGeom prst="ellipse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06" name="Text Box 458"/>
                <p:cNvSpPr txBox="1">
                  <a:spLocks noChangeArrowheads="1"/>
                </p:cNvSpPr>
                <p:nvPr/>
              </p:nvSpPr>
              <p:spPr bwMode="auto">
                <a:xfrm>
                  <a:off x="1036" y="2691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en-US" sz="2000" i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2507" name="Text Box 459"/>
                <p:cNvSpPr txBox="1">
                  <a:spLocks noChangeArrowheads="1"/>
                </p:cNvSpPr>
                <p:nvPr/>
              </p:nvSpPr>
              <p:spPr bwMode="auto">
                <a:xfrm>
                  <a:off x="4460" y="2651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en-US" sz="2000" i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2508" name="Oval 460"/>
              <p:cNvSpPr>
                <a:spLocks noChangeArrowheads="1"/>
              </p:cNvSpPr>
              <p:nvPr/>
            </p:nvSpPr>
            <p:spPr bwMode="auto">
              <a:xfrm>
                <a:off x="1876" y="2272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9" name="Oval 461"/>
              <p:cNvSpPr>
                <a:spLocks noChangeArrowheads="1"/>
              </p:cNvSpPr>
              <p:nvPr/>
            </p:nvSpPr>
            <p:spPr bwMode="auto">
              <a:xfrm>
                <a:off x="1876" y="2528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0" name="Oval 462"/>
              <p:cNvSpPr>
                <a:spLocks noChangeArrowheads="1"/>
              </p:cNvSpPr>
              <p:nvPr/>
            </p:nvSpPr>
            <p:spPr bwMode="auto">
              <a:xfrm>
                <a:off x="1876" y="2792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1" name="Oval 463"/>
              <p:cNvSpPr>
                <a:spLocks noChangeArrowheads="1"/>
              </p:cNvSpPr>
              <p:nvPr/>
            </p:nvSpPr>
            <p:spPr bwMode="auto">
              <a:xfrm>
                <a:off x="1876" y="3408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2" name="Text Box 464"/>
              <p:cNvSpPr txBox="1">
                <a:spLocks noChangeArrowheads="1"/>
              </p:cNvSpPr>
              <p:nvPr/>
            </p:nvSpPr>
            <p:spPr bwMode="auto">
              <a:xfrm>
                <a:off x="1819" y="3036"/>
                <a:ext cx="2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en-US" sz="200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2513" name="Oval 465"/>
              <p:cNvSpPr>
                <a:spLocks noChangeArrowheads="1"/>
              </p:cNvSpPr>
              <p:nvPr/>
            </p:nvSpPr>
            <p:spPr bwMode="auto">
              <a:xfrm>
                <a:off x="3772" y="2264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4" name="Oval 466"/>
              <p:cNvSpPr>
                <a:spLocks noChangeArrowheads="1"/>
              </p:cNvSpPr>
              <p:nvPr/>
            </p:nvSpPr>
            <p:spPr bwMode="auto">
              <a:xfrm>
                <a:off x="3772" y="2520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5" name="Oval 467"/>
              <p:cNvSpPr>
                <a:spLocks noChangeArrowheads="1"/>
              </p:cNvSpPr>
              <p:nvPr/>
            </p:nvSpPr>
            <p:spPr bwMode="auto">
              <a:xfrm>
                <a:off x="3772" y="2784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6" name="Oval 468"/>
              <p:cNvSpPr>
                <a:spLocks noChangeArrowheads="1"/>
              </p:cNvSpPr>
              <p:nvPr/>
            </p:nvSpPr>
            <p:spPr bwMode="auto">
              <a:xfrm>
                <a:off x="3772" y="3400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7" name="Text Box 469"/>
              <p:cNvSpPr txBox="1">
                <a:spLocks noChangeArrowheads="1"/>
              </p:cNvSpPr>
              <p:nvPr/>
            </p:nvSpPr>
            <p:spPr bwMode="auto">
              <a:xfrm>
                <a:off x="3715" y="3036"/>
                <a:ext cx="2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0" lang="en-US" altLang="en-US" sz="2000">
                    <a:solidFill>
                      <a:srgbClr val="000000"/>
                    </a:solidFill>
                  </a:rPr>
                  <a:t>…</a:t>
                </a:r>
              </a:p>
            </p:txBody>
          </p:sp>
        </p:grpSp>
        <p:grpSp>
          <p:nvGrpSpPr>
            <p:cNvPr id="2518" name="Group 470"/>
            <p:cNvGrpSpPr>
              <a:grpSpLocks/>
            </p:cNvGrpSpPr>
            <p:nvPr/>
          </p:nvGrpSpPr>
          <p:grpSpPr bwMode="auto">
            <a:xfrm>
              <a:off x="2068" y="1696"/>
              <a:ext cx="1680" cy="1144"/>
              <a:chOff x="2048" y="2320"/>
              <a:chExt cx="1680" cy="1144"/>
            </a:xfrm>
          </p:grpSpPr>
          <p:sp>
            <p:nvSpPr>
              <p:cNvPr id="2519" name="Line 471"/>
              <p:cNvSpPr>
                <a:spLocks noChangeShapeType="1"/>
              </p:cNvSpPr>
              <p:nvPr/>
            </p:nvSpPr>
            <p:spPr bwMode="auto">
              <a:xfrm>
                <a:off x="2056" y="2320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0" name="Line 472"/>
              <p:cNvSpPr>
                <a:spLocks noChangeShapeType="1"/>
              </p:cNvSpPr>
              <p:nvPr/>
            </p:nvSpPr>
            <p:spPr bwMode="auto">
              <a:xfrm>
                <a:off x="2048" y="258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Line 473"/>
              <p:cNvSpPr>
                <a:spLocks noChangeShapeType="1"/>
              </p:cNvSpPr>
              <p:nvPr/>
            </p:nvSpPr>
            <p:spPr bwMode="auto">
              <a:xfrm>
                <a:off x="2056" y="286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2" name="Line 474"/>
              <p:cNvSpPr>
                <a:spLocks noChangeShapeType="1"/>
              </p:cNvSpPr>
              <p:nvPr/>
            </p:nvSpPr>
            <p:spPr bwMode="auto">
              <a:xfrm>
                <a:off x="2048" y="346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23" name="Text Box 475"/>
            <p:cNvSpPr txBox="1">
              <a:spLocks noChangeArrowheads="1"/>
            </p:cNvSpPr>
            <p:nvPr/>
          </p:nvSpPr>
          <p:spPr bwMode="auto">
            <a:xfrm>
              <a:off x="2802" y="2427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Text Box 2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sp>
        <p:nvSpPr>
          <p:cNvPr id="953347" name="Text Box 3"/>
          <p:cNvSpPr txBox="1">
            <a:spLocks noChangeArrowheads="1"/>
          </p:cNvSpPr>
          <p:nvPr/>
        </p:nvSpPr>
        <p:spPr bwMode="auto">
          <a:xfrm>
            <a:off x="19050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We define a mapping between configurations to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953348" name="Text Box 4"/>
          <p:cNvSpPr txBox="1">
            <a:spLocks noChangeArrowheads="1"/>
          </p:cNvSpPr>
          <p:nvPr/>
        </p:nvSpPr>
        <p:spPr bwMode="auto">
          <a:xfrm>
            <a:off x="3884613" y="3505200"/>
            <a:ext cx="4040187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Using the generalized product rule,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there are 8 choices of r(p) and c(p),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there are 7 choices of r(k) and c(k),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there are 6 choices of r(b) and c(b).</a:t>
            </a:r>
          </a:p>
        </p:txBody>
      </p:sp>
      <p:pic>
        <p:nvPicPr>
          <p:cNvPr id="953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35325"/>
            <a:ext cx="3048000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3353" name="Text Box 9"/>
          <p:cNvSpPr txBox="1">
            <a:spLocks noChangeArrowheads="1"/>
          </p:cNvSpPr>
          <p:nvPr/>
        </p:nvSpPr>
        <p:spPr bwMode="auto">
          <a:xfrm>
            <a:off x="1311275" y="6186488"/>
            <a:ext cx="150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>
                <a:solidFill>
                  <a:schemeClr val="accent2"/>
                </a:solidFill>
              </a:rPr>
              <a:t>7,6</a:t>
            </a:r>
            <a:r>
              <a:rPr lang="en-US" altLang="en-US"/>
              <a:t>,</a:t>
            </a:r>
            <a:r>
              <a:rPr lang="en-US" altLang="en-US">
                <a:solidFill>
                  <a:srgbClr val="008000"/>
                </a:solidFill>
              </a:rPr>
              <a:t>2,5</a:t>
            </a:r>
            <a:r>
              <a:rPr lang="en-US" altLang="en-US"/>
              <a:t>,</a:t>
            </a:r>
            <a:r>
              <a:rPr lang="en-US" altLang="en-US">
                <a:solidFill>
                  <a:srgbClr val="A50021"/>
                </a:solidFill>
              </a:rPr>
              <a:t>5,2</a:t>
            </a:r>
            <a:r>
              <a:rPr lang="en-US" altLang="en-US"/>
              <a:t>)</a:t>
            </a:r>
          </a:p>
        </p:txBody>
      </p:sp>
      <p:sp>
        <p:nvSpPr>
          <p:cNvPr id="953354" name="Text Box 10"/>
          <p:cNvSpPr txBox="1">
            <a:spLocks noChangeArrowheads="1"/>
          </p:cNvSpPr>
          <p:nvPr/>
        </p:nvSpPr>
        <p:spPr bwMode="auto">
          <a:xfrm>
            <a:off x="3946525" y="5486400"/>
            <a:ext cx="411162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Thus, total number of configurations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= (8x7x6)</a:t>
            </a:r>
            <a:r>
              <a:rPr lang="en-US" altLang="en-US" baseline="30000"/>
              <a:t>2</a:t>
            </a:r>
            <a:r>
              <a:rPr lang="en-US" altLang="en-US"/>
              <a:t> = 112896.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/>
      <p:bldP spid="9533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952327" name="Text Box 7"/>
          <p:cNvSpPr txBox="1">
            <a:spLocks noChangeArrowheads="1"/>
          </p:cNvSpPr>
          <p:nvPr/>
        </p:nvSpPr>
        <p:spPr bwMode="auto">
          <a:xfrm>
            <a:off x="1558925" y="1371600"/>
            <a:ext cx="6061075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There are five kinds of doughnuts.</a:t>
            </a:r>
          </a:p>
          <a:p>
            <a:pPr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How many different ways to select a dozen doughnuts?</a:t>
            </a:r>
          </a:p>
        </p:txBody>
      </p:sp>
      <p:sp>
        <p:nvSpPr>
          <p:cNvPr id="952329" name="Text Box 9"/>
          <p:cNvSpPr txBox="1">
            <a:spLocks noChangeArrowheads="1"/>
          </p:cNvSpPr>
          <p:nvPr/>
        </p:nvSpPr>
        <p:spPr bwMode="auto">
          <a:xfrm>
            <a:off x="2286000" y="4495800"/>
            <a:ext cx="449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all selections of a dozen doughnuts</a:t>
            </a:r>
          </a:p>
        </p:txBody>
      </p:sp>
      <p:pic>
        <p:nvPicPr>
          <p:cNvPr id="952331" name="Picture 11" descr="ist2_3418351_chocolate_doughn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32" name="Text Box 12"/>
          <p:cNvSpPr txBox="1">
            <a:spLocks noChangeArrowheads="1"/>
          </p:cNvSpPr>
          <p:nvPr/>
        </p:nvSpPr>
        <p:spPr bwMode="auto">
          <a:xfrm>
            <a:off x="1676400" y="5562600"/>
            <a:ext cx="273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Hint: define a bijection!</a:t>
            </a:r>
          </a:p>
        </p:txBody>
      </p:sp>
      <p:sp>
        <p:nvSpPr>
          <p:cNvPr id="952333" name="Text Box 13"/>
          <p:cNvSpPr txBox="1">
            <a:spLocks noChangeArrowheads="1"/>
          </p:cNvSpPr>
          <p:nvPr/>
        </p:nvSpPr>
        <p:spPr bwMode="auto">
          <a:xfrm>
            <a:off x="1682750" y="3322638"/>
            <a:ext cx="570865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3333FF"/>
                </a:solidFill>
              </a:rPr>
              <a:t>00            (none)        000000        00          00</a:t>
            </a:r>
          </a:p>
          <a:p>
            <a:pPr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     Lemon                 Sugar              Glazed            Plain</a:t>
            </a:r>
          </a:p>
        </p:txBody>
      </p:sp>
      <p:grpSp>
        <p:nvGrpSpPr>
          <p:cNvPr id="952334" name="Group 14"/>
          <p:cNvGrpSpPr>
            <a:grpSpLocks/>
          </p:cNvGrpSpPr>
          <p:nvPr/>
        </p:nvGrpSpPr>
        <p:grpSpPr bwMode="auto">
          <a:xfrm>
            <a:off x="4800600" y="5181600"/>
            <a:ext cx="2754313" cy="1371600"/>
            <a:chOff x="3504" y="1680"/>
            <a:chExt cx="1735" cy="864"/>
          </a:xfrm>
        </p:grpSpPr>
        <p:sp>
          <p:nvSpPr>
            <p:cNvPr id="952335" name="Oval 15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36" name="Oval 16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37" name="Text Box 17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952338" name="Text Box 18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52339" name="Oval 19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0" name="Oval 20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1" name="Oval 21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2" name="Oval 22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3" name="Text Box 23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952344" name="Oval 24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5" name="Oval 25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6" name="Oval 26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7" name="Oval 27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48" name="Text Box 28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952349" name="Line 29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350" name="Line 30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351" name="Line 31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352" name="Line 32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353" name="Text Box 33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9" grpId="0"/>
      <p:bldP spid="952332" grpId="0" animBg="1"/>
      <p:bldP spid="9523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951300" name="Text Box 4"/>
          <p:cNvSpPr txBox="1">
            <a:spLocks noChangeArrowheads="1"/>
          </p:cNvSpPr>
          <p:nvPr/>
        </p:nvSpPr>
        <p:spPr bwMode="auto">
          <a:xfrm>
            <a:off x="2286000" y="1447800"/>
            <a:ext cx="449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all selections of a dozen doughnuts</a:t>
            </a:r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2538413" y="2784475"/>
            <a:ext cx="40147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Define a bijection between </a:t>
            </a:r>
            <a:r>
              <a:rPr kumimoji="0" lang="en-US" altLang="en-US" i="1">
                <a:solidFill>
                  <a:srgbClr val="3333CC"/>
                </a:solidFill>
              </a:rPr>
              <a:t>A</a:t>
            </a:r>
            <a:r>
              <a:rPr lang="en-US" altLang="en-US"/>
              <a:t> and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lang="en-US" altLang="en-US"/>
              <a:t>.</a:t>
            </a:r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1676400" y="4114800"/>
            <a:ext cx="567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  <a:latin typeface="Comic Sans MS" pitchFamily="66" charset="0"/>
              </a:rPr>
              <a:t>00     1             1  000000  1  00   1   00</a:t>
            </a:r>
          </a:p>
        </p:txBody>
      </p:sp>
      <p:sp>
        <p:nvSpPr>
          <p:cNvPr id="951304" name="Text Box 8"/>
          <p:cNvSpPr txBox="1">
            <a:spLocks noChangeArrowheads="1"/>
          </p:cNvSpPr>
          <p:nvPr/>
        </p:nvSpPr>
        <p:spPr bwMode="auto">
          <a:xfrm>
            <a:off x="3124200" y="3581400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51307" name="Text Box 11"/>
          <p:cNvSpPr txBox="1">
            <a:spLocks noChangeArrowheads="1"/>
          </p:cNvSpPr>
          <p:nvPr/>
        </p:nvSpPr>
        <p:spPr bwMode="auto">
          <a:xfrm>
            <a:off x="1390650" y="5791200"/>
            <a:ext cx="63468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Each doughnut is represented by a 0,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four 1’s are used to separate five types of doughnuts.</a:t>
            </a:r>
          </a:p>
        </p:txBody>
      </p:sp>
      <p:sp>
        <p:nvSpPr>
          <p:cNvPr id="951308" name="Text Box 12"/>
          <p:cNvSpPr txBox="1">
            <a:spLocks noChangeArrowheads="1"/>
          </p:cNvSpPr>
          <p:nvPr/>
        </p:nvSpPr>
        <p:spPr bwMode="auto">
          <a:xfrm>
            <a:off x="1828800" y="2057400"/>
            <a:ext cx="5510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i="1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::= all 16-bit binary strings with exactly four 1’s.</a:t>
            </a:r>
          </a:p>
        </p:txBody>
      </p:sp>
      <p:sp>
        <p:nvSpPr>
          <p:cNvPr id="951309" name="Text Box 13"/>
          <p:cNvSpPr txBox="1">
            <a:spLocks noChangeArrowheads="1"/>
          </p:cNvSpPr>
          <p:nvPr/>
        </p:nvSpPr>
        <p:spPr bwMode="auto">
          <a:xfrm>
            <a:off x="1682750" y="4694238"/>
            <a:ext cx="570865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3333FF"/>
                </a:solidFill>
              </a:rPr>
              <a:t>00            (none)        000000        00          00</a:t>
            </a:r>
          </a:p>
          <a:p>
            <a:pPr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     Lemon                 Sugar              Glazed            Plain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1" grpId="0" animBg="1"/>
      <p:bldP spid="951303" grpId="0"/>
      <p:bldP spid="951304" grpId="0"/>
      <p:bldP spid="951307" grpId="0"/>
      <p:bldP spid="951308" grpId="0"/>
      <p:bldP spid="9513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950277" name="Text Box 5"/>
          <p:cNvSpPr txBox="1">
            <a:spLocks noChangeArrowheads="1"/>
          </p:cNvSpPr>
          <p:nvPr/>
        </p:nvSpPr>
        <p:spPr bwMode="auto">
          <a:xfrm>
            <a:off x="1033463" y="1709738"/>
            <a:ext cx="71199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sz="2400" i="1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kumimoji="0" lang="en-US" altLang="en-US" sz="2400">
                <a:latin typeface="Comic Sans MS" pitchFamily="66" charset="0"/>
              </a:rPr>
              <a:t> chocolate, </a:t>
            </a:r>
            <a:r>
              <a:rPr kumimoji="0" lang="en-US" altLang="en-US" sz="2400" i="1">
                <a:solidFill>
                  <a:srgbClr val="FFFF00"/>
                </a:solidFill>
                <a:latin typeface="Comic Sans MS" pitchFamily="66" charset="0"/>
              </a:rPr>
              <a:t>l</a:t>
            </a:r>
            <a:r>
              <a:rPr kumimoji="0" lang="en-US" altLang="en-US" sz="2400">
                <a:latin typeface="Comic Sans MS" pitchFamily="66" charset="0"/>
              </a:rPr>
              <a:t> lemon,</a:t>
            </a:r>
            <a:r>
              <a:rPr kumimoji="0" lang="en-US" altLang="en-US" sz="240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kumimoji="0" lang="en-US" altLang="en-US" sz="2400" i="1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kumimoji="0" lang="en-US" altLang="en-US" sz="2400">
                <a:latin typeface="Comic Sans MS" pitchFamily="66" charset="0"/>
              </a:rPr>
              <a:t> sugar, </a:t>
            </a:r>
            <a:r>
              <a:rPr kumimoji="0" lang="en-US" altLang="en-US" sz="2400" i="1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kumimoji="0" lang="en-US" altLang="en-US" sz="2400">
                <a:latin typeface="Comic Sans MS" pitchFamily="66" charset="0"/>
              </a:rPr>
              <a:t> glazed, </a:t>
            </a:r>
            <a:r>
              <a:rPr kumimoji="0" lang="en-US" altLang="en-US" sz="2400" i="1">
                <a:solidFill>
                  <a:srgbClr val="00FFFF"/>
                </a:solidFill>
                <a:latin typeface="Comic Sans MS" pitchFamily="66" charset="0"/>
              </a:rPr>
              <a:t>p</a:t>
            </a:r>
            <a:r>
              <a:rPr kumimoji="0" lang="en-US" altLang="en-US" sz="2400">
                <a:latin typeface="Comic Sans MS" pitchFamily="66" charset="0"/>
              </a:rPr>
              <a:t> plain</a:t>
            </a:r>
          </a:p>
          <a:p>
            <a:pPr algn="ctr">
              <a:spcBef>
                <a:spcPct val="20000"/>
              </a:spcBef>
            </a:pPr>
            <a:r>
              <a:rPr kumimoji="0" lang="en-US" altLang="en-US" sz="2400">
                <a:latin typeface="Comic Sans MS" pitchFamily="66" charset="0"/>
              </a:rPr>
              <a:t>maps to</a:t>
            </a:r>
          </a:p>
        </p:txBody>
      </p:sp>
      <p:sp>
        <p:nvSpPr>
          <p:cNvPr id="950278" name="Text Box 6"/>
          <p:cNvSpPr txBox="1">
            <a:spLocks noChangeArrowheads="1"/>
          </p:cNvSpPr>
          <p:nvPr/>
        </p:nvSpPr>
        <p:spPr bwMode="auto">
          <a:xfrm>
            <a:off x="2819400" y="2971800"/>
            <a:ext cx="3448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sz="4000">
                <a:latin typeface="Comic Sans MS" pitchFamily="66" charset="0"/>
              </a:rPr>
              <a:t>0</a:t>
            </a:r>
            <a:r>
              <a:rPr kumimoji="0" lang="en-US" altLang="en-US" sz="4000" i="1" baseline="3000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kumimoji="0" lang="en-US" altLang="en-US" sz="4000">
                <a:latin typeface="Comic Sans MS" pitchFamily="66" charset="0"/>
              </a:rPr>
              <a:t>10</a:t>
            </a:r>
            <a:r>
              <a:rPr kumimoji="0" lang="en-US" altLang="en-US" sz="4000" i="1" baseline="30000">
                <a:solidFill>
                  <a:srgbClr val="FFFF00"/>
                </a:solidFill>
                <a:latin typeface="Comic Sans MS" pitchFamily="66" charset="0"/>
              </a:rPr>
              <a:t>l</a:t>
            </a:r>
            <a:r>
              <a:rPr kumimoji="0" lang="en-US" altLang="en-US" sz="4000">
                <a:latin typeface="Comic Sans MS" pitchFamily="66" charset="0"/>
              </a:rPr>
              <a:t>10</a:t>
            </a:r>
            <a:r>
              <a:rPr kumimoji="0" lang="en-US" altLang="en-US" sz="4000" i="1" baseline="3000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kumimoji="0" lang="en-US" altLang="en-US" sz="4000">
                <a:latin typeface="Comic Sans MS" pitchFamily="66" charset="0"/>
              </a:rPr>
              <a:t>10</a:t>
            </a:r>
            <a:r>
              <a:rPr kumimoji="0" lang="en-US" altLang="en-US" sz="4000" i="1" baseline="3000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kumimoji="0" lang="en-US" altLang="en-US" sz="4000">
                <a:latin typeface="Comic Sans MS" pitchFamily="66" charset="0"/>
              </a:rPr>
              <a:t>10</a:t>
            </a:r>
            <a:r>
              <a:rPr kumimoji="0" lang="en-US" altLang="en-US" sz="4000" i="1" baseline="30000">
                <a:solidFill>
                  <a:srgbClr val="00FFFF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950279" name="Object 7"/>
          <p:cNvGraphicFramePr>
            <a:graphicFrameLocks noChangeAspect="1"/>
          </p:cNvGraphicFramePr>
          <p:nvPr/>
        </p:nvGraphicFramePr>
        <p:xfrm>
          <a:off x="2413000" y="5391150"/>
          <a:ext cx="1865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294" name="Equation" r:id="rId4" imgW="507960" imgH="253800" progId="Equation.DSMT4">
                  <p:embed/>
                </p:oleObj>
              </mc:Choice>
              <mc:Fallback>
                <p:oleObj name="Equation" r:id="rId4" imgW="5079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391150"/>
                        <a:ext cx="1865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2209800" y="4648200"/>
            <a:ext cx="5510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i="1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::= all 16-bit binary strings with exactly four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449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all selections of a dozen doughnuts</a:t>
            </a:r>
          </a:p>
        </p:txBody>
      </p:sp>
      <p:pic>
        <p:nvPicPr>
          <p:cNvPr id="95028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5308600"/>
            <a:ext cx="1701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0288" name="Text Box 16"/>
          <p:cNvSpPr txBox="1">
            <a:spLocks noChangeArrowheads="1"/>
          </p:cNvSpPr>
          <p:nvPr/>
        </p:nvSpPr>
        <p:spPr bwMode="auto">
          <a:xfrm>
            <a:off x="6537325" y="2555875"/>
            <a:ext cx="1323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bijection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/>
      <p:bldP spid="950280" grpId="0"/>
      <p:bldP spid="950281" grpId="0"/>
      <p:bldP spid="9502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1752600" y="1614488"/>
            <a:ext cx="5668963" cy="174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are 20 books arranged in a row on a shelf.</a:t>
            </a:r>
          </a:p>
          <a:p>
            <a:endParaRPr lang="en-US" altLang="en-US"/>
          </a:p>
          <a:p>
            <a:pPr>
              <a:lnSpc>
                <a:spcPct val="250000"/>
              </a:lnSpc>
            </a:pPr>
            <a:r>
              <a:rPr lang="en-US" altLang="en-US"/>
              <a:t>How many ways to choose 6 of these books so that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no two adjacent books are selected?</a:t>
            </a:r>
          </a:p>
        </p:txBody>
      </p:sp>
      <p:sp>
        <p:nvSpPr>
          <p:cNvPr id="949251" name="Text Box 3"/>
          <p:cNvSpPr txBox="1">
            <a:spLocks noChangeArrowheads="1"/>
          </p:cNvSpPr>
          <p:nvPr/>
        </p:nvSpPr>
        <p:spPr bwMode="auto">
          <a:xfrm>
            <a:off x="2286000" y="457200"/>
            <a:ext cx="459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sp>
        <p:nvSpPr>
          <p:cNvPr id="949252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273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Hint: define a bijection!</a:t>
            </a:r>
          </a:p>
        </p:txBody>
      </p:sp>
      <p:sp>
        <p:nvSpPr>
          <p:cNvPr id="949253" name="Text Box 5"/>
          <p:cNvSpPr txBox="1">
            <a:spLocks noChangeArrowheads="1"/>
          </p:cNvSpPr>
          <p:nvPr/>
        </p:nvSpPr>
        <p:spPr bwMode="auto">
          <a:xfrm>
            <a:off x="1371600" y="4038600"/>
            <a:ext cx="647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all selections of 6 non-adjacent books from 20 books</a:t>
            </a:r>
          </a:p>
        </p:txBody>
      </p:sp>
      <p:grpSp>
        <p:nvGrpSpPr>
          <p:cNvPr id="949256" name="Group 8"/>
          <p:cNvGrpSpPr>
            <a:grpSpLocks/>
          </p:cNvGrpSpPr>
          <p:nvPr/>
        </p:nvGrpSpPr>
        <p:grpSpPr bwMode="auto">
          <a:xfrm>
            <a:off x="4560888" y="5029200"/>
            <a:ext cx="2754312" cy="1371600"/>
            <a:chOff x="3504" y="1680"/>
            <a:chExt cx="1735" cy="864"/>
          </a:xfrm>
        </p:grpSpPr>
        <p:sp>
          <p:nvSpPr>
            <p:cNvPr id="949257" name="Oval 9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58" name="Oval 10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59" name="Text Box 11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949260" name="Text Box 12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49261" name="Oval 13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62" name="Oval 14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63" name="Oval 15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64" name="Oval 16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65" name="Text Box 17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949266" name="Oval 18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67" name="Oval 19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68" name="Oval 20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69" name="Oval 21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70" name="Text Box 22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949271" name="Line 23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272" name="Line 24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273" name="Line 25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274" name="Line 26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9275" name="Text Box 27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animBg="1"/>
      <p:bldP spid="9492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1371600" y="1295400"/>
            <a:ext cx="647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all selections of 6 non-adjacent books from 20 books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1905000" y="1966913"/>
            <a:ext cx="5354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i="1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::= all 15-bit binary strings with exactly six 1’s.</a:t>
            </a:r>
          </a:p>
        </p:txBody>
      </p:sp>
      <p:sp>
        <p:nvSpPr>
          <p:cNvPr id="948228" name="Text Box 4"/>
          <p:cNvSpPr txBox="1">
            <a:spLocks noChangeArrowheads="1"/>
          </p:cNvSpPr>
          <p:nvPr/>
        </p:nvSpPr>
        <p:spPr bwMode="auto">
          <a:xfrm>
            <a:off x="2286000" y="457200"/>
            <a:ext cx="459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pic>
        <p:nvPicPr>
          <p:cNvPr id="948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5738"/>
            <a:ext cx="79248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8230" name="Rectangle 6"/>
          <p:cNvSpPr>
            <a:spLocks noChangeArrowheads="1"/>
          </p:cNvSpPr>
          <p:nvPr/>
        </p:nvSpPr>
        <p:spPr bwMode="auto">
          <a:xfrm>
            <a:off x="381000" y="4249738"/>
            <a:ext cx="8305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Map each zero to a non-chosen book, each of the first five 1’s to a chosen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book followed by a non-chosen book, and the last 1 to a chosen book.</a:t>
            </a:r>
          </a:p>
        </p:txBody>
      </p:sp>
      <p:sp>
        <p:nvSpPr>
          <p:cNvPr id="948231" name="Text Box 7"/>
          <p:cNvSpPr txBox="1">
            <a:spLocks noChangeArrowheads="1"/>
          </p:cNvSpPr>
          <p:nvPr/>
        </p:nvSpPr>
        <p:spPr bwMode="auto">
          <a:xfrm>
            <a:off x="1676400" y="5360988"/>
            <a:ext cx="58102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a bijection, because: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/>
              <a:t> each selection maps to a unique binary string.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/>
              <a:t> each binary string is mapped by a unique selection.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/>
      <p:bldP spid="948230" grpId="0"/>
      <p:bldP spid="9482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9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graphicFrame>
        <p:nvGraphicFramePr>
          <p:cNvPr id="947203" name="Object 3"/>
          <p:cNvGraphicFramePr>
            <a:graphicFrameLocks noChangeAspect="1"/>
          </p:cNvGraphicFramePr>
          <p:nvPr/>
        </p:nvGraphicFramePr>
        <p:xfrm>
          <a:off x="2413000" y="4953000"/>
          <a:ext cx="1865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17" name="Equation" r:id="rId4" imgW="507960" imgH="253800" progId="Equation.DSMT4">
                  <p:embed/>
                </p:oleObj>
              </mc:Choice>
              <mc:Fallback>
                <p:oleObj name="Equation" r:id="rId4" imgW="5079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953000"/>
                        <a:ext cx="1865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7208" name="Text Box 8"/>
          <p:cNvSpPr txBox="1">
            <a:spLocks noChangeArrowheads="1"/>
          </p:cNvSpPr>
          <p:nvPr/>
        </p:nvSpPr>
        <p:spPr bwMode="auto">
          <a:xfrm>
            <a:off x="1371600" y="3251200"/>
            <a:ext cx="647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all selections of 6 non-adjacent books from 20 books</a:t>
            </a:r>
          </a:p>
        </p:txBody>
      </p:sp>
      <p:sp>
        <p:nvSpPr>
          <p:cNvPr id="947209" name="Text Box 9"/>
          <p:cNvSpPr txBox="1">
            <a:spLocks noChangeArrowheads="1"/>
          </p:cNvSpPr>
          <p:nvPr/>
        </p:nvSpPr>
        <p:spPr bwMode="auto">
          <a:xfrm>
            <a:off x="1905000" y="3922713"/>
            <a:ext cx="5354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i="1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::= all 15-bit binary strings with exactly six 1’s.</a:t>
            </a:r>
          </a:p>
        </p:txBody>
      </p:sp>
      <p:pic>
        <p:nvPicPr>
          <p:cNvPr id="94721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4851400"/>
            <a:ext cx="1701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721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9248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</a:t>
            </a:r>
          </a:p>
        </p:txBody>
      </p:sp>
      <p:sp>
        <p:nvSpPr>
          <p:cNvPr id="1054729" name="Text Box 9"/>
          <p:cNvSpPr txBox="1">
            <a:spLocks noChangeArrowheads="1"/>
          </p:cNvSpPr>
          <p:nvPr/>
        </p:nvSpPr>
        <p:spPr bwMode="auto">
          <a:xfrm>
            <a:off x="1857375" y="1295400"/>
            <a:ext cx="5381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i=1 to n do</a:t>
            </a:r>
          </a:p>
          <a:p>
            <a:r>
              <a:rPr lang="en-US" altLang="zh-TW"/>
              <a:t>	for j=1 to i do</a:t>
            </a:r>
          </a:p>
          <a:p>
            <a:r>
              <a:rPr lang="en-US" altLang="zh-TW"/>
              <a:t>		for k=1 to j do</a:t>
            </a:r>
          </a:p>
          <a:p>
            <a:r>
              <a:rPr lang="en-US" altLang="zh-TW"/>
              <a:t>			printf(“hello world\n”);</a:t>
            </a:r>
          </a:p>
        </p:txBody>
      </p:sp>
      <p:sp>
        <p:nvSpPr>
          <p:cNvPr id="1054730" name="Text Box 10"/>
          <p:cNvSpPr txBox="1">
            <a:spLocks noChangeArrowheads="1"/>
          </p:cNvSpPr>
          <p:nvPr/>
        </p:nvSpPr>
        <p:spPr bwMode="auto">
          <a:xfrm>
            <a:off x="1857375" y="2819400"/>
            <a:ext cx="52038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“hello world” will this program print?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</a:t>
            </a:r>
          </a:p>
        </p:txBody>
      </p:sp>
      <p:sp>
        <p:nvSpPr>
          <p:cNvPr id="1062915" name="Text Box 3"/>
          <p:cNvSpPr txBox="1">
            <a:spLocks noChangeArrowheads="1"/>
          </p:cNvSpPr>
          <p:nvPr/>
        </p:nvSpPr>
        <p:spPr bwMode="auto">
          <a:xfrm>
            <a:off x="1857375" y="1295400"/>
            <a:ext cx="5381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i=1 to n do</a:t>
            </a:r>
          </a:p>
          <a:p>
            <a:r>
              <a:rPr lang="en-US" altLang="zh-TW"/>
              <a:t>	for j=1 to i do</a:t>
            </a:r>
          </a:p>
          <a:p>
            <a:r>
              <a:rPr lang="en-US" altLang="zh-TW"/>
              <a:t>		for k=1 to j do</a:t>
            </a:r>
          </a:p>
          <a:p>
            <a:r>
              <a:rPr lang="en-US" altLang="zh-TW"/>
              <a:t>			printf(“hello world\n”);</a:t>
            </a:r>
          </a:p>
        </p:txBody>
      </p:sp>
      <p:sp>
        <p:nvSpPr>
          <p:cNvPr id="1062918" name="Text Box 6"/>
          <p:cNvSpPr txBox="1">
            <a:spLocks noChangeArrowheads="1"/>
          </p:cNvSpPr>
          <p:nvPr/>
        </p:nvSpPr>
        <p:spPr bwMode="auto">
          <a:xfrm>
            <a:off x="2362200" y="3505200"/>
            <a:ext cx="4327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      2        3        4         5       …       n</a:t>
            </a:r>
          </a:p>
        </p:txBody>
      </p:sp>
      <p:sp>
        <p:nvSpPr>
          <p:cNvPr id="1062919" name="Line 7"/>
          <p:cNvSpPr>
            <a:spLocks noChangeShapeType="1"/>
          </p:cNvSpPr>
          <p:nvPr/>
        </p:nvSpPr>
        <p:spPr bwMode="auto">
          <a:xfrm>
            <a:off x="2819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0" name="Line 8"/>
          <p:cNvSpPr>
            <a:spLocks noChangeShapeType="1"/>
          </p:cNvSpPr>
          <p:nvPr/>
        </p:nvSpPr>
        <p:spPr bwMode="auto">
          <a:xfrm>
            <a:off x="3581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1" name="Line 9"/>
          <p:cNvSpPr>
            <a:spLocks noChangeShapeType="1"/>
          </p:cNvSpPr>
          <p:nvPr/>
        </p:nvSpPr>
        <p:spPr bwMode="auto">
          <a:xfrm>
            <a:off x="42672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2" name="Line 10"/>
          <p:cNvSpPr>
            <a:spLocks noChangeShapeType="1"/>
          </p:cNvSpPr>
          <p:nvPr/>
        </p:nvSpPr>
        <p:spPr bwMode="auto">
          <a:xfrm>
            <a:off x="49530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3" name="Line 11"/>
          <p:cNvSpPr>
            <a:spLocks noChangeShapeType="1"/>
          </p:cNvSpPr>
          <p:nvPr/>
        </p:nvSpPr>
        <p:spPr bwMode="auto">
          <a:xfrm>
            <a:off x="56388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4" name="Line 12"/>
          <p:cNvSpPr>
            <a:spLocks noChangeShapeType="1"/>
          </p:cNvSpPr>
          <p:nvPr/>
        </p:nvSpPr>
        <p:spPr bwMode="auto">
          <a:xfrm>
            <a:off x="63246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5" name="Text Box 13"/>
          <p:cNvSpPr txBox="1">
            <a:spLocks noChangeArrowheads="1"/>
          </p:cNvSpPr>
          <p:nvPr/>
        </p:nvSpPr>
        <p:spPr bwMode="auto">
          <a:xfrm>
            <a:off x="5775325" y="4232275"/>
            <a:ext cx="33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sp>
        <p:nvSpPr>
          <p:cNvPr id="1062926" name="Text Box 14"/>
          <p:cNvSpPr txBox="1">
            <a:spLocks noChangeArrowheads="1"/>
          </p:cNvSpPr>
          <p:nvPr/>
        </p:nvSpPr>
        <p:spPr bwMode="auto">
          <a:xfrm>
            <a:off x="2187575" y="2909888"/>
            <a:ext cx="474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are n possible positions for the i,j,k.</a:t>
            </a:r>
          </a:p>
        </p:txBody>
      </p:sp>
      <p:sp>
        <p:nvSpPr>
          <p:cNvPr id="1062927" name="Line 15"/>
          <p:cNvSpPr>
            <a:spLocks noChangeShapeType="1"/>
          </p:cNvSpPr>
          <p:nvPr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8" name="Text Box 16"/>
          <p:cNvSpPr txBox="1">
            <a:spLocks noChangeArrowheads="1"/>
          </p:cNvSpPr>
          <p:nvPr/>
        </p:nvSpPr>
        <p:spPr bwMode="auto">
          <a:xfrm>
            <a:off x="1676400" y="5299075"/>
            <a:ext cx="578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Imagine there are n-1 separators for the n numbers.</a:t>
            </a:r>
          </a:p>
        </p:txBody>
      </p:sp>
      <p:sp>
        <p:nvSpPr>
          <p:cNvPr id="1062929" name="Text Box 17"/>
          <p:cNvSpPr txBox="1">
            <a:spLocks noChangeArrowheads="1"/>
          </p:cNvSpPr>
          <p:nvPr/>
        </p:nvSpPr>
        <p:spPr bwMode="auto">
          <a:xfrm>
            <a:off x="1143000" y="5943600"/>
            <a:ext cx="681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i=4, j=2, k=2, then there are two balls in 2 and one ball in 4.</a:t>
            </a:r>
          </a:p>
        </p:txBody>
      </p:sp>
      <p:sp>
        <p:nvSpPr>
          <p:cNvPr id="1062930" name="Oval 1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931" name="Oval 19"/>
          <p:cNvSpPr>
            <a:spLocks noChangeArrowheads="1"/>
          </p:cNvSpPr>
          <p:nvPr/>
        </p:nvSpPr>
        <p:spPr bwMode="auto">
          <a:xfrm>
            <a:off x="3276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932" name="Oval 20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8" grpId="0"/>
      <p:bldP spid="1062919" grpId="0" animBg="1"/>
      <p:bldP spid="1062920" grpId="0" animBg="1"/>
      <p:bldP spid="1062921" grpId="0" animBg="1"/>
      <p:bldP spid="1062922" grpId="0" animBg="1"/>
      <p:bldP spid="1062923" grpId="0" animBg="1"/>
      <p:bldP spid="1062924" grpId="0" animBg="1"/>
      <p:bldP spid="1062925" grpId="0"/>
      <p:bldP spid="1062926" grpId="0"/>
      <p:bldP spid="1062928" grpId="0"/>
      <p:bldP spid="1062929" grpId="0"/>
      <p:bldP spid="1062930" grpId="0" animBg="1"/>
      <p:bldP spid="1062931" grpId="0" animBg="1"/>
      <p:bldP spid="10629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Text Box 2"/>
          <p:cNvSpPr txBox="1">
            <a:spLocks noChangeArrowheads="1"/>
          </p:cNvSpPr>
          <p:nvPr/>
        </p:nvSpPr>
        <p:spPr bwMode="auto">
          <a:xfrm>
            <a:off x="3124200" y="4572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</a:t>
            </a:r>
          </a:p>
        </p:txBody>
      </p:sp>
      <p:sp>
        <p:nvSpPr>
          <p:cNvPr id="1063939" name="Text Box 3"/>
          <p:cNvSpPr txBox="1">
            <a:spLocks noChangeArrowheads="1"/>
          </p:cNvSpPr>
          <p:nvPr/>
        </p:nvSpPr>
        <p:spPr bwMode="auto">
          <a:xfrm>
            <a:off x="1857375" y="1295400"/>
            <a:ext cx="5381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i=1 to n do</a:t>
            </a:r>
          </a:p>
          <a:p>
            <a:r>
              <a:rPr lang="en-US" altLang="zh-TW"/>
              <a:t>	for j=1 to i do</a:t>
            </a:r>
          </a:p>
          <a:p>
            <a:r>
              <a:rPr lang="en-US" altLang="zh-TW"/>
              <a:t>		for k=1 to j do</a:t>
            </a:r>
          </a:p>
          <a:p>
            <a:r>
              <a:rPr lang="en-US" altLang="zh-TW"/>
              <a:t>			printf(“hello world\n”);</a:t>
            </a:r>
          </a:p>
        </p:txBody>
      </p:sp>
      <p:sp>
        <p:nvSpPr>
          <p:cNvPr id="1063940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4327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      2        3        4         5       …       n</a:t>
            </a:r>
          </a:p>
        </p:txBody>
      </p:sp>
      <p:sp>
        <p:nvSpPr>
          <p:cNvPr id="1063941" name="Line 5"/>
          <p:cNvSpPr>
            <a:spLocks noChangeShapeType="1"/>
          </p:cNvSpPr>
          <p:nvPr/>
        </p:nvSpPr>
        <p:spPr bwMode="auto">
          <a:xfrm>
            <a:off x="2819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942" name="Line 6"/>
          <p:cNvSpPr>
            <a:spLocks noChangeShapeType="1"/>
          </p:cNvSpPr>
          <p:nvPr/>
        </p:nvSpPr>
        <p:spPr bwMode="auto">
          <a:xfrm>
            <a:off x="3581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943" name="Line 7"/>
          <p:cNvSpPr>
            <a:spLocks noChangeShapeType="1"/>
          </p:cNvSpPr>
          <p:nvPr/>
        </p:nvSpPr>
        <p:spPr bwMode="auto">
          <a:xfrm>
            <a:off x="42672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944" name="Line 8"/>
          <p:cNvSpPr>
            <a:spLocks noChangeShapeType="1"/>
          </p:cNvSpPr>
          <p:nvPr/>
        </p:nvSpPr>
        <p:spPr bwMode="auto">
          <a:xfrm>
            <a:off x="49530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945" name="Line 9"/>
          <p:cNvSpPr>
            <a:spLocks noChangeShapeType="1"/>
          </p:cNvSpPr>
          <p:nvPr/>
        </p:nvSpPr>
        <p:spPr bwMode="auto">
          <a:xfrm>
            <a:off x="56388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946" name="Line 10"/>
          <p:cNvSpPr>
            <a:spLocks noChangeShapeType="1"/>
          </p:cNvSpPr>
          <p:nvPr/>
        </p:nvSpPr>
        <p:spPr bwMode="auto">
          <a:xfrm>
            <a:off x="63246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947" name="Text Box 11"/>
          <p:cNvSpPr txBox="1">
            <a:spLocks noChangeArrowheads="1"/>
          </p:cNvSpPr>
          <p:nvPr/>
        </p:nvSpPr>
        <p:spPr bwMode="auto">
          <a:xfrm>
            <a:off x="5775325" y="4232275"/>
            <a:ext cx="33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sp>
        <p:nvSpPr>
          <p:cNvPr id="1063948" name="Text Box 12"/>
          <p:cNvSpPr txBox="1">
            <a:spLocks noChangeArrowheads="1"/>
          </p:cNvSpPr>
          <p:nvPr/>
        </p:nvSpPr>
        <p:spPr bwMode="auto">
          <a:xfrm>
            <a:off x="2187575" y="2909888"/>
            <a:ext cx="474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are n possible positions for the i,j,k.</a:t>
            </a:r>
          </a:p>
        </p:txBody>
      </p:sp>
      <p:sp>
        <p:nvSpPr>
          <p:cNvPr id="1063949" name="Line 13"/>
          <p:cNvSpPr>
            <a:spLocks noChangeShapeType="1"/>
          </p:cNvSpPr>
          <p:nvPr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952" name="Oval 16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953" name="Oval 17"/>
          <p:cNvSpPr>
            <a:spLocks noChangeArrowheads="1"/>
          </p:cNvSpPr>
          <p:nvPr/>
        </p:nvSpPr>
        <p:spPr bwMode="auto">
          <a:xfrm>
            <a:off x="3276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954" name="Oval 18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955" name="Text Box 19"/>
          <p:cNvSpPr txBox="1">
            <a:spLocks noChangeArrowheads="1"/>
          </p:cNvSpPr>
          <p:nvPr/>
        </p:nvSpPr>
        <p:spPr bwMode="auto">
          <a:xfrm>
            <a:off x="1752600" y="5029200"/>
            <a:ext cx="5576888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a bijection between the positions for i,j,k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</a:t>
            </a:r>
            <a:r>
              <a:rPr lang="en-US" altLang="zh-TW" u="sng"/>
              <a:t>the set of strings with n-1 ones and 3 zeros. </a:t>
            </a:r>
          </a:p>
        </p:txBody>
      </p:sp>
      <p:sp>
        <p:nvSpPr>
          <p:cNvPr id="1063956" name="Text Box 20"/>
          <p:cNvSpPr txBox="1">
            <a:spLocks noChangeArrowheads="1"/>
          </p:cNvSpPr>
          <p:nvPr/>
        </p:nvSpPr>
        <p:spPr bwMode="auto">
          <a:xfrm>
            <a:off x="1068388" y="6096000"/>
            <a:ext cx="700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So, the program prints “hello world” exactly                    times.  </a:t>
            </a:r>
          </a:p>
        </p:txBody>
      </p:sp>
      <p:pic>
        <p:nvPicPr>
          <p:cNvPr id="1063957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60198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55" grpId="0" animBg="1"/>
      <p:bldP spid="10639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957491" name="Text Box 51"/>
          <p:cNvSpPr txBox="1">
            <a:spLocks noChangeArrowheads="1"/>
          </p:cNvSpPr>
          <p:nvPr/>
        </p:nvSpPr>
        <p:spPr bwMode="auto">
          <a:xfrm>
            <a:off x="1981200" y="1412875"/>
            <a:ext cx="5176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will study how to define mappings to count.</a:t>
            </a:r>
          </a:p>
          <a:p>
            <a:endParaRPr lang="en-US" altLang="zh-TW"/>
          </a:p>
          <a:p>
            <a:r>
              <a:rPr lang="en-US" altLang="zh-TW"/>
              <a:t>There will be many examples shown.</a:t>
            </a:r>
          </a:p>
        </p:txBody>
      </p:sp>
      <p:sp>
        <p:nvSpPr>
          <p:cNvPr id="957492" name="Text Box 52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Bijection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Division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More mapping</a:t>
            </a:r>
          </a:p>
        </p:txBody>
      </p:sp>
    </p:spTree>
    <p:extLst>
      <p:ext uri="{BB962C8B-B14F-4D97-AF65-F5344CB8AC3E}">
        <p14:creationId xmlns:p14="http://schemas.microsoft.com/office/powerpoint/2010/main" val="17784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Text Box 2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Exercises</a:t>
            </a:r>
          </a:p>
        </p:txBody>
      </p:sp>
      <p:sp>
        <p:nvSpPr>
          <p:cNvPr id="1055753" name="Text Box 9"/>
          <p:cNvSpPr txBox="1">
            <a:spLocks noChangeArrowheads="1"/>
          </p:cNvSpPr>
          <p:nvPr/>
        </p:nvSpPr>
        <p:spPr bwMode="auto">
          <a:xfrm>
            <a:off x="1066800" y="1385888"/>
            <a:ext cx="69040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solutions are there to the equation x1+x2+x3+x4=10,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where x1,x2,x3,x4 are nonnegative integers?</a:t>
            </a:r>
          </a:p>
        </p:txBody>
      </p:sp>
      <p:sp>
        <p:nvSpPr>
          <p:cNvPr id="1055756" name="Text Box 12"/>
          <p:cNvSpPr txBox="1">
            <a:spLocks noChangeArrowheads="1"/>
          </p:cNvSpPr>
          <p:nvPr/>
        </p:nvSpPr>
        <p:spPr bwMode="auto">
          <a:xfrm>
            <a:off x="1371600" y="2895600"/>
            <a:ext cx="65004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Think of </a:t>
            </a:r>
            <a:r>
              <a:rPr lang="en-US" altLang="zh-TW" dirty="0" smtClean="0"/>
              <a:t>this as distributing 10 </a:t>
            </a:r>
            <a:r>
              <a:rPr lang="en-US" altLang="zh-TW" dirty="0"/>
              <a:t>points </a:t>
            </a:r>
            <a:r>
              <a:rPr lang="en-US" altLang="zh-TW" dirty="0" smtClean="0"/>
              <a:t>amongst </a:t>
            </a:r>
            <a:r>
              <a:rPr lang="en-US" altLang="zh-TW" dirty="0"/>
              <a:t>4 variables.</a:t>
            </a:r>
          </a:p>
        </p:txBody>
      </p:sp>
      <p:sp>
        <p:nvSpPr>
          <p:cNvPr id="1055757" name="Text Box 13"/>
          <p:cNvSpPr txBox="1">
            <a:spLocks noChangeArrowheads="1"/>
          </p:cNvSpPr>
          <p:nvPr/>
        </p:nvSpPr>
        <p:spPr bwMode="auto">
          <a:xfrm>
            <a:off x="2514600" y="4433888"/>
            <a:ext cx="403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0    0    0    0    0    0    0    0    0    0</a:t>
            </a:r>
          </a:p>
        </p:txBody>
      </p:sp>
      <p:sp>
        <p:nvSpPr>
          <p:cNvPr id="1055758" name="Rectangle 14"/>
          <p:cNvSpPr>
            <a:spLocks noChangeArrowheads="1"/>
          </p:cNvSpPr>
          <p:nvPr/>
        </p:nvSpPr>
        <p:spPr bwMode="auto">
          <a:xfrm>
            <a:off x="3565525" y="3748088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x1   x2    x3    x4</a:t>
            </a:r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1751013" y="5332413"/>
            <a:ext cx="55641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x1=3, x2=5, x3=2, x4=0, </a:t>
            </a:r>
          </a:p>
          <a:p>
            <a:endParaRPr lang="en-US" altLang="zh-TW"/>
          </a:p>
          <a:p>
            <a:r>
              <a:rPr lang="en-US" altLang="zh-TW"/>
              <a:t>it corresponds to inserting 3 separations as above.</a:t>
            </a:r>
          </a:p>
        </p:txBody>
      </p:sp>
      <p:sp>
        <p:nvSpPr>
          <p:cNvPr id="1055760" name="Line 16"/>
          <p:cNvSpPr>
            <a:spLocks noChangeShapeType="1"/>
          </p:cNvSpPr>
          <p:nvPr/>
        </p:nvSpPr>
        <p:spPr bwMode="auto">
          <a:xfrm>
            <a:off x="3733800" y="4343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761" name="Line 17"/>
          <p:cNvSpPr>
            <a:spLocks noChangeShapeType="1"/>
          </p:cNvSpPr>
          <p:nvPr/>
        </p:nvSpPr>
        <p:spPr bwMode="auto">
          <a:xfrm>
            <a:off x="5791200" y="4343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762" name="Line 18"/>
          <p:cNvSpPr>
            <a:spLocks noChangeShapeType="1"/>
          </p:cNvSpPr>
          <p:nvPr/>
        </p:nvSpPr>
        <p:spPr bwMode="auto">
          <a:xfrm>
            <a:off x="6629400" y="4343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56" grpId="0"/>
      <p:bldP spid="1055757" grpId="0"/>
      <p:bldP spid="1055758" grpId="0"/>
      <p:bldP spid="1055759" grpId="0"/>
      <p:bldP spid="1055760" grpId="0" animBg="1"/>
      <p:bldP spid="1055761" grpId="0" animBg="1"/>
      <p:bldP spid="10557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Text Box 2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Exercises</a:t>
            </a:r>
          </a:p>
        </p:txBody>
      </p:sp>
      <p:sp>
        <p:nvSpPr>
          <p:cNvPr id="1067011" name="Text Box 3"/>
          <p:cNvSpPr txBox="1">
            <a:spLocks noChangeArrowheads="1"/>
          </p:cNvSpPr>
          <p:nvPr/>
        </p:nvSpPr>
        <p:spPr bwMode="auto">
          <a:xfrm>
            <a:off x="1066800" y="1385888"/>
            <a:ext cx="69040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solutions are there to the equation x1+x2+x3+x4=10,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where x1,x2,x3,x4 are nonnegative integers?</a:t>
            </a:r>
          </a:p>
        </p:txBody>
      </p:sp>
      <p:sp>
        <p:nvSpPr>
          <p:cNvPr id="1067014" name="Text Box 6"/>
          <p:cNvSpPr txBox="1">
            <a:spLocks noChangeArrowheads="1"/>
          </p:cNvSpPr>
          <p:nvPr/>
        </p:nvSpPr>
        <p:spPr bwMode="auto">
          <a:xfrm>
            <a:off x="2514600" y="4433888"/>
            <a:ext cx="403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0    0    0    0    0    0    0    0    0    0</a:t>
            </a:r>
          </a:p>
        </p:txBody>
      </p:sp>
      <p:sp>
        <p:nvSpPr>
          <p:cNvPr id="1067015" name="Rectangle 7"/>
          <p:cNvSpPr>
            <a:spLocks noChangeArrowheads="1"/>
          </p:cNvSpPr>
          <p:nvPr/>
        </p:nvSpPr>
        <p:spPr bwMode="auto">
          <a:xfrm>
            <a:off x="3565525" y="3748088"/>
            <a:ext cx="199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x1   x2    x3    x4</a:t>
            </a:r>
          </a:p>
        </p:txBody>
      </p:sp>
      <p:sp>
        <p:nvSpPr>
          <p:cNvPr id="1067016" name="Text Box 8"/>
          <p:cNvSpPr txBox="1">
            <a:spLocks noChangeArrowheads="1"/>
          </p:cNvSpPr>
          <p:nvPr/>
        </p:nvSpPr>
        <p:spPr bwMode="auto">
          <a:xfrm>
            <a:off x="1447800" y="5181600"/>
            <a:ext cx="6262688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there is a bijection between the integer solutions and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set of </a:t>
            </a:r>
            <a:r>
              <a:rPr lang="en-US" altLang="zh-TW" u="sng"/>
              <a:t>binary strings with 10 zeros and 3 ones</a:t>
            </a:r>
            <a:r>
              <a:rPr lang="en-US" altLang="zh-TW"/>
              <a:t>.</a:t>
            </a:r>
          </a:p>
        </p:txBody>
      </p:sp>
      <p:sp>
        <p:nvSpPr>
          <p:cNvPr id="1067017" name="Line 9"/>
          <p:cNvSpPr>
            <a:spLocks noChangeShapeType="1"/>
          </p:cNvSpPr>
          <p:nvPr/>
        </p:nvSpPr>
        <p:spPr bwMode="auto">
          <a:xfrm>
            <a:off x="3733800" y="4343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018" name="Line 10"/>
          <p:cNvSpPr>
            <a:spLocks noChangeShapeType="1"/>
          </p:cNvSpPr>
          <p:nvPr/>
        </p:nvSpPr>
        <p:spPr bwMode="auto">
          <a:xfrm>
            <a:off x="5791200" y="4343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019" name="Line 11"/>
          <p:cNvSpPr>
            <a:spLocks noChangeShapeType="1"/>
          </p:cNvSpPr>
          <p:nvPr/>
        </p:nvSpPr>
        <p:spPr bwMode="auto">
          <a:xfrm>
            <a:off x="6629400" y="4343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020" name="Text Box 12"/>
          <p:cNvSpPr txBox="1">
            <a:spLocks noChangeArrowheads="1"/>
          </p:cNvSpPr>
          <p:nvPr/>
        </p:nvSpPr>
        <p:spPr bwMode="auto">
          <a:xfrm>
            <a:off x="1860550" y="6248400"/>
            <a:ext cx="522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So, the are exactly               integer solutions.  </a:t>
            </a:r>
          </a:p>
        </p:txBody>
      </p:sp>
      <p:pic>
        <p:nvPicPr>
          <p:cNvPr id="106702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6000"/>
            <a:ext cx="5667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71600" y="2667000"/>
            <a:ext cx="65004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Think of </a:t>
            </a:r>
            <a:r>
              <a:rPr lang="en-US" altLang="zh-TW" dirty="0" smtClean="0"/>
              <a:t>this as distributing 10 </a:t>
            </a:r>
            <a:r>
              <a:rPr lang="en-US" altLang="zh-TW" dirty="0"/>
              <a:t>points </a:t>
            </a:r>
            <a:r>
              <a:rPr lang="en-US" altLang="zh-TW" dirty="0" smtClean="0"/>
              <a:t>amongst </a:t>
            </a:r>
            <a:r>
              <a:rPr lang="en-US" altLang="zh-TW" dirty="0"/>
              <a:t>4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6" grpId="0" animBg="1"/>
      <p:bldP spid="106702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Text Box 2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Exercises</a:t>
            </a:r>
          </a:p>
        </p:txBody>
      </p:sp>
      <p:sp>
        <p:nvSpPr>
          <p:cNvPr id="1064965" name="Text Box 5"/>
          <p:cNvSpPr txBox="1">
            <a:spLocks noChangeArrowheads="1"/>
          </p:cNvSpPr>
          <p:nvPr/>
        </p:nvSpPr>
        <p:spPr bwMode="auto">
          <a:xfrm>
            <a:off x="1219200" y="1371600"/>
            <a:ext cx="669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integer solutions to x1+x2+x3+x4=10 if each xi&gt;=1?</a:t>
            </a:r>
          </a:p>
        </p:txBody>
      </p:sp>
      <p:sp>
        <p:nvSpPr>
          <p:cNvPr id="1064967" name="Text Box 7"/>
          <p:cNvSpPr txBox="1">
            <a:spLocks noChangeArrowheads="1"/>
          </p:cNvSpPr>
          <p:nvPr/>
        </p:nvSpPr>
        <p:spPr bwMode="auto">
          <a:xfrm>
            <a:off x="1584325" y="2860675"/>
            <a:ext cx="6067425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Method 1:  Define a mapping directly,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using the idea of “non-adjacent” books.</a:t>
            </a:r>
          </a:p>
          <a:p>
            <a:pPr>
              <a:lnSpc>
                <a:spcPct val="150000"/>
              </a:lnSpc>
            </a:pP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Method 2:  Set xi=yi+1.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So the equation becomes y1+y2+y3+y4=6,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where each yi is a non-negative integer.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Therefore we can apply the previous result,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and conclude that the answer is </a:t>
            </a:r>
          </a:p>
        </p:txBody>
      </p:sp>
      <p:pic>
        <p:nvPicPr>
          <p:cNvPr id="106496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715000"/>
            <a:ext cx="396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Bijection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Division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More mapping</a:t>
            </a:r>
          </a:p>
        </p:txBody>
      </p:sp>
    </p:spTree>
    <p:extLst>
      <p:ext uri="{BB962C8B-B14F-4D97-AF65-F5344CB8AC3E}">
        <p14:creationId xmlns:p14="http://schemas.microsoft.com/office/powerpoint/2010/main" val="28770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ChangeArrowheads="1"/>
          </p:cNvSpPr>
          <p:nvPr/>
        </p:nvSpPr>
        <p:spPr bwMode="auto">
          <a:xfrm>
            <a:off x="2590800" y="1371600"/>
            <a:ext cx="3886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if function from </a:t>
            </a:r>
            <a:r>
              <a:rPr lang="en-US" altLang="en-US" sz="1800" i="1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latin typeface="Comic Sans MS" pitchFamily="66" charset="0"/>
              </a:rPr>
              <a:t> to </a:t>
            </a:r>
            <a:r>
              <a:rPr lang="en-US" altLang="en-US" sz="1800" i="1">
                <a:solidFill>
                  <a:srgbClr val="3333CC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latin typeface="Comic Sans MS" pitchFamily="66" charset="0"/>
              </a:rPr>
              <a:t> is </a:t>
            </a:r>
            <a:r>
              <a:rPr lang="en-US" altLang="en-US" sz="1800" i="1">
                <a:solidFill>
                  <a:srgbClr val="3333CC"/>
                </a:solidFill>
                <a:latin typeface="Comic Sans MS" pitchFamily="66" charset="0"/>
              </a:rPr>
              <a:t>k</a:t>
            </a:r>
            <a:r>
              <a:rPr lang="en-US" altLang="en-US" sz="1800">
                <a:solidFill>
                  <a:srgbClr val="3333CC"/>
                </a:solidFill>
                <a:latin typeface="Comic Sans MS" pitchFamily="66" charset="0"/>
              </a:rPr>
              <a:t>-to-1</a:t>
            </a:r>
            <a:r>
              <a:rPr lang="en-US" altLang="en-US" sz="1800">
                <a:latin typeface="Comic Sans MS" pitchFamily="66" charset="0"/>
              </a:rPr>
              <a:t>,</a:t>
            </a:r>
          </a:p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then</a:t>
            </a: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(generalizes the Bijection Rule)</a:t>
            </a:r>
          </a:p>
        </p:txBody>
      </p:sp>
      <p:graphicFrame>
        <p:nvGraphicFramePr>
          <p:cNvPr id="946179" name="Object 3"/>
          <p:cNvGraphicFramePr>
            <a:graphicFrameLocks noChangeAspect="1"/>
          </p:cNvGraphicFramePr>
          <p:nvPr/>
        </p:nvGraphicFramePr>
        <p:xfrm>
          <a:off x="52324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9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6180" name="Object 4"/>
          <p:cNvGraphicFramePr>
            <a:graphicFrameLocks noChangeAspect="1"/>
          </p:cNvGraphicFramePr>
          <p:nvPr/>
        </p:nvGraphicFramePr>
        <p:xfrm>
          <a:off x="3733800" y="1676400"/>
          <a:ext cx="13144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94" name="Equation" r:id="rId5" imgW="596880" imgH="253800" progId="Equation.DSMT4">
                  <p:embed/>
                </p:oleObj>
              </mc:Choice>
              <mc:Fallback>
                <p:oleObj name="Equation" r:id="rId5" imgW="5968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13144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81" name="Text Box 5"/>
          <p:cNvSpPr txBox="1">
            <a:spLocks noChangeArrowheads="1"/>
          </p:cNvSpPr>
          <p:nvPr/>
        </p:nvSpPr>
        <p:spPr bwMode="auto">
          <a:xfrm>
            <a:off x="3544888" y="457200"/>
            <a:ext cx="201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Division Rule</a:t>
            </a:r>
          </a:p>
        </p:txBody>
      </p:sp>
      <p:pic>
        <p:nvPicPr>
          <p:cNvPr id="9461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3205163"/>
            <a:ext cx="3806825" cy="2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4CD1CCA7-C67B-45FD-A0CA-3CA4DEA6731B}" type="slidenum">
              <a:rPr lang="en-US" altLang="zh-TW">
                <a:latin typeface="Arial" charset="0"/>
              </a:rPr>
              <a:pPr eaLnBrk="1" hangingPunct="1"/>
              <a:t>25</a:t>
            </a:fld>
            <a:endParaRPr lang="en-US" altLang="zh-TW">
              <a:latin typeface="Arial" charset="0"/>
            </a:endParaRPr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2865438" y="457200"/>
            <a:ext cx="338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 3: Two Pairs</a:t>
            </a:r>
          </a:p>
        </p:txBody>
      </p:sp>
      <p:pic>
        <p:nvPicPr>
          <p:cNvPr id="9912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66294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1240" name="Text Box 8"/>
          <p:cNvSpPr txBox="1">
            <a:spLocks noChangeArrowheads="1"/>
          </p:cNvSpPr>
          <p:nvPr/>
        </p:nvSpPr>
        <p:spPr bwMode="auto">
          <a:xfrm>
            <a:off x="441325" y="3049588"/>
            <a:ext cx="920750" cy="650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Double</a:t>
            </a:r>
          </a:p>
          <a:p>
            <a:pPr eaLnBrk="1" hangingPunct="1"/>
            <a:r>
              <a:rPr lang="en-US" altLang="zh-TW"/>
              <a:t>Count!</a:t>
            </a: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355600" y="1309688"/>
            <a:ext cx="84169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something we have encountered before when we counted poker hands.</a:t>
            </a:r>
          </a:p>
        </p:txBody>
      </p:sp>
      <p:sp>
        <p:nvSpPr>
          <p:cNvPr id="1053731" name="Text Box 35"/>
          <p:cNvSpPr txBox="1">
            <a:spLocks noChangeArrowheads="1"/>
          </p:cNvSpPr>
          <p:nvPr/>
        </p:nvSpPr>
        <p:spPr bwMode="auto">
          <a:xfrm>
            <a:off x="2057400" y="4191000"/>
            <a:ext cx="4983163" cy="9255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A: the set of two pairs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B: the set of sequences which satisfy (1)-(6).</a:t>
            </a:r>
          </a:p>
        </p:txBody>
      </p:sp>
      <p:sp>
        <p:nvSpPr>
          <p:cNvPr id="1082400" name="Text Box 32"/>
          <p:cNvSpPr txBox="1">
            <a:spLocks noChangeArrowheads="1"/>
          </p:cNvSpPr>
          <p:nvPr/>
        </p:nvSpPr>
        <p:spPr bwMode="auto">
          <a:xfrm>
            <a:off x="685800" y="5562600"/>
            <a:ext cx="7826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What we did was to show that the mapping from A to B is 1-to-2,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thus conclude that 2|A| = |B|.   Then we compute |B| and then |A|. </a:t>
            </a:r>
          </a:p>
        </p:txBody>
      </p:sp>
    </p:spTree>
    <p:extLst>
      <p:ext uri="{BB962C8B-B14F-4D97-AF65-F5344CB8AC3E}">
        <p14:creationId xmlns:p14="http://schemas.microsoft.com/office/powerpoint/2010/main" val="791092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40" grpId="0" animBg="1"/>
      <p:bldP spid="10537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945155" name="Rectangle 3"/>
          <p:cNvSpPr>
            <a:spLocks noChangeArrowheads="1"/>
          </p:cNvSpPr>
          <p:nvPr/>
        </p:nvSpPr>
        <p:spPr bwMode="auto">
          <a:xfrm>
            <a:off x="2133600" y="1371600"/>
            <a:ext cx="4876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In how many different ways can you place two identical rooks on a chessboard so that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they do not share a row or column?</a:t>
            </a:r>
          </a:p>
        </p:txBody>
      </p:sp>
      <p:pic>
        <p:nvPicPr>
          <p:cNvPr id="9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51188"/>
            <a:ext cx="7086600" cy="317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Text Box 2"/>
          <p:cNvSpPr txBox="1">
            <a:spLocks noChangeArrowheads="1"/>
          </p:cNvSpPr>
          <p:nvPr/>
        </p:nvSpPr>
        <p:spPr bwMode="auto">
          <a:xfrm>
            <a:off x="2057400" y="1295400"/>
            <a:ext cx="51054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We define a mapping between configurations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to sequences (r(1), c(1), r(2), c(2)),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where r(1) and r(2) are distinct rows,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c(1) and c(2) are distinct columns.</a:t>
            </a:r>
          </a:p>
        </p:txBody>
      </p:sp>
      <p:sp>
        <p:nvSpPr>
          <p:cNvPr id="944131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all sequences (r(1),c(1),r(2),c(2)) with r(1) ≠ r(2) and c(1) ≠ c(2)</a:t>
            </a:r>
          </a:p>
        </p:txBody>
      </p:sp>
      <p:sp>
        <p:nvSpPr>
          <p:cNvPr id="944133" name="Text Box 5"/>
          <p:cNvSpPr txBox="1">
            <a:spLocks noChangeArrowheads="1"/>
          </p:cNvSpPr>
          <p:nvPr/>
        </p:nvSpPr>
        <p:spPr bwMode="auto">
          <a:xfrm>
            <a:off x="2743200" y="3733800"/>
            <a:ext cx="3652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i="1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::= all valid rook configurations</a:t>
            </a:r>
          </a:p>
        </p:txBody>
      </p:sp>
      <p:pic>
        <p:nvPicPr>
          <p:cNvPr id="9441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2401888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4137" name="Text Box 9"/>
          <p:cNvSpPr txBox="1">
            <a:spLocks noChangeArrowheads="1"/>
          </p:cNvSpPr>
          <p:nvPr/>
        </p:nvSpPr>
        <p:spPr bwMode="auto">
          <a:xfrm>
            <a:off x="5167313" y="4408488"/>
            <a:ext cx="298608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(1,1,8,8) and (8,8,1,1) maps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to the same configuration.</a:t>
            </a:r>
          </a:p>
        </p:txBody>
      </p:sp>
      <p:sp>
        <p:nvSpPr>
          <p:cNvPr id="944138" name="AutoShape 10"/>
          <p:cNvSpPr>
            <a:spLocks noChangeArrowheads="1"/>
          </p:cNvSpPr>
          <p:nvPr/>
        </p:nvSpPr>
        <p:spPr bwMode="auto">
          <a:xfrm>
            <a:off x="3886200" y="4572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9" name="Text Box 11"/>
          <p:cNvSpPr txBox="1">
            <a:spLocks noChangeArrowheads="1"/>
          </p:cNvSpPr>
          <p:nvPr/>
        </p:nvSpPr>
        <p:spPr bwMode="auto">
          <a:xfrm>
            <a:off x="4594225" y="5680075"/>
            <a:ext cx="36449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mapping is a 2-to-1 mapping.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  <p:bldP spid="944133" grpId="0"/>
      <p:bldP spid="944137" grpId="0"/>
      <p:bldP spid="944138" grpId="0" animBg="1"/>
      <p:bldP spid="9441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972804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all sequences (r(1),c(1),r(2),c(2)) with r(1) ≠ r(2) and c(1) ≠ c(2)</a:t>
            </a: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2743200" y="1905000"/>
            <a:ext cx="3652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i="1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::= all valid rook configurations</a:t>
            </a:r>
          </a:p>
        </p:txBody>
      </p:sp>
      <p:sp>
        <p:nvSpPr>
          <p:cNvPr id="972809" name="Text Box 9"/>
          <p:cNvSpPr txBox="1">
            <a:spLocks noChangeArrowheads="1"/>
          </p:cNvSpPr>
          <p:nvPr/>
        </p:nvSpPr>
        <p:spPr bwMode="auto">
          <a:xfrm>
            <a:off x="838200" y="2671763"/>
            <a:ext cx="364490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mapping is a 2-to-1 mapping.</a:t>
            </a:r>
          </a:p>
        </p:txBody>
      </p:sp>
      <p:pic>
        <p:nvPicPr>
          <p:cNvPr id="9728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0813"/>
            <a:ext cx="1981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11" name="AutoShape 11"/>
          <p:cNvSpPr>
            <a:spLocks noChangeArrowheads="1"/>
          </p:cNvSpPr>
          <p:nvPr/>
        </p:nvSpPr>
        <p:spPr bwMode="auto">
          <a:xfrm>
            <a:off x="4800600" y="26384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12" name="Text Box 12"/>
          <p:cNvSpPr txBox="1">
            <a:spLocks noChangeArrowheads="1"/>
          </p:cNvSpPr>
          <p:nvPr/>
        </p:nvSpPr>
        <p:spPr bwMode="auto">
          <a:xfrm>
            <a:off x="1828800" y="3505200"/>
            <a:ext cx="531971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Using the generalized product rule to count |A|,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there are 8 choices of r(1) and c(1),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there are 7 choices of r(2) and c(2),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so |A| = 8x8x7x7 = 3136.</a:t>
            </a:r>
          </a:p>
        </p:txBody>
      </p:sp>
      <p:sp>
        <p:nvSpPr>
          <p:cNvPr id="972813" name="Text Box 13"/>
          <p:cNvSpPr txBox="1">
            <a:spLocks noChangeArrowheads="1"/>
          </p:cNvSpPr>
          <p:nvPr/>
        </p:nvSpPr>
        <p:spPr bwMode="auto">
          <a:xfrm>
            <a:off x="2576513" y="5486400"/>
            <a:ext cx="411162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Thus, total number of configurations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|B| = |A|/2 = 3136/2 = 1568.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9" grpId="0" animBg="1"/>
      <p:bldP spid="972811" grpId="0" animBg="1"/>
      <p:bldP spid="9728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ChangeArrowheads="1"/>
          </p:cNvSpPr>
          <p:nvPr/>
        </p:nvSpPr>
        <p:spPr bwMode="auto">
          <a:xfrm>
            <a:off x="1046163" y="1219200"/>
            <a:ext cx="7031037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many ways can we seat n different people at a round table?</a:t>
            </a:r>
          </a:p>
        </p:txBody>
      </p:sp>
      <p:sp>
        <p:nvSpPr>
          <p:cNvPr id="943107" name="Text Box 3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1981200" y="1978025"/>
            <a:ext cx="51054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Two seatings are considered equivalent if one can be obtained from the other by rotation.</a:t>
            </a:r>
          </a:p>
        </p:txBody>
      </p:sp>
      <p:pic>
        <p:nvPicPr>
          <p:cNvPr id="943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3429000"/>
            <a:ext cx="4911725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3110" name="AutoShape 6"/>
          <p:cNvSpPr>
            <a:spLocks noChangeArrowheads="1"/>
          </p:cNvSpPr>
          <p:nvPr/>
        </p:nvSpPr>
        <p:spPr bwMode="auto">
          <a:xfrm>
            <a:off x="3962400" y="4086225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3111" name="Text Box 7"/>
          <p:cNvSpPr txBox="1">
            <a:spLocks noChangeArrowheads="1"/>
          </p:cNvSpPr>
          <p:nvPr/>
        </p:nvSpPr>
        <p:spPr bwMode="auto">
          <a:xfrm>
            <a:off x="3962400" y="3546475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8" grpId="0"/>
      <p:bldP spid="943110" grpId="0" animBg="1"/>
      <p:bldP spid="943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Text Box 2"/>
          <p:cNvSpPr txBox="1">
            <a:spLocks noChangeArrowheads="1"/>
          </p:cNvSpPr>
          <p:nvPr/>
        </p:nvSpPr>
        <p:spPr bwMode="auto">
          <a:xfrm>
            <a:off x="2762250" y="4572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Counting Rule: Bijection</a:t>
            </a:r>
          </a:p>
        </p:txBody>
      </p:sp>
      <p:sp>
        <p:nvSpPr>
          <p:cNvPr id="957467" name="Rectangle 27"/>
          <p:cNvSpPr>
            <a:spLocks noChangeArrowheads="1"/>
          </p:cNvSpPr>
          <p:nvPr/>
        </p:nvSpPr>
        <p:spPr bwMode="auto">
          <a:xfrm>
            <a:off x="457200" y="1752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If </a:t>
            </a:r>
            <a:r>
              <a:rPr lang="en-US" altLang="en-US" sz="2000" i="1">
                <a:solidFill>
                  <a:srgbClr val="000000"/>
                </a:solidFill>
                <a:latin typeface="Comic Sans MS" pitchFamily="66" charset="0"/>
              </a:rPr>
              <a:t>f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 is a </a:t>
            </a:r>
            <a:r>
              <a:rPr lang="en-US" altLang="en-US" sz="2000">
                <a:solidFill>
                  <a:srgbClr val="0033CC"/>
                </a:solidFill>
                <a:latin typeface="Comic Sans MS" pitchFamily="66" charset="0"/>
              </a:rPr>
              <a:t>bijection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 from </a:t>
            </a:r>
            <a:r>
              <a:rPr lang="en-US" altLang="en-US" sz="20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altLang="en-US" sz="20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then |</a:t>
            </a:r>
            <a:r>
              <a:rPr lang="en-US" altLang="en-US" sz="20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| = |</a:t>
            </a:r>
            <a:r>
              <a:rPr lang="en-US" altLang="en-US" sz="20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2000">
                <a:solidFill>
                  <a:srgbClr val="000000"/>
                </a:solidFill>
                <a:latin typeface="Comic Sans MS" pitchFamily="66" charset="0"/>
              </a:rPr>
              <a:t>|</a:t>
            </a:r>
          </a:p>
        </p:txBody>
      </p:sp>
      <p:grpSp>
        <p:nvGrpSpPr>
          <p:cNvPr id="957468" name="Group 28"/>
          <p:cNvGrpSpPr>
            <a:grpSpLocks/>
          </p:cNvGrpSpPr>
          <p:nvPr/>
        </p:nvGrpSpPr>
        <p:grpSpPr bwMode="auto">
          <a:xfrm>
            <a:off x="1644650" y="3352800"/>
            <a:ext cx="5780088" cy="2743200"/>
            <a:chOff x="1036" y="2064"/>
            <a:chExt cx="3641" cy="1728"/>
          </a:xfrm>
        </p:grpSpPr>
        <p:grpSp>
          <p:nvGrpSpPr>
            <p:cNvPr id="957469" name="Group 29"/>
            <p:cNvGrpSpPr>
              <a:grpSpLocks/>
            </p:cNvGrpSpPr>
            <p:nvPr/>
          </p:nvGrpSpPr>
          <p:grpSpPr bwMode="auto">
            <a:xfrm>
              <a:off x="1036" y="2064"/>
              <a:ext cx="3641" cy="1728"/>
              <a:chOff x="1036" y="2064"/>
              <a:chExt cx="3641" cy="1728"/>
            </a:xfrm>
          </p:grpSpPr>
          <p:sp>
            <p:nvSpPr>
              <p:cNvPr id="957470" name="Oval 30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7471" name="Oval 31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7472" name="Text Box 32"/>
              <p:cNvSpPr txBox="1">
                <a:spLocks noChangeArrowheads="1"/>
              </p:cNvSpPr>
              <p:nvPr/>
            </p:nvSpPr>
            <p:spPr bwMode="auto">
              <a:xfrm>
                <a:off x="1036" y="269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sz="2000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957473" name="Text Box 33"/>
              <p:cNvSpPr txBox="1">
                <a:spLocks noChangeArrowheads="1"/>
              </p:cNvSpPr>
              <p:nvPr/>
            </p:nvSpPr>
            <p:spPr bwMode="auto">
              <a:xfrm>
                <a:off x="4460" y="265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sz="2000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957474" name="Oval 34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75" name="Oval 35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76" name="Oval 36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77" name="Oval 37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78" name="Text Box 38"/>
            <p:cNvSpPr txBox="1">
              <a:spLocks noChangeArrowheads="1"/>
            </p:cNvSpPr>
            <p:nvPr/>
          </p:nvSpPr>
          <p:spPr bwMode="auto">
            <a:xfrm>
              <a:off x="1819" y="3036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957479" name="Oval 39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80" name="Oval 40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81" name="Oval 41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82" name="Oval 42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483" name="Text Box 43"/>
            <p:cNvSpPr txBox="1">
              <a:spLocks noChangeArrowheads="1"/>
            </p:cNvSpPr>
            <p:nvPr/>
          </p:nvSpPr>
          <p:spPr bwMode="auto">
            <a:xfrm>
              <a:off x="3715" y="3036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</p:grpSp>
      <p:grpSp>
        <p:nvGrpSpPr>
          <p:cNvPr id="957484" name="Group 44"/>
          <p:cNvGrpSpPr>
            <a:grpSpLocks/>
          </p:cNvGrpSpPr>
          <p:nvPr/>
        </p:nvGrpSpPr>
        <p:grpSpPr bwMode="auto">
          <a:xfrm>
            <a:off x="3251200" y="3759200"/>
            <a:ext cx="2667000" cy="1816100"/>
            <a:chOff x="2048" y="2320"/>
            <a:chExt cx="1680" cy="1144"/>
          </a:xfrm>
        </p:grpSpPr>
        <p:sp>
          <p:nvSpPr>
            <p:cNvPr id="957485" name="Line 45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7486" name="Line 46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7487" name="Line 47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7488" name="Line 48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7489" name="Text Box 49"/>
          <p:cNvSpPr txBox="1">
            <a:spLocks noChangeArrowheads="1"/>
          </p:cNvSpPr>
          <p:nvPr/>
        </p:nvSpPr>
        <p:spPr bwMode="auto">
          <a:xfrm>
            <a:off x="4416425" y="4919663"/>
            <a:ext cx="312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 i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57490" name="Rectangle 50"/>
          <p:cNvSpPr>
            <a:spLocks noChangeArrowheads="1"/>
          </p:cNvSpPr>
          <p:nvPr/>
        </p:nvSpPr>
        <p:spPr bwMode="auto">
          <a:xfrm>
            <a:off x="2362200" y="1600200"/>
            <a:ext cx="4267200" cy="11430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Text Box 2"/>
          <p:cNvSpPr txBox="1">
            <a:spLocks noChangeArrowheads="1"/>
          </p:cNvSpPr>
          <p:nvPr/>
        </p:nvSpPr>
        <p:spPr bwMode="auto">
          <a:xfrm>
            <a:off x="2209800" y="13716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</a:t>
            </a:r>
            <a:r>
              <a:rPr kumimoji="0" lang="en-US" altLang="en-US">
                <a:latin typeface="Comic Sans MS" pitchFamily="66" charset="0"/>
              </a:rPr>
              <a:t>all the permutations of the people</a:t>
            </a:r>
          </a:p>
        </p:txBody>
      </p:sp>
      <p:sp>
        <p:nvSpPr>
          <p:cNvPr id="942083" name="Text Box 3"/>
          <p:cNvSpPr txBox="1">
            <a:spLocks noChangeArrowheads="1"/>
          </p:cNvSpPr>
          <p:nvPr/>
        </p:nvSpPr>
        <p:spPr bwMode="auto">
          <a:xfrm>
            <a:off x="1447800" y="2043113"/>
            <a:ext cx="625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i="1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::= all possible seating arrangements at the round table</a:t>
            </a:r>
          </a:p>
        </p:txBody>
      </p:sp>
      <p:sp>
        <p:nvSpPr>
          <p:cNvPr id="942084" name="Text Box 4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990600" y="4941888"/>
            <a:ext cx="71628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Map each permutation in set A to a circular seating arrangement in set B by following the natural order in the permutation.</a:t>
            </a:r>
          </a:p>
        </p:txBody>
      </p:sp>
      <p:pic>
        <p:nvPicPr>
          <p:cNvPr id="942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47040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2" grpId="0"/>
      <p:bldP spid="9420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Text Box 2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pic>
        <p:nvPicPr>
          <p:cNvPr id="941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613275" cy="17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2209800" y="13716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A 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::= </a:t>
            </a:r>
            <a:r>
              <a:rPr kumimoji="0" lang="en-US" altLang="en-US">
                <a:latin typeface="Comic Sans MS" pitchFamily="66" charset="0"/>
              </a:rPr>
              <a:t>all the permutations of the people</a:t>
            </a:r>
          </a:p>
        </p:txBody>
      </p:sp>
      <p:sp>
        <p:nvSpPr>
          <p:cNvPr id="941061" name="Text Box 5"/>
          <p:cNvSpPr txBox="1">
            <a:spLocks noChangeArrowheads="1"/>
          </p:cNvSpPr>
          <p:nvPr/>
        </p:nvSpPr>
        <p:spPr bwMode="auto">
          <a:xfrm>
            <a:off x="1447800" y="2043113"/>
            <a:ext cx="625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r>
              <a:rPr kumimoji="0" lang="en-US" altLang="en-US">
                <a:latin typeface="Comic Sans MS" pitchFamily="66" charset="0"/>
              </a:rPr>
              <a:t> </a:t>
            </a:r>
            <a:r>
              <a:rPr kumimoji="0" lang="en-US" altLang="en-US" i="1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kumimoji="0" lang="en-US" altLang="en-US">
                <a:latin typeface="Comic Sans MS" pitchFamily="66" charset="0"/>
              </a:rPr>
              <a:t>::= all possible seating arrangements at the round table</a:t>
            </a:r>
          </a:p>
        </p:txBody>
      </p:sp>
      <p:sp>
        <p:nvSpPr>
          <p:cNvPr id="941062" name="Text Box 6"/>
          <p:cNvSpPr txBox="1">
            <a:spLocks noChangeArrowheads="1"/>
          </p:cNvSpPr>
          <p:nvPr/>
        </p:nvSpPr>
        <p:spPr bwMode="auto">
          <a:xfrm>
            <a:off x="685800" y="4689475"/>
            <a:ext cx="37925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mapping is an n-to-1 mapping.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4800600" y="46196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106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2013"/>
            <a:ext cx="1981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2119313" y="5688013"/>
            <a:ext cx="4891087" cy="78898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Thus, total number of seating arrangements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|B| = |A|/n = n!/n = (n-1)!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2" grpId="0" animBg="1"/>
      <p:bldP spid="941064" grpId="0" animBg="1"/>
      <p:bldP spid="9410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B1F40777-C4BE-4D08-92EB-456F9C69F218}" type="slidenum">
              <a:rPr lang="en-US" altLang="zh-TW">
                <a:latin typeface="Arial" charset="0"/>
              </a:rPr>
              <a:pPr eaLnBrk="1" hangingPunct="1"/>
              <a:t>32</a:t>
            </a:fld>
            <a:endParaRPr lang="en-US" altLang="zh-TW">
              <a:latin typeface="Arial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sp>
        <p:nvSpPr>
          <p:cNvPr id="940035" name="Text Box 3"/>
          <p:cNvSpPr txBox="1">
            <a:spLocks noChangeArrowheads="1"/>
          </p:cNvSpPr>
          <p:nvPr/>
        </p:nvSpPr>
        <p:spPr bwMode="auto">
          <a:xfrm>
            <a:off x="1420813" y="2209800"/>
            <a:ext cx="6275387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How many size 4 subsets of {1,2,…,13}?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kumimoji="0" lang="en-US" altLang="en-US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Let </a:t>
            </a:r>
            <a:r>
              <a:rPr kumimoji="0" lang="en-US" altLang="en-US" i="1">
                <a:solidFill>
                  <a:schemeClr val="accent2"/>
                </a:solidFill>
              </a:rPr>
              <a:t>A</a:t>
            </a:r>
            <a:r>
              <a:rPr kumimoji="0" lang="en-US" altLang="en-US"/>
              <a:t>::= permutations of {1,2,…,13}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/>
              <a:t>     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size 4 subsets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kumimoji="0" lang="en-US" altLang="en-US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map   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  <a:r>
              <a:rPr kumimoji="0" lang="en-US" altLang="en-US">
                <a:solidFill>
                  <a:srgbClr val="3333CC"/>
                </a:solidFill>
                <a:sym typeface="Euclid Extra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/>
              <a:t>    </a:t>
            </a:r>
            <a:r>
              <a:rPr kumimoji="0" lang="en-US" altLang="en-US"/>
              <a:t>to </a:t>
            </a:r>
            <a:r>
              <a:rPr kumimoji="0" lang="en-US" altLang="en-US">
                <a:solidFill>
                  <a:srgbClr val="3333CC"/>
                </a:solidFill>
              </a:rPr>
              <a:t>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(that is, take the first k elements from the permutation)</a:t>
            </a: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371600" y="6019800"/>
            <a:ext cx="63547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many permutations are mapped to the same subset??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981075" y="1119188"/>
            <a:ext cx="7105650" cy="650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TW"/>
              <a:t>Now we can use the division rule to compute          more formally.</a:t>
            </a:r>
          </a:p>
        </p:txBody>
      </p:sp>
      <p:pic>
        <p:nvPicPr>
          <p:cNvPr id="12295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3000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33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0A7EE534-BC6C-4052-B7F0-FCEBFBEB0BDB}" type="slidenum">
              <a:rPr lang="en-US" altLang="zh-TW">
                <a:latin typeface="Arial" charset="0"/>
              </a:rPr>
              <a:pPr eaLnBrk="1" hangingPunct="1"/>
              <a:t>33</a:t>
            </a:fld>
            <a:endParaRPr lang="en-US" altLang="zh-TW"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2057400" y="1295400"/>
            <a:ext cx="5029200" cy="514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map   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  <a:r>
              <a:rPr kumimoji="0" lang="en-US" altLang="en-US">
                <a:solidFill>
                  <a:srgbClr val="3333CC"/>
                </a:solidFill>
                <a:sym typeface="Euclid Extra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/>
              <a:t>    </a:t>
            </a:r>
            <a:r>
              <a:rPr kumimoji="0" lang="en-US" altLang="en-US"/>
              <a:t>to</a:t>
            </a:r>
            <a:r>
              <a:rPr kumimoji="0" lang="en-US" altLang="en-US">
                <a:solidFill>
                  <a:srgbClr val="3333CC"/>
                </a:solidFill>
              </a:rPr>
              <a:t>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</p:txBody>
      </p:sp>
      <p:sp>
        <p:nvSpPr>
          <p:cNvPr id="939015" name="Text Box 7"/>
          <p:cNvSpPr txBox="1">
            <a:spLocks noChangeArrowheads="1"/>
          </p:cNvSpPr>
          <p:nvPr/>
        </p:nvSpPr>
        <p:spPr bwMode="auto">
          <a:xfrm>
            <a:off x="1828800" y="2209800"/>
            <a:ext cx="54102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8000"/>
                </a:solidFill>
              </a:rPr>
              <a:t>   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 </a:t>
            </a:r>
            <a:r>
              <a:rPr kumimoji="0" lang="en-US" altLang="en-US">
                <a:solidFill>
                  <a:srgbClr val="3333CC"/>
                </a:solidFill>
                <a:sym typeface="Euclid Extra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>
                <a:solidFill>
                  <a:srgbClr val="000000"/>
                </a:solidFill>
              </a:rPr>
              <a:t>  </a:t>
            </a:r>
            <a:r>
              <a:rPr kumimoji="0" lang="en-US" altLang="en-US">
                <a:solidFill>
                  <a:srgbClr val="000000"/>
                </a:solidFill>
              </a:rPr>
              <a:t>also maps</a:t>
            </a:r>
            <a:r>
              <a:rPr kumimoji="0" lang="en-US" altLang="en-US" baseline="-25000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to </a:t>
            </a:r>
            <a:r>
              <a:rPr kumimoji="0" lang="en-US" altLang="en-US">
                <a:solidFill>
                  <a:srgbClr val="3333CC"/>
                </a:solidFill>
              </a:rPr>
              <a:t>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as does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  <a:sym typeface="Euclid Extra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939017" name="Text Box 9"/>
          <p:cNvSpPr txBox="1">
            <a:spLocks noChangeArrowheads="1"/>
          </p:cNvSpPr>
          <p:nvPr/>
        </p:nvSpPr>
        <p:spPr bwMode="auto">
          <a:xfrm>
            <a:off x="685800" y="5832475"/>
            <a:ext cx="216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this mapping is </a:t>
            </a:r>
          </a:p>
        </p:txBody>
      </p:sp>
      <p:sp>
        <p:nvSpPr>
          <p:cNvPr id="939019" name="Text Box 11"/>
          <p:cNvSpPr txBox="1">
            <a:spLocks noChangeArrowheads="1"/>
          </p:cNvSpPr>
          <p:nvPr/>
        </p:nvSpPr>
        <p:spPr bwMode="auto">
          <a:xfrm>
            <a:off x="2835275" y="5791200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FF00FF"/>
                </a:solidFill>
              </a:rPr>
              <a:t>4!</a:t>
            </a:r>
            <a:r>
              <a:rPr kumimoji="0" lang="en-US" altLang="en-US" sz="2400">
                <a:solidFill>
                  <a:srgbClr val="FF00FF"/>
                </a:solidFill>
                <a:sym typeface="Euclid Symbol" pitchFamily="18" charset="2"/>
              </a:rPr>
              <a:t></a:t>
            </a:r>
            <a:r>
              <a:rPr kumimoji="0" lang="en-US" altLang="en-US" sz="2400">
                <a:solidFill>
                  <a:srgbClr val="FF00FF"/>
                </a:solidFill>
              </a:rPr>
              <a:t>9!</a:t>
            </a:r>
            <a:r>
              <a:rPr kumimoji="0" lang="en-US" altLang="en-US" sz="2400">
                <a:solidFill>
                  <a:srgbClr val="000000"/>
                </a:solidFill>
              </a:rPr>
              <a:t>-to-1</a:t>
            </a: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sp>
        <p:nvSpPr>
          <p:cNvPr id="939021" name="AutoShape 13"/>
          <p:cNvSpPr>
            <a:spLocks noChangeArrowheads="1"/>
          </p:cNvSpPr>
          <p:nvPr/>
        </p:nvSpPr>
        <p:spPr bwMode="auto">
          <a:xfrm>
            <a:off x="4724400" y="5791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3902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5767388"/>
            <a:ext cx="25177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9024" name="AutoShape 16"/>
          <p:cNvSpPr>
            <a:spLocks/>
          </p:cNvSpPr>
          <p:nvPr/>
        </p:nvSpPr>
        <p:spPr bwMode="auto">
          <a:xfrm rot="-5400000">
            <a:off x="3276600" y="2743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9025" name="AutoShape 17"/>
          <p:cNvSpPr>
            <a:spLocks/>
          </p:cNvSpPr>
          <p:nvPr/>
        </p:nvSpPr>
        <p:spPr bwMode="auto">
          <a:xfrm rot="-5400000">
            <a:off x="4343400" y="2667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9026" name="Text Box 18"/>
          <p:cNvSpPr txBox="1">
            <a:spLocks noChangeArrowheads="1"/>
          </p:cNvSpPr>
          <p:nvPr/>
        </p:nvSpPr>
        <p:spPr bwMode="auto">
          <a:xfrm>
            <a:off x="3184525" y="3317875"/>
            <a:ext cx="377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4!</a:t>
            </a:r>
          </a:p>
        </p:txBody>
      </p:sp>
      <p:sp>
        <p:nvSpPr>
          <p:cNvPr id="939027" name="Text Box 19"/>
          <p:cNvSpPr txBox="1">
            <a:spLocks noChangeArrowheads="1"/>
          </p:cNvSpPr>
          <p:nvPr/>
        </p:nvSpPr>
        <p:spPr bwMode="auto">
          <a:xfrm>
            <a:off x="4267200" y="329088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9!</a:t>
            </a:r>
          </a:p>
        </p:txBody>
      </p:sp>
      <p:sp>
        <p:nvSpPr>
          <p:cNvPr id="939028" name="Text Box 20"/>
          <p:cNvSpPr txBox="1">
            <a:spLocks noChangeArrowheads="1"/>
          </p:cNvSpPr>
          <p:nvPr/>
        </p:nvSpPr>
        <p:spPr bwMode="auto">
          <a:xfrm>
            <a:off x="1295400" y="3962400"/>
            <a:ext cx="649922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Any ordering of the first four elements (4! of them),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also any ordering of the last nine elements (9! of them)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will give the same subset.</a:t>
            </a:r>
          </a:p>
        </p:txBody>
      </p:sp>
    </p:spTree>
    <p:extLst>
      <p:ext uri="{BB962C8B-B14F-4D97-AF65-F5344CB8AC3E}">
        <p14:creationId xmlns:p14="http://schemas.microsoft.com/office/powerpoint/2010/main" val="2188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7" grpId="0"/>
      <p:bldP spid="939019" grpId="0"/>
      <p:bldP spid="939021" grpId="0" animBg="1"/>
      <p:bldP spid="939024" grpId="0" animBg="1"/>
      <p:bldP spid="939025" grpId="0" animBg="1"/>
      <p:bldP spid="939026" grpId="0"/>
      <p:bldP spid="9390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838200" y="1219200"/>
            <a:ext cx="457200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Let </a:t>
            </a:r>
            <a:r>
              <a:rPr kumimoji="0" lang="en-US" altLang="en-US" i="1"/>
              <a:t>A</a:t>
            </a:r>
            <a:r>
              <a:rPr kumimoji="0" lang="en-US" altLang="en-US"/>
              <a:t>::= permutations of {1,2,…,13}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/>
              <a:t>      B</a:t>
            </a:r>
            <a:r>
              <a:rPr kumimoji="0" lang="en-US" altLang="en-US"/>
              <a:t>::= size 4 subsets</a:t>
            </a:r>
          </a:p>
        </p:txBody>
      </p:sp>
      <p:sp>
        <p:nvSpPr>
          <p:cNvPr id="937988" name="Text Box 4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pic>
        <p:nvPicPr>
          <p:cNvPr id="9379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7990" name="Object 6"/>
          <p:cNvGraphicFramePr>
            <a:graphicFrameLocks noChangeAspect="1"/>
          </p:cNvGraphicFramePr>
          <p:nvPr/>
        </p:nvGraphicFramePr>
        <p:xfrm>
          <a:off x="3048000" y="2336800"/>
          <a:ext cx="30559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33" name="Equation" r:id="rId5" imgW="1091880" imgH="253800" progId="Equation.DSMT4">
                  <p:embed/>
                </p:oleObj>
              </mc:Choice>
              <mc:Fallback>
                <p:oleObj name="Equation" r:id="rId5" imgW="10918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36800"/>
                        <a:ext cx="30559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97" name="Text Box 13"/>
          <p:cNvSpPr txBox="1">
            <a:spLocks noChangeArrowheads="1"/>
          </p:cNvSpPr>
          <p:nvPr/>
        </p:nvSpPr>
        <p:spPr bwMode="auto">
          <a:xfrm>
            <a:off x="1000125" y="3519488"/>
            <a:ext cx="387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So number of 4 element subsets is</a:t>
            </a:r>
          </a:p>
        </p:txBody>
      </p:sp>
      <p:graphicFrame>
        <p:nvGraphicFramePr>
          <p:cNvPr id="937998" name="Object 14"/>
          <p:cNvGraphicFramePr>
            <a:graphicFrameLocks noChangeAspect="1"/>
          </p:cNvGraphicFramePr>
          <p:nvPr/>
        </p:nvGraphicFramePr>
        <p:xfrm>
          <a:off x="6334125" y="3346450"/>
          <a:ext cx="676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34" name="Equation" r:id="rId7" imgW="317160" imgH="393480" progId="Equation.DSMT4">
                  <p:embed/>
                </p:oleObj>
              </mc:Choice>
              <mc:Fallback>
                <p:oleObj name="Equation" r:id="rId7" imgW="31716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346450"/>
                        <a:ext cx="676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9" name="Object 15"/>
          <p:cNvGraphicFramePr>
            <a:graphicFrameLocks noChangeAspect="1"/>
          </p:cNvGraphicFramePr>
          <p:nvPr/>
        </p:nvGraphicFramePr>
        <p:xfrm>
          <a:off x="4962525" y="3270250"/>
          <a:ext cx="1219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35" name="Equation" r:id="rId9" imgW="558720" imgH="457200" progId="Equation.DSMT4">
                  <p:embed/>
                </p:oleObj>
              </mc:Choice>
              <mc:Fallback>
                <p:oleObj name="Equation" r:id="rId9" imgW="55872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3270250"/>
                        <a:ext cx="12192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004" name="Object 20"/>
          <p:cNvGraphicFramePr>
            <a:graphicFrameLocks noChangeAspect="1"/>
          </p:cNvGraphicFramePr>
          <p:nvPr/>
        </p:nvGraphicFramePr>
        <p:xfrm>
          <a:off x="3784600" y="464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36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648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05" name="Text Box 21"/>
          <p:cNvSpPr txBox="1">
            <a:spLocks noChangeArrowheads="1"/>
          </p:cNvSpPr>
          <p:nvPr/>
        </p:nvSpPr>
        <p:spPr bwMode="auto">
          <a:xfrm>
            <a:off x="1600200" y="4941888"/>
            <a:ext cx="582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Number of </a:t>
            </a: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 element subsets of an </a:t>
            </a: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938006" name="Object 22"/>
          <p:cNvGraphicFramePr>
            <a:graphicFrameLocks noChangeAspect="1"/>
          </p:cNvGraphicFramePr>
          <p:nvPr/>
        </p:nvGraphicFramePr>
        <p:xfrm>
          <a:off x="3276600" y="5410200"/>
          <a:ext cx="259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37" name="Equation" r:id="rId13" imgW="1180800" imgH="457200" progId="Equation.DSMT4">
                  <p:embed/>
                </p:oleObj>
              </mc:Choice>
              <mc:Fallback>
                <p:oleObj name="Equation" r:id="rId13" imgW="118080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259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07" name="Rectangle 23"/>
          <p:cNvSpPr>
            <a:spLocks noChangeArrowheads="1"/>
          </p:cNvSpPr>
          <p:nvPr/>
        </p:nvSpPr>
        <p:spPr bwMode="auto">
          <a:xfrm>
            <a:off x="1447800" y="4648200"/>
            <a:ext cx="6324600" cy="19050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5" grpId="0"/>
      <p:bldP spid="9380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1" name="Text Box 3"/>
          <p:cNvSpPr txBox="1">
            <a:spLocks noChangeArrowheads="1"/>
          </p:cNvSpPr>
          <p:nvPr/>
        </p:nvSpPr>
        <p:spPr bwMode="auto">
          <a:xfrm>
            <a:off x="3425825" y="457200"/>
            <a:ext cx="228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MISSISSIPPI</a:t>
            </a:r>
          </a:p>
        </p:txBody>
      </p:sp>
      <p:sp>
        <p:nvSpPr>
          <p:cNvPr id="1056781" name="Text Box 13"/>
          <p:cNvSpPr txBox="1">
            <a:spLocks noChangeArrowheads="1"/>
          </p:cNvSpPr>
          <p:nvPr/>
        </p:nvSpPr>
        <p:spPr bwMode="auto">
          <a:xfrm>
            <a:off x="685800" y="1371600"/>
            <a:ext cx="77120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ways to rearrange the letters in the word “MISSISSIPPI”?</a:t>
            </a:r>
          </a:p>
        </p:txBody>
      </p:sp>
      <p:sp>
        <p:nvSpPr>
          <p:cNvPr id="1056782" name="Text Box 14"/>
          <p:cNvSpPr txBox="1">
            <a:spLocks noChangeArrowheads="1"/>
          </p:cNvSpPr>
          <p:nvPr/>
        </p:nvSpPr>
        <p:spPr bwMode="auto">
          <a:xfrm>
            <a:off x="685800" y="2192338"/>
            <a:ext cx="78200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 be the set of all permutations of n letters.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B be the set of all different words by rearranging “MISSISSIPPI”.</a:t>
            </a:r>
          </a:p>
        </p:txBody>
      </p:sp>
      <p:sp>
        <p:nvSpPr>
          <p:cNvPr id="1056783" name="Text Box 15"/>
          <p:cNvSpPr txBox="1">
            <a:spLocks noChangeArrowheads="1"/>
          </p:cNvSpPr>
          <p:nvPr/>
        </p:nvSpPr>
        <p:spPr bwMode="auto">
          <a:xfrm>
            <a:off x="762000" y="3276600"/>
            <a:ext cx="60483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permutations are mapped to the same word?</a:t>
            </a:r>
          </a:p>
        </p:txBody>
      </p:sp>
      <p:sp>
        <p:nvSpPr>
          <p:cNvPr id="1056784" name="Rectangle 16"/>
          <p:cNvSpPr>
            <a:spLocks noChangeArrowheads="1"/>
          </p:cNvSpPr>
          <p:nvPr/>
        </p:nvSpPr>
        <p:spPr bwMode="auto">
          <a:xfrm>
            <a:off x="304800" y="4524375"/>
            <a:ext cx="1760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MISSISSIPPI</a:t>
            </a:r>
          </a:p>
        </p:txBody>
      </p:sp>
      <p:sp>
        <p:nvSpPr>
          <p:cNvPr id="1056785" name="Text Box 17"/>
          <p:cNvSpPr txBox="1">
            <a:spLocks noChangeArrowheads="1"/>
          </p:cNvSpPr>
          <p:nvPr/>
        </p:nvSpPr>
        <p:spPr bwMode="auto">
          <a:xfrm>
            <a:off x="2514600" y="3976688"/>
            <a:ext cx="6240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4! possible ways to rearrange the S giving the same word</a:t>
            </a:r>
          </a:p>
        </p:txBody>
      </p:sp>
      <p:sp>
        <p:nvSpPr>
          <p:cNvPr id="1056786" name="Text Box 18"/>
          <p:cNvSpPr txBox="1">
            <a:spLocks noChangeArrowheads="1"/>
          </p:cNvSpPr>
          <p:nvPr/>
        </p:nvSpPr>
        <p:spPr bwMode="auto">
          <a:xfrm>
            <a:off x="2514600" y="4510088"/>
            <a:ext cx="6207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4! possible ways to rearrange the I giving the same word</a:t>
            </a:r>
          </a:p>
        </p:txBody>
      </p:sp>
      <p:sp>
        <p:nvSpPr>
          <p:cNvPr id="1056787" name="Text Box 19"/>
          <p:cNvSpPr txBox="1">
            <a:spLocks noChangeArrowheads="1"/>
          </p:cNvSpPr>
          <p:nvPr/>
        </p:nvSpPr>
        <p:spPr bwMode="auto">
          <a:xfrm>
            <a:off x="2514600" y="5043488"/>
            <a:ext cx="6200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2! possible ways to rearrange the P giving the same word</a:t>
            </a:r>
          </a:p>
        </p:txBody>
      </p:sp>
      <p:sp>
        <p:nvSpPr>
          <p:cNvPr id="1056788" name="Line 20"/>
          <p:cNvSpPr>
            <a:spLocks noChangeShapeType="1"/>
          </p:cNvSpPr>
          <p:nvPr/>
        </p:nvSpPr>
        <p:spPr bwMode="auto">
          <a:xfrm flipV="1">
            <a:off x="2057400" y="42052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89" name="Line 21"/>
          <p:cNvSpPr>
            <a:spLocks noChangeShapeType="1"/>
          </p:cNvSpPr>
          <p:nvPr/>
        </p:nvSpPr>
        <p:spPr bwMode="auto">
          <a:xfrm>
            <a:off x="2057400" y="4662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90" name="Line 22"/>
          <p:cNvSpPr>
            <a:spLocks noChangeShapeType="1"/>
          </p:cNvSpPr>
          <p:nvPr/>
        </p:nvSpPr>
        <p:spPr bwMode="auto">
          <a:xfrm>
            <a:off x="2057400" y="473868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91" name="Text Box 23"/>
          <p:cNvSpPr txBox="1">
            <a:spLocks noChangeArrowheads="1"/>
          </p:cNvSpPr>
          <p:nvPr/>
        </p:nvSpPr>
        <p:spPr bwMode="auto">
          <a:xfrm>
            <a:off x="762000" y="5867400"/>
            <a:ext cx="77327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mapping is 4!4!2!-to-1, and so there are 13!/4!4!2! different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82" grpId="0"/>
      <p:bldP spid="1056783" grpId="0" animBg="1"/>
      <p:bldP spid="1056784" grpId="0"/>
      <p:bldP spid="1056785" grpId="0"/>
      <p:bldP spid="1056786" grpId="0"/>
      <p:bldP spid="1056787" grpId="0"/>
      <p:bldP spid="1056788" grpId="0" animBg="1"/>
      <p:bldP spid="1056789" grpId="0" animBg="1"/>
      <p:bldP spid="1056790" grpId="0" animBg="1"/>
      <p:bldP spid="105679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/>
        </p:nvSpPr>
        <p:spPr bwMode="auto">
          <a:xfrm>
            <a:off x="457200" y="1195388"/>
            <a:ext cx="815340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I’m planning a 20-mile walk, which should include 5 northward miles, 5 eastward miles, 5 southward miles, and 5 westward miles.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How many different walks are possible?</a:t>
            </a:r>
          </a:p>
          <a:p>
            <a:endParaRPr lang="en-US" altLang="en-US"/>
          </a:p>
          <a:p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There is a bijection between such walks and sequences with 5 N’s, 5 E’s, 5 S’s, and 5 W’s.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number of such sequences is equal to the number of rearrangements:</a:t>
            </a:r>
          </a:p>
          <a:p>
            <a:pPr algn="ctr">
              <a:lnSpc>
                <a:spcPct val="150000"/>
              </a:lnSpc>
            </a:pPr>
            <a:r>
              <a:rPr lang="en-US" altLang="en-US"/>
              <a:t>20!</a:t>
            </a:r>
          </a:p>
          <a:p>
            <a:pPr algn="ctr">
              <a:lnSpc>
                <a:spcPct val="150000"/>
              </a:lnSpc>
            </a:pPr>
            <a:r>
              <a:rPr lang="en-US" altLang="en-US"/>
              <a:t>5!5!5!5!</a:t>
            </a:r>
          </a:p>
        </p:txBody>
      </p:sp>
      <p:sp>
        <p:nvSpPr>
          <p:cNvPr id="1058819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62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Example: 20 Mile Walk</a:t>
            </a:r>
          </a:p>
        </p:txBody>
      </p:sp>
      <p:sp>
        <p:nvSpPr>
          <p:cNvPr id="1058820" name="Line 4"/>
          <p:cNvSpPr>
            <a:spLocks noChangeShapeType="1"/>
          </p:cNvSpPr>
          <p:nvPr/>
        </p:nvSpPr>
        <p:spPr bwMode="auto">
          <a:xfrm>
            <a:off x="39624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2E493D81-0D73-4988-A2CC-4908411D640A}" type="slidenum">
              <a:rPr lang="en-US" altLang="zh-TW">
                <a:latin typeface="Arial" charset="0"/>
              </a:rPr>
              <a:pPr eaLnBrk="1" hangingPunct="1"/>
              <a:t>37</a:t>
            </a:fld>
            <a:endParaRPr lang="en-US" altLang="zh-TW">
              <a:latin typeface="Arial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295400"/>
            <a:ext cx="81534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What is the coefficient of x</a:t>
            </a:r>
            <a:r>
              <a:rPr lang="en-US" altLang="en-US" baseline="30000"/>
              <a:t>7</a:t>
            </a:r>
            <a:r>
              <a:rPr lang="en-US" altLang="en-US"/>
              <a:t>y</a:t>
            </a:r>
            <a:r>
              <a:rPr lang="en-US" altLang="en-US" baseline="30000"/>
              <a:t>9</a:t>
            </a:r>
            <a:r>
              <a:rPr lang="en-US" altLang="en-US"/>
              <a:t>z</a:t>
            </a:r>
            <a:r>
              <a:rPr lang="en-US" altLang="en-US" baseline="30000"/>
              <a:t>5</a:t>
            </a:r>
            <a:r>
              <a:rPr lang="en-US" altLang="en-US"/>
              <a:t> in (x+y+z)</a:t>
            </a:r>
            <a:r>
              <a:rPr lang="en-US" altLang="en-US" baseline="30000"/>
              <a:t>21</a:t>
            </a:r>
            <a:r>
              <a:rPr lang="en-US" altLang="en-US"/>
              <a:t>?</a:t>
            </a:r>
          </a:p>
          <a:p>
            <a:pPr eaLnBrk="1" hangingPunct="1">
              <a:lnSpc>
                <a:spcPct val="150000"/>
              </a:lnSpc>
            </a:pPr>
            <a:endParaRPr lang="en-US" altLang="en-US"/>
          </a:p>
          <a:p>
            <a:pPr eaLnBrk="1" hangingPunct="1">
              <a:lnSpc>
                <a:spcPct val="150000"/>
              </a:lnSpc>
            </a:pPr>
            <a:endParaRPr lang="en-US" altLang="en-US"/>
          </a:p>
          <a:p>
            <a:pPr eaLnBrk="1" hangingPunct="1">
              <a:lnSpc>
                <a:spcPct val="150000"/>
              </a:lnSpc>
            </a:pPr>
            <a:endParaRPr lang="en-US" altLang="en-US"/>
          </a:p>
          <a:p>
            <a:pPr eaLnBrk="1" hangingPunct="1">
              <a:lnSpc>
                <a:spcPct val="150000"/>
              </a:lnSpc>
            </a:pP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12 people.  How many ways to divide them into 3 teams, each team with 4 people?</a:t>
            </a:r>
          </a:p>
          <a:p>
            <a:pPr eaLnBrk="1" hangingPunct="1"/>
            <a:endParaRPr lang="en-US" altLang="en-US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5309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77251" name="Text Box 3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Bijection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Division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More mapping</a:t>
            </a:r>
          </a:p>
        </p:txBody>
      </p:sp>
    </p:spTree>
    <p:extLst>
      <p:ext uri="{BB962C8B-B14F-4D97-AF65-F5344CB8AC3E}">
        <p14:creationId xmlns:p14="http://schemas.microsoft.com/office/powerpoint/2010/main" val="3088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1071107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valid ways to add n pairs of parentheses?</a:t>
            </a:r>
          </a:p>
        </p:txBody>
      </p:sp>
      <p:sp>
        <p:nvSpPr>
          <p:cNvPr id="1071108" name="Text Box 4"/>
          <p:cNvSpPr txBox="1">
            <a:spLocks noChangeArrowheads="1"/>
          </p:cNvSpPr>
          <p:nvPr/>
        </p:nvSpPr>
        <p:spPr bwMode="auto">
          <a:xfrm>
            <a:off x="2608263" y="2819400"/>
            <a:ext cx="386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((()))    (()())     (())()    ()(())    ()()()</a:t>
            </a:r>
          </a:p>
        </p:txBody>
      </p:sp>
      <p:sp>
        <p:nvSpPr>
          <p:cNvPr id="1071109" name="Text Box 5"/>
          <p:cNvSpPr txBox="1">
            <a:spLocks noChangeArrowheads="1"/>
          </p:cNvSpPr>
          <p:nvPr/>
        </p:nvSpPr>
        <p:spPr bwMode="auto">
          <a:xfrm>
            <a:off x="1447800" y="2133600"/>
            <a:ext cx="632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 There are 5 valid ways to add 3 pairs of parentheses.</a:t>
            </a:r>
          </a:p>
        </p:txBody>
      </p:sp>
      <p:sp>
        <p:nvSpPr>
          <p:cNvPr id="1071110" name="Text Box 6"/>
          <p:cNvSpPr txBox="1">
            <a:spLocks noChangeArrowheads="1"/>
          </p:cNvSpPr>
          <p:nvPr/>
        </p:nvSpPr>
        <p:spPr bwMode="auto">
          <a:xfrm>
            <a:off x="1295400" y="3554413"/>
            <a:ext cx="6562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parentheses.</a:t>
            </a:r>
          </a:p>
        </p:txBody>
      </p:sp>
      <p:sp>
        <p:nvSpPr>
          <p:cNvPr id="1071112" name="Text Box 8"/>
          <p:cNvSpPr txBox="1">
            <a:spLocks noChangeArrowheads="1"/>
          </p:cNvSpPr>
          <p:nvPr/>
        </p:nvSpPr>
        <p:spPr bwMode="auto">
          <a:xfrm>
            <a:off x="1431925" y="4384675"/>
            <a:ext cx="6242050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pairing is valid if and only if there are at least as many</a:t>
            </a:r>
          </a:p>
          <a:p>
            <a:pPr>
              <a:lnSpc>
                <a:spcPct val="150000"/>
              </a:lnSpc>
            </a:pPr>
            <a:r>
              <a:rPr lang="en-US" altLang="zh-TW"/>
              <a:t>open parentheses than close parentheses from the left.</a:t>
            </a:r>
          </a:p>
        </p:txBody>
      </p:sp>
    </p:spTree>
    <p:extLst>
      <p:ext uri="{BB962C8B-B14F-4D97-AF65-F5344CB8AC3E}">
        <p14:creationId xmlns:p14="http://schemas.microsoft.com/office/powerpoint/2010/main" val="35873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8" grpId="0"/>
      <p:bldP spid="1071109" grpId="0"/>
      <p:bldP spid="1071110" grpId="0"/>
      <p:bldP spid="1071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Text Box 2"/>
          <p:cNvSpPr txBox="1">
            <a:spLocks noChangeArrowheads="1"/>
          </p:cNvSpPr>
          <p:nvPr/>
        </p:nvSpPr>
        <p:spPr bwMode="auto">
          <a:xfrm>
            <a:off x="1752600" y="1447800"/>
            <a:ext cx="4114800" cy="165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0" lang="en-US" altLang="en-US">
                <a:latin typeface="Comic Sans MS" pitchFamily="66" charset="0"/>
              </a:rPr>
              <a:t>How many subsets of a set </a:t>
            </a:r>
            <a:r>
              <a:rPr kumimoji="0" lang="en-US" altLang="en-US" i="1">
                <a:latin typeface="Comic Sans MS" pitchFamily="66" charset="0"/>
              </a:rPr>
              <a:t>S</a:t>
            </a:r>
            <a:r>
              <a:rPr kumimoji="0" lang="en-US" altLang="en-US">
                <a:latin typeface="Comic Sans MS" pitchFamily="66" charset="0"/>
              </a:rPr>
              <a:t>? 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>
                <a:latin typeface="Comic Sans MS" pitchFamily="66" charset="0"/>
              </a:rPr>
              <a:t>   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kumimoji="0" lang="en-US" altLang="en-US">
                <a:latin typeface="Comic Sans MS" pitchFamily="66" charset="0"/>
              </a:rPr>
              <a:t>(</a:t>
            </a:r>
            <a:r>
              <a:rPr kumimoji="0" lang="en-US" altLang="en-US" i="1">
                <a:latin typeface="Comic Sans MS" pitchFamily="66" charset="0"/>
              </a:rPr>
              <a:t>S</a:t>
            </a:r>
            <a:r>
              <a:rPr kumimoji="0" lang="en-US" altLang="en-US">
                <a:latin typeface="Comic Sans MS" pitchFamily="66" charset="0"/>
              </a:rPr>
              <a:t>) = the </a:t>
            </a:r>
            <a:r>
              <a:rPr kumimoji="0" lang="en-US" altLang="en-US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kumimoji="0" lang="en-US" altLang="en-US">
                <a:latin typeface="Comic Sans MS" pitchFamily="66" charset="0"/>
              </a:rPr>
              <a:t> of </a:t>
            </a:r>
            <a:r>
              <a:rPr kumimoji="0" lang="en-US" altLang="en-US" i="1">
                <a:latin typeface="Comic Sans MS" pitchFamily="66" charset="0"/>
              </a:rPr>
              <a:t>S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>
                <a:latin typeface="Comic Sans MS" pitchFamily="66" charset="0"/>
              </a:rPr>
              <a:t>           = the set of all subsets of </a:t>
            </a:r>
            <a:r>
              <a:rPr kumimoji="0" lang="en-US" altLang="en-US" i="1">
                <a:latin typeface="Comic Sans MS" pitchFamily="66" charset="0"/>
              </a:rPr>
              <a:t>S</a:t>
            </a:r>
            <a:endParaRPr kumimoji="0" lang="en-US" altLang="en-US">
              <a:latin typeface="Comic Sans MS" pitchFamily="66" charset="0"/>
            </a:endParaRPr>
          </a:p>
        </p:txBody>
      </p:sp>
      <p:sp>
        <p:nvSpPr>
          <p:cNvPr id="956419" name="Text Box 3"/>
          <p:cNvSpPr txBox="1">
            <a:spLocks noChangeArrowheads="1"/>
          </p:cNvSpPr>
          <p:nvPr/>
        </p:nvSpPr>
        <p:spPr bwMode="auto">
          <a:xfrm>
            <a:off x="1752600" y="3563938"/>
            <a:ext cx="533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0" lang="en-US" altLang="en-US"/>
              <a:t>for </a:t>
            </a:r>
            <a:r>
              <a:rPr kumimoji="0" lang="en-US" altLang="en-US" i="1"/>
              <a:t>S</a:t>
            </a:r>
            <a:r>
              <a:rPr kumimoji="0" lang="en-US" altLang="en-US"/>
              <a:t> = {a, b, c}, 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S</a:t>
            </a:r>
            <a:r>
              <a:rPr kumimoji="0" lang="en-US" altLang="en-US"/>
              <a:t>) = {</a:t>
            </a:r>
            <a:r>
              <a:rPr kumimoji="0" lang="en-US" altLang="en-US">
                <a:sym typeface="Symbol" pitchFamily="18" charset="2"/>
              </a:rPr>
              <a:t>,</a:t>
            </a:r>
            <a:r>
              <a:rPr kumimoji="0" lang="en-US" altLang="en-US"/>
              <a:t> {a}, {b}, {c}, {a,b}, {a,c}, {b,c}, {a,b,c} }</a:t>
            </a:r>
          </a:p>
        </p:txBody>
      </p:sp>
      <p:sp>
        <p:nvSpPr>
          <p:cNvPr id="956420" name="Text Box 4"/>
          <p:cNvSpPr txBox="1">
            <a:spLocks noChangeArrowheads="1"/>
          </p:cNvSpPr>
          <p:nvPr/>
        </p:nvSpPr>
        <p:spPr bwMode="auto">
          <a:xfrm>
            <a:off x="3724275" y="457200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Power Set</a:t>
            </a:r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1828800" y="4953000"/>
            <a:ext cx="3694113" cy="9255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S has n elements.</a:t>
            </a:r>
          </a:p>
          <a:p>
            <a:endParaRPr lang="en-US" altLang="zh-TW"/>
          </a:p>
          <a:p>
            <a:r>
              <a:rPr lang="en-US" altLang="zh-TW"/>
              <a:t>How large is the power set of 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9" grpId="0"/>
      <p:bldP spid="9564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7FA69C2E-254A-40CE-9C44-E8192CF24C13}" type="slidenum">
              <a:rPr lang="en-US" altLang="zh-TW">
                <a:latin typeface="Arial" charset="0"/>
              </a:rPr>
              <a:pPr eaLnBrk="1" hangingPunct="1"/>
              <a:t>40</a:t>
            </a:fld>
            <a:endParaRPr lang="en-US" altLang="zh-TW">
              <a:latin typeface="Arial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363913" y="457200"/>
            <a:ext cx="235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Monotone Path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914400" y="1143000"/>
            <a:ext cx="72390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A monotone path from (0,0) to (n,n) is a path consist of “right" moves (x-coordinate increase by 1) and “up" moves (y-coordinate increase by 1), starting at (0,0) and ending at (n,n). </a:t>
            </a:r>
          </a:p>
        </p:txBody>
      </p:sp>
      <p:pic>
        <p:nvPicPr>
          <p:cNvPr id="10690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7912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9070" name="Text Box 14"/>
          <p:cNvSpPr txBox="1">
            <a:spLocks noChangeArrowheads="1"/>
          </p:cNvSpPr>
          <p:nvPr/>
        </p:nvSpPr>
        <p:spPr bwMode="auto">
          <a:xfrm>
            <a:off x="1524000" y="4495800"/>
            <a:ext cx="603250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possible monotone paths from (0,0) to (n,n)?</a:t>
            </a:r>
          </a:p>
        </p:txBody>
      </p:sp>
      <p:sp>
        <p:nvSpPr>
          <p:cNvPr id="1069071" name="Text Box 15"/>
          <p:cNvSpPr txBox="1">
            <a:spLocks noChangeArrowheads="1"/>
          </p:cNvSpPr>
          <p:nvPr/>
        </p:nvSpPr>
        <p:spPr bwMode="auto">
          <a:xfrm>
            <a:off x="465138" y="5105400"/>
            <a:ext cx="8212137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map a “right” move to an “x” and a “up” move to a “y”.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 bijection between monotone paths and words with n x’s and n y’s.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so the answer is just </a:t>
            </a:r>
          </a:p>
        </p:txBody>
      </p:sp>
      <p:pic>
        <p:nvPicPr>
          <p:cNvPr id="1069073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867400"/>
            <a:ext cx="428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AF174B0A-CD8A-43A3-B9B4-B9558EB0CE61}" type="slidenum">
              <a:rPr lang="en-US" altLang="zh-TW">
                <a:latin typeface="Arial" charset="0"/>
              </a:rPr>
              <a:pPr eaLnBrk="1" hangingPunct="1"/>
              <a:t>41</a:t>
            </a:fld>
            <a:endParaRPr lang="en-US" altLang="zh-TW">
              <a:latin typeface="Arial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363913" y="457200"/>
            <a:ext cx="235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Monotone Path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14400" y="1219200"/>
            <a:ext cx="670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We say such a path “lower-right" monotone path if all of the points (x</a:t>
            </a:r>
            <a:r>
              <a:rPr lang="en-US" altLang="zh-TW" baseline="-25000"/>
              <a:t>i</a:t>
            </a:r>
            <a:r>
              <a:rPr lang="en-US" altLang="zh-TW"/>
              <a:t>,y</a:t>
            </a:r>
            <a:r>
              <a:rPr lang="en-US" altLang="zh-TW" baseline="-25000"/>
              <a:t>i</a:t>
            </a:r>
            <a:r>
              <a:rPr lang="en-US" altLang="zh-TW"/>
              <a:t>) on the path has x</a:t>
            </a:r>
            <a:r>
              <a:rPr lang="en-US" altLang="zh-TW" baseline="-25000"/>
              <a:t>i</a:t>
            </a:r>
            <a:r>
              <a:rPr lang="en-US" altLang="zh-TW"/>
              <a:t> &gt;= y</a:t>
            </a:r>
            <a:r>
              <a:rPr lang="en-US" altLang="zh-TW" baseline="-25000"/>
              <a:t>i</a:t>
            </a:r>
            <a:r>
              <a:rPr lang="en-US" altLang="zh-TW"/>
              <a:t>.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7912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4422" name="Text Box 6"/>
          <p:cNvSpPr txBox="1">
            <a:spLocks noChangeArrowheads="1"/>
          </p:cNvSpPr>
          <p:nvPr/>
        </p:nvSpPr>
        <p:spPr bwMode="auto">
          <a:xfrm>
            <a:off x="2209800" y="4572000"/>
            <a:ext cx="24765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lower-right monotone</a:t>
            </a:r>
          </a:p>
        </p:txBody>
      </p:sp>
      <p:sp>
        <p:nvSpPr>
          <p:cNvPr id="1084423" name="Text Box 7"/>
          <p:cNvSpPr txBox="1">
            <a:spLocks noChangeArrowheads="1"/>
          </p:cNvSpPr>
          <p:nvPr/>
        </p:nvSpPr>
        <p:spPr bwMode="auto">
          <a:xfrm>
            <a:off x="5410200" y="4572000"/>
            <a:ext cx="30654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NOT lower-right monotone</a:t>
            </a:r>
          </a:p>
        </p:txBody>
      </p:sp>
      <p:sp>
        <p:nvSpPr>
          <p:cNvPr id="1084424" name="Line 8"/>
          <p:cNvSpPr>
            <a:spLocks noChangeShapeType="1"/>
          </p:cNvSpPr>
          <p:nvPr/>
        </p:nvSpPr>
        <p:spPr bwMode="auto">
          <a:xfrm flipH="1" flipV="1">
            <a:off x="2971800" y="3962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5" name="Line 9"/>
          <p:cNvSpPr>
            <a:spLocks noChangeShapeType="1"/>
          </p:cNvSpPr>
          <p:nvPr/>
        </p:nvSpPr>
        <p:spPr bwMode="auto">
          <a:xfrm flipV="1">
            <a:off x="3429000" y="4038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6" name="Line 10"/>
          <p:cNvSpPr>
            <a:spLocks noChangeShapeType="1"/>
          </p:cNvSpPr>
          <p:nvPr/>
        </p:nvSpPr>
        <p:spPr bwMode="auto">
          <a:xfrm flipH="1" flipV="1">
            <a:off x="6248400" y="32766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7" name="Text Box 11"/>
          <p:cNvSpPr txBox="1">
            <a:spLocks noChangeArrowheads="1"/>
          </p:cNvSpPr>
          <p:nvPr/>
        </p:nvSpPr>
        <p:spPr bwMode="auto">
          <a:xfrm>
            <a:off x="914400" y="5486400"/>
            <a:ext cx="73453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possible </a:t>
            </a:r>
            <a:r>
              <a:rPr lang="en-US" altLang="zh-TW" i="1"/>
              <a:t>lower right</a:t>
            </a:r>
            <a:r>
              <a:rPr lang="en-US" altLang="zh-TW"/>
              <a:t>  monotone paths from (0,0) to (n,n)?</a:t>
            </a:r>
          </a:p>
        </p:txBody>
      </p:sp>
    </p:spTree>
    <p:extLst>
      <p:ext uri="{BB962C8B-B14F-4D97-AF65-F5344CB8AC3E}">
        <p14:creationId xmlns:p14="http://schemas.microsoft.com/office/powerpoint/2010/main" val="34081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22" grpId="0" animBg="1"/>
      <p:bldP spid="1084423" grpId="0" animBg="1"/>
      <p:bldP spid="1084424" grpId="0" animBg="1"/>
      <p:bldP spid="1084425" grpId="0" animBg="1"/>
      <p:bldP spid="1084426" grpId="0" animBg="1"/>
      <p:bldP spid="10844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9AB56430-DB9E-4F3D-A1D3-34B8FDE34658}" type="slidenum">
              <a:rPr lang="en-US" altLang="zh-TW">
                <a:latin typeface="Arial" charset="0"/>
              </a:rPr>
              <a:pPr eaLnBrk="1" hangingPunct="1"/>
              <a:t>42</a:t>
            </a:fld>
            <a:endParaRPr lang="en-US" altLang="zh-TW">
              <a:latin typeface="Arial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363913" y="457200"/>
            <a:ext cx="235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Monotone Path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57400"/>
            <a:ext cx="56213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884238" y="1295400"/>
            <a:ext cx="73453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possible </a:t>
            </a:r>
            <a:r>
              <a:rPr lang="en-US" altLang="zh-TW" i="1"/>
              <a:t>lower right</a:t>
            </a:r>
            <a:r>
              <a:rPr lang="en-US" altLang="zh-TW"/>
              <a:t>  monotone paths from (0,0) to (n,n)?</a:t>
            </a:r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6629400" y="1828800"/>
            <a:ext cx="1905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452" name="Text Box 12"/>
          <p:cNvSpPr txBox="1">
            <a:spLocks noChangeArrowheads="1"/>
          </p:cNvSpPr>
          <p:nvPr/>
        </p:nvSpPr>
        <p:spPr bwMode="auto">
          <a:xfrm>
            <a:off x="914400" y="4191000"/>
            <a:ext cx="7272338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still map a “right” move to an “x” and a “up” move to a “y”.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 bijection between (</a:t>
            </a:r>
            <a:r>
              <a:rPr lang="en-US" altLang="zh-TW">
                <a:solidFill>
                  <a:schemeClr val="accent2"/>
                </a:solidFill>
              </a:rPr>
              <a:t>A</a:t>
            </a:r>
            <a:r>
              <a:rPr lang="en-US" altLang="zh-TW"/>
              <a:t>) lower right monotone paths and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(</a:t>
            </a:r>
            <a:r>
              <a:rPr lang="en-US" altLang="zh-TW">
                <a:solidFill>
                  <a:srgbClr val="008000"/>
                </a:solidFill>
              </a:rPr>
              <a:t>B</a:t>
            </a:r>
            <a:r>
              <a:rPr lang="en-US" altLang="zh-TW"/>
              <a:t>) words with n x’s and n y’s, with the additional constraint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no initial segment of the string has more Y's than X's.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 bijection, but both sets look difficult to count. </a:t>
            </a:r>
          </a:p>
        </p:txBody>
      </p:sp>
    </p:spTree>
    <p:extLst>
      <p:ext uri="{BB962C8B-B14F-4D97-AF65-F5344CB8AC3E}">
        <p14:creationId xmlns:p14="http://schemas.microsoft.com/office/powerpoint/2010/main" val="36158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Mountain Ranges</a:t>
            </a:r>
          </a:p>
        </p:txBody>
      </p:sp>
      <p:sp>
        <p:nvSpPr>
          <p:cNvPr id="1073155" name="Rectangle 3"/>
          <p:cNvSpPr>
            <a:spLocks noChangeArrowheads="1"/>
          </p:cNvSpPr>
          <p:nvPr/>
        </p:nvSpPr>
        <p:spPr bwMode="auto">
          <a:xfrm>
            <a:off x="1104900" y="1295400"/>
            <a:ext cx="69342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How many “mountain ranges” can you form with n upstrokes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n downstrokes that all stay above the original line?</a:t>
            </a:r>
          </a:p>
        </p:txBody>
      </p:sp>
      <p:sp>
        <p:nvSpPr>
          <p:cNvPr id="1073156" name="Rectangle 4"/>
          <p:cNvSpPr>
            <a:spLocks noChangeArrowheads="1"/>
          </p:cNvSpPr>
          <p:nvPr/>
        </p:nvSpPr>
        <p:spPr bwMode="auto">
          <a:xfrm>
            <a:off x="1752600" y="2513013"/>
            <a:ext cx="5638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                                                            /\ </a:t>
            </a:r>
          </a:p>
          <a:p>
            <a:r>
              <a:rPr lang="en-US" altLang="zh-TW"/>
              <a:t>                    /\       /\           /\/\       /  \</a:t>
            </a:r>
          </a:p>
          <a:p>
            <a:r>
              <a:rPr lang="en-US" altLang="zh-TW"/>
              <a:t>/\/\/\,    /\/  \,    /  \/\,    /       \,   /     \</a:t>
            </a:r>
          </a:p>
        </p:txBody>
      </p:sp>
      <p:sp>
        <p:nvSpPr>
          <p:cNvPr id="1073157" name="Text Box 5"/>
          <p:cNvSpPr txBox="1">
            <a:spLocks noChangeArrowheads="1"/>
          </p:cNvSpPr>
          <p:nvPr/>
        </p:nvSpPr>
        <p:spPr bwMode="auto">
          <a:xfrm>
            <a:off x="1143000" y="4079875"/>
            <a:ext cx="71501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do not know how to solve these three problems yet, but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we can show that all these three problems have the same answer,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by showing that there are bijections between these sets.</a:t>
            </a:r>
          </a:p>
        </p:txBody>
      </p:sp>
    </p:spTree>
    <p:extLst>
      <p:ext uri="{BB962C8B-B14F-4D97-AF65-F5344CB8AC3E}">
        <p14:creationId xmlns:p14="http://schemas.microsoft.com/office/powerpoint/2010/main" val="26848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07693175-13AF-4F92-9403-C53E6457B7A8}" type="slidenum">
              <a:rPr lang="en-US" altLang="zh-TW">
                <a:latin typeface="Arial" charset="0"/>
              </a:rPr>
              <a:pPr eaLnBrk="1" hangingPunct="1"/>
              <a:t>44</a:t>
            </a:fld>
            <a:endParaRPr lang="en-US" altLang="zh-TW">
              <a:latin typeface="Arial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060575" y="457200"/>
            <a:ext cx="494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 and Monotone Paths</a:t>
            </a:r>
          </a:p>
        </p:txBody>
      </p:sp>
      <p:sp>
        <p:nvSpPr>
          <p:cNvPr id="1072143" name="Text Box 15"/>
          <p:cNvSpPr txBox="1">
            <a:spLocks noChangeArrowheads="1"/>
          </p:cNvSpPr>
          <p:nvPr/>
        </p:nvSpPr>
        <p:spPr bwMode="auto">
          <a:xfrm>
            <a:off x="3157538" y="2376488"/>
            <a:ext cx="282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(()()())                   ()()()()</a:t>
            </a:r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1431925" y="1192213"/>
            <a:ext cx="6242050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pairing is valid if and only if there are at least as many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open parentheses than close parentheses from the left.</a:t>
            </a:r>
          </a:p>
        </p:txBody>
      </p:sp>
      <p:sp>
        <p:nvSpPr>
          <p:cNvPr id="1072152" name="Text Box 24"/>
          <p:cNvSpPr txBox="1">
            <a:spLocks noChangeArrowheads="1"/>
          </p:cNvSpPr>
          <p:nvPr/>
        </p:nvSpPr>
        <p:spPr bwMode="auto">
          <a:xfrm>
            <a:off x="957263" y="3733800"/>
            <a:ext cx="7367587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map a “(” to an “x” and a “)” move to a “y”.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is a bijection between (</a:t>
            </a:r>
            <a:r>
              <a:rPr lang="en-US" altLang="zh-TW">
                <a:solidFill>
                  <a:schemeClr val="accent2"/>
                </a:solidFill>
              </a:rPr>
              <a:t>A</a:t>
            </a:r>
            <a:r>
              <a:rPr lang="en-US" altLang="zh-TW"/>
              <a:t>) valid pairings and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(</a:t>
            </a:r>
            <a:r>
              <a:rPr lang="en-US" altLang="zh-TW">
                <a:solidFill>
                  <a:srgbClr val="008000"/>
                </a:solidFill>
              </a:rPr>
              <a:t>B</a:t>
            </a:r>
            <a:r>
              <a:rPr lang="en-US" altLang="zh-TW"/>
              <a:t>) words with n x’s and n y’s, with the additional constraint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no initial segment of the string has more Y's than X's.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In slide 19, we have seen that there is a bijection between (</a:t>
            </a:r>
            <a:r>
              <a:rPr lang="en-US" altLang="zh-TW">
                <a:solidFill>
                  <a:srgbClr val="008000"/>
                </a:solidFill>
              </a:rPr>
              <a:t>B</a:t>
            </a:r>
            <a:r>
              <a:rPr lang="en-US" altLang="zh-TW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and the set of lower right monotone paths, so there is a bijection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between (</a:t>
            </a:r>
            <a:r>
              <a:rPr lang="en-US" altLang="zh-TW">
                <a:solidFill>
                  <a:schemeClr val="accent2"/>
                </a:solidFill>
              </a:rPr>
              <a:t>A</a:t>
            </a:r>
            <a:r>
              <a:rPr lang="en-US" altLang="zh-TW"/>
              <a:t>) and the set of lower right monotone paths.</a:t>
            </a:r>
          </a:p>
        </p:txBody>
      </p:sp>
      <p:sp>
        <p:nvSpPr>
          <p:cNvPr id="1072153" name="AutoShape 25"/>
          <p:cNvSpPr>
            <a:spLocks noChangeArrowheads="1"/>
          </p:cNvSpPr>
          <p:nvPr/>
        </p:nvSpPr>
        <p:spPr bwMode="auto">
          <a:xfrm>
            <a:off x="3505200" y="2819400"/>
            <a:ext cx="228600" cy="223838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2154" name="AutoShape 26"/>
          <p:cNvSpPr>
            <a:spLocks noChangeArrowheads="1"/>
          </p:cNvSpPr>
          <p:nvPr/>
        </p:nvSpPr>
        <p:spPr bwMode="auto">
          <a:xfrm>
            <a:off x="5486400" y="2824163"/>
            <a:ext cx="228600" cy="223837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2155" name="Text Box 27"/>
          <p:cNvSpPr txBox="1">
            <a:spLocks noChangeArrowheads="1"/>
          </p:cNvSpPr>
          <p:nvPr/>
        </p:nvSpPr>
        <p:spPr bwMode="auto">
          <a:xfrm>
            <a:off x="3032125" y="30480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xxyxyxyy</a:t>
            </a:r>
          </a:p>
        </p:txBody>
      </p:sp>
      <p:sp>
        <p:nvSpPr>
          <p:cNvPr id="1072156" name="Text Box 28"/>
          <p:cNvSpPr txBox="1">
            <a:spLocks noChangeArrowheads="1"/>
          </p:cNvSpPr>
          <p:nvPr/>
        </p:nvSpPr>
        <p:spPr bwMode="auto">
          <a:xfrm>
            <a:off x="5029200" y="30480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xyxyxyxy</a:t>
            </a:r>
          </a:p>
        </p:txBody>
      </p:sp>
    </p:spTree>
    <p:extLst>
      <p:ext uri="{BB962C8B-B14F-4D97-AF65-F5344CB8AC3E}">
        <p14:creationId xmlns:p14="http://schemas.microsoft.com/office/powerpoint/2010/main" val="33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43" grpId="0"/>
      <p:bldP spid="1072153" grpId="0" animBg="1"/>
      <p:bldP spid="1072154" grpId="0" animBg="1"/>
      <p:bldP spid="1072155" grpId="0"/>
      <p:bldP spid="10721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fld id="{BEBD07D4-4710-40D1-ABBB-63055552BF16}" type="slidenum">
              <a:rPr lang="en-US" altLang="zh-TW">
                <a:latin typeface="Arial" charset="0"/>
              </a:rPr>
              <a:pPr eaLnBrk="1" hangingPunct="1"/>
              <a:t>45</a:t>
            </a:fld>
            <a:endParaRPr lang="en-US" altLang="zh-TW">
              <a:latin typeface="Arial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060575" y="457200"/>
            <a:ext cx="494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 and Monotone Paths</a:t>
            </a:r>
          </a:p>
        </p:txBody>
      </p:sp>
      <p:sp>
        <p:nvSpPr>
          <p:cNvPr id="1086467" name="Text Box 3"/>
          <p:cNvSpPr txBox="1">
            <a:spLocks noChangeArrowheads="1"/>
          </p:cNvSpPr>
          <p:nvPr/>
        </p:nvSpPr>
        <p:spPr bwMode="auto">
          <a:xfrm>
            <a:off x="3157538" y="3276600"/>
            <a:ext cx="282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(()()())                   ()()()()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27"/>
          <a:stretch>
            <a:fillRect/>
          </a:stretch>
        </p:blipFill>
        <p:spPr bwMode="auto">
          <a:xfrm>
            <a:off x="2743200" y="3938588"/>
            <a:ext cx="37338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431925" y="1192213"/>
            <a:ext cx="6242050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pairing is valid if and only if there are at least as many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open parentheses than close parentheses from the left.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990600" y="2209800"/>
            <a:ext cx="7110413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monotone path is “lower-right” if and only if there are 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least as many right moves than up moves from the starting point.</a:t>
            </a:r>
          </a:p>
        </p:txBody>
      </p:sp>
      <p:sp>
        <p:nvSpPr>
          <p:cNvPr id="1086471" name="AutoShape 7"/>
          <p:cNvSpPr>
            <a:spLocks noChangeArrowheads="1"/>
          </p:cNvSpPr>
          <p:nvPr/>
        </p:nvSpPr>
        <p:spPr bwMode="auto">
          <a:xfrm>
            <a:off x="3505200" y="3733800"/>
            <a:ext cx="228600" cy="223838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6472" name="AutoShape 8"/>
          <p:cNvSpPr>
            <a:spLocks noChangeArrowheads="1"/>
          </p:cNvSpPr>
          <p:nvPr/>
        </p:nvSpPr>
        <p:spPr bwMode="auto">
          <a:xfrm>
            <a:off x="5486400" y="3733800"/>
            <a:ext cx="228600" cy="223838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6473" name="Text Box 9"/>
          <p:cNvSpPr txBox="1">
            <a:spLocks noChangeArrowheads="1"/>
          </p:cNvSpPr>
          <p:nvPr/>
        </p:nvSpPr>
        <p:spPr bwMode="auto">
          <a:xfrm>
            <a:off x="838200" y="5791200"/>
            <a:ext cx="749776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is a bijection between these two sets by each open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parenthesis with a right move and a close parenthesis by an up move.</a:t>
            </a:r>
          </a:p>
        </p:txBody>
      </p:sp>
    </p:spTree>
    <p:extLst>
      <p:ext uri="{BB962C8B-B14F-4D97-AF65-F5344CB8AC3E}">
        <p14:creationId xmlns:p14="http://schemas.microsoft.com/office/powerpoint/2010/main" val="241097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/>
      <p:bldP spid="1086471" grpId="0" animBg="1"/>
      <p:bldP spid="1086472" grpId="0" animBg="1"/>
      <p:bldP spid="108647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Text Box 2"/>
          <p:cNvSpPr txBox="1">
            <a:spLocks noChangeArrowheads="1"/>
          </p:cNvSpPr>
          <p:nvPr/>
        </p:nvSpPr>
        <p:spPr bwMode="auto">
          <a:xfrm>
            <a:off x="1751013" y="457200"/>
            <a:ext cx="571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Monotone Paths and Mountain Ranges</a:t>
            </a:r>
          </a:p>
        </p:txBody>
      </p:sp>
      <p:pic>
        <p:nvPicPr>
          <p:cNvPr id="1074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27" b="1401"/>
          <a:stretch>
            <a:fillRect/>
          </a:stretch>
        </p:blipFill>
        <p:spPr bwMode="auto">
          <a:xfrm>
            <a:off x="2705100" y="1219200"/>
            <a:ext cx="3733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4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37" b="1401"/>
          <a:stretch>
            <a:fillRect/>
          </a:stretch>
        </p:blipFill>
        <p:spPr bwMode="auto">
          <a:xfrm rot="-8062885">
            <a:off x="2400300" y="3238500"/>
            <a:ext cx="1752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4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5" r="35527" b="5882"/>
          <a:stretch>
            <a:fillRect/>
          </a:stretch>
        </p:blipFill>
        <p:spPr bwMode="auto">
          <a:xfrm rot="-8094715">
            <a:off x="5067300" y="3390900"/>
            <a:ext cx="1828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4183" name="Text Box 7"/>
          <p:cNvSpPr txBox="1">
            <a:spLocks noChangeArrowheads="1"/>
          </p:cNvSpPr>
          <p:nvPr/>
        </p:nvSpPr>
        <p:spPr bwMode="auto">
          <a:xfrm>
            <a:off x="768350" y="5334000"/>
            <a:ext cx="76073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By “rotating” the images, we see that a path not crossing the diagonal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is just the same as a mountain not crossing the horizontal line.</a:t>
            </a:r>
          </a:p>
        </p:txBody>
      </p:sp>
      <p:sp>
        <p:nvSpPr>
          <p:cNvPr id="1074184" name="Text Box 8"/>
          <p:cNvSpPr txBox="1">
            <a:spLocks noChangeArrowheads="1"/>
          </p:cNvSpPr>
          <p:nvPr/>
        </p:nvSpPr>
        <p:spPr bwMode="auto">
          <a:xfrm>
            <a:off x="76200" y="6289675"/>
            <a:ext cx="895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there is a bijection between them by mapping “</a:t>
            </a:r>
            <a:r>
              <a:rPr lang="en-US" altLang="zh-TW">
                <a:solidFill>
                  <a:srgbClr val="A50021"/>
                </a:solidFill>
              </a:rPr>
              <a:t>right</a:t>
            </a:r>
            <a:r>
              <a:rPr lang="en-US" altLang="zh-TW"/>
              <a:t>” to “</a:t>
            </a:r>
            <a:r>
              <a:rPr lang="en-US" altLang="zh-TW">
                <a:solidFill>
                  <a:srgbClr val="008000"/>
                </a:solidFill>
              </a:rPr>
              <a:t>up</a:t>
            </a:r>
            <a:r>
              <a:rPr lang="en-US" altLang="zh-TW"/>
              <a:t>” and “</a:t>
            </a:r>
            <a:r>
              <a:rPr lang="en-US" altLang="zh-TW">
                <a:solidFill>
                  <a:srgbClr val="A50021"/>
                </a:solidFill>
              </a:rPr>
              <a:t>up</a:t>
            </a:r>
            <a:r>
              <a:rPr lang="en-US" altLang="zh-TW"/>
              <a:t>” to “</a:t>
            </a:r>
            <a:r>
              <a:rPr lang="en-US" altLang="zh-TW">
                <a:solidFill>
                  <a:srgbClr val="008000"/>
                </a:solidFill>
              </a:rPr>
              <a:t>down</a:t>
            </a:r>
            <a:r>
              <a:rPr lang="en-US" altLang="zh-TW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8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3" grpId="0"/>
      <p:bldP spid="10741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Text Box 2"/>
          <p:cNvSpPr txBox="1">
            <a:spLocks noChangeArrowheads="1"/>
          </p:cNvSpPr>
          <p:nvPr/>
        </p:nvSpPr>
        <p:spPr bwMode="auto">
          <a:xfrm>
            <a:off x="723900" y="457200"/>
            <a:ext cx="765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Parenthesis, Monotone Paths and Mountain Ranges</a:t>
            </a:r>
          </a:p>
        </p:txBody>
      </p:sp>
      <p:sp>
        <p:nvSpPr>
          <p:cNvPr id="1075208" name="Text Box 8"/>
          <p:cNvSpPr txBox="1">
            <a:spLocks noChangeArrowheads="1"/>
          </p:cNvSpPr>
          <p:nvPr/>
        </p:nvSpPr>
        <p:spPr bwMode="auto">
          <a:xfrm>
            <a:off x="1508125" y="1641475"/>
            <a:ext cx="5870575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Now we know that these three sets are of equal size,</a:t>
            </a:r>
          </a:p>
          <a:p>
            <a:endParaRPr lang="en-US" altLang="zh-TW"/>
          </a:p>
          <a:p>
            <a:r>
              <a:rPr lang="en-US" altLang="zh-TW"/>
              <a:t>although we don’t know the size.</a:t>
            </a:r>
          </a:p>
          <a:p>
            <a:endParaRPr lang="en-US" altLang="zh-TW"/>
          </a:p>
          <a:p>
            <a:r>
              <a:rPr lang="en-US" altLang="zh-TW"/>
              <a:t>It turns out that the answer is exactly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This is called the nth Catalan number,</a:t>
            </a:r>
          </a:p>
          <a:p>
            <a:endParaRPr lang="en-US" altLang="zh-TW"/>
          </a:p>
          <a:p>
            <a:r>
              <a:rPr lang="en-US" altLang="zh-TW"/>
              <a:t>and has applications in many other places as well.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We will not compute it in the lecture,</a:t>
            </a:r>
          </a:p>
          <a:p>
            <a:endParaRPr lang="en-US" altLang="zh-TW"/>
          </a:p>
          <a:p>
            <a:r>
              <a:rPr lang="en-US" altLang="zh-TW"/>
              <a:t>but will do so in the advanced lecture about counting.</a:t>
            </a:r>
          </a:p>
        </p:txBody>
      </p:sp>
      <p:pic>
        <p:nvPicPr>
          <p:cNvPr id="10752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60638"/>
            <a:ext cx="15240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Text Box 2"/>
          <p:cNvSpPr txBox="1">
            <a:spLocks noChangeArrowheads="1"/>
          </p:cNvSpPr>
          <p:nvPr/>
        </p:nvSpPr>
        <p:spPr bwMode="auto">
          <a:xfrm>
            <a:off x="1443038" y="457200"/>
            <a:ext cx="632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Mapping Between Infinite Sets (Optional)</a:t>
            </a:r>
          </a:p>
        </p:txBody>
      </p:sp>
      <p:sp>
        <p:nvSpPr>
          <p:cNvPr id="1070083" name="Text Box 3"/>
          <p:cNvSpPr txBox="1">
            <a:spLocks noChangeArrowheads="1"/>
          </p:cNvSpPr>
          <p:nvPr/>
        </p:nvSpPr>
        <p:spPr bwMode="auto">
          <a:xfrm>
            <a:off x="2011363" y="1295400"/>
            <a:ext cx="5075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to compare the size of two infinite sets?</a:t>
            </a:r>
          </a:p>
        </p:txBody>
      </p:sp>
      <p:sp>
        <p:nvSpPr>
          <p:cNvPr id="1070084" name="Text Box 4"/>
          <p:cNvSpPr txBox="1">
            <a:spLocks noChangeArrowheads="1"/>
          </p:cNvSpPr>
          <p:nvPr/>
        </p:nvSpPr>
        <p:spPr bwMode="auto">
          <a:xfrm>
            <a:off x="976313" y="1981200"/>
            <a:ext cx="7199312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Cantor proposed an elegant defintion: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Two infinite sets are “equal” if there is a bijection between them.</a:t>
            </a:r>
          </a:p>
        </p:txBody>
      </p:sp>
      <p:sp>
        <p:nvSpPr>
          <p:cNvPr id="1070085" name="Text Box 5"/>
          <p:cNvSpPr txBox="1">
            <a:spLocks noChangeArrowheads="1"/>
          </p:cNvSpPr>
          <p:nvPr/>
        </p:nvSpPr>
        <p:spPr bwMode="auto">
          <a:xfrm>
            <a:off x="1127125" y="3106738"/>
            <a:ext cx="471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Using this definition, it can be shown that:</a:t>
            </a:r>
          </a:p>
        </p:txBody>
      </p:sp>
      <p:sp>
        <p:nvSpPr>
          <p:cNvPr id="1070086" name="Text Box 6"/>
          <p:cNvSpPr txBox="1">
            <a:spLocks noChangeArrowheads="1"/>
          </p:cNvSpPr>
          <p:nvPr/>
        </p:nvSpPr>
        <p:spPr bwMode="auto">
          <a:xfrm>
            <a:off x="1752600" y="3716338"/>
            <a:ext cx="560863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The set of positive integers = the set of integers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The set of integers = the set of rational numbers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The set of integers </a:t>
            </a:r>
            <a:r>
              <a:rPr lang="en-US" altLang="zh-TW" b="1">
                <a:solidFill>
                  <a:srgbClr val="A50021"/>
                </a:solidFill>
              </a:rPr>
              <a:t>≠</a:t>
            </a:r>
            <a:r>
              <a:rPr lang="en-US" altLang="zh-TW"/>
              <a:t> the set of real numbers</a:t>
            </a:r>
          </a:p>
        </p:txBody>
      </p:sp>
    </p:spTree>
    <p:extLst>
      <p:ext uri="{BB962C8B-B14F-4D97-AF65-F5344CB8AC3E}">
        <p14:creationId xmlns:p14="http://schemas.microsoft.com/office/powerpoint/2010/main" val="38777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4" grpId="0" animBg="1"/>
      <p:bldP spid="107008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457200" y="1565275"/>
            <a:ext cx="83693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Counting by mapping is a very useful technique.</a:t>
            </a:r>
          </a:p>
          <a:p>
            <a:endParaRPr lang="en-US" altLang="zh-TW"/>
          </a:p>
          <a:p>
            <a:r>
              <a:rPr lang="en-US" altLang="zh-TW"/>
              <a:t>It is also a powerful technique to solve more complicated problems.</a:t>
            </a:r>
          </a:p>
          <a:p>
            <a:endParaRPr lang="en-US" altLang="zh-TW"/>
          </a:p>
          <a:p>
            <a:r>
              <a:rPr lang="en-US" altLang="zh-TW"/>
              <a:t>The basic examples usually map a set into a properly defined binary strings.</a:t>
            </a:r>
          </a:p>
          <a:p>
            <a:endParaRPr lang="en-US" altLang="zh-TW"/>
          </a:p>
          <a:p>
            <a:r>
              <a:rPr lang="en-US" altLang="zh-TW"/>
              <a:t>Then we see how to generalize this approach by considering k-to-1 functions.</a:t>
            </a:r>
          </a:p>
          <a:p>
            <a:endParaRPr lang="en-US" altLang="zh-TW"/>
          </a:p>
          <a:p>
            <a:r>
              <a:rPr lang="en-US" altLang="zh-TW"/>
              <a:t>Finally we see the mapping between more complicated sets.</a:t>
            </a:r>
          </a:p>
        </p:txBody>
      </p:sp>
    </p:spTree>
    <p:extLst>
      <p:ext uri="{BB962C8B-B14F-4D97-AF65-F5344CB8AC3E}">
        <p14:creationId xmlns:p14="http://schemas.microsoft.com/office/powerpoint/2010/main" val="15681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Text Box 2"/>
          <p:cNvSpPr txBox="1">
            <a:spLocks noChangeArrowheads="1"/>
          </p:cNvSpPr>
          <p:nvPr/>
        </p:nvSpPr>
        <p:spPr bwMode="auto">
          <a:xfrm>
            <a:off x="1524000" y="457200"/>
            <a:ext cx="610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Bijection: Power Set and Binary Strings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2743200" y="13970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i="1">
                <a:solidFill>
                  <a:srgbClr val="000000"/>
                </a:solidFill>
                <a:latin typeface="Comic Sans MS" pitchFamily="66" charset="0"/>
              </a:rPr>
              <a:t>S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	:        {s</a:t>
            </a:r>
            <a:r>
              <a:rPr kumimoji="0" lang="en-US" altLang="en-US" baseline="-25000">
                <a:solidFill>
                  <a:srgbClr val="000000"/>
                </a:solidFill>
                <a:latin typeface="Comic Sans MS" pitchFamily="66" charset="0"/>
              </a:rPr>
              <a:t>1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  <a:latin typeface="Comic Sans MS" pitchFamily="66" charset="0"/>
              </a:rPr>
              <a:t>3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  <a:latin typeface="Comic Sans MS" pitchFamily="66" charset="0"/>
              </a:rPr>
              <a:t>4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  <a:latin typeface="Comic Sans MS" pitchFamily="66" charset="0"/>
              </a:rPr>
              <a:t>5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, …  , s</a:t>
            </a:r>
            <a:r>
              <a:rPr kumimoji="0" lang="en-US" altLang="en-US" i="1" baseline="-25000">
                <a:solidFill>
                  <a:srgbClr val="000000"/>
                </a:solidFill>
                <a:latin typeface="Comic Sans MS" pitchFamily="66" charset="0"/>
              </a:rPr>
              <a:t>n</a:t>
            </a: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1053700" name="Text Box 4"/>
          <p:cNvSpPr txBox="1">
            <a:spLocks noChangeArrowheads="1"/>
          </p:cNvSpPr>
          <p:nvPr/>
        </p:nvSpPr>
        <p:spPr bwMode="auto">
          <a:xfrm>
            <a:off x="1524000" y="5957888"/>
            <a:ext cx="350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string: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    1    0   1   1  0   …     1</a:t>
            </a:r>
          </a:p>
        </p:txBody>
      </p:sp>
      <p:sp>
        <p:nvSpPr>
          <p:cNvPr id="1053701" name="Text Box 5"/>
          <p:cNvSpPr txBox="1">
            <a:spLocks noChangeArrowheads="1"/>
          </p:cNvSpPr>
          <p:nvPr/>
        </p:nvSpPr>
        <p:spPr bwMode="auto">
          <a:xfrm>
            <a:off x="1524000" y="5348288"/>
            <a:ext cx="358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	subset:</a:t>
            </a:r>
            <a:r>
              <a:rPr kumimoji="0" lang="en-US" altLang="en-US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{s</a:t>
            </a:r>
            <a:r>
              <a:rPr kumimoji="0" lang="en-US" altLang="en-US" baseline="-2500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,      s</a:t>
            </a:r>
            <a:r>
              <a:rPr kumimoji="0" lang="en-US" altLang="en-US" baseline="-2500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, s</a:t>
            </a:r>
            <a:r>
              <a:rPr kumimoji="0" lang="en-US" altLang="en-US" baseline="-25000">
                <a:solidFill>
                  <a:srgbClr val="0066FF"/>
                </a:solidFill>
                <a:latin typeface="Comic Sans MS" pitchFamily="66" charset="0"/>
              </a:rPr>
              <a:t>4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,      …  , s</a:t>
            </a:r>
            <a:r>
              <a:rPr kumimoji="0" lang="en-US" altLang="en-US" i="1" baseline="-25000">
                <a:solidFill>
                  <a:srgbClr val="0066FF"/>
                </a:solidFill>
                <a:latin typeface="Comic Sans MS" pitchFamily="66" charset="0"/>
              </a:rPr>
              <a:t>n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1053702" name="Text Box 6"/>
          <p:cNvSpPr txBox="1">
            <a:spLocks noChangeArrowheads="1"/>
          </p:cNvSpPr>
          <p:nvPr/>
        </p:nvSpPr>
        <p:spPr bwMode="auto">
          <a:xfrm>
            <a:off x="1371600" y="2138363"/>
            <a:ext cx="63436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define a bijection between subsets and binary strings</a:t>
            </a:r>
          </a:p>
        </p:txBody>
      </p:sp>
      <p:grpSp>
        <p:nvGrpSpPr>
          <p:cNvPr id="1053730" name="Group 34"/>
          <p:cNvGrpSpPr>
            <a:grpSpLocks/>
          </p:cNvGrpSpPr>
          <p:nvPr/>
        </p:nvGrpSpPr>
        <p:grpSpPr bwMode="auto">
          <a:xfrm>
            <a:off x="990600" y="2895600"/>
            <a:ext cx="2754313" cy="1371600"/>
            <a:chOff x="3504" y="1680"/>
            <a:chExt cx="1735" cy="864"/>
          </a:xfrm>
        </p:grpSpPr>
        <p:sp>
          <p:nvSpPr>
            <p:cNvPr id="1053710" name="Oval 14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11" name="Oval 15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12" name="Text Box 16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53713" name="Text Box 17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53714" name="Oval 18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15" name="Oval 19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16" name="Oval 20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17" name="Oval 21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18" name="Text Box 22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53719" name="Oval 23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20" name="Oval 24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21" name="Oval 25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22" name="Oval 26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723" name="Text Box 27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53725" name="Line 29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726" name="Line 30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727" name="Line 31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728" name="Line 32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729" name="Text Box 33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1053731" name="Text Box 35"/>
          <p:cNvSpPr txBox="1">
            <a:spLocks noChangeArrowheads="1"/>
          </p:cNvSpPr>
          <p:nvPr/>
        </p:nvSpPr>
        <p:spPr bwMode="auto">
          <a:xfrm>
            <a:off x="3983038" y="3124200"/>
            <a:ext cx="4637087" cy="9255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A: the set of all subsets of S</a:t>
            </a:r>
          </a:p>
          <a:p>
            <a:endParaRPr lang="en-US" altLang="zh-TW"/>
          </a:p>
          <a:p>
            <a:r>
              <a:rPr lang="en-US" altLang="zh-TW"/>
              <a:t>B: the set of all binary strings of length n</a:t>
            </a:r>
          </a:p>
        </p:txBody>
      </p:sp>
      <p:sp>
        <p:nvSpPr>
          <p:cNvPr id="1053732" name="Text Box 36"/>
          <p:cNvSpPr txBox="1">
            <a:spLocks noChangeArrowheads="1"/>
          </p:cNvSpPr>
          <p:nvPr/>
        </p:nvSpPr>
        <p:spPr bwMode="auto">
          <a:xfrm>
            <a:off x="1447800" y="4724400"/>
            <a:ext cx="4862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mapping is defined in the following way: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0" grpId="0"/>
      <p:bldP spid="1053701" grpId="0"/>
      <p:bldP spid="1053702" grpId="0" animBg="1"/>
      <p:bldP spid="1053731" grpId="0" animBg="1"/>
      <p:bldP spid="10537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Text Box 2"/>
          <p:cNvSpPr txBox="1">
            <a:spLocks noChangeArrowheads="1"/>
          </p:cNvSpPr>
          <p:nvPr/>
        </p:nvSpPr>
        <p:spPr bwMode="auto">
          <a:xfrm>
            <a:off x="1524000" y="457200"/>
            <a:ext cx="610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Bijection: Power Set and Binary Strings</a:t>
            </a:r>
          </a:p>
        </p:txBody>
      </p:sp>
      <p:sp>
        <p:nvSpPr>
          <p:cNvPr id="1060871" name="Text Box 7"/>
          <p:cNvSpPr txBox="1">
            <a:spLocks noChangeArrowheads="1"/>
          </p:cNvSpPr>
          <p:nvPr/>
        </p:nvSpPr>
        <p:spPr bwMode="auto">
          <a:xfrm>
            <a:off x="946150" y="3303588"/>
            <a:ext cx="598805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mapping is a bijection, because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/>
              <a:t> each subset is mapped to a unique binary string, and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/>
              <a:t> each binary string represents a unique subset.</a:t>
            </a:r>
          </a:p>
        </p:txBody>
      </p:sp>
      <p:sp>
        <p:nvSpPr>
          <p:cNvPr id="1060872" name="Text Box 8"/>
          <p:cNvSpPr txBox="1">
            <a:spLocks noChangeArrowheads="1"/>
          </p:cNvSpPr>
          <p:nvPr/>
        </p:nvSpPr>
        <p:spPr bwMode="auto">
          <a:xfrm>
            <a:off x="1143000" y="5562600"/>
            <a:ext cx="38862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chemeClr val="tx2"/>
                </a:solidFill>
                <a:latin typeface="Comic Sans MS" pitchFamily="66" charset="0"/>
              </a:rPr>
              <a:t>So, </a:t>
            </a:r>
            <a:r>
              <a:rPr kumimoji="0" lang="en-US" altLang="en-US">
                <a:latin typeface="Comic Sans MS" pitchFamily="66" charset="0"/>
              </a:rPr>
              <a:t>|</a:t>
            </a:r>
            <a:r>
              <a:rPr kumimoji="0" lang="en-US" altLang="en-US" i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kumimoji="0" lang="en-US" altLang="en-US">
                <a:latin typeface="Comic Sans MS" pitchFamily="66" charset="0"/>
              </a:rPr>
              <a:t>-bit binary strings| =</a:t>
            </a:r>
            <a:r>
              <a:rPr kumimoji="0" lang="en-US" altLang="en-US" i="1">
                <a:latin typeface="Comic Sans MS" pitchFamily="66" charset="0"/>
              </a:rPr>
              <a:t> </a:t>
            </a:r>
            <a:r>
              <a:rPr kumimoji="0" lang="en-US" altLang="en-US">
                <a:latin typeface="Comic Sans MS" pitchFamily="66" charset="0"/>
              </a:rPr>
              <a:t>|P(</a:t>
            </a:r>
            <a:r>
              <a:rPr kumimoji="0" lang="en-US" altLang="en-US" i="1">
                <a:latin typeface="Comic Sans MS" pitchFamily="66" charset="0"/>
              </a:rPr>
              <a:t>S</a:t>
            </a:r>
            <a:r>
              <a:rPr kumimoji="0" lang="en-US" altLang="en-US">
                <a:latin typeface="Comic Sans MS" pitchFamily="66" charset="0"/>
              </a:rPr>
              <a:t>)|</a:t>
            </a:r>
          </a:p>
        </p:txBody>
      </p:sp>
      <p:sp>
        <p:nvSpPr>
          <p:cNvPr id="1060873" name="AutoShape 9"/>
          <p:cNvSpPr>
            <a:spLocks/>
          </p:cNvSpPr>
          <p:nvPr/>
        </p:nvSpPr>
        <p:spPr bwMode="auto">
          <a:xfrm rot="16200000">
            <a:off x="2705100" y="49911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6087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248400"/>
            <a:ext cx="3048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0898" name="Text Box 34"/>
          <p:cNvSpPr txBox="1">
            <a:spLocks noChangeArrowheads="1"/>
          </p:cNvSpPr>
          <p:nvPr/>
        </p:nvSpPr>
        <p:spPr bwMode="auto">
          <a:xfrm>
            <a:off x="990600" y="2514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string: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    1    0   1   1  0   …     1</a:t>
            </a:r>
          </a:p>
        </p:txBody>
      </p:sp>
      <p:sp>
        <p:nvSpPr>
          <p:cNvPr id="1060899" name="Text Box 35"/>
          <p:cNvSpPr txBox="1">
            <a:spLocks noChangeArrowheads="1"/>
          </p:cNvSpPr>
          <p:nvPr/>
        </p:nvSpPr>
        <p:spPr bwMode="auto">
          <a:xfrm>
            <a:off x="990600" y="19812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  <a:latin typeface="Comic Sans MS" pitchFamily="66" charset="0"/>
              </a:rPr>
              <a:t>	subset:</a:t>
            </a:r>
            <a:r>
              <a:rPr kumimoji="0" lang="en-US" altLang="en-US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{s</a:t>
            </a:r>
            <a:r>
              <a:rPr kumimoji="0" lang="en-US" altLang="en-US" baseline="-2500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,      s</a:t>
            </a:r>
            <a:r>
              <a:rPr kumimoji="0" lang="en-US" altLang="en-US" baseline="-2500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, s</a:t>
            </a:r>
            <a:r>
              <a:rPr kumimoji="0" lang="en-US" altLang="en-US" baseline="-25000">
                <a:solidFill>
                  <a:srgbClr val="0066FF"/>
                </a:solidFill>
                <a:latin typeface="Comic Sans MS" pitchFamily="66" charset="0"/>
              </a:rPr>
              <a:t>4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,      …  , s</a:t>
            </a:r>
            <a:r>
              <a:rPr kumimoji="0" lang="en-US" altLang="en-US" i="1" baseline="-25000">
                <a:solidFill>
                  <a:srgbClr val="0066FF"/>
                </a:solidFill>
                <a:latin typeface="Comic Sans MS" pitchFamily="66" charset="0"/>
              </a:rPr>
              <a:t>n</a:t>
            </a:r>
            <a:r>
              <a:rPr kumimoji="0" lang="en-US" altLang="en-US">
                <a:solidFill>
                  <a:srgbClr val="0066FF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1060900" name="Text Box 36"/>
          <p:cNvSpPr txBox="1">
            <a:spLocks noChangeArrowheads="1"/>
          </p:cNvSpPr>
          <p:nvPr/>
        </p:nvSpPr>
        <p:spPr bwMode="auto">
          <a:xfrm>
            <a:off x="914400" y="1447800"/>
            <a:ext cx="4862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mapping is defined in the following way:</a:t>
            </a:r>
          </a:p>
        </p:txBody>
      </p:sp>
      <p:grpSp>
        <p:nvGrpSpPr>
          <p:cNvPr id="1060901" name="Group 37"/>
          <p:cNvGrpSpPr>
            <a:grpSpLocks/>
          </p:cNvGrpSpPr>
          <p:nvPr/>
        </p:nvGrpSpPr>
        <p:grpSpPr bwMode="auto">
          <a:xfrm>
            <a:off x="5943600" y="1600200"/>
            <a:ext cx="2754313" cy="1371600"/>
            <a:chOff x="3504" y="1680"/>
            <a:chExt cx="1735" cy="864"/>
          </a:xfrm>
        </p:grpSpPr>
        <p:sp>
          <p:nvSpPr>
            <p:cNvPr id="1060902" name="Oval 38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03" name="Oval 39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04" name="Text Box 40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60905" name="Text Box 41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60906" name="Oval 42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07" name="Oval 43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08" name="Oval 44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09" name="Oval 45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10" name="Text Box 46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60911" name="Oval 47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12" name="Oval 48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13" name="Oval 49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14" name="Oval 50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915" name="Text Box 51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60916" name="Line 52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917" name="Line 53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918" name="Line 54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919" name="Line 55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920" name="Text Box 56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1060921" name="Text Box 57"/>
          <p:cNvSpPr txBox="1">
            <a:spLocks noChangeArrowheads="1"/>
          </p:cNvSpPr>
          <p:nvPr/>
        </p:nvSpPr>
        <p:spPr bwMode="auto">
          <a:xfrm>
            <a:off x="990600" y="4800600"/>
            <a:ext cx="610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Therefore, |A| = |B|, and |B| can be computed directly.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71" grpId="0"/>
      <p:bldP spid="1060872" grpId="0" animBg="1"/>
      <p:bldP spid="1060873" grpId="0" animBg="1"/>
      <p:bldP spid="1060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Text Box 2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sp>
        <p:nvSpPr>
          <p:cNvPr id="971779" name="Rectangle 3"/>
          <p:cNvSpPr>
            <a:spLocks noChangeArrowheads="1"/>
          </p:cNvSpPr>
          <p:nvPr/>
        </p:nvSpPr>
        <p:spPr bwMode="auto">
          <a:xfrm>
            <a:off x="1676400" y="1447800"/>
            <a:ext cx="5867400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 how many different ways can we place a pawn (p),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 knight (k), and a bishop (b) on a chessboard so that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no two pieces share a row or a column?</a:t>
            </a:r>
          </a:p>
        </p:txBody>
      </p:sp>
      <p:pic>
        <p:nvPicPr>
          <p:cNvPr id="971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08325"/>
            <a:ext cx="71628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Text Box 2"/>
          <p:cNvSpPr txBox="1">
            <a:spLocks noChangeArrowheads="1"/>
          </p:cNvSpPr>
          <p:nvPr/>
        </p:nvSpPr>
        <p:spPr bwMode="auto">
          <a:xfrm>
            <a:off x="18288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We define a mapping between configurations to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954371" name="Text Box 3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grpSp>
        <p:nvGrpSpPr>
          <p:cNvPr id="954379" name="Group 11"/>
          <p:cNvGrpSpPr>
            <a:grpSpLocks/>
          </p:cNvGrpSpPr>
          <p:nvPr/>
        </p:nvGrpSpPr>
        <p:grpSpPr bwMode="auto">
          <a:xfrm>
            <a:off x="457200" y="3733800"/>
            <a:ext cx="2754313" cy="1371600"/>
            <a:chOff x="3504" y="1680"/>
            <a:chExt cx="1735" cy="864"/>
          </a:xfrm>
        </p:grpSpPr>
        <p:sp>
          <p:nvSpPr>
            <p:cNvPr id="954380" name="Oval 12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81" name="Oval 13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82" name="Text Box 14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954383" name="Text Box 15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54384" name="Oval 16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85" name="Oval 17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86" name="Oval 18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87" name="Oval 19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88" name="Text Box 20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954389" name="Oval 21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90" name="Oval 22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91" name="Oval 23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92" name="Oval 24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93" name="Text Box 25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954394" name="Line 26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95" name="Line 27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96" name="Line 28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97" name="Line 29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398" name="Text Box 30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954399" name="Text Box 31"/>
          <p:cNvSpPr txBox="1">
            <a:spLocks noChangeArrowheads="1"/>
          </p:cNvSpPr>
          <p:nvPr/>
        </p:nvSpPr>
        <p:spPr bwMode="auto">
          <a:xfrm>
            <a:off x="3581400" y="3960813"/>
            <a:ext cx="5276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A: the set of the configurations of the 3 pieces</a:t>
            </a:r>
          </a:p>
          <a:p>
            <a:endParaRPr lang="en-US" altLang="zh-TW"/>
          </a:p>
          <a:p>
            <a:r>
              <a:rPr lang="en-US" altLang="zh-TW"/>
              <a:t>B: the set of the such sequences of 6 numbers</a:t>
            </a:r>
          </a:p>
        </p:txBody>
      </p:sp>
      <p:sp>
        <p:nvSpPr>
          <p:cNvPr id="954400" name="Text Box 32"/>
          <p:cNvSpPr txBox="1">
            <a:spLocks noChangeArrowheads="1"/>
          </p:cNvSpPr>
          <p:nvPr/>
        </p:nvSpPr>
        <p:spPr bwMode="auto">
          <a:xfrm>
            <a:off x="1827213" y="5638800"/>
            <a:ext cx="549751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If we can define a bijection between A and B,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also calculate |B|, then we can determine |A|.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99" grpId="0"/>
      <p:bldP spid="9544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Text Box 2"/>
          <p:cNvSpPr txBox="1">
            <a:spLocks noChangeArrowheads="1"/>
          </p:cNvSpPr>
          <p:nvPr/>
        </p:nvSpPr>
        <p:spPr bwMode="auto">
          <a:xfrm>
            <a:off x="18288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We define a mapping between configurations to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1061891" name="Text Box 3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pic>
        <p:nvPicPr>
          <p:cNvPr id="1061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63925"/>
            <a:ext cx="3048000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1893" name="AutoShape 5"/>
          <p:cNvSpPr>
            <a:spLocks noChangeArrowheads="1"/>
          </p:cNvSpPr>
          <p:nvPr/>
        </p:nvSpPr>
        <p:spPr bwMode="auto">
          <a:xfrm>
            <a:off x="3433763" y="362902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5197475" y="3657600"/>
            <a:ext cx="1508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>
                <a:solidFill>
                  <a:schemeClr val="accent2"/>
                </a:solidFill>
              </a:rPr>
              <a:t>7,6</a:t>
            </a:r>
            <a:r>
              <a:rPr lang="en-US" altLang="en-US"/>
              <a:t>,</a:t>
            </a:r>
            <a:r>
              <a:rPr lang="en-US" altLang="en-US">
                <a:solidFill>
                  <a:srgbClr val="008000"/>
                </a:solidFill>
              </a:rPr>
              <a:t>2,5</a:t>
            </a:r>
            <a:r>
              <a:rPr lang="en-US" altLang="en-US"/>
              <a:t>,</a:t>
            </a:r>
            <a:r>
              <a:rPr lang="en-US" altLang="en-US">
                <a:solidFill>
                  <a:srgbClr val="A50021"/>
                </a:solidFill>
              </a:rPr>
              <a:t>5,2</a:t>
            </a:r>
            <a:r>
              <a:rPr lang="en-US" altLang="en-US"/>
              <a:t>)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1819275" y="6034088"/>
            <a:ext cx="70485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(7,6)</a:t>
            </a:r>
          </a:p>
        </p:txBody>
      </p:sp>
      <p:sp>
        <p:nvSpPr>
          <p:cNvPr id="1061896" name="Text Box 8"/>
          <p:cNvSpPr txBox="1">
            <a:spLocks noChangeArrowheads="1"/>
          </p:cNvSpPr>
          <p:nvPr/>
        </p:nvSpPr>
        <p:spPr bwMode="auto">
          <a:xfrm>
            <a:off x="1447800" y="4419600"/>
            <a:ext cx="7048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(2,5)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590550" y="5334000"/>
            <a:ext cx="7048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(5,2)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3200400" y="4446588"/>
            <a:ext cx="5788025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a bijection, because: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/>
              <a:t> each configuration is mapped to a unique sequence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/>
              <a:t> each sequence represents a unique configuration.</a:t>
            </a:r>
          </a:p>
        </p:txBody>
      </p:sp>
      <p:sp>
        <p:nvSpPr>
          <p:cNvPr id="1061919" name="Text Box 31"/>
          <p:cNvSpPr txBox="1">
            <a:spLocks noChangeArrowheads="1"/>
          </p:cNvSpPr>
          <p:nvPr/>
        </p:nvSpPr>
        <p:spPr bwMode="auto">
          <a:xfrm>
            <a:off x="3184525" y="5867400"/>
            <a:ext cx="5700713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So, to count the number of chess configurations,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it is enough to count the number of such sequences.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3" grpId="0" animBg="1"/>
      <p:bldP spid="1061894" grpId="0"/>
      <p:bldP spid="1061895" grpId="0" animBg="1"/>
      <p:bldP spid="1061896" grpId="0" animBg="1"/>
      <p:bldP spid="1061897" grpId="0" animBg="1"/>
      <p:bldP spid="1061898" grpId="0"/>
      <p:bldP spid="10619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34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4!9!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469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4!9!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46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3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frac{1}{n+1}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65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\binom{16}{4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2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\binom{15}{6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4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+2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52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9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35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2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6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n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55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17045</TotalTime>
  <Words>3100</Words>
  <Application>Microsoft Office PowerPoint</Application>
  <PresentationFormat>On-screen Show (4:3)</PresentationFormat>
  <Paragraphs>441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PMingLiU</vt:lpstr>
      <vt:lpstr>PMingLiU</vt:lpstr>
      <vt:lpstr>Arial</vt:lpstr>
      <vt:lpstr>Comic Sans MS</vt:lpstr>
      <vt:lpstr>Euclid Extra</vt:lpstr>
      <vt:lpstr>Euclid Symbol</vt:lpstr>
      <vt:lpstr>Symbol</vt:lpstr>
      <vt:lpstr>Wingdings</vt:lpstr>
      <vt:lpstr>Default Design</vt:lpstr>
      <vt:lpstr>Equation</vt:lpstr>
      <vt:lpstr>More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 Kumar</cp:lastModifiedBy>
  <cp:revision>337</cp:revision>
  <dcterms:created xsi:type="dcterms:W3CDTF">2007-08-29T04:27:34Z</dcterms:created>
  <dcterms:modified xsi:type="dcterms:W3CDTF">2016-10-15T07:58:25Z</dcterms:modified>
</cp:coreProperties>
</file>