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28"/>
      <p:bold r:id="rId29"/>
      <p:italic r:id="rId30"/>
      <p:boldItalic r:id="rId31"/>
    </p:embeddedFont>
    <p:embeddedFont>
      <p:font typeface="PMingLiU" panose="02020500000000000000" pitchFamily="18" charset="-120"/>
      <p:regular r:id="rId32"/>
    </p:embeddedFont>
    <p:embeddedFont>
      <p:font typeface="cmsy10" panose="020B0604020202020204"/>
      <p:regular r:id="rId33"/>
    </p:embeddedFont>
    <p:embeddedFont>
      <p:font typeface="Comic Sans MS" panose="030F0702030302020204" pitchFamily="66" charset="0"/>
      <p:regular r:id="rId34"/>
      <p:bold r:id="rId35"/>
      <p:italic r:id="rId36"/>
      <p:boldItalic r:id="rId37"/>
    </p:embeddedFont>
  </p:embeddedFontLst>
  <p:custDataLst>
    <p:tags r:id="rId3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66"/>
    <a:srgbClr val="00FF00"/>
    <a:srgbClr val="66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5" d="100"/>
          <a:sy n="35" d="100"/>
        </p:scale>
        <p:origin x="93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2E4E68A-75EF-4141-BFD3-8B6F58DADF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2621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FD740-CB58-4424-8967-5FE54FBCFD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735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BA8A5-C5D4-4B58-A869-0B9A911802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77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FBCA8-000E-4E0D-B455-E42D007FF9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164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54FD7-5479-47B5-8484-4B8B4697D6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35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A56B-70AE-4CD6-AEC6-8BD8056027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51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8DCC6-FD6C-4BF0-BBC9-847981AF1E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782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84EAB-E081-4602-8291-4973830DD9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138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05321-6E85-4A15-B662-24707C91AD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526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92BD7-56FB-4138-9E09-9986EB0EB8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528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CB62E-C240-4D73-882C-B7AF9E08C0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594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23BB0-0F8F-40C2-825F-FAFC2413C0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807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B7BFAE6-0AD8-4E0E-B211-994571AE24D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7.png"/><Relationship Id="rId5" Type="http://schemas.openxmlformats.org/officeDocument/2006/relationships/tags" Target="../tags/tag8.xml"/><Relationship Id="rId1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2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0.xml"/><Relationship Id="rId7" Type="http://schemas.openxmlformats.org/officeDocument/2006/relationships/image" Target="../media/image1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4.xml"/><Relationship Id="rId7" Type="http://schemas.openxmlformats.org/officeDocument/2006/relationships/image" Target="../media/image1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5" Type="http://schemas.openxmlformats.org/officeDocument/2006/relationships/tags" Target="../tags/tag26.xml"/><Relationship Id="rId10" Type="http://schemas.openxmlformats.org/officeDocument/2006/relationships/image" Target="../media/image22.png"/><Relationship Id="rId4" Type="http://schemas.openxmlformats.org/officeDocument/2006/relationships/tags" Target="../tags/tag25.xml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3779838" y="2220913"/>
            <a:ext cx="1612900" cy="2863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Oval 11"/>
          <p:cNvSpPr>
            <a:spLocks noChangeArrowheads="1"/>
          </p:cNvSpPr>
          <p:nvPr/>
        </p:nvSpPr>
        <p:spPr bwMode="auto">
          <a:xfrm rot="2504122">
            <a:off x="2843213" y="2509838"/>
            <a:ext cx="2046287" cy="1638300"/>
          </a:xfrm>
          <a:prstGeom prst="ellipse">
            <a:avLst/>
          </a:prstGeom>
          <a:solidFill>
            <a:srgbClr val="33CCFF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060" name="Oval 12"/>
          <p:cNvSpPr>
            <a:spLocks noChangeArrowheads="1"/>
          </p:cNvSpPr>
          <p:nvPr/>
        </p:nvSpPr>
        <p:spPr bwMode="auto">
          <a:xfrm rot="-1455843">
            <a:off x="3995738" y="2581275"/>
            <a:ext cx="2305050" cy="1638300"/>
          </a:xfrm>
          <a:prstGeom prst="ellipse">
            <a:avLst/>
          </a:prstGeom>
          <a:solidFill>
            <a:srgbClr val="CC00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8534400" cy="914400"/>
          </a:xfrm>
          <a:noFill/>
          <a:ln/>
        </p:spPr>
        <p:txBody>
          <a:bodyPr/>
          <a:lstStyle/>
          <a:p>
            <a:r>
              <a:rPr lang="en-US" altLang="zh-TW">
                <a:latin typeface="Gill Sans MT" pitchFamily="34" charset="0"/>
              </a:rPr>
              <a:t>Inclusion-Exclusion Principle</a:t>
            </a:r>
          </a:p>
        </p:txBody>
      </p:sp>
      <p:sp>
        <p:nvSpPr>
          <p:cNvPr id="2062" name="Oval 14" descr="5%"/>
          <p:cNvSpPr>
            <a:spLocks noChangeArrowheads="1"/>
          </p:cNvSpPr>
          <p:nvPr/>
        </p:nvSpPr>
        <p:spPr bwMode="auto">
          <a:xfrm>
            <a:off x="2771775" y="3228975"/>
            <a:ext cx="1944688" cy="1512888"/>
          </a:xfrm>
          <a:prstGeom prst="ellipse">
            <a:avLst/>
          </a:prstGeom>
          <a:pattFill prst="pct5">
            <a:fgClr>
              <a:schemeClr val="folHlink">
                <a:alpha val="50000"/>
              </a:schemeClr>
            </a:fgClr>
            <a:bgClr>
              <a:schemeClr val="folHlink">
                <a:alpha val="50000"/>
              </a:schemeClr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Oval 15" descr="5%"/>
          <p:cNvSpPr>
            <a:spLocks noChangeArrowheads="1"/>
          </p:cNvSpPr>
          <p:nvPr/>
        </p:nvSpPr>
        <p:spPr bwMode="auto">
          <a:xfrm rot="595632">
            <a:off x="4279900" y="3171825"/>
            <a:ext cx="2159000" cy="1582738"/>
          </a:xfrm>
          <a:prstGeom prst="ellipse">
            <a:avLst/>
          </a:prstGeom>
          <a:pattFill prst="pct5">
            <a:fgClr>
              <a:srgbClr val="660066">
                <a:alpha val="50000"/>
              </a:srgbClr>
            </a:fgClr>
            <a:bgClr>
              <a:srgbClr val="660066">
                <a:alpha val="50000"/>
              </a:srgbClr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Oval 16"/>
          <p:cNvSpPr>
            <a:spLocks noChangeArrowheads="1"/>
          </p:cNvSpPr>
          <p:nvPr/>
        </p:nvSpPr>
        <p:spPr bwMode="auto">
          <a:xfrm>
            <a:off x="1979613" y="3141663"/>
            <a:ext cx="5329237" cy="865187"/>
          </a:xfrm>
          <a:prstGeom prst="ellipse">
            <a:avLst/>
          </a:prstGeom>
          <a:gradFill rotWithShape="1">
            <a:gsLst>
              <a:gs pos="0">
                <a:srgbClr val="003366">
                  <a:alpha val="30000"/>
                </a:srgbClr>
              </a:gs>
              <a:gs pos="100000">
                <a:srgbClr val="003366">
                  <a:gamma/>
                  <a:shade val="46275"/>
                  <a:invGamma/>
                  <a:alpha val="3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555875" y="4762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(n sets)</a:t>
            </a:r>
          </a:p>
        </p:txBody>
      </p:sp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5795963" y="1430338"/>
            <a:ext cx="2520950" cy="1711325"/>
            <a:chOff x="1247" y="1762"/>
            <a:chExt cx="3357" cy="1804"/>
          </a:xfrm>
        </p:grpSpPr>
        <p:sp>
          <p:nvSpPr>
            <p:cNvPr id="38924" name="Oval 12"/>
            <p:cNvSpPr>
              <a:spLocks noChangeArrowheads="1"/>
            </p:cNvSpPr>
            <p:nvPr/>
          </p:nvSpPr>
          <p:spPr bwMode="auto">
            <a:xfrm>
              <a:off x="2381" y="1762"/>
              <a:ext cx="1016" cy="18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Oval 13"/>
            <p:cNvSpPr>
              <a:spLocks noChangeArrowheads="1"/>
            </p:cNvSpPr>
            <p:nvPr/>
          </p:nvSpPr>
          <p:spPr bwMode="auto">
            <a:xfrm rot="2504122">
              <a:off x="1791" y="1944"/>
              <a:ext cx="1289" cy="1032"/>
            </a:xfrm>
            <a:prstGeom prst="ellipse">
              <a:avLst/>
            </a:prstGeom>
            <a:solidFill>
              <a:srgbClr val="33CCFF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 rot="-1455843">
              <a:off x="2517" y="1989"/>
              <a:ext cx="1452" cy="1032"/>
            </a:xfrm>
            <a:prstGeom prst="ellipse">
              <a:avLst/>
            </a:prstGeom>
            <a:solidFill>
              <a:srgbClr val="CC00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8927" name="Oval 15" descr="5%"/>
            <p:cNvSpPr>
              <a:spLocks noChangeArrowheads="1"/>
            </p:cNvSpPr>
            <p:nvPr/>
          </p:nvSpPr>
          <p:spPr bwMode="auto">
            <a:xfrm>
              <a:off x="1746" y="2397"/>
              <a:ext cx="1225" cy="953"/>
            </a:xfrm>
            <a:prstGeom prst="ellipse">
              <a:avLst/>
            </a:prstGeom>
            <a:pattFill prst="pct5">
              <a:fgClr>
                <a:schemeClr val="folHlink">
                  <a:alpha val="50000"/>
                </a:schemeClr>
              </a:fgClr>
              <a:bgClr>
                <a:schemeClr val="folHlink">
                  <a:alpha val="50000"/>
                </a:schemeClr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Oval 16" descr="5%"/>
            <p:cNvSpPr>
              <a:spLocks noChangeArrowheads="1"/>
            </p:cNvSpPr>
            <p:nvPr/>
          </p:nvSpPr>
          <p:spPr bwMode="auto">
            <a:xfrm rot="595632">
              <a:off x="2696" y="2361"/>
              <a:ext cx="1360" cy="997"/>
            </a:xfrm>
            <a:prstGeom prst="ellipse">
              <a:avLst/>
            </a:prstGeom>
            <a:pattFill prst="pct5">
              <a:fgClr>
                <a:srgbClr val="660066">
                  <a:alpha val="50000"/>
                </a:srgbClr>
              </a:fgClr>
              <a:bgClr>
                <a:srgbClr val="660066">
                  <a:alpha val="50000"/>
                </a:srgbClr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Oval 19"/>
            <p:cNvSpPr>
              <a:spLocks noChangeArrowheads="1"/>
            </p:cNvSpPr>
            <p:nvPr/>
          </p:nvSpPr>
          <p:spPr bwMode="auto">
            <a:xfrm>
              <a:off x="1247" y="2341"/>
              <a:ext cx="3357" cy="545"/>
            </a:xfrm>
            <a:prstGeom prst="ellipse">
              <a:avLst/>
            </a:prstGeom>
            <a:gradFill rotWithShape="1">
              <a:gsLst>
                <a:gs pos="0">
                  <a:srgbClr val="003366">
                    <a:alpha val="30000"/>
                  </a:srgbClr>
                </a:gs>
                <a:gs pos="100000">
                  <a:srgbClr val="003366">
                    <a:gamma/>
                    <a:shade val="46275"/>
                    <a:invGamma/>
                    <a:alpha val="30000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533400" y="1628775"/>
            <a:ext cx="56229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>
                <a:latin typeface="Gill Sans MT" pitchFamily="34" charset="0"/>
              </a:rPr>
              <a:t>       sum of sizes of all single sets</a:t>
            </a:r>
          </a:p>
          <a:p>
            <a:r>
              <a:rPr kumimoji="0" lang="en-US" altLang="en-US">
                <a:latin typeface="Gill Sans MT" pitchFamily="34" charset="0"/>
              </a:rPr>
              <a:t>	–	sum of sizes of all 2-set intersections</a:t>
            </a:r>
          </a:p>
          <a:p>
            <a:r>
              <a:rPr kumimoji="0" lang="en-US" altLang="en-US">
                <a:latin typeface="Gill Sans MT" pitchFamily="34" charset="0"/>
              </a:rPr>
              <a:t>	+	sum of sizes of all 3-set intersections</a:t>
            </a:r>
          </a:p>
          <a:p>
            <a:r>
              <a:rPr kumimoji="0" lang="en-US" altLang="en-US">
                <a:latin typeface="Gill Sans MT" pitchFamily="34" charset="0"/>
              </a:rPr>
              <a:t>	–	sum of sizes of all 4-set intersections</a:t>
            </a:r>
          </a:p>
          <a:p>
            <a:r>
              <a:rPr kumimoji="0" lang="en-US" altLang="en-US">
                <a:latin typeface="Gill Sans MT" pitchFamily="34" charset="0"/>
              </a:rPr>
              <a:t>	…</a:t>
            </a:r>
          </a:p>
          <a:p>
            <a:r>
              <a:rPr kumimoji="0" lang="en-US" altLang="en-US">
                <a:latin typeface="Gill Sans MT" pitchFamily="34" charset="0"/>
              </a:rPr>
              <a:t>	+	(–1)</a:t>
            </a:r>
            <a:r>
              <a:rPr kumimoji="0" lang="en-US" altLang="en-US" i="1" baseline="30000">
                <a:latin typeface="Gill Sans MT" pitchFamily="34" charset="0"/>
              </a:rPr>
              <a:t>n</a:t>
            </a:r>
            <a:r>
              <a:rPr kumimoji="0" lang="en-US" altLang="en-US" baseline="30000">
                <a:latin typeface="Gill Sans MT" pitchFamily="34" charset="0"/>
              </a:rPr>
              <a:t>+1 </a:t>
            </a:r>
            <a:r>
              <a:rPr kumimoji="0" lang="en-US" altLang="en-US">
                <a:latin typeface="Gill Sans MT" pitchFamily="34" charset="0"/>
              </a:rPr>
              <a:t>× sum of sizes of intersections of all </a:t>
            </a:r>
            <a:r>
              <a:rPr kumimoji="0" lang="en-US" altLang="en-US" i="1">
                <a:latin typeface="Gill Sans MT" pitchFamily="34" charset="0"/>
              </a:rPr>
              <a:t>n</a:t>
            </a:r>
            <a:r>
              <a:rPr kumimoji="0" lang="en-US" altLang="en-US">
                <a:latin typeface="Gill Sans MT" pitchFamily="34" charset="0"/>
              </a:rPr>
              <a:t> sets</a:t>
            </a: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971550" y="1231900"/>
            <a:ext cx="280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>
                <a:solidFill>
                  <a:srgbClr val="000000"/>
                </a:solidFill>
              </a:rPr>
              <a:t>|A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2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3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…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n</a:t>
            </a:r>
            <a:r>
              <a:rPr kumimoji="0" lang="en-US" altLang="en-US" sz="2000">
                <a:solidFill>
                  <a:srgbClr val="000000"/>
                </a:solidFill>
              </a:rPr>
              <a:t>|</a:t>
            </a:r>
            <a:endParaRPr kumimoji="0" lang="en-US" altLang="zh-TW" sz="2000">
              <a:solidFill>
                <a:srgbClr val="000000"/>
              </a:solidFill>
            </a:endParaRP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971550" y="3644900"/>
            <a:ext cx="5983288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want to show that every element is counted exactly once.</a:t>
            </a:r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6950075" y="2276475"/>
            <a:ext cx="142875" cy="142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971550" y="4149725"/>
            <a:ext cx="7292975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Consider an element which belongs to exactly k sets, say </a:t>
            </a:r>
            <a:r>
              <a:rPr kumimoji="0" lang="en-US" altLang="en-US" sz="2000">
                <a:solidFill>
                  <a:srgbClr val="000000"/>
                </a:solidFill>
              </a:rPr>
              <a:t>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</a:t>
            </a:r>
            <a:r>
              <a:rPr kumimoji="0" lang="en-US" altLang="en-US" sz="2000">
                <a:solidFill>
                  <a:srgbClr val="000000"/>
                </a:solidFill>
              </a:rPr>
              <a:t>,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, </a:t>
            </a:r>
            <a:r>
              <a:rPr kumimoji="0" lang="en-US" altLang="en-US" sz="2000">
                <a:solidFill>
                  <a:srgbClr val="000000"/>
                </a:solidFill>
              </a:rPr>
              <a:t>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, …, </a:t>
            </a:r>
            <a:r>
              <a:rPr kumimoji="0" lang="en-US" altLang="en-US" sz="2000">
                <a:solidFill>
                  <a:srgbClr val="000000"/>
                </a:solidFill>
              </a:rPr>
              <a:t>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k</a:t>
            </a:r>
            <a:r>
              <a:rPr lang="en-US" altLang="zh-TW"/>
              <a:t>.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H="1" flipV="1">
            <a:off x="7019925" y="2420938"/>
            <a:ext cx="14287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971550" y="4791075"/>
            <a:ext cx="703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the formula, such an element is counted the following number of times:</a:t>
            </a:r>
          </a:p>
        </p:txBody>
      </p:sp>
      <p:pic>
        <p:nvPicPr>
          <p:cNvPr id="38942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300663"/>
            <a:ext cx="5761037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44" name="Picture 3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516563"/>
            <a:ext cx="50641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1042988" y="6237288"/>
            <a:ext cx="7659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Therefore each element is counted exactly once, and thus the formula is 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7" grpId="0" animBg="1"/>
      <p:bldP spid="38938" grpId="0" animBg="1"/>
      <p:bldP spid="38939" grpId="0" animBg="1"/>
      <p:bldP spid="38940" grpId="0" animBg="1"/>
      <p:bldP spid="38941" grpId="0"/>
      <p:bldP spid="389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55875" y="4762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(n sets)</a:t>
            </a:r>
          </a:p>
        </p:txBody>
      </p:sp>
      <p:pic>
        <p:nvPicPr>
          <p:cNvPr id="4097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5761037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8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1628775"/>
            <a:ext cx="50641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1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878262" cy="8683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619250" y="3644900"/>
            <a:ext cx="5938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Plug in x=1 and y=-1 in the above binomial theorem, we have </a:t>
            </a:r>
          </a:p>
        </p:txBody>
      </p:sp>
      <p:sp>
        <p:nvSpPr>
          <p:cNvPr id="40987" name="AutoShape 27"/>
          <p:cNvSpPr>
            <a:spLocks noChangeArrowheads="1"/>
          </p:cNvSpPr>
          <p:nvPr/>
        </p:nvSpPr>
        <p:spPr bwMode="auto">
          <a:xfrm>
            <a:off x="395288" y="5445125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90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300663"/>
            <a:ext cx="74136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1" name="Picture 3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365625"/>
            <a:ext cx="713105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3" name="Picture 3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237288"/>
            <a:ext cx="52228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/>
      <p:bldP spid="409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348038" y="476250"/>
            <a:ext cx="2516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Christmas Party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800100" y="1268413"/>
            <a:ext cx="6003925" cy="2027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a Christmas party, everyone brings his/her present.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 are n people and so there are totally n presents.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Suppose the host collects and shuffles all the presents.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Now everyone picks a random present.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What is the probability that no one picks his/her own present?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84213" y="3716338"/>
            <a:ext cx="7618412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the n presents be {1, 2, 3, …, n}, where the present i is owned by person i.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Now a random ordering of the presents means a permutation of {1, 2, 3, …, n}.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e.g. (3,2,1) means the person 1 picks present 3, person 2 picks present 2, etc.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the question whether someone picks his/her own present becomes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whether there is a number i which is in position i of the permutation.</a:t>
            </a:r>
          </a:p>
        </p:txBody>
      </p:sp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55763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533525" y="1433513"/>
            <a:ext cx="5775325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random permutation of {1, 2, 3, …, n},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what is the probability that a permutation has no </a:t>
            </a:r>
            <a:r>
              <a:rPr lang="en-US" altLang="zh-TW">
                <a:solidFill>
                  <a:srgbClr val="A50021"/>
                </a:solidFill>
              </a:rPr>
              <a:t>fixed point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(i.e number i is not in position i for all i)?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547813" y="3068638"/>
            <a:ext cx="3832225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 {2, 3, 1, 5, 6, 4} has no fixed point,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{3, 4, 7, 5, 2, 6, 1} has a fixed point,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{5, 4, 3, 2, 1} has a fixed point.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476375" y="4581525"/>
            <a:ext cx="65293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You may wonder why we are suddenly asking a probability question.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Actually, this is equivalent to the following counting question: 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116013" y="5805488"/>
            <a:ext cx="686435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the number of permutations of {1,2,3,…,n} with no fixed point?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7" grpId="0"/>
      <p:bldP spid="430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the number of permutations of {1,2,3,…,n} with no fixed point?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116013" y="2565400"/>
            <a:ext cx="68643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331913" y="1916113"/>
            <a:ext cx="633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this question, it is more convenient to count the complement.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116013" y="3284538"/>
            <a:ext cx="69310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1</a:t>
            </a:r>
            <a:r>
              <a:rPr lang="en-US" altLang="zh-TW"/>
              <a:t> be the set of permutations in which the number 1 is in position 1.</a:t>
            </a:r>
          </a:p>
          <a:p>
            <a:r>
              <a:rPr lang="en-US" altLang="zh-TW"/>
              <a:t>…</a:t>
            </a:r>
          </a:p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  <a:p>
            <a:r>
              <a:rPr lang="en-US" altLang="zh-TW"/>
              <a:t>…</a:t>
            </a:r>
          </a:p>
          <a:p>
            <a:r>
              <a:rPr lang="en-US" altLang="zh-TW"/>
              <a:t>Let A</a:t>
            </a:r>
            <a:r>
              <a:rPr lang="en-US" altLang="zh-TW" baseline="-25000"/>
              <a:t>n</a:t>
            </a:r>
            <a:r>
              <a:rPr lang="en-US" altLang="zh-TW"/>
              <a:t> be the set of permutations in which the number n is in position n.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187450" y="5084763"/>
            <a:ext cx="2301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116013" y="5805488"/>
            <a:ext cx="689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Note that A</a:t>
            </a:r>
            <a:r>
              <a:rPr lang="en-US" altLang="zh-TW" baseline="-25000"/>
              <a:t>i</a:t>
            </a:r>
            <a:r>
              <a:rPr lang="en-US" altLang="zh-TW"/>
              <a:t> and A</a:t>
            </a:r>
            <a:r>
              <a:rPr lang="en-US" altLang="zh-TW" baseline="-25000"/>
              <a:t>j</a:t>
            </a:r>
            <a:r>
              <a:rPr lang="en-US" altLang="zh-TW"/>
              <a:t> are not disjoint, and so we need inclusion-exclusion.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  <p:bldP spid="44040" grpId="0"/>
      <p:bldP spid="44042" grpId="0" animBg="1"/>
      <p:bldP spid="440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116013" y="19161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419475" y="2547938"/>
            <a:ext cx="2301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116013" y="3141663"/>
            <a:ext cx="18034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large is |A</a:t>
            </a:r>
            <a:r>
              <a:rPr lang="en-US" altLang="zh-TW" baseline="-25000"/>
              <a:t>j</a:t>
            </a:r>
            <a:r>
              <a:rPr lang="en-US" altLang="zh-TW"/>
              <a:t>|?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1116013" y="3716338"/>
            <a:ext cx="74358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Once we fixed j, we can have any permutation on the remaining n-1 elements.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Therefore, |A</a:t>
            </a:r>
            <a:r>
              <a:rPr lang="en-US" altLang="zh-TW" baseline="-25000"/>
              <a:t>j</a:t>
            </a:r>
            <a:r>
              <a:rPr lang="en-US" altLang="zh-TW"/>
              <a:t>| = (n-1)!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116013" y="4724400"/>
            <a:ext cx="22653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large is |A</a:t>
            </a:r>
            <a:r>
              <a:rPr lang="en-US" altLang="zh-TW" baseline="-25000"/>
              <a:t>i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j</a:t>
            </a:r>
            <a:r>
              <a:rPr lang="en-US" altLang="zh-TW"/>
              <a:t>|?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116013" y="5373688"/>
            <a:ext cx="79406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Once we fixed i and j, we can have any permutation on the remaining n-2 elements.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Therefore, |A</a:t>
            </a:r>
            <a:r>
              <a:rPr lang="en-US" altLang="zh-TW" baseline="-25000"/>
              <a:t>i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j</a:t>
            </a:r>
            <a:r>
              <a:rPr lang="en-US" altLang="zh-TW"/>
              <a:t>| = (n-2)!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nimBg="1"/>
      <p:bldP spid="460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419475" y="2547938"/>
            <a:ext cx="2301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116013" y="3390900"/>
            <a:ext cx="38115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large is the intersection of k sets?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116013" y="3965575"/>
            <a:ext cx="638016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the intersection of k sets, there are k positions being fixed.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we can have any permutation on the remaining n-k elements.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Therefore, |the intersection of k sets| = (n-k)!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419475" y="2547938"/>
            <a:ext cx="2301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843213" y="3213100"/>
            <a:ext cx="3392487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|the intersection of k sets| = (n-k)!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95738" y="4568825"/>
            <a:ext cx="49688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1600">
                <a:latin typeface="Gill Sans MT" pitchFamily="34" charset="0"/>
              </a:rPr>
              <a:t>       sum of sizes of all single sets</a:t>
            </a:r>
          </a:p>
          <a:p>
            <a:r>
              <a:rPr kumimoji="0" lang="en-US" altLang="en-US" sz="1600">
                <a:latin typeface="Gill Sans MT" pitchFamily="34" charset="0"/>
              </a:rPr>
              <a:t>	–	sum of sizes of all 2-set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+	sum of sizes of all 3-set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–	sum of sizes of all 4-set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…</a:t>
            </a:r>
          </a:p>
          <a:p>
            <a:r>
              <a:rPr kumimoji="0" lang="en-US" altLang="en-US" sz="1600">
                <a:latin typeface="Gill Sans MT" pitchFamily="34" charset="0"/>
              </a:rPr>
              <a:t>	+	(–1)</a:t>
            </a:r>
            <a:r>
              <a:rPr kumimoji="0" lang="en-US" altLang="en-US" sz="1600" i="1" baseline="30000">
                <a:latin typeface="Gill Sans MT" pitchFamily="34" charset="0"/>
              </a:rPr>
              <a:t>n</a:t>
            </a:r>
            <a:r>
              <a:rPr kumimoji="0" lang="en-US" altLang="en-US" sz="1600" baseline="30000">
                <a:latin typeface="Gill Sans MT" pitchFamily="34" charset="0"/>
              </a:rPr>
              <a:t>+1 </a:t>
            </a:r>
            <a:r>
              <a:rPr kumimoji="0" lang="en-US" altLang="en-US" sz="1600">
                <a:latin typeface="Gill Sans MT" pitchFamily="34" charset="0"/>
              </a:rPr>
              <a:t>× sum of sizes of intersections of </a:t>
            </a:r>
            <a:r>
              <a:rPr kumimoji="0" lang="en-US" altLang="en-US" sz="1600" i="1">
                <a:latin typeface="Gill Sans MT" pitchFamily="34" charset="0"/>
              </a:rPr>
              <a:t>n</a:t>
            </a:r>
            <a:r>
              <a:rPr kumimoji="0" lang="en-US" altLang="en-US" sz="1600">
                <a:latin typeface="Gill Sans MT" pitchFamily="34" charset="0"/>
              </a:rPr>
              <a:t> sets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572000" y="4005263"/>
            <a:ext cx="280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>
                <a:solidFill>
                  <a:srgbClr val="000000"/>
                </a:solidFill>
              </a:rPr>
              <a:t>|A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2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3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…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n</a:t>
            </a:r>
            <a:r>
              <a:rPr kumimoji="0" lang="en-US" altLang="en-US" sz="2000">
                <a:solidFill>
                  <a:srgbClr val="000000"/>
                </a:solidFill>
              </a:rPr>
              <a:t>|</a:t>
            </a:r>
            <a:endParaRPr kumimoji="0" lang="en-US" altLang="zh-TW" sz="2000">
              <a:solidFill>
                <a:srgbClr val="000000"/>
              </a:solidFill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4284663" y="3933825"/>
            <a:ext cx="4535487" cy="23034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611188" y="3933825"/>
            <a:ext cx="252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 = 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  <a:r>
              <a:rPr lang="en-US" altLang="zh-TW"/>
              <a:t>|</a:t>
            </a:r>
          </a:p>
        </p:txBody>
      </p:sp>
      <p:pic>
        <p:nvPicPr>
          <p:cNvPr id="481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5625"/>
            <a:ext cx="12969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45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868863"/>
            <a:ext cx="1223962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47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373688"/>
            <a:ext cx="12636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023938" y="57546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…</a:t>
            </a:r>
          </a:p>
        </p:txBody>
      </p:sp>
      <p:pic>
        <p:nvPicPr>
          <p:cNvPr id="48150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37288"/>
            <a:ext cx="211931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 animBg="1"/>
      <p:bldP spid="48140" grpId="0"/>
      <p:bldP spid="481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419475" y="2547938"/>
            <a:ext cx="2301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843213" y="3213100"/>
            <a:ext cx="3392487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|the intersection of k sets| = (n-k)!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11188" y="3933825"/>
            <a:ext cx="252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 = 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  <a:r>
              <a:rPr lang="en-US" altLang="zh-TW"/>
              <a:t>|</a:t>
            </a:r>
          </a:p>
          <a:p>
            <a:r>
              <a:rPr lang="en-US" altLang="zh-TW"/>
              <a:t>      </a:t>
            </a:r>
          </a:p>
        </p:txBody>
      </p:sp>
      <p:pic>
        <p:nvPicPr>
          <p:cNvPr id="4916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5625"/>
            <a:ext cx="12969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868863"/>
            <a:ext cx="1223962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373688"/>
            <a:ext cx="12636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023938" y="57546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…</a:t>
            </a:r>
          </a:p>
        </p:txBody>
      </p:sp>
      <p:pic>
        <p:nvPicPr>
          <p:cNvPr id="49167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19825"/>
            <a:ext cx="211931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3784600" y="4797425"/>
            <a:ext cx="535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 = 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  <a:r>
              <a:rPr lang="en-US" altLang="zh-TW"/>
              <a:t>|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= n! – n!/2! + n!/3! +… (-1)</a:t>
            </a:r>
            <a:r>
              <a:rPr lang="en-US" altLang="zh-TW" baseline="30000"/>
              <a:t>i+1</a:t>
            </a:r>
            <a:r>
              <a:rPr lang="en-US" altLang="zh-TW"/>
              <a:t> n!/i! + … + (-1)</a:t>
            </a:r>
            <a:r>
              <a:rPr lang="en-US" altLang="zh-TW" baseline="30000"/>
              <a:t>n+1</a:t>
            </a:r>
            <a:r>
              <a:rPr lang="en-US" altLang="zh-TW"/>
              <a:t>      </a:t>
            </a:r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3132138" y="5084763"/>
            <a:ext cx="503237" cy="288925"/>
          </a:xfrm>
          <a:prstGeom prst="rightArrow">
            <a:avLst>
              <a:gd name="adj1" fmla="val 50000"/>
              <a:gd name="adj2" fmla="val 43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9" grpId="0"/>
      <p:bldP spid="491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419475" y="2565400"/>
            <a:ext cx="23018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2051050" y="3213100"/>
            <a:ext cx="5019675" cy="376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 = n! – n!/2! + n!/3! +… (-1)</a:t>
            </a:r>
            <a:r>
              <a:rPr lang="en-US" altLang="zh-TW" baseline="30000"/>
              <a:t>i+1</a:t>
            </a:r>
            <a:r>
              <a:rPr lang="en-US" altLang="zh-TW"/>
              <a:t> n!/i! + … + (-1)</a:t>
            </a:r>
            <a:r>
              <a:rPr lang="en-US" altLang="zh-TW" baseline="30000"/>
              <a:t>n+1</a:t>
            </a:r>
            <a:r>
              <a:rPr lang="en-US" altLang="zh-TW"/>
              <a:t> 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1763713" y="3860800"/>
            <a:ext cx="5548312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number of permutations with no fixed points</a:t>
            </a:r>
          </a:p>
          <a:p>
            <a:pPr>
              <a:lnSpc>
                <a:spcPct val="150000"/>
              </a:lnSpc>
            </a:pPr>
            <a:r>
              <a:rPr lang="en-US" altLang="zh-TW"/>
              <a:t>= n! – |S|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= n! – n! + n!/2! – n!/3! +… (-1)</a:t>
            </a:r>
            <a:r>
              <a:rPr lang="en-US" altLang="zh-TW" baseline="30000"/>
              <a:t>i</a:t>
            </a:r>
            <a:r>
              <a:rPr lang="en-US" altLang="zh-TW"/>
              <a:t> n!/i! + … + (-1)</a:t>
            </a:r>
            <a:r>
              <a:rPr lang="en-US" altLang="zh-TW" baseline="30000"/>
              <a:t>n</a:t>
            </a:r>
            <a:r>
              <a:rPr lang="en-US" altLang="zh-TW"/>
              <a:t>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= n! (1 – 1/1! + 1/2! – 1/3! + … + (-1)</a:t>
            </a:r>
            <a:r>
              <a:rPr lang="en-US" altLang="zh-TW" baseline="30000"/>
              <a:t>i</a:t>
            </a:r>
            <a:r>
              <a:rPr lang="en-US" altLang="zh-TW"/>
              <a:t> 1/i! … + (-1)</a:t>
            </a:r>
            <a:r>
              <a:rPr lang="en-US" altLang="zh-TW" baseline="30000"/>
              <a:t>n</a:t>
            </a:r>
            <a:r>
              <a:rPr lang="en-US" altLang="zh-TW"/>
              <a:t> 1/n!)</a:t>
            </a:r>
          </a:p>
          <a:p>
            <a:pPr>
              <a:lnSpc>
                <a:spcPct val="150000"/>
              </a:lnSpc>
            </a:pPr>
            <a:r>
              <a:rPr lang="en-US" altLang="zh-TW"/>
              <a:t>-&gt; n!/e  (where e is the constant 2.71828…)</a:t>
            </a:r>
          </a:p>
        </p:txBody>
      </p:sp>
      <p:pic>
        <p:nvPicPr>
          <p:cNvPr id="5019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949950"/>
            <a:ext cx="4824413" cy="720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2628900" y="34163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962025" y="1524000"/>
            <a:ext cx="71913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If sets 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are disjoint, then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|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  <a:sym typeface="Symbol" pitchFamily="18" charset="2"/>
              </a:rPr>
              <a:t>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| = |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| + |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914900" y="3416300"/>
            <a:ext cx="1612900" cy="1638300"/>
          </a:xfrm>
          <a:prstGeom prst="ellipse">
            <a:avLst/>
          </a:prstGeom>
          <a:solidFill>
            <a:srgbClr val="CC00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203575" y="29765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489575" y="297656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835150" y="551656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kumimoji="0" lang="en-US" altLang="en-US" sz="2400">
                <a:solidFill>
                  <a:srgbClr val="000000"/>
                </a:solidFill>
              </a:rPr>
              <a:t>What if</a:t>
            </a:r>
            <a:r>
              <a:rPr kumimoji="0" lang="en-US" altLang="en-US" sz="2400" i="1">
                <a:solidFill>
                  <a:srgbClr val="000000"/>
                </a:solidFill>
              </a:rPr>
              <a:t> A</a:t>
            </a:r>
            <a:r>
              <a:rPr kumimoji="0" lang="en-US" altLang="en-US" sz="2400">
                <a:solidFill>
                  <a:srgbClr val="000000"/>
                </a:solidFill>
              </a:rPr>
              <a:t> and </a:t>
            </a:r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  <a:r>
              <a:rPr kumimoji="0" lang="en-US" altLang="en-US" sz="2400">
                <a:solidFill>
                  <a:srgbClr val="000000"/>
                </a:solidFill>
              </a:rPr>
              <a:t> are </a:t>
            </a:r>
            <a:r>
              <a:rPr kumimoji="0" lang="en-US" altLang="en-US" sz="2400">
                <a:solidFill>
                  <a:srgbClr val="CC0000"/>
                </a:solidFill>
              </a:rPr>
              <a:t>not disjoint</a:t>
            </a:r>
            <a:r>
              <a:rPr kumimoji="0" lang="en-US" altLang="en-US" sz="240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3806825" y="476250"/>
            <a:ext cx="155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Sum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419475" y="47625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 Function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900113" y="1268413"/>
            <a:ext cx="7315200" cy="37623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number n, how many numbers from 1 to n are relatively prime to n?</a:t>
            </a:r>
          </a:p>
        </p:txBody>
      </p:sp>
      <p:pic>
        <p:nvPicPr>
          <p:cNvPr id="51212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832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692275" y="2708275"/>
            <a:ext cx="5475288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n is a prime number,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every number from 1 to n-1 is relatively prime to n,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so</a:t>
            </a:r>
          </a:p>
        </p:txBody>
      </p:sp>
      <p:pic>
        <p:nvPicPr>
          <p:cNvPr id="51215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573463"/>
            <a:ext cx="17399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692275" y="2636838"/>
            <a:ext cx="5761038" cy="136842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692275" y="4437063"/>
            <a:ext cx="5113338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n is a prime power,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p, 2p, 3p, 4p, …, n are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relatively prime to n,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 are n/p = p</a:t>
            </a:r>
            <a:r>
              <a:rPr lang="en-US" altLang="zh-TW" baseline="30000"/>
              <a:t>c-1</a:t>
            </a:r>
            <a:r>
              <a:rPr lang="en-US" altLang="zh-TW"/>
              <a:t> of them,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other numbers are relatively prime to n.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Therefore, 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1692275" y="4365625"/>
            <a:ext cx="5832475" cy="223202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2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508500"/>
            <a:ext cx="863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6021388"/>
            <a:ext cx="43005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 animBg="1"/>
      <p:bldP spid="512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419475" y="47625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 Function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00113" y="1268413"/>
            <a:ext cx="7315200" cy="37623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number n, how many numbers from 1 to n are relatively prime to n?</a:t>
            </a:r>
          </a:p>
        </p:txBody>
      </p:sp>
      <p:pic>
        <p:nvPicPr>
          <p:cNvPr id="52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832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55650" y="2708275"/>
            <a:ext cx="7672388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p, 2p, 3p, 4p, …, n are not relatively prime to n, there are n/p of them.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Also, q, 2q, 3q, 4q, …, n are not relatively prime to n, and there are n/q of them.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Other numbers are relatively prime to n.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Therefore, </a:t>
            </a:r>
          </a:p>
        </p:txBody>
      </p:sp>
      <p:pic>
        <p:nvPicPr>
          <p:cNvPr id="5223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708275"/>
            <a:ext cx="11414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365625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979613" y="4292600"/>
            <a:ext cx="2952750" cy="431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979613" y="4292600"/>
            <a:ext cx="2952750" cy="50482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808038" y="5106988"/>
            <a:ext cx="78359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numbers pq, 2pq, 3pq, …, n are subtracted twice, and there are n/pq of them.</a:t>
            </a:r>
          </a:p>
          <a:p>
            <a:endParaRPr lang="en-US" altLang="zh-TW"/>
          </a:p>
          <a:p>
            <a:r>
              <a:rPr lang="en-US" altLang="zh-TW"/>
              <a:t>So the correct answer is </a:t>
            </a:r>
          </a:p>
        </p:txBody>
      </p:sp>
      <p:pic>
        <p:nvPicPr>
          <p:cNvPr id="52244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734050"/>
            <a:ext cx="38973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46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237288"/>
            <a:ext cx="3021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nimBg="1"/>
      <p:bldP spid="522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419475" y="47625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 Function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00113" y="1268413"/>
            <a:ext cx="7315200" cy="37623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number n, how many numbers from 1 to n are relatively prime to n?</a:t>
            </a:r>
          </a:p>
        </p:txBody>
      </p:sp>
      <p:pic>
        <p:nvPicPr>
          <p:cNvPr id="5427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832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55650" y="2557463"/>
            <a:ext cx="48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</a:t>
            </a:r>
          </a:p>
        </p:txBody>
      </p:sp>
      <p:pic>
        <p:nvPicPr>
          <p:cNvPr id="5427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21717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55650" y="3068638"/>
            <a:ext cx="70612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numbers from 1 to n that are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relatively prime to n.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55650" y="3644900"/>
            <a:ext cx="5097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i</a:t>
            </a:r>
            <a:r>
              <a:rPr lang="en-US" altLang="zh-TW"/>
              <a:t> be the set of numbers that are a multiple of p</a:t>
            </a:r>
            <a:r>
              <a:rPr lang="en-US" altLang="zh-TW" baseline="-25000"/>
              <a:t>i</a:t>
            </a:r>
            <a:r>
              <a:rPr lang="en-US" altLang="zh-TW"/>
              <a:t>.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11863" y="3644900"/>
            <a:ext cx="23018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755650" y="4365625"/>
            <a:ext cx="62611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the intersection of k sets, say 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A</a:t>
            </a:r>
            <a:r>
              <a:rPr lang="en-US" altLang="zh-TW" baseline="-25000"/>
              <a:t>3</a:t>
            </a:r>
            <a:r>
              <a:rPr lang="en-US" altLang="zh-TW"/>
              <a:t>,…, A</a:t>
            </a:r>
            <a:r>
              <a:rPr lang="en-US" altLang="zh-TW" baseline="-25000"/>
              <a:t>k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every number in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k</a:t>
            </a:r>
            <a:r>
              <a:rPr lang="en-US" altLang="zh-TW"/>
              <a:t> is a multiple of 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k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k</a:t>
            </a:r>
            <a:r>
              <a:rPr lang="en-US" altLang="zh-TW"/>
              <a:t>| =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k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684213" y="4221163"/>
            <a:ext cx="6624637" cy="158432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animBg="1"/>
      <p:bldP spid="54280" grpId="0"/>
      <p:bldP spid="54281" grpId="0" animBg="1"/>
      <p:bldP spid="542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419475" y="47625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 Function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900113" y="1268413"/>
            <a:ext cx="7315200" cy="37623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number n, how many numbers from 1 to n are relatively prime to n?</a:t>
            </a:r>
          </a:p>
        </p:txBody>
      </p:sp>
      <p:pic>
        <p:nvPicPr>
          <p:cNvPr id="553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832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55650" y="2557463"/>
            <a:ext cx="48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</a:t>
            </a:r>
          </a:p>
        </p:txBody>
      </p:sp>
      <p:pic>
        <p:nvPicPr>
          <p:cNvPr id="5530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21717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755650" y="3068638"/>
            <a:ext cx="70612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numbers from 1 to n that are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relatively prime to n.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755650" y="3638550"/>
            <a:ext cx="5097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i</a:t>
            </a:r>
            <a:r>
              <a:rPr lang="en-US" altLang="zh-TW"/>
              <a:t> be the set of numbers that are a multiple of p</a:t>
            </a:r>
            <a:r>
              <a:rPr lang="en-US" altLang="zh-TW" baseline="-25000"/>
              <a:t>i</a:t>
            </a:r>
            <a:r>
              <a:rPr lang="en-US" altLang="zh-TW"/>
              <a:t>.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011863" y="3644900"/>
            <a:ext cx="23018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55650" y="4149725"/>
            <a:ext cx="3286125" cy="51435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k</a:t>
            </a:r>
            <a:r>
              <a:rPr lang="en-US" altLang="zh-TW"/>
              <a:t>| =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k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11188" y="4868863"/>
            <a:ext cx="3617912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r=3 (only 3 distinct factors),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 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|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= n/p</a:t>
            </a:r>
            <a:r>
              <a:rPr lang="en-US" altLang="zh-TW" baseline="-25000"/>
              <a:t>1</a:t>
            </a:r>
            <a:r>
              <a:rPr lang="en-US" altLang="zh-TW"/>
              <a:t> + n/p</a:t>
            </a:r>
            <a:r>
              <a:rPr lang="en-US" altLang="zh-TW" baseline="-25000"/>
              <a:t>2</a:t>
            </a:r>
            <a:r>
              <a:rPr lang="en-US" altLang="zh-TW"/>
              <a:t> + n/p</a:t>
            </a:r>
            <a:r>
              <a:rPr lang="en-US" altLang="zh-TW" baseline="-25000"/>
              <a:t>3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-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 –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3</a:t>
            </a:r>
            <a:r>
              <a:rPr lang="en-US" altLang="zh-TW"/>
              <a:t> – n/p</a:t>
            </a:r>
            <a:r>
              <a:rPr lang="en-US" altLang="zh-TW" baseline="-25000"/>
              <a:t>2</a:t>
            </a:r>
            <a:r>
              <a:rPr lang="en-US" altLang="zh-TW"/>
              <a:t>p</a:t>
            </a:r>
            <a:r>
              <a:rPr lang="en-US" altLang="zh-TW" baseline="-25000"/>
              <a:t>3</a:t>
            </a:r>
            <a:r>
              <a:rPr lang="en-US" altLang="zh-TW"/>
              <a:t> +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p</a:t>
            </a:r>
            <a:r>
              <a:rPr lang="en-US" altLang="zh-TW" baseline="-25000"/>
              <a:t>3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4572000" y="4652963"/>
            <a:ext cx="4298950" cy="11080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 =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 +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 +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                       –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1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 –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 –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                       +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284663" y="6092825"/>
            <a:ext cx="2090737" cy="376238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= n(1-p</a:t>
            </a:r>
            <a:r>
              <a:rPr lang="en-US" altLang="zh-TW" baseline="-25000"/>
              <a:t>1</a:t>
            </a:r>
            <a:r>
              <a:rPr lang="en-US" altLang="zh-TW"/>
              <a:t>)(1-p</a:t>
            </a:r>
            <a:r>
              <a:rPr lang="en-US" altLang="zh-TW" baseline="-25000"/>
              <a:t>2</a:t>
            </a:r>
            <a:r>
              <a:rPr lang="en-US" altLang="zh-TW"/>
              <a:t>)(1-p</a:t>
            </a:r>
            <a:r>
              <a:rPr lang="en-US" altLang="zh-TW" baseline="-25000"/>
              <a:t>3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1" grpId="0" animBg="1"/>
      <p:bldP spid="553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419475" y="47625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 Function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00113" y="1268413"/>
            <a:ext cx="7315200" cy="37623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number n, how many numbers from 1 to n are relatively prime to n?</a:t>
            </a:r>
          </a:p>
        </p:txBody>
      </p:sp>
      <p:pic>
        <p:nvPicPr>
          <p:cNvPr id="563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832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55650" y="2557463"/>
            <a:ext cx="48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</a:t>
            </a:r>
          </a:p>
        </p:txBody>
      </p:sp>
      <p:pic>
        <p:nvPicPr>
          <p:cNvPr id="5632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21717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55650" y="3068638"/>
            <a:ext cx="70612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numbers from 1 to n that are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relatively prime to n.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55650" y="3638550"/>
            <a:ext cx="5097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i</a:t>
            </a:r>
            <a:r>
              <a:rPr lang="en-US" altLang="zh-TW"/>
              <a:t> be the set of numbers that are a multiple of p</a:t>
            </a:r>
            <a:r>
              <a:rPr lang="en-US" altLang="zh-TW" baseline="-25000"/>
              <a:t>i</a:t>
            </a:r>
            <a:r>
              <a:rPr lang="en-US" altLang="zh-TW"/>
              <a:t>.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011863" y="3644900"/>
            <a:ext cx="23018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55650" y="4149725"/>
            <a:ext cx="3286125" cy="51435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k</a:t>
            </a:r>
            <a:r>
              <a:rPr lang="en-US" altLang="zh-TW"/>
              <a:t>| =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k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995738" y="4941888"/>
            <a:ext cx="49688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1600">
                <a:latin typeface="Gill Sans MT" pitchFamily="34" charset="0"/>
              </a:rPr>
              <a:t>       sum of sizes of all single sets</a:t>
            </a:r>
          </a:p>
          <a:p>
            <a:r>
              <a:rPr kumimoji="0" lang="en-US" altLang="en-US" sz="1600">
                <a:latin typeface="Gill Sans MT" pitchFamily="34" charset="0"/>
              </a:rPr>
              <a:t>	–	sum of sizes of all 2-set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+	sum of sizes of all 3-set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–	sum of sizes of all 4-set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…</a:t>
            </a:r>
          </a:p>
          <a:p>
            <a:r>
              <a:rPr kumimoji="0" lang="en-US" altLang="en-US" sz="1600">
                <a:latin typeface="Gill Sans MT" pitchFamily="34" charset="0"/>
              </a:rPr>
              <a:t>	+	(–1)</a:t>
            </a:r>
            <a:r>
              <a:rPr kumimoji="0" lang="en-US" altLang="en-US" sz="1600" i="1" baseline="30000">
                <a:latin typeface="Gill Sans MT" pitchFamily="34" charset="0"/>
              </a:rPr>
              <a:t>n</a:t>
            </a:r>
            <a:r>
              <a:rPr kumimoji="0" lang="en-US" altLang="en-US" sz="1600" baseline="30000">
                <a:latin typeface="Gill Sans MT" pitchFamily="34" charset="0"/>
              </a:rPr>
              <a:t>+1 </a:t>
            </a:r>
            <a:r>
              <a:rPr kumimoji="0" lang="en-US" altLang="en-US" sz="1600">
                <a:latin typeface="Gill Sans MT" pitchFamily="34" charset="0"/>
              </a:rPr>
              <a:t>× sum of sizes of intersections of </a:t>
            </a:r>
            <a:r>
              <a:rPr kumimoji="0" lang="en-US" altLang="en-US" sz="1600" i="1">
                <a:latin typeface="Gill Sans MT" pitchFamily="34" charset="0"/>
              </a:rPr>
              <a:t>n</a:t>
            </a:r>
            <a:r>
              <a:rPr kumimoji="0" lang="en-US" altLang="en-US" sz="1600">
                <a:latin typeface="Gill Sans MT" pitchFamily="34" charset="0"/>
              </a:rPr>
              <a:t> sets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4572000" y="4365625"/>
            <a:ext cx="280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>
                <a:solidFill>
                  <a:srgbClr val="000000"/>
                </a:solidFill>
              </a:rPr>
              <a:t>|A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2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3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…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n</a:t>
            </a:r>
            <a:r>
              <a:rPr kumimoji="0" lang="en-US" altLang="en-US" sz="2000">
                <a:solidFill>
                  <a:srgbClr val="000000"/>
                </a:solidFill>
              </a:rPr>
              <a:t>|</a:t>
            </a:r>
            <a:endParaRPr kumimoji="0" lang="en-US" altLang="zh-TW" sz="2000">
              <a:solidFill>
                <a:srgbClr val="000000"/>
              </a:solidFill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4284663" y="4292600"/>
            <a:ext cx="4535487" cy="23034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755650" y="4941888"/>
            <a:ext cx="252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 = 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  <a:r>
              <a:rPr lang="en-US" altLang="zh-TW"/>
              <a:t>|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1042988" y="6092825"/>
            <a:ext cx="2319337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= n(1-p</a:t>
            </a:r>
            <a:r>
              <a:rPr lang="en-US" altLang="zh-TW" baseline="-25000"/>
              <a:t>1</a:t>
            </a:r>
            <a:r>
              <a:rPr lang="en-US" altLang="zh-TW"/>
              <a:t>)(1-p</a:t>
            </a:r>
            <a:r>
              <a:rPr lang="en-US" altLang="zh-TW" baseline="-25000"/>
              <a:t>2</a:t>
            </a:r>
            <a:r>
              <a:rPr lang="en-US" altLang="zh-TW"/>
              <a:t>)…(1-p</a:t>
            </a:r>
            <a:r>
              <a:rPr lang="en-US" altLang="zh-TW" baseline="-25000"/>
              <a:t>n</a:t>
            </a:r>
            <a:r>
              <a:rPr lang="en-US" altLang="zh-TW"/>
              <a:t>)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1042988" y="5445125"/>
            <a:ext cx="14859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calculations…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/>
      <p:bldP spid="56332" grpId="0"/>
      <p:bldP spid="56333" grpId="0" animBg="1"/>
      <p:bldP spid="56336" grpId="0"/>
      <p:bldP spid="56337" grpId="0" animBg="1"/>
      <p:bldP spid="563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043459" name="Text Box 3"/>
          <p:cNvSpPr txBox="1">
            <a:spLocks noChangeArrowheads="1"/>
          </p:cNvSpPr>
          <p:nvPr/>
        </p:nvSpPr>
        <p:spPr bwMode="auto">
          <a:xfrm>
            <a:off x="46038" y="1371600"/>
            <a:ext cx="8872537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We have studied how to determine the size of a set directly.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The basic rules are the sum rule, product rule, and the generalized product rule.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We apply these rules in counting permutations and combinations,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which are then used to count other objects like poker hands.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Then we prove the binomial theorem and study combinatorial proofs of identities.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Finally we learn the inclusion-exclusion principle and see some applications.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Later we will learn how to count “indirectly” by “mapping”.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37D74E72-E32F-40C4-9ED9-6CC3C5345594}" type="slidenum">
              <a:rPr lang="en-US" altLang="zh-TW">
                <a:latin typeface="Arial" pitchFamily="34" charset="0"/>
              </a:rPr>
              <a:pPr eaLnBrk="1" hangingPunct="1"/>
              <a:t>25</a:t>
            </a:fld>
            <a:endParaRPr lang="en-US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758950" y="1790700"/>
            <a:ext cx="56769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algn="ctr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For two arbitrary sets 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endParaRPr lang="en-US" altLang="en-US" sz="2400" i="1">
              <a:solidFill>
                <a:srgbClr val="000000"/>
              </a:solidFill>
              <a:latin typeface="Gill Sans MT" pitchFamily="34" charset="0"/>
            </a:endParaRPr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1187450" y="2492375"/>
          <a:ext cx="67452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3" imgW="1854000" imgH="203040" progId="Equation.3">
                  <p:embed/>
                </p:oleObj>
              </mc:Choice>
              <mc:Fallback>
                <p:oleObj name="Equation" r:id="rId3" imgW="185400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67452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143000" y="1758950"/>
            <a:ext cx="6858000" cy="15367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276600" y="35480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416550" y="354806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3276600" y="4025900"/>
            <a:ext cx="2603500" cy="1638300"/>
            <a:chOff x="2040" y="2288"/>
            <a:chExt cx="1640" cy="1032"/>
          </a:xfrm>
        </p:grpSpPr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33810" name="Oval 18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rgbClr val="CC00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2568575" y="4762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(2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555875" y="4762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(2 sets)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23850" y="1268413"/>
            <a:ext cx="8442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integers from 1 through 1000 that are multiples of 3 or multiples of 5.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23850" y="1844675"/>
            <a:ext cx="636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 be the set of integers from 1 to 1000 that are multiples of 3.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23850" y="2420938"/>
            <a:ext cx="6338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B be the set of integers from 1 to 1000 that are multiples of 5.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219700" y="352742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7594600" y="3575050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5670550" y="3213100"/>
            <a:ext cx="1871663" cy="1131888"/>
            <a:chOff x="2040" y="2288"/>
            <a:chExt cx="1640" cy="1032"/>
          </a:xfrm>
        </p:grpSpPr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rgbClr val="CC00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900113" y="3429000"/>
            <a:ext cx="388937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 is clear that S is the union of A and B,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but notice that A and B are not disjoint.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68313" y="4581525"/>
            <a:ext cx="195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|A| = 1000/3 = 333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867025" y="4581525"/>
            <a:ext cx="1992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|B| = 1000/5 = 200 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68313" y="5157788"/>
            <a:ext cx="792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B is the set of integers that are multiples of 15, and so |A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B| = 1000/15 = 66 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39750" y="5805488"/>
            <a:ext cx="7504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So, by the inclusion-exclusion principle, we have |S| = |A| + |B| - |A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B| = 467.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5148263" y="3933825"/>
            <a:ext cx="1439862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3" grpId="0"/>
      <p:bldP spid="34824" grpId="0"/>
      <p:bldP spid="34825" grpId="0"/>
      <p:bldP spid="34829" grpId="0" animBg="1"/>
      <p:bldP spid="34830" grpId="0"/>
      <p:bldP spid="34831" grpId="0"/>
      <p:bldP spid="34832" grpId="0"/>
      <p:bldP spid="34833" grpId="0"/>
      <p:bldP spid="348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686050" y="42084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000750" y="420846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4330700" y="62404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752600" y="1541463"/>
            <a:ext cx="5665788" cy="15906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A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B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 =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 +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 +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                       –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 –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 –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                       +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3276600" y="3543300"/>
            <a:ext cx="2590800" cy="2552700"/>
            <a:chOff x="1984" y="2232"/>
            <a:chExt cx="1632" cy="1608"/>
          </a:xfrm>
        </p:grpSpPr>
        <p:sp>
          <p:nvSpPr>
            <p:cNvPr id="35857" name="Oval 17"/>
            <p:cNvSpPr>
              <a:spLocks noChangeArrowheads="1"/>
            </p:cNvSpPr>
            <p:nvPr/>
          </p:nvSpPr>
          <p:spPr bwMode="auto">
            <a:xfrm>
              <a:off x="1984" y="2240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35858" name="Oval 18"/>
            <p:cNvSpPr>
              <a:spLocks noChangeArrowheads="1"/>
            </p:cNvSpPr>
            <p:nvPr/>
          </p:nvSpPr>
          <p:spPr bwMode="auto">
            <a:xfrm>
              <a:off x="2292" y="2808"/>
              <a:ext cx="1016" cy="10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Oval 19"/>
            <p:cNvSpPr>
              <a:spLocks noChangeArrowheads="1"/>
            </p:cNvSpPr>
            <p:nvPr/>
          </p:nvSpPr>
          <p:spPr bwMode="auto">
            <a:xfrm>
              <a:off x="1984" y="2248"/>
              <a:ext cx="1016" cy="1032"/>
            </a:xfrm>
            <a:prstGeom prst="ellipse">
              <a:avLst/>
            </a:prstGeom>
            <a:solidFill>
              <a:srgbClr val="33CCFF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35860" name="Oval 20"/>
            <p:cNvSpPr>
              <a:spLocks noChangeArrowheads="1"/>
            </p:cNvSpPr>
            <p:nvPr/>
          </p:nvSpPr>
          <p:spPr bwMode="auto">
            <a:xfrm>
              <a:off x="2600" y="2232"/>
              <a:ext cx="1016" cy="1032"/>
            </a:xfrm>
            <a:prstGeom prst="ellipse">
              <a:avLst/>
            </a:prstGeom>
            <a:solidFill>
              <a:srgbClr val="CC00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555875" y="4762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(3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555875" y="4508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(3 sets)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96925" y="1368425"/>
            <a:ext cx="276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From a total of 50 students: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445125" y="1268413"/>
            <a:ext cx="3014663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30 know Java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18 know C++</a:t>
            </a:r>
          </a:p>
          <a:p>
            <a:pPr>
              <a:lnSpc>
                <a:spcPct val="150000"/>
              </a:lnSpc>
            </a:pPr>
            <a:r>
              <a:rPr lang="en-US" altLang="zh-TW"/>
              <a:t>26 know C#</a:t>
            </a:r>
          </a:p>
          <a:p>
            <a:pPr>
              <a:lnSpc>
                <a:spcPct val="150000"/>
              </a:lnSpc>
            </a:pPr>
            <a:r>
              <a:rPr lang="en-US" altLang="zh-TW"/>
              <a:t>9 know both Java and C++</a:t>
            </a:r>
          </a:p>
          <a:p>
            <a:pPr>
              <a:lnSpc>
                <a:spcPct val="150000"/>
              </a:lnSpc>
            </a:pPr>
            <a:r>
              <a:rPr lang="en-US" altLang="zh-TW"/>
              <a:t>16 know both Java and C#</a:t>
            </a:r>
          </a:p>
          <a:p>
            <a:pPr>
              <a:lnSpc>
                <a:spcPct val="150000"/>
              </a:lnSpc>
            </a:pPr>
            <a:r>
              <a:rPr lang="en-US" altLang="zh-TW"/>
              <a:t>8 know both C++ and C#</a:t>
            </a:r>
          </a:p>
          <a:p>
            <a:pPr>
              <a:lnSpc>
                <a:spcPct val="150000"/>
              </a:lnSpc>
            </a:pPr>
            <a:r>
              <a:rPr lang="en-US" altLang="zh-TW"/>
              <a:t>47 know at least one language.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912813" y="2492375"/>
            <a:ext cx="2382837" cy="925513"/>
          </a:xfrm>
          <a:prstGeom prst="rect">
            <a:avLst/>
          </a:prstGeom>
          <a:solidFill>
            <a:srgbClr val="FFFF66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know none?</a:t>
            </a:r>
          </a:p>
          <a:p>
            <a:endParaRPr lang="en-US" altLang="zh-TW"/>
          </a:p>
          <a:p>
            <a:r>
              <a:rPr lang="en-US" altLang="zh-TW"/>
              <a:t>How many know all?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187450" y="4630738"/>
            <a:ext cx="6697663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 = 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| + |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| + |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/>
              <a:t> </a:t>
            </a:r>
            <a:r>
              <a:rPr kumimoji="0" lang="en-US" altLang="en-US">
                <a:solidFill>
                  <a:srgbClr val="000000"/>
                </a:solidFill>
              </a:rPr>
              <a:t>– 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| – 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 – |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 + 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572000" y="12620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4572000" y="1622425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572000" y="19891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213225" y="2414588"/>
            <a:ext cx="81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213225" y="2846388"/>
            <a:ext cx="822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4213225" y="32845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852863" y="3709988"/>
            <a:ext cx="1214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1849438" y="3644900"/>
            <a:ext cx="1214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4932363" y="14843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4932363" y="18446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4932363" y="22050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4932363" y="26368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493236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932363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932363" y="39338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 flipV="1">
            <a:off x="2668588" y="33575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1187450" y="5300663"/>
            <a:ext cx="435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47 = 30 + 18 + 26 – 9 – 16 – 8 + 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1187450" y="5799138"/>
            <a:ext cx="158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 = 6</a:t>
            </a:r>
            <a:endParaRPr kumimoji="0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2" grpId="0" animBg="1"/>
      <p:bldP spid="36873" grpId="0"/>
      <p:bldP spid="36874" grpId="0"/>
      <p:bldP spid="36875" grpId="0"/>
      <p:bldP spid="36878" grpId="0"/>
      <p:bldP spid="36880" grpId="0"/>
      <p:bldP spid="36882" grpId="0"/>
      <p:bldP spid="36884" grpId="0"/>
      <p:bldP spid="36886" grpId="0"/>
      <p:bldP spid="36887" grpId="0" animBg="1"/>
      <p:bldP spid="36888" grpId="0" animBg="1"/>
      <p:bldP spid="36889" grpId="0" animBg="1"/>
      <p:bldP spid="36890" grpId="0" animBg="1"/>
      <p:bldP spid="36891" grpId="0" animBg="1"/>
      <p:bldP spid="36892" grpId="0" animBg="1"/>
      <p:bldP spid="36893" grpId="0" animBg="1"/>
      <p:bldP spid="36894" grpId="0" animBg="1"/>
      <p:bldP spid="36895" grpId="0"/>
      <p:bldP spid="368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987675" y="4052888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961063" y="405288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987675" y="570865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4213" y="1541463"/>
            <a:ext cx="8208962" cy="18065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 = |A| + |B| + |C| + |D|</a:t>
            </a:r>
          </a:p>
          <a:p>
            <a:pPr>
              <a:lnSpc>
                <a:spcPct val="150000"/>
              </a:lnSpc>
            </a:pP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                       –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B| –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C| –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 </a:t>
            </a:r>
            <a:r>
              <a:rPr kumimoji="0" lang="en-US" altLang="en-US">
                <a:solidFill>
                  <a:srgbClr val="000000"/>
                </a:solidFill>
                <a:latin typeface="Gill Sans MT" pitchFamily="34" charset="0"/>
              </a:rPr>
              <a:t>–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|B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C| </a:t>
            </a:r>
            <a:r>
              <a:rPr kumimoji="0" lang="en-US" altLang="en-US">
                <a:solidFill>
                  <a:srgbClr val="000000"/>
                </a:solidFill>
                <a:latin typeface="Gill Sans MT" pitchFamily="34" charset="0"/>
              </a:rPr>
              <a:t>–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|B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 </a:t>
            </a:r>
            <a:r>
              <a:rPr kumimoji="0" lang="en-US" altLang="en-US">
                <a:solidFill>
                  <a:srgbClr val="000000"/>
                </a:solidFill>
                <a:latin typeface="Gill Sans MT" pitchFamily="34" charset="0"/>
              </a:rPr>
              <a:t>–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|C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</a:t>
            </a:r>
          </a:p>
          <a:p>
            <a:pPr>
              <a:lnSpc>
                <a:spcPct val="150000"/>
              </a:lnSpc>
            </a:pP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                       +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C| +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 +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 + |B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</a:t>
            </a:r>
          </a:p>
          <a:p>
            <a:pPr>
              <a:lnSpc>
                <a:spcPct val="150000"/>
              </a:lnSpc>
            </a:pP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                       –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 |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463925" y="3908425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4284663" y="4502150"/>
            <a:ext cx="1612900" cy="1638300"/>
          </a:xfrm>
          <a:prstGeom prst="ellipse">
            <a:avLst/>
          </a:prstGeom>
          <a:gradFill rotWithShape="1">
            <a:gsLst>
              <a:gs pos="0">
                <a:srgbClr val="FFFF00">
                  <a:alpha val="50000"/>
                </a:srgbClr>
              </a:gs>
              <a:gs pos="100000">
                <a:srgbClr val="FFFF00">
                  <a:gamma/>
                  <a:tint val="98431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492500" y="4484688"/>
            <a:ext cx="1612900" cy="163830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4254500" y="3925888"/>
            <a:ext cx="1612900" cy="1638300"/>
          </a:xfrm>
          <a:prstGeom prst="ellipse">
            <a:avLst/>
          </a:prstGeom>
          <a:solidFill>
            <a:srgbClr val="CC00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555875" y="4762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(4 sets)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940425" y="5708650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555875" y="4762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(n sets)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3779838" y="3013075"/>
            <a:ext cx="1612900" cy="2863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 rot="2504122">
            <a:off x="2843213" y="3302000"/>
            <a:ext cx="2046287" cy="1638300"/>
          </a:xfrm>
          <a:prstGeom prst="ellipse">
            <a:avLst/>
          </a:prstGeom>
          <a:solidFill>
            <a:srgbClr val="33CCFF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 rot="-1455843">
            <a:off x="3995738" y="3373438"/>
            <a:ext cx="2305050" cy="1638300"/>
          </a:xfrm>
          <a:prstGeom prst="ellipse">
            <a:avLst/>
          </a:prstGeom>
          <a:solidFill>
            <a:srgbClr val="CC00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5071" name="Oval 15" descr="5%"/>
          <p:cNvSpPr>
            <a:spLocks noChangeArrowheads="1"/>
          </p:cNvSpPr>
          <p:nvPr/>
        </p:nvSpPr>
        <p:spPr bwMode="auto">
          <a:xfrm>
            <a:off x="2771775" y="4021138"/>
            <a:ext cx="1944688" cy="1512887"/>
          </a:xfrm>
          <a:prstGeom prst="ellipse">
            <a:avLst/>
          </a:prstGeom>
          <a:pattFill prst="pct5">
            <a:fgClr>
              <a:schemeClr val="folHlink">
                <a:alpha val="50000"/>
              </a:schemeClr>
            </a:fgClr>
            <a:bgClr>
              <a:schemeClr val="folHlink">
                <a:alpha val="50000"/>
              </a:schemeClr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Oval 16" descr="5%"/>
          <p:cNvSpPr>
            <a:spLocks noChangeArrowheads="1"/>
          </p:cNvSpPr>
          <p:nvPr/>
        </p:nvSpPr>
        <p:spPr bwMode="auto">
          <a:xfrm rot="595632">
            <a:off x="4279900" y="3963988"/>
            <a:ext cx="2159000" cy="1582737"/>
          </a:xfrm>
          <a:prstGeom prst="ellipse">
            <a:avLst/>
          </a:prstGeom>
          <a:pattFill prst="pct5">
            <a:fgClr>
              <a:srgbClr val="660066">
                <a:alpha val="50000"/>
              </a:srgbClr>
            </a:fgClr>
            <a:bgClr>
              <a:srgbClr val="660066">
                <a:alpha val="50000"/>
              </a:srgbClr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1979613" y="3933825"/>
            <a:ext cx="5329237" cy="865188"/>
          </a:xfrm>
          <a:prstGeom prst="ellipse">
            <a:avLst/>
          </a:prstGeom>
          <a:gradFill rotWithShape="1">
            <a:gsLst>
              <a:gs pos="0">
                <a:srgbClr val="003366">
                  <a:alpha val="30000"/>
                </a:srgbClr>
              </a:gs>
              <a:gs pos="100000">
                <a:srgbClr val="003366">
                  <a:gamma/>
                  <a:shade val="46275"/>
                  <a:invGamma/>
                  <a:alpha val="3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1527175" y="1628775"/>
            <a:ext cx="6078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the inclusion-exclusion formula for the union of n sets?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8077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2400">
                <a:latin typeface="Gill Sans MT" pitchFamily="34" charset="0"/>
              </a:rPr>
              <a:t>       sum of sizes of all single sets</a:t>
            </a:r>
          </a:p>
          <a:p>
            <a:r>
              <a:rPr kumimoji="0" lang="en-US" altLang="en-US" sz="2400">
                <a:latin typeface="Gill Sans MT" pitchFamily="34" charset="0"/>
              </a:rPr>
              <a:t>	–	sum of sizes of all 2-set intersections</a:t>
            </a:r>
          </a:p>
          <a:p>
            <a:r>
              <a:rPr kumimoji="0" lang="en-US" altLang="en-US" sz="2400">
                <a:latin typeface="Gill Sans MT" pitchFamily="34" charset="0"/>
              </a:rPr>
              <a:t>	+	sum of sizes of all 3-set intersections</a:t>
            </a:r>
          </a:p>
          <a:p>
            <a:r>
              <a:rPr kumimoji="0" lang="en-US" altLang="en-US" sz="2400">
                <a:latin typeface="Gill Sans MT" pitchFamily="34" charset="0"/>
              </a:rPr>
              <a:t>	–	sum of sizes of all 4-set intersections</a:t>
            </a:r>
          </a:p>
          <a:p>
            <a:r>
              <a:rPr kumimoji="0" lang="en-US" altLang="en-US" sz="2400">
                <a:latin typeface="Gill Sans MT" pitchFamily="34" charset="0"/>
              </a:rPr>
              <a:t>	…</a:t>
            </a:r>
          </a:p>
          <a:p>
            <a:r>
              <a:rPr kumimoji="0" lang="en-US" altLang="en-US" sz="2400">
                <a:latin typeface="Gill Sans MT" pitchFamily="34" charset="0"/>
              </a:rPr>
              <a:t>	+	(–1)</a:t>
            </a:r>
            <a:r>
              <a:rPr kumimoji="0" lang="en-US" altLang="en-US" sz="2400" i="1" baseline="30000">
                <a:latin typeface="Gill Sans MT" pitchFamily="34" charset="0"/>
              </a:rPr>
              <a:t>n</a:t>
            </a:r>
            <a:r>
              <a:rPr kumimoji="0" lang="en-US" altLang="en-US" sz="2400" baseline="30000">
                <a:latin typeface="Gill Sans MT" pitchFamily="34" charset="0"/>
              </a:rPr>
              <a:t>+1 </a:t>
            </a:r>
            <a:r>
              <a:rPr kumimoji="0" lang="en-US" altLang="en-US" sz="2400">
                <a:latin typeface="Gill Sans MT" pitchFamily="34" charset="0"/>
              </a:rPr>
              <a:t>× sum of sizes of intersections of all </a:t>
            </a:r>
            <a:r>
              <a:rPr kumimoji="0" lang="en-US" altLang="en-US" sz="2400" i="1">
                <a:latin typeface="Gill Sans MT" pitchFamily="34" charset="0"/>
              </a:rPr>
              <a:t>n</a:t>
            </a:r>
            <a:r>
              <a:rPr kumimoji="0" lang="en-US" altLang="en-US" sz="2400">
                <a:latin typeface="Gill Sans MT" pitchFamily="34" charset="0"/>
              </a:rPr>
              <a:t> sets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838200" y="1152525"/>
          <a:ext cx="4191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3" imgW="1282680" imgH="253800" progId="Equation.DSMT4">
                  <p:embed/>
                </p:oleObj>
              </mc:Choice>
              <mc:Fallback>
                <p:oleObj name="Equation" r:id="rId3" imgW="128268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52525"/>
                        <a:ext cx="41910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979613" y="4652963"/>
          <a:ext cx="4876800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5" imgW="1650960" imgH="596880" progId="Equation.DSMT4">
                  <p:embed/>
                </p:oleObj>
              </mc:Choice>
              <mc:Fallback>
                <p:oleObj name="Equation" r:id="rId5" imgW="165096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52963"/>
                        <a:ext cx="4876800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438400" y="454025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(n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binom{n}{1} (n-1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3"/>
  <p:tag name="PICTUREFILESIZE" val="71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- \binom{n}{2} (n-2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79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+ \binom{n}{3} (n-3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7"/>
  <p:tag name="PICTUREFILESIZE" val="8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+ (-1)^{n+1} \binom{n}{n} (n-n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115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binom{n}{1} (n-1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3"/>
  <p:tag name="PICTUREFILESIZE" val="71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- \binom{n}{2} (n-2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79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+ \binom{n}{3} (n-3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7"/>
  <p:tag name="PICTUREFILESIZE" val="8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+ (-1)^{n+1} \binom{n}{n} (n-n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115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|\{m \in \{1,2,\ldots,n\}: gcd(n,m)=1\}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1735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n-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5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k}{1} - \binom{k}{2} + \binom{k}{3} - \binom{k}{4} + ... + (-1)^{k+1} \binom{k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98"/>
  <p:tag name="PICTUREFILESIZE" val="229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 = p^c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5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p^c) = p^c - p^{c-1} = p^c(1 - 1/p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9"/>
  <p:tag name="PICTUREFILESIZE" val="134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|\{m \in \{1,2,\ldots,n\}: gcd(n,m)=1\}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173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 = p^c q^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2"/>
  <p:tag name="PICTUREFILESIZE" val="41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n - n/p - n/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93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n - n/p - n/q + n/p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0"/>
  <p:tag name="PICTUREFILESIZE" val="124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n(1 - 1/p)(1 - 1/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81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|\{m \in \{1,2,\ldots,n\}: gcd(n,m)=1\}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1735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 = p_1^{c_1} p_2^{c_2} \cdots p_r^{c_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785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|\{m \in \{1,2,\ldots,n\}: gcd(n,m)=1\}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173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5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 = p_1^{c_1} p_2^{c_2} \cdots p_r^{c_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78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|\{m \in \{1,2,\ldots,n\}: gcd(n,m)=1\}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1735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 = p_1^{c_1} p_2^{c_2} \cdots p_r^{c_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78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k}{1} - \binom{k}{2} + \binom{k}{3} - \binom{k}{4} + ... + (-1)^{k+1} \binom{k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98"/>
  <p:tag name="PICTUREFILESIZE" val="229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5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x+y)^k = \sum_{k=0}^n \binom{k}{i} x^i y^{k-i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1"/>
  <p:tag name="PICTUREFILESIZE" val="178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k}{1} - \binom{k}{2} + \ldots + (-1)^{i+1} \binom{k}{i} + \ldots + (-1)^{k+1} \binom{k}{k} = \binom{k}{0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7"/>
  <p:tag name="PICTUREFILESIZE" val="2654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0 = \binom{k}{0} - \binom{k}{1} + \binom{k}{2} + \ldots + (-1)^{i} \binom{k}{i} + \ldots + (-1)^{k} \binom{k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8"/>
  <p:tag name="PICTUREFILESIZE" val="257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51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2350</Words>
  <Application>Microsoft Office PowerPoint</Application>
  <PresentationFormat>On-screen Show (4:3)</PresentationFormat>
  <Paragraphs>246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Gill Sans MT</vt:lpstr>
      <vt:lpstr>Arial</vt:lpstr>
      <vt:lpstr>Symbol</vt:lpstr>
      <vt:lpstr>PMingLiU</vt:lpstr>
      <vt:lpstr>cmsy10</vt:lpstr>
      <vt:lpstr>Times New Roman</vt:lpstr>
      <vt:lpstr>Comic Sans MS</vt:lpstr>
      <vt:lpstr>Default Design</vt:lpstr>
      <vt:lpstr>Equation</vt:lpstr>
      <vt:lpstr>Inclusion-Exclusion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Inclusion-Exclusion Principle</dc:title>
  <dc:creator>chi</dc:creator>
  <cp:lastModifiedBy>Amit Kumar</cp:lastModifiedBy>
  <cp:revision>18</cp:revision>
  <dcterms:created xsi:type="dcterms:W3CDTF">2009-10-25T01:27:05Z</dcterms:created>
  <dcterms:modified xsi:type="dcterms:W3CDTF">2016-10-15T07:58:57Z</dcterms:modified>
</cp:coreProperties>
</file>