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284" r:id="rId17"/>
    <p:sldId id="285" r:id="rId18"/>
    <p:sldId id="312" r:id="rId19"/>
    <p:sldId id="286" r:id="rId20"/>
    <p:sldId id="287" r:id="rId21"/>
    <p:sldId id="288" r:id="rId22"/>
    <p:sldId id="289" r:id="rId23"/>
    <p:sldId id="317" r:id="rId24"/>
    <p:sldId id="291" r:id="rId25"/>
    <p:sldId id="293" r:id="rId26"/>
    <p:sldId id="294" r:id="rId27"/>
  </p:sldIdLst>
  <p:sldSz cx="9144000" cy="6858000" type="screen4x3"/>
  <p:notesSz cx="6858000" cy="9144000"/>
  <p:custDataLst>
    <p:tags r:id="rId2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CCFFCC"/>
    <a:srgbClr val="FFFFCC"/>
    <a:srgbClr val="A50021"/>
    <a:srgbClr val="663300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7" d="100"/>
          <a:sy n="107" d="100"/>
        </p:scale>
        <p:origin x="84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09F01C1-7138-479A-94CE-5B52BC84CF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773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E7EFD-06ED-481D-96E0-467E084700E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47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871AA-913E-4D1E-BA9F-4D0600B6FE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061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D4196-98E6-48D5-9628-6BC29D41E6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5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97929-D0FF-4D7C-B4BD-8516709B46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3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26EC06-9E48-4538-BAE2-CE5CA01526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63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B0604-79C1-49FB-B45A-AEC6BCF969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8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E9A69-847A-459B-99DC-BA8F88F204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2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B1552-8261-44CB-A038-47A89C130D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3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8D04D-26E5-44C9-A8A3-38504B6E1B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30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30B8-24A9-42A8-81E2-D8F9E451F6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9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5708-EAAA-4376-873D-98EF9768AB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17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62BED-018D-4939-9F46-674901858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4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40355-86F5-42EF-B011-2BF261AAD9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8EE285E-35D0-4C85-AF84-94A82BD28A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28.xml"/><Relationship Id="rId21" Type="http://schemas.openxmlformats.org/officeDocument/2006/relationships/image" Target="../media/image31.png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png"/><Relationship Id="rId2" Type="http://schemas.openxmlformats.org/officeDocument/2006/relationships/tags" Target="../tags/tag27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image" Target="../media/image20.png"/><Relationship Id="rId23" Type="http://schemas.openxmlformats.org/officeDocument/2006/relationships/image" Target="../media/image33.png"/><Relationship Id="rId10" Type="http://schemas.openxmlformats.org/officeDocument/2006/relationships/tags" Target="../tags/tag35.xml"/><Relationship Id="rId19" Type="http://schemas.openxmlformats.org/officeDocument/2006/relationships/image" Target="../media/image24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19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7.png"/><Relationship Id="rId5" Type="http://schemas.openxmlformats.org/officeDocument/2006/relationships/tags" Target="../tags/tag41.xml"/><Relationship Id="rId10" Type="http://schemas.openxmlformats.org/officeDocument/2006/relationships/image" Target="../media/image36.png"/><Relationship Id="rId4" Type="http://schemas.openxmlformats.org/officeDocument/2006/relationships/tags" Target="../tags/tag40.xml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" Type="http://schemas.openxmlformats.org/officeDocument/2006/relationships/tags" Target="../tags/tag44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7.xml"/><Relationship Id="rId15" Type="http://schemas.openxmlformats.org/officeDocument/2006/relationships/image" Target="../media/image37.png"/><Relationship Id="rId10" Type="http://schemas.openxmlformats.org/officeDocument/2006/relationships/tags" Target="../tags/tag52.xml"/><Relationship Id="rId19" Type="http://schemas.openxmlformats.org/officeDocument/2006/relationships/image" Target="../media/image40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45.png"/><Relationship Id="rId5" Type="http://schemas.openxmlformats.org/officeDocument/2006/relationships/tags" Target="../tags/tag57.xml"/><Relationship Id="rId10" Type="http://schemas.openxmlformats.org/officeDocument/2006/relationships/image" Target="../media/image44.png"/><Relationship Id="rId4" Type="http://schemas.openxmlformats.org/officeDocument/2006/relationships/tags" Target="../tags/tag56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1.xml"/><Relationship Id="rId7" Type="http://schemas.openxmlformats.org/officeDocument/2006/relationships/image" Target="../media/image4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2.png"/><Relationship Id="rId5" Type="http://schemas.openxmlformats.org/officeDocument/2006/relationships/tags" Target="../tags/tag63.xml"/><Relationship Id="rId10" Type="http://schemas.openxmlformats.org/officeDocument/2006/relationships/image" Target="../media/image51.png"/><Relationship Id="rId4" Type="http://schemas.openxmlformats.org/officeDocument/2006/relationships/tags" Target="../tags/tag62.xml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wmf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68.xml"/><Relationship Id="rId7" Type="http://schemas.openxmlformats.org/officeDocument/2006/relationships/image" Target="../media/image56.png"/><Relationship Id="rId12" Type="http://schemas.openxmlformats.org/officeDocument/2006/relationships/image" Target="../media/image58.png"/><Relationship Id="rId2" Type="http://schemas.openxmlformats.org/officeDocument/2006/relationships/tags" Target="../tags/tag6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7.png"/><Relationship Id="rId5" Type="http://schemas.openxmlformats.org/officeDocument/2006/relationships/tags" Target="../tags/tag70.xml"/><Relationship Id="rId10" Type="http://schemas.openxmlformats.org/officeDocument/2006/relationships/image" Target="../media/image55.png"/><Relationship Id="rId4" Type="http://schemas.openxmlformats.org/officeDocument/2006/relationships/tags" Target="../tags/tag69.xml"/><Relationship Id="rId9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73.xml"/><Relationship Id="rId7" Type="http://schemas.openxmlformats.org/officeDocument/2006/relationships/image" Target="../media/image5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3.png"/><Relationship Id="rId5" Type="http://schemas.openxmlformats.org/officeDocument/2006/relationships/tags" Target="../tags/tag75.xml"/><Relationship Id="rId10" Type="http://schemas.openxmlformats.org/officeDocument/2006/relationships/image" Target="../media/image62.png"/><Relationship Id="rId4" Type="http://schemas.openxmlformats.org/officeDocument/2006/relationships/tags" Target="../tags/tag74.xml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tags" Target="../tags/tag78.xml"/><Relationship Id="rId21" Type="http://schemas.openxmlformats.org/officeDocument/2006/relationships/image" Target="../media/image70.pn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tags" Target="../tags/tag7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73.png"/><Relationship Id="rId5" Type="http://schemas.openxmlformats.org/officeDocument/2006/relationships/tags" Target="../tags/tag80.xml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tags" Target="../tags/tag85.xml"/><Relationship Id="rId19" Type="http://schemas.openxmlformats.org/officeDocument/2006/relationships/image" Target="../media/image68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91.xml"/><Relationship Id="rId7" Type="http://schemas.openxmlformats.org/officeDocument/2006/relationships/image" Target="../media/image76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0.png"/><Relationship Id="rId5" Type="http://schemas.openxmlformats.org/officeDocument/2006/relationships/tags" Target="../tags/tag93.xml"/><Relationship Id="rId10" Type="http://schemas.openxmlformats.org/officeDocument/2006/relationships/image" Target="../media/image79.png"/><Relationship Id="rId4" Type="http://schemas.openxmlformats.org/officeDocument/2006/relationships/tags" Target="../tags/tag92.xml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2.png"/><Relationship Id="rId3" Type="http://schemas.openxmlformats.org/officeDocument/2006/relationships/tags" Target="../tags/tag97.xml"/><Relationship Id="rId21" Type="http://schemas.openxmlformats.org/officeDocument/2006/relationships/image" Target="../media/image85.png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image" Target="../media/image2.wmf"/><Relationship Id="rId2" Type="http://schemas.openxmlformats.org/officeDocument/2006/relationships/tags" Target="../tags/tag96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84.png"/><Relationship Id="rId1" Type="http://schemas.openxmlformats.org/officeDocument/2006/relationships/vmlDrawing" Target="../drawings/vmlDrawing4.v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81.wmf"/><Relationship Id="rId10" Type="http://schemas.openxmlformats.org/officeDocument/2006/relationships/tags" Target="../tags/tag104.xml"/><Relationship Id="rId19" Type="http://schemas.openxmlformats.org/officeDocument/2006/relationships/image" Target="../media/image83.pn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wmf"/><Relationship Id="rId3" Type="http://schemas.openxmlformats.org/officeDocument/2006/relationships/tags" Target="../tags/tag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5" Type="http://schemas.openxmlformats.org/officeDocument/2006/relationships/image" Target="../media/image5.wmf"/><Relationship Id="rId10" Type="http://schemas.openxmlformats.org/officeDocument/2006/relationships/image" Target="../media/image3.w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5.xml"/><Relationship Id="rId21" Type="http://schemas.openxmlformats.org/officeDocument/2006/relationships/image" Target="../media/image24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27.png"/><Relationship Id="rId5" Type="http://schemas.openxmlformats.org/officeDocument/2006/relationships/tags" Target="../tags/tag17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22.xml"/><Relationship Id="rId19" Type="http://schemas.openxmlformats.org/officeDocument/2006/relationships/image" Target="../media/image22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altLang="zh-TW" sz="3200">
                <a:latin typeface="Comic Sans MS" pitchFamily="66" charset="0"/>
              </a:rPr>
              <a:t>Propositional Logic</a:t>
            </a:r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43125"/>
            <a:ext cx="2571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sp>
        <p:nvSpPr>
          <p:cNvPr id="94417" name="Text Box 209"/>
          <p:cNvSpPr txBox="1">
            <a:spLocks noChangeArrowheads="1"/>
          </p:cNvSpPr>
          <p:nvPr/>
        </p:nvSpPr>
        <p:spPr bwMode="auto">
          <a:xfrm>
            <a:off x="5257800" y="1524000"/>
            <a:ext cx="354806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2: Look at the false rows,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sp>
        <p:nvSpPr>
          <p:cNvPr id="94423" name="Text Box 215"/>
          <p:cNvSpPr txBox="1">
            <a:spLocks noChangeArrowheads="1"/>
          </p:cNvSpPr>
          <p:nvPr/>
        </p:nvSpPr>
        <p:spPr bwMode="auto">
          <a:xfrm>
            <a:off x="685800" y="6176963"/>
            <a:ext cx="7772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The formula is true exactly when the input is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one of the false row.</a:t>
            </a:r>
          </a:p>
        </p:txBody>
      </p:sp>
      <p:graphicFrame>
        <p:nvGraphicFramePr>
          <p:cNvPr id="94424" name="Group 216"/>
          <p:cNvGraphicFramePr>
            <a:graphicFrameLocks noGrp="1"/>
          </p:cNvGraphicFramePr>
          <p:nvPr/>
        </p:nvGraphicFramePr>
        <p:xfrm>
          <a:off x="2078038" y="2503488"/>
          <a:ext cx="2895600" cy="32918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09600"/>
                <a:gridCol w="914400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4476" name="Picture 26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97021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77" name="Picture 26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316288"/>
            <a:ext cx="14081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78" name="Picture 27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697288"/>
            <a:ext cx="14081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79" name="Picture 27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033838"/>
            <a:ext cx="1622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0" name="Picture 27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414838"/>
            <a:ext cx="13779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1" name="Picture 27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64088"/>
            <a:ext cx="15922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2" name="Picture 27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0638"/>
            <a:ext cx="15922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3" name="Picture 27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75288"/>
            <a:ext cx="1806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4" name="Picture 27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95600"/>
            <a:ext cx="16684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6" name="Picture 27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960813"/>
            <a:ext cx="2311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7" name="Picture 27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5410200"/>
            <a:ext cx="25257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25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7" grpId="0" animBg="1"/>
      <p:bldP spid="944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182938" y="457200"/>
            <a:ext cx="268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931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0574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9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431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3048000" y="17526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3224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4196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3048000" y="41148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3226" name="Picture 4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227" name="Picture 4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714375" y="42672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 Morgan’s Law</a:t>
            </a:r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762000" y="19812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 Morgan’s Law</a:t>
            </a:r>
          </a:p>
        </p:txBody>
      </p:sp>
      <p:sp>
        <p:nvSpPr>
          <p:cNvPr id="93234" name="Text Box 50"/>
          <p:cNvSpPr txBox="1">
            <a:spLocks noChangeArrowheads="1"/>
          </p:cNvSpPr>
          <p:nvPr/>
        </p:nvSpPr>
        <p:spPr bwMode="auto">
          <a:xfrm>
            <a:off x="658813" y="2878138"/>
            <a:ext cx="779938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Tom is in the football team and the basketball team.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Negation:</a:t>
            </a:r>
            <a:r>
              <a:rPr lang="en-US" altLang="en-US"/>
              <a:t> </a:t>
            </a:r>
            <a:r>
              <a:rPr lang="en-US" altLang="zh-TW"/>
              <a:t>Tom is not in the football team or not in the basketball team.</a:t>
            </a:r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419100" y="5316538"/>
            <a:ext cx="840898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The number </a:t>
            </a:r>
            <a:r>
              <a:rPr lang="en-US" altLang="zh-TW"/>
              <a:t>783477841 is divisible by 7 or 11.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Negation:</a:t>
            </a:r>
            <a:r>
              <a:rPr lang="en-US" altLang="en-US"/>
              <a:t> </a:t>
            </a:r>
            <a:r>
              <a:rPr lang="en-US" altLang="zh-TW"/>
              <a:t>The number 783477841 is not divisible by 7 and not divisible by 11.</a:t>
            </a:r>
          </a:p>
        </p:txBody>
      </p:sp>
    </p:spTree>
    <p:extLst>
      <p:ext uri="{BB962C8B-B14F-4D97-AF65-F5344CB8AC3E}">
        <p14:creationId xmlns:p14="http://schemas.microsoft.com/office/powerpoint/2010/main" val="26626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182938" y="457200"/>
            <a:ext cx="268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706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0574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431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726" name="Group 70"/>
          <p:cNvGraphicFramePr>
            <a:graphicFrameLocks noGrp="1"/>
          </p:cNvGraphicFramePr>
          <p:nvPr/>
        </p:nvGraphicFramePr>
        <p:xfrm>
          <a:off x="1295400" y="2743200"/>
          <a:ext cx="6515100" cy="2819402"/>
        </p:xfrm>
        <a:graphic>
          <a:graphicData uri="http://schemas.openxmlformats.org/drawingml/2006/table">
            <a:tbl>
              <a:tblPr/>
              <a:tblGrid>
                <a:gridCol w="1630363"/>
                <a:gridCol w="1627187"/>
                <a:gridCol w="1630363"/>
                <a:gridCol w="1627187"/>
              </a:tblGrid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16" name="Rectangle 60"/>
          <p:cNvSpPr>
            <a:spLocks noChangeArrowheads="1"/>
          </p:cNvSpPr>
          <p:nvPr/>
        </p:nvSpPr>
        <p:spPr bwMode="auto">
          <a:xfrm>
            <a:off x="3048000" y="17526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718" name="Picture 6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60960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720" name="Rectangle 64"/>
          <p:cNvSpPr>
            <a:spLocks noChangeArrowheads="1"/>
          </p:cNvSpPr>
          <p:nvPr/>
        </p:nvSpPr>
        <p:spPr bwMode="auto">
          <a:xfrm>
            <a:off x="3048000" y="57912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721" name="Picture 6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9436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723" name="Picture 6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9817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714375" y="59436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 Morgan’s Law</a:t>
            </a: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762000" y="19812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 Morgan’s Law</a:t>
            </a:r>
          </a:p>
        </p:txBody>
      </p:sp>
      <p:pic>
        <p:nvPicPr>
          <p:cNvPr id="70728" name="Picture 7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13192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730" name="Picture 7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24175"/>
            <a:ext cx="12493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733" name="Picture 77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932113"/>
            <a:ext cx="2111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734" name="Picture 7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925763"/>
            <a:ext cx="176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0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6" grpId="0" animBg="1"/>
      <p:bldP spid="70720" grpId="0" animBg="1"/>
      <p:bldP spid="70724" grpId="0"/>
      <p:bldP spid="707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63850" y="457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Simplifying Statement</a:t>
            </a:r>
          </a:p>
        </p:txBody>
      </p:sp>
      <p:pic>
        <p:nvPicPr>
          <p:cNvPr id="716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3810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4572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39703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7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581400"/>
            <a:ext cx="28114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240213"/>
            <a:ext cx="22971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70802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2674938" y="5832475"/>
            <a:ext cx="38115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See textbook for more identities.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6308725" y="2327275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DeMorgan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6324600" y="3586163"/>
            <a:ext cx="14763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Distributive</a:t>
            </a:r>
          </a:p>
        </p:txBody>
      </p:sp>
    </p:spTree>
    <p:extLst>
      <p:ext uri="{BB962C8B-B14F-4D97-AF65-F5344CB8AC3E}">
        <p14:creationId xmlns:p14="http://schemas.microsoft.com/office/powerpoint/2010/main" val="6827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2" grpId="0" animBg="1"/>
      <p:bldP spid="71703" grpId="0" animBg="1"/>
      <p:bldP spid="717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0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Tautology, Contradiction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5137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tautology is a statement that is always true.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5630863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contradiction is a statement that is always false.</a:t>
            </a:r>
          </a:p>
        </p:txBody>
      </p:sp>
      <p:pic>
        <p:nvPicPr>
          <p:cNvPr id="9216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287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1438"/>
            <a:ext cx="1287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248400" y="3276600"/>
            <a:ext cx="280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(negation of a tautology)</a:t>
            </a:r>
          </a:p>
        </p:txBody>
      </p:sp>
      <p:pic>
        <p:nvPicPr>
          <p:cNvPr id="92179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4953000"/>
            <a:ext cx="6354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57200" y="5715000"/>
            <a:ext cx="819785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general it is “difficult” to tell whether a statement is a contradiction.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It is one of the most important problems in CS – the satisfiability problem.</a:t>
            </a:r>
          </a:p>
        </p:txBody>
      </p:sp>
      <p:pic>
        <p:nvPicPr>
          <p:cNvPr id="92181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1663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74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459163" y="1371600"/>
            <a:ext cx="222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Key points to know.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850900" y="2176463"/>
            <a:ext cx="73787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Write a logical formula from a truth table.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Check logical equivalence of two logical formulas.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DeMorgan’s rule and other simple logical rules (e.g. distributive).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>
              <a:latin typeface="Comic Sans MS" pitchFamily="66" charset="0"/>
            </a:endParaRPr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Use simple logical rules to simplify a logical formula.</a:t>
            </a:r>
          </a:p>
        </p:txBody>
      </p:sp>
    </p:spTree>
    <p:extLst>
      <p:ext uri="{BB962C8B-B14F-4D97-AF65-F5344CB8AC3E}">
        <p14:creationId xmlns:p14="http://schemas.microsoft.com/office/powerpoint/2010/main" val="26853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44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Conditional Statement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895600" y="1371600"/>
            <a:ext cx="13652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</a:t>
            </a:r>
          </a:p>
        </p:txBody>
      </p:sp>
      <p:pic>
        <p:nvPicPr>
          <p:cNvPr id="645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751013" y="2133600"/>
            <a:ext cx="5649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 is called the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; q is called the </a:t>
            </a:r>
            <a:r>
              <a:rPr lang="en-US" altLang="zh-TW">
                <a:solidFill>
                  <a:srgbClr val="A50021"/>
                </a:solidFill>
              </a:rPr>
              <a:t>conclusion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6494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“If your GPA is 4.0, then you don’t need to pay tuition fee.”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52400" y="2895600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department says: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620963" y="3505200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is the above sentence false?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88925" y="4038600"/>
            <a:ext cx="75850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It is false when your GPA is 4.0 but you still have to pay tuition fee.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But it is not false if your GPA is below 4.0.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93725" y="5410200"/>
            <a:ext cx="75119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Another example: “If there is </a:t>
            </a:r>
            <a:r>
              <a:rPr lang="en-US" altLang="zh-TW" dirty="0" smtClean="0"/>
              <a:t>a bandh today</a:t>
            </a:r>
            <a:r>
              <a:rPr lang="en-US" altLang="zh-TW" dirty="0"/>
              <a:t>, then there is no class.”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20963" y="5902325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is the above sentence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 animBg="1"/>
      <p:bldP spid="64524" grpId="0"/>
      <p:bldP spid="645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073400" y="1452563"/>
          <a:ext cx="2971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4" imgW="1041120" imgH="203040" progId="Equation.3">
                  <p:embed/>
                </p:oleObj>
              </mc:Choice>
              <mc:Fallback>
                <p:oleObj name="Equation" r:id="rId4" imgW="10411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452563"/>
                        <a:ext cx="2971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 Operator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4462463" y="2222500"/>
            <a:ext cx="2051050" cy="2659063"/>
            <a:chOff x="1707" y="1902"/>
            <a:chExt cx="1292" cy="1675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A50021"/>
                  </a:solidFill>
                </a:rPr>
                <a:t>F</a:t>
              </a: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2692400" y="2222500"/>
            <a:ext cx="1770063" cy="2659063"/>
            <a:chOff x="592" y="1902"/>
            <a:chExt cx="1115" cy="1675"/>
          </a:xfrm>
        </p:grpSpPr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65558" name="Group 22"/>
          <p:cNvGrpSpPr>
            <a:grpSpLocks/>
          </p:cNvGrpSpPr>
          <p:nvPr/>
        </p:nvGrpSpPr>
        <p:grpSpPr bwMode="auto">
          <a:xfrm>
            <a:off x="3530600" y="2222500"/>
            <a:ext cx="931863" cy="2659063"/>
            <a:chOff x="1120" y="1902"/>
            <a:chExt cx="587" cy="1675"/>
          </a:xfrm>
        </p:grpSpPr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2692400" y="2209800"/>
            <a:ext cx="3821113" cy="2659063"/>
            <a:chOff x="592" y="1894"/>
            <a:chExt cx="2407" cy="1675"/>
          </a:xfrm>
        </p:grpSpPr>
        <p:grpSp>
          <p:nvGrpSpPr>
            <p:cNvPr id="65562" name="Group 26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65563" name="Line 27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4" name="Line 28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5" name="Line 29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67" name="Group 31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65568" name="Group 32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65569" name="Line 33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0" name="Line 34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1" name="Line 35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72" name="Line 36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5573" name="Object 37"/>
          <p:cNvGraphicFramePr>
            <a:graphicFrameLocks noChangeAspect="1"/>
          </p:cNvGraphicFramePr>
          <p:nvPr/>
        </p:nvGraphicFramePr>
        <p:xfrm>
          <a:off x="6267450" y="25431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5431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381000" y="5338763"/>
            <a:ext cx="841851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Convention</a:t>
            </a:r>
            <a:r>
              <a:rPr lang="en-US" altLang="en-US"/>
              <a:t>: if we don’t say anything wrong, then it is not false, and thus true.</a:t>
            </a:r>
          </a:p>
        </p:txBody>
      </p:sp>
      <p:pic>
        <p:nvPicPr>
          <p:cNvPr id="65575" name="Picture 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425700"/>
            <a:ext cx="4683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pic>
        <p:nvPicPr>
          <p:cNvPr id="10752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51000"/>
            <a:ext cx="2235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2279650" y="2706688"/>
            <a:ext cx="444023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Comic Sans MS" pitchFamily="66" charset="0"/>
              </a:rPr>
              <a:t>If you see a question in the above form,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Comic Sans MS" pitchFamily="66" charset="0"/>
              </a:rPr>
              <a:t>there are usually 3 ways to deal with it.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Truth table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Use logical rules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Intuition</a:t>
            </a:r>
          </a:p>
        </p:txBody>
      </p:sp>
    </p:spTree>
    <p:extLst>
      <p:ext uri="{BB962C8B-B14F-4D97-AF65-F5344CB8AC3E}">
        <p14:creationId xmlns:p14="http://schemas.microsoft.com/office/powerpoint/2010/main" val="2939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If-Then as Or</a:t>
            </a:r>
          </a:p>
        </p:txBody>
      </p:sp>
      <p:pic>
        <p:nvPicPr>
          <p:cNvPr id="66597" name="Picture 3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2235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609" name="Group 49"/>
          <p:cNvGrpSpPr>
            <a:grpSpLocks/>
          </p:cNvGrpSpPr>
          <p:nvPr/>
        </p:nvGrpSpPr>
        <p:grpSpPr bwMode="auto">
          <a:xfrm>
            <a:off x="2520950" y="1912938"/>
            <a:ext cx="2051050" cy="2659062"/>
            <a:chOff x="1707" y="1902"/>
            <a:chExt cx="1292" cy="1675"/>
          </a:xfrm>
        </p:grpSpPr>
        <p:sp>
          <p:nvSpPr>
            <p:cNvPr id="66610" name="Rectangle 50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1" name="Rectangle 51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2" name="Rectangle 52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A50021"/>
                  </a:solidFill>
                </a:rPr>
                <a:t>F</a:t>
              </a:r>
            </a:p>
          </p:txBody>
        </p:sp>
        <p:sp>
          <p:nvSpPr>
            <p:cNvPr id="66613" name="Rectangle 53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4" name="Rectangle 54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66615" name="Group 55"/>
          <p:cNvGrpSpPr>
            <a:grpSpLocks/>
          </p:cNvGrpSpPr>
          <p:nvPr/>
        </p:nvGrpSpPr>
        <p:grpSpPr bwMode="auto">
          <a:xfrm>
            <a:off x="750888" y="1912938"/>
            <a:ext cx="1770062" cy="2659062"/>
            <a:chOff x="592" y="1902"/>
            <a:chExt cx="1115" cy="1675"/>
          </a:xfrm>
        </p:grpSpPr>
        <p:sp>
          <p:nvSpPr>
            <p:cNvPr id="66616" name="Rectangle 5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17" name="Rectangle 5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19" name="Rectangle 59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20" name="Rectangle 60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2" name="Rectangle 62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4" name="Rectangle 64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66625" name="Rectangle 65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66626" name="Group 66"/>
          <p:cNvGrpSpPr>
            <a:grpSpLocks/>
          </p:cNvGrpSpPr>
          <p:nvPr/>
        </p:nvGrpSpPr>
        <p:grpSpPr bwMode="auto">
          <a:xfrm>
            <a:off x="1589088" y="1912938"/>
            <a:ext cx="931862" cy="2659062"/>
            <a:chOff x="1120" y="1902"/>
            <a:chExt cx="587" cy="1675"/>
          </a:xfrm>
        </p:grpSpPr>
        <p:sp>
          <p:nvSpPr>
            <p:cNvPr id="66627" name="Line 6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29" name="Group 69"/>
          <p:cNvGrpSpPr>
            <a:grpSpLocks/>
          </p:cNvGrpSpPr>
          <p:nvPr/>
        </p:nvGrpSpPr>
        <p:grpSpPr bwMode="auto">
          <a:xfrm>
            <a:off x="750888" y="1900238"/>
            <a:ext cx="3821112" cy="2659062"/>
            <a:chOff x="592" y="1894"/>
            <a:chExt cx="2407" cy="1675"/>
          </a:xfrm>
        </p:grpSpPr>
        <p:grpSp>
          <p:nvGrpSpPr>
            <p:cNvPr id="66630" name="Group 70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66631" name="Line 71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2" name="Line 72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3" name="Line 73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4" name="Line 74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635" name="Group 75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66636" name="Group 76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66637" name="Line 77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38" name="Line 78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39" name="Line 79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640" name="Line 80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6641" name="Object 81"/>
          <p:cNvGraphicFramePr>
            <a:graphicFrameLocks noChangeAspect="1"/>
          </p:cNvGraphicFramePr>
          <p:nvPr/>
        </p:nvGraphicFramePr>
        <p:xfrm>
          <a:off x="4325938" y="22336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8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2336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642" name="Picture 8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116138"/>
            <a:ext cx="468313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643" name="Text Box 83"/>
          <p:cNvSpPr txBox="1">
            <a:spLocks noChangeArrowheads="1"/>
          </p:cNvSpPr>
          <p:nvPr/>
        </p:nvSpPr>
        <p:spPr bwMode="auto">
          <a:xfrm>
            <a:off x="5062538" y="2241550"/>
            <a:ext cx="354806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2: Look at the false rows,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pic>
        <p:nvPicPr>
          <p:cNvPr id="66645" name="Picture 8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4550"/>
            <a:ext cx="1852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649" name="Picture 8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1687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650" name="Text Box 90"/>
          <p:cNvSpPr txBox="1">
            <a:spLocks noChangeArrowheads="1"/>
          </p:cNvSpPr>
          <p:nvPr/>
        </p:nvSpPr>
        <p:spPr bwMode="auto">
          <a:xfrm>
            <a:off x="1274763" y="4799013"/>
            <a:ext cx="66167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you don’t give me all your money, then I will kill you.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Either you give me all your money or I will kill you (or both).</a:t>
            </a:r>
          </a:p>
        </p:txBody>
      </p:sp>
      <p:sp>
        <p:nvSpPr>
          <p:cNvPr id="66651" name="Text Box 91"/>
          <p:cNvSpPr txBox="1">
            <a:spLocks noChangeArrowheads="1"/>
          </p:cNvSpPr>
          <p:nvPr/>
        </p:nvSpPr>
        <p:spPr bwMode="auto">
          <a:xfrm>
            <a:off x="990600" y="5788025"/>
            <a:ext cx="72263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you talk to her, then you can never talk to me.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Either you don’t talk to her or you can never talk to me (or both).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741613" y="457200"/>
            <a:ext cx="365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Statement (Proposition)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524000" y="1752600"/>
            <a:ext cx="60499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 </a:t>
            </a:r>
            <a:r>
              <a:rPr kumimoji="0" lang="en-US" altLang="en-US" i="1">
                <a:solidFill>
                  <a:srgbClr val="0000FF"/>
                </a:solidFill>
              </a:rPr>
              <a:t>Statement</a:t>
            </a:r>
            <a:r>
              <a:rPr kumimoji="0" lang="en-US" altLang="en-US">
                <a:solidFill>
                  <a:srgbClr val="000000"/>
                </a:solidFill>
              </a:rPr>
              <a:t> is a sentence that is either </a:t>
            </a:r>
            <a:r>
              <a:rPr kumimoji="0" lang="en-US" altLang="en-US" b="1">
                <a:solidFill>
                  <a:srgbClr val="008000"/>
                </a:solidFill>
              </a:rPr>
              <a:t>True</a:t>
            </a:r>
            <a:r>
              <a:rPr kumimoji="0" lang="en-US" altLang="en-US">
                <a:solidFill>
                  <a:srgbClr val="000000"/>
                </a:solidFill>
              </a:rPr>
              <a:t> or </a:t>
            </a:r>
            <a:r>
              <a:rPr kumimoji="0" lang="en-US" altLang="en-US" b="1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676400" y="26670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752600" y="4419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CC0000"/>
                </a:solidFill>
              </a:rPr>
              <a:t>Non-</a:t>
            </a:r>
            <a:r>
              <a:rPr kumimoji="0" lang="en-US" alt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971925" y="4419600"/>
            <a:ext cx="106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x+y&gt;0</a:t>
            </a:r>
          </a:p>
          <a:p>
            <a:endParaRPr kumimoji="0" lang="en-US" altLang="en-US">
              <a:solidFill>
                <a:srgbClr val="000000"/>
              </a:solidFill>
            </a:endParaRPr>
          </a:p>
          <a:p>
            <a:r>
              <a:rPr kumimoji="0" lang="en-US" altLang="en-US">
                <a:solidFill>
                  <a:srgbClr val="000000"/>
                </a:solidFill>
              </a:rPr>
              <a:t>x</a:t>
            </a:r>
            <a:r>
              <a:rPr kumimoji="0" lang="en-US" altLang="en-US" baseline="30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+y</a:t>
            </a:r>
            <a:r>
              <a:rPr kumimoji="0" lang="en-US" altLang="en-US" baseline="30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=z</a:t>
            </a:r>
            <a:r>
              <a:rPr kumimoji="0" lang="en-US" altLang="en-US" baseline="30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827588" y="25908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827588" y="30622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363913" y="2632075"/>
            <a:ext cx="1101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 + 2 = 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363913" y="308927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 x 3 = 8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379788" y="3622675"/>
            <a:ext cx="246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787009911 is a prime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95600" y="5562600"/>
            <a:ext cx="5257800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They are true for some values of x and y </a:t>
            </a:r>
          </a:p>
          <a:p>
            <a:r>
              <a:rPr lang="en-US" altLang="zh-TW"/>
              <a:t>but are false for some other values of x and y.</a:t>
            </a:r>
          </a:p>
        </p:txBody>
      </p:sp>
    </p:spTree>
    <p:extLst>
      <p:ext uri="{BB962C8B-B14F-4D97-AF65-F5344CB8AC3E}">
        <p14:creationId xmlns:p14="http://schemas.microsoft.com/office/powerpoint/2010/main" val="31759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  <p:bldP spid="43016" grpId="0"/>
      <p:bldP spid="43017" grpId="0"/>
      <p:bldP spid="43018" grpId="0"/>
      <p:bldP spid="43019" grpId="0"/>
      <p:bldP spid="430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81088" y="1828800"/>
            <a:ext cx="64135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your GPA is 4.0, then you don’t need to pay tuition fee.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Your term GPA is 4.0 and you still need to pay tuition fee.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922338" y="2819400"/>
            <a:ext cx="72993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my computer is not working, then I cannot finish my homework.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My computer is not working but I can finish my homework.</a:t>
            </a:r>
          </a:p>
        </p:txBody>
      </p:sp>
      <p:pic>
        <p:nvPicPr>
          <p:cNvPr id="67619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3022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2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4097338"/>
            <a:ext cx="177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4" name="Picture 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643438"/>
            <a:ext cx="225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7" name="Picture 4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5181600"/>
            <a:ext cx="21986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9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64200"/>
            <a:ext cx="16859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6003925" y="4613275"/>
            <a:ext cx="16414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previous slide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6003925" y="5146675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0" grpId="0" animBg="1"/>
      <p:bldP spid="676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5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Contrapositive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677988" y="1219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</a:t>
            </a:r>
            <a:r>
              <a:rPr lang="en-US" altLang="zh-TW">
                <a:solidFill>
                  <a:srgbClr val="A50021"/>
                </a:solidFill>
              </a:rPr>
              <a:t>contrapositive</a:t>
            </a:r>
            <a:r>
              <a:rPr lang="en-US" altLang="zh-TW"/>
              <a:t> of “if p then q” is “if ~q then ~p”.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854200" y="4114800"/>
            <a:ext cx="43132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</a:t>
            </a:r>
            <a:r>
              <a:rPr lang="en-US" altLang="zh-TW"/>
              <a:t>If x</a:t>
            </a:r>
            <a:r>
              <a:rPr lang="en-US" altLang="zh-TW" baseline="30000"/>
              <a:t>2</a:t>
            </a:r>
            <a:r>
              <a:rPr lang="en-US" altLang="zh-TW"/>
              <a:t> is an even number,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   then x is an even number.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33613" y="1981200"/>
            <a:ext cx="49815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6699"/>
                </a:solidFill>
              </a:rPr>
              <a:t>Statement:</a:t>
            </a:r>
            <a:r>
              <a:rPr lang="en-US" altLang="en-US" dirty="0"/>
              <a:t>   If you are a CS year 1 student,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                     then you are taking </a:t>
            </a:r>
            <a:r>
              <a:rPr lang="en-US" altLang="en-US" dirty="0" smtClean="0"/>
              <a:t>CTS002.</a:t>
            </a:r>
            <a:endParaRPr lang="en-US" altLang="en-US" dirty="0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554163" y="5029200"/>
            <a:ext cx="46577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x is an odd number,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then 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is an odd number</a:t>
            </a:r>
            <a:r>
              <a:rPr lang="en-US" altLang="en-US"/>
              <a:t>.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852613" y="3030538"/>
            <a:ext cx="597631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A50021"/>
                </a:solidFill>
              </a:rPr>
              <a:t>Contrapositive:</a:t>
            </a:r>
            <a:r>
              <a:rPr lang="en-US" altLang="en-US" dirty="0"/>
              <a:t>   If you are not taking </a:t>
            </a:r>
            <a:r>
              <a:rPr lang="en-US" altLang="en-US" dirty="0" smtClean="0"/>
              <a:t>CTS002, 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                          then you are not a CS year 1 student.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79438" y="6096000"/>
            <a:ext cx="798512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Fact:</a:t>
            </a:r>
            <a:r>
              <a:rPr lang="en-US" altLang="zh-TW"/>
              <a:t> A conditional statement is logically equivalent to its contrapositive.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  <p:bldP spid="68618" grpId="0"/>
      <p:bldP spid="686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989388" y="457200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Proofs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2216150" y="1233488"/>
            <a:ext cx="291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P, then Q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1828800" y="1752600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   Q, then     P.</a:t>
            </a:r>
          </a:p>
        </p:txBody>
      </p:sp>
      <p:pic>
        <p:nvPicPr>
          <p:cNvPr id="69663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177800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4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177800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1295400" y="1066800"/>
            <a:ext cx="65532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666" name="Picture 3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304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7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44775"/>
            <a:ext cx="304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8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1143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5" name="Picture 6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9850"/>
            <a:ext cx="571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6" name="Picture 6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6098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7" name="Picture 6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632075"/>
            <a:ext cx="16605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733" name="Group 101"/>
          <p:cNvGraphicFramePr>
            <a:graphicFrameLocks noGrp="1"/>
          </p:cNvGraphicFramePr>
          <p:nvPr/>
        </p:nvGraphicFramePr>
        <p:xfrm>
          <a:off x="4648200" y="2514600"/>
          <a:ext cx="3657600" cy="2971801"/>
        </p:xfrm>
        <a:graphic>
          <a:graphicData uri="http://schemas.openxmlformats.org/drawingml/2006/table">
            <a:tbl>
              <a:tblPr/>
              <a:tblGrid>
                <a:gridCol w="914400"/>
                <a:gridCol w="838200"/>
                <a:gridCol w="1905000"/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734" name="Group 102"/>
          <p:cNvGraphicFramePr>
            <a:graphicFrameLocks noGrp="1"/>
          </p:cNvGraphicFramePr>
          <p:nvPr/>
        </p:nvGraphicFramePr>
        <p:xfrm>
          <a:off x="1600200" y="2514600"/>
          <a:ext cx="3048000" cy="2971801"/>
        </p:xfrm>
        <a:graphic>
          <a:graphicData uri="http://schemas.openxmlformats.org/drawingml/2006/table">
            <a:tbl>
              <a:tblPr/>
              <a:tblGrid>
                <a:gridCol w="762000"/>
                <a:gridCol w="698500"/>
                <a:gridCol w="1587500"/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60" name="Rectangle 128"/>
          <p:cNvSpPr>
            <a:spLocks noChangeArrowheads="1"/>
          </p:cNvSpPr>
          <p:nvPr/>
        </p:nvSpPr>
        <p:spPr bwMode="auto">
          <a:xfrm>
            <a:off x="33528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68580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768" name="Picture 13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100763"/>
            <a:ext cx="1173163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0" name="Picture 13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0"/>
            <a:ext cx="16859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2" name="Picture 140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88063"/>
            <a:ext cx="17049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4" name="Picture 142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88063"/>
            <a:ext cx="16859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6" name="Picture 144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6172200"/>
            <a:ext cx="2746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60" grpId="0" animBg="1"/>
      <p:bldP spid="697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581400" y="457200"/>
            <a:ext cx="193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If, Only-If</a:t>
            </a:r>
          </a:p>
        </p:txBody>
      </p:sp>
      <p:sp>
        <p:nvSpPr>
          <p:cNvPr id="60509" name="Text Box 93"/>
          <p:cNvSpPr txBox="1">
            <a:spLocks noChangeArrowheads="1"/>
          </p:cNvSpPr>
          <p:nvPr/>
        </p:nvSpPr>
        <p:spPr bwMode="auto">
          <a:xfrm>
            <a:off x="2362200" y="1143000"/>
            <a:ext cx="43513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if</a:t>
            </a:r>
            <a:r>
              <a:rPr lang="en-US" altLang="zh-TW"/>
              <a:t> you work hand.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only if</a:t>
            </a:r>
            <a:r>
              <a:rPr lang="en-US" altLang="zh-TW"/>
              <a:t> you work hard.</a:t>
            </a:r>
          </a:p>
        </p:txBody>
      </p:sp>
      <p:sp>
        <p:nvSpPr>
          <p:cNvPr id="60510" name="Text Box 94"/>
          <p:cNvSpPr txBox="1">
            <a:spLocks noChangeArrowheads="1"/>
          </p:cNvSpPr>
          <p:nvPr/>
        </p:nvSpPr>
        <p:spPr bwMode="auto">
          <a:xfrm>
            <a:off x="1476375" y="2351088"/>
            <a:ext cx="6143625" cy="9255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if S means “</a:t>
            </a:r>
            <a:r>
              <a:rPr lang="en-US" altLang="zh-TW" b="1"/>
              <a:t>if S then R</a:t>
            </a:r>
            <a:r>
              <a:rPr lang="en-US" altLang="zh-TW"/>
              <a:t>” or equivalently “</a:t>
            </a:r>
            <a:r>
              <a:rPr lang="en-US" altLang="zh-TW" b="1"/>
              <a:t>S implies R</a:t>
            </a:r>
            <a:r>
              <a:rPr lang="en-US" altLang="zh-TW"/>
              <a:t>”</a:t>
            </a:r>
          </a:p>
          <a:p>
            <a:endParaRPr lang="en-US" altLang="zh-TW"/>
          </a:p>
          <a:p>
            <a:r>
              <a:rPr lang="en-US" altLang="zh-TW"/>
              <a:t>We also say S is a </a:t>
            </a:r>
            <a:r>
              <a:rPr lang="en-US" altLang="zh-TW">
                <a:solidFill>
                  <a:schemeClr val="accent2"/>
                </a:solidFill>
              </a:rPr>
              <a:t>sufficient condition</a:t>
            </a:r>
            <a:r>
              <a:rPr lang="en-US" altLang="zh-TW"/>
              <a:t> for R.</a:t>
            </a:r>
          </a:p>
        </p:txBody>
      </p:sp>
      <p:sp>
        <p:nvSpPr>
          <p:cNvPr id="60511" name="Text Box 95"/>
          <p:cNvSpPr txBox="1">
            <a:spLocks noChangeArrowheads="1"/>
          </p:cNvSpPr>
          <p:nvPr/>
        </p:nvSpPr>
        <p:spPr bwMode="auto">
          <a:xfrm>
            <a:off x="2097088" y="5105400"/>
            <a:ext cx="494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if and only if</a:t>
            </a:r>
            <a:r>
              <a:rPr lang="en-US" altLang="zh-TW"/>
              <a:t> you work hard.</a:t>
            </a:r>
          </a:p>
        </p:txBody>
      </p:sp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1314450" y="5791200"/>
            <a:ext cx="66802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 if and only if (iff) Q means P and Q are logically equivalent.</a:t>
            </a:r>
          </a:p>
        </p:txBody>
      </p:sp>
      <p:sp>
        <p:nvSpPr>
          <p:cNvPr id="60514" name="Text Box 98"/>
          <p:cNvSpPr txBox="1">
            <a:spLocks noChangeArrowheads="1"/>
          </p:cNvSpPr>
          <p:nvPr/>
        </p:nvSpPr>
        <p:spPr bwMode="auto">
          <a:xfrm>
            <a:off x="1447800" y="3733800"/>
            <a:ext cx="6632575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only if S means “</a:t>
            </a:r>
            <a:r>
              <a:rPr lang="en-US" altLang="zh-TW" b="1"/>
              <a:t>if R then S</a:t>
            </a:r>
            <a:r>
              <a:rPr lang="en-US" altLang="zh-TW"/>
              <a:t>” or equivalently “</a:t>
            </a:r>
            <a:r>
              <a:rPr lang="en-US" altLang="zh-TW" b="1"/>
              <a:t>R implies S</a:t>
            </a:r>
            <a:r>
              <a:rPr lang="en-US" altLang="zh-TW"/>
              <a:t>”</a:t>
            </a:r>
          </a:p>
          <a:p>
            <a:endParaRPr lang="en-US" altLang="zh-TW"/>
          </a:p>
          <a:p>
            <a:r>
              <a:rPr lang="en-US" altLang="zh-TW"/>
              <a:t>We also say S is a </a:t>
            </a:r>
            <a:r>
              <a:rPr lang="en-US" altLang="zh-TW">
                <a:solidFill>
                  <a:schemeClr val="accent2"/>
                </a:solidFill>
              </a:rPr>
              <a:t>necessary condition</a:t>
            </a:r>
            <a:r>
              <a:rPr lang="en-US" altLang="zh-TW"/>
              <a:t> for R.</a:t>
            </a:r>
          </a:p>
        </p:txBody>
      </p:sp>
      <p:sp>
        <p:nvSpPr>
          <p:cNvPr id="60515" name="Text Box 99"/>
          <p:cNvSpPr txBox="1">
            <a:spLocks noChangeArrowheads="1"/>
          </p:cNvSpPr>
          <p:nvPr/>
        </p:nvSpPr>
        <p:spPr bwMode="auto">
          <a:xfrm>
            <a:off x="1295400" y="6324600"/>
            <a:ext cx="3998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That is, P implies Q and Q implies P.</a:t>
            </a:r>
          </a:p>
        </p:txBody>
      </p:sp>
    </p:spTree>
    <p:extLst>
      <p:ext uri="{BB962C8B-B14F-4D97-AF65-F5344CB8AC3E}">
        <p14:creationId xmlns:p14="http://schemas.microsoft.com/office/powerpoint/2010/main" val="9175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0" grpId="0" animBg="1"/>
      <p:bldP spid="60511" grpId="0"/>
      <p:bldP spid="60512" grpId="0" animBg="1"/>
      <p:bldP spid="60514" grpId="0" animBg="1"/>
      <p:bldP spid="605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282950" y="4572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Math vs English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011238" y="1371600"/>
            <a:ext cx="7065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00"/>
                </a:solidFill>
              </a:rPr>
              <a:t>Parent:</a:t>
            </a:r>
            <a:r>
              <a:rPr lang="en-US" altLang="en-US"/>
              <a:t> if you don’t clean your room, then you can’t watch a DVD.</a:t>
            </a:r>
          </a:p>
        </p:txBody>
      </p:sp>
      <p:sp>
        <p:nvSpPr>
          <p:cNvPr id="71684" name="AutoShape 4"/>
          <p:cNvSpPr>
            <a:spLocks/>
          </p:cNvSpPr>
          <p:nvPr/>
        </p:nvSpPr>
        <p:spPr bwMode="auto">
          <a:xfrm rot="5400000">
            <a:off x="3924300" y="11049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886200" y="21336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 rot="5400000">
            <a:off x="7048500" y="11049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010400" y="2133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616075" y="2757488"/>
            <a:ext cx="2192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sentence says</a:t>
            </a:r>
          </a:p>
        </p:txBody>
      </p:sp>
      <p:pic>
        <p:nvPicPr>
          <p:cNvPr id="7168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2843213"/>
            <a:ext cx="1279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631950" y="3352800"/>
            <a:ext cx="278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real life it also means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089650" y="30480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57200" y="4205288"/>
            <a:ext cx="72882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Mathematician: </a:t>
            </a:r>
            <a:r>
              <a:rPr lang="en-US" altLang="en-US"/>
              <a:t>if a number x greater than 2 is not an odd number,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then x is not a prime number.</a:t>
            </a:r>
          </a:p>
        </p:txBody>
      </p:sp>
      <p:pic>
        <p:nvPicPr>
          <p:cNvPr id="7169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3429000"/>
            <a:ext cx="8985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676400" y="5272088"/>
            <a:ext cx="2192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sentence says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712913" y="5805488"/>
            <a:ext cx="330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of course it doesn’t mean</a:t>
            </a:r>
          </a:p>
        </p:txBody>
      </p:sp>
      <p:pic>
        <p:nvPicPr>
          <p:cNvPr id="71698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3124200"/>
            <a:ext cx="8985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9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357813"/>
            <a:ext cx="1265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0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5881688"/>
            <a:ext cx="884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/>
      <p:bldP spid="71686" grpId="0" animBg="1"/>
      <p:bldP spid="71687" grpId="0"/>
      <p:bldP spid="71688" grpId="0"/>
      <p:bldP spid="71690" grpId="0"/>
      <p:bldP spid="71691" grpId="0"/>
      <p:bldP spid="71692" grpId="0"/>
      <p:bldP spid="71694" grpId="0"/>
      <p:bldP spid="716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00263" y="457200"/>
            <a:ext cx="491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Necessary, Sufficient Condition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914400" y="1309688"/>
            <a:ext cx="72882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Mathematician: </a:t>
            </a:r>
            <a:r>
              <a:rPr lang="en-US" altLang="en-US"/>
              <a:t>if a number x greater than 2 is not an odd number,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then x is not a prime number.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133600" y="2376488"/>
            <a:ext cx="2192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sentence says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170113" y="2909888"/>
            <a:ext cx="330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of course it doesn’t mean</a:t>
            </a:r>
          </a:p>
        </p:txBody>
      </p:sp>
      <p:pic>
        <p:nvPicPr>
          <p:cNvPr id="7373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462213"/>
            <a:ext cx="1265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986088"/>
            <a:ext cx="884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377825" y="3657600"/>
            <a:ext cx="8435975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Being an odd number &gt; 2 is a </a:t>
            </a:r>
            <a:r>
              <a:rPr lang="en-US" altLang="zh-TW">
                <a:solidFill>
                  <a:schemeClr val="accent2"/>
                </a:solidFill>
              </a:rPr>
              <a:t>necessary condition</a:t>
            </a:r>
            <a:r>
              <a:rPr lang="en-US" altLang="zh-TW"/>
              <a:t> for this number to be prime.</a:t>
            </a:r>
          </a:p>
          <a:p>
            <a:endParaRPr lang="en-US" altLang="zh-TW"/>
          </a:p>
          <a:p>
            <a:r>
              <a:rPr lang="en-US" altLang="zh-TW"/>
              <a:t>Being a prime number &gt; 2 is a </a:t>
            </a:r>
            <a:r>
              <a:rPr lang="en-US" altLang="zh-TW">
                <a:solidFill>
                  <a:schemeClr val="accent2"/>
                </a:solidFill>
              </a:rPr>
              <a:t>sufficient condition</a:t>
            </a:r>
            <a:r>
              <a:rPr lang="en-US" altLang="zh-TW"/>
              <a:t> for this number to be odd.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Necessary AND Sufficient Condition</a:t>
            </a: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3494088" y="1192213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Equation" r:id="rId14" imgW="685800" imgH="203040" progId="Equation.3">
                  <p:embed/>
                </p:oleObj>
              </mc:Choice>
              <mc:Fallback>
                <p:oleObj name="Equation" r:id="rId14" imgW="6858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192213"/>
                        <a:ext cx="2133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4578350" y="1989138"/>
            <a:ext cx="2051050" cy="2659062"/>
            <a:chOff x="1707" y="1902"/>
            <a:chExt cx="1292" cy="1675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66" name="Rectangle 14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74768" name="Group 16"/>
          <p:cNvGrpSpPr>
            <a:grpSpLocks/>
          </p:cNvGrpSpPr>
          <p:nvPr/>
        </p:nvGrpSpPr>
        <p:grpSpPr bwMode="auto">
          <a:xfrm>
            <a:off x="2808288" y="1989138"/>
            <a:ext cx="1770062" cy="2659062"/>
            <a:chOff x="592" y="1902"/>
            <a:chExt cx="1115" cy="1675"/>
          </a:xfrm>
        </p:grpSpPr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74778" name="Rectangle 26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74779" name="Group 27"/>
          <p:cNvGrpSpPr>
            <a:grpSpLocks/>
          </p:cNvGrpSpPr>
          <p:nvPr/>
        </p:nvGrpSpPr>
        <p:grpSpPr bwMode="auto">
          <a:xfrm>
            <a:off x="3646488" y="1989138"/>
            <a:ext cx="931862" cy="2659062"/>
            <a:chOff x="1120" y="1902"/>
            <a:chExt cx="587" cy="1675"/>
          </a:xfrm>
        </p:grpSpPr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2808288" y="1976438"/>
            <a:ext cx="3821112" cy="2659062"/>
            <a:chOff x="592" y="1894"/>
            <a:chExt cx="2407" cy="1675"/>
          </a:xfrm>
        </p:grpSpPr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74784" name="Line 32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5" name="Line 33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6" name="Line 34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7" name="Line 35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788" name="Group 36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74789" name="Group 37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74790" name="Line 38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1" name="Line 39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2" name="Line 4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93" name="Line 41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74794" name="Object 42"/>
          <p:cNvGraphicFramePr>
            <a:graphicFrameLocks noChangeAspect="1"/>
          </p:cNvGraphicFramePr>
          <p:nvPr/>
        </p:nvGraphicFramePr>
        <p:xfrm>
          <a:off x="6383338" y="23098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3098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95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187575"/>
            <a:ext cx="4683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1600200" y="4891088"/>
            <a:ext cx="5945188" cy="366712"/>
            <a:chOff x="758" y="3770"/>
            <a:chExt cx="3745" cy="231"/>
          </a:xfrm>
        </p:grpSpPr>
        <p:sp>
          <p:nvSpPr>
            <p:cNvPr id="74797" name="Text Box 45"/>
            <p:cNvSpPr txBox="1">
              <a:spLocks noChangeArrowheads="1"/>
            </p:cNvSpPr>
            <p:nvPr/>
          </p:nvSpPr>
          <p:spPr bwMode="auto">
            <a:xfrm>
              <a:off x="758" y="3770"/>
              <a:ext cx="37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Note:</a:t>
              </a:r>
              <a:r>
                <a:rPr lang="en-US" altLang="en-US"/>
                <a:t>  P        Q is equivalent to (P       Q)     (Q        P) </a:t>
              </a:r>
            </a:p>
          </p:txBody>
        </p:sp>
        <p:pic>
          <p:nvPicPr>
            <p:cNvPr id="74798" name="Picture 46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99" name="Picture 47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800" name="Picture 48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840"/>
              <a:ext cx="8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801" name="Picture 4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1601788" y="5348288"/>
            <a:ext cx="6423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Note:</a:t>
            </a:r>
            <a:r>
              <a:rPr lang="en-US" altLang="en-US"/>
              <a:t>  P        Q is equivalent to (P       Q)     (    P           Q) </a:t>
            </a:r>
          </a:p>
        </p:txBody>
      </p:sp>
      <p:pic>
        <p:nvPicPr>
          <p:cNvPr id="74803" name="Picture 5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4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5" name="Picture 5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5459413"/>
            <a:ext cx="1412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6" name="Picture 5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7" name="Picture 5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5486400"/>
            <a:ext cx="1635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8" name="Picture 56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486400"/>
            <a:ext cx="1635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227013" y="6096000"/>
            <a:ext cx="86883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the statement “x is an even number if and only if x</a:t>
            </a:r>
            <a:r>
              <a:rPr lang="en-US" altLang="zh-TW" baseline="30000"/>
              <a:t>2</a:t>
            </a:r>
            <a:r>
              <a:rPr lang="en-US" altLang="zh-TW"/>
              <a:t> is an even number” true?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2" grpId="0"/>
      <p:bldP spid="748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3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 Operators</a:t>
            </a:r>
          </a:p>
        </p:txBody>
      </p:sp>
      <p:pic>
        <p:nvPicPr>
          <p:cNvPr id="91139" name="Picture 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3429000"/>
            <a:ext cx="280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2292350" y="3284538"/>
            <a:ext cx="2051050" cy="2659062"/>
            <a:chOff x="1707" y="1902"/>
            <a:chExt cx="1292" cy="1675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22288" y="3284538"/>
            <a:ext cx="1770062" cy="2659062"/>
            <a:chOff x="592" y="1902"/>
            <a:chExt cx="1115" cy="1675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51" name="Rectangle 15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52" name="Rectangle 16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53" name="Rectangle 17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54" name="Rectangle 18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55" name="Rectangle 19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91156" name="Rectangle 20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91157" name="Group 21"/>
          <p:cNvGrpSpPr>
            <a:grpSpLocks/>
          </p:cNvGrpSpPr>
          <p:nvPr/>
        </p:nvGrpSpPr>
        <p:grpSpPr bwMode="auto">
          <a:xfrm>
            <a:off x="1360488" y="3284538"/>
            <a:ext cx="931862" cy="2659062"/>
            <a:chOff x="1120" y="1902"/>
            <a:chExt cx="587" cy="1675"/>
          </a:xfrm>
        </p:grpSpPr>
        <p:sp>
          <p:nvSpPr>
            <p:cNvPr id="91158" name="Line 22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23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60" name="Group 24"/>
          <p:cNvGrpSpPr>
            <a:grpSpLocks/>
          </p:cNvGrpSpPr>
          <p:nvPr/>
        </p:nvGrpSpPr>
        <p:grpSpPr bwMode="auto">
          <a:xfrm>
            <a:off x="522288" y="3271838"/>
            <a:ext cx="3821112" cy="2659062"/>
            <a:chOff x="592" y="1894"/>
            <a:chExt cx="2407" cy="1675"/>
          </a:xfrm>
        </p:grpSpPr>
        <p:grpSp>
          <p:nvGrpSpPr>
            <p:cNvPr id="91161" name="Group 25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91162" name="Line 26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3" name="Line 27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4" name="Line 28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5" name="Line 29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66" name="Group 30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91167" name="Group 31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1168" name="Line 32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69" name="Line 33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70" name="Line 34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171" name="Line 35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91172" name="Object 36"/>
          <p:cNvGraphicFramePr>
            <a:graphicFrameLocks noChangeAspect="1"/>
          </p:cNvGraphicFramePr>
          <p:nvPr/>
        </p:nvGraphicFramePr>
        <p:xfrm>
          <a:off x="4097338" y="36052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6052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74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429000"/>
            <a:ext cx="280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175" name="Object 39"/>
          <p:cNvGraphicFramePr>
            <a:graphicFrameLocks noChangeAspect="1"/>
          </p:cNvGraphicFramePr>
          <p:nvPr/>
        </p:nvGraphicFramePr>
        <p:xfrm>
          <a:off x="1295400" y="2438400"/>
          <a:ext cx="2362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9" imgW="736560" imgH="203040" progId="Equation.3">
                  <p:embed/>
                </p:oleObj>
              </mc:Choice>
              <mc:Fallback>
                <p:oleObj name="Equation" r:id="rId9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362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76" name="Group 40"/>
          <p:cNvGrpSpPr>
            <a:grpSpLocks/>
          </p:cNvGrpSpPr>
          <p:nvPr/>
        </p:nvGrpSpPr>
        <p:grpSpPr bwMode="auto">
          <a:xfrm>
            <a:off x="6559550" y="3284538"/>
            <a:ext cx="2051050" cy="2659062"/>
            <a:chOff x="1707" y="1902"/>
            <a:chExt cx="1292" cy="1675"/>
          </a:xfrm>
        </p:grpSpPr>
        <p:sp>
          <p:nvSpPr>
            <p:cNvPr id="91177" name="Rectangle 41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78" name="Rectangle 42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79" name="Rectangle 43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80" name="Rectangle 44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81" name="Rectangle 45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91182" name="Group 46"/>
          <p:cNvGrpSpPr>
            <a:grpSpLocks/>
          </p:cNvGrpSpPr>
          <p:nvPr/>
        </p:nvGrpSpPr>
        <p:grpSpPr bwMode="auto">
          <a:xfrm>
            <a:off x="4789488" y="3284538"/>
            <a:ext cx="1770062" cy="2659062"/>
            <a:chOff x="592" y="1902"/>
            <a:chExt cx="1115" cy="1675"/>
          </a:xfrm>
        </p:grpSpPr>
        <p:sp>
          <p:nvSpPr>
            <p:cNvPr id="91183" name="Rectangle 47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84" name="Rectangle 48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85" name="Rectangle 4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86" name="Rectangle 5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87" name="Rectangle 51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91188" name="Rectangle 52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89" name="Rectangle 53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90" name="Rectangle 54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91191" name="Rectangle 55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91192" name="Rectangle 56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91193" name="Group 57"/>
          <p:cNvGrpSpPr>
            <a:grpSpLocks/>
          </p:cNvGrpSpPr>
          <p:nvPr/>
        </p:nvGrpSpPr>
        <p:grpSpPr bwMode="auto">
          <a:xfrm>
            <a:off x="5627688" y="3284538"/>
            <a:ext cx="931862" cy="2659062"/>
            <a:chOff x="1120" y="1902"/>
            <a:chExt cx="587" cy="1675"/>
          </a:xfrm>
        </p:grpSpPr>
        <p:sp>
          <p:nvSpPr>
            <p:cNvPr id="91194" name="Line 58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5" name="Line 59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96" name="Group 60"/>
          <p:cNvGrpSpPr>
            <a:grpSpLocks/>
          </p:cNvGrpSpPr>
          <p:nvPr/>
        </p:nvGrpSpPr>
        <p:grpSpPr bwMode="auto">
          <a:xfrm>
            <a:off x="4789488" y="3271838"/>
            <a:ext cx="3821112" cy="2659062"/>
            <a:chOff x="592" y="1894"/>
            <a:chExt cx="2407" cy="1675"/>
          </a:xfrm>
        </p:grpSpPr>
        <p:grpSp>
          <p:nvGrpSpPr>
            <p:cNvPr id="91197" name="Group 61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91198" name="Line 62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9" name="Line 63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0" name="Line 64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1" name="Line 65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202" name="Group 66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91203" name="Group 67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1204" name="Line 68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05" name="Line 69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06" name="Line 7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207" name="Line 71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91208" name="Object 72"/>
          <p:cNvGraphicFramePr>
            <a:graphicFrameLocks noChangeAspect="1"/>
          </p:cNvGraphicFramePr>
          <p:nvPr/>
        </p:nvGraphicFramePr>
        <p:xfrm>
          <a:off x="8364538" y="36052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11" imgW="114120" imgH="177480" progId="Equation.DSMT4">
                  <p:embed/>
                </p:oleObj>
              </mc:Choice>
              <mc:Fallback>
                <p:oleObj name="Equation" r:id="rId11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538" y="36052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9" name="Object 73"/>
          <p:cNvGraphicFramePr>
            <a:graphicFrameLocks noChangeAspect="1"/>
          </p:cNvGraphicFramePr>
          <p:nvPr/>
        </p:nvGraphicFramePr>
        <p:xfrm>
          <a:off x="5715000" y="2452688"/>
          <a:ext cx="20574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12" imgW="622080" imgH="203040" progId="Equation.3">
                  <p:embed/>
                </p:oleObj>
              </mc:Choice>
              <mc:Fallback>
                <p:oleObj name="Equation" r:id="rId12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52688"/>
                        <a:ext cx="20574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2" name="Object 76"/>
          <p:cNvGraphicFramePr>
            <a:graphicFrameLocks noChangeAspect="1"/>
          </p:cNvGraphicFramePr>
          <p:nvPr/>
        </p:nvGraphicFramePr>
        <p:xfrm>
          <a:off x="1295400" y="1447800"/>
          <a:ext cx="23209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14" imgW="736560" imgH="203040" progId="Equation.3">
                  <p:embed/>
                </p:oleObj>
              </mc:Choice>
              <mc:Fallback>
                <p:oleObj name="Equation" r:id="rId14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23209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13" name="Text Box 77"/>
          <p:cNvSpPr txBox="1">
            <a:spLocks noChangeArrowheads="1"/>
          </p:cNvSpPr>
          <p:nvPr/>
        </p:nvSpPr>
        <p:spPr bwMode="auto">
          <a:xfrm>
            <a:off x="4198938" y="1600200"/>
            <a:ext cx="25066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~p is true if p is false</a:t>
            </a:r>
          </a:p>
        </p:txBody>
      </p:sp>
    </p:spTree>
    <p:extLst>
      <p:ext uri="{BB962C8B-B14F-4D97-AF65-F5344CB8AC3E}">
        <p14:creationId xmlns:p14="http://schemas.microsoft.com/office/powerpoint/2010/main" val="31754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27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Compound Statement</a:t>
            </a:r>
          </a:p>
        </p:txBody>
      </p:sp>
      <p:sp>
        <p:nvSpPr>
          <p:cNvPr id="67663" name="Text Box 79"/>
          <p:cNvSpPr txBox="1">
            <a:spLocks noChangeArrowheads="1"/>
          </p:cNvSpPr>
          <p:nvPr/>
        </p:nvSpPr>
        <p:spPr bwMode="auto">
          <a:xfrm>
            <a:off x="1981200" y="1524000"/>
            <a:ext cx="158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 = “it is hot”</a:t>
            </a:r>
          </a:p>
        </p:txBody>
      </p:sp>
      <p:sp>
        <p:nvSpPr>
          <p:cNvPr id="67664" name="Text Box 80"/>
          <p:cNvSpPr txBox="1">
            <a:spLocks noChangeArrowheads="1"/>
          </p:cNvSpPr>
          <p:nvPr/>
        </p:nvSpPr>
        <p:spPr bwMode="auto">
          <a:xfrm>
            <a:off x="4665663" y="1538288"/>
            <a:ext cx="180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q = “it is sunny”</a:t>
            </a:r>
          </a:p>
        </p:txBody>
      </p:sp>
      <p:sp>
        <p:nvSpPr>
          <p:cNvPr id="67665" name="Text Box 81"/>
          <p:cNvSpPr txBox="1">
            <a:spLocks noChangeArrowheads="1"/>
          </p:cNvSpPr>
          <p:nvPr/>
        </p:nvSpPr>
        <p:spPr bwMode="auto">
          <a:xfrm>
            <a:off x="1752600" y="2695575"/>
            <a:ext cx="30130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hot and sunny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It is not hot but sunny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It is neither hot nor sunny</a:t>
            </a:r>
          </a:p>
        </p:txBody>
      </p:sp>
      <p:pic>
        <p:nvPicPr>
          <p:cNvPr id="67667" name="Picture 8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792163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71" name="Picture 8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595688"/>
            <a:ext cx="1003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73" name="Picture 8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4352925"/>
            <a:ext cx="124936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87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Exclusive-Or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759075" y="1309688"/>
            <a:ext cx="18129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coffee “or” tea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H="1">
            <a:off x="4724400" y="1538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248275" y="1066800"/>
            <a:ext cx="612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>
                <a:solidFill>
                  <a:srgbClr val="000000"/>
                </a:solidFill>
                <a:latin typeface="Times New Roman" pitchFamily="18" charset="0"/>
                <a:sym typeface="Euclid Symbol" pitchFamily="18" charset="2"/>
              </a:rPr>
              <a:t>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791200" y="1233488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exclusive-or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379538" y="1905000"/>
            <a:ext cx="638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construct a compound statement for exclusive-or?</a:t>
            </a:r>
          </a:p>
        </p:txBody>
      </p:sp>
      <p:graphicFrame>
        <p:nvGraphicFramePr>
          <p:cNvPr id="68659" name="Group 51"/>
          <p:cNvGraphicFramePr>
            <a:graphicFrameLocks noGrp="1"/>
          </p:cNvGraphicFramePr>
          <p:nvPr/>
        </p:nvGraphicFramePr>
        <p:xfrm>
          <a:off x="609600" y="28225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Euclid Symbol" pitchFamily="18" charset="2"/>
                        </a:rPr>
                        <a:t> q</a:t>
                      </a:r>
                      <a:endParaRPr kumimoji="0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4860925" y="26670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1: Look at the true rows</a:t>
            </a:r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H="1">
            <a:off x="4114800" y="2895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8663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3098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71" name="Text Box 63"/>
          <p:cNvSpPr txBox="1">
            <a:spLocks noChangeArrowheads="1"/>
          </p:cNvSpPr>
          <p:nvPr/>
        </p:nvSpPr>
        <p:spPr bwMode="auto">
          <a:xfrm>
            <a:off x="4860925" y="26670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1: Look at the true rows</a:t>
            </a:r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 flipH="1">
            <a:off x="4114800" y="2895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5" name="Text Box 67"/>
          <p:cNvSpPr txBox="1">
            <a:spLocks noChangeArrowheads="1"/>
          </p:cNvSpPr>
          <p:nvPr/>
        </p:nvSpPr>
        <p:spPr bwMode="auto">
          <a:xfrm>
            <a:off x="4860925" y="2667000"/>
            <a:ext cx="33194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1: Look at the true rows</a:t>
            </a:r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4937125" y="3394075"/>
            <a:ext cx="3475038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Want the formula to be true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exactly when the input belongs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to a “true” row.</a:t>
            </a: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457200" y="5715000"/>
            <a:ext cx="7331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input is the second row exactly if this sub-formula is satisfied</a:t>
            </a:r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 flipV="1">
            <a:off x="5257800" y="5334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76200" y="6262688"/>
            <a:ext cx="897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And the formula is true exactly when the input is the second row </a:t>
            </a:r>
            <a:r>
              <a:rPr lang="en-US" altLang="zh-TW">
                <a:solidFill>
                  <a:srgbClr val="A50021"/>
                </a:solidFill>
              </a:rPr>
              <a:t>or</a:t>
            </a:r>
            <a:r>
              <a:rPr lang="en-US" altLang="zh-TW"/>
              <a:t> the third row.</a:t>
            </a:r>
          </a:p>
        </p:txBody>
      </p:sp>
      <p:sp>
        <p:nvSpPr>
          <p:cNvPr id="68684" name="Line 76"/>
          <p:cNvSpPr>
            <a:spLocks noChangeShapeType="1"/>
          </p:cNvSpPr>
          <p:nvPr/>
        </p:nvSpPr>
        <p:spPr bwMode="auto">
          <a:xfrm flipH="1" flipV="1">
            <a:off x="6553200" y="5334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animBg="1"/>
      <p:bldP spid="68616" grpId="0"/>
      <p:bldP spid="68617" grpId="0"/>
      <p:bldP spid="68618" grpId="0"/>
      <p:bldP spid="68660" grpId="0"/>
      <p:bldP spid="68661" grpId="0" animBg="1"/>
      <p:bldP spid="68662" grpId="0" animBg="1"/>
      <p:bldP spid="68671" grpId="0"/>
      <p:bldP spid="68672" grpId="0" animBg="1"/>
      <p:bldP spid="68674" grpId="0" animBg="1"/>
      <p:bldP spid="68675" grpId="0" animBg="1"/>
      <p:bldP spid="68676" grpId="0" animBg="1"/>
      <p:bldP spid="68680" grpId="0" animBg="1"/>
      <p:bldP spid="68681" grpId="0" animBg="1"/>
      <p:bldP spid="68682" grpId="0" animBg="1"/>
      <p:bldP spid="68683" grpId="0"/>
      <p:bldP spid="686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Exclusive-Or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759075" y="1309688"/>
            <a:ext cx="18129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coffee “or” tea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H="1">
            <a:off x="4724400" y="1538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248275" y="1066800"/>
            <a:ext cx="612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>
                <a:solidFill>
                  <a:srgbClr val="000000"/>
                </a:solidFill>
                <a:latin typeface="Times New Roman" pitchFamily="18" charset="0"/>
                <a:sym typeface="Euclid Symbol" pitchFamily="18" charset="2"/>
              </a:rPr>
              <a:t>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791200" y="1233488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exclusive-or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379538" y="1905000"/>
            <a:ext cx="638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construct a compound statement for exclusive-or?</a:t>
            </a:r>
          </a:p>
        </p:txBody>
      </p:sp>
      <p:graphicFrame>
        <p:nvGraphicFramePr>
          <p:cNvPr id="102408" name="Group 8"/>
          <p:cNvGraphicFramePr>
            <a:graphicFrameLocks noGrp="1"/>
          </p:cNvGraphicFramePr>
          <p:nvPr/>
        </p:nvGraphicFramePr>
        <p:xfrm>
          <a:off x="609600" y="28225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Euclid Symbol" pitchFamily="18" charset="2"/>
                        </a:rPr>
                        <a:t> q</a:t>
                      </a:r>
                      <a:endParaRPr kumimoji="0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4876800" y="2743200"/>
            <a:ext cx="34258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2: Look at the false rows</a:t>
            </a:r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 flipH="1">
            <a:off x="4114800" y="3048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 flipH="1">
            <a:off x="4114800" y="3048000"/>
            <a:ext cx="68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41" name="Picture 4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60938"/>
            <a:ext cx="381000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1" name="Text Box 51"/>
          <p:cNvSpPr txBox="1">
            <a:spLocks noChangeArrowheads="1"/>
          </p:cNvSpPr>
          <p:nvPr/>
        </p:nvSpPr>
        <p:spPr bwMode="auto">
          <a:xfrm>
            <a:off x="4937125" y="3394075"/>
            <a:ext cx="3255963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Want the formula to be true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exactly when the input does</a:t>
            </a:r>
          </a:p>
          <a:p>
            <a:pPr>
              <a:lnSpc>
                <a:spcPct val="150000"/>
              </a:lnSpc>
            </a:pPr>
            <a:r>
              <a:rPr lang="en-US" altLang="zh-TW" b="1"/>
              <a:t>not</a:t>
            </a:r>
            <a:r>
              <a:rPr lang="en-US" altLang="zh-TW"/>
              <a:t> belong to a “false” row.</a:t>
            </a:r>
          </a:p>
        </p:txBody>
      </p:sp>
      <p:sp>
        <p:nvSpPr>
          <p:cNvPr id="102452" name="Text Box 52"/>
          <p:cNvSpPr txBox="1">
            <a:spLocks noChangeArrowheads="1"/>
          </p:cNvSpPr>
          <p:nvPr/>
        </p:nvSpPr>
        <p:spPr bwMode="auto">
          <a:xfrm>
            <a:off x="457200" y="5715000"/>
            <a:ext cx="71104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input is the first row exactly if this sub-formula is satisfied</a:t>
            </a:r>
          </a:p>
        </p:txBody>
      </p:sp>
      <p:sp>
        <p:nvSpPr>
          <p:cNvPr id="102453" name="Line 53"/>
          <p:cNvSpPr>
            <a:spLocks noChangeShapeType="1"/>
          </p:cNvSpPr>
          <p:nvPr/>
        </p:nvSpPr>
        <p:spPr bwMode="auto">
          <a:xfrm flipV="1">
            <a:off x="5257800" y="533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4" name="Text Box 54"/>
          <p:cNvSpPr txBox="1">
            <a:spLocks noChangeArrowheads="1"/>
          </p:cNvSpPr>
          <p:nvPr/>
        </p:nvSpPr>
        <p:spPr bwMode="auto">
          <a:xfrm>
            <a:off x="76200" y="6262688"/>
            <a:ext cx="9058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And the formula is true exactly when the input is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in the 1</a:t>
            </a:r>
            <a:r>
              <a:rPr lang="en-US" altLang="zh-TW" baseline="30000"/>
              <a:t>st</a:t>
            </a:r>
            <a:r>
              <a:rPr lang="en-US" altLang="zh-TW"/>
              <a:t> row </a:t>
            </a:r>
            <a:r>
              <a:rPr lang="en-US" altLang="zh-TW">
                <a:solidFill>
                  <a:srgbClr val="A50021"/>
                </a:solidFill>
              </a:rPr>
              <a:t>and</a:t>
            </a:r>
            <a:r>
              <a:rPr lang="en-US" altLang="zh-TW"/>
              <a:t> the 4</a:t>
            </a:r>
            <a:r>
              <a:rPr lang="en-US" altLang="zh-TW" baseline="30000"/>
              <a:t>th</a:t>
            </a:r>
            <a:r>
              <a:rPr lang="en-US" altLang="zh-TW"/>
              <a:t> row.</a:t>
            </a:r>
          </a:p>
        </p:txBody>
      </p:sp>
      <p:sp>
        <p:nvSpPr>
          <p:cNvPr id="102455" name="Line 55"/>
          <p:cNvSpPr>
            <a:spLocks noChangeShapeType="1"/>
          </p:cNvSpPr>
          <p:nvPr/>
        </p:nvSpPr>
        <p:spPr bwMode="auto">
          <a:xfrm flipH="1" flipV="1">
            <a:off x="6553200" y="5334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8" grpId="0" animBg="1"/>
      <p:bldP spid="102439" grpId="0" animBg="1"/>
      <p:bldP spid="102440" grpId="0" animBg="1"/>
      <p:bldP spid="102451" grpId="0" animBg="1"/>
      <p:bldP spid="102452" grpId="0" animBg="1"/>
      <p:bldP spid="102453" grpId="0" animBg="1"/>
      <p:bldP spid="102454" grpId="0"/>
      <p:bldP spid="1024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609600" y="2133600"/>
          <a:ext cx="8001000" cy="2895601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1143000" y="54102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69685" name="Picture 5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4191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87" name="Picture 5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286000"/>
            <a:ext cx="792162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6705600" y="1676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9691" name="Picture 5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2289175"/>
            <a:ext cx="8270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2" name="Picture 6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262188"/>
            <a:ext cx="132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93" name="Rectangle 61"/>
          <p:cNvSpPr>
            <a:spLocks noChangeArrowheads="1"/>
          </p:cNvSpPr>
          <p:nvPr/>
        </p:nvSpPr>
        <p:spPr bwMode="auto">
          <a:xfrm>
            <a:off x="3505200" y="1828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7467600" y="1828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Text Box 63"/>
          <p:cNvSpPr txBox="1">
            <a:spLocks noChangeArrowheads="1"/>
          </p:cNvSpPr>
          <p:nvPr/>
        </p:nvSpPr>
        <p:spPr bwMode="auto">
          <a:xfrm>
            <a:off x="533400" y="1371600"/>
            <a:ext cx="2787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3: Guess and check</a:t>
            </a:r>
          </a:p>
        </p:txBody>
      </p:sp>
      <p:sp>
        <p:nvSpPr>
          <p:cNvPr id="69697" name="Text Box 65"/>
          <p:cNvSpPr txBox="1">
            <a:spLocks noChangeArrowheads="1"/>
          </p:cNvSpPr>
          <p:nvPr/>
        </p:nvSpPr>
        <p:spPr bwMode="auto">
          <a:xfrm>
            <a:off x="152400" y="5943600"/>
            <a:ext cx="8943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 you see, there are many different ways to write the same logical formula.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One can always use a truth table to check whether two statements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24942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4" grpId="0" animBg="1"/>
      <p:bldP spid="69690" grpId="0" animBg="1"/>
      <p:bldP spid="69693" grpId="0" animBg="1"/>
      <p:bldP spid="69694" grpId="0" animBg="1"/>
      <p:bldP spid="69695" grpId="0" animBg="1"/>
      <p:bldP spid="696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pic>
        <p:nvPicPr>
          <p:cNvPr id="103497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8250"/>
            <a:ext cx="62484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98" name="Text Box 74"/>
          <p:cNvSpPr txBox="1">
            <a:spLocks noChangeArrowheads="1"/>
          </p:cNvSpPr>
          <p:nvPr/>
        </p:nvSpPr>
        <p:spPr bwMode="auto">
          <a:xfrm>
            <a:off x="457200" y="1924050"/>
            <a:ext cx="15144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Digital logic:</a:t>
            </a:r>
          </a:p>
        </p:txBody>
      </p:sp>
      <p:sp>
        <p:nvSpPr>
          <p:cNvPr id="103499" name="Text Box 75"/>
          <p:cNvSpPr txBox="1">
            <a:spLocks noChangeArrowheads="1"/>
          </p:cNvSpPr>
          <p:nvPr/>
        </p:nvSpPr>
        <p:spPr bwMode="auto">
          <a:xfrm>
            <a:off x="533400" y="3671888"/>
            <a:ext cx="6135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digital circuit, we can construct the truth table.</a:t>
            </a:r>
          </a:p>
        </p:txBody>
      </p:sp>
      <p:sp>
        <p:nvSpPr>
          <p:cNvPr id="103500" name="Text Box 76"/>
          <p:cNvSpPr txBox="1">
            <a:spLocks noChangeArrowheads="1"/>
          </p:cNvSpPr>
          <p:nvPr/>
        </p:nvSpPr>
        <p:spPr bwMode="auto">
          <a:xfrm>
            <a:off x="593725" y="4384675"/>
            <a:ext cx="79136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Now, suppose we are given only the truth table (i.e. the specification),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how can we construct a circuit (i.e. formula) that has the same function?</a:t>
            </a:r>
          </a:p>
        </p:txBody>
      </p:sp>
    </p:spTree>
    <p:extLst>
      <p:ext uri="{BB962C8B-B14F-4D97-AF65-F5344CB8AC3E}">
        <p14:creationId xmlns:p14="http://schemas.microsoft.com/office/powerpoint/2010/main" val="32847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9" grpId="0"/>
      <p:bldP spid="1035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/>
        </p:nvGraphicFramePr>
        <p:xfrm>
          <a:off x="2413000" y="2505075"/>
          <a:ext cx="2895600" cy="32918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09600"/>
                <a:gridCol w="914400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5289" name="Picture 5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3225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0" name="Picture 5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9300"/>
            <a:ext cx="14081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1" name="Picture 5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670300"/>
            <a:ext cx="14081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2" name="Picture 6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006850"/>
            <a:ext cx="1622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3" name="Picture 6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7850"/>
            <a:ext cx="13779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4" name="Picture 6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4737100"/>
            <a:ext cx="1592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5" name="Picture 6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073650"/>
            <a:ext cx="1592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6" name="Picture 6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54650"/>
            <a:ext cx="1806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99" name="Text Box 67"/>
          <p:cNvSpPr txBox="1">
            <a:spLocks noChangeArrowheads="1"/>
          </p:cNvSpPr>
          <p:nvPr/>
        </p:nvSpPr>
        <p:spPr bwMode="auto">
          <a:xfrm>
            <a:off x="736600" y="1447800"/>
            <a:ext cx="2352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Use idea 1 or idea 2.</a:t>
            </a:r>
          </a:p>
        </p:txBody>
      </p:sp>
      <p:sp>
        <p:nvSpPr>
          <p:cNvPr id="95300" name="Text Box 68"/>
          <p:cNvSpPr txBox="1">
            <a:spLocks noChangeArrowheads="1"/>
          </p:cNvSpPr>
          <p:nvPr/>
        </p:nvSpPr>
        <p:spPr bwMode="auto">
          <a:xfrm>
            <a:off x="5486400" y="1497013"/>
            <a:ext cx="3319463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1: Look at the true rows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and take the </a:t>
            </a:r>
            <a:r>
              <a:rPr lang="en-US" altLang="zh-TW" b="1">
                <a:solidFill>
                  <a:srgbClr val="008000"/>
                </a:solidFill>
              </a:rPr>
              <a:t>“or”.</a:t>
            </a:r>
          </a:p>
        </p:txBody>
      </p:sp>
      <p:pic>
        <p:nvPicPr>
          <p:cNvPr id="95306" name="Picture 7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3276600"/>
            <a:ext cx="165258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07" name="Picture 75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657600"/>
            <a:ext cx="18827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08" name="Picture 7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341813"/>
            <a:ext cx="18827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09" name="Picture 7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722813"/>
            <a:ext cx="20970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10" name="Picture 7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105400"/>
            <a:ext cx="20970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311" name="Text Box 79"/>
          <p:cNvSpPr txBox="1">
            <a:spLocks noChangeArrowheads="1"/>
          </p:cNvSpPr>
          <p:nvPr/>
        </p:nvSpPr>
        <p:spPr bwMode="auto">
          <a:xfrm>
            <a:off x="876300" y="6172200"/>
            <a:ext cx="73533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The formula is true exactly when the input is one of the true rows.</a:t>
            </a:r>
          </a:p>
        </p:txBody>
      </p:sp>
      <p:sp>
        <p:nvSpPr>
          <p:cNvPr id="95312" name="Line 80"/>
          <p:cNvSpPr>
            <a:spLocks noChangeShapeType="1"/>
          </p:cNvSpPr>
          <p:nvPr/>
        </p:nvSpPr>
        <p:spPr bwMode="auto">
          <a:xfrm flipV="1">
            <a:off x="6400800" y="5334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99" grpId="0" animBg="1"/>
      <p:bldP spid="95300" grpId="0" animBg="1"/>
      <p:bldP spid="95311" grpId="0" animBg="1"/>
      <p:bldP spid="953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8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39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3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06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2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4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557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p \land \lnot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65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660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66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\lnot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7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39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3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0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2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3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44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56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 \lnot (p \land \lnot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70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 \lnot (\lnot p \land \lnot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2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6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0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\lnot p \land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870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\lnot \lnot 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948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91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(\lnot q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11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{\rm False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64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11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) \lor (\lnot q \land p) \lor (\lnot p 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0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4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(p \land r) \lor (q \land r)) \land (\lnot (p \lor q) \lor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0"/>
  <p:tag name="PICTUREFILESIZE" val="1517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or q) \land (\lnot q \lor p) \land (\lnot p \lor \lnot q) \land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39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500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908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rightarrow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44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17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67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6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4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 \land \lnot (\lnot 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934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169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88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lor \lnot P 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78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C \rightarrow \lnot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 \equiv (p\lor q) \land 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1206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69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left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86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1636</Words>
  <Application>Microsoft Office PowerPoint</Application>
  <PresentationFormat>On-screen Show (4:3)</PresentationFormat>
  <Paragraphs>426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Equation</vt:lpstr>
      <vt:lpstr>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77</cp:revision>
  <dcterms:created xsi:type="dcterms:W3CDTF">2007-08-29T04:27:34Z</dcterms:created>
  <dcterms:modified xsi:type="dcterms:W3CDTF">2016-07-28T11:23:18Z</dcterms:modified>
</cp:coreProperties>
</file>