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587" r:id="rId3"/>
    <p:sldId id="609" r:id="rId4"/>
    <p:sldId id="610" r:id="rId5"/>
    <p:sldId id="588" r:id="rId6"/>
    <p:sldId id="611" r:id="rId7"/>
    <p:sldId id="621" r:id="rId8"/>
    <p:sldId id="672" r:id="rId9"/>
    <p:sldId id="673" r:id="rId10"/>
    <p:sldId id="674" r:id="rId11"/>
    <p:sldId id="675" r:id="rId12"/>
    <p:sldId id="589" r:id="rId13"/>
    <p:sldId id="627" r:id="rId14"/>
    <p:sldId id="628" r:id="rId15"/>
    <p:sldId id="629" r:id="rId16"/>
    <p:sldId id="630" r:id="rId17"/>
    <p:sldId id="632" r:id="rId18"/>
    <p:sldId id="633" r:id="rId19"/>
    <p:sldId id="634" r:id="rId20"/>
    <p:sldId id="635" r:id="rId21"/>
    <p:sldId id="636" r:id="rId22"/>
    <p:sldId id="652" r:id="rId23"/>
    <p:sldId id="653" r:id="rId24"/>
    <p:sldId id="654" r:id="rId25"/>
    <p:sldId id="655" r:id="rId26"/>
    <p:sldId id="656" r:id="rId27"/>
    <p:sldId id="657" r:id="rId28"/>
    <p:sldId id="658" r:id="rId29"/>
    <p:sldId id="590" r:id="rId30"/>
    <p:sldId id="613" r:id="rId31"/>
    <p:sldId id="638" r:id="rId32"/>
    <p:sldId id="637" r:id="rId33"/>
    <p:sldId id="639" r:id="rId34"/>
    <p:sldId id="660" r:id="rId35"/>
    <p:sldId id="661" r:id="rId36"/>
    <p:sldId id="662" r:id="rId37"/>
    <p:sldId id="663" r:id="rId38"/>
    <p:sldId id="664" r:id="rId39"/>
    <p:sldId id="665" r:id="rId40"/>
    <p:sldId id="666" r:id="rId41"/>
    <p:sldId id="616" r:id="rId42"/>
    <p:sldId id="643" r:id="rId43"/>
    <p:sldId id="617" r:id="rId44"/>
    <p:sldId id="642" r:id="rId45"/>
    <p:sldId id="676" r:id="rId46"/>
    <p:sldId id="667" r:id="rId47"/>
    <p:sldId id="668" r:id="rId48"/>
    <p:sldId id="669" r:id="rId49"/>
    <p:sldId id="670" r:id="rId50"/>
    <p:sldId id="671" r:id="rId51"/>
    <p:sldId id="677" r:id="rId52"/>
    <p:sldId id="644" r:id="rId53"/>
    <p:sldId id="645" r:id="rId54"/>
    <p:sldId id="646" r:id="rId55"/>
    <p:sldId id="647" r:id="rId56"/>
    <p:sldId id="648" r:id="rId57"/>
    <p:sldId id="622" r:id="rId58"/>
    <p:sldId id="592" r:id="rId59"/>
    <p:sldId id="649" r:id="rId60"/>
    <p:sldId id="650" r:id="rId61"/>
    <p:sldId id="624" r:id="rId62"/>
    <p:sldId id="594" r:id="rId63"/>
    <p:sldId id="625" r:id="rId64"/>
    <p:sldId id="596" r:id="rId65"/>
    <p:sldId id="618" r:id="rId66"/>
    <p:sldId id="597" r:id="rId67"/>
    <p:sldId id="598" r:id="rId68"/>
    <p:sldId id="599" r:id="rId69"/>
    <p:sldId id="619" r:id="rId70"/>
    <p:sldId id="600" r:id="rId71"/>
    <p:sldId id="601" r:id="rId72"/>
    <p:sldId id="602" r:id="rId73"/>
    <p:sldId id="620" r:id="rId74"/>
    <p:sldId id="604" r:id="rId75"/>
    <p:sldId id="651" r:id="rId76"/>
  </p:sldIdLst>
  <p:sldSz cx="9144000" cy="6858000" type="screen4x3"/>
  <p:notesSz cx="6858000" cy="9144000"/>
  <p:custDataLst>
    <p:tags r:id="rId7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howGuides="1">
      <p:cViewPr varScale="1">
        <p:scale>
          <a:sx n="35" d="100"/>
          <a:sy n="35" d="100"/>
        </p:scale>
        <p:origin x="92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854FC20-2CC3-49B8-81CE-E94CF6D82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407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1E10D-01E3-431A-91CB-DC1AFF38D1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49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21C9E-0BA3-40BA-90F5-A067F0070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409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C995D-99A1-4F8D-B859-D632E1DD80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205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F3EE4-9131-45D3-BED4-3642D7DF27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64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C9F54-DD86-441B-BE58-9661059FF5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500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1B389-E112-4A5D-BE85-576DD5D308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25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0B4CA-5DBF-4118-825B-D5B5EA0C74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4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74874-BB19-48E1-8E43-E0BD703345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752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08629-F785-4FCA-B203-4BB0F7AF47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641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0A54-40D5-4D4D-BB12-526A8D26C8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112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AD95F-54AC-4D98-9387-A2473ACD38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53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67890DCB-2B3C-4DBC-8C67-ECE9C1DEA9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0.xml"/><Relationship Id="rId7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9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Comic Sans MS" pitchFamily="66" charset="0"/>
              </a:rPr>
              <a:t>Recursion</a:t>
            </a:r>
          </a:p>
        </p:txBody>
      </p:sp>
      <p:pic>
        <p:nvPicPr>
          <p:cNvPr id="2052" name="Picture 476" descr="Tower_of_Hanoi_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382000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Text Box 2"/>
          <p:cNvSpPr txBox="1">
            <a:spLocks noChangeArrowheads="1"/>
          </p:cNvSpPr>
          <p:nvPr/>
        </p:nvSpPr>
        <p:spPr bwMode="auto">
          <a:xfrm>
            <a:off x="3760788" y="457200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Warm Up</a:t>
            </a:r>
          </a:p>
        </p:txBody>
      </p:sp>
      <p:sp>
        <p:nvSpPr>
          <p:cNvPr id="1156099" name="Text Box 3"/>
          <p:cNvSpPr txBox="1">
            <a:spLocks noChangeArrowheads="1"/>
          </p:cNvSpPr>
          <p:nvPr/>
        </p:nvSpPr>
        <p:spPr bwMode="auto">
          <a:xfrm>
            <a:off x="571500" y="1338263"/>
            <a:ext cx="7962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size of pow(S</a:t>
            </a:r>
            <a:r>
              <a:rPr lang="en-US" altLang="zh-TW" baseline="-25000"/>
              <a:t>n</a:t>
            </a:r>
            <a:r>
              <a:rPr lang="en-US" altLang="zh-TW"/>
              <a:t>) where S</a:t>
            </a:r>
            <a:r>
              <a:rPr lang="en-US" altLang="zh-TW" baseline="-25000"/>
              <a:t>n</a:t>
            </a:r>
            <a:r>
              <a:rPr lang="en-US" altLang="zh-TW"/>
              <a:t> = {a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} is an n-element set.</a:t>
            </a:r>
          </a:p>
        </p:txBody>
      </p:sp>
      <p:sp>
        <p:nvSpPr>
          <p:cNvPr id="1156100" name="Text Box 4"/>
          <p:cNvSpPr txBox="1">
            <a:spLocks noChangeArrowheads="1"/>
          </p:cNvSpPr>
          <p:nvPr/>
        </p:nvSpPr>
        <p:spPr bwMode="auto">
          <a:xfrm>
            <a:off x="808038" y="2209800"/>
            <a:ext cx="74977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main idea of recursion is to define r</a:t>
            </a:r>
            <a:r>
              <a:rPr lang="en-US" altLang="zh-TW" baseline="-25000"/>
              <a:t>n</a:t>
            </a:r>
            <a:r>
              <a:rPr lang="en-US" altLang="zh-TW"/>
              <a:t> in terms of the previous r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auto">
          <a:xfrm>
            <a:off x="838200" y="2971800"/>
            <a:ext cx="74945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pow(S</a:t>
            </a:r>
            <a:r>
              <a:rPr lang="en-US" altLang="zh-TW" baseline="-25000"/>
              <a:t>n</a:t>
            </a:r>
            <a:r>
              <a:rPr lang="en-US" altLang="zh-TW"/>
              <a:t>) = the union of S</a:t>
            </a:r>
            <a:r>
              <a:rPr lang="en-US" altLang="zh-TW" baseline="-25000"/>
              <a:t>n-1</a:t>
            </a:r>
            <a:r>
              <a:rPr lang="en-US" altLang="zh-TW"/>
              <a:t> = {</a:t>
            </a:r>
            <a:r>
              <a:rPr lang="ru-RU" altLang="zh-TW"/>
              <a:t>Ф</a:t>
            </a:r>
            <a:r>
              <a:rPr lang="en-US" altLang="zh-TW"/>
              <a:t>,   {a</a:t>
            </a:r>
            <a:r>
              <a:rPr lang="en-US" altLang="zh-TW" baseline="-25000"/>
              <a:t>1</a:t>
            </a:r>
            <a:r>
              <a:rPr lang="en-US" altLang="zh-TW"/>
              <a:t>},      {a</a:t>
            </a:r>
            <a:r>
              <a:rPr lang="en-US" altLang="zh-TW" baseline="-25000"/>
              <a:t>2</a:t>
            </a:r>
            <a:r>
              <a:rPr lang="en-US" altLang="zh-TW"/>
              <a:t>},    …,   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,…,a</a:t>
            </a:r>
            <a:r>
              <a:rPr lang="en-US" altLang="zh-TW" baseline="-25000"/>
              <a:t>n-1</a:t>
            </a:r>
            <a:r>
              <a:rPr lang="en-US" altLang="zh-TW"/>
              <a:t>}} </a:t>
            </a:r>
          </a:p>
          <a:p>
            <a:endParaRPr lang="en-US" altLang="zh-TW"/>
          </a:p>
          <a:p>
            <a:r>
              <a:rPr lang="en-US" altLang="zh-TW"/>
              <a:t>		 </a:t>
            </a:r>
          </a:p>
          <a:p>
            <a:r>
              <a:rPr lang="en-US" altLang="zh-TW"/>
              <a:t>                                     and  {a</a:t>
            </a:r>
            <a:r>
              <a:rPr lang="en-US" altLang="zh-TW" baseline="-25000"/>
              <a:t>n</a:t>
            </a:r>
            <a:r>
              <a:rPr lang="en-US" altLang="zh-TW"/>
              <a:t>, 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n</a:t>
            </a:r>
            <a:r>
              <a:rPr lang="en-US" altLang="zh-TW"/>
              <a:t>},  {a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n</a:t>
            </a:r>
            <a:r>
              <a:rPr lang="en-US" altLang="zh-TW"/>
              <a:t>}, …,    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,…,a</a:t>
            </a:r>
            <a:r>
              <a:rPr lang="en-US" altLang="zh-TW" baseline="-25000"/>
              <a:t>n-1</a:t>
            </a:r>
            <a:r>
              <a:rPr lang="en-US" altLang="zh-TW"/>
              <a:t>,a</a:t>
            </a:r>
            <a:r>
              <a:rPr lang="en-US" altLang="zh-TW" baseline="-25000"/>
              <a:t>n</a:t>
            </a:r>
            <a:r>
              <a:rPr lang="en-US" altLang="zh-TW"/>
              <a:t>}} </a:t>
            </a:r>
          </a:p>
        </p:txBody>
      </p:sp>
      <p:sp>
        <p:nvSpPr>
          <p:cNvPr id="1156103" name="Line 7"/>
          <p:cNvSpPr>
            <a:spLocks noChangeShapeType="1"/>
          </p:cNvSpPr>
          <p:nvPr/>
        </p:nvSpPr>
        <p:spPr bwMode="auto">
          <a:xfrm flipV="1">
            <a:off x="4191000" y="34290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4" name="Line 8"/>
          <p:cNvSpPr>
            <a:spLocks noChangeShapeType="1"/>
          </p:cNvSpPr>
          <p:nvPr/>
        </p:nvSpPr>
        <p:spPr bwMode="auto">
          <a:xfrm flipV="1">
            <a:off x="4724400" y="34290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5" name="Line 9"/>
          <p:cNvSpPr>
            <a:spLocks noChangeShapeType="1"/>
          </p:cNvSpPr>
          <p:nvPr/>
        </p:nvSpPr>
        <p:spPr bwMode="auto">
          <a:xfrm flipV="1">
            <a:off x="5410200" y="34290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6" name="Line 10"/>
          <p:cNvSpPr>
            <a:spLocks noChangeShapeType="1"/>
          </p:cNvSpPr>
          <p:nvPr/>
        </p:nvSpPr>
        <p:spPr bwMode="auto">
          <a:xfrm flipV="1">
            <a:off x="7162800" y="34290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7" name="Text Box 11"/>
          <p:cNvSpPr txBox="1">
            <a:spLocks noChangeArrowheads="1"/>
          </p:cNvSpPr>
          <p:nvPr/>
        </p:nvSpPr>
        <p:spPr bwMode="auto">
          <a:xfrm>
            <a:off x="898525" y="4384675"/>
            <a:ext cx="706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while the lower sets are obtained by adding a</a:t>
            </a:r>
            <a:r>
              <a:rPr lang="en-US" altLang="zh-TW" baseline="-25000"/>
              <a:t>n</a:t>
            </a:r>
            <a:r>
              <a:rPr lang="en-US" altLang="zh-TW"/>
              <a:t> to the upper sets.</a:t>
            </a:r>
          </a:p>
        </p:txBody>
      </p:sp>
      <p:sp>
        <p:nvSpPr>
          <p:cNvPr id="1156108" name="Text Box 12"/>
          <p:cNvSpPr txBox="1">
            <a:spLocks noChangeArrowheads="1"/>
          </p:cNvSpPr>
          <p:nvPr/>
        </p:nvSpPr>
        <p:spPr bwMode="auto">
          <a:xfrm>
            <a:off x="5257800" y="5186363"/>
            <a:ext cx="15001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r</a:t>
            </a:r>
            <a:r>
              <a:rPr lang="en-US" altLang="zh-TW" baseline="-25000"/>
              <a:t>n</a:t>
            </a:r>
            <a:r>
              <a:rPr lang="en-US" altLang="zh-TW"/>
              <a:t> = 2r</a:t>
            </a:r>
            <a:r>
              <a:rPr lang="en-US" altLang="zh-TW" baseline="-25000"/>
              <a:t>n-1</a:t>
            </a:r>
            <a:r>
              <a:rPr lang="en-US" altLang="zh-TW"/>
              <a:t>.</a:t>
            </a:r>
          </a:p>
        </p:txBody>
      </p:sp>
      <p:sp>
        <p:nvSpPr>
          <p:cNvPr id="1156109" name="Text Box 13"/>
          <p:cNvSpPr txBox="1">
            <a:spLocks noChangeArrowheads="1"/>
          </p:cNvSpPr>
          <p:nvPr/>
        </p:nvSpPr>
        <p:spPr bwMode="auto">
          <a:xfrm>
            <a:off x="838200" y="5222875"/>
            <a:ext cx="418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Every subset is counted exactly once.</a:t>
            </a:r>
          </a:p>
        </p:txBody>
      </p:sp>
      <p:sp>
        <p:nvSpPr>
          <p:cNvPr id="1156110" name="Text Box 14"/>
          <p:cNvSpPr txBox="1">
            <a:spLocks noChangeArrowheads="1"/>
          </p:cNvSpPr>
          <p:nvPr/>
        </p:nvSpPr>
        <p:spPr bwMode="auto">
          <a:xfrm>
            <a:off x="457200" y="6019800"/>
            <a:ext cx="821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Solving this recurrence relation will show that r</a:t>
            </a:r>
            <a:r>
              <a:rPr lang="en-US" altLang="zh-TW" baseline="-25000"/>
              <a:t>n</a:t>
            </a:r>
            <a:r>
              <a:rPr lang="en-US" altLang="zh-TW"/>
              <a:t> = 2</a:t>
            </a:r>
            <a:r>
              <a:rPr lang="en-US" altLang="zh-TW" baseline="30000"/>
              <a:t>n</a:t>
            </a:r>
            <a:r>
              <a:rPr lang="en-US" altLang="zh-TW"/>
              <a:t> (geometric sequence).</a:t>
            </a:r>
          </a:p>
        </p:txBody>
      </p:sp>
    </p:spTree>
    <p:extLst>
      <p:ext uri="{BB962C8B-B14F-4D97-AF65-F5344CB8AC3E}">
        <p14:creationId xmlns:p14="http://schemas.microsoft.com/office/powerpoint/2010/main" val="32786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3" grpId="0" animBg="1"/>
      <p:bldP spid="1156104" grpId="0" animBg="1"/>
      <p:bldP spid="1156105" grpId="0" animBg="1"/>
      <p:bldP spid="1156106" grpId="0" animBg="1"/>
      <p:bldP spid="1156107" grpId="0"/>
      <p:bldP spid="1156108" grpId="0" animBg="1"/>
      <p:bldP spid="1156109" grpId="0"/>
      <p:bldP spid="1156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56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Number of Bit Strings without a Specific Pattern</a:t>
            </a:r>
          </a:p>
        </p:txBody>
      </p:sp>
      <p:sp>
        <p:nvSpPr>
          <p:cNvPr id="1060867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54943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n-bit string without the bit pattern 11?</a:t>
            </a:r>
          </a:p>
        </p:txBody>
      </p:sp>
      <p:sp>
        <p:nvSpPr>
          <p:cNvPr id="1060869" name="Text Box 5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060879" name="Text Box 15"/>
          <p:cNvSpPr txBox="1">
            <a:spLocks noChangeArrowheads="1"/>
          </p:cNvSpPr>
          <p:nvPr/>
        </p:nvSpPr>
        <p:spPr bwMode="auto">
          <a:xfrm>
            <a:off x="1123950" y="2590800"/>
            <a:ext cx="68310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 r</a:t>
            </a:r>
            <a:r>
              <a:rPr lang="en-US" altLang="zh-TW" baseline="-25000"/>
              <a:t>1</a:t>
            </a:r>
            <a:r>
              <a:rPr lang="en-US" altLang="zh-TW"/>
              <a:t> = |{0, 1}| = 2, </a:t>
            </a:r>
          </a:p>
          <a:p>
            <a:endParaRPr lang="en-US" altLang="zh-TW"/>
          </a:p>
          <a:p>
            <a:r>
              <a:rPr lang="en-US" altLang="zh-TW"/>
              <a:t>      r</a:t>
            </a:r>
            <a:r>
              <a:rPr lang="en-US" altLang="zh-TW" baseline="-25000"/>
              <a:t>2</a:t>
            </a:r>
            <a:r>
              <a:rPr lang="en-US" altLang="zh-TW"/>
              <a:t> = |{00, 01, 10}| = 3</a:t>
            </a:r>
          </a:p>
          <a:p>
            <a:endParaRPr lang="en-US" altLang="zh-TW"/>
          </a:p>
          <a:p>
            <a:r>
              <a:rPr lang="en-US" altLang="zh-TW"/>
              <a:t>      r</a:t>
            </a:r>
            <a:r>
              <a:rPr lang="en-US" altLang="zh-TW" baseline="-25000"/>
              <a:t>3</a:t>
            </a:r>
            <a:r>
              <a:rPr lang="en-US" altLang="zh-TW"/>
              <a:t> = |{000, 001, 010, 100, 101}| = 5</a:t>
            </a:r>
          </a:p>
          <a:p>
            <a:endParaRPr lang="en-US" altLang="zh-TW"/>
          </a:p>
          <a:p>
            <a:r>
              <a:rPr lang="en-US" altLang="zh-TW"/>
              <a:t>      r</a:t>
            </a:r>
            <a:r>
              <a:rPr lang="en-US" altLang="zh-TW" baseline="-25000"/>
              <a:t>4</a:t>
            </a:r>
            <a:r>
              <a:rPr lang="en-US" altLang="zh-TW"/>
              <a:t> = |{0000, 0001, 0010, 0100, 0101, 1000, 1001, 1010}| = 8</a:t>
            </a:r>
          </a:p>
        </p:txBody>
      </p:sp>
      <p:sp>
        <p:nvSpPr>
          <p:cNvPr id="1060880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284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you see the pattern?</a:t>
            </a:r>
          </a:p>
        </p:txBody>
      </p:sp>
      <p:sp>
        <p:nvSpPr>
          <p:cNvPr id="1060882" name="Rectangle 18"/>
          <p:cNvSpPr>
            <a:spLocks noChangeArrowheads="1"/>
          </p:cNvSpPr>
          <p:nvPr/>
        </p:nvSpPr>
        <p:spPr bwMode="auto">
          <a:xfrm>
            <a:off x="1447800" y="5486400"/>
            <a:ext cx="47894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 r</a:t>
            </a:r>
            <a:r>
              <a:rPr lang="en-US" altLang="zh-TW" baseline="-25000"/>
              <a:t>4</a:t>
            </a:r>
            <a:r>
              <a:rPr lang="en-US" altLang="zh-TW"/>
              <a:t> = |{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000, 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001, 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010, 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100, 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101} union </a:t>
            </a:r>
          </a:p>
          <a:p>
            <a:endParaRPr lang="en-US" altLang="zh-TW"/>
          </a:p>
          <a:p>
            <a:r>
              <a:rPr lang="en-US" altLang="zh-TW"/>
              <a:t>          {</a:t>
            </a:r>
            <a:r>
              <a:rPr lang="en-US" altLang="zh-TW">
                <a:solidFill>
                  <a:srgbClr val="A50021"/>
                </a:solidFill>
              </a:rPr>
              <a:t>10</a:t>
            </a:r>
            <a:r>
              <a:rPr lang="en-US" altLang="zh-TW"/>
              <a:t>00, </a:t>
            </a:r>
            <a:r>
              <a:rPr lang="en-US" altLang="zh-TW">
                <a:solidFill>
                  <a:srgbClr val="A50021"/>
                </a:solidFill>
              </a:rPr>
              <a:t>10</a:t>
            </a:r>
            <a:r>
              <a:rPr lang="en-US" altLang="zh-TW"/>
              <a:t>01, </a:t>
            </a:r>
            <a:r>
              <a:rPr lang="en-US" altLang="zh-TW">
                <a:solidFill>
                  <a:srgbClr val="A50021"/>
                </a:solidFill>
              </a:rPr>
              <a:t>10</a:t>
            </a:r>
            <a:r>
              <a:rPr lang="en-US" altLang="zh-TW"/>
              <a:t>10}|</a:t>
            </a:r>
          </a:p>
        </p:txBody>
      </p:sp>
      <p:sp>
        <p:nvSpPr>
          <p:cNvPr id="1060883" name="Rectangle 19"/>
          <p:cNvSpPr>
            <a:spLocks noChangeArrowheads="1"/>
          </p:cNvSpPr>
          <p:nvPr/>
        </p:nvSpPr>
        <p:spPr bwMode="auto">
          <a:xfrm>
            <a:off x="6410325" y="5791200"/>
            <a:ext cx="128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= 5 + 3 = 8</a:t>
            </a:r>
          </a:p>
        </p:txBody>
      </p:sp>
    </p:spTree>
    <p:extLst>
      <p:ext uri="{BB962C8B-B14F-4D97-AF65-F5344CB8AC3E}">
        <p14:creationId xmlns:p14="http://schemas.microsoft.com/office/powerpoint/2010/main" val="421945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9" grpId="0"/>
      <p:bldP spid="1060880" grpId="0"/>
      <p:bldP spid="10608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56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Bit Strings without a Specific Pattern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54943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 without the bit pattern 11?</a:t>
            </a:r>
          </a:p>
        </p:txBody>
      </p:sp>
      <p:sp>
        <p:nvSpPr>
          <p:cNvPr id="1060869" name="Text Box 5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060870" name="Text Box 6"/>
          <p:cNvSpPr txBox="1">
            <a:spLocks noChangeArrowheads="1"/>
          </p:cNvSpPr>
          <p:nvPr/>
        </p:nvSpPr>
        <p:spPr bwMode="auto">
          <a:xfrm>
            <a:off x="771525" y="3200400"/>
            <a:ext cx="760095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 The first bit is 0.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any (n-1)-bit string without the bit pattern 11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can be appended to the end to form a n-bit string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So in this case there are exactly r</a:t>
            </a:r>
            <a:r>
              <a:rPr lang="en-US" altLang="zh-TW" baseline="-25000"/>
              <a:t>n-1</a:t>
            </a:r>
            <a:r>
              <a:rPr lang="en-US" altLang="zh-TW"/>
              <a:t> such n-bit strings.</a:t>
            </a:r>
          </a:p>
        </p:txBody>
      </p:sp>
      <p:sp>
        <p:nvSpPr>
          <p:cNvPr id="1060872" name="Rectangle 8"/>
          <p:cNvSpPr>
            <a:spLocks noChangeArrowheads="1"/>
          </p:cNvSpPr>
          <p:nvPr/>
        </p:nvSpPr>
        <p:spPr bwMode="auto">
          <a:xfrm>
            <a:off x="1892300" y="2514600"/>
            <a:ext cx="43561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060873" name="Text Box 9"/>
          <p:cNvSpPr txBox="1">
            <a:spLocks noChangeArrowheads="1"/>
          </p:cNvSpPr>
          <p:nvPr/>
        </p:nvSpPr>
        <p:spPr bwMode="auto">
          <a:xfrm>
            <a:off x="1066800" y="54864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0</a:t>
            </a:r>
          </a:p>
        </p:txBody>
      </p:sp>
      <p:sp>
        <p:nvSpPr>
          <p:cNvPr id="1060874" name="Text Box 10"/>
          <p:cNvSpPr txBox="1">
            <a:spLocks noChangeArrowheads="1"/>
          </p:cNvSpPr>
          <p:nvPr/>
        </p:nvSpPr>
        <p:spPr bwMode="auto">
          <a:xfrm>
            <a:off x="1371600" y="548640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060875" name="Rectangle 11"/>
          <p:cNvSpPr>
            <a:spLocks noChangeArrowheads="1"/>
          </p:cNvSpPr>
          <p:nvPr/>
        </p:nvSpPr>
        <p:spPr bwMode="auto">
          <a:xfrm>
            <a:off x="1828800" y="5105400"/>
            <a:ext cx="2743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0876" name="Text Box 12"/>
          <p:cNvSpPr txBox="1">
            <a:spLocks noChangeArrowheads="1"/>
          </p:cNvSpPr>
          <p:nvPr/>
        </p:nvSpPr>
        <p:spPr bwMode="auto">
          <a:xfrm>
            <a:off x="1889125" y="5210175"/>
            <a:ext cx="2559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00000000000000000</a:t>
            </a:r>
          </a:p>
          <a:p>
            <a:pPr eaLnBrk="1" hangingPunct="1"/>
            <a:r>
              <a:rPr lang="en-US" altLang="zh-TW"/>
              <a:t>00000000000000001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/>
              <a:t>1010101010101010101</a:t>
            </a:r>
          </a:p>
        </p:txBody>
      </p:sp>
      <p:sp>
        <p:nvSpPr>
          <p:cNvPr id="1060877" name="Text Box 13"/>
          <p:cNvSpPr txBox="1">
            <a:spLocks noChangeArrowheads="1"/>
          </p:cNvSpPr>
          <p:nvPr/>
        </p:nvSpPr>
        <p:spPr bwMode="auto">
          <a:xfrm>
            <a:off x="5200650" y="5257800"/>
            <a:ext cx="26479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(n-1)-bit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strings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Totally r</a:t>
            </a:r>
            <a:r>
              <a:rPr lang="en-US" altLang="zh-TW" baseline="-25000"/>
              <a:t>n-1</a:t>
            </a:r>
            <a:r>
              <a:rPr lang="en-US" altLang="zh-TW"/>
              <a:t> of them.</a:t>
            </a:r>
          </a:p>
        </p:txBody>
      </p:sp>
      <p:sp>
        <p:nvSpPr>
          <p:cNvPr id="1060878" name="AutoShape 14"/>
          <p:cNvSpPr>
            <a:spLocks/>
          </p:cNvSpPr>
          <p:nvPr/>
        </p:nvSpPr>
        <p:spPr bwMode="auto">
          <a:xfrm>
            <a:off x="4724400" y="51816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9" grpId="0"/>
      <p:bldP spid="1060872" grpId="0" animBg="1"/>
      <p:bldP spid="1060873" grpId="0"/>
      <p:bldP spid="1060874" grpId="0"/>
      <p:bldP spid="1060875" grpId="0" animBg="1"/>
      <p:bldP spid="1060876" grpId="0"/>
      <p:bldP spid="10608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56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Bit Strings without a Specific Pattern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54943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 without the bit pattern 11?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892300" y="2514600"/>
            <a:ext cx="43561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099782" name="Rectangle 6"/>
          <p:cNvSpPr>
            <a:spLocks noChangeArrowheads="1"/>
          </p:cNvSpPr>
          <p:nvPr/>
        </p:nvSpPr>
        <p:spPr bwMode="auto">
          <a:xfrm>
            <a:off x="609600" y="3124200"/>
            <a:ext cx="7848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The first bit is 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the second bit must be 0, because we can’t have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any (n-2)-bit string without the bit pattern 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can be appended to the end to form a n-bit string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So in this case there are exactly r</a:t>
            </a:r>
            <a:r>
              <a:rPr lang="en-US" altLang="zh-TW" baseline="-25000"/>
              <a:t>n-2</a:t>
            </a:r>
            <a:r>
              <a:rPr lang="en-US" altLang="zh-TW"/>
              <a:t> such n-bit strings.</a:t>
            </a:r>
          </a:p>
        </p:txBody>
      </p:sp>
      <p:sp>
        <p:nvSpPr>
          <p:cNvPr id="1099783" name="Text Box 7"/>
          <p:cNvSpPr txBox="1">
            <a:spLocks noChangeArrowheads="1"/>
          </p:cNvSpPr>
          <p:nvPr/>
        </p:nvSpPr>
        <p:spPr bwMode="auto">
          <a:xfrm>
            <a:off x="1295400" y="56388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10</a:t>
            </a:r>
          </a:p>
        </p:txBody>
      </p:sp>
      <p:sp>
        <p:nvSpPr>
          <p:cNvPr id="1099784" name="Text Box 8"/>
          <p:cNvSpPr txBox="1">
            <a:spLocks noChangeArrowheads="1"/>
          </p:cNvSpPr>
          <p:nvPr/>
        </p:nvSpPr>
        <p:spPr bwMode="auto">
          <a:xfrm>
            <a:off x="1687513" y="5638800"/>
            <a:ext cx="29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099785" name="Rectangle 9"/>
          <p:cNvSpPr>
            <a:spLocks noChangeArrowheads="1"/>
          </p:cNvSpPr>
          <p:nvPr/>
        </p:nvSpPr>
        <p:spPr bwMode="auto">
          <a:xfrm>
            <a:off x="2133600" y="5257800"/>
            <a:ext cx="2438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9786" name="Text Box 10"/>
          <p:cNvSpPr txBox="1">
            <a:spLocks noChangeArrowheads="1"/>
          </p:cNvSpPr>
          <p:nvPr/>
        </p:nvSpPr>
        <p:spPr bwMode="auto">
          <a:xfrm>
            <a:off x="2133600" y="5362575"/>
            <a:ext cx="2419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0000000000000000</a:t>
            </a:r>
          </a:p>
          <a:p>
            <a:pPr eaLnBrk="1" hangingPunct="1"/>
            <a:r>
              <a:rPr lang="en-US" altLang="zh-TW"/>
              <a:t>0000000000000001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/>
              <a:t>101010101010101010</a:t>
            </a:r>
          </a:p>
        </p:txBody>
      </p:sp>
      <p:sp>
        <p:nvSpPr>
          <p:cNvPr id="1099787" name="Text Box 11"/>
          <p:cNvSpPr txBox="1">
            <a:spLocks noChangeArrowheads="1"/>
          </p:cNvSpPr>
          <p:nvPr/>
        </p:nvSpPr>
        <p:spPr bwMode="auto">
          <a:xfrm>
            <a:off x="5200650" y="5410200"/>
            <a:ext cx="26844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(n-2)-bit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strings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Totally r</a:t>
            </a:r>
            <a:r>
              <a:rPr lang="en-US" altLang="zh-TW" baseline="-25000"/>
              <a:t>n-2</a:t>
            </a:r>
            <a:r>
              <a:rPr lang="en-US" altLang="zh-TW"/>
              <a:t> of them.</a:t>
            </a:r>
          </a:p>
        </p:txBody>
      </p:sp>
      <p:sp>
        <p:nvSpPr>
          <p:cNvPr id="1099788" name="AutoShape 12"/>
          <p:cNvSpPr>
            <a:spLocks/>
          </p:cNvSpPr>
          <p:nvPr/>
        </p:nvSpPr>
        <p:spPr bwMode="auto">
          <a:xfrm>
            <a:off x="4724400" y="53340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83" grpId="0"/>
      <p:bldP spid="1099784" grpId="0"/>
      <p:bldP spid="1099785" grpId="0" animBg="1"/>
      <p:bldP spid="1099786" grpId="0"/>
      <p:bldP spid="10997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56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Bit Strings without a Specific Pattern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54943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 without the bit pattern 11?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892300" y="2514600"/>
            <a:ext cx="43561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00807" name="Text Box 7"/>
          <p:cNvSpPr txBox="1">
            <a:spLocks noChangeArrowheads="1"/>
          </p:cNvSpPr>
          <p:nvPr/>
        </p:nvSpPr>
        <p:spPr bwMode="auto">
          <a:xfrm>
            <a:off x="1295400" y="5029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10</a:t>
            </a:r>
          </a:p>
        </p:txBody>
      </p:sp>
      <p:sp>
        <p:nvSpPr>
          <p:cNvPr id="1100808" name="Text Box 8"/>
          <p:cNvSpPr txBox="1">
            <a:spLocks noChangeArrowheads="1"/>
          </p:cNvSpPr>
          <p:nvPr/>
        </p:nvSpPr>
        <p:spPr bwMode="auto">
          <a:xfrm>
            <a:off x="1687513" y="5029200"/>
            <a:ext cx="29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0809" name="Rectangle 9"/>
          <p:cNvSpPr>
            <a:spLocks noChangeArrowheads="1"/>
          </p:cNvSpPr>
          <p:nvPr/>
        </p:nvSpPr>
        <p:spPr bwMode="auto">
          <a:xfrm>
            <a:off x="2133600" y="4648200"/>
            <a:ext cx="2438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0810" name="Text Box 10"/>
          <p:cNvSpPr txBox="1">
            <a:spLocks noChangeArrowheads="1"/>
          </p:cNvSpPr>
          <p:nvPr/>
        </p:nvSpPr>
        <p:spPr bwMode="auto">
          <a:xfrm>
            <a:off x="2133600" y="4752975"/>
            <a:ext cx="2419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0000000000000000</a:t>
            </a:r>
          </a:p>
          <a:p>
            <a:pPr eaLnBrk="1" hangingPunct="1"/>
            <a:r>
              <a:rPr lang="en-US" altLang="zh-TW"/>
              <a:t>0000000000000001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/>
              <a:t>101010101010101010</a:t>
            </a:r>
          </a:p>
        </p:txBody>
      </p:sp>
      <p:sp>
        <p:nvSpPr>
          <p:cNvPr id="1100811" name="Text Box 11"/>
          <p:cNvSpPr txBox="1">
            <a:spLocks noChangeArrowheads="1"/>
          </p:cNvSpPr>
          <p:nvPr/>
        </p:nvSpPr>
        <p:spPr bwMode="auto">
          <a:xfrm>
            <a:off x="5200650" y="4800600"/>
            <a:ext cx="26844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(n-2)-bit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strings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Totally r</a:t>
            </a:r>
            <a:r>
              <a:rPr lang="en-US" altLang="zh-TW" baseline="-25000"/>
              <a:t>n-2</a:t>
            </a:r>
            <a:r>
              <a:rPr lang="en-US" altLang="zh-TW"/>
              <a:t> of them.</a:t>
            </a:r>
          </a:p>
        </p:txBody>
      </p:sp>
      <p:sp>
        <p:nvSpPr>
          <p:cNvPr id="1100812" name="AutoShape 12"/>
          <p:cNvSpPr>
            <a:spLocks/>
          </p:cNvSpPr>
          <p:nvPr/>
        </p:nvSpPr>
        <p:spPr bwMode="auto">
          <a:xfrm>
            <a:off x="4724400" y="47244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0813" name="Text Box 13"/>
          <p:cNvSpPr txBox="1">
            <a:spLocks noChangeArrowheads="1"/>
          </p:cNvSpPr>
          <p:nvPr/>
        </p:nvSpPr>
        <p:spPr bwMode="auto">
          <a:xfrm>
            <a:off x="1371600" y="3505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0</a:t>
            </a:r>
          </a:p>
        </p:txBody>
      </p:sp>
      <p:sp>
        <p:nvSpPr>
          <p:cNvPr id="1100814" name="Text Box 14"/>
          <p:cNvSpPr txBox="1">
            <a:spLocks noChangeArrowheads="1"/>
          </p:cNvSpPr>
          <p:nvPr/>
        </p:nvSpPr>
        <p:spPr bwMode="auto">
          <a:xfrm>
            <a:off x="1676400" y="350520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0815" name="Rectangle 15"/>
          <p:cNvSpPr>
            <a:spLocks noChangeArrowheads="1"/>
          </p:cNvSpPr>
          <p:nvPr/>
        </p:nvSpPr>
        <p:spPr bwMode="auto">
          <a:xfrm>
            <a:off x="2133600" y="3124200"/>
            <a:ext cx="2743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0816" name="Text Box 16"/>
          <p:cNvSpPr txBox="1">
            <a:spLocks noChangeArrowheads="1"/>
          </p:cNvSpPr>
          <p:nvPr/>
        </p:nvSpPr>
        <p:spPr bwMode="auto">
          <a:xfrm>
            <a:off x="2193925" y="3228975"/>
            <a:ext cx="2559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00000000000000000</a:t>
            </a:r>
          </a:p>
          <a:p>
            <a:pPr eaLnBrk="1" hangingPunct="1"/>
            <a:r>
              <a:rPr lang="en-US" altLang="zh-TW"/>
              <a:t>00000000000000001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/>
              <a:t>1010101010101010101</a:t>
            </a:r>
          </a:p>
        </p:txBody>
      </p:sp>
      <p:sp>
        <p:nvSpPr>
          <p:cNvPr id="1100817" name="Text Box 17"/>
          <p:cNvSpPr txBox="1">
            <a:spLocks noChangeArrowheads="1"/>
          </p:cNvSpPr>
          <p:nvPr/>
        </p:nvSpPr>
        <p:spPr bwMode="auto">
          <a:xfrm>
            <a:off x="5505450" y="3276600"/>
            <a:ext cx="26479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(n-1)-bit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strings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Totally r</a:t>
            </a:r>
            <a:r>
              <a:rPr lang="en-US" altLang="zh-TW" baseline="-25000"/>
              <a:t>n-1</a:t>
            </a:r>
            <a:r>
              <a:rPr lang="en-US" altLang="zh-TW"/>
              <a:t> of them.</a:t>
            </a:r>
          </a:p>
        </p:txBody>
      </p:sp>
      <p:sp>
        <p:nvSpPr>
          <p:cNvPr id="1100818" name="AutoShape 18"/>
          <p:cNvSpPr>
            <a:spLocks/>
          </p:cNvSpPr>
          <p:nvPr/>
        </p:nvSpPr>
        <p:spPr bwMode="auto">
          <a:xfrm>
            <a:off x="5029200" y="32004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0819" name="Text Box 19"/>
          <p:cNvSpPr txBox="1">
            <a:spLocks noChangeArrowheads="1"/>
          </p:cNvSpPr>
          <p:nvPr/>
        </p:nvSpPr>
        <p:spPr bwMode="auto">
          <a:xfrm>
            <a:off x="3144838" y="6324600"/>
            <a:ext cx="27987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r</a:t>
            </a:r>
            <a:r>
              <a:rPr lang="en-US" altLang="zh-TW" baseline="-25000"/>
              <a:t>n</a:t>
            </a:r>
            <a:r>
              <a:rPr lang="en-US" altLang="zh-TW"/>
              <a:t> = r</a:t>
            </a:r>
            <a:r>
              <a:rPr lang="en-US" altLang="zh-TW" baseline="-25000"/>
              <a:t>n-1</a:t>
            </a:r>
            <a:r>
              <a:rPr lang="en-US" altLang="zh-TW"/>
              <a:t> + r</a:t>
            </a:r>
            <a:r>
              <a:rPr lang="en-US" altLang="zh-TW" baseline="-25000"/>
              <a:t>n-2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7" grpId="0"/>
      <p:bldP spid="1100808" grpId="0"/>
      <p:bldP spid="1100809" grpId="0" animBg="1"/>
      <p:bldP spid="1100810" grpId="0"/>
      <p:bldP spid="1100811" grpId="0"/>
      <p:bldP spid="1100812" grpId="0" animBg="1"/>
      <p:bldP spid="1100813" grpId="0"/>
      <p:bldP spid="1100814" grpId="0"/>
      <p:bldP spid="1100815" grpId="0" animBg="1"/>
      <p:bldP spid="1100816" grpId="0"/>
      <p:bldP spid="1100817" grpId="0"/>
      <p:bldP spid="1100818" grpId="0" animBg="1"/>
      <p:bldP spid="11008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30550" y="4572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In-Class Exercise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55975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 without the bit pattern 111?</a:t>
            </a:r>
          </a:p>
        </p:txBody>
      </p:sp>
      <p:sp>
        <p:nvSpPr>
          <p:cNvPr id="1101828" name="Text Box 4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101830" name="Text Box 6"/>
          <p:cNvSpPr txBox="1">
            <a:spLocks noChangeArrowheads="1"/>
          </p:cNvSpPr>
          <p:nvPr/>
        </p:nvSpPr>
        <p:spPr bwMode="auto">
          <a:xfrm>
            <a:off x="1828800" y="41148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10</a:t>
            </a:r>
          </a:p>
        </p:txBody>
      </p:sp>
      <p:sp>
        <p:nvSpPr>
          <p:cNvPr id="1101831" name="Text Box 7"/>
          <p:cNvSpPr txBox="1">
            <a:spLocks noChangeArrowheads="1"/>
          </p:cNvSpPr>
          <p:nvPr/>
        </p:nvSpPr>
        <p:spPr bwMode="auto">
          <a:xfrm>
            <a:off x="2220913" y="4114800"/>
            <a:ext cx="29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1832" name="Rectangle 8"/>
          <p:cNvSpPr>
            <a:spLocks noChangeArrowheads="1"/>
          </p:cNvSpPr>
          <p:nvPr/>
        </p:nvSpPr>
        <p:spPr bwMode="auto">
          <a:xfrm>
            <a:off x="2667000" y="3886200"/>
            <a:ext cx="2438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34" name="Text Box 10"/>
          <p:cNvSpPr txBox="1">
            <a:spLocks noChangeArrowheads="1"/>
          </p:cNvSpPr>
          <p:nvPr/>
        </p:nvSpPr>
        <p:spPr bwMode="auto">
          <a:xfrm>
            <a:off x="5734050" y="4038600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n-2</a:t>
            </a:r>
            <a:endParaRPr lang="en-US" altLang="zh-TW"/>
          </a:p>
        </p:txBody>
      </p:sp>
      <p:sp>
        <p:nvSpPr>
          <p:cNvPr id="1101835" name="AutoShape 11"/>
          <p:cNvSpPr>
            <a:spLocks/>
          </p:cNvSpPr>
          <p:nvPr/>
        </p:nvSpPr>
        <p:spPr bwMode="auto">
          <a:xfrm>
            <a:off x="5257800" y="3962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36" name="Text Box 12"/>
          <p:cNvSpPr txBox="1">
            <a:spLocks noChangeArrowheads="1"/>
          </p:cNvSpPr>
          <p:nvPr/>
        </p:nvSpPr>
        <p:spPr bwMode="auto">
          <a:xfrm>
            <a:off x="1905000" y="2971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0</a:t>
            </a:r>
          </a:p>
        </p:txBody>
      </p:sp>
      <p:sp>
        <p:nvSpPr>
          <p:cNvPr id="1101837" name="Text Box 13"/>
          <p:cNvSpPr txBox="1">
            <a:spLocks noChangeArrowheads="1"/>
          </p:cNvSpPr>
          <p:nvPr/>
        </p:nvSpPr>
        <p:spPr bwMode="auto">
          <a:xfrm>
            <a:off x="2209800" y="297180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1838" name="Rectangle 14"/>
          <p:cNvSpPr>
            <a:spLocks noChangeArrowheads="1"/>
          </p:cNvSpPr>
          <p:nvPr/>
        </p:nvSpPr>
        <p:spPr bwMode="auto">
          <a:xfrm>
            <a:off x="2667000" y="2590800"/>
            <a:ext cx="2743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40" name="Text Box 16"/>
          <p:cNvSpPr txBox="1">
            <a:spLocks noChangeArrowheads="1"/>
          </p:cNvSpPr>
          <p:nvPr/>
        </p:nvSpPr>
        <p:spPr bwMode="auto">
          <a:xfrm>
            <a:off x="5943600" y="2771775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r</a:t>
            </a:r>
            <a:r>
              <a:rPr lang="en-US" altLang="zh-TW" baseline="-25000"/>
              <a:t>n-1</a:t>
            </a:r>
            <a:endParaRPr lang="en-US" altLang="zh-TW"/>
          </a:p>
        </p:txBody>
      </p:sp>
      <p:sp>
        <p:nvSpPr>
          <p:cNvPr id="1101841" name="AutoShape 17"/>
          <p:cNvSpPr>
            <a:spLocks/>
          </p:cNvSpPr>
          <p:nvPr/>
        </p:nvSpPr>
        <p:spPr bwMode="auto">
          <a:xfrm>
            <a:off x="5562600" y="26670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42" name="Text Box 18"/>
          <p:cNvSpPr txBox="1">
            <a:spLocks noChangeArrowheads="1"/>
          </p:cNvSpPr>
          <p:nvPr/>
        </p:nvSpPr>
        <p:spPr bwMode="auto">
          <a:xfrm>
            <a:off x="3505200" y="6024563"/>
            <a:ext cx="21177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</a:t>
            </a:r>
            <a:r>
              <a:rPr lang="en-US" altLang="zh-TW"/>
              <a:t> = r</a:t>
            </a:r>
            <a:r>
              <a:rPr lang="en-US" altLang="zh-TW" baseline="-25000"/>
              <a:t>n-1</a:t>
            </a:r>
            <a:r>
              <a:rPr lang="en-US" altLang="zh-TW"/>
              <a:t> + r</a:t>
            </a:r>
            <a:r>
              <a:rPr lang="en-US" altLang="zh-TW" baseline="-25000"/>
              <a:t>n-2 </a:t>
            </a:r>
            <a:r>
              <a:rPr lang="en-US" altLang="zh-TW"/>
              <a:t>+ r</a:t>
            </a:r>
            <a:r>
              <a:rPr lang="en-US" altLang="zh-TW" baseline="-25000"/>
              <a:t>n-3</a:t>
            </a:r>
          </a:p>
        </p:txBody>
      </p:sp>
      <p:sp>
        <p:nvSpPr>
          <p:cNvPr id="1101843" name="Text Box 19"/>
          <p:cNvSpPr txBox="1">
            <a:spLocks noChangeArrowheads="1"/>
          </p:cNvSpPr>
          <p:nvPr/>
        </p:nvSpPr>
        <p:spPr bwMode="auto">
          <a:xfrm>
            <a:off x="1679575" y="5181600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110</a:t>
            </a:r>
          </a:p>
        </p:txBody>
      </p:sp>
      <p:sp>
        <p:nvSpPr>
          <p:cNvPr id="1101844" name="Text Box 20"/>
          <p:cNvSpPr txBox="1">
            <a:spLocks noChangeArrowheads="1"/>
          </p:cNvSpPr>
          <p:nvPr/>
        </p:nvSpPr>
        <p:spPr bwMode="auto">
          <a:xfrm>
            <a:off x="2209800" y="518160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1845" name="Rectangle 21"/>
          <p:cNvSpPr>
            <a:spLocks noChangeArrowheads="1"/>
          </p:cNvSpPr>
          <p:nvPr/>
        </p:nvSpPr>
        <p:spPr bwMode="auto">
          <a:xfrm>
            <a:off x="2667000" y="4953000"/>
            <a:ext cx="2133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46" name="Text Box 22"/>
          <p:cNvSpPr txBox="1">
            <a:spLocks noChangeArrowheads="1"/>
          </p:cNvSpPr>
          <p:nvPr/>
        </p:nvSpPr>
        <p:spPr bwMode="auto">
          <a:xfrm>
            <a:off x="5410200" y="50434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n-3</a:t>
            </a:r>
            <a:endParaRPr lang="en-US" altLang="zh-TW"/>
          </a:p>
        </p:txBody>
      </p:sp>
      <p:sp>
        <p:nvSpPr>
          <p:cNvPr id="1101847" name="AutoShape 23"/>
          <p:cNvSpPr>
            <a:spLocks/>
          </p:cNvSpPr>
          <p:nvPr/>
        </p:nvSpPr>
        <p:spPr bwMode="auto">
          <a:xfrm>
            <a:off x="5029200" y="4953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28" grpId="0"/>
      <p:bldP spid="1101830" grpId="0"/>
      <p:bldP spid="1101831" grpId="0"/>
      <p:bldP spid="1101832" grpId="0" animBg="1"/>
      <p:bldP spid="1101834" grpId="0"/>
      <p:bldP spid="1101835" grpId="0" animBg="1"/>
      <p:bldP spid="1101836" grpId="0"/>
      <p:bldP spid="1101837" grpId="0"/>
      <p:bldP spid="1101838" grpId="0" animBg="1"/>
      <p:bldP spid="1101840" grpId="0"/>
      <p:bldP spid="1101841" grpId="0" animBg="1"/>
      <p:bldP spid="1101842" grpId="0" animBg="1"/>
      <p:bldP spid="1101843" grpId="0"/>
      <p:bldP spid="1101844" grpId="0"/>
      <p:bldP spid="1101845" grpId="0" animBg="1"/>
      <p:bldP spid="1101846" grpId="0"/>
      <p:bldP spid="11018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97313" y="457200"/>
            <a:ext cx="120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Domino</a:t>
            </a:r>
          </a:p>
        </p:txBody>
      </p:sp>
      <p:sp>
        <p:nvSpPr>
          <p:cNvPr id="13315" name="Text Box 21"/>
          <p:cNvSpPr txBox="1">
            <a:spLocks noChangeArrowheads="1"/>
          </p:cNvSpPr>
          <p:nvPr/>
        </p:nvSpPr>
        <p:spPr bwMode="auto">
          <a:xfrm>
            <a:off x="808038" y="1371600"/>
            <a:ext cx="74977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 2xn puzzle, how many ways to fill it with dominos (2x1 tiles)?</a:t>
            </a:r>
          </a:p>
        </p:txBody>
      </p:sp>
      <p:sp>
        <p:nvSpPr>
          <p:cNvPr id="1102871" name="Rectangle 23"/>
          <p:cNvSpPr>
            <a:spLocks noChangeArrowheads="1"/>
          </p:cNvSpPr>
          <p:nvPr/>
        </p:nvSpPr>
        <p:spPr bwMode="auto">
          <a:xfrm>
            <a:off x="2438400" y="22098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72" name="Line 24"/>
          <p:cNvSpPr>
            <a:spLocks noChangeShapeType="1"/>
          </p:cNvSpPr>
          <p:nvPr/>
        </p:nvSpPr>
        <p:spPr bwMode="auto">
          <a:xfrm>
            <a:off x="2819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73" name="Line 25"/>
          <p:cNvSpPr>
            <a:spLocks noChangeShapeType="1"/>
          </p:cNvSpPr>
          <p:nvPr/>
        </p:nvSpPr>
        <p:spPr bwMode="auto">
          <a:xfrm>
            <a:off x="3200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74" name="Rectangle 26"/>
          <p:cNvSpPr>
            <a:spLocks noChangeArrowheads="1"/>
          </p:cNvSpPr>
          <p:nvPr/>
        </p:nvSpPr>
        <p:spPr bwMode="auto">
          <a:xfrm>
            <a:off x="3962400" y="22098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75" name="Line 27"/>
          <p:cNvSpPr>
            <a:spLocks noChangeShapeType="1"/>
          </p:cNvSpPr>
          <p:nvPr/>
        </p:nvSpPr>
        <p:spPr bwMode="auto">
          <a:xfrm>
            <a:off x="4343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83" name="Line 35"/>
          <p:cNvSpPr>
            <a:spLocks noChangeShapeType="1"/>
          </p:cNvSpPr>
          <p:nvPr/>
        </p:nvSpPr>
        <p:spPr bwMode="auto">
          <a:xfrm>
            <a:off x="4343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84" name="Rectangle 36"/>
          <p:cNvSpPr>
            <a:spLocks noChangeArrowheads="1"/>
          </p:cNvSpPr>
          <p:nvPr/>
        </p:nvSpPr>
        <p:spPr bwMode="auto">
          <a:xfrm>
            <a:off x="5562600" y="22098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85" name="Line 37"/>
          <p:cNvSpPr>
            <a:spLocks noChangeShapeType="1"/>
          </p:cNvSpPr>
          <p:nvPr/>
        </p:nvSpPr>
        <p:spPr bwMode="auto">
          <a:xfrm>
            <a:off x="63246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86" name="Line 38"/>
          <p:cNvSpPr>
            <a:spLocks noChangeShapeType="1"/>
          </p:cNvSpPr>
          <p:nvPr/>
        </p:nvSpPr>
        <p:spPr bwMode="auto">
          <a:xfrm>
            <a:off x="55626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90" name="Text Box 42"/>
          <p:cNvSpPr txBox="1">
            <a:spLocks noChangeArrowheads="1"/>
          </p:cNvSpPr>
          <p:nvPr/>
        </p:nvSpPr>
        <p:spPr bwMode="auto">
          <a:xfrm>
            <a:off x="1524000" y="3200400"/>
            <a:ext cx="6059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There are 3 ways to fill a 2x3 puzzle with dominos.</a:t>
            </a:r>
          </a:p>
        </p:txBody>
      </p:sp>
      <p:sp>
        <p:nvSpPr>
          <p:cNvPr id="1102891" name="Text Box 43"/>
          <p:cNvSpPr txBox="1">
            <a:spLocks noChangeArrowheads="1"/>
          </p:cNvSpPr>
          <p:nvPr/>
        </p:nvSpPr>
        <p:spPr bwMode="auto">
          <a:xfrm>
            <a:off x="1143000" y="4114800"/>
            <a:ext cx="685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a 2xn puzzle with dominos.</a:t>
            </a:r>
          </a:p>
        </p:txBody>
      </p:sp>
      <p:sp>
        <p:nvSpPr>
          <p:cNvPr id="1102892" name="Rectangle 44"/>
          <p:cNvSpPr>
            <a:spLocks noChangeArrowheads="1"/>
          </p:cNvSpPr>
          <p:nvPr/>
        </p:nvSpPr>
        <p:spPr bwMode="auto">
          <a:xfrm>
            <a:off x="2362200" y="49577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71" grpId="0" animBg="1"/>
      <p:bldP spid="1102872" grpId="0" animBg="1"/>
      <p:bldP spid="1102873" grpId="0" animBg="1"/>
      <p:bldP spid="1102874" grpId="0" animBg="1"/>
      <p:bldP spid="1102875" grpId="0" animBg="1"/>
      <p:bldP spid="1102883" grpId="0" animBg="1"/>
      <p:bldP spid="1102884" grpId="0" animBg="1"/>
      <p:bldP spid="1102885" grpId="0" animBg="1"/>
      <p:bldP spid="1102886" grpId="0" animBg="1"/>
      <p:bldP spid="1102890" grpId="0"/>
      <p:bldP spid="1102891" grpId="0"/>
      <p:bldP spid="11028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897313" y="457200"/>
            <a:ext cx="120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Domino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08038" y="1371600"/>
            <a:ext cx="74977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 2xn puzzle, how many ways to fill it with dominos (2x1 tiles)?</a:t>
            </a:r>
          </a:p>
        </p:txBody>
      </p:sp>
      <p:sp>
        <p:nvSpPr>
          <p:cNvPr id="1104900" name="Rectangle 4"/>
          <p:cNvSpPr>
            <a:spLocks noChangeArrowheads="1"/>
          </p:cNvSpPr>
          <p:nvPr/>
        </p:nvSpPr>
        <p:spPr bwMode="auto">
          <a:xfrm>
            <a:off x="1752600" y="3429000"/>
            <a:ext cx="5638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1" name="Line 5"/>
          <p:cNvSpPr>
            <a:spLocks noChangeShapeType="1"/>
          </p:cNvSpPr>
          <p:nvPr/>
        </p:nvSpPr>
        <p:spPr bwMode="auto">
          <a:xfrm>
            <a:off x="21336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16"/>
          <p:cNvSpPr txBox="1">
            <a:spLocks noChangeArrowheads="1"/>
          </p:cNvSpPr>
          <p:nvPr/>
        </p:nvSpPr>
        <p:spPr bwMode="auto">
          <a:xfrm>
            <a:off x="1143000" y="2057400"/>
            <a:ext cx="685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a 2xn puzzle with dominos.</a:t>
            </a:r>
          </a:p>
        </p:txBody>
      </p:sp>
      <p:sp>
        <p:nvSpPr>
          <p:cNvPr id="1104914" name="Rectangle 18"/>
          <p:cNvSpPr>
            <a:spLocks noChangeArrowheads="1"/>
          </p:cNvSpPr>
          <p:nvPr/>
        </p:nvSpPr>
        <p:spPr bwMode="auto">
          <a:xfrm>
            <a:off x="2819400" y="3581400"/>
            <a:ext cx="426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n-1</a:t>
            </a:r>
            <a:r>
              <a:rPr lang="en-US" altLang="zh-TW"/>
              <a:t> to fill the remaining 2x(n-1) puzzle</a:t>
            </a:r>
          </a:p>
        </p:txBody>
      </p:sp>
      <p:sp>
        <p:nvSpPr>
          <p:cNvPr id="1104916" name="Rectangle 20"/>
          <p:cNvSpPr>
            <a:spLocks noChangeArrowheads="1"/>
          </p:cNvSpPr>
          <p:nvPr/>
        </p:nvSpPr>
        <p:spPr bwMode="auto">
          <a:xfrm>
            <a:off x="1690688" y="4953000"/>
            <a:ext cx="5638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18" name="Rectangle 22"/>
          <p:cNvSpPr>
            <a:spLocks noChangeArrowheads="1"/>
          </p:cNvSpPr>
          <p:nvPr/>
        </p:nvSpPr>
        <p:spPr bwMode="auto">
          <a:xfrm>
            <a:off x="2778125" y="5105400"/>
            <a:ext cx="4322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n-2</a:t>
            </a:r>
            <a:r>
              <a:rPr lang="en-US" altLang="zh-TW"/>
              <a:t> to fill the remaining 2x(n-2) puzzle</a:t>
            </a:r>
          </a:p>
        </p:txBody>
      </p:sp>
      <p:sp>
        <p:nvSpPr>
          <p:cNvPr id="1104919" name="Text Box 23"/>
          <p:cNvSpPr txBox="1">
            <a:spLocks noChangeArrowheads="1"/>
          </p:cNvSpPr>
          <p:nvPr/>
        </p:nvSpPr>
        <p:spPr bwMode="auto">
          <a:xfrm>
            <a:off x="1165225" y="2819400"/>
            <a:ext cx="363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 put the domino vertically</a:t>
            </a:r>
          </a:p>
        </p:txBody>
      </p:sp>
      <p:sp>
        <p:nvSpPr>
          <p:cNvPr id="1104920" name="Line 24"/>
          <p:cNvSpPr>
            <a:spLocks noChangeShapeType="1"/>
          </p:cNvSpPr>
          <p:nvPr/>
        </p:nvSpPr>
        <p:spPr bwMode="auto">
          <a:xfrm>
            <a:off x="1690688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21" name="Line 25"/>
          <p:cNvSpPr>
            <a:spLocks noChangeShapeType="1"/>
          </p:cNvSpPr>
          <p:nvPr/>
        </p:nvSpPr>
        <p:spPr bwMode="auto">
          <a:xfrm flipV="1">
            <a:off x="2452688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22" name="Line 26"/>
          <p:cNvSpPr>
            <a:spLocks noChangeShapeType="1"/>
          </p:cNvSpPr>
          <p:nvPr/>
        </p:nvSpPr>
        <p:spPr bwMode="auto">
          <a:xfrm flipV="1">
            <a:off x="245268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23" name="Text Box 27"/>
          <p:cNvSpPr txBox="1">
            <a:spLocks noChangeArrowheads="1"/>
          </p:cNvSpPr>
          <p:nvPr/>
        </p:nvSpPr>
        <p:spPr bwMode="auto">
          <a:xfrm>
            <a:off x="1143000" y="4357688"/>
            <a:ext cx="3932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put the domino horizontally</a:t>
            </a:r>
          </a:p>
        </p:txBody>
      </p:sp>
      <p:sp>
        <p:nvSpPr>
          <p:cNvPr id="1104924" name="Text Box 28"/>
          <p:cNvSpPr txBox="1">
            <a:spLocks noChangeArrowheads="1"/>
          </p:cNvSpPr>
          <p:nvPr/>
        </p:nvSpPr>
        <p:spPr bwMode="auto">
          <a:xfrm>
            <a:off x="3144838" y="6019800"/>
            <a:ext cx="27987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r</a:t>
            </a:r>
            <a:r>
              <a:rPr lang="en-US" altLang="zh-TW" baseline="-25000"/>
              <a:t>n</a:t>
            </a:r>
            <a:r>
              <a:rPr lang="en-US" altLang="zh-TW"/>
              <a:t> = r</a:t>
            </a:r>
            <a:r>
              <a:rPr lang="en-US" altLang="zh-TW" baseline="-25000"/>
              <a:t>n-1</a:t>
            </a:r>
            <a:r>
              <a:rPr lang="en-US" altLang="zh-TW"/>
              <a:t> + r</a:t>
            </a:r>
            <a:r>
              <a:rPr lang="en-US" altLang="zh-TW" baseline="-25000"/>
              <a:t>n-2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0" grpId="0" animBg="1"/>
      <p:bldP spid="1104901" grpId="0" animBg="1"/>
      <p:bldP spid="1104914" grpId="0"/>
      <p:bldP spid="1104916" grpId="0" animBg="1"/>
      <p:bldP spid="1104918" grpId="0"/>
      <p:bldP spid="1104919" grpId="0"/>
      <p:bldP spid="1104920" grpId="0" animBg="1"/>
      <p:bldP spid="1104921" grpId="0" animBg="1"/>
      <p:bldP spid="1104922" grpId="0" animBg="1"/>
      <p:bldP spid="1104923" grpId="0"/>
      <p:bldP spid="11049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1105936" name="Text Box 16"/>
          <p:cNvSpPr txBox="1">
            <a:spLocks noChangeArrowheads="1"/>
          </p:cNvSpPr>
          <p:nvPr/>
        </p:nvSpPr>
        <p:spPr bwMode="auto">
          <a:xfrm>
            <a:off x="2608263" y="2819400"/>
            <a:ext cx="386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((()))    (()())     (())()    ()(())    ()()()</a:t>
            </a:r>
          </a:p>
        </p:txBody>
      </p:sp>
      <p:sp>
        <p:nvSpPr>
          <p:cNvPr id="1105937" name="Text Box 17"/>
          <p:cNvSpPr txBox="1">
            <a:spLocks noChangeArrowheads="1"/>
          </p:cNvSpPr>
          <p:nvPr/>
        </p:nvSpPr>
        <p:spPr bwMode="auto">
          <a:xfrm>
            <a:off x="1447800" y="2133600"/>
            <a:ext cx="632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There are 5 valid ways to add 3 pairs of parentheses.</a:t>
            </a:r>
          </a:p>
        </p:txBody>
      </p:sp>
      <p:sp>
        <p:nvSpPr>
          <p:cNvPr id="1105938" name="Text Box 18"/>
          <p:cNvSpPr txBox="1">
            <a:spLocks noChangeArrowheads="1"/>
          </p:cNvSpPr>
          <p:nvPr/>
        </p:nvSpPr>
        <p:spPr bwMode="auto">
          <a:xfrm>
            <a:off x="1295400" y="3554413"/>
            <a:ext cx="6562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parentheses.</a:t>
            </a:r>
          </a:p>
        </p:txBody>
      </p:sp>
      <p:sp>
        <p:nvSpPr>
          <p:cNvPr id="1105939" name="Rectangle 19"/>
          <p:cNvSpPr>
            <a:spLocks noChangeArrowheads="1"/>
          </p:cNvSpPr>
          <p:nvPr/>
        </p:nvSpPr>
        <p:spPr bwMode="auto">
          <a:xfrm>
            <a:off x="2362200" y="41957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36" grpId="0"/>
      <p:bldP spid="1105937" grpId="0"/>
      <p:bldP spid="1105938" grpId="0"/>
      <p:bldP spid="11059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295400" y="2133600"/>
            <a:ext cx="656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parentheses.</a:t>
            </a:r>
          </a:p>
        </p:txBody>
      </p:sp>
      <p:sp>
        <p:nvSpPr>
          <p:cNvPr id="1106952" name="Text Box 8"/>
          <p:cNvSpPr txBox="1">
            <a:spLocks noChangeArrowheads="1"/>
          </p:cNvSpPr>
          <p:nvPr/>
        </p:nvSpPr>
        <p:spPr bwMode="auto">
          <a:xfrm>
            <a:off x="1295400" y="2743200"/>
            <a:ext cx="91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</a:t>
            </a:r>
          </a:p>
        </p:txBody>
      </p:sp>
      <p:sp>
        <p:nvSpPr>
          <p:cNvPr id="1106953" name="Text Box 9"/>
          <p:cNvSpPr txBox="1">
            <a:spLocks noChangeArrowheads="1"/>
          </p:cNvSpPr>
          <p:nvPr/>
        </p:nvSpPr>
        <p:spPr bwMode="auto">
          <a:xfrm>
            <a:off x="2390775" y="2757488"/>
            <a:ext cx="225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()--------------------</a:t>
            </a:r>
          </a:p>
        </p:txBody>
      </p:sp>
      <p:sp>
        <p:nvSpPr>
          <p:cNvPr id="1106954" name="AutoShape 10"/>
          <p:cNvSpPr>
            <a:spLocks/>
          </p:cNvSpPr>
          <p:nvPr/>
        </p:nvSpPr>
        <p:spPr bwMode="auto">
          <a:xfrm rot="5400000">
            <a:off x="3467100" y="22479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55" name="Text Box 11"/>
          <p:cNvSpPr txBox="1">
            <a:spLocks noChangeArrowheads="1"/>
          </p:cNvSpPr>
          <p:nvPr/>
        </p:nvSpPr>
        <p:spPr bwMode="auto">
          <a:xfrm>
            <a:off x="2879725" y="3394075"/>
            <a:ext cx="438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n-1</a:t>
            </a:r>
            <a:r>
              <a:rPr lang="en-US" altLang="zh-TW"/>
              <a:t> ways to add the remaining n-1 pairs.</a:t>
            </a:r>
          </a:p>
        </p:txBody>
      </p:sp>
      <p:sp>
        <p:nvSpPr>
          <p:cNvPr id="1106956" name="Text Box 12"/>
          <p:cNvSpPr txBox="1">
            <a:spLocks noChangeArrowheads="1"/>
          </p:cNvSpPr>
          <p:nvPr/>
        </p:nvSpPr>
        <p:spPr bwMode="auto">
          <a:xfrm>
            <a:off x="1293813" y="3976688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</a:t>
            </a:r>
          </a:p>
        </p:txBody>
      </p:sp>
      <p:sp>
        <p:nvSpPr>
          <p:cNvPr id="1106957" name="Text Box 13"/>
          <p:cNvSpPr txBox="1">
            <a:spLocks noChangeArrowheads="1"/>
          </p:cNvSpPr>
          <p:nvPr/>
        </p:nvSpPr>
        <p:spPr bwMode="auto">
          <a:xfrm>
            <a:off x="2362200" y="3962400"/>
            <a:ext cx="225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(--)------------------</a:t>
            </a:r>
          </a:p>
        </p:txBody>
      </p:sp>
      <p:sp>
        <p:nvSpPr>
          <p:cNvPr id="1106958" name="AutoShape 14"/>
          <p:cNvSpPr>
            <a:spLocks/>
          </p:cNvSpPr>
          <p:nvPr/>
        </p:nvSpPr>
        <p:spPr bwMode="auto">
          <a:xfrm rot="5400000">
            <a:off x="3543300" y="36195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59" name="Text Box 15"/>
          <p:cNvSpPr txBox="1">
            <a:spLocks noChangeArrowheads="1"/>
          </p:cNvSpPr>
          <p:nvPr/>
        </p:nvSpPr>
        <p:spPr bwMode="auto">
          <a:xfrm>
            <a:off x="3032125" y="4662488"/>
            <a:ext cx="444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n-2</a:t>
            </a:r>
            <a:r>
              <a:rPr lang="en-US" altLang="zh-TW"/>
              <a:t> ways to add the remaining n-2 pairs.</a:t>
            </a:r>
          </a:p>
        </p:txBody>
      </p:sp>
      <p:sp>
        <p:nvSpPr>
          <p:cNvPr id="1106960" name="AutoShape 16"/>
          <p:cNvSpPr>
            <a:spLocks/>
          </p:cNvSpPr>
          <p:nvPr/>
        </p:nvSpPr>
        <p:spPr bwMode="auto">
          <a:xfrm rot="5400000">
            <a:off x="2476500" y="4381500"/>
            <a:ext cx="3048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61" name="Text Box 17"/>
          <p:cNvSpPr txBox="1">
            <a:spLocks noChangeArrowheads="1"/>
          </p:cNvSpPr>
          <p:nvPr/>
        </p:nvSpPr>
        <p:spPr bwMode="auto">
          <a:xfrm>
            <a:off x="762000" y="4648200"/>
            <a:ext cx="2154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way to add 1 pair</a:t>
            </a:r>
          </a:p>
        </p:txBody>
      </p:sp>
      <p:sp>
        <p:nvSpPr>
          <p:cNvPr id="1106962" name="Text Box 18"/>
          <p:cNvSpPr txBox="1">
            <a:spLocks noChangeArrowheads="1"/>
          </p:cNvSpPr>
          <p:nvPr/>
        </p:nvSpPr>
        <p:spPr bwMode="auto">
          <a:xfrm>
            <a:off x="1360488" y="5424488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3:</a:t>
            </a:r>
          </a:p>
        </p:txBody>
      </p:sp>
      <p:sp>
        <p:nvSpPr>
          <p:cNvPr id="1106963" name="Text Box 19"/>
          <p:cNvSpPr txBox="1">
            <a:spLocks noChangeArrowheads="1"/>
          </p:cNvSpPr>
          <p:nvPr/>
        </p:nvSpPr>
        <p:spPr bwMode="auto">
          <a:xfrm>
            <a:off x="2428875" y="5410200"/>
            <a:ext cx="225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(----)----------------</a:t>
            </a:r>
          </a:p>
        </p:txBody>
      </p:sp>
      <p:sp>
        <p:nvSpPr>
          <p:cNvPr id="1106964" name="AutoShape 20"/>
          <p:cNvSpPr>
            <a:spLocks/>
          </p:cNvSpPr>
          <p:nvPr/>
        </p:nvSpPr>
        <p:spPr bwMode="auto">
          <a:xfrm rot="5400000">
            <a:off x="3733800" y="5181600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65" name="Text Box 21"/>
          <p:cNvSpPr txBox="1">
            <a:spLocks noChangeArrowheads="1"/>
          </p:cNvSpPr>
          <p:nvPr/>
        </p:nvSpPr>
        <p:spPr bwMode="auto">
          <a:xfrm>
            <a:off x="3505200" y="6096000"/>
            <a:ext cx="444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n-3</a:t>
            </a:r>
            <a:r>
              <a:rPr lang="en-US" altLang="zh-TW"/>
              <a:t> ways to add the remaining n-3 pairs.</a:t>
            </a:r>
          </a:p>
        </p:txBody>
      </p:sp>
      <p:sp>
        <p:nvSpPr>
          <p:cNvPr id="1106966" name="AutoShape 22"/>
          <p:cNvSpPr>
            <a:spLocks/>
          </p:cNvSpPr>
          <p:nvPr/>
        </p:nvSpPr>
        <p:spPr bwMode="auto">
          <a:xfrm rot="5400000">
            <a:off x="2628900" y="5753100"/>
            <a:ext cx="304800" cy="381000"/>
          </a:xfrm>
          <a:prstGeom prst="rightBrace">
            <a:avLst>
              <a:gd name="adj1" fmla="val 10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67" name="Text Box 23"/>
          <p:cNvSpPr txBox="1">
            <a:spLocks noChangeArrowheads="1"/>
          </p:cNvSpPr>
          <p:nvPr/>
        </p:nvSpPr>
        <p:spPr bwMode="auto">
          <a:xfrm>
            <a:off x="609600" y="6110288"/>
            <a:ext cx="2449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 ways to add 2 pairs</a:t>
            </a:r>
          </a:p>
        </p:txBody>
      </p:sp>
      <p:sp>
        <p:nvSpPr>
          <p:cNvPr id="1106968" name="Text Box 24"/>
          <p:cNvSpPr txBox="1">
            <a:spLocks noChangeArrowheads="1"/>
          </p:cNvSpPr>
          <p:nvPr/>
        </p:nvSpPr>
        <p:spPr bwMode="auto">
          <a:xfrm>
            <a:off x="5105400" y="5410200"/>
            <a:ext cx="35591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2xr</a:t>
            </a:r>
            <a:r>
              <a:rPr lang="en-US" altLang="zh-TW" baseline="-25000"/>
              <a:t>n-3 </a:t>
            </a:r>
            <a:r>
              <a:rPr lang="en-US" altLang="zh-TW"/>
              <a:t>in this case.</a:t>
            </a:r>
          </a:p>
        </p:txBody>
      </p:sp>
      <p:sp>
        <p:nvSpPr>
          <p:cNvPr id="1106969" name="Text Box 25"/>
          <p:cNvSpPr txBox="1">
            <a:spLocks noChangeArrowheads="1"/>
          </p:cNvSpPr>
          <p:nvPr/>
        </p:nvSpPr>
        <p:spPr bwMode="auto">
          <a:xfrm>
            <a:off x="5105400" y="4043363"/>
            <a:ext cx="3284538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</a:t>
            </a:r>
            <a:r>
              <a:rPr lang="en-US" altLang="zh-TW" baseline="-25000"/>
              <a:t>n-2 </a:t>
            </a:r>
            <a:r>
              <a:rPr lang="en-US" altLang="zh-TW"/>
              <a:t>in this case.</a:t>
            </a:r>
          </a:p>
        </p:txBody>
      </p:sp>
      <p:sp>
        <p:nvSpPr>
          <p:cNvPr id="1106970" name="Text Box 26"/>
          <p:cNvSpPr txBox="1">
            <a:spLocks noChangeArrowheads="1"/>
          </p:cNvSpPr>
          <p:nvPr/>
        </p:nvSpPr>
        <p:spPr bwMode="auto">
          <a:xfrm>
            <a:off x="5105400" y="2743200"/>
            <a:ext cx="3259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</a:t>
            </a:r>
            <a:r>
              <a:rPr lang="en-US" altLang="zh-TW" baseline="-25000"/>
              <a:t>n-1 </a:t>
            </a:r>
            <a:r>
              <a:rPr lang="en-US" altLang="zh-TW"/>
              <a:t>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52" grpId="0"/>
      <p:bldP spid="1106953" grpId="0"/>
      <p:bldP spid="1106954" grpId="0" animBg="1"/>
      <p:bldP spid="1106955" grpId="0"/>
      <p:bldP spid="1106956" grpId="0"/>
      <p:bldP spid="1106957" grpId="0"/>
      <p:bldP spid="1106958" grpId="0" animBg="1"/>
      <p:bldP spid="1106959" grpId="0"/>
      <p:bldP spid="1106960" grpId="0" animBg="1"/>
      <p:bldP spid="1106961" grpId="0"/>
      <p:bldP spid="1106962" grpId="0"/>
      <p:bldP spid="1106963" grpId="0"/>
      <p:bldP spid="1106964" grpId="0" animBg="1"/>
      <p:bldP spid="1106965" grpId="0"/>
      <p:bldP spid="1106966" grpId="0" animBg="1"/>
      <p:bldP spid="1106967" grpId="0"/>
      <p:bldP spid="1106968" grpId="0" animBg="1"/>
      <p:bldP spid="1106969" grpId="0" animBg="1"/>
      <p:bldP spid="11069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094163" y="457200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Quiz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997075" y="1371600"/>
            <a:ext cx="5165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int hello(int n)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	if (n==0)</a:t>
            </a:r>
          </a:p>
          <a:p>
            <a:pPr eaLnBrk="1" hangingPunct="1"/>
            <a:r>
              <a:rPr lang="en-US" altLang="zh-TW"/>
              <a:t>		return 0;</a:t>
            </a:r>
          </a:p>
          <a:p>
            <a:pPr eaLnBrk="1" hangingPunct="1"/>
            <a:r>
              <a:rPr lang="en-US" altLang="zh-TW"/>
              <a:t>	else</a:t>
            </a:r>
          </a:p>
          <a:p>
            <a:pPr eaLnBrk="1" hangingPunct="1"/>
            <a:r>
              <a:rPr lang="en-US" altLang="zh-TW"/>
              <a:t>		printf(“Hello World %d\n”,n);</a:t>
            </a:r>
          </a:p>
          <a:p>
            <a:pPr eaLnBrk="1" hangingPunct="1"/>
            <a:r>
              <a:rPr lang="en-US" altLang="zh-TW"/>
              <a:t>		hello(n-1);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447800" y="4554538"/>
            <a:ext cx="621188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7145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1717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What would the program do if I call hello(10)?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What if I call hello(-1)?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What if the order of printf() and hello() is reversed?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95400" y="1981200"/>
            <a:ext cx="645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parenthese.</a:t>
            </a:r>
          </a:p>
        </p:txBody>
      </p:sp>
      <p:sp>
        <p:nvSpPr>
          <p:cNvPr id="1107983" name="Text Box 15"/>
          <p:cNvSpPr txBox="1">
            <a:spLocks noChangeArrowheads="1"/>
          </p:cNvSpPr>
          <p:nvPr/>
        </p:nvSpPr>
        <p:spPr bwMode="auto">
          <a:xfrm>
            <a:off x="1360488" y="26812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k:</a:t>
            </a:r>
          </a:p>
        </p:txBody>
      </p:sp>
      <p:sp>
        <p:nvSpPr>
          <p:cNvPr id="1107984" name="Text Box 16"/>
          <p:cNvSpPr txBox="1">
            <a:spLocks noChangeArrowheads="1"/>
          </p:cNvSpPr>
          <p:nvPr/>
        </p:nvSpPr>
        <p:spPr bwMode="auto">
          <a:xfrm>
            <a:off x="2428875" y="2667000"/>
            <a:ext cx="225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(----------)----------</a:t>
            </a:r>
          </a:p>
        </p:txBody>
      </p:sp>
      <p:sp>
        <p:nvSpPr>
          <p:cNvPr id="1107985" name="AutoShape 17"/>
          <p:cNvSpPr>
            <a:spLocks/>
          </p:cNvSpPr>
          <p:nvPr/>
        </p:nvSpPr>
        <p:spPr bwMode="auto">
          <a:xfrm rot="5400000">
            <a:off x="4000500" y="27051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7986" name="Text Box 18"/>
          <p:cNvSpPr txBox="1">
            <a:spLocks noChangeArrowheads="1"/>
          </p:cNvSpPr>
          <p:nvPr/>
        </p:nvSpPr>
        <p:spPr bwMode="auto">
          <a:xfrm>
            <a:off x="3708400" y="3352800"/>
            <a:ext cx="474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n-k-1</a:t>
            </a:r>
            <a:r>
              <a:rPr lang="en-US" altLang="zh-TW"/>
              <a:t> ways to add the remaining n-k-1 pairs.</a:t>
            </a:r>
          </a:p>
        </p:txBody>
      </p:sp>
      <p:sp>
        <p:nvSpPr>
          <p:cNvPr id="1107987" name="AutoShape 19"/>
          <p:cNvSpPr>
            <a:spLocks/>
          </p:cNvSpPr>
          <p:nvPr/>
        </p:nvSpPr>
        <p:spPr bwMode="auto">
          <a:xfrm rot="5400000">
            <a:off x="2933700" y="27051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7988" name="Text Box 20"/>
          <p:cNvSpPr txBox="1">
            <a:spLocks noChangeArrowheads="1"/>
          </p:cNvSpPr>
          <p:nvPr/>
        </p:nvSpPr>
        <p:spPr bwMode="auto">
          <a:xfrm>
            <a:off x="990600" y="3367088"/>
            <a:ext cx="2486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k</a:t>
            </a:r>
            <a:r>
              <a:rPr lang="en-US" altLang="zh-TW"/>
              <a:t> ways to add k pairs</a:t>
            </a:r>
          </a:p>
        </p:txBody>
      </p:sp>
      <p:sp>
        <p:nvSpPr>
          <p:cNvPr id="1107990" name="Text Box 22"/>
          <p:cNvSpPr txBox="1">
            <a:spLocks noChangeArrowheads="1"/>
          </p:cNvSpPr>
          <p:nvPr/>
        </p:nvSpPr>
        <p:spPr bwMode="auto">
          <a:xfrm>
            <a:off x="1700213" y="3962400"/>
            <a:ext cx="5767387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the product rule, there are r</a:t>
            </a:r>
            <a:r>
              <a:rPr lang="en-US" altLang="zh-TW" baseline="-25000"/>
              <a:t>k</a:t>
            </a:r>
            <a:r>
              <a:rPr lang="en-US" altLang="zh-TW"/>
              <a:t>r</a:t>
            </a:r>
            <a:r>
              <a:rPr lang="en-US" altLang="zh-TW" baseline="-25000"/>
              <a:t>n-k-1</a:t>
            </a:r>
            <a:r>
              <a:rPr lang="en-US" altLang="zh-TW"/>
              <a:t> ways in case k.</a:t>
            </a:r>
          </a:p>
        </p:txBody>
      </p:sp>
      <p:sp>
        <p:nvSpPr>
          <p:cNvPr id="1107991" name="Text Box 23"/>
          <p:cNvSpPr txBox="1">
            <a:spLocks noChangeArrowheads="1"/>
          </p:cNvSpPr>
          <p:nvPr/>
        </p:nvSpPr>
        <p:spPr bwMode="auto">
          <a:xfrm>
            <a:off x="1447800" y="4522788"/>
            <a:ext cx="6227763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cases are depended on the position of the </a:t>
            </a:r>
            <a:r>
              <a:rPr lang="en-US" altLang="zh-TW">
                <a:solidFill>
                  <a:srgbClr val="A50021"/>
                </a:solidFill>
              </a:rPr>
              <a:t>matching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closing parenthesis of the first opening parenthesis,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so these cases are disjoint.</a:t>
            </a:r>
          </a:p>
        </p:txBody>
      </p:sp>
      <p:sp>
        <p:nvSpPr>
          <p:cNvPr id="1107992" name="Text Box 24"/>
          <p:cNvSpPr txBox="1">
            <a:spLocks noChangeArrowheads="1"/>
          </p:cNvSpPr>
          <p:nvPr/>
        </p:nvSpPr>
        <p:spPr bwMode="auto">
          <a:xfrm>
            <a:off x="1890713" y="6096000"/>
            <a:ext cx="321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by the sum rule, </a:t>
            </a:r>
          </a:p>
        </p:txBody>
      </p:sp>
      <p:pic>
        <p:nvPicPr>
          <p:cNvPr id="110799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786438"/>
            <a:ext cx="2819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83" grpId="0"/>
      <p:bldP spid="1107984" grpId="0"/>
      <p:bldP spid="1107985" grpId="0" animBg="1"/>
      <p:bldP spid="1107986" grpId="0"/>
      <p:bldP spid="1107987" grpId="0" animBg="1"/>
      <p:bldP spid="1107988" grpId="0"/>
      <p:bldP spid="1107990" grpId="0" animBg="1"/>
      <p:bldP spid="11079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pic>
        <p:nvPicPr>
          <p:cNvPr id="18436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2819400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9007" name="Text Box 15"/>
          <p:cNvSpPr txBox="1">
            <a:spLocks noChangeArrowheads="1"/>
          </p:cNvSpPr>
          <p:nvPr/>
        </p:nvSpPr>
        <p:spPr bwMode="auto">
          <a:xfrm>
            <a:off x="838200" y="3595688"/>
            <a:ext cx="50481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It turns out that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n</a:t>
            </a:r>
            <a:r>
              <a:rPr lang="en-US" altLang="zh-TW" dirty="0"/>
              <a:t> has a very nice formula: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We will derive it later </a:t>
            </a:r>
            <a:r>
              <a:rPr lang="en-US" altLang="zh-TW" dirty="0"/>
              <a:t>in this course… </a:t>
            </a:r>
          </a:p>
        </p:txBody>
      </p:sp>
      <p:pic>
        <p:nvPicPr>
          <p:cNvPr id="1109009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8" y="3429000"/>
            <a:ext cx="2405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9010" name="Text Box 18"/>
          <p:cNvSpPr txBox="1">
            <a:spLocks noChangeArrowheads="1"/>
          </p:cNvSpPr>
          <p:nvPr/>
        </p:nvSpPr>
        <p:spPr bwMode="auto">
          <a:xfrm>
            <a:off x="838200" y="5027613"/>
            <a:ext cx="64023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called the Catalan number.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There are many combinatorial applications of this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90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Text Box 2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1127439" name="Text Box 15"/>
          <p:cNvSpPr txBox="1">
            <a:spLocks noChangeArrowheads="1"/>
          </p:cNvSpPr>
          <p:nvPr/>
        </p:nvSpPr>
        <p:spPr bwMode="auto">
          <a:xfrm>
            <a:off x="1584325" y="1412875"/>
            <a:ext cx="60102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n-stair is the collection of squares (x,y) with x &gt;= y.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For example 1-stair, 2-stair, and 3-stair are like this:</a:t>
            </a:r>
          </a:p>
        </p:txBody>
      </p:sp>
      <p:pic>
        <p:nvPicPr>
          <p:cNvPr id="11274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8400"/>
            <a:ext cx="2741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441" name="Text Box 17"/>
          <p:cNvSpPr txBox="1">
            <a:spLocks noChangeArrowheads="1"/>
          </p:cNvSpPr>
          <p:nvPr/>
        </p:nvSpPr>
        <p:spPr bwMode="auto">
          <a:xfrm>
            <a:off x="1143000" y="3698875"/>
            <a:ext cx="6810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ways to fill up the n-stair by exactly n rectangles??</a:t>
            </a:r>
          </a:p>
        </p:txBody>
      </p:sp>
      <p:pic>
        <p:nvPicPr>
          <p:cNvPr id="11274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5151438"/>
            <a:ext cx="5330825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443" name="Text Box 19"/>
          <p:cNvSpPr txBox="1">
            <a:spLocks noChangeArrowheads="1"/>
          </p:cNvSpPr>
          <p:nvPr/>
        </p:nvSpPr>
        <p:spPr bwMode="auto">
          <a:xfrm>
            <a:off x="838200" y="4384675"/>
            <a:ext cx="7415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example, there are 5 ways to fill up the 3-stair by 3 rectangles.</a:t>
            </a:r>
          </a:p>
        </p:txBody>
      </p:sp>
    </p:spTree>
    <p:extLst>
      <p:ext uri="{BB962C8B-B14F-4D97-AF65-F5344CB8AC3E}">
        <p14:creationId xmlns:p14="http://schemas.microsoft.com/office/powerpoint/2010/main" val="32863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Text Box 2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1128456" name="Text Box 8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1128457" name="Rectangle 9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28458" name="Rectangle 10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9" name="Rectangle 11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0" name="Rectangle 12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1" name="Rectangle 13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2" name="Rectangle 14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3" name="Rectangle 15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4" name="Rectangle 16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5" name="Rectangle 17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6" name="Rectangle 18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7" name="Rectangle 19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8" name="Rectangle 20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9" name="Rectangle 21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0" name="Rectangle 22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1" name="Rectangle 23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2" name="Rectangle 24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3" name="Rectangle 25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4" name="Rectangle 26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5" name="Rectangle 27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6" name="Rectangle 28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7" name="Rectangle 29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8" name="Rectangle 30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9" name="Text Box 31"/>
          <p:cNvSpPr txBox="1">
            <a:spLocks noChangeArrowheads="1"/>
          </p:cNvSpPr>
          <p:nvPr/>
        </p:nvSpPr>
        <p:spPr bwMode="auto">
          <a:xfrm>
            <a:off x="911225" y="4308475"/>
            <a:ext cx="73945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the n-stair, the first observation is that the positions on the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diagonal (</a:t>
            </a:r>
            <a:r>
              <a:rPr lang="en-US" altLang="zh-TW">
                <a:solidFill>
                  <a:srgbClr val="A50021"/>
                </a:solidFill>
              </a:rPr>
              <a:t>red </a:t>
            </a:r>
            <a:r>
              <a:rPr lang="en-US" altLang="zh-TW">
                <a:solidFill>
                  <a:schemeClr val="tx2"/>
                </a:solidFill>
              </a:rPr>
              <a:t>numbers</a:t>
            </a:r>
            <a:r>
              <a:rPr lang="en-US" altLang="zh-TW"/>
              <a:t>) must be covered by different rectangles.</a:t>
            </a:r>
          </a:p>
        </p:txBody>
      </p:sp>
      <p:sp>
        <p:nvSpPr>
          <p:cNvPr id="1128480" name="Rectangle 32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1128481" name="Rectangle 33"/>
          <p:cNvSpPr>
            <a:spLocks noChangeArrowheads="1"/>
          </p:cNvSpPr>
          <p:nvPr/>
        </p:nvSpPr>
        <p:spPr bwMode="auto">
          <a:xfrm>
            <a:off x="4038600" y="3429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1128482" name="Rectangle 34"/>
          <p:cNvSpPr>
            <a:spLocks noChangeArrowheads="1"/>
          </p:cNvSpPr>
          <p:nvPr/>
        </p:nvSpPr>
        <p:spPr bwMode="auto">
          <a:xfrm>
            <a:off x="4267200" y="32004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128483" name="Rectangle 35"/>
          <p:cNvSpPr>
            <a:spLocks noChangeArrowheads="1"/>
          </p:cNvSpPr>
          <p:nvPr/>
        </p:nvSpPr>
        <p:spPr bwMode="auto">
          <a:xfrm>
            <a:off x="4495800" y="2986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1128484" name="Rectangle 36"/>
          <p:cNvSpPr>
            <a:spLocks noChangeArrowheads="1"/>
          </p:cNvSpPr>
          <p:nvPr/>
        </p:nvSpPr>
        <p:spPr bwMode="auto">
          <a:xfrm>
            <a:off x="4724400" y="274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1128485" name="Rectangle 37"/>
          <p:cNvSpPr>
            <a:spLocks noChangeArrowheads="1"/>
          </p:cNvSpPr>
          <p:nvPr/>
        </p:nvSpPr>
        <p:spPr bwMode="auto">
          <a:xfrm>
            <a:off x="4953000" y="25288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1128486" name="Text Box 38"/>
          <p:cNvSpPr txBox="1">
            <a:spLocks noChangeArrowheads="1"/>
          </p:cNvSpPr>
          <p:nvPr/>
        </p:nvSpPr>
        <p:spPr bwMode="auto">
          <a:xfrm>
            <a:off x="76200" y="5527675"/>
            <a:ext cx="82216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Since there are n positions in the diagonal and we can only use n rectangles,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each rectangle must cover exactly one </a:t>
            </a:r>
            <a:r>
              <a:rPr lang="en-US" altLang="zh-TW">
                <a:solidFill>
                  <a:srgbClr val="A50021"/>
                </a:solidFill>
              </a:rPr>
              <a:t>red</a:t>
            </a:r>
            <a:r>
              <a:rPr lang="en-US" altLang="zh-TW"/>
              <a:t> number. </a:t>
            </a:r>
          </a:p>
        </p:txBody>
      </p:sp>
    </p:spTree>
    <p:extLst>
      <p:ext uri="{BB962C8B-B14F-4D97-AF65-F5344CB8AC3E}">
        <p14:creationId xmlns:p14="http://schemas.microsoft.com/office/powerpoint/2010/main" val="31714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7" grpId="0" animBg="1"/>
      <p:bldP spid="1128458" grpId="0" animBg="1"/>
      <p:bldP spid="1128459" grpId="0" animBg="1"/>
      <p:bldP spid="1128460" grpId="0" animBg="1"/>
      <p:bldP spid="1128461" grpId="0" animBg="1"/>
      <p:bldP spid="1128462" grpId="0" animBg="1"/>
      <p:bldP spid="1128463" grpId="0" animBg="1"/>
      <p:bldP spid="1128464" grpId="0" animBg="1"/>
      <p:bldP spid="1128465" grpId="0" animBg="1"/>
      <p:bldP spid="1128466" grpId="0" animBg="1"/>
      <p:bldP spid="1128467" grpId="0" animBg="1"/>
      <p:bldP spid="1128468" grpId="0" animBg="1"/>
      <p:bldP spid="1128469" grpId="0" animBg="1"/>
      <p:bldP spid="1128470" grpId="0" animBg="1"/>
      <p:bldP spid="1128471" grpId="0" animBg="1"/>
      <p:bldP spid="1128472" grpId="0" animBg="1"/>
      <p:bldP spid="1128473" grpId="0" animBg="1"/>
      <p:bldP spid="1128474" grpId="0" animBg="1"/>
      <p:bldP spid="1128475" grpId="0" animBg="1"/>
      <p:bldP spid="1128476" grpId="0" animBg="1"/>
      <p:bldP spid="1128477" grpId="0" animBg="1"/>
      <p:bldP spid="1128478" grpId="0" animBg="1"/>
      <p:bldP spid="1128479" grpId="0"/>
      <p:bldP spid="1128480" grpId="0"/>
      <p:bldP spid="1128481" grpId="0"/>
      <p:bldP spid="1128482" grpId="0"/>
      <p:bldP spid="1128483" grpId="0"/>
      <p:bldP spid="1128484" grpId="0"/>
      <p:bldP spid="1128485" grpId="0"/>
      <p:bldP spid="11284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Text Box 2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1129475" name="Text Box 3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1129476" name="Rectangle 4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29506" name="Text Box 34"/>
          <p:cNvSpPr txBox="1">
            <a:spLocks noChangeArrowheads="1"/>
          </p:cNvSpPr>
          <p:nvPr/>
        </p:nvSpPr>
        <p:spPr bwMode="auto">
          <a:xfrm>
            <a:off x="304800" y="4357688"/>
            <a:ext cx="8564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the rectangle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that covers the bottom right corner (marked with </a:t>
            </a:r>
            <a:r>
              <a:rPr lang="en-US" altLang="zh-TW">
                <a:solidFill>
                  <a:srgbClr val="008000"/>
                </a:solidFill>
              </a:rPr>
              <a:t>o</a:t>
            </a:r>
            <a:r>
              <a:rPr lang="en-US" altLang="zh-TW"/>
              <a:t>).</a:t>
            </a:r>
          </a:p>
        </p:txBody>
      </p:sp>
      <p:sp>
        <p:nvSpPr>
          <p:cNvPr id="1129508" name="Text Box 36"/>
          <p:cNvSpPr txBox="1">
            <a:spLocks noChangeArrowheads="1"/>
          </p:cNvSpPr>
          <p:nvPr/>
        </p:nvSpPr>
        <p:spPr bwMode="auto">
          <a:xfrm>
            <a:off x="381000" y="4876800"/>
            <a:ext cx="840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consider different cases depending on which </a:t>
            </a:r>
            <a:r>
              <a:rPr lang="en-US" altLang="zh-TW">
                <a:solidFill>
                  <a:srgbClr val="A50021"/>
                </a:solidFill>
              </a:rPr>
              <a:t>red</a:t>
            </a:r>
            <a:r>
              <a:rPr lang="en-US" altLang="zh-TW"/>
              <a:t> number that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contains.</a:t>
            </a:r>
          </a:p>
        </p:txBody>
      </p:sp>
      <p:sp>
        <p:nvSpPr>
          <p:cNvPr id="1129509" name="Rectangle 37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0" name="Rectangle 38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1" name="Rectangle 39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2" name="Rectangle 40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3" name="Rectangle 41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4" name="Rectangle 42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5" name="Rectangle 43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6" name="Rectangle 44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7" name="Rectangle 45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8" name="Rectangle 46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19" name="Rectangle 47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0" name="Rectangle 48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1" name="Rectangle 49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2" name="Rectangle 50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3" name="Rectangle 51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4" name="Rectangle 52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5" name="Rectangle 53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6" name="Rectangle 54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7" name="Rectangle 55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8" name="Rectangle 5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29" name="Rectangle 57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30" name="Rectangle 58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1129531" name="Rectangle 59"/>
          <p:cNvSpPr>
            <a:spLocks noChangeArrowheads="1"/>
          </p:cNvSpPr>
          <p:nvPr/>
        </p:nvSpPr>
        <p:spPr bwMode="auto">
          <a:xfrm>
            <a:off x="4038600" y="3429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1129532" name="Rectangle 60"/>
          <p:cNvSpPr>
            <a:spLocks noChangeArrowheads="1"/>
          </p:cNvSpPr>
          <p:nvPr/>
        </p:nvSpPr>
        <p:spPr bwMode="auto">
          <a:xfrm>
            <a:off x="4267200" y="32004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129533" name="Rectangle 61"/>
          <p:cNvSpPr>
            <a:spLocks noChangeArrowheads="1"/>
          </p:cNvSpPr>
          <p:nvPr/>
        </p:nvSpPr>
        <p:spPr bwMode="auto">
          <a:xfrm>
            <a:off x="4495800" y="2986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1129534" name="Rectangle 62"/>
          <p:cNvSpPr>
            <a:spLocks noChangeArrowheads="1"/>
          </p:cNvSpPr>
          <p:nvPr/>
        </p:nvSpPr>
        <p:spPr bwMode="auto">
          <a:xfrm>
            <a:off x="4724400" y="274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1129535" name="Rectangle 63"/>
          <p:cNvSpPr>
            <a:spLocks noChangeArrowheads="1"/>
          </p:cNvSpPr>
          <p:nvPr/>
        </p:nvSpPr>
        <p:spPr bwMode="auto">
          <a:xfrm>
            <a:off x="4953000" y="25288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1129536" name="Rectangle 64"/>
          <p:cNvSpPr>
            <a:spLocks noChangeArrowheads="1"/>
          </p:cNvSpPr>
          <p:nvPr/>
        </p:nvSpPr>
        <p:spPr bwMode="auto">
          <a:xfrm>
            <a:off x="4953000" y="3671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536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506" grpId="0"/>
      <p:bldP spid="11295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32" name="Rectangle 36"/>
          <p:cNvSpPr>
            <a:spLocks noChangeArrowheads="1"/>
          </p:cNvSpPr>
          <p:nvPr/>
        </p:nvSpPr>
        <p:spPr bwMode="auto">
          <a:xfrm>
            <a:off x="4343400" y="32766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98" name="Text Box 2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1130499" name="Text Box 3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1130500" name="Rectangle 4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30503" name="Rectangle 7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04" name="Rectangle 8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05" name="Rectangle 9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06" name="Rectangle 10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07" name="Rectangle 11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08" name="Rectangle 12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09" name="Rectangle 13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0" name="Rectangle 14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1" name="Rectangle 15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2" name="Rectangle 16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3" name="Rectangle 17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4" name="Rectangle 18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5" name="Rectangle 19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6" name="Rectangle 20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7" name="Rectangle 21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8" name="Rectangle 22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19" name="Rectangle 23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20" name="Rectangle 24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21" name="Rectangle 25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22" name="Rectangle 2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23" name="Rectangle 27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24" name="Rectangle 28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1130525" name="Rectangle 29"/>
          <p:cNvSpPr>
            <a:spLocks noChangeArrowheads="1"/>
          </p:cNvSpPr>
          <p:nvPr/>
        </p:nvSpPr>
        <p:spPr bwMode="auto">
          <a:xfrm>
            <a:off x="4038600" y="3429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1130526" name="Rectangle 30"/>
          <p:cNvSpPr>
            <a:spLocks noChangeArrowheads="1"/>
          </p:cNvSpPr>
          <p:nvPr/>
        </p:nvSpPr>
        <p:spPr bwMode="auto">
          <a:xfrm>
            <a:off x="4267200" y="32004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130527" name="Rectangle 31"/>
          <p:cNvSpPr>
            <a:spLocks noChangeArrowheads="1"/>
          </p:cNvSpPr>
          <p:nvPr/>
        </p:nvSpPr>
        <p:spPr bwMode="auto">
          <a:xfrm>
            <a:off x="4495800" y="2986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1130528" name="Rectangle 32"/>
          <p:cNvSpPr>
            <a:spLocks noChangeArrowheads="1"/>
          </p:cNvSpPr>
          <p:nvPr/>
        </p:nvSpPr>
        <p:spPr bwMode="auto">
          <a:xfrm>
            <a:off x="4724400" y="274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1130529" name="Rectangle 33"/>
          <p:cNvSpPr>
            <a:spLocks noChangeArrowheads="1"/>
          </p:cNvSpPr>
          <p:nvPr/>
        </p:nvSpPr>
        <p:spPr bwMode="auto">
          <a:xfrm>
            <a:off x="4953000" y="25288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1130530" name="Rectangle 34"/>
          <p:cNvSpPr>
            <a:spLocks noChangeArrowheads="1"/>
          </p:cNvSpPr>
          <p:nvPr/>
        </p:nvSpPr>
        <p:spPr bwMode="auto">
          <a:xfrm>
            <a:off x="4953000" y="3671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30533" name="Text Box 37"/>
          <p:cNvSpPr txBox="1">
            <a:spLocks noChangeArrowheads="1"/>
          </p:cNvSpPr>
          <p:nvPr/>
        </p:nvSpPr>
        <p:spPr bwMode="auto">
          <a:xfrm>
            <a:off x="381000" y="4308475"/>
            <a:ext cx="83724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contains </a:t>
            </a:r>
            <a:r>
              <a:rPr lang="en-US" altLang="zh-TW">
                <a:solidFill>
                  <a:srgbClr val="A50021"/>
                </a:solidFill>
              </a:rPr>
              <a:t>3</a:t>
            </a:r>
            <a:r>
              <a:rPr lang="en-US" altLang="zh-TW"/>
              <a:t>.  Then observe that the 6-stair is divided into 3 parts.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One part is the rectangle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.  The other two parts are a 2-stair and a 3-stair.</a:t>
            </a:r>
          </a:p>
        </p:txBody>
      </p:sp>
      <p:sp>
        <p:nvSpPr>
          <p:cNvPr id="1130534" name="Text Box 38"/>
          <p:cNvSpPr txBox="1">
            <a:spLocks noChangeArrowheads="1"/>
          </p:cNvSpPr>
          <p:nvPr/>
        </p:nvSpPr>
        <p:spPr bwMode="auto">
          <a:xfrm>
            <a:off x="441325" y="5451475"/>
            <a:ext cx="80105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Therefore, in this case, the number of ways to fill in the remaining parts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	is equal to r</a:t>
            </a:r>
            <a:r>
              <a:rPr lang="en-US" altLang="zh-TW" baseline="-25000"/>
              <a:t>2</a:t>
            </a:r>
            <a:r>
              <a:rPr lang="en-US" altLang="zh-TW"/>
              <a:t>r</a:t>
            </a:r>
            <a:r>
              <a:rPr lang="en-US" altLang="zh-TW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361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32" grpId="0" animBg="1"/>
      <p:bldP spid="11305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ChangeArrowheads="1"/>
          </p:cNvSpPr>
          <p:nvPr/>
        </p:nvSpPr>
        <p:spPr bwMode="auto">
          <a:xfrm>
            <a:off x="4114800" y="3505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23" name="Text Box 3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1131525" name="Rectangle 5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31526" name="Rectangle 6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27" name="Rectangle 7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28" name="Rectangle 8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29" name="Rectangle 9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0" name="Rectangle 10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1" name="Rectangle 11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2" name="Rectangle 12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3" name="Rectangle 13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4" name="Rectangle 14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5" name="Rectangle 15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6" name="Rectangle 16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7" name="Rectangle 17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8" name="Rectangle 18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39" name="Rectangle 19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40" name="Rectangle 20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41" name="Rectangle 21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42" name="Rectangle 22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43" name="Rectangle 23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44" name="Rectangle 24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45" name="Rectangle 25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46" name="Rectangle 26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47" name="Rectangle 27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1131548" name="Rectangle 28"/>
          <p:cNvSpPr>
            <a:spLocks noChangeArrowheads="1"/>
          </p:cNvSpPr>
          <p:nvPr/>
        </p:nvSpPr>
        <p:spPr bwMode="auto">
          <a:xfrm>
            <a:off x="4038600" y="3429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1131549" name="Rectangle 29"/>
          <p:cNvSpPr>
            <a:spLocks noChangeArrowheads="1"/>
          </p:cNvSpPr>
          <p:nvPr/>
        </p:nvSpPr>
        <p:spPr bwMode="auto">
          <a:xfrm>
            <a:off x="4267200" y="32004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131550" name="Rectangle 30"/>
          <p:cNvSpPr>
            <a:spLocks noChangeArrowheads="1"/>
          </p:cNvSpPr>
          <p:nvPr/>
        </p:nvSpPr>
        <p:spPr bwMode="auto">
          <a:xfrm>
            <a:off x="4495800" y="2986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1131551" name="Rectangle 31"/>
          <p:cNvSpPr>
            <a:spLocks noChangeArrowheads="1"/>
          </p:cNvSpPr>
          <p:nvPr/>
        </p:nvSpPr>
        <p:spPr bwMode="auto">
          <a:xfrm>
            <a:off x="4724400" y="274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1131552" name="Rectangle 32"/>
          <p:cNvSpPr>
            <a:spLocks noChangeArrowheads="1"/>
          </p:cNvSpPr>
          <p:nvPr/>
        </p:nvSpPr>
        <p:spPr bwMode="auto">
          <a:xfrm>
            <a:off x="4953000" y="25288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1131553" name="Rectangle 33"/>
          <p:cNvSpPr>
            <a:spLocks noChangeArrowheads="1"/>
          </p:cNvSpPr>
          <p:nvPr/>
        </p:nvSpPr>
        <p:spPr bwMode="auto">
          <a:xfrm>
            <a:off x="4953000" y="3671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31554" name="Text Box 34"/>
          <p:cNvSpPr txBox="1">
            <a:spLocks noChangeArrowheads="1"/>
          </p:cNvSpPr>
          <p:nvPr/>
        </p:nvSpPr>
        <p:spPr bwMode="auto">
          <a:xfrm>
            <a:off x="381000" y="4308475"/>
            <a:ext cx="71421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Similarly suppose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contains </a:t>
            </a:r>
            <a:r>
              <a:rPr lang="en-US" altLang="zh-TW">
                <a:solidFill>
                  <a:srgbClr val="A50021"/>
                </a:solidFill>
              </a:rPr>
              <a:t>2</a:t>
            </a:r>
            <a:r>
              <a:rPr lang="en-US" altLang="zh-TW"/>
              <a:t>. 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the rectangle “breaks” the stair into a 1-stair and a 4-stair.</a:t>
            </a:r>
          </a:p>
        </p:txBody>
      </p:sp>
      <p:sp>
        <p:nvSpPr>
          <p:cNvPr id="1131555" name="Text Box 35"/>
          <p:cNvSpPr txBox="1">
            <a:spLocks noChangeArrowheads="1"/>
          </p:cNvSpPr>
          <p:nvPr/>
        </p:nvSpPr>
        <p:spPr bwMode="auto">
          <a:xfrm>
            <a:off x="441325" y="5451475"/>
            <a:ext cx="80105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Therefore, in this case, the number of ways to fill in the remaining parts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	is equal to r</a:t>
            </a:r>
            <a:r>
              <a:rPr lang="en-US" altLang="zh-TW" baseline="-25000"/>
              <a:t>1</a:t>
            </a:r>
            <a:r>
              <a:rPr lang="en-US" altLang="zh-TW"/>
              <a:t>r</a:t>
            </a:r>
            <a:r>
              <a:rPr lang="en-US" altLang="zh-TW" baseline="-250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50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ChangeArrowheads="1"/>
          </p:cNvSpPr>
          <p:nvPr/>
        </p:nvSpPr>
        <p:spPr bwMode="auto">
          <a:xfrm>
            <a:off x="4343400" y="32766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1132548" name="Text Box 4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1132549" name="Rectangle 5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32550" name="Rectangle 6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1" name="Rectangle 7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Rectangle 8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Rectangle 9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4" name="Rectangle 10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5" name="Rectangle 11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Rectangle 12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Rectangle 13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8" name="Rectangle 14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9" name="Rectangle 15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Rectangle 16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1" name="Rectangle 17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2" name="Rectangle 18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3" name="Rectangle 19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4" name="Rectangle 20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5" name="Rectangle 21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7" name="Rectangle 23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8" name="Rectangle 24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9" name="Rectangle 25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0" name="Rectangle 26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1" name="Rectangle 27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1132572" name="Rectangle 28"/>
          <p:cNvSpPr>
            <a:spLocks noChangeArrowheads="1"/>
          </p:cNvSpPr>
          <p:nvPr/>
        </p:nvSpPr>
        <p:spPr bwMode="auto">
          <a:xfrm>
            <a:off x="4038600" y="3429000"/>
            <a:ext cx="33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1132573" name="Rectangle 29"/>
          <p:cNvSpPr>
            <a:spLocks noChangeArrowheads="1"/>
          </p:cNvSpPr>
          <p:nvPr/>
        </p:nvSpPr>
        <p:spPr bwMode="auto">
          <a:xfrm>
            <a:off x="4324350" y="320040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i</a:t>
            </a:r>
          </a:p>
        </p:txBody>
      </p:sp>
      <p:sp>
        <p:nvSpPr>
          <p:cNvPr id="1132574" name="Rectangle 30"/>
          <p:cNvSpPr>
            <a:spLocks noChangeArrowheads="1"/>
          </p:cNvSpPr>
          <p:nvPr/>
        </p:nvSpPr>
        <p:spPr bwMode="auto">
          <a:xfrm>
            <a:off x="4495800" y="2986088"/>
            <a:ext cx="338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1132575" name="Rectangle 31"/>
          <p:cNvSpPr>
            <a:spLocks noChangeArrowheads="1"/>
          </p:cNvSpPr>
          <p:nvPr/>
        </p:nvSpPr>
        <p:spPr bwMode="auto">
          <a:xfrm>
            <a:off x="4724400" y="2743200"/>
            <a:ext cx="33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1132576" name="Rectangle 32"/>
          <p:cNvSpPr>
            <a:spLocks noChangeArrowheads="1"/>
          </p:cNvSpPr>
          <p:nvPr/>
        </p:nvSpPr>
        <p:spPr bwMode="auto">
          <a:xfrm>
            <a:off x="4953000" y="2528888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n</a:t>
            </a:r>
          </a:p>
        </p:txBody>
      </p:sp>
      <p:sp>
        <p:nvSpPr>
          <p:cNvPr id="1132577" name="Rectangle 33"/>
          <p:cNvSpPr>
            <a:spLocks noChangeArrowheads="1"/>
          </p:cNvSpPr>
          <p:nvPr/>
        </p:nvSpPr>
        <p:spPr bwMode="auto">
          <a:xfrm>
            <a:off x="4953000" y="3671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32578" name="Text Box 34"/>
          <p:cNvSpPr txBox="1">
            <a:spLocks noChangeArrowheads="1"/>
          </p:cNvSpPr>
          <p:nvPr/>
        </p:nvSpPr>
        <p:spPr bwMode="auto">
          <a:xfrm>
            <a:off x="381000" y="4308475"/>
            <a:ext cx="77755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general suppose the rectangle contains </a:t>
            </a:r>
            <a:r>
              <a:rPr lang="en-US" altLang="zh-TW">
                <a:solidFill>
                  <a:srgbClr val="A50021"/>
                </a:solidFill>
              </a:rPr>
              <a:t>i</a:t>
            </a:r>
            <a:r>
              <a:rPr lang="en-US" altLang="zh-TW"/>
              <a:t> 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the rectangle “breaks” the stair into a (i-1)-stair and a (n-i)-stair.</a:t>
            </a:r>
          </a:p>
        </p:txBody>
      </p:sp>
      <p:sp>
        <p:nvSpPr>
          <p:cNvPr id="1132579" name="Text Box 35"/>
          <p:cNvSpPr txBox="1">
            <a:spLocks noChangeArrowheads="1"/>
          </p:cNvSpPr>
          <p:nvPr/>
        </p:nvSpPr>
        <p:spPr bwMode="auto">
          <a:xfrm>
            <a:off x="441325" y="5451475"/>
            <a:ext cx="80105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Therefore, in this case, the number of ways to fill in the remaining parts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	is equal to r</a:t>
            </a:r>
            <a:r>
              <a:rPr lang="en-US" altLang="zh-TW" baseline="-25000"/>
              <a:t>i-1</a:t>
            </a:r>
            <a:r>
              <a:rPr lang="en-US" altLang="zh-TW"/>
              <a:t>r</a:t>
            </a:r>
            <a:r>
              <a:rPr lang="en-US" altLang="zh-TW" baseline="-25000"/>
              <a:t>n-i</a:t>
            </a:r>
          </a:p>
        </p:txBody>
      </p:sp>
    </p:spTree>
    <p:extLst>
      <p:ext uri="{BB962C8B-B14F-4D97-AF65-F5344CB8AC3E}">
        <p14:creationId xmlns:p14="http://schemas.microsoft.com/office/powerpoint/2010/main" val="11151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ChangeArrowheads="1"/>
          </p:cNvSpPr>
          <p:nvPr/>
        </p:nvSpPr>
        <p:spPr bwMode="auto">
          <a:xfrm>
            <a:off x="4343400" y="2500313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1" name="Text Box 3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1133574" name="Rectangle 6"/>
          <p:cNvSpPr>
            <a:spLocks noChangeArrowheads="1"/>
          </p:cNvSpPr>
          <p:nvPr/>
        </p:nvSpPr>
        <p:spPr bwMode="auto">
          <a:xfrm>
            <a:off x="38862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5" name="Rectangle 7"/>
          <p:cNvSpPr>
            <a:spLocks noChangeArrowheads="1"/>
          </p:cNvSpPr>
          <p:nvPr/>
        </p:nvSpPr>
        <p:spPr bwMode="auto">
          <a:xfrm>
            <a:off x="41148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6" name="Rectangle 8"/>
          <p:cNvSpPr>
            <a:spLocks noChangeArrowheads="1"/>
          </p:cNvSpPr>
          <p:nvPr/>
        </p:nvSpPr>
        <p:spPr bwMode="auto">
          <a:xfrm>
            <a:off x="41148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7" name="Rectangle 9"/>
          <p:cNvSpPr>
            <a:spLocks noChangeArrowheads="1"/>
          </p:cNvSpPr>
          <p:nvPr/>
        </p:nvSpPr>
        <p:spPr bwMode="auto">
          <a:xfrm>
            <a:off x="43434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8" name="Rectangle 10"/>
          <p:cNvSpPr>
            <a:spLocks noChangeArrowheads="1"/>
          </p:cNvSpPr>
          <p:nvPr/>
        </p:nvSpPr>
        <p:spPr bwMode="auto">
          <a:xfrm>
            <a:off x="43434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9" name="Rectangle 11"/>
          <p:cNvSpPr>
            <a:spLocks noChangeArrowheads="1"/>
          </p:cNvSpPr>
          <p:nvPr/>
        </p:nvSpPr>
        <p:spPr bwMode="auto">
          <a:xfrm>
            <a:off x="4343400" y="25003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0" name="Rectangle 12"/>
          <p:cNvSpPr>
            <a:spLocks noChangeArrowheads="1"/>
          </p:cNvSpPr>
          <p:nvPr/>
        </p:nvSpPr>
        <p:spPr bwMode="auto">
          <a:xfrm>
            <a:off x="45720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1" name="Rectangle 13"/>
          <p:cNvSpPr>
            <a:spLocks noChangeArrowheads="1"/>
          </p:cNvSpPr>
          <p:nvPr/>
        </p:nvSpPr>
        <p:spPr bwMode="auto">
          <a:xfrm>
            <a:off x="45720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2" name="Rectangle 14"/>
          <p:cNvSpPr>
            <a:spLocks noChangeArrowheads="1"/>
          </p:cNvSpPr>
          <p:nvPr/>
        </p:nvSpPr>
        <p:spPr bwMode="auto">
          <a:xfrm>
            <a:off x="4572000" y="25003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3" name="Rectangle 15"/>
          <p:cNvSpPr>
            <a:spLocks noChangeArrowheads="1"/>
          </p:cNvSpPr>
          <p:nvPr/>
        </p:nvSpPr>
        <p:spPr bwMode="auto">
          <a:xfrm>
            <a:off x="4572000" y="22717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4" name="Rectangle 16"/>
          <p:cNvSpPr>
            <a:spLocks noChangeArrowheads="1"/>
          </p:cNvSpPr>
          <p:nvPr/>
        </p:nvSpPr>
        <p:spPr bwMode="auto">
          <a:xfrm>
            <a:off x="48006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5" name="Rectangle 17"/>
          <p:cNvSpPr>
            <a:spLocks noChangeArrowheads="1"/>
          </p:cNvSpPr>
          <p:nvPr/>
        </p:nvSpPr>
        <p:spPr bwMode="auto">
          <a:xfrm>
            <a:off x="48006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6" name="Rectangle 18"/>
          <p:cNvSpPr>
            <a:spLocks noChangeArrowheads="1"/>
          </p:cNvSpPr>
          <p:nvPr/>
        </p:nvSpPr>
        <p:spPr bwMode="auto">
          <a:xfrm>
            <a:off x="4800600" y="25003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7" name="Rectangle 19"/>
          <p:cNvSpPr>
            <a:spLocks noChangeArrowheads="1"/>
          </p:cNvSpPr>
          <p:nvPr/>
        </p:nvSpPr>
        <p:spPr bwMode="auto">
          <a:xfrm>
            <a:off x="4800600" y="22717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8" name="Rectangle 20"/>
          <p:cNvSpPr>
            <a:spLocks noChangeArrowheads="1"/>
          </p:cNvSpPr>
          <p:nvPr/>
        </p:nvSpPr>
        <p:spPr bwMode="auto">
          <a:xfrm>
            <a:off x="4800600" y="20431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9" name="Rectangle 21"/>
          <p:cNvSpPr>
            <a:spLocks noChangeArrowheads="1"/>
          </p:cNvSpPr>
          <p:nvPr/>
        </p:nvSpPr>
        <p:spPr bwMode="auto">
          <a:xfrm>
            <a:off x="50292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0" name="Rectangle 22"/>
          <p:cNvSpPr>
            <a:spLocks noChangeArrowheads="1"/>
          </p:cNvSpPr>
          <p:nvPr/>
        </p:nvSpPr>
        <p:spPr bwMode="auto">
          <a:xfrm>
            <a:off x="50292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1" name="Rectangle 23"/>
          <p:cNvSpPr>
            <a:spLocks noChangeArrowheads="1"/>
          </p:cNvSpPr>
          <p:nvPr/>
        </p:nvSpPr>
        <p:spPr bwMode="auto">
          <a:xfrm>
            <a:off x="5029200" y="25003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2" name="Rectangle 24"/>
          <p:cNvSpPr>
            <a:spLocks noChangeArrowheads="1"/>
          </p:cNvSpPr>
          <p:nvPr/>
        </p:nvSpPr>
        <p:spPr bwMode="auto">
          <a:xfrm>
            <a:off x="5029200" y="22717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3" name="Rectangle 25"/>
          <p:cNvSpPr>
            <a:spLocks noChangeArrowheads="1"/>
          </p:cNvSpPr>
          <p:nvPr/>
        </p:nvSpPr>
        <p:spPr bwMode="auto">
          <a:xfrm>
            <a:off x="5029200" y="20431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4" name="Rectangle 26"/>
          <p:cNvSpPr>
            <a:spLocks noChangeArrowheads="1"/>
          </p:cNvSpPr>
          <p:nvPr/>
        </p:nvSpPr>
        <p:spPr bwMode="auto">
          <a:xfrm>
            <a:off x="5029200" y="1814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5" name="Rectangle 27"/>
          <p:cNvSpPr>
            <a:spLocks noChangeArrowheads="1"/>
          </p:cNvSpPr>
          <p:nvPr/>
        </p:nvSpPr>
        <p:spPr bwMode="auto">
          <a:xfrm>
            <a:off x="3810000" y="2881313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1133596" name="Rectangle 28"/>
          <p:cNvSpPr>
            <a:spLocks noChangeArrowheads="1"/>
          </p:cNvSpPr>
          <p:nvPr/>
        </p:nvSpPr>
        <p:spPr bwMode="auto">
          <a:xfrm>
            <a:off x="4038600" y="2652713"/>
            <a:ext cx="338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1133597" name="Rectangle 29"/>
          <p:cNvSpPr>
            <a:spLocks noChangeArrowheads="1"/>
          </p:cNvSpPr>
          <p:nvPr/>
        </p:nvSpPr>
        <p:spPr bwMode="auto">
          <a:xfrm>
            <a:off x="4324350" y="24241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i</a:t>
            </a:r>
          </a:p>
        </p:txBody>
      </p:sp>
      <p:sp>
        <p:nvSpPr>
          <p:cNvPr id="1133598" name="Rectangle 30"/>
          <p:cNvSpPr>
            <a:spLocks noChangeArrowheads="1"/>
          </p:cNvSpPr>
          <p:nvPr/>
        </p:nvSpPr>
        <p:spPr bwMode="auto">
          <a:xfrm>
            <a:off x="4495800" y="2209800"/>
            <a:ext cx="33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1133599" name="Rectangle 31"/>
          <p:cNvSpPr>
            <a:spLocks noChangeArrowheads="1"/>
          </p:cNvSpPr>
          <p:nvPr/>
        </p:nvSpPr>
        <p:spPr bwMode="auto">
          <a:xfrm>
            <a:off x="4724400" y="1966913"/>
            <a:ext cx="338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1133600" name="Rectangle 32"/>
          <p:cNvSpPr>
            <a:spLocks noChangeArrowheads="1"/>
          </p:cNvSpPr>
          <p:nvPr/>
        </p:nvSpPr>
        <p:spPr bwMode="auto">
          <a:xfrm>
            <a:off x="4953000" y="17526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n</a:t>
            </a:r>
          </a:p>
        </p:txBody>
      </p:sp>
      <p:sp>
        <p:nvSpPr>
          <p:cNvPr id="1133601" name="Rectangle 33"/>
          <p:cNvSpPr>
            <a:spLocks noChangeArrowheads="1"/>
          </p:cNvSpPr>
          <p:nvPr/>
        </p:nvSpPr>
        <p:spPr bwMode="auto">
          <a:xfrm>
            <a:off x="4953000" y="2895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33602" name="Text Box 34"/>
          <p:cNvSpPr txBox="1">
            <a:spLocks noChangeArrowheads="1"/>
          </p:cNvSpPr>
          <p:nvPr/>
        </p:nvSpPr>
        <p:spPr bwMode="auto">
          <a:xfrm>
            <a:off x="762000" y="3657600"/>
            <a:ext cx="75358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Rectangle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containing different </a:t>
            </a:r>
            <a:r>
              <a:rPr lang="en-US" altLang="zh-TW">
                <a:solidFill>
                  <a:srgbClr val="A50021"/>
                </a:solidFill>
              </a:rPr>
              <a:t>i</a:t>
            </a:r>
            <a:r>
              <a:rPr lang="en-US" altLang="zh-TW"/>
              <a:t> will form different configurations,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each configuration must correspond to one of these cases.</a:t>
            </a:r>
          </a:p>
        </p:txBody>
      </p:sp>
      <p:sp>
        <p:nvSpPr>
          <p:cNvPr id="1133603" name="Text Box 35"/>
          <p:cNvSpPr txBox="1">
            <a:spLocks noChangeArrowheads="1"/>
          </p:cNvSpPr>
          <p:nvPr/>
        </p:nvSpPr>
        <p:spPr bwMode="auto">
          <a:xfrm>
            <a:off x="952500" y="1219200"/>
            <a:ext cx="720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number of ways to fill in the remaining parts is equal to r</a:t>
            </a:r>
            <a:r>
              <a:rPr lang="en-US" altLang="zh-TW" baseline="-25000"/>
              <a:t>i-1</a:t>
            </a:r>
            <a:r>
              <a:rPr lang="en-US" altLang="zh-TW"/>
              <a:t>r</a:t>
            </a:r>
            <a:r>
              <a:rPr lang="en-US" altLang="zh-TW" baseline="-25000"/>
              <a:t>n-i</a:t>
            </a:r>
          </a:p>
        </p:txBody>
      </p:sp>
      <p:sp>
        <p:nvSpPr>
          <p:cNvPr id="1133604" name="Text Box 36"/>
          <p:cNvSpPr txBox="1">
            <a:spLocks noChangeArrowheads="1"/>
          </p:cNvSpPr>
          <p:nvPr/>
        </p:nvSpPr>
        <p:spPr bwMode="auto">
          <a:xfrm>
            <a:off x="822325" y="4918075"/>
            <a:ext cx="520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Therefore the total number of ways is equal to</a:t>
            </a:r>
          </a:p>
        </p:txBody>
      </p:sp>
      <p:pic>
        <p:nvPicPr>
          <p:cNvPr id="1133606" name="Picture 3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5597525"/>
            <a:ext cx="266065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16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6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35050" y="1295400"/>
            <a:ext cx="704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1219200" y="2071688"/>
            <a:ext cx="47561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S(4,4)=1		{x1} {x2} {x3} {x4}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	{x1 x2} {x3 x4}</a:t>
            </a:r>
          </a:p>
          <a:p>
            <a:pPr eaLnBrk="1" hangingPunct="1"/>
            <a:r>
              <a:rPr lang="en-US" altLang="zh-TW"/>
              <a:t>		{x1 x3} {x2 x4}</a:t>
            </a:r>
          </a:p>
          <a:p>
            <a:pPr eaLnBrk="1" hangingPunct="1"/>
            <a:r>
              <a:rPr lang="en-US" altLang="zh-TW"/>
              <a:t>		{x1 x4} {x2 x3}</a:t>
            </a:r>
          </a:p>
          <a:p>
            <a:pPr eaLnBrk="1" hangingPunct="1"/>
            <a:r>
              <a:rPr lang="en-US" altLang="zh-TW"/>
              <a:t>		{x1} {x2 x3 x4}</a:t>
            </a:r>
          </a:p>
          <a:p>
            <a:pPr eaLnBrk="1" hangingPunct="1"/>
            <a:r>
              <a:rPr lang="en-US" altLang="zh-TW"/>
              <a:t>		{x2} {x1 x3 x4}</a:t>
            </a:r>
          </a:p>
          <a:p>
            <a:pPr eaLnBrk="1" hangingPunct="1"/>
            <a:r>
              <a:rPr lang="en-US" altLang="zh-TW"/>
              <a:t>		{x3} {x1 x2 x4}</a:t>
            </a:r>
          </a:p>
          <a:p>
            <a:pPr eaLnBrk="1" hangingPunct="1"/>
            <a:r>
              <a:rPr lang="en-US" altLang="zh-TW"/>
              <a:t>		{x4} {x1 x2 x3}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	{x1 x2} {x3} {x4}		</a:t>
            </a:r>
          </a:p>
          <a:p>
            <a:pPr eaLnBrk="1" hangingPunct="1"/>
            <a:r>
              <a:rPr lang="en-US" altLang="zh-TW"/>
              <a:t>		{x2 x3} {x1} {x4}</a:t>
            </a:r>
          </a:p>
          <a:p>
            <a:pPr eaLnBrk="1" hangingPunct="1"/>
            <a:r>
              <a:rPr lang="en-US" altLang="zh-TW"/>
              <a:t>		{x1 x3} {x2} {x4}		</a:t>
            </a:r>
          </a:p>
          <a:p>
            <a:pPr eaLnBrk="1" hangingPunct="1"/>
            <a:r>
              <a:rPr lang="en-US" altLang="zh-TW"/>
              <a:t>		{x2 x4} {x1} {x3}</a:t>
            </a:r>
          </a:p>
          <a:p>
            <a:pPr eaLnBrk="1" hangingPunct="1"/>
            <a:r>
              <a:rPr lang="en-US" altLang="zh-TW"/>
              <a:t>		{x1 x4} {x2} {x3}		</a:t>
            </a:r>
          </a:p>
          <a:p>
            <a:pPr eaLnBrk="1" hangingPunct="1"/>
            <a:r>
              <a:rPr lang="en-US" altLang="zh-TW"/>
              <a:t>		{x3 x4} {x1} {x2}</a:t>
            </a:r>
          </a:p>
        </p:txBody>
      </p:sp>
      <p:sp>
        <p:nvSpPr>
          <p:cNvPr id="1061893" name="Rectangle 5"/>
          <p:cNvSpPr>
            <a:spLocks noChangeArrowheads="1"/>
          </p:cNvSpPr>
          <p:nvPr/>
        </p:nvSpPr>
        <p:spPr bwMode="auto">
          <a:xfrm>
            <a:off x="1219200" y="2667000"/>
            <a:ext cx="1109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S(4,2)=7</a:t>
            </a:r>
          </a:p>
        </p:txBody>
      </p:sp>
      <p:sp>
        <p:nvSpPr>
          <p:cNvPr id="1061894" name="Rectangle 6"/>
          <p:cNvSpPr>
            <a:spLocks noChangeArrowheads="1"/>
          </p:cNvSpPr>
          <p:nvPr/>
        </p:nvSpPr>
        <p:spPr bwMode="auto">
          <a:xfrm>
            <a:off x="1219200" y="4800600"/>
            <a:ext cx="1109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S(4,3)=6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3" grpId="0"/>
      <p:bldP spid="10618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90650" y="457200"/>
            <a:ext cx="630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Computing Sum of Arithmetic Progression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14600" y="2176463"/>
            <a:ext cx="4008438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int AP(int n)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	if (n==0)</a:t>
            </a:r>
          </a:p>
          <a:p>
            <a:pPr eaLnBrk="1" hangingPunct="1"/>
            <a:r>
              <a:rPr lang="en-US" altLang="zh-TW"/>
              <a:t>		return 0;</a:t>
            </a:r>
          </a:p>
          <a:p>
            <a:pPr eaLnBrk="1" hangingPunct="1"/>
            <a:r>
              <a:rPr lang="en-US" altLang="zh-TW"/>
              <a:t>	else</a:t>
            </a:r>
          </a:p>
          <a:p>
            <a:pPr eaLnBrk="1" hangingPunct="1"/>
            <a:r>
              <a:rPr lang="en-US" altLang="zh-TW"/>
              <a:t>		return (n+AP(n-1));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828800" y="1371600"/>
            <a:ext cx="542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Many programs can be written in a recursive way.</a:t>
            </a:r>
          </a:p>
        </p:txBody>
      </p:sp>
      <p:sp>
        <p:nvSpPr>
          <p:cNvPr id="1081350" name="Text Box 6"/>
          <p:cNvSpPr txBox="1">
            <a:spLocks noChangeArrowheads="1"/>
          </p:cNvSpPr>
          <p:nvPr/>
        </p:nvSpPr>
        <p:spPr bwMode="auto">
          <a:xfrm>
            <a:off x="2133600" y="4706938"/>
            <a:ext cx="487838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way of thinking is quite different.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idea is very similar to induction.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Always try to reduce it to smaller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051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1085447" name="Text Box 7"/>
          <p:cNvSpPr txBox="1">
            <a:spLocks noChangeArrowheads="1"/>
          </p:cNvSpPr>
          <p:nvPr/>
        </p:nvSpPr>
        <p:spPr bwMode="auto">
          <a:xfrm>
            <a:off x="1066800" y="3200400"/>
            <a:ext cx="452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 The element n is in its own group.</a:t>
            </a:r>
          </a:p>
        </p:txBody>
      </p:sp>
      <p:sp>
        <p:nvSpPr>
          <p:cNvPr id="1085448" name="Rectangle 8"/>
          <p:cNvSpPr>
            <a:spLocks noChangeArrowheads="1"/>
          </p:cNvSpPr>
          <p:nvPr/>
        </p:nvSpPr>
        <p:spPr bwMode="auto">
          <a:xfrm>
            <a:off x="1981200" y="3810000"/>
            <a:ext cx="1444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 ……………</a:t>
            </a:r>
          </a:p>
        </p:txBody>
      </p:sp>
      <p:sp>
        <p:nvSpPr>
          <p:cNvPr id="1085449" name="Text Box 9"/>
          <p:cNvSpPr txBox="1">
            <a:spLocks noChangeArrowheads="1"/>
          </p:cNvSpPr>
          <p:nvPr/>
        </p:nvSpPr>
        <p:spPr bwMode="auto">
          <a:xfrm>
            <a:off x="685800" y="2438400"/>
            <a:ext cx="7716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S(n,r) be the number of ways to partition n elements into r groups.</a:t>
            </a:r>
          </a:p>
        </p:txBody>
      </p:sp>
      <p:sp>
        <p:nvSpPr>
          <p:cNvPr id="1085451" name="Text Box 11"/>
          <p:cNvSpPr txBox="1">
            <a:spLocks noChangeArrowheads="1"/>
          </p:cNvSpPr>
          <p:nvPr/>
        </p:nvSpPr>
        <p:spPr bwMode="auto">
          <a:xfrm>
            <a:off x="1965325" y="4384675"/>
            <a:ext cx="5638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Then any partition of the remaining n-1 elements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into r-1 groups can be appended to form a parititon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of n elements into r groups.</a:t>
            </a:r>
          </a:p>
        </p:txBody>
      </p:sp>
      <p:sp>
        <p:nvSpPr>
          <p:cNvPr id="1085452" name="Text Box 12"/>
          <p:cNvSpPr txBox="1">
            <a:spLocks noChangeArrowheads="1"/>
          </p:cNvSpPr>
          <p:nvPr/>
        </p:nvSpPr>
        <p:spPr bwMode="auto">
          <a:xfrm>
            <a:off x="1981200" y="5943600"/>
            <a:ext cx="45497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S(n-1,r-1) ways 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8" grpId="0"/>
      <p:bldP spid="1085449" grpId="0"/>
      <p:bldP spid="1085451" grpId="0"/>
      <p:bldP spid="10854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051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1111044" name="Text Box 4"/>
          <p:cNvSpPr txBox="1">
            <a:spLocks noChangeArrowheads="1"/>
          </p:cNvSpPr>
          <p:nvPr/>
        </p:nvSpPr>
        <p:spPr bwMode="auto">
          <a:xfrm>
            <a:off x="1066800" y="2605088"/>
            <a:ext cx="5148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The element n is NOT in its own group.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716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S(n,r) be the number of ways to partition n elements into r groups.</a:t>
            </a:r>
          </a:p>
        </p:txBody>
      </p:sp>
      <p:sp>
        <p:nvSpPr>
          <p:cNvPr id="1111046" name="Text Box 6"/>
          <p:cNvSpPr txBox="1">
            <a:spLocks noChangeArrowheads="1"/>
          </p:cNvSpPr>
          <p:nvPr/>
        </p:nvSpPr>
        <p:spPr bwMode="auto">
          <a:xfrm>
            <a:off x="1965325" y="3124200"/>
            <a:ext cx="63595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this case, for any partition of n elements into r groups,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map this into a partition of n-1 elements into r groups.</a:t>
            </a:r>
          </a:p>
        </p:txBody>
      </p:sp>
      <p:sp>
        <p:nvSpPr>
          <p:cNvPr id="1111047" name="Text Box 7"/>
          <p:cNvSpPr txBox="1">
            <a:spLocks noChangeArrowheads="1"/>
          </p:cNvSpPr>
          <p:nvPr/>
        </p:nvSpPr>
        <p:spPr bwMode="auto">
          <a:xfrm>
            <a:off x="304800" y="4205288"/>
            <a:ext cx="4659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{x1,x5},{x2,x6,x7},{x3,x11},……,{x4,x12,xn}</a:t>
            </a:r>
          </a:p>
        </p:txBody>
      </p:sp>
      <p:sp>
        <p:nvSpPr>
          <p:cNvPr id="1111048" name="AutoShape 8"/>
          <p:cNvSpPr>
            <a:spLocks noChangeArrowheads="1"/>
          </p:cNvSpPr>
          <p:nvPr/>
        </p:nvSpPr>
        <p:spPr bwMode="auto">
          <a:xfrm>
            <a:off x="2438400" y="4738688"/>
            <a:ext cx="409575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1049" name="Text Box 9"/>
          <p:cNvSpPr txBox="1">
            <a:spLocks noChangeArrowheads="1"/>
          </p:cNvSpPr>
          <p:nvPr/>
        </p:nvSpPr>
        <p:spPr bwMode="auto">
          <a:xfrm>
            <a:off x="457200" y="5410200"/>
            <a:ext cx="4341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{x1,x5},{x2,x6,x7},{x3,x11},……,{x4,x12}</a:t>
            </a:r>
          </a:p>
        </p:txBody>
      </p:sp>
      <p:sp>
        <p:nvSpPr>
          <p:cNvPr id="1111050" name="Text Box 10"/>
          <p:cNvSpPr txBox="1">
            <a:spLocks noChangeArrowheads="1"/>
          </p:cNvSpPr>
          <p:nvPr/>
        </p:nvSpPr>
        <p:spPr bwMode="auto">
          <a:xfrm>
            <a:off x="4953000" y="5410200"/>
            <a:ext cx="41910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a partition counted in S(n-1,r).</a:t>
            </a:r>
          </a:p>
        </p:txBody>
      </p:sp>
      <p:sp>
        <p:nvSpPr>
          <p:cNvPr id="1111051" name="Text Box 11"/>
          <p:cNvSpPr txBox="1">
            <a:spLocks noChangeArrowheads="1"/>
          </p:cNvSpPr>
          <p:nvPr/>
        </p:nvSpPr>
        <p:spPr bwMode="auto">
          <a:xfrm>
            <a:off x="3641725" y="4738688"/>
            <a:ext cx="36639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mapping is a r-to-1 mapping.</a:t>
            </a:r>
          </a:p>
        </p:txBody>
      </p:sp>
      <p:sp>
        <p:nvSpPr>
          <p:cNvPr id="1111052" name="Text Box 12"/>
          <p:cNvSpPr txBox="1">
            <a:spLocks noChangeArrowheads="1"/>
          </p:cNvSpPr>
          <p:nvPr/>
        </p:nvSpPr>
        <p:spPr bwMode="auto">
          <a:xfrm>
            <a:off x="1676400" y="6172200"/>
            <a:ext cx="57578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rS(n-1,r) ways to partition 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6" grpId="0"/>
      <p:bldP spid="1111047" grpId="0"/>
      <p:bldP spid="1111048" grpId="0" animBg="1"/>
      <p:bldP spid="1111049" grpId="0"/>
      <p:bldP spid="1111050" grpId="0" animBg="1"/>
      <p:bldP spid="1111051" grpId="0" animBg="1"/>
      <p:bldP spid="11110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051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066800" y="2605088"/>
            <a:ext cx="5148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The element n is NOT in its own group.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7716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S(n,r) be the number of ways to partition n elements into r groups.</a:t>
            </a:r>
          </a:p>
        </p:txBody>
      </p:sp>
      <p:sp>
        <p:nvSpPr>
          <p:cNvPr id="1110033" name="Text Box 17"/>
          <p:cNvSpPr txBox="1">
            <a:spLocks noChangeArrowheads="1"/>
          </p:cNvSpPr>
          <p:nvPr/>
        </p:nvSpPr>
        <p:spPr bwMode="auto">
          <a:xfrm>
            <a:off x="1143000" y="3200400"/>
            <a:ext cx="68707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think of it in another way,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given any partition of the remaining n-1 elements into r groups,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can extend it in r different ways,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any partition in case 2 can be obtained in this way.</a:t>
            </a:r>
          </a:p>
        </p:txBody>
      </p:sp>
      <p:sp>
        <p:nvSpPr>
          <p:cNvPr id="1110034" name="Text Box 18"/>
          <p:cNvSpPr txBox="1">
            <a:spLocks noChangeArrowheads="1"/>
          </p:cNvSpPr>
          <p:nvPr/>
        </p:nvSpPr>
        <p:spPr bwMode="auto">
          <a:xfrm>
            <a:off x="2362200" y="5002213"/>
            <a:ext cx="4341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{x1,x5},{x2,x6,x7},{x3,x11},……,{x4,x12}</a:t>
            </a:r>
          </a:p>
        </p:txBody>
      </p:sp>
      <p:sp>
        <p:nvSpPr>
          <p:cNvPr id="1110035" name="Text Box 19"/>
          <p:cNvSpPr txBox="1">
            <a:spLocks noChangeArrowheads="1"/>
          </p:cNvSpPr>
          <p:nvPr/>
        </p:nvSpPr>
        <p:spPr bwMode="auto">
          <a:xfrm>
            <a:off x="2651125" y="5653088"/>
            <a:ext cx="60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</a:t>
            </a:r>
          </a:p>
        </p:txBody>
      </p:sp>
      <p:sp>
        <p:nvSpPr>
          <p:cNvPr id="1110036" name="Line 20"/>
          <p:cNvSpPr>
            <a:spLocks noChangeShapeType="1"/>
          </p:cNvSpPr>
          <p:nvPr/>
        </p:nvSpPr>
        <p:spPr bwMode="auto">
          <a:xfrm flipV="1">
            <a:off x="2971800" y="5383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37" name="Text Box 21"/>
          <p:cNvSpPr txBox="1">
            <a:spLocks noChangeArrowheads="1"/>
          </p:cNvSpPr>
          <p:nvPr/>
        </p:nvSpPr>
        <p:spPr bwMode="auto">
          <a:xfrm>
            <a:off x="3810000" y="5653088"/>
            <a:ext cx="60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</a:t>
            </a:r>
          </a:p>
        </p:txBody>
      </p:sp>
      <p:sp>
        <p:nvSpPr>
          <p:cNvPr id="1110038" name="Line 22"/>
          <p:cNvSpPr>
            <a:spLocks noChangeShapeType="1"/>
          </p:cNvSpPr>
          <p:nvPr/>
        </p:nvSpPr>
        <p:spPr bwMode="auto">
          <a:xfrm flipV="1">
            <a:off x="4130675" y="5383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39" name="Text Box 23"/>
          <p:cNvSpPr txBox="1">
            <a:spLocks noChangeArrowheads="1"/>
          </p:cNvSpPr>
          <p:nvPr/>
        </p:nvSpPr>
        <p:spPr bwMode="auto">
          <a:xfrm>
            <a:off x="4724400" y="5653088"/>
            <a:ext cx="60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</a:t>
            </a:r>
          </a:p>
        </p:txBody>
      </p:sp>
      <p:sp>
        <p:nvSpPr>
          <p:cNvPr id="1110040" name="Line 24"/>
          <p:cNvSpPr>
            <a:spLocks noChangeShapeType="1"/>
          </p:cNvSpPr>
          <p:nvPr/>
        </p:nvSpPr>
        <p:spPr bwMode="auto">
          <a:xfrm flipV="1">
            <a:off x="5045075" y="5383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41" name="Text Box 25"/>
          <p:cNvSpPr txBox="1">
            <a:spLocks noChangeArrowheads="1"/>
          </p:cNvSpPr>
          <p:nvPr/>
        </p:nvSpPr>
        <p:spPr bwMode="auto">
          <a:xfrm>
            <a:off x="6096000" y="56261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</a:t>
            </a:r>
          </a:p>
        </p:txBody>
      </p:sp>
      <p:sp>
        <p:nvSpPr>
          <p:cNvPr id="1110042" name="Line 26"/>
          <p:cNvSpPr>
            <a:spLocks noChangeShapeType="1"/>
          </p:cNvSpPr>
          <p:nvPr/>
        </p:nvSpPr>
        <p:spPr bwMode="auto">
          <a:xfrm flipV="1">
            <a:off x="6416675" y="53562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43" name="Text Box 27"/>
          <p:cNvSpPr txBox="1">
            <a:spLocks noChangeArrowheads="1"/>
          </p:cNvSpPr>
          <p:nvPr/>
        </p:nvSpPr>
        <p:spPr bwMode="auto">
          <a:xfrm>
            <a:off x="1676400" y="6248400"/>
            <a:ext cx="57578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rS(n-1,r) ways to partition 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34" grpId="0"/>
      <p:bldP spid="1110035" grpId="0"/>
      <p:bldP spid="1110036" grpId="0" animBg="1"/>
      <p:bldP spid="1110037" grpId="0"/>
      <p:bldP spid="1110038" grpId="0" animBg="1"/>
      <p:bldP spid="1110039" grpId="0"/>
      <p:bldP spid="1110040" grpId="0" animBg="1"/>
      <p:bldP spid="1110041" grpId="0"/>
      <p:bldP spid="1110042" grpId="0" animBg="1"/>
      <p:bldP spid="11100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051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1112069" name="Text Box 5"/>
          <p:cNvSpPr txBox="1">
            <a:spLocks noChangeArrowheads="1"/>
          </p:cNvSpPr>
          <p:nvPr/>
        </p:nvSpPr>
        <p:spPr bwMode="auto">
          <a:xfrm>
            <a:off x="1066800" y="3200400"/>
            <a:ext cx="452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 The element n is in its own group.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685800" y="2438400"/>
            <a:ext cx="7716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S(n,r) be the number of ways to partition n elements into r groups.</a:t>
            </a:r>
          </a:p>
        </p:txBody>
      </p:sp>
      <p:sp>
        <p:nvSpPr>
          <p:cNvPr id="1112073" name="Text Box 9"/>
          <p:cNvSpPr txBox="1">
            <a:spLocks noChangeArrowheads="1"/>
          </p:cNvSpPr>
          <p:nvPr/>
        </p:nvSpPr>
        <p:spPr bwMode="auto">
          <a:xfrm>
            <a:off x="1981200" y="3814763"/>
            <a:ext cx="45497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S(n-1,r-1) ways in this case.</a:t>
            </a:r>
          </a:p>
        </p:txBody>
      </p:sp>
      <p:sp>
        <p:nvSpPr>
          <p:cNvPr id="1112074" name="Text Box 10"/>
          <p:cNvSpPr txBox="1">
            <a:spLocks noChangeArrowheads="1"/>
          </p:cNvSpPr>
          <p:nvPr/>
        </p:nvSpPr>
        <p:spPr bwMode="auto">
          <a:xfrm>
            <a:off x="1066800" y="4510088"/>
            <a:ext cx="5148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The element n is NOT in its own group.</a:t>
            </a:r>
          </a:p>
        </p:txBody>
      </p:sp>
      <p:sp>
        <p:nvSpPr>
          <p:cNvPr id="1112075" name="Text Box 11"/>
          <p:cNvSpPr txBox="1">
            <a:spLocks noChangeArrowheads="1"/>
          </p:cNvSpPr>
          <p:nvPr/>
        </p:nvSpPr>
        <p:spPr bwMode="auto">
          <a:xfrm>
            <a:off x="1981200" y="5105400"/>
            <a:ext cx="57578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rS(n-1,r) ways to partition in this case.</a:t>
            </a:r>
          </a:p>
        </p:txBody>
      </p:sp>
      <p:sp>
        <p:nvSpPr>
          <p:cNvPr id="1112076" name="Text Box 12"/>
          <p:cNvSpPr txBox="1">
            <a:spLocks noChangeArrowheads="1"/>
          </p:cNvSpPr>
          <p:nvPr/>
        </p:nvSpPr>
        <p:spPr bwMode="auto">
          <a:xfrm>
            <a:off x="1127125" y="5756275"/>
            <a:ext cx="652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These two cases are disjoint, thus by the sum rule, we have</a:t>
            </a:r>
          </a:p>
        </p:txBody>
      </p:sp>
      <p:sp>
        <p:nvSpPr>
          <p:cNvPr id="1112077" name="Text Box 13"/>
          <p:cNvSpPr txBox="1">
            <a:spLocks noChangeArrowheads="1"/>
          </p:cNvSpPr>
          <p:nvPr/>
        </p:nvSpPr>
        <p:spPr bwMode="auto">
          <a:xfrm>
            <a:off x="2927350" y="6324600"/>
            <a:ext cx="3254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S(n,r) = S(n-1,r-1) + rS(n-1,r)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9" grpId="0"/>
      <p:bldP spid="1112073" grpId="0" animBg="1"/>
      <p:bldP spid="1112074" grpId="0"/>
      <p:bldP spid="1112075" grpId="0" animBg="1"/>
      <p:bldP spid="1112076" grpId="0"/>
      <p:bldP spid="11120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46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</p:pic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1086470" name="Text Box 6"/>
          <p:cNvSpPr txBox="1">
            <a:spLocks noChangeArrowheads="1"/>
          </p:cNvSpPr>
          <p:nvPr/>
        </p:nvSpPr>
        <p:spPr bwMode="auto">
          <a:xfrm>
            <a:off x="2209800" y="4648200"/>
            <a:ext cx="46863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goal is to move all the disks to post 3.</a:t>
            </a:r>
          </a:p>
        </p:txBody>
      </p:sp>
      <p:sp>
        <p:nvSpPr>
          <p:cNvPr id="1086471" name="Text Box 7"/>
          <p:cNvSpPr txBox="1">
            <a:spLocks noChangeArrowheads="1"/>
          </p:cNvSpPr>
          <p:nvPr/>
        </p:nvSpPr>
        <p:spPr bwMode="auto">
          <a:xfrm>
            <a:off x="685800" y="5410200"/>
            <a:ext cx="775335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rule is that a bigger disk cannot be placed on top of a smaller disk.</a:t>
            </a:r>
          </a:p>
        </p:txBody>
      </p:sp>
    </p:spTree>
    <p:extLst>
      <p:ext uri="{BB962C8B-B14F-4D97-AF65-F5344CB8AC3E}">
        <p14:creationId xmlns:p14="http://schemas.microsoft.com/office/powerpoint/2010/main" val="2248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1135626" name="Group 10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1135624" name="Rectangle 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25" name="Rectangle 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622" name="Rectangle 6"/>
          <p:cNvSpPr>
            <a:spLocks noChangeArrowheads="1"/>
          </p:cNvSpPr>
          <p:nvPr/>
        </p:nvSpPr>
        <p:spPr bwMode="auto">
          <a:xfrm>
            <a:off x="304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23" name="Rectangle 7"/>
          <p:cNvSpPr>
            <a:spLocks noChangeArrowheads="1"/>
          </p:cNvSpPr>
          <p:nvPr/>
        </p:nvSpPr>
        <p:spPr bwMode="auto">
          <a:xfrm>
            <a:off x="4572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33" name="Text Box 17"/>
          <p:cNvSpPr txBox="1">
            <a:spLocks noChangeArrowheads="1"/>
          </p:cNvSpPr>
          <p:nvPr/>
        </p:nvSpPr>
        <p:spPr bwMode="auto">
          <a:xfrm>
            <a:off x="2679700" y="1336675"/>
            <a:ext cx="372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 is easy if we only have 2 disks.</a:t>
            </a:r>
          </a:p>
        </p:txBody>
      </p:sp>
      <p:grpSp>
        <p:nvGrpSpPr>
          <p:cNvPr id="1135634" name="Group 18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1135635" name="Rectangle 1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36" name="Rectangle 2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37" name="Group 21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1135638" name="Rectangle 22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39" name="Rectangle 23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40" name="Group 24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1135641" name="Rectangle 25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42" name="Rectangle 26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643" name="Rectangle 27"/>
          <p:cNvSpPr>
            <a:spLocks noChangeArrowheads="1"/>
          </p:cNvSpPr>
          <p:nvPr/>
        </p:nvSpPr>
        <p:spPr bwMode="auto">
          <a:xfrm>
            <a:off x="4876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5645" name="Group 29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1135646" name="Rectangle 3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47" name="Rectangle 3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48" name="Group 32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1135649" name="Rectangle 3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0" name="Rectangle 3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51" name="Group 35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1135652" name="Rectangle 3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3" name="Rectangle 3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56" name="Group 40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1135657" name="Rectangle 4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58" name="Rectangle 4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59" name="Group 43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1135660" name="Rectangle 4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1" name="Rectangle 4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644" name="Rectangle 28"/>
          <p:cNvSpPr>
            <a:spLocks noChangeArrowheads="1"/>
          </p:cNvSpPr>
          <p:nvPr/>
        </p:nvSpPr>
        <p:spPr bwMode="auto">
          <a:xfrm>
            <a:off x="6553200" y="3352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54" name="Rectangle 38"/>
          <p:cNvSpPr>
            <a:spLocks noChangeArrowheads="1"/>
          </p:cNvSpPr>
          <p:nvPr/>
        </p:nvSpPr>
        <p:spPr bwMode="auto">
          <a:xfrm>
            <a:off x="3352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55" name="Rectangle 39"/>
          <p:cNvSpPr>
            <a:spLocks noChangeArrowheads="1"/>
          </p:cNvSpPr>
          <p:nvPr/>
        </p:nvSpPr>
        <p:spPr bwMode="auto">
          <a:xfrm>
            <a:off x="1981200" y="4572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5662" name="Group 46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1135663" name="Rectangle 47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4" name="Rectangle 48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65" name="Group 49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1135666" name="Rectangle 5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7" name="Rectangle 5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668" name="Group 52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1135669" name="Rectangle 5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70" name="Rectangle 5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671" name="Rectangle 55"/>
          <p:cNvSpPr>
            <a:spLocks noChangeArrowheads="1"/>
          </p:cNvSpPr>
          <p:nvPr/>
        </p:nvSpPr>
        <p:spPr bwMode="auto">
          <a:xfrm>
            <a:off x="7924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72" name="Rectangle 56"/>
          <p:cNvSpPr>
            <a:spLocks noChangeArrowheads="1"/>
          </p:cNvSpPr>
          <p:nvPr/>
        </p:nvSpPr>
        <p:spPr bwMode="auto">
          <a:xfrm>
            <a:off x="8077200" y="5334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73" name="Text Box 57"/>
          <p:cNvSpPr txBox="1">
            <a:spLocks noChangeArrowheads="1"/>
          </p:cNvSpPr>
          <p:nvPr/>
        </p:nvSpPr>
        <p:spPr bwMode="auto">
          <a:xfrm>
            <a:off x="1735138" y="5984875"/>
            <a:ext cx="215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total of 3 steps.</a:t>
            </a:r>
          </a:p>
        </p:txBody>
      </p:sp>
      <p:sp>
        <p:nvSpPr>
          <p:cNvPr id="1135674" name="AutoShape 58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75" name="AutoShape 59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76" name="AutoShape 60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22" grpId="0" animBg="1"/>
      <p:bldP spid="1135623" grpId="0" animBg="1"/>
      <p:bldP spid="1135643" grpId="0" animBg="1"/>
      <p:bldP spid="1135644" grpId="0" animBg="1"/>
      <p:bldP spid="1135654" grpId="0" animBg="1"/>
      <p:bldP spid="1135655" grpId="0" animBg="1"/>
      <p:bldP spid="1135671" grpId="0" animBg="1"/>
      <p:bldP spid="1135672" grpId="0" animBg="1"/>
      <p:bldP spid="1135673" grpId="0"/>
      <p:bldP spid="1135674" grpId="0" animBg="1"/>
      <p:bldP spid="1135675" grpId="0" animBg="1"/>
      <p:bldP spid="113567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1136643" name="Group 3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1136644" name="Rectangle 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45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6646" name="Rectangle 6"/>
          <p:cNvSpPr>
            <a:spLocks noChangeArrowheads="1"/>
          </p:cNvSpPr>
          <p:nvPr/>
        </p:nvSpPr>
        <p:spPr bwMode="auto">
          <a:xfrm>
            <a:off x="304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47" name="Rectangle 7"/>
          <p:cNvSpPr>
            <a:spLocks noChangeArrowheads="1"/>
          </p:cNvSpPr>
          <p:nvPr/>
        </p:nvSpPr>
        <p:spPr bwMode="auto">
          <a:xfrm>
            <a:off x="4572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48" name="Text Box 8"/>
          <p:cNvSpPr txBox="1">
            <a:spLocks noChangeArrowheads="1"/>
          </p:cNvSpPr>
          <p:nvPr/>
        </p:nvSpPr>
        <p:spPr bwMode="auto">
          <a:xfrm>
            <a:off x="2679700" y="1336675"/>
            <a:ext cx="456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 is not difficult if we only have 3 disks.</a:t>
            </a:r>
          </a:p>
        </p:txBody>
      </p:sp>
      <p:grpSp>
        <p:nvGrpSpPr>
          <p:cNvPr id="1136649" name="Group 9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1136650" name="Rectangle 1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51" name="Rectangle 1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52" name="Group 12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1136653" name="Rectangle 1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54" name="Rectangle 1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55" name="Group 15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1136656" name="Rectangle 1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57" name="Rectangle 1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6658" name="Rectangle 18"/>
          <p:cNvSpPr>
            <a:spLocks noChangeArrowheads="1"/>
          </p:cNvSpPr>
          <p:nvPr/>
        </p:nvSpPr>
        <p:spPr bwMode="auto">
          <a:xfrm>
            <a:off x="4876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6659" name="Group 19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1136660" name="Rectangle 2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61" name="Rectangle 2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62" name="Group 22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1136663" name="Rectangle 2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64" name="Rectangle 2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65" name="Group 25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1136666" name="Rectangle 2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67" name="Rectangle 2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68" name="Group 28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1136669" name="Rectangle 2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70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71" name="Group 31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1136672" name="Rectangle 32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73" name="Rectangle 33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6674" name="Rectangle 34"/>
          <p:cNvSpPr>
            <a:spLocks noChangeArrowheads="1"/>
          </p:cNvSpPr>
          <p:nvPr/>
        </p:nvSpPr>
        <p:spPr bwMode="auto">
          <a:xfrm>
            <a:off x="5029200" y="3048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5" name="Rectangle 35"/>
          <p:cNvSpPr>
            <a:spLocks noChangeArrowheads="1"/>
          </p:cNvSpPr>
          <p:nvPr/>
        </p:nvSpPr>
        <p:spPr bwMode="auto">
          <a:xfrm>
            <a:off x="304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6" name="Rectangle 36"/>
          <p:cNvSpPr>
            <a:spLocks noChangeArrowheads="1"/>
          </p:cNvSpPr>
          <p:nvPr/>
        </p:nvSpPr>
        <p:spPr bwMode="auto">
          <a:xfrm>
            <a:off x="1981200" y="4572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6677" name="Group 37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1136678" name="Rectangle 3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79" name="Rectangle 3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80" name="Group 40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1136681" name="Rectangle 4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82" name="Rectangle 4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83" name="Group 43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1136684" name="Rectangle 4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85" name="Rectangle 4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6686" name="Rectangle 46"/>
          <p:cNvSpPr>
            <a:spLocks noChangeArrowheads="1"/>
          </p:cNvSpPr>
          <p:nvPr/>
        </p:nvSpPr>
        <p:spPr bwMode="auto">
          <a:xfrm>
            <a:off x="4876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87" name="Rectangle 47"/>
          <p:cNvSpPr>
            <a:spLocks noChangeArrowheads="1"/>
          </p:cNvSpPr>
          <p:nvPr/>
        </p:nvSpPr>
        <p:spPr bwMode="auto">
          <a:xfrm>
            <a:off x="6553200" y="5638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88" name="Text Box 48"/>
          <p:cNvSpPr txBox="1">
            <a:spLocks noChangeArrowheads="1"/>
          </p:cNvSpPr>
          <p:nvPr/>
        </p:nvSpPr>
        <p:spPr bwMode="auto">
          <a:xfrm>
            <a:off x="1524000" y="60340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Continue in next page</a:t>
            </a:r>
          </a:p>
        </p:txBody>
      </p:sp>
      <p:sp>
        <p:nvSpPr>
          <p:cNvPr id="1136689" name="Rectangle 49"/>
          <p:cNvSpPr>
            <a:spLocks noChangeArrowheads="1"/>
          </p:cNvSpPr>
          <p:nvPr/>
        </p:nvSpPr>
        <p:spPr bwMode="auto">
          <a:xfrm>
            <a:off x="6096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90" name="Rectangle 50"/>
          <p:cNvSpPr>
            <a:spLocks noChangeArrowheads="1"/>
          </p:cNvSpPr>
          <p:nvPr/>
        </p:nvSpPr>
        <p:spPr bwMode="auto">
          <a:xfrm>
            <a:off x="8229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92" name="Rectangle 52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93" name="AutoShape 53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94" name="AutoShape 54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95" name="AutoShape 55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96" name="Rectangle 56"/>
          <p:cNvSpPr>
            <a:spLocks noChangeArrowheads="1"/>
          </p:cNvSpPr>
          <p:nvPr/>
        </p:nvSpPr>
        <p:spPr bwMode="auto">
          <a:xfrm>
            <a:off x="6705600" y="533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97" name="AutoShape 57"/>
          <p:cNvSpPr>
            <a:spLocks noChangeArrowheads="1"/>
          </p:cNvSpPr>
          <p:nvPr/>
        </p:nvSpPr>
        <p:spPr bwMode="auto">
          <a:xfrm rot="8800574">
            <a:off x="4267200" y="61436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58" grpId="0" animBg="1"/>
      <p:bldP spid="1136674" grpId="0" animBg="1"/>
      <p:bldP spid="1136675" grpId="0" animBg="1"/>
      <p:bldP spid="1136676" grpId="0" animBg="1"/>
      <p:bldP spid="1136686" grpId="0" animBg="1"/>
      <p:bldP spid="1136687" grpId="0" animBg="1"/>
      <p:bldP spid="1136688" grpId="0"/>
      <p:bldP spid="1136690" grpId="0" animBg="1"/>
      <p:bldP spid="1136692" grpId="0" animBg="1"/>
      <p:bldP spid="1136693" grpId="0" animBg="1"/>
      <p:bldP spid="1136694" grpId="0" animBg="1"/>
      <p:bldP spid="1136695" grpId="0" animBg="1"/>
      <p:bldP spid="1136696" grpId="0" animBg="1"/>
      <p:bldP spid="11366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1137667" name="Group 3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1137668" name="Rectangle 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69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672" name="Text Box 8"/>
          <p:cNvSpPr txBox="1">
            <a:spLocks noChangeArrowheads="1"/>
          </p:cNvSpPr>
          <p:nvPr/>
        </p:nvSpPr>
        <p:spPr bwMode="auto">
          <a:xfrm>
            <a:off x="2679700" y="1336675"/>
            <a:ext cx="456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 is not difficult if we only have 3 disks.</a:t>
            </a:r>
          </a:p>
        </p:txBody>
      </p:sp>
      <p:grpSp>
        <p:nvGrpSpPr>
          <p:cNvPr id="1137673" name="Group 9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1137674" name="Rectangle 1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5" name="Rectangle 1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676" name="Group 12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1137677" name="Rectangle 1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8" name="Rectangle 1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679" name="Group 15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1137680" name="Rectangle 1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81" name="Rectangle 1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683" name="Group 19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1137684" name="Rectangle 2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85" name="Rectangle 2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686" name="Group 22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1137687" name="Rectangle 2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88" name="Rectangle 2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689" name="Group 25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1137690" name="Rectangle 2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91" name="Rectangle 2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692" name="Group 28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1137693" name="Rectangle 2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94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695" name="Group 31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1137696" name="Rectangle 32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97" name="Rectangle 33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698" name="Rectangle 34"/>
          <p:cNvSpPr>
            <a:spLocks noChangeArrowheads="1"/>
          </p:cNvSpPr>
          <p:nvPr/>
        </p:nvSpPr>
        <p:spPr bwMode="auto">
          <a:xfrm>
            <a:off x="6553200" y="3352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99" name="Rectangle 35"/>
          <p:cNvSpPr>
            <a:spLocks noChangeArrowheads="1"/>
          </p:cNvSpPr>
          <p:nvPr/>
        </p:nvSpPr>
        <p:spPr bwMode="auto">
          <a:xfrm>
            <a:off x="3352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00" name="Rectangle 36"/>
          <p:cNvSpPr>
            <a:spLocks noChangeArrowheads="1"/>
          </p:cNvSpPr>
          <p:nvPr/>
        </p:nvSpPr>
        <p:spPr bwMode="auto">
          <a:xfrm>
            <a:off x="3505200" y="4267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7701" name="Group 37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1137702" name="Rectangle 3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03" name="Rectangle 3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704" name="Group 40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1137705" name="Rectangle 4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06" name="Rectangle 4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707" name="Group 43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1137708" name="Rectangle 4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09" name="Rectangle 4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710" name="Rectangle 46"/>
          <p:cNvSpPr>
            <a:spLocks noChangeArrowheads="1"/>
          </p:cNvSpPr>
          <p:nvPr/>
        </p:nvSpPr>
        <p:spPr bwMode="auto">
          <a:xfrm>
            <a:off x="7924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11" name="Rectangle 47"/>
          <p:cNvSpPr>
            <a:spLocks noChangeArrowheads="1"/>
          </p:cNvSpPr>
          <p:nvPr/>
        </p:nvSpPr>
        <p:spPr bwMode="auto">
          <a:xfrm>
            <a:off x="8077200" y="5334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12" name="Text Box 48"/>
          <p:cNvSpPr txBox="1">
            <a:spLocks noChangeArrowheads="1"/>
          </p:cNvSpPr>
          <p:nvPr/>
        </p:nvSpPr>
        <p:spPr bwMode="auto">
          <a:xfrm>
            <a:off x="1524000" y="6034088"/>
            <a:ext cx="260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total of seven steps.</a:t>
            </a:r>
          </a:p>
        </p:txBody>
      </p:sp>
      <p:sp>
        <p:nvSpPr>
          <p:cNvPr id="1137713" name="Rectangle 49"/>
          <p:cNvSpPr>
            <a:spLocks noChangeArrowheads="1"/>
          </p:cNvSpPr>
          <p:nvPr/>
        </p:nvSpPr>
        <p:spPr bwMode="auto">
          <a:xfrm>
            <a:off x="2133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14" name="Rectangle 50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15" name="Rectangle 51"/>
          <p:cNvSpPr>
            <a:spLocks noChangeArrowheads="1"/>
          </p:cNvSpPr>
          <p:nvPr/>
        </p:nvSpPr>
        <p:spPr bwMode="auto">
          <a:xfrm>
            <a:off x="21336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16" name="AutoShape 52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17" name="AutoShape 53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18" name="AutoShape 54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719" name="Rectangle 55"/>
          <p:cNvSpPr>
            <a:spLocks noChangeArrowheads="1"/>
          </p:cNvSpPr>
          <p:nvPr/>
        </p:nvSpPr>
        <p:spPr bwMode="auto">
          <a:xfrm>
            <a:off x="82296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70" name="Rectangle 6"/>
          <p:cNvSpPr>
            <a:spLocks noChangeArrowheads="1"/>
          </p:cNvSpPr>
          <p:nvPr/>
        </p:nvSpPr>
        <p:spPr bwMode="auto">
          <a:xfrm>
            <a:off x="3352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71" name="Rectangle 7"/>
          <p:cNvSpPr>
            <a:spLocks noChangeArrowheads="1"/>
          </p:cNvSpPr>
          <p:nvPr/>
        </p:nvSpPr>
        <p:spPr bwMode="auto">
          <a:xfrm>
            <a:off x="1981200" y="2743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82" name="Rectangle 18"/>
          <p:cNvSpPr>
            <a:spLocks noChangeArrowheads="1"/>
          </p:cNvSpPr>
          <p:nvPr/>
        </p:nvSpPr>
        <p:spPr bwMode="auto">
          <a:xfrm>
            <a:off x="7924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98" grpId="0" animBg="1"/>
      <p:bldP spid="1137699" grpId="0" animBg="1"/>
      <p:bldP spid="1137700" grpId="0" animBg="1"/>
      <p:bldP spid="1137710" grpId="0" animBg="1"/>
      <p:bldP spid="1137711" grpId="0" animBg="1"/>
      <p:bldP spid="1137712" grpId="0"/>
      <p:bldP spid="1137713" grpId="0" animBg="1"/>
      <p:bldP spid="1137714" grpId="0" animBg="1"/>
      <p:bldP spid="1137715" grpId="0" animBg="1"/>
      <p:bldP spid="1137716" grpId="0" animBg="1"/>
      <p:bldP spid="1137717" grpId="0" animBg="1"/>
      <p:bldP spid="1137718" grpId="0" animBg="1"/>
      <p:bldP spid="1137719" grpId="0" animBg="1"/>
      <p:bldP spid="1137670" grpId="0" animBg="1"/>
      <p:bldP spid="1137671" grpId="0" animBg="1"/>
      <p:bldP spid="11376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pic>
        <p:nvPicPr>
          <p:cNvPr id="1087494" name="Picture 6" descr="Tower_of_Hanoi_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3188"/>
            <a:ext cx="8382000" cy="32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7495" name="Text Box 7"/>
          <p:cNvSpPr txBox="1">
            <a:spLocks noChangeArrowheads="1"/>
          </p:cNvSpPr>
          <p:nvPr/>
        </p:nvSpPr>
        <p:spPr bwMode="auto">
          <a:xfrm>
            <a:off x="1981200" y="5410200"/>
            <a:ext cx="51768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you write a program to solve this problem?</a:t>
            </a:r>
          </a:p>
        </p:txBody>
      </p:sp>
      <p:sp>
        <p:nvSpPr>
          <p:cNvPr id="1087496" name="Text Box 8"/>
          <p:cNvSpPr txBox="1">
            <a:spLocks noChangeArrowheads="1"/>
          </p:cNvSpPr>
          <p:nvPr/>
        </p:nvSpPr>
        <p:spPr bwMode="auto">
          <a:xfrm>
            <a:off x="3505200" y="6172200"/>
            <a:ext cx="2082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Think recursively!</a:t>
            </a:r>
          </a:p>
        </p:txBody>
      </p:sp>
    </p:spTree>
    <p:extLst>
      <p:ext uri="{BB962C8B-B14F-4D97-AF65-F5344CB8AC3E}">
        <p14:creationId xmlns:p14="http://schemas.microsoft.com/office/powerpoint/2010/main" val="25869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1141763" name="Group 3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1141764" name="Rectangle 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65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67" name="Group 7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1141768" name="Rectangle 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69" name="Rectangle 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70" name="Group 10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1141771" name="Rectangle 1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72" name="Rectangle 1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73" name="Group 13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1141774" name="Rectangle 1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75" name="Rectangle 1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76" name="Group 16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1141777" name="Rectangle 17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78" name="Rectangle 18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79" name="Group 19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1141780" name="Rectangle 2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81" name="Rectangle 2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82" name="Group 22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1141783" name="Rectangle 2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84" name="Rectangle 2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85" name="Group 25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1141786" name="Rectangle 2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87" name="Rectangle 2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88" name="Group 28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1141789" name="Rectangle 2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90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1791" name="Rectangle 31"/>
          <p:cNvSpPr>
            <a:spLocks noChangeArrowheads="1"/>
          </p:cNvSpPr>
          <p:nvPr/>
        </p:nvSpPr>
        <p:spPr bwMode="auto">
          <a:xfrm>
            <a:off x="6553200" y="3352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792" name="Rectangle 32"/>
          <p:cNvSpPr>
            <a:spLocks noChangeArrowheads="1"/>
          </p:cNvSpPr>
          <p:nvPr/>
        </p:nvSpPr>
        <p:spPr bwMode="auto">
          <a:xfrm>
            <a:off x="3352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793" name="Rectangle 33"/>
          <p:cNvSpPr>
            <a:spLocks noChangeArrowheads="1"/>
          </p:cNvSpPr>
          <p:nvPr/>
        </p:nvSpPr>
        <p:spPr bwMode="auto">
          <a:xfrm>
            <a:off x="1981200" y="4572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1794" name="Group 34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1141795" name="Rectangle 35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96" name="Rectangle 36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797" name="Group 37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1141798" name="Rectangle 3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99" name="Rectangle 3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1800" name="Group 40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1141801" name="Rectangle 4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802" name="Rectangle 4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1806" name="Rectangle 46"/>
          <p:cNvSpPr>
            <a:spLocks noChangeArrowheads="1"/>
          </p:cNvSpPr>
          <p:nvPr/>
        </p:nvSpPr>
        <p:spPr bwMode="auto">
          <a:xfrm>
            <a:off x="6096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07" name="Rectangle 47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08" name="Rectangle 48"/>
          <p:cNvSpPr>
            <a:spLocks noChangeArrowheads="1"/>
          </p:cNvSpPr>
          <p:nvPr/>
        </p:nvSpPr>
        <p:spPr bwMode="auto">
          <a:xfrm>
            <a:off x="21336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09" name="AutoShape 49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10" name="AutoShape 50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11" name="AutoShape 51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13" name="Rectangle 53"/>
          <p:cNvSpPr>
            <a:spLocks noChangeArrowheads="1"/>
          </p:cNvSpPr>
          <p:nvPr/>
        </p:nvSpPr>
        <p:spPr bwMode="auto">
          <a:xfrm>
            <a:off x="304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14" name="Rectangle 54"/>
          <p:cNvSpPr>
            <a:spLocks noChangeArrowheads="1"/>
          </p:cNvSpPr>
          <p:nvPr/>
        </p:nvSpPr>
        <p:spPr bwMode="auto">
          <a:xfrm>
            <a:off x="4572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15" name="Rectangle 55"/>
          <p:cNvSpPr>
            <a:spLocks noChangeArrowheads="1"/>
          </p:cNvSpPr>
          <p:nvPr/>
        </p:nvSpPr>
        <p:spPr bwMode="auto">
          <a:xfrm>
            <a:off x="4876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16" name="Text Box 56"/>
          <p:cNvSpPr txBox="1">
            <a:spLocks noChangeArrowheads="1"/>
          </p:cNvSpPr>
          <p:nvPr/>
        </p:nvSpPr>
        <p:spPr bwMode="auto">
          <a:xfrm>
            <a:off x="1916113" y="1141413"/>
            <a:ext cx="5322887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you already have a program for 3 disks.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Can you use it to solve 4 disks?</a:t>
            </a:r>
          </a:p>
        </p:txBody>
      </p:sp>
      <p:sp>
        <p:nvSpPr>
          <p:cNvPr id="1141817" name="Rectangle 57"/>
          <p:cNvSpPr>
            <a:spLocks noChangeArrowheads="1"/>
          </p:cNvSpPr>
          <p:nvPr/>
        </p:nvSpPr>
        <p:spPr bwMode="auto">
          <a:xfrm>
            <a:off x="685800" y="18288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18" name="Rectangle 58"/>
          <p:cNvSpPr>
            <a:spLocks noChangeArrowheads="1"/>
          </p:cNvSpPr>
          <p:nvPr/>
        </p:nvSpPr>
        <p:spPr bwMode="auto">
          <a:xfrm>
            <a:off x="6781800" y="27432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19" name="Text Box 59"/>
          <p:cNvSpPr txBox="1">
            <a:spLocks noChangeArrowheads="1"/>
          </p:cNvSpPr>
          <p:nvPr/>
        </p:nvSpPr>
        <p:spPr bwMode="auto">
          <a:xfrm>
            <a:off x="5562600" y="1828800"/>
            <a:ext cx="3363913" cy="73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In order to move the largest disk,</a:t>
            </a:r>
          </a:p>
          <a:p>
            <a:r>
              <a:rPr lang="en-US" altLang="zh-TW" sz="1400"/>
              <a:t>I have to move the top 3 disks first,</a:t>
            </a:r>
          </a:p>
          <a:p>
            <a:r>
              <a:rPr lang="en-US" altLang="zh-TW" sz="1400"/>
              <a:t>and I can use the program for 3 disks.</a:t>
            </a:r>
          </a:p>
        </p:txBody>
      </p:sp>
      <p:sp>
        <p:nvSpPr>
          <p:cNvPr id="1141820" name="Rectangle 60"/>
          <p:cNvSpPr>
            <a:spLocks noChangeArrowheads="1"/>
          </p:cNvSpPr>
          <p:nvPr/>
        </p:nvSpPr>
        <p:spPr bwMode="auto">
          <a:xfrm>
            <a:off x="2209800" y="39624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21" name="Text Box 61"/>
          <p:cNvSpPr txBox="1">
            <a:spLocks noChangeArrowheads="1"/>
          </p:cNvSpPr>
          <p:nvPr/>
        </p:nvSpPr>
        <p:spPr bwMode="auto">
          <a:xfrm>
            <a:off x="1828800" y="3495675"/>
            <a:ext cx="2633663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Then I move the largest disk.</a:t>
            </a:r>
          </a:p>
        </p:txBody>
      </p:sp>
      <p:sp>
        <p:nvSpPr>
          <p:cNvPr id="1141822" name="Text Box 62"/>
          <p:cNvSpPr txBox="1">
            <a:spLocks noChangeArrowheads="1"/>
          </p:cNvSpPr>
          <p:nvPr/>
        </p:nvSpPr>
        <p:spPr bwMode="auto">
          <a:xfrm>
            <a:off x="5334000" y="4044950"/>
            <a:ext cx="3182938" cy="5270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Then I can use the program to move</a:t>
            </a:r>
          </a:p>
          <a:p>
            <a:r>
              <a:rPr lang="en-US" altLang="zh-TW" sz="1400"/>
              <a:t>the 3 disks from pole 2 to pole 3.</a:t>
            </a:r>
          </a:p>
        </p:txBody>
      </p:sp>
      <p:sp>
        <p:nvSpPr>
          <p:cNvPr id="1141823" name="Rectangle 63"/>
          <p:cNvSpPr>
            <a:spLocks noChangeArrowheads="1"/>
          </p:cNvSpPr>
          <p:nvPr/>
        </p:nvSpPr>
        <p:spPr bwMode="auto">
          <a:xfrm>
            <a:off x="82296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24" name="Rectangle 64"/>
          <p:cNvSpPr>
            <a:spLocks noChangeArrowheads="1"/>
          </p:cNvSpPr>
          <p:nvPr/>
        </p:nvSpPr>
        <p:spPr bwMode="auto">
          <a:xfrm>
            <a:off x="7924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25" name="Rectangle 65"/>
          <p:cNvSpPr>
            <a:spLocks noChangeArrowheads="1"/>
          </p:cNvSpPr>
          <p:nvPr/>
        </p:nvSpPr>
        <p:spPr bwMode="auto">
          <a:xfrm>
            <a:off x="8077200" y="5334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26" name="Rectangle 66"/>
          <p:cNvSpPr>
            <a:spLocks noChangeArrowheads="1"/>
          </p:cNvSpPr>
          <p:nvPr/>
        </p:nvSpPr>
        <p:spPr bwMode="auto">
          <a:xfrm>
            <a:off x="8305800" y="47244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827" name="Text Box 67"/>
          <p:cNvSpPr txBox="1">
            <a:spLocks noChangeArrowheads="1"/>
          </p:cNvSpPr>
          <p:nvPr/>
        </p:nvSpPr>
        <p:spPr bwMode="auto">
          <a:xfrm>
            <a:off x="365125" y="5680075"/>
            <a:ext cx="40163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Since the program requires 7 steps,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total number of steps is 15.</a:t>
            </a:r>
          </a:p>
        </p:txBody>
      </p:sp>
    </p:spTree>
    <p:extLst>
      <p:ext uri="{BB962C8B-B14F-4D97-AF65-F5344CB8AC3E}">
        <p14:creationId xmlns:p14="http://schemas.microsoft.com/office/powerpoint/2010/main" val="414501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91" grpId="0" animBg="1"/>
      <p:bldP spid="1141792" grpId="0" animBg="1"/>
      <p:bldP spid="1141793" grpId="0" animBg="1"/>
      <p:bldP spid="1141807" grpId="0" animBg="1"/>
      <p:bldP spid="1141808" grpId="0" animBg="1"/>
      <p:bldP spid="1141809" grpId="0" animBg="1"/>
      <p:bldP spid="1141810" grpId="0" animBg="1"/>
      <p:bldP spid="1141811" grpId="0" animBg="1"/>
      <p:bldP spid="1141815" grpId="0" animBg="1"/>
      <p:bldP spid="1141818" grpId="0" animBg="1"/>
      <p:bldP spid="1141819" grpId="0" animBg="1"/>
      <p:bldP spid="1141820" grpId="0" animBg="1"/>
      <p:bldP spid="1141821" grpId="0" animBg="1"/>
      <p:bldP spid="1141822" grpId="0" animBg="1"/>
      <p:bldP spid="1141823" grpId="0" animBg="1"/>
      <p:bldP spid="1141824" grpId="0" animBg="1"/>
      <p:bldP spid="1141825" grpId="0" animBg="1"/>
      <p:bldP spid="1141826" grpId="0" animBg="1"/>
      <p:bldP spid="11418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49475" y="457200"/>
            <a:ext cx="478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Computing Exponential Function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09800" y="1947863"/>
            <a:ext cx="47053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int EX(int n)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	if (n==0)</a:t>
            </a:r>
          </a:p>
          <a:p>
            <a:pPr eaLnBrk="1" hangingPunct="1"/>
            <a:r>
              <a:rPr lang="en-US" altLang="zh-TW"/>
              <a:t>		return 1;</a:t>
            </a:r>
          </a:p>
          <a:p>
            <a:pPr eaLnBrk="1" hangingPunct="1"/>
            <a:r>
              <a:rPr lang="en-US" altLang="zh-TW"/>
              <a:t>	else</a:t>
            </a:r>
          </a:p>
          <a:p>
            <a:pPr eaLnBrk="1" hangingPunct="1"/>
            <a:r>
              <a:rPr lang="en-US" altLang="zh-TW"/>
              <a:t>		return (EX(n-1)+EX(n-1));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082372" name="Text Box 4"/>
          <p:cNvSpPr txBox="1">
            <a:spLocks noChangeArrowheads="1"/>
          </p:cNvSpPr>
          <p:nvPr/>
        </p:nvSpPr>
        <p:spPr bwMode="auto">
          <a:xfrm>
            <a:off x="1543050" y="4348163"/>
            <a:ext cx="43783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function calls if I run EX(n)?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884488" y="1233488"/>
            <a:ext cx="3449637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function is to compute 2</a:t>
            </a:r>
            <a:r>
              <a:rPr lang="en-US" altLang="zh-TW" baseline="30000"/>
              <a:t>n</a:t>
            </a:r>
            <a:r>
              <a:rPr lang="en-US" altLang="zh-TW"/>
              <a:t>.</a:t>
            </a:r>
          </a:p>
        </p:txBody>
      </p:sp>
      <p:sp>
        <p:nvSpPr>
          <p:cNvPr id="1082374" name="Text Box 6"/>
          <p:cNvSpPr txBox="1">
            <a:spLocks noChangeArrowheads="1"/>
          </p:cNvSpPr>
          <p:nvPr/>
        </p:nvSpPr>
        <p:spPr bwMode="auto">
          <a:xfrm>
            <a:off x="6115050" y="4348163"/>
            <a:ext cx="11239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</a:t>
            </a:r>
            <a:r>
              <a:rPr lang="en-US" altLang="zh-TW" baseline="30000"/>
              <a:t>n</a:t>
            </a:r>
            <a:r>
              <a:rPr lang="en-US" altLang="zh-TW"/>
              <a:t> times.</a:t>
            </a:r>
          </a:p>
        </p:txBody>
      </p:sp>
      <p:sp>
        <p:nvSpPr>
          <p:cNvPr id="1082375" name="Text Box 7"/>
          <p:cNvSpPr txBox="1">
            <a:spLocks noChangeArrowheads="1"/>
          </p:cNvSpPr>
          <p:nvPr/>
        </p:nvSpPr>
        <p:spPr bwMode="auto">
          <a:xfrm>
            <a:off x="2057400" y="5181600"/>
            <a:ext cx="512762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replace the last line by return 2EX(n-1),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program will compute the same thing,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there will be only n function calls.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2" grpId="0" animBg="1"/>
      <p:bldP spid="1082374" grpId="0" animBg="1"/>
      <p:bldP spid="108237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1142787" name="Group 3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1142788" name="Rectangle 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89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790" name="Group 6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1142791" name="Rectangle 7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2" name="Rectangle 8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793" name="Group 9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1142794" name="Rectangle 1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5" name="Rectangle 1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796" name="Group 12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1142797" name="Rectangle 1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8" name="Rectangle 1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799" name="Group 15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1142800" name="Rectangle 1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01" name="Rectangle 1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802" name="Group 18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1142803" name="Rectangle 1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04" name="Rectangle 2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805" name="Group 21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1142806" name="Rectangle 22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07" name="Rectangle 23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808" name="Group 24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1142809" name="Rectangle 25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10" name="Rectangle 26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811" name="Group 27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1142812" name="Rectangle 2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13" name="Rectangle 2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2815" name="Rectangle 31"/>
          <p:cNvSpPr>
            <a:spLocks noChangeArrowheads="1"/>
          </p:cNvSpPr>
          <p:nvPr/>
        </p:nvSpPr>
        <p:spPr bwMode="auto">
          <a:xfrm>
            <a:off x="3352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2817" name="Group 33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1142818" name="Rectangle 3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19" name="Rectangle 3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820" name="Group 36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1142821" name="Rectangle 37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22" name="Rectangle 38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823" name="Group 39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1142824" name="Rectangle 4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25" name="Rectangle 4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2830" name="AutoShape 46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31" name="AutoShape 47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32" name="AutoShape 48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33" name="Rectangle 49"/>
          <p:cNvSpPr>
            <a:spLocks noChangeArrowheads="1"/>
          </p:cNvSpPr>
          <p:nvPr/>
        </p:nvSpPr>
        <p:spPr bwMode="auto">
          <a:xfrm>
            <a:off x="304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35" name="Rectangle 51"/>
          <p:cNvSpPr>
            <a:spLocks noChangeArrowheads="1"/>
          </p:cNvSpPr>
          <p:nvPr/>
        </p:nvSpPr>
        <p:spPr bwMode="auto">
          <a:xfrm>
            <a:off x="4876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36" name="Text Box 52"/>
          <p:cNvSpPr txBox="1">
            <a:spLocks noChangeArrowheads="1"/>
          </p:cNvSpPr>
          <p:nvPr/>
        </p:nvSpPr>
        <p:spPr bwMode="auto">
          <a:xfrm>
            <a:off x="2759075" y="1141413"/>
            <a:ext cx="356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recursion is true for any n.</a:t>
            </a:r>
          </a:p>
        </p:txBody>
      </p:sp>
      <p:sp>
        <p:nvSpPr>
          <p:cNvPr id="1142839" name="Text Box 55"/>
          <p:cNvSpPr txBox="1">
            <a:spLocks noChangeArrowheads="1"/>
          </p:cNvSpPr>
          <p:nvPr/>
        </p:nvSpPr>
        <p:spPr bwMode="auto">
          <a:xfrm>
            <a:off x="5562600" y="1828800"/>
            <a:ext cx="3503613" cy="73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In order to move the largest disk,</a:t>
            </a:r>
          </a:p>
          <a:p>
            <a:r>
              <a:rPr lang="en-US" altLang="zh-TW" sz="1400"/>
              <a:t>I must move the top n-1 disks first,</a:t>
            </a:r>
          </a:p>
          <a:p>
            <a:r>
              <a:rPr lang="en-US" altLang="zh-TW" sz="1400"/>
              <a:t>and I can use the program for n-1 disks.</a:t>
            </a:r>
          </a:p>
        </p:txBody>
      </p:sp>
      <p:sp>
        <p:nvSpPr>
          <p:cNvPr id="1142841" name="Text Box 57"/>
          <p:cNvSpPr txBox="1">
            <a:spLocks noChangeArrowheads="1"/>
          </p:cNvSpPr>
          <p:nvPr/>
        </p:nvSpPr>
        <p:spPr bwMode="auto">
          <a:xfrm>
            <a:off x="1828800" y="3495675"/>
            <a:ext cx="2633663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Then I move the largest disk.</a:t>
            </a:r>
          </a:p>
        </p:txBody>
      </p:sp>
      <p:sp>
        <p:nvSpPr>
          <p:cNvPr id="1142842" name="Text Box 58"/>
          <p:cNvSpPr txBox="1">
            <a:spLocks noChangeArrowheads="1"/>
          </p:cNvSpPr>
          <p:nvPr/>
        </p:nvSpPr>
        <p:spPr bwMode="auto">
          <a:xfrm>
            <a:off x="5334000" y="4044950"/>
            <a:ext cx="3652838" cy="5270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Then I can use the program again to move</a:t>
            </a:r>
          </a:p>
          <a:p>
            <a:r>
              <a:rPr lang="en-US" altLang="zh-TW" sz="1400"/>
              <a:t>the n-1 disks from pole 2 to pole 3.</a:t>
            </a:r>
          </a:p>
        </p:txBody>
      </p:sp>
      <p:sp>
        <p:nvSpPr>
          <p:cNvPr id="1142844" name="Rectangle 60"/>
          <p:cNvSpPr>
            <a:spLocks noChangeArrowheads="1"/>
          </p:cNvSpPr>
          <p:nvPr/>
        </p:nvSpPr>
        <p:spPr bwMode="auto">
          <a:xfrm>
            <a:off x="7924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47" name="AutoShape 63"/>
          <p:cNvSpPr>
            <a:spLocks noChangeArrowheads="1"/>
          </p:cNvSpPr>
          <p:nvPr/>
        </p:nvSpPr>
        <p:spPr bwMode="auto">
          <a:xfrm>
            <a:off x="457200" y="21336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48" name="AutoShape 64"/>
          <p:cNvSpPr>
            <a:spLocks noChangeArrowheads="1"/>
          </p:cNvSpPr>
          <p:nvPr/>
        </p:nvSpPr>
        <p:spPr bwMode="auto">
          <a:xfrm>
            <a:off x="6553200" y="30480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49" name="AutoShape 65"/>
          <p:cNvSpPr>
            <a:spLocks noChangeArrowheads="1"/>
          </p:cNvSpPr>
          <p:nvPr/>
        </p:nvSpPr>
        <p:spPr bwMode="auto">
          <a:xfrm>
            <a:off x="1981200" y="42672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50" name="AutoShape 66"/>
          <p:cNvSpPr>
            <a:spLocks noChangeArrowheads="1"/>
          </p:cNvSpPr>
          <p:nvPr/>
        </p:nvSpPr>
        <p:spPr bwMode="auto">
          <a:xfrm>
            <a:off x="8077200" y="50292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2851" name="Text Box 67"/>
          <p:cNvSpPr txBox="1">
            <a:spLocks noChangeArrowheads="1"/>
          </p:cNvSpPr>
          <p:nvPr/>
        </p:nvSpPr>
        <p:spPr bwMode="auto">
          <a:xfrm>
            <a:off x="228600" y="5334000"/>
            <a:ext cx="41973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Since the program requires r</a:t>
            </a:r>
            <a:r>
              <a:rPr lang="en-US" altLang="zh-TW" baseline="-25000"/>
              <a:t>n-1</a:t>
            </a:r>
            <a:r>
              <a:rPr lang="en-US" altLang="zh-TW"/>
              <a:t> steps,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total number of steps is 2r</a:t>
            </a:r>
            <a:r>
              <a:rPr lang="en-US" altLang="zh-TW" baseline="-25000"/>
              <a:t>n-1</a:t>
            </a:r>
            <a:r>
              <a:rPr lang="en-US" altLang="zh-TW"/>
              <a:t> + 1.</a:t>
            </a:r>
          </a:p>
        </p:txBody>
      </p:sp>
      <p:sp>
        <p:nvSpPr>
          <p:cNvPr id="1142852" name="Text Box 68"/>
          <p:cNvSpPr txBox="1">
            <a:spLocks noChangeArrowheads="1"/>
          </p:cNvSpPr>
          <p:nvPr/>
        </p:nvSpPr>
        <p:spPr bwMode="auto">
          <a:xfrm>
            <a:off x="1536700" y="6186488"/>
            <a:ext cx="1444625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</a:t>
            </a:r>
            <a:r>
              <a:rPr lang="en-US" altLang="zh-TW" baseline="-25000"/>
              <a:t>n</a:t>
            </a:r>
            <a:r>
              <a:rPr lang="en-US" altLang="zh-TW"/>
              <a:t> = 2r</a:t>
            </a:r>
            <a:r>
              <a:rPr lang="en-US" altLang="zh-TW" baseline="-25000"/>
              <a:t>n-1</a:t>
            </a:r>
            <a:r>
              <a:rPr lang="en-US" altLang="zh-TW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8904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815" grpId="0" animBg="1"/>
      <p:bldP spid="1142830" grpId="0" animBg="1"/>
      <p:bldP spid="1142831" grpId="0" animBg="1"/>
      <p:bldP spid="1142832" grpId="0" animBg="1"/>
      <p:bldP spid="1142835" grpId="0" animBg="1"/>
      <p:bldP spid="1142839" grpId="0" animBg="1"/>
      <p:bldP spid="1142841" grpId="0" animBg="1"/>
      <p:bldP spid="1142842" grpId="0" animBg="1"/>
      <p:bldP spid="1142844" grpId="0" animBg="1"/>
      <p:bldP spid="1142848" grpId="0" animBg="1"/>
      <p:bldP spid="1142849" grpId="0" animBg="1"/>
      <p:bldP spid="1142850" grpId="0" animBg="1"/>
      <p:bldP spid="1142851" grpId="0"/>
      <p:bldP spid="11428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</p:pic>
      <p:sp>
        <p:nvSpPr>
          <p:cNvPr id="26627" name="TextBox 9"/>
          <p:cNvSpPr txBox="1">
            <a:spLocks noChangeArrowheads="1"/>
          </p:cNvSpPr>
          <p:nvPr/>
        </p:nvSpPr>
        <p:spPr bwMode="auto">
          <a:xfrm>
            <a:off x="838200" y="4586288"/>
            <a:ext cx="4514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itchFamily="66" charset="0"/>
              </a:rPr>
              <a:t>Move</a:t>
            </a:r>
            <a:r>
              <a:rPr kumimoji="0" lang="en-US" altLang="en-US" sz="2400" baseline="-25000">
                <a:latin typeface="Comic Sans MS" pitchFamily="66" charset="0"/>
              </a:rPr>
              <a:t>1,2</a:t>
            </a:r>
            <a:r>
              <a:rPr kumimoji="0" lang="en-US" altLang="en-US" sz="2400">
                <a:latin typeface="Comic Sans MS" pitchFamily="66" charset="0"/>
              </a:rPr>
              <a:t>(n)::= Move</a:t>
            </a:r>
            <a:r>
              <a:rPr kumimoji="0" lang="en-US" altLang="en-US" sz="2400" baseline="-25000">
                <a:latin typeface="Comic Sans MS" pitchFamily="66" charset="0"/>
              </a:rPr>
              <a:t>1,3</a:t>
            </a:r>
            <a:r>
              <a:rPr kumimoji="0" lang="en-US" altLang="en-US" sz="2400">
                <a:latin typeface="Comic Sans MS" pitchFamily="66" charset="0"/>
              </a:rPr>
              <a:t>(n-1);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itchFamily="66" charset="0"/>
              </a:rPr>
              <a:t>                    biggest disk 1</a:t>
            </a:r>
            <a:r>
              <a:rPr kumimoji="0" lang="en-US" altLang="en-US" sz="2400" b="1">
                <a:latin typeface="Comic Sans MS" pitchFamily="66" charset="0"/>
                <a:sym typeface="Euclid Symbol" pitchFamily="18" charset="2"/>
              </a:rPr>
              <a:t></a:t>
            </a:r>
            <a:r>
              <a:rPr kumimoji="0" lang="en-US" altLang="en-US" sz="2400">
                <a:latin typeface="Comic Sans MS" pitchFamily="66" charset="0"/>
              </a:rPr>
              <a:t>2;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itchFamily="66" charset="0"/>
              </a:rPr>
              <a:t>                    Move</a:t>
            </a:r>
            <a:r>
              <a:rPr kumimoji="0" lang="en-US" altLang="en-US" sz="2400" baseline="-25000">
                <a:latin typeface="Comic Sans MS" pitchFamily="66" charset="0"/>
              </a:rPr>
              <a:t>3,2</a:t>
            </a:r>
            <a:r>
              <a:rPr kumimoji="0" lang="en-US" altLang="en-US" sz="2400">
                <a:latin typeface="Comic Sans MS" pitchFamily="66" charset="0"/>
              </a:rPr>
              <a:t>(n-1)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838200" y="6262688"/>
            <a:ext cx="391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http://www.mazeworks.com/hanoi/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410200" y="4343400"/>
            <a:ext cx="33448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move the biggest disk,</a:t>
            </a:r>
          </a:p>
          <a:p>
            <a:pPr eaLnBrk="1" hangingPunct="1"/>
            <a:r>
              <a:rPr lang="en-US" altLang="zh-TW"/>
              <a:t>we must first move the disks </a:t>
            </a:r>
          </a:p>
          <a:p>
            <a:pPr eaLnBrk="1" hangingPunct="1"/>
            <a:r>
              <a:rPr lang="en-US" altLang="zh-TW"/>
              <a:t>on top to another post.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46482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1148931" name="Text Box 3"/>
          <p:cNvSpPr txBox="1">
            <a:spLocks noChangeArrowheads="1"/>
          </p:cNvSpPr>
          <p:nvPr/>
        </p:nvSpPr>
        <p:spPr bwMode="auto">
          <a:xfrm>
            <a:off x="2062163" y="2209800"/>
            <a:ext cx="5024437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T11(a,b)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T10(a,c);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printf(“Move Disk 11 from a to c\n”);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T10(c,b);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}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76200" y="1157288"/>
            <a:ext cx="9066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we already have a function T10(a,b) to move 10 disks from pole a to pole b.</a:t>
            </a:r>
          </a:p>
        </p:txBody>
      </p:sp>
      <p:sp>
        <p:nvSpPr>
          <p:cNvPr id="1148934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514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then easy to write a program for T11(a,b)</a:t>
            </a:r>
          </a:p>
        </p:txBody>
      </p:sp>
      <p:sp>
        <p:nvSpPr>
          <p:cNvPr id="1148935" name="Text Box 7"/>
          <p:cNvSpPr txBox="1">
            <a:spLocks noChangeArrowheads="1"/>
          </p:cNvSpPr>
          <p:nvPr/>
        </p:nvSpPr>
        <p:spPr bwMode="auto">
          <a:xfrm>
            <a:off x="1362075" y="4800600"/>
            <a:ext cx="64103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general you can write exactly the same program for Tn,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we are given a program for Tn-1.</a:t>
            </a:r>
          </a:p>
        </p:txBody>
      </p:sp>
      <p:sp>
        <p:nvSpPr>
          <p:cNvPr id="1148936" name="Text Box 8"/>
          <p:cNvSpPr txBox="1">
            <a:spLocks noChangeArrowheads="1"/>
          </p:cNvSpPr>
          <p:nvPr/>
        </p:nvSpPr>
        <p:spPr bwMode="auto">
          <a:xfrm>
            <a:off x="1371600" y="5715000"/>
            <a:ext cx="61420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Instead of writing one program for each 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can take n as an input and write a recursive program.</a:t>
            </a:r>
          </a:p>
        </p:txBody>
      </p:sp>
    </p:spTree>
    <p:extLst>
      <p:ext uri="{BB962C8B-B14F-4D97-AF65-F5344CB8AC3E}">
        <p14:creationId xmlns:p14="http://schemas.microsoft.com/office/powerpoint/2010/main" val="30229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4" grpId="0"/>
      <p:bldP spid="1148935" grpId="0"/>
      <p:bldP spid="11489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204788" y="1412875"/>
            <a:ext cx="8710612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Tower_of_Hanoi(int origin, int destination, int buffer, int number)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if (n==0)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return;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Tower_of_Hanoi(origin, buffer, destination, number-1);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printf(“Move Disk #%d from %d to %d\n”, number, origin, destination);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Tower_of_Hanoi(buffer, destination, origin, number-1);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}</a:t>
            </a:r>
          </a:p>
        </p:txBody>
      </p:sp>
      <p:sp>
        <p:nvSpPr>
          <p:cNvPr id="1089543" name="Text Box 7"/>
          <p:cNvSpPr txBox="1">
            <a:spLocks noChangeArrowheads="1"/>
          </p:cNvSpPr>
          <p:nvPr/>
        </p:nvSpPr>
        <p:spPr bwMode="auto">
          <a:xfrm>
            <a:off x="1600200" y="4994275"/>
            <a:ext cx="5867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the power of recursive thinking.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program is very short,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yet there is no easy way to write it without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1115141" name="Text Box 5"/>
          <p:cNvSpPr txBox="1">
            <a:spLocks noChangeArrowheads="1"/>
          </p:cNvSpPr>
          <p:nvPr/>
        </p:nvSpPr>
        <p:spPr bwMode="auto">
          <a:xfrm>
            <a:off x="838200" y="3276600"/>
            <a:ext cx="1287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T(A,C,B,3)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1638300" y="1066800"/>
            <a:ext cx="582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Tower_of_Hanoi(origin, destination, buffer, number)</a:t>
            </a:r>
          </a:p>
        </p:txBody>
      </p:sp>
      <p:sp>
        <p:nvSpPr>
          <p:cNvPr id="1115144" name="Text Box 8"/>
          <p:cNvSpPr txBox="1">
            <a:spLocks noChangeArrowheads="1"/>
          </p:cNvSpPr>
          <p:nvPr/>
        </p:nvSpPr>
        <p:spPr bwMode="auto">
          <a:xfrm>
            <a:off x="365125" y="3851275"/>
            <a:ext cx="2338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3 from A to C.</a:t>
            </a:r>
          </a:p>
        </p:txBody>
      </p:sp>
      <p:sp>
        <p:nvSpPr>
          <p:cNvPr id="1115145" name="Line 9"/>
          <p:cNvSpPr>
            <a:spLocks noChangeShapeType="1"/>
          </p:cNvSpPr>
          <p:nvPr/>
        </p:nvSpPr>
        <p:spPr bwMode="auto">
          <a:xfrm flipV="1">
            <a:off x="2057400" y="2438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46" name="Line 10"/>
          <p:cNvSpPr>
            <a:spLocks noChangeShapeType="1"/>
          </p:cNvSpPr>
          <p:nvPr/>
        </p:nvSpPr>
        <p:spPr bwMode="auto">
          <a:xfrm>
            <a:off x="2057400" y="35052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47" name="Text Box 11"/>
          <p:cNvSpPr txBox="1">
            <a:spLocks noChangeArrowheads="1"/>
          </p:cNvSpPr>
          <p:nvPr/>
        </p:nvSpPr>
        <p:spPr bwMode="auto">
          <a:xfrm>
            <a:off x="3200400" y="2133600"/>
            <a:ext cx="1287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T(A,B,C,2)</a:t>
            </a:r>
          </a:p>
        </p:txBody>
      </p:sp>
      <p:sp>
        <p:nvSpPr>
          <p:cNvPr id="1115148" name="Text Box 12"/>
          <p:cNvSpPr txBox="1">
            <a:spLocks noChangeArrowheads="1"/>
          </p:cNvSpPr>
          <p:nvPr/>
        </p:nvSpPr>
        <p:spPr bwMode="auto">
          <a:xfrm>
            <a:off x="3284538" y="5105400"/>
            <a:ext cx="1287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T(B,C,A,2)</a:t>
            </a:r>
          </a:p>
        </p:txBody>
      </p:sp>
      <p:sp>
        <p:nvSpPr>
          <p:cNvPr id="1115149" name="Text Box 13"/>
          <p:cNvSpPr txBox="1">
            <a:spLocks noChangeArrowheads="1"/>
          </p:cNvSpPr>
          <p:nvPr/>
        </p:nvSpPr>
        <p:spPr bwMode="auto">
          <a:xfrm>
            <a:off x="3200400" y="2743200"/>
            <a:ext cx="226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2 from A to B</a:t>
            </a:r>
          </a:p>
        </p:txBody>
      </p:sp>
      <p:sp>
        <p:nvSpPr>
          <p:cNvPr id="1115150" name="Text Box 14"/>
          <p:cNvSpPr txBox="1">
            <a:spLocks noChangeArrowheads="1"/>
          </p:cNvSpPr>
          <p:nvPr/>
        </p:nvSpPr>
        <p:spPr bwMode="auto">
          <a:xfrm>
            <a:off x="3124200" y="5653088"/>
            <a:ext cx="223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2 from B to C</a:t>
            </a:r>
          </a:p>
        </p:txBody>
      </p:sp>
      <p:sp>
        <p:nvSpPr>
          <p:cNvPr id="1115151" name="Line 15"/>
          <p:cNvSpPr>
            <a:spLocks noChangeShapeType="1"/>
          </p:cNvSpPr>
          <p:nvPr/>
        </p:nvSpPr>
        <p:spPr bwMode="auto">
          <a:xfrm flipV="1">
            <a:off x="5486400" y="1828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52" name="Line 16"/>
          <p:cNvSpPr>
            <a:spLocks noChangeShapeType="1"/>
          </p:cNvSpPr>
          <p:nvPr/>
        </p:nvSpPr>
        <p:spPr bwMode="auto">
          <a:xfrm>
            <a:off x="5486400" y="23622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53" name="Line 17"/>
          <p:cNvSpPr>
            <a:spLocks noChangeShapeType="1"/>
          </p:cNvSpPr>
          <p:nvPr/>
        </p:nvSpPr>
        <p:spPr bwMode="auto">
          <a:xfrm flipV="1">
            <a:off x="5257800" y="47244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54" name="Line 18"/>
          <p:cNvSpPr>
            <a:spLocks noChangeShapeType="1"/>
          </p:cNvSpPr>
          <p:nvPr/>
        </p:nvSpPr>
        <p:spPr bwMode="auto">
          <a:xfrm>
            <a:off x="5257800" y="5486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55" name="Text Box 19"/>
          <p:cNvSpPr txBox="1">
            <a:spLocks noChangeArrowheads="1"/>
          </p:cNvSpPr>
          <p:nvPr/>
        </p:nvSpPr>
        <p:spPr bwMode="auto">
          <a:xfrm>
            <a:off x="6789738" y="16144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T(A,C,B,1)</a:t>
            </a:r>
          </a:p>
        </p:txBody>
      </p:sp>
      <p:sp>
        <p:nvSpPr>
          <p:cNvPr id="1115156" name="Text Box 20"/>
          <p:cNvSpPr txBox="1">
            <a:spLocks noChangeArrowheads="1"/>
          </p:cNvSpPr>
          <p:nvPr/>
        </p:nvSpPr>
        <p:spPr bwMode="auto">
          <a:xfrm>
            <a:off x="6781800" y="28956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T(C,B,A,1)</a:t>
            </a:r>
          </a:p>
        </p:txBody>
      </p:sp>
      <p:sp>
        <p:nvSpPr>
          <p:cNvPr id="1115157" name="Text Box 21"/>
          <p:cNvSpPr txBox="1">
            <a:spLocks noChangeArrowheads="1"/>
          </p:cNvSpPr>
          <p:nvPr/>
        </p:nvSpPr>
        <p:spPr bwMode="auto">
          <a:xfrm>
            <a:off x="6858000" y="44338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T(B,A,C,1)</a:t>
            </a:r>
          </a:p>
        </p:txBody>
      </p:sp>
      <p:sp>
        <p:nvSpPr>
          <p:cNvPr id="1115158" name="Text Box 22"/>
          <p:cNvSpPr txBox="1">
            <a:spLocks noChangeArrowheads="1"/>
          </p:cNvSpPr>
          <p:nvPr/>
        </p:nvSpPr>
        <p:spPr bwMode="auto">
          <a:xfrm>
            <a:off x="6902450" y="58054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T(A,C,B,1)</a:t>
            </a:r>
          </a:p>
        </p:txBody>
      </p:sp>
      <p:sp>
        <p:nvSpPr>
          <p:cNvPr id="1115159" name="Text Box 23"/>
          <p:cNvSpPr txBox="1">
            <a:spLocks noChangeArrowheads="1"/>
          </p:cNvSpPr>
          <p:nvPr/>
        </p:nvSpPr>
        <p:spPr bwMode="auto">
          <a:xfrm>
            <a:off x="6781800" y="2057400"/>
            <a:ext cx="222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1 from A to C</a:t>
            </a:r>
          </a:p>
        </p:txBody>
      </p:sp>
      <p:sp>
        <p:nvSpPr>
          <p:cNvPr id="1115160" name="Text Box 24"/>
          <p:cNvSpPr txBox="1">
            <a:spLocks noChangeArrowheads="1"/>
          </p:cNvSpPr>
          <p:nvPr/>
        </p:nvSpPr>
        <p:spPr bwMode="auto">
          <a:xfrm>
            <a:off x="6781800" y="3352800"/>
            <a:ext cx="2198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1 from C to B</a:t>
            </a:r>
          </a:p>
        </p:txBody>
      </p:sp>
      <p:sp>
        <p:nvSpPr>
          <p:cNvPr id="1115161" name="Text Box 25"/>
          <p:cNvSpPr txBox="1">
            <a:spLocks noChangeArrowheads="1"/>
          </p:cNvSpPr>
          <p:nvPr/>
        </p:nvSpPr>
        <p:spPr bwMode="auto">
          <a:xfrm>
            <a:off x="6781800" y="4876800"/>
            <a:ext cx="222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1 from B to A</a:t>
            </a:r>
          </a:p>
        </p:txBody>
      </p:sp>
      <p:sp>
        <p:nvSpPr>
          <p:cNvPr id="1115162" name="Text Box 26"/>
          <p:cNvSpPr txBox="1">
            <a:spLocks noChangeArrowheads="1"/>
          </p:cNvSpPr>
          <p:nvPr/>
        </p:nvSpPr>
        <p:spPr bwMode="auto">
          <a:xfrm>
            <a:off x="6840538" y="6262688"/>
            <a:ext cx="2220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1 from A to C</a:t>
            </a:r>
          </a:p>
        </p:txBody>
      </p:sp>
      <p:sp>
        <p:nvSpPr>
          <p:cNvPr id="1115163" name="Text Box 27"/>
          <p:cNvSpPr txBox="1">
            <a:spLocks noChangeArrowheads="1"/>
          </p:cNvSpPr>
          <p:nvPr/>
        </p:nvSpPr>
        <p:spPr bwMode="auto">
          <a:xfrm>
            <a:off x="8229600" y="1524000"/>
            <a:ext cx="2968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sp>
        <p:nvSpPr>
          <p:cNvPr id="1115164" name="Text Box 28"/>
          <p:cNvSpPr txBox="1">
            <a:spLocks noChangeArrowheads="1"/>
          </p:cNvSpPr>
          <p:nvPr/>
        </p:nvSpPr>
        <p:spPr bwMode="auto">
          <a:xfrm>
            <a:off x="4572000" y="2138363"/>
            <a:ext cx="3333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</a:t>
            </a:r>
          </a:p>
        </p:txBody>
      </p:sp>
      <p:sp>
        <p:nvSpPr>
          <p:cNvPr id="1115165" name="Text Box 29"/>
          <p:cNvSpPr txBox="1">
            <a:spLocks noChangeArrowheads="1"/>
          </p:cNvSpPr>
          <p:nvPr/>
        </p:nvSpPr>
        <p:spPr bwMode="auto">
          <a:xfrm>
            <a:off x="8277225" y="2819400"/>
            <a:ext cx="3333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</a:t>
            </a:r>
          </a:p>
        </p:txBody>
      </p:sp>
      <p:sp>
        <p:nvSpPr>
          <p:cNvPr id="1115166" name="Text Box 30"/>
          <p:cNvSpPr txBox="1">
            <a:spLocks noChangeArrowheads="1"/>
          </p:cNvSpPr>
          <p:nvPr/>
        </p:nvSpPr>
        <p:spPr bwMode="auto">
          <a:xfrm>
            <a:off x="2286000" y="3352800"/>
            <a:ext cx="3333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</a:t>
            </a:r>
          </a:p>
        </p:txBody>
      </p:sp>
      <p:sp>
        <p:nvSpPr>
          <p:cNvPr id="1115167" name="Text Box 31"/>
          <p:cNvSpPr txBox="1">
            <a:spLocks noChangeArrowheads="1"/>
          </p:cNvSpPr>
          <p:nvPr/>
        </p:nvSpPr>
        <p:spPr bwMode="auto">
          <a:xfrm>
            <a:off x="8277225" y="4424363"/>
            <a:ext cx="3333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5</a:t>
            </a:r>
          </a:p>
        </p:txBody>
      </p:sp>
      <p:sp>
        <p:nvSpPr>
          <p:cNvPr id="1115168" name="Text Box 32"/>
          <p:cNvSpPr txBox="1">
            <a:spLocks noChangeArrowheads="1"/>
          </p:cNvSpPr>
          <p:nvPr/>
        </p:nvSpPr>
        <p:spPr bwMode="auto">
          <a:xfrm>
            <a:off x="4724400" y="5110163"/>
            <a:ext cx="3333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6</a:t>
            </a:r>
          </a:p>
        </p:txBody>
      </p:sp>
      <p:sp>
        <p:nvSpPr>
          <p:cNvPr id="1115169" name="Text Box 33"/>
          <p:cNvSpPr txBox="1">
            <a:spLocks noChangeArrowheads="1"/>
          </p:cNvSpPr>
          <p:nvPr/>
        </p:nvSpPr>
        <p:spPr bwMode="auto">
          <a:xfrm>
            <a:off x="8305800" y="5715000"/>
            <a:ext cx="3333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41" grpId="0"/>
      <p:bldP spid="1115144" grpId="0"/>
      <p:bldP spid="1115145" grpId="0" animBg="1"/>
      <p:bldP spid="1115146" grpId="0" animBg="1"/>
      <p:bldP spid="1115147" grpId="0"/>
      <p:bldP spid="1115148" grpId="0"/>
      <p:bldP spid="1115149" grpId="0"/>
      <p:bldP spid="1115150" grpId="0"/>
      <p:bldP spid="1115151" grpId="0" animBg="1"/>
      <p:bldP spid="1115152" grpId="0" animBg="1"/>
      <p:bldP spid="1115153" grpId="0" animBg="1"/>
      <p:bldP spid="1115154" grpId="0" animBg="1"/>
      <p:bldP spid="1115155" grpId="0"/>
      <p:bldP spid="1115156" grpId="0"/>
      <p:bldP spid="1115157" grpId="0"/>
      <p:bldP spid="1115158" grpId="0"/>
      <p:bldP spid="1115159" grpId="0"/>
      <p:bldP spid="1115160" grpId="0"/>
      <p:bldP spid="1115161" grpId="0"/>
      <p:bldP spid="1115162" grpId="0"/>
      <p:bldP spid="1115163" grpId="0" animBg="1"/>
      <p:bldP spid="1115164" grpId="0" animBg="1"/>
      <p:bldP spid="1115165" grpId="0" animBg="1"/>
      <p:bldP spid="1115166" grpId="0" animBg="1"/>
      <p:bldP spid="1115167" grpId="0" animBg="1"/>
      <p:bldP spid="1115168" grpId="0" animBg="1"/>
      <p:bldP spid="11151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Text Box 2"/>
          <p:cNvSpPr txBox="1">
            <a:spLocks noChangeArrowheads="1"/>
          </p:cNvSpPr>
          <p:nvPr/>
        </p:nvSpPr>
        <p:spPr bwMode="auto">
          <a:xfrm>
            <a:off x="3827463" y="457200"/>
            <a:ext cx="143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Exercise</a:t>
            </a:r>
          </a:p>
        </p:txBody>
      </p:sp>
      <p:sp>
        <p:nvSpPr>
          <p:cNvPr id="1172536" name="Text Box 56"/>
          <p:cNvSpPr txBox="1">
            <a:spLocks noChangeArrowheads="1"/>
          </p:cNvSpPr>
          <p:nvPr/>
        </p:nvSpPr>
        <p:spPr bwMode="auto">
          <a:xfrm>
            <a:off x="304800" y="1614488"/>
            <a:ext cx="4770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we use fewer steps if we have 4 poles?</a:t>
            </a:r>
          </a:p>
        </p:txBody>
      </p:sp>
      <p:sp>
        <p:nvSpPr>
          <p:cNvPr id="1172537" name="Text Box 57"/>
          <p:cNvSpPr txBox="1">
            <a:spLocks noChangeArrowheads="1"/>
          </p:cNvSpPr>
          <p:nvPr/>
        </p:nvSpPr>
        <p:spPr bwMode="auto">
          <a:xfrm>
            <a:off x="228600" y="3625850"/>
            <a:ext cx="86296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if we have a constraint that a disk cannot move between pole 1 to pole 3?</a:t>
            </a:r>
          </a:p>
          <a:p>
            <a:pPr>
              <a:lnSpc>
                <a:spcPct val="150000"/>
              </a:lnSpc>
            </a:pPr>
            <a:r>
              <a:rPr lang="en-US" altLang="zh-TW"/>
              <a:t>How many steps are needed in this case?</a:t>
            </a:r>
          </a:p>
        </p:txBody>
      </p:sp>
    </p:spTree>
    <p:extLst>
      <p:ext uri="{BB962C8B-B14F-4D97-AF65-F5344CB8AC3E}">
        <p14:creationId xmlns:p14="http://schemas.microsoft.com/office/powerpoint/2010/main" val="17959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1117187" name="Text Box 3"/>
          <p:cNvSpPr txBox="1">
            <a:spLocks noChangeArrowheads="1"/>
          </p:cNvSpPr>
          <p:nvPr/>
        </p:nvSpPr>
        <p:spPr bwMode="auto">
          <a:xfrm>
            <a:off x="762000" y="1336675"/>
            <a:ext cx="7605713" cy="788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sequence of n numbers,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how many steps are required to sort them into non-decreasing order?</a:t>
            </a:r>
          </a:p>
        </p:txBody>
      </p:sp>
      <p:sp>
        <p:nvSpPr>
          <p:cNvPr id="1117188" name="Text Box 4"/>
          <p:cNvSpPr txBox="1">
            <a:spLocks noChangeArrowheads="1"/>
          </p:cNvSpPr>
          <p:nvPr/>
        </p:nvSpPr>
        <p:spPr bwMode="auto">
          <a:xfrm>
            <a:off x="784225" y="2362200"/>
            <a:ext cx="608012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One way to sort the number is called the “bubble sort”,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in which every step we search for the smallest number,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move it to the front.</a:t>
            </a:r>
          </a:p>
        </p:txBody>
      </p:sp>
      <p:sp>
        <p:nvSpPr>
          <p:cNvPr id="1117189" name="Text Box 5"/>
          <p:cNvSpPr txBox="1">
            <a:spLocks noChangeArrowheads="1"/>
          </p:cNvSpPr>
          <p:nvPr/>
        </p:nvSpPr>
        <p:spPr bwMode="auto">
          <a:xfrm>
            <a:off x="838200" y="4876800"/>
            <a:ext cx="7296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Every time it will search to the end to find the smallest number,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the algorithm takes roughly n+(n-1)+(n-2)+…+1 = n(n+1)/2 steps.</a:t>
            </a:r>
          </a:p>
        </p:txBody>
      </p:sp>
      <p:sp>
        <p:nvSpPr>
          <p:cNvPr id="1117190" name="Text Box 6"/>
          <p:cNvSpPr txBox="1">
            <a:spLocks noChangeArrowheads="1"/>
          </p:cNvSpPr>
          <p:nvPr/>
        </p:nvSpPr>
        <p:spPr bwMode="auto">
          <a:xfrm>
            <a:off x="822325" y="3810000"/>
            <a:ext cx="533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algorithm could take up to roughly n</a:t>
            </a:r>
            <a:r>
              <a:rPr lang="en-US" altLang="zh-TW" baseline="30000"/>
              <a:t>2</a:t>
            </a:r>
            <a:r>
              <a:rPr lang="en-US" altLang="zh-TW"/>
              <a:t> steps.</a:t>
            </a:r>
          </a:p>
        </p:txBody>
      </p:sp>
      <p:sp>
        <p:nvSpPr>
          <p:cNvPr id="1117191" name="Text Box 7"/>
          <p:cNvSpPr txBox="1">
            <a:spLocks noChangeArrowheads="1"/>
          </p:cNvSpPr>
          <p:nvPr/>
        </p:nvSpPr>
        <p:spPr bwMode="auto">
          <a:xfrm>
            <a:off x="838200" y="4343400"/>
            <a:ext cx="695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example, if we are given the reverse sequence n,n-1,n-2,…,1.</a:t>
            </a:r>
          </a:p>
        </p:txBody>
      </p:sp>
      <p:sp>
        <p:nvSpPr>
          <p:cNvPr id="1117192" name="Text Box 8"/>
          <p:cNvSpPr txBox="1">
            <a:spLocks noChangeArrowheads="1"/>
          </p:cNvSpPr>
          <p:nvPr/>
        </p:nvSpPr>
        <p:spPr bwMode="auto">
          <a:xfrm>
            <a:off x="846138" y="5908675"/>
            <a:ext cx="3802062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 we design a faster algorithm?</a:t>
            </a:r>
          </a:p>
        </p:txBody>
      </p:sp>
      <p:sp>
        <p:nvSpPr>
          <p:cNvPr id="1117193" name="Text Box 9"/>
          <p:cNvSpPr txBox="1">
            <a:spLocks noChangeArrowheads="1"/>
          </p:cNvSpPr>
          <p:nvPr/>
        </p:nvSpPr>
        <p:spPr bwMode="auto">
          <a:xfrm>
            <a:off x="5546725" y="5908675"/>
            <a:ext cx="208280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Think recursively!</a:t>
            </a:r>
          </a:p>
        </p:txBody>
      </p:sp>
    </p:spTree>
    <p:extLst>
      <p:ext uri="{BB962C8B-B14F-4D97-AF65-F5344CB8AC3E}">
        <p14:creationId xmlns:p14="http://schemas.microsoft.com/office/powerpoint/2010/main" val="34745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8" grpId="0"/>
      <p:bldP spid="1117189" grpId="0"/>
      <p:bldP spid="1117190" grpId="0"/>
      <p:bldP spid="1117191" grpId="0"/>
      <p:bldP spid="1117192" grpId="0" animBg="1"/>
      <p:bldP spid="11171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1143818" name="Text Box 10"/>
          <p:cNvSpPr txBox="1">
            <a:spLocks noChangeArrowheads="1"/>
          </p:cNvSpPr>
          <p:nvPr/>
        </p:nvSpPr>
        <p:spPr bwMode="auto">
          <a:xfrm>
            <a:off x="1654175" y="1295400"/>
            <a:ext cx="58134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we have a program to sort n/2 numbers.</a:t>
            </a:r>
          </a:p>
          <a:p>
            <a:endParaRPr lang="en-US" altLang="zh-TW"/>
          </a:p>
          <a:p>
            <a:r>
              <a:rPr lang="en-US" altLang="zh-TW"/>
              <a:t>We can use it to sort n numbers in the following way.</a:t>
            </a:r>
          </a:p>
        </p:txBody>
      </p:sp>
      <p:sp>
        <p:nvSpPr>
          <p:cNvPr id="1143819" name="Text Box 11"/>
          <p:cNvSpPr txBox="1">
            <a:spLocks noChangeArrowheads="1"/>
          </p:cNvSpPr>
          <p:nvPr/>
        </p:nvSpPr>
        <p:spPr bwMode="auto">
          <a:xfrm>
            <a:off x="3667125" y="2590800"/>
            <a:ext cx="175260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3 8 4 7 2 1 6 5</a:t>
            </a:r>
          </a:p>
        </p:txBody>
      </p:sp>
      <p:sp>
        <p:nvSpPr>
          <p:cNvPr id="1143821" name="Text Box 13"/>
          <p:cNvSpPr txBox="1">
            <a:spLocks noChangeArrowheads="1"/>
          </p:cNvSpPr>
          <p:nvPr/>
        </p:nvSpPr>
        <p:spPr bwMode="auto">
          <a:xfrm>
            <a:off x="1543050" y="3275013"/>
            <a:ext cx="6000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Divide the sequence into two halves.</a:t>
            </a:r>
          </a:p>
          <a:p>
            <a:endParaRPr lang="en-US" altLang="zh-TW"/>
          </a:p>
          <a:p>
            <a:r>
              <a:rPr lang="en-US" altLang="zh-TW"/>
              <a:t>Use the program to sort the two halves independently.</a:t>
            </a:r>
          </a:p>
        </p:txBody>
      </p:sp>
      <p:sp>
        <p:nvSpPr>
          <p:cNvPr id="1143822" name="Text Box 14"/>
          <p:cNvSpPr txBox="1">
            <a:spLocks noChangeArrowheads="1"/>
          </p:cNvSpPr>
          <p:nvPr/>
        </p:nvSpPr>
        <p:spPr bwMode="auto">
          <a:xfrm>
            <a:off x="3124200" y="4495800"/>
            <a:ext cx="95726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3 4 7 8</a:t>
            </a:r>
          </a:p>
        </p:txBody>
      </p:sp>
      <p:sp>
        <p:nvSpPr>
          <p:cNvPr id="1143823" name="Text Box 15"/>
          <p:cNvSpPr txBox="1">
            <a:spLocks noChangeArrowheads="1"/>
          </p:cNvSpPr>
          <p:nvPr/>
        </p:nvSpPr>
        <p:spPr bwMode="auto">
          <a:xfrm>
            <a:off x="4937125" y="4495800"/>
            <a:ext cx="92075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1 2 5 6</a:t>
            </a:r>
          </a:p>
        </p:txBody>
      </p:sp>
      <p:sp>
        <p:nvSpPr>
          <p:cNvPr id="1143824" name="Text Box 16"/>
          <p:cNvSpPr txBox="1">
            <a:spLocks noChangeArrowheads="1"/>
          </p:cNvSpPr>
          <p:nvPr/>
        </p:nvSpPr>
        <p:spPr bwMode="auto">
          <a:xfrm>
            <a:off x="1143000" y="5240338"/>
            <a:ext cx="68786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With these two sorted sequences of n/2 numbers,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we can merge them into a sorted sequence of n numbers easily!</a:t>
            </a:r>
          </a:p>
        </p:txBody>
      </p:sp>
    </p:spTree>
    <p:extLst>
      <p:ext uri="{BB962C8B-B14F-4D97-AF65-F5344CB8AC3E}">
        <p14:creationId xmlns:p14="http://schemas.microsoft.com/office/powerpoint/2010/main" val="153043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8" grpId="0"/>
      <p:bldP spid="1143819" grpId="0" animBg="1"/>
      <p:bldP spid="1143821" grpId="0"/>
      <p:bldP spid="1143822" grpId="0" animBg="1"/>
      <p:bldP spid="1143823" grpId="0" animBg="1"/>
      <p:bldP spid="11438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>
            <a:off x="1279525" y="1219200"/>
            <a:ext cx="6511925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Claim.  Suppose we have two sorted sequence of </a:t>
            </a:r>
            <a:r>
              <a:rPr lang="en-US" altLang="zh-TW">
                <a:solidFill>
                  <a:srgbClr val="008000"/>
                </a:solidFill>
              </a:rPr>
              <a:t>k</a:t>
            </a:r>
            <a:r>
              <a:rPr lang="en-US" altLang="zh-TW"/>
              <a:t> numbers.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We can merge them into a sorted sequence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of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numbers in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steps.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>
            <a:off x="1279525" y="2784475"/>
            <a:ext cx="209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Proof by example:</a:t>
            </a:r>
          </a:p>
        </p:txBody>
      </p:sp>
      <p:sp>
        <p:nvSpPr>
          <p:cNvPr id="1144844" name="Text Box 12"/>
          <p:cNvSpPr txBox="1">
            <a:spLocks noChangeArrowheads="1"/>
          </p:cNvSpPr>
          <p:nvPr/>
        </p:nvSpPr>
        <p:spPr bwMode="auto">
          <a:xfrm>
            <a:off x="2057400" y="34290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3 5 7 8 9 10</a:t>
            </a:r>
          </a:p>
        </p:txBody>
      </p:sp>
      <p:sp>
        <p:nvSpPr>
          <p:cNvPr id="1144845" name="Text Box 13"/>
          <p:cNvSpPr txBox="1">
            <a:spLocks noChangeArrowheads="1"/>
          </p:cNvSpPr>
          <p:nvPr/>
        </p:nvSpPr>
        <p:spPr bwMode="auto">
          <a:xfrm>
            <a:off x="4997450" y="34432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1 2 4 6 11 12</a:t>
            </a: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2209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847" name="Line 15"/>
          <p:cNvSpPr>
            <a:spLocks noChangeShapeType="1"/>
          </p:cNvSpPr>
          <p:nvPr/>
        </p:nvSpPr>
        <p:spPr bwMode="auto">
          <a:xfrm flipV="1">
            <a:off x="51054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77950" y="4478338"/>
            <a:ext cx="63182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 decide the smallest number in the two sequences,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we just need to look at the “heads” of the two sequences.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914400" y="5638800"/>
            <a:ext cx="73072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So, in one step, we can extend the sorted sequence by one number.</a:t>
            </a:r>
          </a:p>
          <a:p>
            <a:endParaRPr lang="en-US" altLang="zh-TW"/>
          </a:p>
          <a:p>
            <a:r>
              <a:rPr lang="en-US" altLang="zh-TW"/>
              <a:t>So the total number of steps for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numbers is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7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43" grpId="0"/>
      <p:bldP spid="1144844" grpId="0" animBg="1"/>
      <p:bldP spid="1144845" grpId="0" animBg="1"/>
      <p:bldP spid="1144846" grpId="0" animBg="1"/>
      <p:bldP spid="1144847" grpId="0" animBg="1"/>
      <p:bldP spid="11448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1145861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62" name="Text Box 6"/>
          <p:cNvSpPr txBox="1">
            <a:spLocks noChangeArrowheads="1"/>
          </p:cNvSpPr>
          <p:nvPr/>
        </p:nvSpPr>
        <p:spPr bwMode="auto">
          <a:xfrm>
            <a:off x="2667000" y="11572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1</a:t>
            </a:r>
            <a:r>
              <a:rPr lang="en-US" altLang="zh-TW"/>
              <a:t> 2 4 6 11 12</a:t>
            </a:r>
          </a:p>
        </p:txBody>
      </p:sp>
      <p:sp>
        <p:nvSpPr>
          <p:cNvPr id="1145868" name="Text Box 12"/>
          <p:cNvSpPr txBox="1">
            <a:spLocks noChangeArrowheads="1"/>
          </p:cNvSpPr>
          <p:nvPr/>
        </p:nvSpPr>
        <p:spPr bwMode="auto">
          <a:xfrm>
            <a:off x="4953000" y="1147763"/>
            <a:ext cx="3700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                                                </a:t>
            </a:r>
          </a:p>
        </p:txBody>
      </p:sp>
      <p:sp>
        <p:nvSpPr>
          <p:cNvPr id="1145869" name="Line 13"/>
          <p:cNvSpPr>
            <a:spLocks noChangeShapeType="1"/>
          </p:cNvSpPr>
          <p:nvPr/>
        </p:nvSpPr>
        <p:spPr bwMode="auto">
          <a:xfrm>
            <a:off x="4572000" y="9144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76" name="Text Box 20"/>
          <p:cNvSpPr txBox="1">
            <a:spLocks noChangeArrowheads="1"/>
          </p:cNvSpPr>
          <p:nvPr/>
        </p:nvSpPr>
        <p:spPr bwMode="auto">
          <a:xfrm>
            <a:off x="762000" y="16002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77" name="Text Box 21"/>
          <p:cNvSpPr txBox="1">
            <a:spLocks noChangeArrowheads="1"/>
          </p:cNvSpPr>
          <p:nvPr/>
        </p:nvSpPr>
        <p:spPr bwMode="auto">
          <a:xfrm>
            <a:off x="2667000" y="16144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</a:t>
            </a:r>
            <a:r>
              <a:rPr lang="en-US" altLang="zh-TW">
                <a:solidFill>
                  <a:srgbClr val="A50021"/>
                </a:solidFill>
              </a:rPr>
              <a:t>2</a:t>
            </a:r>
            <a:r>
              <a:rPr lang="en-US" altLang="zh-TW"/>
              <a:t> 4 6 11 12</a:t>
            </a:r>
          </a:p>
        </p:txBody>
      </p:sp>
      <p:sp>
        <p:nvSpPr>
          <p:cNvPr id="1145878" name="Text Box 22"/>
          <p:cNvSpPr txBox="1">
            <a:spLocks noChangeArrowheads="1"/>
          </p:cNvSpPr>
          <p:nvPr/>
        </p:nvSpPr>
        <p:spPr bwMode="auto">
          <a:xfrm>
            <a:off x="762000" y="20574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79" name="Text Box 23"/>
          <p:cNvSpPr txBox="1">
            <a:spLocks noChangeArrowheads="1"/>
          </p:cNvSpPr>
          <p:nvPr/>
        </p:nvSpPr>
        <p:spPr bwMode="auto">
          <a:xfrm>
            <a:off x="2667000" y="20716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</a:t>
            </a:r>
            <a:r>
              <a:rPr lang="en-US" altLang="zh-TW">
                <a:solidFill>
                  <a:srgbClr val="A50021"/>
                </a:solidFill>
              </a:rPr>
              <a:t>4</a:t>
            </a:r>
            <a:r>
              <a:rPr lang="en-US" altLang="zh-TW"/>
              <a:t> 6 11 12</a:t>
            </a:r>
          </a:p>
        </p:txBody>
      </p:sp>
      <p:sp>
        <p:nvSpPr>
          <p:cNvPr id="1145880" name="Text Box 24"/>
          <p:cNvSpPr txBox="1">
            <a:spLocks noChangeArrowheads="1"/>
          </p:cNvSpPr>
          <p:nvPr/>
        </p:nvSpPr>
        <p:spPr bwMode="auto">
          <a:xfrm>
            <a:off x="762000" y="2524125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</a:t>
            </a:r>
            <a:r>
              <a:rPr lang="en-US" altLang="zh-TW">
                <a:solidFill>
                  <a:srgbClr val="A50021"/>
                </a:solidFill>
              </a:rPr>
              <a:t>5</a:t>
            </a:r>
            <a:r>
              <a:rPr lang="en-US" altLang="zh-TW"/>
              <a:t> 7 8 9 10</a:t>
            </a:r>
          </a:p>
        </p:txBody>
      </p:sp>
      <p:sp>
        <p:nvSpPr>
          <p:cNvPr id="1145881" name="Text Box 25"/>
          <p:cNvSpPr txBox="1">
            <a:spLocks noChangeArrowheads="1"/>
          </p:cNvSpPr>
          <p:nvPr/>
        </p:nvSpPr>
        <p:spPr bwMode="auto">
          <a:xfrm>
            <a:off x="2667000" y="2538413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</a:t>
            </a:r>
            <a:r>
              <a:rPr lang="en-US" altLang="zh-TW">
                <a:solidFill>
                  <a:srgbClr val="A50021"/>
                </a:solidFill>
              </a:rPr>
              <a:t>4</a:t>
            </a:r>
            <a:r>
              <a:rPr lang="en-US" altLang="zh-TW"/>
              <a:t> 6 11 12</a:t>
            </a:r>
          </a:p>
        </p:txBody>
      </p:sp>
      <p:sp>
        <p:nvSpPr>
          <p:cNvPr id="1145882" name="Text Box 26"/>
          <p:cNvSpPr txBox="1">
            <a:spLocks noChangeArrowheads="1"/>
          </p:cNvSpPr>
          <p:nvPr/>
        </p:nvSpPr>
        <p:spPr bwMode="auto">
          <a:xfrm>
            <a:off x="762000" y="29718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</a:t>
            </a:r>
            <a:r>
              <a:rPr lang="en-US" altLang="zh-TW">
                <a:solidFill>
                  <a:srgbClr val="A50021"/>
                </a:solidFill>
              </a:rPr>
              <a:t>5</a:t>
            </a:r>
            <a:r>
              <a:rPr lang="en-US" altLang="zh-TW"/>
              <a:t> 7 8 9 10</a:t>
            </a:r>
          </a:p>
        </p:txBody>
      </p:sp>
      <p:sp>
        <p:nvSpPr>
          <p:cNvPr id="1145883" name="Text Box 27"/>
          <p:cNvSpPr txBox="1">
            <a:spLocks noChangeArrowheads="1"/>
          </p:cNvSpPr>
          <p:nvPr/>
        </p:nvSpPr>
        <p:spPr bwMode="auto">
          <a:xfrm>
            <a:off x="2667000" y="29860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</a:t>
            </a:r>
            <a:r>
              <a:rPr lang="en-US" altLang="zh-TW">
                <a:solidFill>
                  <a:srgbClr val="A50021"/>
                </a:solidFill>
              </a:rPr>
              <a:t>6</a:t>
            </a:r>
            <a:r>
              <a:rPr lang="en-US" altLang="zh-TW"/>
              <a:t> 11 12</a:t>
            </a:r>
          </a:p>
        </p:txBody>
      </p:sp>
      <p:sp>
        <p:nvSpPr>
          <p:cNvPr id="1145884" name="Text Box 28"/>
          <p:cNvSpPr txBox="1">
            <a:spLocks noChangeArrowheads="1"/>
          </p:cNvSpPr>
          <p:nvPr/>
        </p:nvSpPr>
        <p:spPr bwMode="auto">
          <a:xfrm>
            <a:off x="762000" y="3438525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</a:t>
            </a:r>
            <a:r>
              <a:rPr lang="en-US" altLang="zh-TW">
                <a:solidFill>
                  <a:srgbClr val="A50021"/>
                </a:solidFill>
              </a:rPr>
              <a:t>7</a:t>
            </a:r>
            <a:r>
              <a:rPr lang="en-US" altLang="zh-TW"/>
              <a:t> 8 9 10</a:t>
            </a:r>
          </a:p>
        </p:txBody>
      </p:sp>
      <p:sp>
        <p:nvSpPr>
          <p:cNvPr id="1145885" name="Text Box 29"/>
          <p:cNvSpPr txBox="1">
            <a:spLocks noChangeArrowheads="1"/>
          </p:cNvSpPr>
          <p:nvPr/>
        </p:nvSpPr>
        <p:spPr bwMode="auto">
          <a:xfrm>
            <a:off x="2667000" y="3452813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</a:t>
            </a:r>
            <a:r>
              <a:rPr lang="en-US" altLang="zh-TW">
                <a:solidFill>
                  <a:srgbClr val="A50021"/>
                </a:solidFill>
              </a:rPr>
              <a:t>6</a:t>
            </a:r>
            <a:r>
              <a:rPr lang="en-US" altLang="zh-TW"/>
              <a:t> 11 12</a:t>
            </a:r>
          </a:p>
        </p:txBody>
      </p:sp>
      <p:sp>
        <p:nvSpPr>
          <p:cNvPr id="1145886" name="Text Box 30"/>
          <p:cNvSpPr txBox="1">
            <a:spLocks noChangeArrowheads="1"/>
          </p:cNvSpPr>
          <p:nvPr/>
        </p:nvSpPr>
        <p:spPr bwMode="auto">
          <a:xfrm>
            <a:off x="762000" y="38862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</a:t>
            </a:r>
            <a:r>
              <a:rPr lang="en-US" altLang="zh-TW">
                <a:solidFill>
                  <a:srgbClr val="A50021"/>
                </a:solidFill>
              </a:rPr>
              <a:t>7</a:t>
            </a:r>
            <a:r>
              <a:rPr lang="en-US" altLang="zh-TW"/>
              <a:t> 8 9 10</a:t>
            </a:r>
          </a:p>
        </p:txBody>
      </p:sp>
      <p:sp>
        <p:nvSpPr>
          <p:cNvPr id="1145887" name="Text Box 31"/>
          <p:cNvSpPr txBox="1">
            <a:spLocks noChangeArrowheads="1"/>
          </p:cNvSpPr>
          <p:nvPr/>
        </p:nvSpPr>
        <p:spPr bwMode="auto">
          <a:xfrm>
            <a:off x="2667000" y="39004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12</a:t>
            </a:r>
          </a:p>
        </p:txBody>
      </p:sp>
      <p:sp>
        <p:nvSpPr>
          <p:cNvPr id="1145888" name="Text Box 32"/>
          <p:cNvSpPr txBox="1">
            <a:spLocks noChangeArrowheads="1"/>
          </p:cNvSpPr>
          <p:nvPr/>
        </p:nvSpPr>
        <p:spPr bwMode="auto">
          <a:xfrm>
            <a:off x="762000" y="4352925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</a:t>
            </a:r>
            <a:r>
              <a:rPr lang="en-US" altLang="zh-TW">
                <a:solidFill>
                  <a:srgbClr val="A50021"/>
                </a:solidFill>
              </a:rPr>
              <a:t>8</a:t>
            </a:r>
            <a:r>
              <a:rPr lang="en-US" altLang="zh-TW"/>
              <a:t> 9 10</a:t>
            </a:r>
          </a:p>
        </p:txBody>
      </p:sp>
      <p:sp>
        <p:nvSpPr>
          <p:cNvPr id="1145889" name="Text Box 33"/>
          <p:cNvSpPr txBox="1">
            <a:spLocks noChangeArrowheads="1"/>
          </p:cNvSpPr>
          <p:nvPr/>
        </p:nvSpPr>
        <p:spPr bwMode="auto">
          <a:xfrm>
            <a:off x="2667000" y="4367213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12</a:t>
            </a:r>
          </a:p>
        </p:txBody>
      </p:sp>
      <p:sp>
        <p:nvSpPr>
          <p:cNvPr id="1145890" name="Text Box 34"/>
          <p:cNvSpPr txBox="1">
            <a:spLocks noChangeArrowheads="1"/>
          </p:cNvSpPr>
          <p:nvPr/>
        </p:nvSpPr>
        <p:spPr bwMode="auto">
          <a:xfrm>
            <a:off x="762000" y="48006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5 7 8 </a:t>
            </a:r>
            <a:r>
              <a:rPr lang="en-US" altLang="zh-TW">
                <a:solidFill>
                  <a:srgbClr val="A50021"/>
                </a:solidFill>
              </a:rPr>
              <a:t>9</a:t>
            </a:r>
            <a:r>
              <a:rPr lang="en-US" altLang="zh-TW"/>
              <a:t> 10</a:t>
            </a:r>
          </a:p>
        </p:txBody>
      </p:sp>
      <p:sp>
        <p:nvSpPr>
          <p:cNvPr id="1145891" name="Text Box 35"/>
          <p:cNvSpPr txBox="1">
            <a:spLocks noChangeArrowheads="1"/>
          </p:cNvSpPr>
          <p:nvPr/>
        </p:nvSpPr>
        <p:spPr bwMode="auto">
          <a:xfrm>
            <a:off x="2667000" y="48148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12</a:t>
            </a:r>
          </a:p>
        </p:txBody>
      </p:sp>
      <p:sp>
        <p:nvSpPr>
          <p:cNvPr id="1145892" name="Text Box 36"/>
          <p:cNvSpPr txBox="1">
            <a:spLocks noChangeArrowheads="1"/>
          </p:cNvSpPr>
          <p:nvPr/>
        </p:nvSpPr>
        <p:spPr bwMode="auto">
          <a:xfrm>
            <a:off x="762000" y="52578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5 7 8 9 </a:t>
            </a:r>
            <a:r>
              <a:rPr lang="en-US" altLang="zh-TW">
                <a:solidFill>
                  <a:srgbClr val="A50021"/>
                </a:solidFill>
              </a:rPr>
              <a:t>10</a:t>
            </a:r>
          </a:p>
        </p:txBody>
      </p:sp>
      <p:sp>
        <p:nvSpPr>
          <p:cNvPr id="1145893" name="Text Box 37"/>
          <p:cNvSpPr txBox="1">
            <a:spLocks noChangeArrowheads="1"/>
          </p:cNvSpPr>
          <p:nvPr/>
        </p:nvSpPr>
        <p:spPr bwMode="auto">
          <a:xfrm>
            <a:off x="2667000" y="52720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12</a:t>
            </a:r>
          </a:p>
        </p:txBody>
      </p:sp>
      <p:sp>
        <p:nvSpPr>
          <p:cNvPr id="1145894" name="Text Box 38"/>
          <p:cNvSpPr txBox="1">
            <a:spLocks noChangeArrowheads="1"/>
          </p:cNvSpPr>
          <p:nvPr/>
        </p:nvSpPr>
        <p:spPr bwMode="auto">
          <a:xfrm>
            <a:off x="762000" y="57150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95" name="Text Box 39"/>
          <p:cNvSpPr txBox="1">
            <a:spLocks noChangeArrowheads="1"/>
          </p:cNvSpPr>
          <p:nvPr/>
        </p:nvSpPr>
        <p:spPr bwMode="auto">
          <a:xfrm>
            <a:off x="2667000" y="57292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</a:t>
            </a:r>
            <a:r>
              <a:rPr lang="en-US" altLang="zh-TW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45896" name="Text Box 40"/>
          <p:cNvSpPr txBox="1">
            <a:spLocks noChangeArrowheads="1"/>
          </p:cNvSpPr>
          <p:nvPr/>
        </p:nvSpPr>
        <p:spPr bwMode="auto">
          <a:xfrm>
            <a:off x="762000" y="61722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97" name="Text Box 41"/>
          <p:cNvSpPr txBox="1">
            <a:spLocks noChangeArrowheads="1"/>
          </p:cNvSpPr>
          <p:nvPr/>
        </p:nvSpPr>
        <p:spPr bwMode="auto">
          <a:xfrm>
            <a:off x="2667000" y="61864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2 4 6 11 </a:t>
            </a:r>
            <a:r>
              <a:rPr lang="en-US" altLang="zh-TW">
                <a:solidFill>
                  <a:srgbClr val="A50021"/>
                </a:solidFill>
              </a:rPr>
              <a:t>12</a:t>
            </a:r>
          </a:p>
        </p:txBody>
      </p:sp>
      <p:sp>
        <p:nvSpPr>
          <p:cNvPr id="1145898" name="Text Box 42"/>
          <p:cNvSpPr txBox="1">
            <a:spLocks noChangeArrowheads="1"/>
          </p:cNvSpPr>
          <p:nvPr/>
        </p:nvSpPr>
        <p:spPr bwMode="auto">
          <a:xfrm>
            <a:off x="4953000" y="1604963"/>
            <a:ext cx="373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1  2                                                </a:t>
            </a:r>
          </a:p>
        </p:txBody>
      </p:sp>
      <p:sp>
        <p:nvSpPr>
          <p:cNvPr id="1145899" name="Text Box 43"/>
          <p:cNvSpPr txBox="1">
            <a:spLocks noChangeArrowheads="1"/>
          </p:cNvSpPr>
          <p:nvPr/>
        </p:nvSpPr>
        <p:spPr bwMode="auto">
          <a:xfrm>
            <a:off x="4953000" y="2062163"/>
            <a:ext cx="411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1  2  3                                                </a:t>
            </a:r>
          </a:p>
        </p:txBody>
      </p:sp>
      <p:sp>
        <p:nvSpPr>
          <p:cNvPr id="1145900" name="Text Box 44"/>
          <p:cNvSpPr txBox="1">
            <a:spLocks noChangeArrowheads="1"/>
          </p:cNvSpPr>
          <p:nvPr/>
        </p:nvSpPr>
        <p:spPr bwMode="auto">
          <a:xfrm>
            <a:off x="4953000" y="25193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1  2  3  4                                                </a:t>
            </a:r>
          </a:p>
        </p:txBody>
      </p:sp>
      <p:sp>
        <p:nvSpPr>
          <p:cNvPr id="1145902" name="Text Box 46"/>
          <p:cNvSpPr txBox="1">
            <a:spLocks noChangeArrowheads="1"/>
          </p:cNvSpPr>
          <p:nvPr/>
        </p:nvSpPr>
        <p:spPr bwMode="auto">
          <a:xfrm>
            <a:off x="4953000" y="3433763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1  2  3  4  5  6                                                </a:t>
            </a:r>
          </a:p>
        </p:txBody>
      </p:sp>
      <p:sp>
        <p:nvSpPr>
          <p:cNvPr id="1145903" name="Text Box 47"/>
          <p:cNvSpPr txBox="1">
            <a:spLocks noChangeArrowheads="1"/>
          </p:cNvSpPr>
          <p:nvPr/>
        </p:nvSpPr>
        <p:spPr bwMode="auto">
          <a:xfrm>
            <a:off x="4953000" y="3890963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1  2  3  4  5  6  7                                 </a:t>
            </a:r>
          </a:p>
        </p:txBody>
      </p:sp>
      <p:sp>
        <p:nvSpPr>
          <p:cNvPr id="1145904" name="Text Box 48"/>
          <p:cNvSpPr txBox="1">
            <a:spLocks noChangeArrowheads="1"/>
          </p:cNvSpPr>
          <p:nvPr/>
        </p:nvSpPr>
        <p:spPr bwMode="auto">
          <a:xfrm>
            <a:off x="4953000" y="4348163"/>
            <a:ext cx="2425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1  2  3  4  5  6  7  8   </a:t>
            </a:r>
          </a:p>
        </p:txBody>
      </p:sp>
      <p:sp>
        <p:nvSpPr>
          <p:cNvPr id="1145905" name="Text Box 49"/>
          <p:cNvSpPr txBox="1">
            <a:spLocks noChangeArrowheads="1"/>
          </p:cNvSpPr>
          <p:nvPr/>
        </p:nvSpPr>
        <p:spPr bwMode="auto">
          <a:xfrm>
            <a:off x="4953000" y="4805363"/>
            <a:ext cx="2770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1  2  3  4  5  6  7  8  9    </a:t>
            </a:r>
          </a:p>
        </p:txBody>
      </p:sp>
      <p:sp>
        <p:nvSpPr>
          <p:cNvPr id="1145909" name="Text Box 53"/>
          <p:cNvSpPr txBox="1">
            <a:spLocks noChangeArrowheads="1"/>
          </p:cNvSpPr>
          <p:nvPr/>
        </p:nvSpPr>
        <p:spPr bwMode="auto">
          <a:xfrm>
            <a:off x="4953000" y="29860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1  2  3  4  5                                               </a:t>
            </a:r>
          </a:p>
        </p:txBody>
      </p:sp>
      <p:sp>
        <p:nvSpPr>
          <p:cNvPr id="1145910" name="Text Box 54"/>
          <p:cNvSpPr txBox="1">
            <a:spLocks noChangeArrowheads="1"/>
          </p:cNvSpPr>
          <p:nvPr/>
        </p:nvSpPr>
        <p:spPr bwMode="auto">
          <a:xfrm>
            <a:off x="4953000" y="5272088"/>
            <a:ext cx="301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1  2  3  4  5  6  7  8  9  10  </a:t>
            </a:r>
          </a:p>
        </p:txBody>
      </p:sp>
      <p:sp>
        <p:nvSpPr>
          <p:cNvPr id="1145911" name="Text Box 55"/>
          <p:cNvSpPr txBox="1">
            <a:spLocks noChangeArrowheads="1"/>
          </p:cNvSpPr>
          <p:nvPr/>
        </p:nvSpPr>
        <p:spPr bwMode="auto">
          <a:xfrm>
            <a:off x="4953000" y="5715000"/>
            <a:ext cx="3287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1  2  3  4  5  6  7  8  9  10  11 </a:t>
            </a:r>
          </a:p>
        </p:txBody>
      </p:sp>
      <p:sp>
        <p:nvSpPr>
          <p:cNvPr id="1145912" name="Text Box 56"/>
          <p:cNvSpPr txBox="1">
            <a:spLocks noChangeArrowheads="1"/>
          </p:cNvSpPr>
          <p:nvPr/>
        </p:nvSpPr>
        <p:spPr bwMode="auto">
          <a:xfrm>
            <a:off x="4953000" y="6186488"/>
            <a:ext cx="3667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1  2  3  4  5  6  7  8  9  10  11  12 </a:t>
            </a:r>
          </a:p>
        </p:txBody>
      </p:sp>
    </p:spTree>
    <p:extLst>
      <p:ext uri="{BB962C8B-B14F-4D97-AF65-F5344CB8AC3E}">
        <p14:creationId xmlns:p14="http://schemas.microsoft.com/office/powerpoint/2010/main" val="35299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76" grpId="0" animBg="1"/>
      <p:bldP spid="1145877" grpId="0" animBg="1"/>
      <p:bldP spid="1145878" grpId="0" animBg="1"/>
      <p:bldP spid="1145879" grpId="0" animBg="1"/>
      <p:bldP spid="1145880" grpId="0" animBg="1"/>
      <p:bldP spid="1145881" grpId="0" animBg="1"/>
      <p:bldP spid="1145882" grpId="0" animBg="1"/>
      <p:bldP spid="1145883" grpId="0" animBg="1"/>
      <p:bldP spid="1145884" grpId="0" animBg="1"/>
      <p:bldP spid="1145885" grpId="0" animBg="1"/>
      <p:bldP spid="1145886" grpId="0" animBg="1"/>
      <p:bldP spid="1145887" grpId="0" animBg="1"/>
      <p:bldP spid="1145888" grpId="0" animBg="1"/>
      <p:bldP spid="1145889" grpId="0" animBg="1"/>
      <p:bldP spid="1145890" grpId="0" animBg="1"/>
      <p:bldP spid="1145891" grpId="0" animBg="1"/>
      <p:bldP spid="1145892" grpId="0" animBg="1"/>
      <p:bldP spid="1145893" grpId="0" animBg="1"/>
      <p:bldP spid="1145894" grpId="0" animBg="1"/>
      <p:bldP spid="1145895" grpId="0" animBg="1"/>
      <p:bldP spid="1145896" grpId="0" animBg="1"/>
      <p:bldP spid="1145897" grpId="0" animBg="1"/>
      <p:bldP spid="1145898" grpId="0"/>
      <p:bldP spid="1145899" grpId="0"/>
      <p:bldP spid="1145900" grpId="0"/>
      <p:bldP spid="1145902" grpId="0"/>
      <p:bldP spid="1145903" grpId="0"/>
      <p:bldP spid="1145904" grpId="0"/>
      <p:bldP spid="1145905" grpId="0"/>
      <p:bldP spid="1145909" grpId="0"/>
      <p:bldP spid="1145910" grpId="0"/>
      <p:bldP spid="1145911" grpId="0"/>
      <p:bldP spid="11459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72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Recursively Defined Sequences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71538" y="1385888"/>
            <a:ext cx="743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also define a sequence by specifying its recurrence relation.</a:t>
            </a:r>
          </a:p>
        </p:txBody>
      </p:sp>
      <p:sp>
        <p:nvSpPr>
          <p:cNvPr id="1059844" name="Text Box 4"/>
          <p:cNvSpPr txBox="1">
            <a:spLocks noChangeArrowheads="1"/>
          </p:cNvSpPr>
          <p:nvPr/>
        </p:nvSpPr>
        <p:spPr bwMode="auto">
          <a:xfrm>
            <a:off x="1992313" y="2320925"/>
            <a:ext cx="5153025" cy="340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Arithmetic sequence: (a, a+d, a+2d, a+3d, …, ) 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	recursive definition: a</a:t>
            </a:r>
            <a:r>
              <a:rPr lang="en-US" altLang="zh-TW" baseline="-25000"/>
              <a:t>0</a:t>
            </a:r>
            <a:r>
              <a:rPr lang="en-US" altLang="zh-TW"/>
              <a:t>=a, a</a:t>
            </a:r>
            <a:r>
              <a:rPr lang="en-US" altLang="zh-TW" baseline="-25000"/>
              <a:t>i+1</a:t>
            </a:r>
            <a:r>
              <a:rPr lang="en-US" altLang="zh-TW"/>
              <a:t>=a</a:t>
            </a:r>
            <a:r>
              <a:rPr lang="en-US" altLang="zh-TW" baseline="-25000"/>
              <a:t>i</a:t>
            </a:r>
            <a:r>
              <a:rPr lang="en-US" altLang="zh-TW"/>
              <a:t>+d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Geometric sequence: (a, ra, r</a:t>
            </a:r>
            <a:r>
              <a:rPr lang="en-US" altLang="zh-TW" baseline="30000"/>
              <a:t>2</a:t>
            </a:r>
            <a:r>
              <a:rPr lang="en-US" altLang="zh-TW"/>
              <a:t>a, r</a:t>
            </a:r>
            <a:r>
              <a:rPr lang="en-US" altLang="zh-TW" baseline="30000"/>
              <a:t>3</a:t>
            </a:r>
            <a:r>
              <a:rPr lang="en-US" altLang="zh-TW"/>
              <a:t>a, …, 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	recursive definition: a</a:t>
            </a:r>
            <a:r>
              <a:rPr lang="en-US" altLang="zh-TW" baseline="-25000"/>
              <a:t>0</a:t>
            </a:r>
            <a:r>
              <a:rPr lang="en-US" altLang="zh-TW"/>
              <a:t>=a, a</a:t>
            </a:r>
            <a:r>
              <a:rPr lang="en-US" altLang="zh-TW" baseline="-25000"/>
              <a:t>i+1</a:t>
            </a:r>
            <a:r>
              <a:rPr lang="en-US" altLang="zh-TW"/>
              <a:t>=ra</a:t>
            </a:r>
            <a:r>
              <a:rPr lang="en-US" altLang="zh-TW" baseline="-25000"/>
              <a:t>i</a:t>
            </a:r>
            <a:endParaRPr lang="en-US" altLang="zh-TW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Harmonic sequence: (1, 1/2, 1/3, 1/4, …, 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	recursive definition: a</a:t>
            </a:r>
            <a:r>
              <a:rPr lang="en-US" altLang="zh-TW" baseline="-25000"/>
              <a:t>0</a:t>
            </a:r>
            <a:r>
              <a:rPr lang="en-US" altLang="zh-TW"/>
              <a:t>=1, a</a:t>
            </a:r>
            <a:r>
              <a:rPr lang="en-US" altLang="zh-TW" baseline="-25000"/>
              <a:t>i+1</a:t>
            </a:r>
            <a:r>
              <a:rPr lang="en-US" altLang="zh-TW"/>
              <a:t>=ia</a:t>
            </a:r>
            <a:r>
              <a:rPr lang="en-US" altLang="zh-TW" baseline="-25000"/>
              <a:t>i</a:t>
            </a:r>
            <a:r>
              <a:rPr lang="en-US" altLang="zh-TW"/>
              <a:t>/(i+1)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1146883" name="Text Box 3"/>
          <p:cNvSpPr txBox="1">
            <a:spLocks noChangeArrowheads="1"/>
          </p:cNvSpPr>
          <p:nvPr/>
        </p:nvSpPr>
        <p:spPr bwMode="auto">
          <a:xfrm>
            <a:off x="1279525" y="1219200"/>
            <a:ext cx="6511925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Claim.  Suppose we have two sorted sequence of </a:t>
            </a:r>
            <a:r>
              <a:rPr lang="en-US" altLang="zh-TW">
                <a:solidFill>
                  <a:srgbClr val="008000"/>
                </a:solidFill>
              </a:rPr>
              <a:t>k</a:t>
            </a:r>
            <a:r>
              <a:rPr lang="en-US" altLang="zh-TW"/>
              <a:t> numbers.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We can merge them into a sorted sequence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of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numbers in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steps.</a:t>
            </a:r>
          </a:p>
        </p:txBody>
      </p:sp>
      <p:sp>
        <p:nvSpPr>
          <p:cNvPr id="1146891" name="Text Box 11"/>
          <p:cNvSpPr txBox="1">
            <a:spLocks noChangeArrowheads="1"/>
          </p:cNvSpPr>
          <p:nvPr/>
        </p:nvSpPr>
        <p:spPr bwMode="auto">
          <a:xfrm>
            <a:off x="1355725" y="2860675"/>
            <a:ext cx="568325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we can sort k numbers in T</a:t>
            </a:r>
            <a:r>
              <a:rPr lang="en-US" altLang="zh-TW" baseline="-25000"/>
              <a:t>k</a:t>
            </a:r>
            <a:r>
              <a:rPr lang="en-US" altLang="zh-TW"/>
              <a:t> steps.</a:t>
            </a:r>
          </a:p>
          <a:p>
            <a:endParaRPr lang="en-US" altLang="zh-TW"/>
          </a:p>
          <a:p>
            <a:r>
              <a:rPr lang="en-US" altLang="zh-TW"/>
              <a:t>Then we can sort 2k numbers in 2T</a:t>
            </a:r>
            <a:r>
              <a:rPr lang="en-US" altLang="zh-TW" baseline="-25000"/>
              <a:t>k</a:t>
            </a:r>
            <a:r>
              <a:rPr lang="en-US" altLang="zh-TW"/>
              <a:t> + 2k steps.</a:t>
            </a:r>
          </a:p>
          <a:p>
            <a:endParaRPr lang="en-US" altLang="zh-TW"/>
          </a:p>
          <a:p>
            <a:r>
              <a:rPr lang="en-US" altLang="zh-TW"/>
              <a:t>Therefore, T</a:t>
            </a:r>
            <a:r>
              <a:rPr lang="en-US" altLang="zh-TW" baseline="-25000"/>
              <a:t>2k</a:t>
            </a:r>
            <a:r>
              <a:rPr lang="en-US" altLang="zh-TW"/>
              <a:t> = 2T</a:t>
            </a:r>
            <a:r>
              <a:rPr lang="en-US" altLang="zh-TW" baseline="-25000"/>
              <a:t>k</a:t>
            </a:r>
            <a:r>
              <a:rPr lang="en-US" altLang="zh-TW"/>
              <a:t> + 2k.</a:t>
            </a:r>
          </a:p>
          <a:p>
            <a:endParaRPr lang="en-US" altLang="zh-TW"/>
          </a:p>
          <a:p>
            <a:r>
              <a:rPr lang="en-US" altLang="zh-TW"/>
              <a:t>If we solve this recurrence (which we will do later),</a:t>
            </a:r>
          </a:p>
          <a:p>
            <a:endParaRPr lang="en-US" altLang="zh-TW"/>
          </a:p>
          <a:p>
            <a:r>
              <a:rPr lang="en-US" altLang="zh-TW"/>
              <a:t>then we see that T</a:t>
            </a:r>
            <a:r>
              <a:rPr lang="en-US" altLang="zh-TW" baseline="-25000"/>
              <a:t>2n</a:t>
            </a:r>
            <a:r>
              <a:rPr lang="en-US" altLang="zh-TW"/>
              <a:t> ≈ n log</a:t>
            </a:r>
            <a:r>
              <a:rPr lang="en-US" altLang="zh-TW" baseline="-25000"/>
              <a:t>2</a:t>
            </a:r>
            <a:r>
              <a:rPr lang="en-US" altLang="zh-TW"/>
              <a:t> n.</a:t>
            </a:r>
          </a:p>
          <a:p>
            <a:endParaRPr lang="en-US" altLang="zh-TW"/>
          </a:p>
          <a:p>
            <a:r>
              <a:rPr lang="en-US" altLang="zh-TW"/>
              <a:t>This is significantly faster than bubble sort!</a:t>
            </a:r>
          </a:p>
        </p:txBody>
      </p:sp>
    </p:spTree>
    <p:extLst>
      <p:ext uri="{BB962C8B-B14F-4D97-AF65-F5344CB8AC3E}">
        <p14:creationId xmlns:p14="http://schemas.microsoft.com/office/powerpoint/2010/main" val="21922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Text Box 2"/>
          <p:cNvSpPr txBox="1">
            <a:spLocks noChangeArrowheads="1"/>
          </p:cNvSpPr>
          <p:nvPr/>
        </p:nvSpPr>
        <p:spPr bwMode="auto">
          <a:xfrm>
            <a:off x="3914775" y="4572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Remark</a:t>
            </a:r>
          </a:p>
        </p:txBody>
      </p:sp>
      <p:sp>
        <p:nvSpPr>
          <p:cNvPr id="1173509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7443788" cy="27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one example of a “divide and conquer” algorithm.</a:t>
            </a:r>
          </a:p>
          <a:p>
            <a:endParaRPr lang="en-US" altLang="zh-TW"/>
          </a:p>
          <a:p>
            <a:r>
              <a:rPr lang="en-US" altLang="zh-TW"/>
              <a:t>This idea is very powerful.</a:t>
            </a:r>
          </a:p>
          <a:p>
            <a:endParaRPr lang="en-US" altLang="zh-TW"/>
          </a:p>
          <a:p>
            <a:r>
              <a:rPr lang="en-US" altLang="zh-TW"/>
              <a:t>It can be used to design faster algorithms for some basic problems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such as integer multiplications, matrix multiplications, etc.</a:t>
            </a:r>
          </a:p>
          <a:p>
            <a:pPr>
              <a:lnSpc>
                <a:spcPct val="150000"/>
              </a:lnSpc>
            </a:pP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More on that in CSC 3160.</a:t>
            </a:r>
          </a:p>
        </p:txBody>
      </p:sp>
    </p:spTree>
    <p:extLst>
      <p:ext uri="{BB962C8B-B14F-4D97-AF65-F5344CB8AC3E}">
        <p14:creationId xmlns:p14="http://schemas.microsoft.com/office/powerpoint/2010/main" val="38913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Generate Strings</a:t>
            </a:r>
          </a:p>
        </p:txBody>
      </p:sp>
      <p:sp>
        <p:nvSpPr>
          <p:cNvPr id="11267" name="Text Box 31"/>
          <p:cNvSpPr txBox="1">
            <a:spLocks noChangeArrowheads="1"/>
          </p:cNvSpPr>
          <p:nvPr/>
        </p:nvSpPr>
        <p:spPr bwMode="auto">
          <a:xfrm>
            <a:off x="990600" y="1295400"/>
            <a:ext cx="7169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Can you write a program to generate all n-bit strings with k ones?</a:t>
            </a:r>
          </a:p>
        </p:txBody>
      </p:sp>
      <p:sp>
        <p:nvSpPr>
          <p:cNvPr id="1155104" name="Text Box 32"/>
          <p:cNvSpPr txBox="1">
            <a:spLocks noChangeArrowheads="1"/>
          </p:cNvSpPr>
          <p:nvPr/>
        </p:nvSpPr>
        <p:spPr bwMode="auto">
          <a:xfrm>
            <a:off x="990600" y="2133600"/>
            <a:ext cx="722630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 are many ways to do it.</a:t>
            </a:r>
          </a:p>
          <a:p>
            <a:pPr eaLnBrk="1" hangingPunct="1"/>
            <a:endParaRPr lang="en-US" altLang="zh-TW"/>
          </a:p>
          <a:p>
            <a:pPr eaLnBrk="1" hangingPunct="1">
              <a:buFontTx/>
              <a:buAutoNum type="arabicParenBoth"/>
            </a:pPr>
            <a:r>
              <a:rPr lang="en-US" altLang="zh-TW"/>
              <a:t>Generate all n-bit strings and output those strings with k ones.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- Too slow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(2) Write k for-loops.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- That’s okay if k is known, but what if k is part of the input?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(3) Write a program to write a program with k for loops.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- That’s okay, but can we do it more elegantly?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(4) Write a recursive program for it.</a:t>
            </a:r>
          </a:p>
        </p:txBody>
      </p:sp>
    </p:spTree>
    <p:extLst>
      <p:ext uri="{BB962C8B-B14F-4D97-AF65-F5344CB8AC3E}">
        <p14:creationId xmlns:p14="http://schemas.microsoft.com/office/powerpoint/2010/main" val="12565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Generate Strings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762000" y="2071688"/>
            <a:ext cx="4881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idea of the recursive program is simple.</a:t>
            </a:r>
          </a:p>
        </p:txBody>
      </p:sp>
      <p:sp>
        <p:nvSpPr>
          <p:cNvPr id="1156102" name="Text Box 6"/>
          <p:cNvSpPr txBox="1">
            <a:spLocks noChangeArrowheads="1"/>
          </p:cNvSpPr>
          <p:nvPr/>
        </p:nvSpPr>
        <p:spPr bwMode="auto">
          <a:xfrm>
            <a:off x="838200" y="3505200"/>
            <a:ext cx="5343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First we generate all strings which begin with 1,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then generate all strings which begin with 0.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990600" y="1295400"/>
            <a:ext cx="7169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Can you write a program to generate all n-bit strings with k ones?</a:t>
            </a:r>
          </a:p>
        </p:txBody>
      </p:sp>
      <p:sp>
        <p:nvSpPr>
          <p:cNvPr id="1156104" name="Text Box 8"/>
          <p:cNvSpPr txBox="1">
            <a:spLocks noChangeArrowheads="1"/>
          </p:cNvSpPr>
          <p:nvPr/>
        </p:nvSpPr>
        <p:spPr bwMode="auto">
          <a:xfrm>
            <a:off x="790575" y="4630738"/>
            <a:ext cx="75914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strings which begin with 1, we still have n-1 bits and k-1 ones left.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For strings which begin with 0, we still have n-1 bits and k ones left.</a:t>
            </a:r>
          </a:p>
        </p:txBody>
      </p:sp>
      <p:sp>
        <p:nvSpPr>
          <p:cNvPr id="1156105" name="Text Box 9"/>
          <p:cNvSpPr txBox="1">
            <a:spLocks noChangeArrowheads="1"/>
          </p:cNvSpPr>
          <p:nvPr/>
        </p:nvSpPr>
        <p:spPr bwMode="auto">
          <a:xfrm>
            <a:off x="838200" y="2743200"/>
            <a:ext cx="438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Let’s say the program is called gen(n,k).</a:t>
            </a:r>
          </a:p>
        </p:txBody>
      </p:sp>
      <p:sp>
        <p:nvSpPr>
          <p:cNvPr id="1156106" name="Text Box 10"/>
          <p:cNvSpPr txBox="1">
            <a:spLocks noChangeArrowheads="1"/>
          </p:cNvSpPr>
          <p:nvPr/>
        </p:nvSpPr>
        <p:spPr bwMode="auto">
          <a:xfrm>
            <a:off x="6994525" y="3698875"/>
            <a:ext cx="1420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gen(n-1,k-1)</a:t>
            </a:r>
          </a:p>
        </p:txBody>
      </p:sp>
      <p:sp>
        <p:nvSpPr>
          <p:cNvPr id="1156107" name="Text Box 11"/>
          <p:cNvSpPr txBox="1">
            <a:spLocks noChangeArrowheads="1"/>
          </p:cNvSpPr>
          <p:nvPr/>
        </p:nvSpPr>
        <p:spPr bwMode="auto">
          <a:xfrm>
            <a:off x="7124700" y="5867400"/>
            <a:ext cx="122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gen(n-1,k)</a:t>
            </a:r>
          </a:p>
        </p:txBody>
      </p:sp>
      <p:sp>
        <p:nvSpPr>
          <p:cNvPr id="1156108" name="Line 12"/>
          <p:cNvSpPr>
            <a:spLocks noChangeShapeType="1"/>
          </p:cNvSpPr>
          <p:nvPr/>
        </p:nvSpPr>
        <p:spPr bwMode="auto">
          <a:xfrm flipH="1">
            <a:off x="7162800" y="4114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9" name="Line 13"/>
          <p:cNvSpPr>
            <a:spLocks noChangeShapeType="1"/>
          </p:cNvSpPr>
          <p:nvPr/>
        </p:nvSpPr>
        <p:spPr bwMode="auto">
          <a:xfrm flipH="1" flipV="1">
            <a:off x="71628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10" name="Text Box 14"/>
          <p:cNvSpPr txBox="1">
            <a:spLocks noChangeArrowheads="1"/>
          </p:cNvSpPr>
          <p:nvPr/>
        </p:nvSpPr>
        <p:spPr bwMode="auto">
          <a:xfrm>
            <a:off x="838200" y="5943600"/>
            <a:ext cx="196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Sounds familiar?</a:t>
            </a:r>
          </a:p>
        </p:txBody>
      </p:sp>
      <p:pic>
        <p:nvPicPr>
          <p:cNvPr id="1156112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791200"/>
            <a:ext cx="3124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2" grpId="0"/>
      <p:bldP spid="1156105" grpId="0"/>
      <p:bldP spid="1156106" grpId="0"/>
      <p:bldP spid="1156107" grpId="0"/>
      <p:bldP spid="1156108" grpId="0" animBg="1"/>
      <p:bldP spid="1156109" grpId="0" animBg="1"/>
      <p:bldP spid="11561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Generate Strings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588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Writing it into a correct program requires some care.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72485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Can you write a program to generate all </a:t>
            </a:r>
            <a:r>
              <a:rPr lang="en-US" altLang="zh-TW">
                <a:solidFill>
                  <a:srgbClr val="A50021"/>
                </a:solidFill>
              </a:rPr>
              <a:t>N</a:t>
            </a:r>
            <a:r>
              <a:rPr lang="en-US" altLang="zh-TW"/>
              <a:t>-bit strings with </a:t>
            </a:r>
            <a:r>
              <a:rPr lang="en-US" altLang="zh-TW">
                <a:solidFill>
                  <a:srgbClr val="A50021"/>
                </a:solidFill>
              </a:rPr>
              <a:t>K</a:t>
            </a:r>
            <a:r>
              <a:rPr lang="en-US" altLang="zh-TW"/>
              <a:t> ones?</a:t>
            </a:r>
          </a:p>
        </p:txBody>
      </p:sp>
      <p:sp>
        <p:nvSpPr>
          <p:cNvPr id="1157134" name="Text Box 14"/>
          <p:cNvSpPr txBox="1">
            <a:spLocks noChangeArrowheads="1"/>
          </p:cNvSpPr>
          <p:nvPr/>
        </p:nvSpPr>
        <p:spPr bwMode="auto">
          <a:xfrm>
            <a:off x="111125" y="2590800"/>
            <a:ext cx="90551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int solution[N];   (an array holding an N-bit string, from solution[0] to solution[n-1])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gen(int n, int k)   (n is # bits left, and k is # ones left)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	if (n==0)  (no more bits left)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		print solution; (write a for loop to print out the N-bits in solution)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		return;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	solution[N-n] = 1;  (generate the strings beginning with one)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	gen(n-1,k-1);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	if (n &gt; k)  (do it only if there are enough places for the ones)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		solution[N-n]=0;  (generate the strings beginning with zero)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		gen(n-1,k);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63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787650" y="457200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Programming Exercises</a:t>
            </a:r>
          </a:p>
        </p:txBody>
      </p:sp>
      <p:sp>
        <p:nvSpPr>
          <p:cNvPr id="14339" name="Text Box 31"/>
          <p:cNvSpPr txBox="1">
            <a:spLocks noChangeArrowheads="1"/>
          </p:cNvSpPr>
          <p:nvPr/>
        </p:nvSpPr>
        <p:spPr bwMode="auto">
          <a:xfrm>
            <a:off x="304800" y="1371600"/>
            <a:ext cx="8539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Can you write a recursive program to generate all permutations of n elements?</a:t>
            </a:r>
          </a:p>
        </p:txBody>
      </p:sp>
      <p:sp>
        <p:nvSpPr>
          <p:cNvPr id="14340" name="Text Box 32"/>
          <p:cNvSpPr txBox="1">
            <a:spLocks noChangeArrowheads="1"/>
          </p:cNvSpPr>
          <p:nvPr/>
        </p:nvSpPr>
        <p:spPr bwMode="auto">
          <a:xfrm>
            <a:off x="304800" y="3886200"/>
            <a:ext cx="561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Can you write a recursive program for merge-sort?</a:t>
            </a:r>
          </a:p>
        </p:txBody>
      </p:sp>
    </p:spTree>
    <p:extLst>
      <p:ext uri="{BB962C8B-B14F-4D97-AF65-F5344CB8AC3E}">
        <p14:creationId xmlns:p14="http://schemas.microsoft.com/office/powerpoint/2010/main" val="2704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116263" y="2941638"/>
            <a:ext cx="290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Solving Recurrence</a:t>
            </a:r>
          </a:p>
        </p:txBody>
      </p:sp>
    </p:spTree>
    <p:extLst>
      <p:ext uri="{BB962C8B-B14F-4D97-AF65-F5344CB8AC3E}">
        <p14:creationId xmlns:p14="http://schemas.microsoft.com/office/powerpoint/2010/main" val="30789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62288" y="457200"/>
            <a:ext cx="295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Recurrence</a:t>
            </a:r>
          </a:p>
        </p:txBody>
      </p:sp>
      <p:sp>
        <p:nvSpPr>
          <p:cNvPr id="1094659" name="Text Box 3"/>
          <p:cNvSpPr txBox="1">
            <a:spLocks noChangeArrowheads="1"/>
          </p:cNvSpPr>
          <p:nvPr/>
        </p:nvSpPr>
        <p:spPr bwMode="auto">
          <a:xfrm>
            <a:off x="2819400" y="1295400"/>
            <a:ext cx="3497263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 = a</a:t>
            </a:r>
            <a:r>
              <a:rPr lang="en-US" altLang="zh-TW" baseline="-25000"/>
              <a:t>0</a:t>
            </a:r>
            <a:r>
              <a:rPr lang="en-US" altLang="zh-TW"/>
              <a:t> + 2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+ 2 = (a</a:t>
            </a:r>
            <a:r>
              <a:rPr lang="en-US" altLang="zh-TW" baseline="-25000"/>
              <a:t>0</a:t>
            </a:r>
            <a:r>
              <a:rPr lang="en-US" altLang="zh-TW"/>
              <a:t> + 2) + 2 = a</a:t>
            </a:r>
            <a:r>
              <a:rPr lang="en-US" altLang="zh-TW" baseline="-25000"/>
              <a:t>0</a:t>
            </a:r>
            <a:r>
              <a:rPr lang="en-US" altLang="zh-TW"/>
              <a:t> + 4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a</a:t>
            </a:r>
            <a:r>
              <a:rPr lang="en-US" altLang="zh-TW" baseline="-25000"/>
              <a:t>2</a:t>
            </a:r>
            <a:r>
              <a:rPr lang="en-US" altLang="zh-TW"/>
              <a:t> + 2 = (a</a:t>
            </a:r>
            <a:r>
              <a:rPr lang="en-US" altLang="zh-TW" baseline="-25000"/>
              <a:t>0</a:t>
            </a:r>
            <a:r>
              <a:rPr lang="en-US" altLang="zh-TW"/>
              <a:t> + 4) + 2 = a</a:t>
            </a:r>
            <a:r>
              <a:rPr lang="en-US" altLang="zh-TW" baseline="-25000"/>
              <a:t>0</a:t>
            </a:r>
            <a:r>
              <a:rPr lang="en-US" altLang="zh-TW"/>
              <a:t> + 6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4</a:t>
            </a:r>
            <a:r>
              <a:rPr lang="en-US" altLang="zh-TW"/>
              <a:t> = a</a:t>
            </a:r>
            <a:r>
              <a:rPr lang="en-US" altLang="zh-TW" baseline="-25000"/>
              <a:t>3</a:t>
            </a:r>
            <a:r>
              <a:rPr lang="en-US" altLang="zh-TW"/>
              <a:t> + 2 = (a</a:t>
            </a:r>
            <a:r>
              <a:rPr lang="en-US" altLang="zh-TW" baseline="-25000"/>
              <a:t>0</a:t>
            </a:r>
            <a:r>
              <a:rPr lang="en-US" altLang="zh-TW"/>
              <a:t> + 6) + 2 = a</a:t>
            </a:r>
            <a:r>
              <a:rPr lang="en-US" altLang="zh-TW" baseline="-25000"/>
              <a:t>0</a:t>
            </a:r>
            <a:r>
              <a:rPr lang="en-US" altLang="zh-TW"/>
              <a:t> + 8</a:t>
            </a:r>
          </a:p>
        </p:txBody>
      </p:sp>
      <p:sp>
        <p:nvSpPr>
          <p:cNvPr id="1094660" name="Text Box 4"/>
          <p:cNvSpPr txBox="1">
            <a:spLocks noChangeArrowheads="1"/>
          </p:cNvSpPr>
          <p:nvPr/>
        </p:nvSpPr>
        <p:spPr bwMode="auto">
          <a:xfrm>
            <a:off x="2514600" y="4419600"/>
            <a:ext cx="41275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See the pattern is 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0</a:t>
            </a:r>
            <a:r>
              <a:rPr lang="en-US" altLang="zh-TW"/>
              <a:t> + 2k = 2k+1</a:t>
            </a:r>
          </a:p>
        </p:txBody>
      </p:sp>
      <p:sp>
        <p:nvSpPr>
          <p:cNvPr id="1094661" name="Text Box 5"/>
          <p:cNvSpPr txBox="1">
            <a:spLocks noChangeArrowheads="1"/>
          </p:cNvSpPr>
          <p:nvPr/>
        </p:nvSpPr>
        <p:spPr bwMode="auto">
          <a:xfrm>
            <a:off x="2979738" y="5181600"/>
            <a:ext cx="311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can verify by induction.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0" grpId="0" animBg="1"/>
      <p:bldP spid="109466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2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Hanoi Sequence</a:t>
            </a:r>
          </a:p>
        </p:txBody>
      </p:sp>
      <p:sp>
        <p:nvSpPr>
          <p:cNvPr id="1063939" name="Text Box 3"/>
          <p:cNvSpPr txBox="1">
            <a:spLocks noChangeArrowheads="1"/>
          </p:cNvSpPr>
          <p:nvPr/>
        </p:nvSpPr>
        <p:spPr bwMode="auto">
          <a:xfrm>
            <a:off x="2097088" y="1382713"/>
            <a:ext cx="4913312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2a</a:t>
            </a:r>
            <a:r>
              <a:rPr lang="en-US" altLang="zh-TW" baseline="-25000"/>
              <a:t>k-1</a:t>
            </a:r>
            <a:r>
              <a:rPr lang="en-US" altLang="zh-TW"/>
              <a:t> + 1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2a</a:t>
            </a:r>
            <a:r>
              <a:rPr lang="en-US" altLang="zh-TW" baseline="-25000"/>
              <a:t>1</a:t>
            </a:r>
            <a:r>
              <a:rPr lang="en-US" altLang="zh-TW"/>
              <a:t> + 1 = 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2a</a:t>
            </a:r>
            <a:r>
              <a:rPr lang="en-US" altLang="zh-TW" baseline="-25000"/>
              <a:t>2</a:t>
            </a:r>
            <a:r>
              <a:rPr lang="en-US" altLang="zh-TW"/>
              <a:t> + 1 = 2(2a</a:t>
            </a:r>
            <a:r>
              <a:rPr lang="en-US" altLang="zh-TW" baseline="-25000"/>
              <a:t>1</a:t>
            </a:r>
            <a:r>
              <a:rPr lang="en-US" altLang="zh-TW"/>
              <a:t> + 1) + 1 = 4a</a:t>
            </a:r>
            <a:r>
              <a:rPr lang="en-US" altLang="zh-TW" baseline="-25000"/>
              <a:t>1</a:t>
            </a:r>
            <a:r>
              <a:rPr lang="en-US" altLang="zh-TW"/>
              <a:t> + 3 = 7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4</a:t>
            </a:r>
            <a:r>
              <a:rPr lang="en-US" altLang="zh-TW"/>
              <a:t> = 2a</a:t>
            </a:r>
            <a:r>
              <a:rPr lang="en-US" altLang="zh-TW" baseline="-25000"/>
              <a:t>3</a:t>
            </a:r>
            <a:r>
              <a:rPr lang="en-US" altLang="zh-TW"/>
              <a:t> + 1 = 2(4a</a:t>
            </a:r>
            <a:r>
              <a:rPr lang="en-US" altLang="zh-TW" baseline="-25000"/>
              <a:t>1</a:t>
            </a:r>
            <a:r>
              <a:rPr lang="en-US" altLang="zh-TW"/>
              <a:t> + 3) + 1 = 8a</a:t>
            </a:r>
            <a:r>
              <a:rPr lang="en-US" altLang="zh-TW" baseline="-25000"/>
              <a:t>1</a:t>
            </a:r>
            <a:r>
              <a:rPr lang="en-US" altLang="zh-TW"/>
              <a:t> + 7 = 15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5</a:t>
            </a:r>
            <a:r>
              <a:rPr lang="en-US" altLang="zh-TW"/>
              <a:t> = 2a</a:t>
            </a:r>
            <a:r>
              <a:rPr lang="en-US" altLang="zh-TW" baseline="-25000"/>
              <a:t>4</a:t>
            </a:r>
            <a:r>
              <a:rPr lang="en-US" altLang="zh-TW"/>
              <a:t> + 1 = 2(8a</a:t>
            </a:r>
            <a:r>
              <a:rPr lang="en-US" altLang="zh-TW" baseline="-25000"/>
              <a:t>1</a:t>
            </a:r>
            <a:r>
              <a:rPr lang="en-US" altLang="zh-TW"/>
              <a:t> + 7) + 1 = 16a</a:t>
            </a:r>
            <a:r>
              <a:rPr lang="en-US" altLang="zh-TW" baseline="-25000"/>
              <a:t>1</a:t>
            </a:r>
            <a:r>
              <a:rPr lang="en-US" altLang="zh-TW"/>
              <a:t> + 15 = 31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6</a:t>
            </a:r>
            <a:r>
              <a:rPr lang="en-US" altLang="zh-TW"/>
              <a:t> = 2a</a:t>
            </a:r>
            <a:r>
              <a:rPr lang="en-US" altLang="zh-TW" baseline="-25000"/>
              <a:t>5</a:t>
            </a:r>
            <a:r>
              <a:rPr lang="en-US" altLang="zh-TW"/>
              <a:t> + 1 = 2(16a</a:t>
            </a:r>
            <a:r>
              <a:rPr lang="en-US" altLang="zh-TW" baseline="-25000"/>
              <a:t>1</a:t>
            </a:r>
            <a:r>
              <a:rPr lang="en-US" altLang="zh-TW"/>
              <a:t> + 15) + 1 = 32a</a:t>
            </a:r>
            <a:r>
              <a:rPr lang="en-US" altLang="zh-TW" baseline="-25000"/>
              <a:t>1</a:t>
            </a:r>
            <a:r>
              <a:rPr lang="en-US" altLang="zh-TW"/>
              <a:t> + 31 = 63</a:t>
            </a:r>
          </a:p>
        </p:txBody>
      </p:sp>
      <p:sp>
        <p:nvSpPr>
          <p:cNvPr id="1063940" name="Text Box 4"/>
          <p:cNvSpPr txBox="1">
            <a:spLocks noChangeArrowheads="1"/>
          </p:cNvSpPr>
          <p:nvPr/>
        </p:nvSpPr>
        <p:spPr bwMode="auto">
          <a:xfrm>
            <a:off x="2895600" y="4953000"/>
            <a:ext cx="331152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Guess the pattern is a</a:t>
            </a:r>
            <a:r>
              <a:rPr lang="en-US" altLang="zh-TW" baseline="-25000"/>
              <a:t>k</a:t>
            </a:r>
            <a:r>
              <a:rPr lang="en-US" altLang="zh-TW"/>
              <a:t> = 2</a:t>
            </a:r>
            <a:r>
              <a:rPr lang="en-US" altLang="zh-TW" baseline="30000"/>
              <a:t>k</a:t>
            </a:r>
            <a:r>
              <a:rPr lang="en-US" altLang="zh-TW"/>
              <a:t>-1</a:t>
            </a:r>
          </a:p>
        </p:txBody>
      </p:sp>
      <p:sp>
        <p:nvSpPr>
          <p:cNvPr id="1063941" name="Text Box 5"/>
          <p:cNvSpPr txBox="1">
            <a:spLocks noChangeArrowheads="1"/>
          </p:cNvSpPr>
          <p:nvPr/>
        </p:nvSpPr>
        <p:spPr bwMode="auto">
          <a:xfrm>
            <a:off x="2971800" y="5715000"/>
            <a:ext cx="311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can verify by induction.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0" grpId="0" animBg="1"/>
      <p:bldP spid="10639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5188" y="457200"/>
            <a:ext cx="479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Merge Sort Recurrence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3667125" y="1219200"/>
            <a:ext cx="16652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-25000"/>
              <a:t>2k</a:t>
            </a:r>
            <a:r>
              <a:rPr lang="en-US" altLang="zh-TW"/>
              <a:t> = 2T</a:t>
            </a:r>
            <a:r>
              <a:rPr lang="en-US" altLang="zh-TW" baseline="-25000"/>
              <a:t>k</a:t>
            </a:r>
            <a:r>
              <a:rPr lang="en-US" altLang="zh-TW"/>
              <a:t> + 2k</a:t>
            </a:r>
          </a:p>
        </p:txBody>
      </p:sp>
      <p:sp>
        <p:nvSpPr>
          <p:cNvPr id="1124363" name="Text Box 11"/>
          <p:cNvSpPr txBox="1">
            <a:spLocks noChangeArrowheads="1"/>
          </p:cNvSpPr>
          <p:nvPr/>
        </p:nvSpPr>
        <p:spPr bwMode="auto">
          <a:xfrm>
            <a:off x="2297113" y="1981200"/>
            <a:ext cx="456088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could guess that T</a:t>
            </a:r>
            <a:r>
              <a:rPr lang="en-US" altLang="zh-TW" baseline="-25000"/>
              <a:t>k</a:t>
            </a:r>
            <a:r>
              <a:rPr lang="en-US" altLang="zh-TW"/>
              <a:t> is k log</a:t>
            </a:r>
            <a:r>
              <a:rPr lang="en-US" altLang="zh-TW" baseline="-25000"/>
              <a:t>2</a:t>
            </a:r>
            <a:r>
              <a:rPr lang="en-US" altLang="zh-TW"/>
              <a:t>k,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we can prove that T</a:t>
            </a:r>
            <a:r>
              <a:rPr lang="en-US" altLang="zh-TW" baseline="-25000"/>
              <a:t>2k</a:t>
            </a:r>
            <a:r>
              <a:rPr lang="en-US" altLang="zh-TW"/>
              <a:t> is 2k log</a:t>
            </a:r>
            <a:r>
              <a:rPr lang="en-US" altLang="zh-TW" baseline="-25000"/>
              <a:t>2</a:t>
            </a:r>
            <a:r>
              <a:rPr lang="en-US" altLang="zh-TW"/>
              <a:t>(2k).</a:t>
            </a:r>
          </a:p>
        </p:txBody>
      </p:sp>
      <p:sp>
        <p:nvSpPr>
          <p:cNvPr id="1124364" name="Text Box 12"/>
          <p:cNvSpPr txBox="1">
            <a:spLocks noChangeArrowheads="1"/>
          </p:cNvSpPr>
          <p:nvPr/>
        </p:nvSpPr>
        <p:spPr bwMode="auto">
          <a:xfrm>
            <a:off x="1981200" y="3124200"/>
            <a:ext cx="1808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because</a:t>
            </a:r>
          </a:p>
        </p:txBody>
      </p:sp>
      <p:sp>
        <p:nvSpPr>
          <p:cNvPr id="1124366" name="Rectangle 14"/>
          <p:cNvSpPr>
            <a:spLocks noChangeArrowheads="1"/>
          </p:cNvSpPr>
          <p:nvPr/>
        </p:nvSpPr>
        <p:spPr bwMode="auto">
          <a:xfrm>
            <a:off x="3276600" y="3124200"/>
            <a:ext cx="3017838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       T</a:t>
            </a:r>
            <a:r>
              <a:rPr lang="en-US" altLang="zh-TW" baseline="-25000"/>
              <a:t>2k</a:t>
            </a:r>
            <a:r>
              <a:rPr lang="en-US" altLang="zh-TW"/>
              <a:t> 	= 2T</a:t>
            </a:r>
            <a:r>
              <a:rPr lang="en-US" altLang="zh-TW" baseline="-25000"/>
              <a:t>k</a:t>
            </a:r>
            <a:r>
              <a:rPr lang="en-US" altLang="zh-TW"/>
              <a:t> + 2k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= 2klog</a:t>
            </a:r>
            <a:r>
              <a:rPr lang="en-US" altLang="zh-TW" baseline="-25000"/>
              <a:t>2</a:t>
            </a:r>
            <a:r>
              <a:rPr lang="en-US" altLang="zh-TW"/>
              <a:t>k + 2k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= 2k(log</a:t>
            </a:r>
            <a:r>
              <a:rPr lang="en-US" altLang="zh-TW" baseline="-25000"/>
              <a:t>2</a:t>
            </a:r>
            <a:r>
              <a:rPr lang="en-US" altLang="zh-TW"/>
              <a:t>k + 1)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= 2k(log</a:t>
            </a:r>
            <a:r>
              <a:rPr lang="en-US" altLang="zh-TW" baseline="-25000"/>
              <a:t>2</a:t>
            </a:r>
            <a:r>
              <a:rPr lang="en-US" altLang="zh-TW"/>
              <a:t>k + log</a:t>
            </a:r>
            <a:r>
              <a:rPr lang="en-US" altLang="zh-TW" baseline="-25000"/>
              <a:t>2</a:t>
            </a:r>
            <a:r>
              <a:rPr lang="en-US" altLang="zh-TW"/>
              <a:t>2)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= 2klog</a:t>
            </a:r>
            <a:r>
              <a:rPr lang="en-US" altLang="zh-TW" baseline="-25000"/>
              <a:t>2</a:t>
            </a:r>
            <a:r>
              <a:rPr lang="en-US" altLang="zh-TW"/>
              <a:t>2k	</a:t>
            </a:r>
          </a:p>
        </p:txBody>
      </p:sp>
    </p:spTree>
    <p:extLst>
      <p:ext uri="{BB962C8B-B14F-4D97-AF65-F5344CB8AC3E}">
        <p14:creationId xmlns:p14="http://schemas.microsoft.com/office/powerpoint/2010/main" val="234661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133600" y="1752600"/>
            <a:ext cx="29718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tx2"/>
                </a:solidFill>
              </a:rPr>
              <a:t>The Rabbit Population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1219200" y="3200400"/>
            <a:ext cx="6629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1800">
                <a:latin typeface="Comic Sans MS" pitchFamily="66" charset="0"/>
              </a:rPr>
              <a:t>A mature boy/girl rabbit pair reproduces every month.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latin typeface="Comic Sans MS" pitchFamily="66" charset="0"/>
              </a:rPr>
              <a:t>Rabbits mature after one month.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itchFamily="66" charset="0"/>
              </a:rPr>
              <a:t>		w</a:t>
            </a:r>
            <a:r>
              <a:rPr lang="en-US" altLang="en-US" sz="1800" baseline="-25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::= # ne</a:t>
            </a:r>
            <a:r>
              <a:rPr lang="en-US" altLang="en-US" sz="180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altLang="en-US" sz="1800">
                <a:latin typeface="Comic Sans MS" pitchFamily="66" charset="0"/>
              </a:rPr>
              <a:t>born pairs after n months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		r</a:t>
            </a:r>
            <a:r>
              <a:rPr lang="en-US" altLang="en-US" sz="1800" baseline="-25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::= #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altLang="en-US" sz="1800">
                <a:latin typeface="Comic Sans MS" pitchFamily="66" charset="0"/>
              </a:rPr>
              <a:t>eproducing pairs after n months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latin typeface="Comic Sans MS" pitchFamily="66" charset="0"/>
              </a:rPr>
              <a:t>Start with a newborn pair:   </a:t>
            </a:r>
            <a:r>
              <a:rPr lang="en-US" altLang="en-US" sz="180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altLang="en-US" sz="1800" baseline="-2500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altLang="en-US" sz="1800">
                <a:solidFill>
                  <a:srgbClr val="0000FF"/>
                </a:solidFill>
                <a:latin typeface="Comic Sans MS" pitchFamily="66" charset="0"/>
              </a:rPr>
              <a:t>=1,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altLang="en-US" sz="1800" baseline="-25000">
                <a:solidFill>
                  <a:srgbClr val="008000"/>
                </a:solidFill>
                <a:latin typeface="Comic Sans MS" pitchFamily="66" charset="0"/>
              </a:rPr>
              <a:t>0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= 0</a:t>
            </a:r>
            <a:endParaRPr lang="en-US" altLang="en-US" sz="1800">
              <a:latin typeface="Comic Sans MS" pitchFamily="66" charset="0"/>
            </a:endParaRPr>
          </a:p>
        </p:txBody>
      </p:sp>
      <p:pic>
        <p:nvPicPr>
          <p:cNvPr id="7172" name="Picture 7" descr="MPj031689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50963"/>
            <a:ext cx="1828800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124200" y="457200"/>
            <a:ext cx="286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Rabbit Populations</a:t>
            </a:r>
          </a:p>
        </p:txBody>
      </p:sp>
      <p:sp>
        <p:nvSpPr>
          <p:cNvPr id="1083399" name="Text Box 7"/>
          <p:cNvSpPr txBox="1">
            <a:spLocks noChangeArrowheads="1"/>
          </p:cNvSpPr>
          <p:nvPr/>
        </p:nvSpPr>
        <p:spPr bwMode="auto">
          <a:xfrm>
            <a:off x="2590800" y="5867400"/>
            <a:ext cx="3884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many rabbits after n months?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5188" y="457200"/>
            <a:ext cx="479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Merge Sort Recurrence</a:t>
            </a:r>
          </a:p>
        </p:txBody>
      </p:sp>
      <p:pic>
        <p:nvPicPr>
          <p:cNvPr id="11520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51"/>
          <a:stretch>
            <a:fillRect/>
          </a:stretch>
        </p:blipFill>
        <p:spPr bwMode="auto">
          <a:xfrm>
            <a:off x="228600" y="3457575"/>
            <a:ext cx="3581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667125" y="1219200"/>
            <a:ext cx="16652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-25000"/>
              <a:t>2k</a:t>
            </a:r>
            <a:r>
              <a:rPr lang="en-US" altLang="zh-TW"/>
              <a:t> = 2T</a:t>
            </a:r>
            <a:r>
              <a:rPr lang="en-US" altLang="zh-TW" baseline="-25000"/>
              <a:t>k</a:t>
            </a:r>
            <a:r>
              <a:rPr lang="en-US" altLang="zh-TW"/>
              <a:t> + 2k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752600" y="1909763"/>
            <a:ext cx="55403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could we guess T</a:t>
            </a:r>
            <a:r>
              <a:rPr lang="en-US" altLang="zh-TW" baseline="-25000"/>
              <a:t>k</a:t>
            </a:r>
            <a:r>
              <a:rPr lang="en-US" altLang="zh-TW"/>
              <a:t> = k log</a:t>
            </a:r>
            <a:r>
              <a:rPr lang="en-US" altLang="zh-TW" baseline="-25000"/>
              <a:t>2</a:t>
            </a:r>
            <a:r>
              <a:rPr lang="en-US" altLang="zh-TW"/>
              <a:t>k in the first place?</a:t>
            </a:r>
          </a:p>
        </p:txBody>
      </p:sp>
      <p:sp>
        <p:nvSpPr>
          <p:cNvPr id="1152008" name="Text Box 8"/>
          <p:cNvSpPr txBox="1">
            <a:spLocks noChangeArrowheads="1"/>
          </p:cNvSpPr>
          <p:nvPr/>
        </p:nvSpPr>
        <p:spPr bwMode="auto">
          <a:xfrm>
            <a:off x="3886200" y="2917825"/>
            <a:ext cx="54102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/>
              <a:t>If there are n numbers there are log</a:t>
            </a:r>
            <a:r>
              <a:rPr lang="en-US" altLang="zh-TW" sz="1600" baseline="-25000"/>
              <a:t>2</a:t>
            </a:r>
            <a:r>
              <a:rPr lang="en-US" altLang="zh-TW" sz="1600"/>
              <a:t>n levels.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In each level i we need to solve 2</a:t>
            </a:r>
            <a:r>
              <a:rPr lang="en-US" altLang="zh-TW" sz="1600" baseline="30000"/>
              <a:t>i-1</a:t>
            </a:r>
            <a:r>
              <a:rPr lang="en-US" altLang="zh-TW" sz="1600"/>
              <a:t> merge problems.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Each merge problem in level i has two subseqences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of n/2</a:t>
            </a:r>
            <a:r>
              <a:rPr lang="en-US" altLang="zh-TW" sz="1600" baseline="30000"/>
              <a:t>i</a:t>
            </a:r>
            <a:r>
              <a:rPr lang="en-US" altLang="zh-TW" sz="1600"/>
              <a:t> numbers, and so can be solved in n/2</a:t>
            </a:r>
            <a:r>
              <a:rPr lang="en-US" altLang="zh-TW" sz="1600" baseline="30000"/>
              <a:t>i-1</a:t>
            </a:r>
            <a:r>
              <a:rPr lang="en-US" altLang="zh-TW" sz="1600"/>
              <a:t> steps.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So each level requires a total of (2</a:t>
            </a:r>
            <a:r>
              <a:rPr lang="en-US" altLang="zh-TW" sz="1600" baseline="30000"/>
              <a:t>i-1</a:t>
            </a:r>
            <a:r>
              <a:rPr lang="en-US" altLang="zh-TW" sz="1600"/>
              <a:t>)(n/2</a:t>
            </a:r>
            <a:r>
              <a:rPr lang="en-US" altLang="zh-TW" sz="1600" baseline="30000"/>
              <a:t>i-1</a:t>
            </a:r>
            <a:r>
              <a:rPr lang="en-US" altLang="zh-TW" sz="1600"/>
              <a:t>)=n steps.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Since there are log</a:t>
            </a:r>
            <a:r>
              <a:rPr lang="en-US" altLang="zh-TW" sz="1600" baseline="-25000"/>
              <a:t>2</a:t>
            </a:r>
            <a:r>
              <a:rPr lang="en-US" altLang="zh-TW" sz="1600"/>
              <a:t>n levels,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 total number of steps is at most nlog</a:t>
            </a:r>
            <a:r>
              <a:rPr lang="en-US" altLang="zh-TW" sz="1600" baseline="-25000"/>
              <a:t>2</a:t>
            </a:r>
            <a:r>
              <a:rPr lang="en-US" altLang="zh-TW" sz="1600"/>
              <a:t>n.</a:t>
            </a:r>
          </a:p>
        </p:txBody>
      </p:sp>
      <p:sp>
        <p:nvSpPr>
          <p:cNvPr id="1152009" name="Text Box 9"/>
          <p:cNvSpPr txBox="1">
            <a:spLocks noChangeArrowheads="1"/>
          </p:cNvSpPr>
          <p:nvPr/>
        </p:nvSpPr>
        <p:spPr bwMode="auto">
          <a:xfrm>
            <a:off x="76200" y="3124200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Level 3</a:t>
            </a:r>
          </a:p>
        </p:txBody>
      </p:sp>
      <p:sp>
        <p:nvSpPr>
          <p:cNvPr id="1152011" name="Text Box 11"/>
          <p:cNvSpPr txBox="1">
            <a:spLocks noChangeArrowheads="1"/>
          </p:cNvSpPr>
          <p:nvPr/>
        </p:nvSpPr>
        <p:spPr bwMode="auto">
          <a:xfrm>
            <a:off x="76200" y="4600575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Level 1</a:t>
            </a:r>
          </a:p>
        </p:txBody>
      </p:sp>
      <p:sp>
        <p:nvSpPr>
          <p:cNvPr id="1152012" name="Text Box 12"/>
          <p:cNvSpPr txBox="1">
            <a:spLocks noChangeArrowheads="1"/>
          </p:cNvSpPr>
          <p:nvPr/>
        </p:nvSpPr>
        <p:spPr bwMode="auto">
          <a:xfrm>
            <a:off x="76200" y="4067175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784446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9" grpId="0"/>
      <p:bldP spid="1152011" grpId="0"/>
      <p:bldP spid="11520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71738" y="457200"/>
            <a:ext cx="415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Fibonacci Sequence</a:t>
            </a:r>
          </a:p>
        </p:txBody>
      </p:sp>
      <p:sp>
        <p:nvSpPr>
          <p:cNvPr id="1096707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=0, 	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a</a:t>
            </a:r>
            <a:r>
              <a:rPr lang="en-US" altLang="zh-TW" baseline="-25000"/>
              <a:t>k-2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0</a:t>
            </a:r>
            <a:r>
              <a:rPr lang="en-US" altLang="zh-TW"/>
              <a:t> = 1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1</a:t>
            </a:r>
            <a:r>
              <a:rPr lang="en-US" altLang="zh-TW"/>
              <a:t> = 2a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0</a:t>
            </a:r>
            <a:r>
              <a:rPr lang="en-US" altLang="zh-TW"/>
              <a:t> = 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4</a:t>
            </a:r>
            <a:r>
              <a:rPr lang="en-US" altLang="zh-TW"/>
              <a:t> = 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= 2a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1</a:t>
            </a:r>
            <a:r>
              <a:rPr lang="en-US" altLang="zh-TW"/>
              <a:t> = 3a</a:t>
            </a:r>
            <a:r>
              <a:rPr lang="en-US" altLang="zh-TW" baseline="-25000"/>
              <a:t>1</a:t>
            </a:r>
            <a:r>
              <a:rPr lang="en-US" altLang="zh-TW"/>
              <a:t> + 2a</a:t>
            </a:r>
            <a:r>
              <a:rPr lang="en-US" altLang="zh-TW" baseline="-25000"/>
              <a:t>0</a:t>
            </a:r>
            <a:r>
              <a:rPr lang="en-US" altLang="zh-TW"/>
              <a:t> = 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5</a:t>
            </a:r>
            <a:r>
              <a:rPr lang="en-US" altLang="zh-TW"/>
              <a:t> = a</a:t>
            </a:r>
            <a:r>
              <a:rPr lang="en-US" altLang="zh-TW" baseline="-25000"/>
              <a:t>4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= 2a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= 3a</a:t>
            </a:r>
            <a:r>
              <a:rPr lang="en-US" altLang="zh-TW" baseline="-25000"/>
              <a:t>2</a:t>
            </a:r>
            <a:r>
              <a:rPr lang="en-US" altLang="zh-TW"/>
              <a:t> + 2a</a:t>
            </a:r>
            <a:r>
              <a:rPr lang="en-US" altLang="zh-TW" baseline="-25000"/>
              <a:t>1</a:t>
            </a:r>
            <a:r>
              <a:rPr lang="en-US" altLang="zh-TW"/>
              <a:t> = 5a</a:t>
            </a:r>
            <a:r>
              <a:rPr lang="en-US" altLang="zh-TW" baseline="-25000"/>
              <a:t>1</a:t>
            </a:r>
            <a:r>
              <a:rPr lang="en-US" altLang="zh-TW"/>
              <a:t> + 3a</a:t>
            </a:r>
            <a:r>
              <a:rPr lang="en-US" altLang="zh-TW" baseline="-25000"/>
              <a:t>0</a:t>
            </a:r>
            <a:r>
              <a:rPr lang="en-US" altLang="zh-TW"/>
              <a:t> = 5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6</a:t>
            </a:r>
            <a:r>
              <a:rPr lang="en-US" altLang="zh-TW"/>
              <a:t> = a</a:t>
            </a:r>
            <a:r>
              <a:rPr lang="en-US" altLang="zh-TW" baseline="-25000"/>
              <a:t>5</a:t>
            </a:r>
            <a:r>
              <a:rPr lang="en-US" altLang="zh-TW"/>
              <a:t> + a</a:t>
            </a:r>
            <a:r>
              <a:rPr lang="en-US" altLang="zh-TW" baseline="-25000"/>
              <a:t>4</a:t>
            </a:r>
            <a:r>
              <a:rPr lang="en-US" altLang="zh-TW"/>
              <a:t> = 2a</a:t>
            </a:r>
            <a:r>
              <a:rPr lang="en-US" altLang="zh-TW" baseline="-25000"/>
              <a:t>4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= 3a</a:t>
            </a:r>
            <a:r>
              <a:rPr lang="en-US" altLang="zh-TW" baseline="-25000"/>
              <a:t>3</a:t>
            </a:r>
            <a:r>
              <a:rPr lang="en-US" altLang="zh-TW"/>
              <a:t> + 2a</a:t>
            </a:r>
            <a:r>
              <a:rPr lang="en-US" altLang="zh-TW" baseline="-25000"/>
              <a:t>2</a:t>
            </a:r>
            <a:r>
              <a:rPr lang="en-US" altLang="zh-TW"/>
              <a:t> = 5a</a:t>
            </a:r>
            <a:r>
              <a:rPr lang="en-US" altLang="zh-TW" baseline="-25000"/>
              <a:t>2</a:t>
            </a:r>
            <a:r>
              <a:rPr lang="en-US" altLang="zh-TW"/>
              <a:t> + 3a</a:t>
            </a:r>
            <a:r>
              <a:rPr lang="en-US" altLang="zh-TW" baseline="-25000"/>
              <a:t>1</a:t>
            </a:r>
            <a:r>
              <a:rPr lang="en-US" altLang="zh-TW"/>
              <a:t> = 8a</a:t>
            </a:r>
            <a:r>
              <a:rPr lang="en-US" altLang="zh-TW" baseline="-25000"/>
              <a:t>1</a:t>
            </a:r>
            <a:r>
              <a:rPr lang="en-US" altLang="zh-TW"/>
              <a:t> + 5a</a:t>
            </a:r>
            <a:r>
              <a:rPr lang="en-US" altLang="zh-TW" baseline="-25000"/>
              <a:t>0</a:t>
            </a:r>
            <a:r>
              <a:rPr lang="en-US" altLang="zh-TW"/>
              <a:t> = 8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7</a:t>
            </a:r>
            <a:r>
              <a:rPr lang="en-US" altLang="zh-TW"/>
              <a:t> = a</a:t>
            </a:r>
            <a:r>
              <a:rPr lang="en-US" altLang="zh-TW" baseline="-25000"/>
              <a:t>6</a:t>
            </a:r>
            <a:r>
              <a:rPr lang="en-US" altLang="zh-TW"/>
              <a:t> + a</a:t>
            </a:r>
            <a:r>
              <a:rPr lang="en-US" altLang="zh-TW" baseline="-25000"/>
              <a:t>5</a:t>
            </a:r>
            <a:r>
              <a:rPr lang="en-US" altLang="zh-TW"/>
              <a:t> = 2a</a:t>
            </a:r>
            <a:r>
              <a:rPr lang="en-US" altLang="zh-TW" baseline="-25000"/>
              <a:t>5</a:t>
            </a:r>
            <a:r>
              <a:rPr lang="en-US" altLang="zh-TW"/>
              <a:t> + a</a:t>
            </a:r>
            <a:r>
              <a:rPr lang="en-US" altLang="zh-TW" baseline="-25000"/>
              <a:t>4</a:t>
            </a:r>
            <a:r>
              <a:rPr lang="en-US" altLang="zh-TW"/>
              <a:t> = 3a</a:t>
            </a:r>
            <a:r>
              <a:rPr lang="en-US" altLang="zh-TW" baseline="-25000"/>
              <a:t>4</a:t>
            </a:r>
            <a:r>
              <a:rPr lang="en-US" altLang="zh-TW"/>
              <a:t> + 2a</a:t>
            </a:r>
            <a:r>
              <a:rPr lang="en-US" altLang="zh-TW" baseline="-25000"/>
              <a:t>3</a:t>
            </a:r>
            <a:r>
              <a:rPr lang="en-US" altLang="zh-TW"/>
              <a:t> = 5a</a:t>
            </a:r>
            <a:r>
              <a:rPr lang="en-US" altLang="zh-TW" baseline="-25000"/>
              <a:t>3</a:t>
            </a:r>
            <a:r>
              <a:rPr lang="en-US" altLang="zh-TW"/>
              <a:t> + 3a</a:t>
            </a:r>
            <a:r>
              <a:rPr lang="en-US" altLang="zh-TW" baseline="-25000"/>
              <a:t>2</a:t>
            </a:r>
            <a:r>
              <a:rPr lang="en-US" altLang="zh-TW"/>
              <a:t> = 8a</a:t>
            </a:r>
            <a:r>
              <a:rPr lang="en-US" altLang="zh-TW" baseline="-25000"/>
              <a:t>2</a:t>
            </a:r>
            <a:r>
              <a:rPr lang="en-US" altLang="zh-TW"/>
              <a:t> + 5a</a:t>
            </a:r>
            <a:r>
              <a:rPr lang="en-US" altLang="zh-TW" baseline="-25000"/>
              <a:t>1</a:t>
            </a:r>
            <a:r>
              <a:rPr lang="en-US" altLang="zh-TW"/>
              <a:t> = 13a</a:t>
            </a:r>
            <a:r>
              <a:rPr lang="en-US" altLang="zh-TW" baseline="-25000"/>
              <a:t>1</a:t>
            </a:r>
            <a:r>
              <a:rPr lang="en-US" altLang="zh-TW"/>
              <a:t> + 8a</a:t>
            </a:r>
            <a:r>
              <a:rPr lang="en-US" altLang="zh-TW" baseline="-25000"/>
              <a:t>0</a:t>
            </a:r>
            <a:r>
              <a:rPr lang="en-US" altLang="zh-TW"/>
              <a:t> = 13</a:t>
            </a:r>
          </a:p>
          <a:p>
            <a:pPr eaLnBrk="1" hangingPunct="1"/>
            <a:endParaRPr lang="en-US" altLang="zh-TW"/>
          </a:p>
        </p:txBody>
      </p:sp>
      <p:sp>
        <p:nvSpPr>
          <p:cNvPr id="1096708" name="Text Box 4"/>
          <p:cNvSpPr txBox="1">
            <a:spLocks noChangeArrowheads="1"/>
          </p:cNvSpPr>
          <p:nvPr/>
        </p:nvSpPr>
        <p:spPr bwMode="auto">
          <a:xfrm>
            <a:off x="2514600" y="5486400"/>
            <a:ext cx="403701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See the pattern a</a:t>
            </a:r>
            <a:r>
              <a:rPr lang="en-US" altLang="zh-TW" baseline="-25000"/>
              <a:t>n</a:t>
            </a:r>
            <a:r>
              <a:rPr lang="en-US" altLang="zh-TW"/>
              <a:t> = a</a:t>
            </a:r>
            <a:r>
              <a:rPr lang="en-US" altLang="zh-TW" baseline="-25000"/>
              <a:t>n-k</a:t>
            </a:r>
            <a:r>
              <a:rPr lang="en-US" altLang="zh-TW"/>
              <a:t>a</a:t>
            </a:r>
            <a:r>
              <a:rPr lang="en-US" altLang="zh-TW" baseline="-25000"/>
              <a:t>k+1</a:t>
            </a:r>
            <a:r>
              <a:rPr lang="en-US" altLang="zh-TW"/>
              <a:t> + a</a:t>
            </a:r>
            <a:r>
              <a:rPr lang="en-US" altLang="zh-TW" baseline="-25000"/>
              <a:t>n-k-1</a:t>
            </a:r>
            <a:r>
              <a:rPr lang="en-US" altLang="zh-TW"/>
              <a:t>a</a:t>
            </a:r>
            <a:r>
              <a:rPr lang="en-US" altLang="zh-TW" baseline="-25000"/>
              <a:t>k</a:t>
            </a:r>
            <a:endParaRPr lang="en-US" altLang="zh-TW"/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2514600" y="6172200"/>
            <a:ext cx="538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but this does not give a formula for computing a</a:t>
            </a:r>
            <a:r>
              <a:rPr lang="en-US" altLang="zh-TW" baseline="-25000"/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 animBg="1"/>
      <p:bldP spid="109670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530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Second Order Recurrence Relation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5549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the book it is called “second-order linear homogeneous recurrence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          relation with constant coefficients”.</a:t>
            </a:r>
          </a:p>
        </p:txBody>
      </p:sp>
      <p:sp>
        <p:nvSpPr>
          <p:cNvPr id="1065989" name="Rectangle 5"/>
          <p:cNvSpPr>
            <a:spLocks noChangeArrowheads="1"/>
          </p:cNvSpPr>
          <p:nvPr/>
        </p:nvSpPr>
        <p:spPr bwMode="auto">
          <a:xfrm>
            <a:off x="1828800" y="25908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65990" name="Text Box 6"/>
          <p:cNvSpPr txBox="1">
            <a:spLocks noChangeArrowheads="1"/>
          </p:cNvSpPr>
          <p:nvPr/>
        </p:nvSpPr>
        <p:spPr bwMode="auto">
          <a:xfrm>
            <a:off x="1828800" y="3276600"/>
            <a:ext cx="39020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and B are real numbers and B≠0</a:t>
            </a:r>
          </a:p>
        </p:txBody>
      </p:sp>
      <p:sp>
        <p:nvSpPr>
          <p:cNvPr id="1065991" name="Text Box 7"/>
          <p:cNvSpPr txBox="1">
            <a:spLocks noChangeArrowheads="1"/>
          </p:cNvSpPr>
          <p:nvPr/>
        </p:nvSpPr>
        <p:spPr bwMode="auto">
          <a:xfrm>
            <a:off x="1889125" y="4384675"/>
            <a:ext cx="525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example, Fibonacci sequence is when A=B=1.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89" grpId="0" animBg="1"/>
      <p:bldP spid="1065990" grpId="0" animBg="1"/>
      <p:bldP spid="106599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338388" y="457200"/>
            <a:ext cx="449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Geometric-Sequence Solution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581400" y="13716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97732" name="Text Box 4"/>
          <p:cNvSpPr txBox="1">
            <a:spLocks noChangeArrowheads="1"/>
          </p:cNvSpPr>
          <p:nvPr/>
        </p:nvSpPr>
        <p:spPr bwMode="auto">
          <a:xfrm>
            <a:off x="1828800" y="2133600"/>
            <a:ext cx="544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Find solutions of the form (1, t, t</a:t>
            </a:r>
            <a:r>
              <a:rPr lang="en-US" altLang="zh-TW" baseline="30000"/>
              <a:t>2</a:t>
            </a:r>
            <a:r>
              <a:rPr lang="en-US" altLang="zh-TW"/>
              <a:t>, t</a:t>
            </a:r>
            <a:r>
              <a:rPr lang="en-US" altLang="zh-TW" baseline="30000"/>
              <a:t>3</a:t>
            </a:r>
            <a:r>
              <a:rPr lang="en-US" altLang="zh-TW"/>
              <a:t>, t</a:t>
            </a:r>
            <a:r>
              <a:rPr lang="en-US" altLang="zh-TW" baseline="30000"/>
              <a:t>4</a:t>
            </a:r>
            <a:r>
              <a:rPr lang="en-US" altLang="zh-TW"/>
              <a:t>, …, t</a:t>
            </a:r>
            <a:r>
              <a:rPr lang="en-US" altLang="zh-TW" baseline="30000"/>
              <a:t>n</a:t>
            </a:r>
            <a:r>
              <a:rPr lang="en-US" altLang="zh-TW"/>
              <a:t>, …)</a:t>
            </a:r>
          </a:p>
        </p:txBody>
      </p:sp>
      <p:sp>
        <p:nvSpPr>
          <p:cNvPr id="1097733" name="Rectangle 5"/>
          <p:cNvSpPr>
            <a:spLocks noChangeArrowheads="1"/>
          </p:cNvSpPr>
          <p:nvPr/>
        </p:nvSpPr>
        <p:spPr bwMode="auto">
          <a:xfrm>
            <a:off x="3581400" y="3657600"/>
            <a:ext cx="1866900" cy="37941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30000"/>
              <a:t>k</a:t>
            </a:r>
            <a:r>
              <a:rPr lang="en-US" altLang="zh-TW"/>
              <a:t> = At</a:t>
            </a:r>
            <a:r>
              <a:rPr lang="en-US" altLang="zh-TW" baseline="30000"/>
              <a:t>k-1</a:t>
            </a:r>
            <a:r>
              <a:rPr lang="en-US" altLang="zh-TW"/>
              <a:t> + Bt</a:t>
            </a:r>
            <a:r>
              <a:rPr lang="en-US" altLang="zh-TW" baseline="30000"/>
              <a:t>k-2</a:t>
            </a:r>
          </a:p>
        </p:txBody>
      </p:sp>
      <p:sp>
        <p:nvSpPr>
          <p:cNvPr id="1097734" name="Text Box 6"/>
          <p:cNvSpPr txBox="1">
            <a:spLocks noChangeArrowheads="1"/>
          </p:cNvSpPr>
          <p:nvPr/>
        </p:nvSpPr>
        <p:spPr bwMode="auto">
          <a:xfrm>
            <a:off x="3276600" y="2895600"/>
            <a:ext cx="2478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That is, suppose a</a:t>
            </a:r>
            <a:r>
              <a:rPr lang="en-US" altLang="zh-TW" baseline="-25000"/>
              <a:t>k</a:t>
            </a:r>
            <a:r>
              <a:rPr lang="en-US" altLang="zh-TW"/>
              <a:t>=t</a:t>
            </a:r>
            <a:r>
              <a:rPr lang="en-US" altLang="zh-TW" baseline="30000"/>
              <a:t>k</a:t>
            </a:r>
          </a:p>
        </p:txBody>
      </p:sp>
      <p:sp>
        <p:nvSpPr>
          <p:cNvPr id="1097735" name="AutoShape 7"/>
          <p:cNvSpPr>
            <a:spLocks noChangeArrowheads="1"/>
          </p:cNvSpPr>
          <p:nvPr/>
        </p:nvSpPr>
        <p:spPr bwMode="auto">
          <a:xfrm>
            <a:off x="2819400" y="4419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7736" name="Rectangle 8"/>
          <p:cNvSpPr>
            <a:spLocks noChangeArrowheads="1"/>
          </p:cNvSpPr>
          <p:nvPr/>
        </p:nvSpPr>
        <p:spPr bwMode="auto">
          <a:xfrm>
            <a:off x="3581400" y="4419600"/>
            <a:ext cx="130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30000"/>
              <a:t>2</a:t>
            </a:r>
            <a:r>
              <a:rPr lang="en-US" altLang="zh-TW"/>
              <a:t> = At + B</a:t>
            </a:r>
            <a:endParaRPr lang="en-US" altLang="zh-TW" baseline="30000"/>
          </a:p>
        </p:txBody>
      </p:sp>
      <p:sp>
        <p:nvSpPr>
          <p:cNvPr id="1097737" name="AutoShape 9"/>
          <p:cNvSpPr>
            <a:spLocks noChangeArrowheads="1"/>
          </p:cNvSpPr>
          <p:nvPr/>
        </p:nvSpPr>
        <p:spPr bwMode="auto">
          <a:xfrm>
            <a:off x="2819400" y="5105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7738" name="Rectangle 10"/>
          <p:cNvSpPr>
            <a:spLocks noChangeArrowheads="1"/>
          </p:cNvSpPr>
          <p:nvPr/>
        </p:nvSpPr>
        <p:spPr bwMode="auto">
          <a:xfrm>
            <a:off x="3581400" y="5105400"/>
            <a:ext cx="166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30000"/>
              <a:t>2</a:t>
            </a:r>
            <a:r>
              <a:rPr lang="en-US" altLang="zh-TW"/>
              <a:t> - At – B = 0</a:t>
            </a:r>
            <a:endParaRPr lang="en-US" altLang="zh-TW" baseline="30000"/>
          </a:p>
        </p:txBody>
      </p:sp>
      <p:sp>
        <p:nvSpPr>
          <p:cNvPr id="1097739" name="Text Box 11"/>
          <p:cNvSpPr txBox="1">
            <a:spLocks noChangeArrowheads="1"/>
          </p:cNvSpPr>
          <p:nvPr/>
        </p:nvSpPr>
        <p:spPr bwMode="auto">
          <a:xfrm>
            <a:off x="1566863" y="5943600"/>
            <a:ext cx="5976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 is a root of the quadratic equation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2" grpId="0"/>
      <p:bldP spid="1097733" grpId="0" animBg="1"/>
      <p:bldP spid="1097734" grpId="0"/>
      <p:bldP spid="1097735" grpId="0" animBg="1"/>
      <p:bldP spid="1097736" grpId="0"/>
      <p:bldP spid="1097737" grpId="0" animBg="1"/>
      <p:bldP spid="1097738" grpId="0"/>
      <p:bldP spid="10977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79850" y="457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679825" y="1366838"/>
            <a:ext cx="1730375" cy="385762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+ 2a</a:t>
            </a:r>
            <a:r>
              <a:rPr lang="en-US" altLang="zh-TW" baseline="-25000"/>
              <a:t>k-2</a:t>
            </a:r>
          </a:p>
        </p:txBody>
      </p:sp>
      <p:sp>
        <p:nvSpPr>
          <p:cNvPr id="1068037" name="Text Box 5"/>
          <p:cNvSpPr txBox="1">
            <a:spLocks noChangeArrowheads="1"/>
          </p:cNvSpPr>
          <p:nvPr/>
        </p:nvSpPr>
        <p:spPr bwMode="auto">
          <a:xfrm>
            <a:off x="1371600" y="2133600"/>
            <a:ext cx="6475413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Find solutions of the form (1, t, t</a:t>
            </a:r>
            <a:r>
              <a:rPr lang="en-US" altLang="zh-TW" baseline="30000"/>
              <a:t>2</a:t>
            </a:r>
            <a:r>
              <a:rPr lang="en-US" altLang="zh-TW"/>
              <a:t>, t</a:t>
            </a:r>
            <a:r>
              <a:rPr lang="en-US" altLang="zh-TW" baseline="30000"/>
              <a:t>3</a:t>
            </a:r>
            <a:r>
              <a:rPr lang="en-US" altLang="zh-TW"/>
              <a:t>, t</a:t>
            </a:r>
            <a:r>
              <a:rPr lang="en-US" altLang="zh-TW" baseline="30000"/>
              <a:t>4</a:t>
            </a:r>
            <a:r>
              <a:rPr lang="en-US" altLang="zh-TW"/>
              <a:t>, …, t</a:t>
            </a:r>
            <a:r>
              <a:rPr lang="en-US" altLang="zh-TW" baseline="30000"/>
              <a:t>n</a:t>
            </a:r>
            <a:r>
              <a:rPr lang="en-US" altLang="zh-TW"/>
              <a:t>, …)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So t must be a root of the quadratic equation t</a:t>
            </a:r>
            <a:r>
              <a:rPr lang="en-US" altLang="zh-TW" baseline="30000"/>
              <a:t>2</a:t>
            </a:r>
            <a:r>
              <a:rPr lang="en-US" altLang="zh-TW"/>
              <a:t> - t – 2 = 0.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implies that t=2 or t=-1.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So solutions of the form (1, t, t</a:t>
            </a:r>
            <a:r>
              <a:rPr lang="en-US" altLang="zh-TW" baseline="30000"/>
              <a:t>2</a:t>
            </a:r>
            <a:r>
              <a:rPr lang="en-US" altLang="zh-TW"/>
              <a:t>, t</a:t>
            </a:r>
            <a:r>
              <a:rPr lang="en-US" altLang="zh-TW" baseline="30000"/>
              <a:t>3</a:t>
            </a:r>
            <a:r>
              <a:rPr lang="en-US" altLang="zh-TW"/>
              <a:t>, t</a:t>
            </a:r>
            <a:r>
              <a:rPr lang="en-US" altLang="zh-TW" baseline="30000"/>
              <a:t>4</a:t>
            </a:r>
            <a:r>
              <a:rPr lang="en-US" altLang="zh-TW"/>
              <a:t>, …, t</a:t>
            </a:r>
            <a:r>
              <a:rPr lang="en-US" altLang="zh-TW" baseline="30000"/>
              <a:t>n</a:t>
            </a:r>
            <a:r>
              <a:rPr lang="en-US" altLang="zh-TW"/>
              <a:t>, …) are: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(i)   (1,2,4,8,16,32,64,…)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(ii)  (1,-1,1,-1,1,-1,…)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79850" y="457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679825" y="1366838"/>
            <a:ext cx="1730375" cy="385762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+ 2a</a:t>
            </a:r>
            <a:r>
              <a:rPr lang="en-US" altLang="zh-TW" baseline="-25000"/>
              <a:t>k-2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11325" y="2192338"/>
            <a:ext cx="57562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solutions of the form (1, t, t</a:t>
            </a:r>
            <a:r>
              <a:rPr lang="en-US" altLang="zh-TW" baseline="30000"/>
              <a:t>2</a:t>
            </a:r>
            <a:r>
              <a:rPr lang="en-US" altLang="zh-TW"/>
              <a:t>, t</a:t>
            </a:r>
            <a:r>
              <a:rPr lang="en-US" altLang="zh-TW" baseline="30000"/>
              <a:t>3</a:t>
            </a:r>
            <a:r>
              <a:rPr lang="en-US" altLang="zh-TW"/>
              <a:t>, t</a:t>
            </a:r>
            <a:r>
              <a:rPr lang="en-US" altLang="zh-TW" baseline="30000"/>
              <a:t>4</a:t>
            </a:r>
            <a:r>
              <a:rPr lang="en-US" altLang="zh-TW"/>
              <a:t>, …, t</a:t>
            </a:r>
            <a:r>
              <a:rPr lang="en-US" altLang="zh-TW" baseline="30000"/>
              <a:t>n</a:t>
            </a:r>
            <a:r>
              <a:rPr lang="en-US" altLang="zh-TW"/>
              <a:t>, …) are: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(i)   (1,2,4,8,16,32,64,…)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(ii)  (1,-1,1,-1,1,-1,1,…)</a:t>
            </a:r>
          </a:p>
        </p:txBody>
      </p:sp>
      <p:sp>
        <p:nvSpPr>
          <p:cNvPr id="1090565" name="Text Box 5"/>
          <p:cNvSpPr txBox="1">
            <a:spLocks noChangeArrowheads="1"/>
          </p:cNvSpPr>
          <p:nvPr/>
        </p:nvSpPr>
        <p:spPr bwMode="auto">
          <a:xfrm>
            <a:off x="2514600" y="4114800"/>
            <a:ext cx="3049588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Are there other solutions?</a:t>
            </a:r>
          </a:p>
        </p:txBody>
      </p:sp>
      <p:sp>
        <p:nvSpPr>
          <p:cNvPr id="1090566" name="Text Box 6"/>
          <p:cNvSpPr txBox="1">
            <a:spLocks noChangeArrowheads="1"/>
          </p:cNvSpPr>
          <p:nvPr/>
        </p:nvSpPr>
        <p:spPr bwMode="auto">
          <a:xfrm>
            <a:off x="2516188" y="4800600"/>
            <a:ext cx="36083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Try 	(2,1,5,7,17,31,65,…)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	(0,3,3,9,15,33,63,…)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(4,5,13,23,49,95,193,…)</a:t>
            </a:r>
          </a:p>
        </p:txBody>
      </p:sp>
      <p:sp>
        <p:nvSpPr>
          <p:cNvPr id="1090567" name="Text Box 7"/>
          <p:cNvSpPr txBox="1">
            <a:spLocks noChangeArrowheads="1"/>
          </p:cNvSpPr>
          <p:nvPr/>
        </p:nvSpPr>
        <p:spPr bwMode="auto">
          <a:xfrm>
            <a:off x="2498725" y="6213475"/>
            <a:ext cx="346868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to obtain these solutions?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5" grpId="0" animBg="1"/>
      <p:bldP spid="1090566" grpId="0"/>
      <p:bldP spid="109056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of Two Solutions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305675" cy="1624013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(r</a:t>
            </a:r>
            <a:r>
              <a:rPr lang="en-US" altLang="zh-TW" baseline="-25000"/>
              <a:t>0</a:t>
            </a:r>
            <a:r>
              <a:rPr lang="en-US" altLang="zh-TW"/>
              <a:t>,r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,r</a:t>
            </a:r>
            <a:r>
              <a:rPr lang="en-US" altLang="zh-TW" baseline="-25000"/>
              <a:t>3</a:t>
            </a:r>
            <a:r>
              <a:rPr lang="en-US" altLang="zh-TW"/>
              <a:t>,…) and (s</a:t>
            </a:r>
            <a:r>
              <a:rPr lang="en-US" altLang="zh-TW" baseline="-25000"/>
              <a:t>0</a:t>
            </a:r>
            <a:r>
              <a:rPr lang="en-US" altLang="zh-TW"/>
              <a:t>,s</a:t>
            </a:r>
            <a:r>
              <a:rPr lang="en-US" altLang="zh-TW" baseline="-25000"/>
              <a:t>1</a:t>
            </a:r>
            <a:r>
              <a:rPr lang="en-US" altLang="zh-TW"/>
              <a:t>,s</a:t>
            </a:r>
            <a:r>
              <a:rPr lang="en-US" altLang="zh-TW" baseline="-25000"/>
              <a:t>2</a:t>
            </a:r>
            <a:r>
              <a:rPr lang="en-US" altLang="zh-TW"/>
              <a:t>,s</a:t>
            </a:r>
            <a:r>
              <a:rPr lang="en-US" altLang="zh-TW" baseline="-25000"/>
              <a:t>3</a:t>
            </a:r>
            <a:r>
              <a:rPr lang="en-US" altLang="zh-TW"/>
              <a:t>,…) are solutions to 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sequence (a</a:t>
            </a:r>
            <a:r>
              <a:rPr lang="en-US" altLang="zh-TW" baseline="-25000"/>
              <a:t>0</a:t>
            </a:r>
            <a:r>
              <a:rPr lang="en-US" altLang="zh-TW"/>
              <a:t>,a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,…) defined by the formula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a</a:t>
            </a:r>
            <a:r>
              <a:rPr lang="en-US" altLang="zh-TW" baseline="-25000"/>
              <a:t>k</a:t>
            </a:r>
            <a:r>
              <a:rPr lang="en-US" altLang="zh-TW"/>
              <a:t> = Cr</a:t>
            </a:r>
            <a:r>
              <a:rPr lang="en-US" altLang="zh-TW" baseline="-25000"/>
              <a:t>k</a:t>
            </a:r>
            <a:r>
              <a:rPr lang="en-US" altLang="zh-TW"/>
              <a:t> + Ds</a:t>
            </a:r>
            <a:r>
              <a:rPr lang="en-US" altLang="zh-TW" baseline="-25000"/>
              <a:t>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also satisfies the same recurrence relation for any C and D.</a:t>
            </a:r>
          </a:p>
        </p:txBody>
      </p:sp>
      <p:sp>
        <p:nvSpPr>
          <p:cNvPr id="1069061" name="Text Box 5"/>
          <p:cNvSpPr txBox="1">
            <a:spLocks noChangeArrowheads="1"/>
          </p:cNvSpPr>
          <p:nvPr/>
        </p:nvSpPr>
        <p:spPr bwMode="auto">
          <a:xfrm>
            <a:off x="2924175" y="3810000"/>
            <a:ext cx="32956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easy to check anyway.</a:t>
            </a:r>
          </a:p>
        </p:txBody>
      </p:sp>
      <p:sp>
        <p:nvSpPr>
          <p:cNvPr id="1069062" name="Text Box 6"/>
          <p:cNvSpPr txBox="1">
            <a:spLocks noChangeArrowheads="1"/>
          </p:cNvSpPr>
          <p:nvPr/>
        </p:nvSpPr>
        <p:spPr bwMode="auto">
          <a:xfrm>
            <a:off x="1203325" y="4765675"/>
            <a:ext cx="66405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says that any linear combination of two solutions for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recurrence relation is also a solution for the recurrence.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6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Distinct-Roots Theorem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12825" y="1371600"/>
            <a:ext cx="7083425" cy="162401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a sequence (a</a:t>
            </a:r>
            <a:r>
              <a:rPr lang="en-US" altLang="zh-TW" baseline="-25000"/>
              <a:t>0</a:t>
            </a:r>
            <a:r>
              <a:rPr lang="en-US" altLang="zh-TW"/>
              <a:t>,a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,…) satisfies a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 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t</a:t>
            </a:r>
            <a:r>
              <a:rPr lang="en-US" altLang="zh-TW" baseline="30000"/>
              <a:t>2</a:t>
            </a:r>
            <a:r>
              <a:rPr lang="en-US" altLang="zh-TW"/>
              <a:t> - At – B = 0 has two distinct roots r and 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a</a:t>
            </a:r>
            <a:r>
              <a:rPr lang="en-US" altLang="zh-TW" baseline="-25000"/>
              <a:t>n</a:t>
            </a:r>
            <a:r>
              <a:rPr lang="en-US" altLang="zh-TW"/>
              <a:t> = Cr</a:t>
            </a:r>
            <a:r>
              <a:rPr lang="en-US" altLang="zh-TW" baseline="30000"/>
              <a:t>n</a:t>
            </a:r>
            <a:r>
              <a:rPr lang="en-US" altLang="zh-TW"/>
              <a:t> + Ds</a:t>
            </a:r>
            <a:r>
              <a:rPr lang="en-US" altLang="zh-TW" baseline="30000"/>
              <a:t>n</a:t>
            </a:r>
            <a:r>
              <a:rPr lang="en-US" altLang="zh-TW"/>
              <a:t> for some C and D.</a:t>
            </a:r>
          </a:p>
        </p:txBody>
      </p:sp>
      <p:sp>
        <p:nvSpPr>
          <p:cNvPr id="1070085" name="Text Box 5"/>
          <p:cNvSpPr txBox="1">
            <a:spLocks noChangeArrowheads="1"/>
          </p:cNvSpPr>
          <p:nvPr/>
        </p:nvSpPr>
        <p:spPr bwMode="auto">
          <a:xfrm>
            <a:off x="1066800" y="5567363"/>
            <a:ext cx="69675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are given a</a:t>
            </a:r>
            <a:r>
              <a:rPr lang="en-US" altLang="zh-TW" baseline="-25000"/>
              <a:t>0</a:t>
            </a:r>
            <a:r>
              <a:rPr lang="en-US" altLang="zh-TW"/>
              <a:t> and a</a:t>
            </a:r>
            <a:r>
              <a:rPr lang="en-US" altLang="zh-TW" baseline="-25000"/>
              <a:t>1</a:t>
            </a:r>
            <a:r>
              <a:rPr lang="en-US" altLang="zh-TW"/>
              <a:t>, then C and D are uniquely determined.</a:t>
            </a:r>
          </a:p>
        </p:txBody>
      </p:sp>
      <p:sp>
        <p:nvSpPr>
          <p:cNvPr id="1070086" name="Text Box 6"/>
          <p:cNvSpPr txBox="1">
            <a:spLocks noChangeArrowheads="1"/>
          </p:cNvSpPr>
          <p:nvPr/>
        </p:nvSpPr>
        <p:spPr bwMode="auto">
          <a:xfrm>
            <a:off x="730250" y="3962400"/>
            <a:ext cx="76517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theorem says that all the solutions of the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are a linear combination of the two series (1,r,r</a:t>
            </a:r>
            <a:r>
              <a:rPr lang="en-US" altLang="zh-TW" baseline="30000"/>
              <a:t>2</a:t>
            </a:r>
            <a:r>
              <a:rPr lang="en-US" altLang="zh-TW"/>
              <a:t>,r</a:t>
            </a:r>
            <a:r>
              <a:rPr lang="en-US" altLang="zh-TW" baseline="30000"/>
              <a:t>3</a:t>
            </a:r>
            <a:r>
              <a:rPr lang="en-US" altLang="zh-TW"/>
              <a:t>,r</a:t>
            </a:r>
            <a:r>
              <a:rPr lang="en-US" altLang="zh-TW" baseline="30000"/>
              <a:t>4</a:t>
            </a:r>
            <a:r>
              <a:rPr lang="en-US" altLang="zh-TW"/>
              <a:t>,…,r</a:t>
            </a:r>
            <a:r>
              <a:rPr lang="en-US" altLang="zh-TW" baseline="30000"/>
              <a:t>n</a:t>
            </a:r>
            <a:r>
              <a:rPr lang="en-US" altLang="zh-TW"/>
              <a:t>,…)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(1,s,s</a:t>
            </a:r>
            <a:r>
              <a:rPr lang="en-US" altLang="zh-TW" baseline="30000"/>
              <a:t>2</a:t>
            </a:r>
            <a:r>
              <a:rPr lang="en-US" altLang="zh-TW"/>
              <a:t>,s</a:t>
            </a:r>
            <a:r>
              <a:rPr lang="en-US" altLang="zh-TW" baseline="30000"/>
              <a:t>3</a:t>
            </a:r>
            <a:r>
              <a:rPr lang="en-US" altLang="zh-TW"/>
              <a:t>,s</a:t>
            </a:r>
            <a:r>
              <a:rPr lang="en-US" altLang="zh-TW" baseline="30000"/>
              <a:t>4</a:t>
            </a:r>
            <a:r>
              <a:rPr lang="en-US" altLang="zh-TW"/>
              <a:t>,…,s</a:t>
            </a:r>
            <a:r>
              <a:rPr lang="en-US" altLang="zh-TW" baseline="30000"/>
              <a:t>n</a:t>
            </a:r>
            <a:r>
              <a:rPr lang="en-US" altLang="zh-TW"/>
              <a:t>,…) defined by the distinct roots of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5" grpId="0" animBg="1"/>
      <p:bldP spid="107008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15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Fibonacci Sequence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819400" y="1371600"/>
            <a:ext cx="3419475" cy="385763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=0, 	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a</a:t>
            </a:r>
            <a:r>
              <a:rPr lang="en-US" altLang="zh-TW" baseline="-25000"/>
              <a:t>k-2</a:t>
            </a:r>
          </a:p>
        </p:txBody>
      </p:sp>
      <p:sp>
        <p:nvSpPr>
          <p:cNvPr id="1071109" name="Text Box 5"/>
          <p:cNvSpPr txBox="1">
            <a:spLocks noChangeArrowheads="1"/>
          </p:cNvSpPr>
          <p:nvPr/>
        </p:nvSpPr>
        <p:spPr bwMode="auto">
          <a:xfrm>
            <a:off x="1905000" y="22098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First solve the quadratic equation t</a:t>
            </a:r>
            <a:r>
              <a:rPr lang="en-US" altLang="zh-TW" baseline="30000"/>
              <a:t>2</a:t>
            </a:r>
            <a:r>
              <a:rPr lang="en-US" altLang="zh-TW"/>
              <a:t> - t – 1 = 0.</a:t>
            </a:r>
          </a:p>
        </p:txBody>
      </p:sp>
      <p:pic>
        <p:nvPicPr>
          <p:cNvPr id="10711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0"/>
            <a:ext cx="1371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111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132397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11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2860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1116" name="Text Box 12"/>
          <p:cNvSpPr txBox="1">
            <a:spLocks noChangeArrowheads="1"/>
          </p:cNvSpPr>
          <p:nvPr/>
        </p:nvSpPr>
        <p:spPr bwMode="auto">
          <a:xfrm>
            <a:off x="1981200" y="3886200"/>
            <a:ext cx="2917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 distinct roots are: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9" grpId="0"/>
      <p:bldP spid="10711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15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Fibonacci Sequence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819400" y="1371600"/>
            <a:ext cx="3419475" cy="385763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=0, 	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a</a:t>
            </a:r>
            <a:r>
              <a:rPr lang="en-US" altLang="zh-TW" baseline="-25000"/>
              <a:t>k-2</a:t>
            </a:r>
          </a:p>
        </p:txBody>
      </p:sp>
      <p:sp>
        <p:nvSpPr>
          <p:cNvPr id="1091593" name="Text Box 9"/>
          <p:cNvSpPr txBox="1">
            <a:spLocks noChangeArrowheads="1"/>
          </p:cNvSpPr>
          <p:nvPr/>
        </p:nvSpPr>
        <p:spPr bwMode="auto">
          <a:xfrm>
            <a:off x="914400" y="2133600"/>
            <a:ext cx="729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the distinct-roots theorem, the solutions satisfies the formula:</a:t>
            </a:r>
          </a:p>
        </p:txBody>
      </p:sp>
      <p:pic>
        <p:nvPicPr>
          <p:cNvPr id="109159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19400"/>
            <a:ext cx="38496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1595" name="Text Box 11"/>
          <p:cNvSpPr txBox="1">
            <a:spLocks noChangeArrowheads="1"/>
          </p:cNvSpPr>
          <p:nvPr/>
        </p:nvSpPr>
        <p:spPr bwMode="auto">
          <a:xfrm>
            <a:off x="1320800" y="3733800"/>
            <a:ext cx="645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figure out C and D, we substitute the value of a</a:t>
            </a:r>
            <a:r>
              <a:rPr lang="en-US" altLang="zh-TW" baseline="-25000"/>
              <a:t>0</a:t>
            </a:r>
            <a:r>
              <a:rPr lang="en-US" altLang="zh-TW"/>
              <a:t> and a</a:t>
            </a:r>
            <a:r>
              <a:rPr lang="en-US" altLang="zh-TW" baseline="-25000"/>
              <a:t>1</a:t>
            </a:r>
            <a:r>
              <a:rPr lang="en-US" altLang="zh-TW"/>
              <a:t>:</a:t>
            </a:r>
          </a:p>
        </p:txBody>
      </p:sp>
      <p:pic>
        <p:nvPicPr>
          <p:cNvPr id="109159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1263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1600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00600"/>
            <a:ext cx="34290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93" grpId="0"/>
      <p:bldP spid="10915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1905000" y="1371600"/>
            <a:ext cx="533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altLang="en-US" sz="2000" baseline="-25000">
                <a:latin typeface="Comic Sans MS" pitchFamily="66" charset="0"/>
              </a:rPr>
              <a:t>n</a:t>
            </a:r>
            <a:r>
              <a:rPr lang="en-US" altLang="en-US" sz="2000">
                <a:latin typeface="Comic Sans MS" pitchFamily="66" charset="0"/>
              </a:rPr>
              <a:t>::= # ne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altLang="en-US" sz="2000">
                <a:latin typeface="Comic Sans MS" pitchFamily="66" charset="0"/>
              </a:rPr>
              <a:t>born pairs after n months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altLang="en-US" sz="2000" baseline="-25000">
                <a:latin typeface="Comic Sans MS" pitchFamily="66" charset="0"/>
              </a:rPr>
              <a:t>n</a:t>
            </a:r>
            <a:r>
              <a:rPr lang="en-US" altLang="en-US" sz="2000">
                <a:latin typeface="Comic Sans MS" pitchFamily="66" charset="0"/>
              </a:rPr>
              <a:t>::= # </a:t>
            </a:r>
            <a:r>
              <a:rPr lang="en-US" altLang="en-US" sz="200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altLang="en-US" sz="2000">
                <a:latin typeface="Comic Sans MS" pitchFamily="66" charset="0"/>
              </a:rPr>
              <a:t>eproducing pairs after n  months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itchFamily="66" charset="0"/>
              </a:rPr>
              <a:t>                      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sz="2000">
                <a:latin typeface="Comic Sans MS" pitchFamily="66" charset="0"/>
              </a:rPr>
              <a:t>=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itchFamily="66" charset="0"/>
              </a:rPr>
              <a:t>                      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sz="2000">
                <a:latin typeface="Comic Sans MS" pitchFamily="66" charset="0"/>
              </a:rPr>
              <a:t>=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altLang="en-US" sz="2000">
                <a:latin typeface="Comic Sans MS" pitchFamily="66" charset="0"/>
              </a:rPr>
              <a:t> + </a:t>
            </a:r>
            <a:r>
              <a:rPr lang="en-US" altLang="en-US" sz="2000">
                <a:solidFill>
                  <a:srgbClr val="008000"/>
                </a:solidFill>
                <a:latin typeface="Comic Sans MS" pitchFamily="66" charset="0"/>
              </a:rPr>
              <a:t>w</a:t>
            </a:r>
            <a:r>
              <a:rPr lang="en-US" altLang="en-US" sz="2000" baseline="-25000">
                <a:solidFill>
                  <a:srgbClr val="008000"/>
                </a:solidFill>
                <a:latin typeface="Comic Sans MS" pitchFamily="66" charset="0"/>
              </a:rPr>
              <a:t>n-1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                      </a:t>
            </a:r>
            <a:r>
              <a:rPr lang="en-US" altLang="en-US" sz="2000">
                <a:solidFill>
                  <a:srgbClr val="008000"/>
                </a:solidFill>
                <a:latin typeface="Comic Sans MS" pitchFamily="66" charset="0"/>
              </a:rPr>
              <a:t>w</a:t>
            </a:r>
            <a:r>
              <a:rPr lang="en-US" altLang="en-US" sz="2000" baseline="-2500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altLang="en-US" sz="2000">
                <a:latin typeface="Comic Sans MS" pitchFamily="66" charset="0"/>
              </a:rPr>
              <a:t> = 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itchFamily="66" charset="0"/>
              </a:rPr>
              <a:t>n-1   </a:t>
            </a:r>
            <a:r>
              <a:rPr lang="en-US" altLang="en-US" sz="2000">
                <a:latin typeface="Comic Sans MS" pitchFamily="66" charset="0"/>
              </a:rPr>
              <a:t>so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                      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sz="2000">
                <a:latin typeface="Comic Sans MS" pitchFamily="66" charset="0"/>
              </a:rPr>
              <a:t>=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altLang="en-US" sz="2000">
                <a:latin typeface="Comic Sans MS" pitchFamily="66" charset="0"/>
              </a:rPr>
              <a:t> + </a:t>
            </a:r>
            <a:r>
              <a:rPr lang="en-US" altLang="en-US" sz="200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altLang="en-US" sz="2000" baseline="-25000">
                <a:solidFill>
                  <a:srgbClr val="0000FF"/>
                </a:solidFill>
                <a:latin typeface="Comic Sans MS" pitchFamily="66" charset="0"/>
              </a:rPr>
              <a:t>n-2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143000" y="5029200"/>
            <a:ext cx="6781800" cy="3794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itchFamily="66" charset="0"/>
              </a:rPr>
              <a:t>It was </a:t>
            </a:r>
            <a:r>
              <a:rPr kumimoji="0" lang="en-US" altLang="en-US" sz="1800">
                <a:solidFill>
                  <a:srgbClr val="0000FF"/>
                </a:solidFill>
                <a:latin typeface="Comic Sans MS" pitchFamily="66" charset="0"/>
              </a:rPr>
              <a:t>Fibonacci</a:t>
            </a:r>
            <a:r>
              <a:rPr kumimoji="0" lang="en-US" altLang="en-US" sz="1800">
                <a:latin typeface="Comic Sans MS" pitchFamily="66" charset="0"/>
              </a:rPr>
              <a:t> who was studying rabbit population growth.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124200" y="457200"/>
            <a:ext cx="286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Rabbit Populations</a:t>
            </a:r>
          </a:p>
        </p:txBody>
      </p:sp>
      <p:sp>
        <p:nvSpPr>
          <p:cNvPr id="1093637" name="Text Box 5"/>
          <p:cNvSpPr txBox="1">
            <a:spLocks noChangeArrowheads="1"/>
          </p:cNvSpPr>
          <p:nvPr/>
        </p:nvSpPr>
        <p:spPr bwMode="auto">
          <a:xfrm>
            <a:off x="1985963" y="5791200"/>
            <a:ext cx="5100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will compute the closed form for r</a:t>
            </a:r>
            <a:r>
              <a:rPr lang="en-US" altLang="zh-TW" baseline="-25000"/>
              <a:t>n</a:t>
            </a:r>
            <a:r>
              <a:rPr lang="en-US" altLang="zh-TW"/>
              <a:t> later…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4" grpId="0" animBg="1"/>
      <p:bldP spid="109363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Multinomial Theorem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3000" y="1371600"/>
            <a:ext cx="4040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Solving these two equations, we get:</a:t>
            </a:r>
          </a:p>
        </p:txBody>
      </p:sp>
      <p:pic>
        <p:nvPicPr>
          <p:cNvPr id="107213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223837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213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8496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2136" name="Text Box 8"/>
          <p:cNvSpPr txBox="1">
            <a:spLocks noChangeArrowheads="1"/>
          </p:cNvSpPr>
          <p:nvPr/>
        </p:nvSpPr>
        <p:spPr bwMode="auto">
          <a:xfrm>
            <a:off x="1203325" y="3089275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Therefore:</a:t>
            </a:r>
          </a:p>
        </p:txBody>
      </p:sp>
      <p:pic>
        <p:nvPicPr>
          <p:cNvPr id="107213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4570413"/>
            <a:ext cx="3838575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233738" y="457200"/>
            <a:ext cx="270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Single-Root Case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581400" y="13716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73156" name="Text Box 4"/>
          <p:cNvSpPr txBox="1">
            <a:spLocks noChangeArrowheads="1"/>
          </p:cNvSpPr>
          <p:nvPr/>
        </p:nvSpPr>
        <p:spPr bwMode="auto">
          <a:xfrm>
            <a:off x="1828800" y="2133600"/>
            <a:ext cx="544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Find solutions of the form (1, t, t</a:t>
            </a:r>
            <a:r>
              <a:rPr lang="en-US" altLang="zh-TW" baseline="30000"/>
              <a:t>2</a:t>
            </a:r>
            <a:r>
              <a:rPr lang="en-US" altLang="zh-TW"/>
              <a:t>, t</a:t>
            </a:r>
            <a:r>
              <a:rPr lang="en-US" altLang="zh-TW" baseline="30000"/>
              <a:t>3</a:t>
            </a:r>
            <a:r>
              <a:rPr lang="en-US" altLang="zh-TW"/>
              <a:t>, t</a:t>
            </a:r>
            <a:r>
              <a:rPr lang="en-US" altLang="zh-TW" baseline="30000"/>
              <a:t>4</a:t>
            </a:r>
            <a:r>
              <a:rPr lang="en-US" altLang="zh-TW"/>
              <a:t>, …, t</a:t>
            </a:r>
            <a:r>
              <a:rPr lang="en-US" altLang="zh-TW" baseline="30000"/>
              <a:t>n</a:t>
            </a:r>
            <a:r>
              <a:rPr lang="en-US" altLang="zh-TW"/>
              <a:t>, …)</a:t>
            </a:r>
          </a:p>
        </p:txBody>
      </p:sp>
      <p:sp>
        <p:nvSpPr>
          <p:cNvPr id="1073164" name="Text Box 12"/>
          <p:cNvSpPr txBox="1">
            <a:spLocks noChangeArrowheads="1"/>
          </p:cNvSpPr>
          <p:nvPr/>
        </p:nvSpPr>
        <p:spPr bwMode="auto">
          <a:xfrm>
            <a:off x="457200" y="3810000"/>
            <a:ext cx="8255000" cy="925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this quadratic equation has only one root r,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we know that (1, r, r</a:t>
            </a:r>
            <a:r>
              <a:rPr lang="en-US" altLang="zh-TW" baseline="30000"/>
              <a:t>2</a:t>
            </a:r>
            <a:r>
              <a:rPr lang="en-US" altLang="zh-TW"/>
              <a:t>, r</a:t>
            </a:r>
            <a:r>
              <a:rPr lang="en-US" altLang="zh-TW" baseline="30000"/>
              <a:t>3</a:t>
            </a:r>
            <a:r>
              <a:rPr lang="en-US" altLang="zh-TW"/>
              <a:t>, r</a:t>
            </a:r>
            <a:r>
              <a:rPr lang="en-US" altLang="zh-TW" baseline="30000"/>
              <a:t>4</a:t>
            </a:r>
            <a:r>
              <a:rPr lang="en-US" altLang="zh-TW"/>
              <a:t>, …, r</a:t>
            </a:r>
            <a:r>
              <a:rPr lang="en-US" altLang="zh-TW" baseline="30000"/>
              <a:t>n</a:t>
            </a:r>
            <a:r>
              <a:rPr lang="en-US" altLang="zh-TW"/>
              <a:t>, …) satisfies the recurrence relation.</a:t>
            </a:r>
          </a:p>
        </p:txBody>
      </p:sp>
      <p:sp>
        <p:nvSpPr>
          <p:cNvPr id="1073165" name="Text Box 13"/>
          <p:cNvSpPr txBox="1">
            <a:spLocks noChangeArrowheads="1"/>
          </p:cNvSpPr>
          <p:nvPr/>
        </p:nvSpPr>
        <p:spPr bwMode="auto">
          <a:xfrm>
            <a:off x="3048000" y="5334000"/>
            <a:ext cx="30495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Are there other solutions?</a:t>
            </a:r>
          </a:p>
        </p:txBody>
      </p:sp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3581400" y="13716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73167" name="Text Box 15"/>
          <p:cNvSpPr txBox="1">
            <a:spLocks noChangeArrowheads="1"/>
          </p:cNvSpPr>
          <p:nvPr/>
        </p:nvSpPr>
        <p:spPr bwMode="auto">
          <a:xfrm>
            <a:off x="1566863" y="2971800"/>
            <a:ext cx="5976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 is a root of the quadratic equation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6" grpId="0"/>
      <p:bldP spid="1073164" grpId="0" animBg="1"/>
      <p:bldP spid="1073165" grpId="0" animBg="1"/>
      <p:bldP spid="107316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38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Another Solution of the Single-Root Case</a:t>
            </a:r>
          </a:p>
        </p:txBody>
      </p:sp>
      <p:sp>
        <p:nvSpPr>
          <p:cNvPr id="1074180" name="Rectangle 4"/>
          <p:cNvSpPr>
            <a:spLocks noChangeArrowheads="1"/>
          </p:cNvSpPr>
          <p:nvPr/>
        </p:nvSpPr>
        <p:spPr bwMode="auto">
          <a:xfrm>
            <a:off x="990600" y="2681288"/>
            <a:ext cx="72834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(0, r, 2r</a:t>
            </a:r>
            <a:r>
              <a:rPr lang="en-US" altLang="zh-TW" baseline="30000"/>
              <a:t>2</a:t>
            </a:r>
            <a:r>
              <a:rPr lang="en-US" altLang="zh-TW"/>
              <a:t>, 3r</a:t>
            </a:r>
            <a:r>
              <a:rPr lang="en-US" altLang="zh-TW" baseline="30000"/>
              <a:t>3</a:t>
            </a:r>
            <a:r>
              <a:rPr lang="en-US" altLang="zh-TW"/>
              <a:t>, 4r</a:t>
            </a:r>
            <a:r>
              <a:rPr lang="en-US" altLang="zh-TW" baseline="30000"/>
              <a:t>4</a:t>
            </a:r>
            <a:r>
              <a:rPr lang="en-US" altLang="zh-TW"/>
              <a:t>, …, nr</a:t>
            </a:r>
            <a:r>
              <a:rPr lang="en-US" altLang="zh-TW" baseline="30000"/>
              <a:t>n</a:t>
            </a:r>
            <a:r>
              <a:rPr lang="en-US" altLang="zh-TW"/>
              <a:t>, …) also satisfies the recurrence relation.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581400" y="13716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74182" name="Text Box 6"/>
          <p:cNvSpPr txBox="1">
            <a:spLocks noChangeArrowheads="1"/>
          </p:cNvSpPr>
          <p:nvPr/>
        </p:nvSpPr>
        <p:spPr bwMode="auto">
          <a:xfrm>
            <a:off x="1016000" y="2057400"/>
            <a:ext cx="706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 be the single root of the quadratic equation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  <p:sp>
        <p:nvSpPr>
          <p:cNvPr id="1074183" name="Text Box 7"/>
          <p:cNvSpPr txBox="1">
            <a:spLocks noChangeArrowheads="1"/>
          </p:cNvSpPr>
          <p:nvPr/>
        </p:nvSpPr>
        <p:spPr bwMode="auto">
          <a:xfrm>
            <a:off x="2270125" y="3394075"/>
            <a:ext cx="4606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Since r is the single root, A=2r and B=-r</a:t>
            </a:r>
            <a:r>
              <a:rPr lang="en-US" altLang="zh-TW" baseline="30000"/>
              <a:t>2</a:t>
            </a:r>
            <a:r>
              <a:rPr lang="en-US" altLang="zh-TW"/>
              <a:t>.</a:t>
            </a:r>
          </a:p>
        </p:txBody>
      </p:sp>
      <p:sp>
        <p:nvSpPr>
          <p:cNvPr id="1074184" name="Rectangle 8"/>
          <p:cNvSpPr>
            <a:spLocks noChangeArrowheads="1"/>
          </p:cNvSpPr>
          <p:nvPr/>
        </p:nvSpPr>
        <p:spPr bwMode="auto">
          <a:xfrm>
            <a:off x="5638800" y="4038600"/>
            <a:ext cx="20193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2ra</a:t>
            </a:r>
            <a:r>
              <a:rPr lang="en-US" altLang="zh-TW" baseline="-25000"/>
              <a:t>k-1</a:t>
            </a:r>
            <a:r>
              <a:rPr lang="en-US" altLang="zh-TW"/>
              <a:t> - r</a:t>
            </a:r>
            <a:r>
              <a:rPr lang="en-US" altLang="zh-TW" baseline="30000"/>
              <a:t>2</a:t>
            </a:r>
            <a:r>
              <a:rPr lang="en-US" altLang="zh-TW"/>
              <a:t>a</a:t>
            </a:r>
            <a:r>
              <a:rPr lang="en-US" altLang="zh-TW" baseline="-25000"/>
              <a:t>k-2</a:t>
            </a:r>
          </a:p>
        </p:txBody>
      </p:sp>
      <p:sp>
        <p:nvSpPr>
          <p:cNvPr id="1074185" name="Text Box 9"/>
          <p:cNvSpPr txBox="1">
            <a:spLocks noChangeArrowheads="1"/>
          </p:cNvSpPr>
          <p:nvPr/>
        </p:nvSpPr>
        <p:spPr bwMode="auto">
          <a:xfrm>
            <a:off x="1295400" y="4038600"/>
            <a:ext cx="426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 we just need to verify that</a:t>
            </a:r>
          </a:p>
        </p:txBody>
      </p:sp>
      <p:sp>
        <p:nvSpPr>
          <p:cNvPr id="1074186" name="Text Box 10"/>
          <p:cNvSpPr txBox="1">
            <a:spLocks noChangeArrowheads="1"/>
          </p:cNvSpPr>
          <p:nvPr/>
        </p:nvSpPr>
        <p:spPr bwMode="auto">
          <a:xfrm>
            <a:off x="457200" y="47244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right hand side is:</a:t>
            </a:r>
          </a:p>
        </p:txBody>
      </p:sp>
      <p:pic>
        <p:nvPicPr>
          <p:cNvPr id="1074196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172200"/>
            <a:ext cx="6746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4197" name="Text Box 21"/>
          <p:cNvSpPr txBox="1">
            <a:spLocks noChangeArrowheads="1"/>
          </p:cNvSpPr>
          <p:nvPr/>
        </p:nvSpPr>
        <p:spPr bwMode="auto">
          <a:xfrm>
            <a:off x="4479925" y="6213475"/>
            <a:ext cx="3978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which is equal to the left hand side!</a:t>
            </a:r>
          </a:p>
        </p:txBody>
      </p:sp>
      <p:pic>
        <p:nvPicPr>
          <p:cNvPr id="1074199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24400"/>
            <a:ext cx="1901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4200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5183188"/>
            <a:ext cx="38290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4201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5640388"/>
            <a:ext cx="288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0" grpId="0" animBg="1"/>
      <p:bldP spid="1074182" grpId="0"/>
      <p:bldP spid="1074183" grpId="0"/>
      <p:bldP spid="1074184" grpId="0" animBg="1"/>
      <p:bldP spid="1074185" grpId="0"/>
      <p:bldP spid="1074186" grpId="0"/>
      <p:bldP spid="107419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67025" y="4572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Single-Root Theorem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012825" y="1371600"/>
            <a:ext cx="7083425" cy="162401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a sequence (a</a:t>
            </a:r>
            <a:r>
              <a:rPr lang="en-US" altLang="zh-TW" baseline="-25000"/>
              <a:t>0</a:t>
            </a:r>
            <a:r>
              <a:rPr lang="en-US" altLang="zh-TW"/>
              <a:t>,a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,…) satisfies a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 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t</a:t>
            </a:r>
            <a:r>
              <a:rPr lang="en-US" altLang="zh-TW" baseline="30000"/>
              <a:t>2</a:t>
            </a:r>
            <a:r>
              <a:rPr lang="en-US" altLang="zh-TW"/>
              <a:t> - At – B = 0 has only one root 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a</a:t>
            </a:r>
            <a:r>
              <a:rPr lang="en-US" altLang="zh-TW" baseline="-25000"/>
              <a:t>n</a:t>
            </a:r>
            <a:r>
              <a:rPr lang="en-US" altLang="zh-TW"/>
              <a:t> = Cr</a:t>
            </a:r>
            <a:r>
              <a:rPr lang="en-US" altLang="zh-TW" baseline="30000"/>
              <a:t>n</a:t>
            </a:r>
            <a:r>
              <a:rPr lang="en-US" altLang="zh-TW"/>
              <a:t> + Dnr</a:t>
            </a:r>
            <a:r>
              <a:rPr lang="en-US" altLang="zh-TW" baseline="30000"/>
              <a:t>n</a:t>
            </a:r>
            <a:r>
              <a:rPr lang="en-US" altLang="zh-TW"/>
              <a:t> for some C and D.</a:t>
            </a:r>
          </a:p>
        </p:txBody>
      </p:sp>
      <p:sp>
        <p:nvSpPr>
          <p:cNvPr id="1092613" name="Text Box 5"/>
          <p:cNvSpPr txBox="1">
            <a:spLocks noChangeArrowheads="1"/>
          </p:cNvSpPr>
          <p:nvPr/>
        </p:nvSpPr>
        <p:spPr bwMode="auto">
          <a:xfrm>
            <a:off x="1066800" y="5105400"/>
            <a:ext cx="6967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are given a</a:t>
            </a:r>
            <a:r>
              <a:rPr lang="en-US" altLang="zh-TW" baseline="-25000"/>
              <a:t>0</a:t>
            </a:r>
            <a:r>
              <a:rPr lang="en-US" altLang="zh-TW"/>
              <a:t> and a</a:t>
            </a:r>
            <a:r>
              <a:rPr lang="en-US" altLang="zh-TW" baseline="-25000"/>
              <a:t>1</a:t>
            </a:r>
            <a:r>
              <a:rPr lang="en-US" altLang="zh-TW"/>
              <a:t>, then C and D are uniquely determined.</a:t>
            </a:r>
          </a:p>
        </p:txBody>
      </p:sp>
      <p:sp>
        <p:nvSpPr>
          <p:cNvPr id="1092614" name="Text Box 6"/>
          <p:cNvSpPr txBox="1">
            <a:spLocks noChangeArrowheads="1"/>
          </p:cNvSpPr>
          <p:nvPr/>
        </p:nvSpPr>
        <p:spPr bwMode="auto">
          <a:xfrm>
            <a:off x="762000" y="3505200"/>
            <a:ext cx="77025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theorem says that all the solutions of the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are a linear combination of the two series (1,r,r</a:t>
            </a:r>
            <a:r>
              <a:rPr lang="en-US" altLang="zh-TW" baseline="30000"/>
              <a:t>2</a:t>
            </a:r>
            <a:r>
              <a:rPr lang="en-US" altLang="zh-TW"/>
              <a:t>,r</a:t>
            </a:r>
            <a:r>
              <a:rPr lang="en-US" altLang="zh-TW" baseline="30000"/>
              <a:t>3</a:t>
            </a:r>
            <a:r>
              <a:rPr lang="en-US" altLang="zh-TW"/>
              <a:t>,r</a:t>
            </a:r>
            <a:r>
              <a:rPr lang="en-US" altLang="zh-TW" baseline="30000"/>
              <a:t>4</a:t>
            </a:r>
            <a:r>
              <a:rPr lang="en-US" altLang="zh-TW"/>
              <a:t>,…,r</a:t>
            </a:r>
            <a:r>
              <a:rPr lang="en-US" altLang="zh-TW" baseline="30000"/>
              <a:t>n</a:t>
            </a:r>
            <a:r>
              <a:rPr lang="en-US" altLang="zh-TW"/>
              <a:t>,…)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(0,r,2r</a:t>
            </a:r>
            <a:r>
              <a:rPr lang="en-US" altLang="zh-TW" baseline="30000"/>
              <a:t>2</a:t>
            </a:r>
            <a:r>
              <a:rPr lang="en-US" altLang="zh-TW"/>
              <a:t>,3r</a:t>
            </a:r>
            <a:r>
              <a:rPr lang="en-US" altLang="zh-TW" baseline="30000"/>
              <a:t>3</a:t>
            </a:r>
            <a:r>
              <a:rPr lang="en-US" altLang="zh-TW"/>
              <a:t>,4r</a:t>
            </a:r>
            <a:r>
              <a:rPr lang="en-US" altLang="zh-TW" baseline="30000"/>
              <a:t>4</a:t>
            </a:r>
            <a:r>
              <a:rPr lang="en-US" altLang="zh-TW"/>
              <a:t>,…,nr</a:t>
            </a:r>
            <a:r>
              <a:rPr lang="en-US" altLang="zh-TW" baseline="30000"/>
              <a:t>n</a:t>
            </a:r>
            <a:r>
              <a:rPr lang="en-US" altLang="zh-TW"/>
              <a:t>,…) defined by the only root of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3" grpId="0" animBg="1"/>
      <p:bldP spid="10926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827463" y="457200"/>
            <a:ext cx="143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667000" y="1371600"/>
            <a:ext cx="3684588" cy="385763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=1, 	a</a:t>
            </a:r>
            <a:r>
              <a:rPr lang="en-US" altLang="zh-TW" baseline="-25000"/>
              <a:t>1</a:t>
            </a:r>
            <a:r>
              <a:rPr lang="en-US" altLang="zh-TW"/>
              <a:t>=3, 	a</a:t>
            </a:r>
            <a:r>
              <a:rPr lang="en-US" altLang="zh-TW" baseline="-25000"/>
              <a:t>k</a:t>
            </a:r>
            <a:r>
              <a:rPr lang="en-US" altLang="zh-TW"/>
              <a:t> = 4a</a:t>
            </a:r>
            <a:r>
              <a:rPr lang="en-US" altLang="zh-TW" baseline="-25000"/>
              <a:t>k-1</a:t>
            </a:r>
            <a:r>
              <a:rPr lang="en-US" altLang="zh-TW"/>
              <a:t> - 4a</a:t>
            </a:r>
            <a:r>
              <a:rPr lang="en-US" altLang="zh-TW" baseline="-25000"/>
              <a:t>k-2</a:t>
            </a:r>
          </a:p>
        </p:txBody>
      </p:sp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990600" y="2209800"/>
            <a:ext cx="7091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Solve the quadratic equation t</a:t>
            </a:r>
            <a:r>
              <a:rPr lang="en-US" altLang="zh-TW" baseline="30000"/>
              <a:t>2</a:t>
            </a:r>
            <a:r>
              <a:rPr lang="en-US" altLang="zh-TW"/>
              <a:t> – 4t + 4.  The only solution is t=2.</a:t>
            </a:r>
          </a:p>
        </p:txBody>
      </p:sp>
      <p:sp>
        <p:nvSpPr>
          <p:cNvPr id="1076230" name="Text Box 6"/>
          <p:cNvSpPr txBox="1">
            <a:spLocks noChangeArrowheads="1"/>
          </p:cNvSpPr>
          <p:nvPr/>
        </p:nvSpPr>
        <p:spPr bwMode="auto">
          <a:xfrm>
            <a:off x="1447800" y="2819400"/>
            <a:ext cx="619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the single-root theorem, all solutions are of the form</a:t>
            </a:r>
          </a:p>
        </p:txBody>
      </p:sp>
      <p:sp>
        <p:nvSpPr>
          <p:cNvPr id="1076231" name="Text Box 7"/>
          <p:cNvSpPr txBox="1">
            <a:spLocks noChangeArrowheads="1"/>
          </p:cNvSpPr>
          <p:nvPr/>
        </p:nvSpPr>
        <p:spPr bwMode="auto">
          <a:xfrm>
            <a:off x="3657600" y="3429000"/>
            <a:ext cx="18065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n</a:t>
            </a:r>
            <a:r>
              <a:rPr lang="en-US" altLang="zh-TW"/>
              <a:t> = C2</a:t>
            </a:r>
            <a:r>
              <a:rPr lang="en-US" altLang="zh-TW" baseline="30000"/>
              <a:t>n</a:t>
            </a:r>
            <a:r>
              <a:rPr lang="en-US" altLang="zh-TW"/>
              <a:t> + Dn2</a:t>
            </a:r>
            <a:r>
              <a:rPr lang="en-US" altLang="zh-TW" baseline="30000"/>
              <a:t>n</a:t>
            </a:r>
            <a:r>
              <a:rPr lang="en-US" altLang="zh-TW"/>
              <a:t>.</a:t>
            </a:r>
          </a:p>
        </p:txBody>
      </p:sp>
      <p:sp>
        <p:nvSpPr>
          <p:cNvPr id="1076232" name="Text Box 8"/>
          <p:cNvSpPr txBox="1">
            <a:spLocks noChangeArrowheads="1"/>
          </p:cNvSpPr>
          <p:nvPr/>
        </p:nvSpPr>
        <p:spPr bwMode="auto">
          <a:xfrm>
            <a:off x="2308225" y="4232275"/>
            <a:ext cx="447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Plug in a</a:t>
            </a:r>
            <a:r>
              <a:rPr lang="en-US" altLang="zh-TW" baseline="-25000"/>
              <a:t>0</a:t>
            </a:r>
            <a:r>
              <a:rPr lang="en-US" altLang="zh-TW"/>
              <a:t> and a</a:t>
            </a:r>
            <a:r>
              <a:rPr lang="en-US" altLang="zh-TW" baseline="-25000"/>
              <a:t>1</a:t>
            </a:r>
            <a:r>
              <a:rPr lang="en-US" altLang="zh-TW"/>
              <a:t>, we solve C=1 and D=1/2.</a:t>
            </a:r>
          </a:p>
        </p:txBody>
      </p:sp>
      <p:sp>
        <p:nvSpPr>
          <p:cNvPr id="1076233" name="Text Box 9"/>
          <p:cNvSpPr txBox="1">
            <a:spLocks noChangeArrowheads="1"/>
          </p:cNvSpPr>
          <p:nvPr/>
        </p:nvSpPr>
        <p:spPr bwMode="auto">
          <a:xfrm>
            <a:off x="3657600" y="5105400"/>
            <a:ext cx="16351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n</a:t>
            </a:r>
            <a:r>
              <a:rPr lang="en-US" altLang="zh-TW"/>
              <a:t> = 2</a:t>
            </a:r>
            <a:r>
              <a:rPr lang="en-US" altLang="zh-TW" baseline="30000"/>
              <a:t>n</a:t>
            </a:r>
            <a:r>
              <a:rPr lang="en-US" altLang="zh-TW"/>
              <a:t> + n2</a:t>
            </a:r>
            <a:r>
              <a:rPr lang="en-US" altLang="zh-TW" baseline="30000"/>
              <a:t>n-1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9" grpId="0"/>
      <p:bldP spid="1076230" grpId="0"/>
      <p:bldP spid="1076231" grpId="0" animBg="1"/>
      <p:bldP spid="1076232" grpId="0"/>
      <p:bldP spid="107623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796131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Recursion is a very useful and powerful technique in computer science.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is very important to learn to think recursively,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by reducing the problem into smaller problems.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is a necessary skill to acquire to become a professional programmer.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Make sure you have more practices in setting up recurrence relations.</a:t>
            </a:r>
          </a:p>
        </p:txBody>
      </p:sp>
    </p:spTree>
    <p:extLst>
      <p:ext uri="{BB962C8B-B14F-4D97-AF65-F5344CB8AC3E}">
        <p14:creationId xmlns:p14="http://schemas.microsoft.com/office/powerpoint/2010/main" val="29813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Text Box 2"/>
          <p:cNvSpPr txBox="1">
            <a:spLocks noChangeArrowheads="1"/>
          </p:cNvSpPr>
          <p:nvPr/>
        </p:nvSpPr>
        <p:spPr bwMode="auto">
          <a:xfrm>
            <a:off x="3760788" y="457200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Warm Up</a:t>
            </a:r>
          </a:p>
        </p:txBody>
      </p:sp>
      <p:sp>
        <p:nvSpPr>
          <p:cNvPr id="1154061" name="Text Box 13"/>
          <p:cNvSpPr txBox="1">
            <a:spLocks noChangeArrowheads="1"/>
          </p:cNvSpPr>
          <p:nvPr/>
        </p:nvSpPr>
        <p:spPr bwMode="auto">
          <a:xfrm>
            <a:off x="919163" y="1447800"/>
            <a:ext cx="7310437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will solve counting problems by setting up recurrence relations.</a:t>
            </a:r>
          </a:p>
          <a:p>
            <a:endParaRPr lang="en-US" altLang="zh-TW"/>
          </a:p>
          <a:p>
            <a:r>
              <a:rPr lang="en-US" altLang="zh-TW"/>
              <a:t>First we use recursion to count something we already know,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to get familiar with this approach.</a:t>
            </a:r>
          </a:p>
          <a:p>
            <a:endParaRPr lang="en-US" altLang="zh-TW"/>
          </a:p>
          <a:p>
            <a:r>
              <a:rPr lang="en-US" altLang="zh-TW"/>
              <a:t>Let us count the number of elements in pow(S</a:t>
            </a:r>
            <a:r>
              <a:rPr lang="en-US" altLang="zh-TW" baseline="-25000"/>
              <a:t>n</a:t>
            </a:r>
            <a:r>
              <a:rPr lang="en-US" altLang="zh-TW"/>
              <a:t>)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where S</a:t>
            </a:r>
            <a:r>
              <a:rPr lang="en-US" altLang="zh-TW" baseline="-25000"/>
              <a:t>n</a:t>
            </a:r>
            <a:r>
              <a:rPr lang="en-US" altLang="zh-TW"/>
              <a:t> = {a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} is an n-element set.</a:t>
            </a:r>
          </a:p>
          <a:p>
            <a:pPr>
              <a:lnSpc>
                <a:spcPct val="150000"/>
              </a:lnSpc>
            </a:pPr>
            <a:endParaRPr lang="en-US" altLang="zh-TW"/>
          </a:p>
          <a:p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size of pow(S</a:t>
            </a:r>
            <a:r>
              <a:rPr lang="en-US" altLang="zh-TW" baseline="-25000"/>
              <a:t>n</a:t>
            </a:r>
            <a:r>
              <a:rPr lang="en-US" altLang="zh-TW"/>
              <a:t>).</a:t>
            </a:r>
          </a:p>
          <a:p>
            <a:endParaRPr lang="en-US" altLang="zh-TW"/>
          </a:p>
          <a:p>
            <a:r>
              <a:rPr lang="en-US" altLang="zh-TW"/>
              <a:t>Then r</a:t>
            </a:r>
            <a:r>
              <a:rPr lang="en-US" altLang="zh-TW" baseline="-25000"/>
              <a:t>1</a:t>
            </a:r>
            <a:r>
              <a:rPr lang="en-US" altLang="zh-TW"/>
              <a:t> = 2, where pow(S</a:t>
            </a:r>
            <a:r>
              <a:rPr lang="en-US" altLang="zh-TW" baseline="-25000"/>
              <a:t>1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}}</a:t>
            </a:r>
          </a:p>
          <a:p>
            <a:endParaRPr lang="en-US" altLang="zh-TW"/>
          </a:p>
          <a:p>
            <a:r>
              <a:rPr lang="en-US" altLang="zh-TW"/>
              <a:t>         r</a:t>
            </a:r>
            <a:r>
              <a:rPr lang="en-US" altLang="zh-TW" baseline="-25000"/>
              <a:t>2</a:t>
            </a:r>
            <a:r>
              <a:rPr lang="en-US" altLang="zh-TW"/>
              <a:t> = 4, where pow(S</a:t>
            </a:r>
            <a:r>
              <a:rPr lang="en-US" altLang="zh-TW" baseline="-25000"/>
              <a:t>2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},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}}</a:t>
            </a:r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10012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Text Box 2"/>
          <p:cNvSpPr txBox="1">
            <a:spLocks noChangeArrowheads="1"/>
          </p:cNvSpPr>
          <p:nvPr/>
        </p:nvSpPr>
        <p:spPr bwMode="auto">
          <a:xfrm>
            <a:off x="3760788" y="457200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Warm Up</a:t>
            </a:r>
          </a:p>
        </p:txBody>
      </p:sp>
      <p:sp>
        <p:nvSpPr>
          <p:cNvPr id="1155075" name="Text Box 3"/>
          <p:cNvSpPr txBox="1">
            <a:spLocks noChangeArrowheads="1"/>
          </p:cNvSpPr>
          <p:nvPr/>
        </p:nvSpPr>
        <p:spPr bwMode="auto">
          <a:xfrm>
            <a:off x="571500" y="1338263"/>
            <a:ext cx="79629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size of pow(S</a:t>
            </a:r>
            <a:r>
              <a:rPr lang="en-US" altLang="zh-TW" baseline="-25000"/>
              <a:t>n</a:t>
            </a:r>
            <a:r>
              <a:rPr lang="en-US" altLang="zh-TW"/>
              <a:t>) where S</a:t>
            </a:r>
            <a:r>
              <a:rPr lang="en-US" altLang="zh-TW" baseline="-25000"/>
              <a:t>n</a:t>
            </a:r>
            <a:r>
              <a:rPr lang="en-US" altLang="zh-TW"/>
              <a:t> = {a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} is an n-element set.</a:t>
            </a:r>
          </a:p>
          <a:p>
            <a:endParaRPr lang="en-US" altLang="zh-TW"/>
          </a:p>
          <a:p>
            <a:r>
              <a:rPr lang="en-US" altLang="zh-TW"/>
              <a:t>Then r</a:t>
            </a:r>
            <a:r>
              <a:rPr lang="en-US" altLang="zh-TW" baseline="-25000"/>
              <a:t>1</a:t>
            </a:r>
            <a:r>
              <a:rPr lang="en-US" altLang="zh-TW"/>
              <a:t> = 2, where pow(S</a:t>
            </a:r>
            <a:r>
              <a:rPr lang="en-US" altLang="zh-TW" baseline="-25000"/>
              <a:t>1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}}</a:t>
            </a:r>
          </a:p>
          <a:p>
            <a:endParaRPr lang="en-US" altLang="zh-TW"/>
          </a:p>
          <a:p>
            <a:r>
              <a:rPr lang="en-US" altLang="zh-TW"/>
              <a:t>         r</a:t>
            </a:r>
            <a:r>
              <a:rPr lang="en-US" altLang="zh-TW" baseline="-25000"/>
              <a:t>2</a:t>
            </a:r>
            <a:r>
              <a:rPr lang="en-US" altLang="zh-TW"/>
              <a:t> = 4, where pow(S</a:t>
            </a:r>
            <a:r>
              <a:rPr lang="en-US" altLang="zh-TW" baseline="-25000"/>
              <a:t>2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},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}}</a:t>
            </a:r>
            <a:endParaRPr lang="ru-RU" altLang="zh-TW"/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74977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main idea of recursion is to define r</a:t>
            </a:r>
            <a:r>
              <a:rPr lang="en-US" altLang="zh-TW" baseline="-25000"/>
              <a:t>n</a:t>
            </a:r>
            <a:r>
              <a:rPr lang="en-US" altLang="zh-TW"/>
              <a:t> in terms of the previous r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738188" y="3962400"/>
            <a:ext cx="429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define r</a:t>
            </a:r>
            <a:r>
              <a:rPr lang="en-US" altLang="zh-TW" baseline="-25000"/>
              <a:t>3</a:t>
            </a:r>
            <a:r>
              <a:rPr lang="en-US" altLang="zh-TW"/>
              <a:t> in terms of r</a:t>
            </a:r>
            <a:r>
              <a:rPr lang="en-US" altLang="zh-TW" baseline="-25000"/>
              <a:t>1</a:t>
            </a:r>
            <a:r>
              <a:rPr lang="en-US" altLang="zh-TW"/>
              <a:t> and r</a:t>
            </a:r>
            <a:r>
              <a:rPr lang="en-US" altLang="zh-TW" baseline="-25000"/>
              <a:t>2</a:t>
            </a:r>
            <a:r>
              <a:rPr lang="en-US" altLang="zh-TW"/>
              <a:t>?</a:t>
            </a:r>
          </a:p>
        </p:txBody>
      </p:sp>
      <p:sp>
        <p:nvSpPr>
          <p:cNvPr id="1155080" name="Rectangle 8"/>
          <p:cNvSpPr>
            <a:spLocks noChangeArrowheads="1"/>
          </p:cNvSpPr>
          <p:nvPr/>
        </p:nvSpPr>
        <p:spPr bwMode="auto">
          <a:xfrm>
            <a:off x="762000" y="4648200"/>
            <a:ext cx="5632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pow(S</a:t>
            </a:r>
            <a:r>
              <a:rPr lang="en-US" altLang="zh-TW" baseline="-25000"/>
              <a:t>3</a:t>
            </a:r>
            <a:r>
              <a:rPr lang="en-US" altLang="zh-TW"/>
              <a:t>) = the union of {</a:t>
            </a:r>
            <a:r>
              <a:rPr lang="ru-RU" altLang="zh-TW"/>
              <a:t>Ф</a:t>
            </a:r>
            <a:r>
              <a:rPr lang="en-US" altLang="zh-TW"/>
              <a:t>,   {a</a:t>
            </a:r>
            <a:r>
              <a:rPr lang="en-US" altLang="zh-TW" baseline="-25000"/>
              <a:t>1</a:t>
            </a:r>
            <a:r>
              <a:rPr lang="en-US" altLang="zh-TW"/>
              <a:t>},    {a</a:t>
            </a:r>
            <a:r>
              <a:rPr lang="en-US" altLang="zh-TW" baseline="-25000"/>
              <a:t>2</a:t>
            </a:r>
            <a:r>
              <a:rPr lang="en-US" altLang="zh-TW"/>
              <a:t>},    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}} </a:t>
            </a:r>
          </a:p>
          <a:p>
            <a:endParaRPr lang="en-US" altLang="zh-TW"/>
          </a:p>
          <a:p>
            <a:r>
              <a:rPr lang="en-US" altLang="zh-TW"/>
              <a:t>		 </a:t>
            </a:r>
          </a:p>
          <a:p>
            <a:r>
              <a:rPr lang="en-US" altLang="zh-TW"/>
              <a:t>                            and  {a</a:t>
            </a:r>
            <a:r>
              <a:rPr lang="en-US" altLang="zh-TW" baseline="-25000"/>
              <a:t>3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}} </a:t>
            </a:r>
          </a:p>
        </p:txBody>
      </p:sp>
      <p:sp>
        <p:nvSpPr>
          <p:cNvPr id="1155081" name="Line 9"/>
          <p:cNvSpPr>
            <a:spLocks noChangeShapeType="1"/>
          </p:cNvSpPr>
          <p:nvPr/>
        </p:nvSpPr>
        <p:spPr bwMode="auto">
          <a:xfrm flipV="1">
            <a:off x="3505200" y="51054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082" name="Line 10"/>
          <p:cNvSpPr>
            <a:spLocks noChangeShapeType="1"/>
          </p:cNvSpPr>
          <p:nvPr/>
        </p:nvSpPr>
        <p:spPr bwMode="auto">
          <a:xfrm flipV="1">
            <a:off x="4038600" y="51054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083" name="Line 11"/>
          <p:cNvSpPr>
            <a:spLocks noChangeShapeType="1"/>
          </p:cNvSpPr>
          <p:nvPr/>
        </p:nvSpPr>
        <p:spPr bwMode="auto">
          <a:xfrm flipV="1">
            <a:off x="4724400" y="51054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084" name="Line 12"/>
          <p:cNvSpPr>
            <a:spLocks noChangeShapeType="1"/>
          </p:cNvSpPr>
          <p:nvPr/>
        </p:nvSpPr>
        <p:spPr bwMode="auto">
          <a:xfrm flipV="1">
            <a:off x="5638800" y="51054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085" name="Text Box 13"/>
          <p:cNvSpPr txBox="1">
            <a:spLocks noChangeArrowheads="1"/>
          </p:cNvSpPr>
          <p:nvPr/>
        </p:nvSpPr>
        <p:spPr bwMode="auto">
          <a:xfrm>
            <a:off x="822325" y="6061075"/>
            <a:ext cx="707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while the lower sets are obtained by adding a</a:t>
            </a:r>
            <a:r>
              <a:rPr lang="en-US" altLang="zh-TW" baseline="-25000"/>
              <a:t>3</a:t>
            </a:r>
            <a:r>
              <a:rPr lang="en-US" altLang="zh-TW"/>
              <a:t> to the upper sets.</a:t>
            </a:r>
          </a:p>
        </p:txBody>
      </p:sp>
      <p:sp>
        <p:nvSpPr>
          <p:cNvPr id="1155086" name="Text Box 14"/>
          <p:cNvSpPr txBox="1">
            <a:spLocks noChangeArrowheads="1"/>
          </p:cNvSpPr>
          <p:nvPr/>
        </p:nvSpPr>
        <p:spPr bwMode="auto">
          <a:xfrm>
            <a:off x="7086600" y="5105400"/>
            <a:ext cx="13970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r</a:t>
            </a:r>
            <a:r>
              <a:rPr lang="en-US" altLang="zh-TW" baseline="-25000"/>
              <a:t>3</a:t>
            </a:r>
            <a:r>
              <a:rPr lang="en-US" altLang="zh-TW"/>
              <a:t> = 2r</a:t>
            </a:r>
            <a:r>
              <a:rPr lang="en-US" altLang="zh-TW" baseline="-25000"/>
              <a:t>2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2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5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5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6" grpId="0" animBg="1"/>
      <p:bldP spid="1155077" grpId="0"/>
      <p:bldP spid="1155081" grpId="0" animBg="1"/>
      <p:bldP spid="1155082" grpId="0" animBg="1"/>
      <p:bldP spid="1155083" grpId="0" animBg="1"/>
      <p:bldP spid="1155084" grpId="0" animBg="1"/>
      <p:bldP spid="1155085" grpId="0"/>
      <p:bldP spid="11550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s = \frac{1 - \sqrt{5}}{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14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t = \frac{-b + \sqrt{b^2 - 4ac}}{2a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104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_n = C(\frac{1 + \sqrt{5}}{2})^n + D(\frac{1 - \sqrt{5}}{2})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0"/>
  <p:tag name="PICTUREFILESIZE" val="1736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 = C +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5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C(\frac{1+\sqrt{5}}{2}) + D(\frac{1-\sqrt{5}}{2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5"/>
  <p:tag name="PICTUREFILESIZE" val="136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= \frac{1}{\sqrt{5}}, D= -\frac{1}{\sqrt{5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7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_n = C(\frac{1 + \sqrt{5}}{2})^n + D(\frac{1 - \sqrt{5}}{2})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0"/>
  <p:tag name="PICTUREFILESIZE" val="173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\sqrt{5}}(\frac{1 + \sqrt{5}}{2})^n - \frac{1}{\sqrt{5}}(\frac{1 - \sqrt{5}}{2})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9"/>
  <p:tag name="PICTUREFILESIZE" val="177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kr^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4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ra_{k-1} - r^2a_{k-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8"/>
  <p:tag name="PICTUREFILESIZE" val="72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sum_{k=0}^{n-1} r_k r_{n-k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11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r(k-1)r^{k-1} - r^2(k-2)r^{k-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390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(k-1)r^{k} - (k-2)r^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05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sum_{k=1}^{n-1} r_k r_{n-k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07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frac{1}{n+1}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88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sum_{i=1}^{n} r_{i-1} r_{n-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95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} = \binom{n-1}{k-1} + \binom{n-1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0"/>
  <p:tag name="PICTUREFILESIZE" val="133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= \frac{1 + \sqrt{5}}{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501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17671</TotalTime>
  <Words>4700</Words>
  <Application>Microsoft Office PowerPoint</Application>
  <PresentationFormat>On-screen Show (4:3)</PresentationFormat>
  <Paragraphs>823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新細明體</vt:lpstr>
      <vt:lpstr>Arial</vt:lpstr>
      <vt:lpstr>Comic Sans MS</vt:lpstr>
      <vt:lpstr>Euclid Symbol</vt:lpstr>
      <vt:lpstr>Default Design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 Kumar</cp:lastModifiedBy>
  <cp:revision>384</cp:revision>
  <dcterms:created xsi:type="dcterms:W3CDTF">2007-08-29T04:27:34Z</dcterms:created>
  <dcterms:modified xsi:type="dcterms:W3CDTF">2016-10-15T07:59:16Z</dcterms:modified>
</cp:coreProperties>
</file>