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590" r:id="rId3"/>
    <p:sldId id="642" r:id="rId4"/>
    <p:sldId id="591" r:id="rId5"/>
    <p:sldId id="592" r:id="rId6"/>
    <p:sldId id="630" r:id="rId7"/>
    <p:sldId id="593" r:id="rId8"/>
    <p:sldId id="64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44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45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46" r:id="rId43"/>
    <p:sldId id="631" r:id="rId44"/>
    <p:sldId id="632" r:id="rId45"/>
    <p:sldId id="633" r:id="rId46"/>
    <p:sldId id="634" r:id="rId47"/>
    <p:sldId id="635" r:id="rId48"/>
  </p:sldIdLst>
  <p:sldSz cx="9144000" cy="6858000" type="screen4x3"/>
  <p:notesSz cx="6858000" cy="9144000"/>
  <p:custDataLst>
    <p:tags r:id="rId50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6600FF"/>
    <a:srgbClr val="CCECFF"/>
    <a:srgbClr val="FF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>
        <p:scale>
          <a:sx n="85" d="100"/>
          <a:sy n="85" d="100"/>
        </p:scale>
        <p:origin x="-64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2A8BAB7-A18D-41A6-97E5-26A54DE6B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69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BDFA-28CE-4D0E-9508-A7C27C6D9A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9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32CCD-797A-40EE-9459-054AEDB080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707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31E6A-CA50-4E3B-BEB4-49DC891FE5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35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A32C6-4305-4D33-A8AA-BC1CF82004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7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999FB-1572-4ECC-929F-84B3FB5AD4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87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BB0DF-AB4C-409D-BBA7-3900D69D8B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97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10860-EE29-4371-B410-6DC602D9FE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72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40DFC-800C-4855-BCF0-F025D20746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0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DE754-C3CF-4603-BF49-C65ECBF472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1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8EE90-3CAC-4649-A47E-C5CA54949E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389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335B4-192F-4FC5-9541-BA620E4851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AD7AA95-2F9A-4779-93F8-4A33C00FBB4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3.xml"/><Relationship Id="rId7" Type="http://schemas.openxmlformats.org/officeDocument/2006/relationships/image" Target="../media/image2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30.png"/><Relationship Id="rId5" Type="http://schemas.openxmlformats.org/officeDocument/2006/relationships/tags" Target="../tags/tag29.xml"/><Relationship Id="rId10" Type="http://schemas.openxmlformats.org/officeDocument/2006/relationships/image" Target="../media/image29.png"/><Relationship Id="rId4" Type="http://schemas.openxmlformats.org/officeDocument/2006/relationships/tags" Target="../tags/tag28.xml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3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7.png"/><Relationship Id="rId18" Type="http://schemas.openxmlformats.org/officeDocument/2006/relationships/image" Target="../media/image40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tags" Target="../tags/tag35.xml"/><Relationship Id="rId16" Type="http://schemas.openxmlformats.org/officeDocument/2006/relationships/image" Target="../media/image38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5.png"/><Relationship Id="rId5" Type="http://schemas.openxmlformats.org/officeDocument/2006/relationships/tags" Target="../tags/tag38.xml"/><Relationship Id="rId15" Type="http://schemas.openxmlformats.org/officeDocument/2006/relationships/image" Target="../media/image3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1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45.png"/><Relationship Id="rId5" Type="http://schemas.openxmlformats.org/officeDocument/2006/relationships/tags" Target="../tags/tag47.xml"/><Relationship Id="rId10" Type="http://schemas.openxmlformats.org/officeDocument/2006/relationships/image" Target="../media/image44.png"/><Relationship Id="rId4" Type="http://schemas.openxmlformats.org/officeDocument/2006/relationships/tags" Target="../tags/tag46.xml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53.xml"/><Relationship Id="rId7" Type="http://schemas.openxmlformats.org/officeDocument/2006/relationships/image" Target="../media/image4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3.png"/><Relationship Id="rId5" Type="http://schemas.openxmlformats.org/officeDocument/2006/relationships/image" Target="../media/image10.png"/><Relationship Id="rId4" Type="http://schemas.openxmlformats.org/officeDocument/2006/relationships/image" Target="../media/image5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9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5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57.png"/><Relationship Id="rId5" Type="http://schemas.openxmlformats.org/officeDocument/2006/relationships/tags" Target="../tags/tag63.xml"/><Relationship Id="rId15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tags" Target="../tags/tag62.xml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4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62.png"/><Relationship Id="rId5" Type="http://schemas.openxmlformats.org/officeDocument/2006/relationships/tags" Target="../tags/tag70.xml"/><Relationship Id="rId10" Type="http://schemas.openxmlformats.org/officeDocument/2006/relationships/image" Target="../media/image61.png"/><Relationship Id="rId4" Type="http://schemas.openxmlformats.org/officeDocument/2006/relationships/tags" Target="../tags/tag69.xml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74.xml"/><Relationship Id="rId7" Type="http://schemas.openxmlformats.org/officeDocument/2006/relationships/image" Target="../media/image6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6.png"/><Relationship Id="rId5" Type="http://schemas.openxmlformats.org/officeDocument/2006/relationships/tags" Target="../tags/tag76.xml"/><Relationship Id="rId10" Type="http://schemas.openxmlformats.org/officeDocument/2006/relationships/image" Target="../media/image65.png"/><Relationship Id="rId4" Type="http://schemas.openxmlformats.org/officeDocument/2006/relationships/tags" Target="../tags/tag75.xml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72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71.png"/><Relationship Id="rId5" Type="http://schemas.openxmlformats.org/officeDocument/2006/relationships/tags" Target="../tags/tag81.xml"/><Relationship Id="rId10" Type="http://schemas.openxmlformats.org/officeDocument/2006/relationships/image" Target="../media/image70.png"/><Relationship Id="rId4" Type="http://schemas.openxmlformats.org/officeDocument/2006/relationships/tags" Target="../tags/tag80.xml"/><Relationship Id="rId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31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87.xml"/><Relationship Id="rId7" Type="http://schemas.openxmlformats.org/officeDocument/2006/relationships/image" Target="../media/image7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7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92.xml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3.png"/><Relationship Id="rId5" Type="http://schemas.openxmlformats.org/officeDocument/2006/relationships/tags" Target="../tags/tag94.xml"/><Relationship Id="rId10" Type="http://schemas.openxmlformats.org/officeDocument/2006/relationships/image" Target="../media/image82.png"/><Relationship Id="rId4" Type="http://schemas.openxmlformats.org/officeDocument/2006/relationships/tags" Target="../tags/tag93.xml"/><Relationship Id="rId9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7.png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3.png"/><Relationship Id="rId2" Type="http://schemas.openxmlformats.org/officeDocument/2006/relationships/tags" Target="../tags/tag96.xml"/><Relationship Id="rId16" Type="http://schemas.openxmlformats.org/officeDocument/2006/relationships/image" Target="../media/image90.pn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86.png"/><Relationship Id="rId5" Type="http://schemas.openxmlformats.org/officeDocument/2006/relationships/tags" Target="../tags/tag99.xml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4" Type="http://schemas.openxmlformats.org/officeDocument/2006/relationships/tags" Target="../tags/tag98.xml"/><Relationship Id="rId9" Type="http://schemas.openxmlformats.org/officeDocument/2006/relationships/image" Target="../media/image80.png"/><Relationship Id="rId1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06.xml"/><Relationship Id="rId7" Type="http://schemas.openxmlformats.org/officeDocument/2006/relationships/image" Target="../media/image93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7.png"/><Relationship Id="rId5" Type="http://schemas.openxmlformats.org/officeDocument/2006/relationships/tags" Target="../tags/tag108.xml"/><Relationship Id="rId10" Type="http://schemas.openxmlformats.org/officeDocument/2006/relationships/image" Target="../media/image96.png"/><Relationship Id="rId4" Type="http://schemas.openxmlformats.org/officeDocument/2006/relationships/tags" Target="../tags/tag107.xml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15.xml"/><Relationship Id="rId7" Type="http://schemas.openxmlformats.org/officeDocument/2006/relationships/image" Target="../media/image102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0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6.xml"/><Relationship Id="rId9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8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0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106.png"/><Relationship Id="rId5" Type="http://schemas.openxmlformats.org/officeDocument/2006/relationships/tags" Target="../tags/tag121.xml"/><Relationship Id="rId10" Type="http://schemas.openxmlformats.org/officeDocument/2006/relationships/image" Target="../media/image104.png"/><Relationship Id="rId4" Type="http://schemas.openxmlformats.org/officeDocument/2006/relationships/tags" Target="../tags/tag120.xml"/><Relationship Id="rId9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534400" cy="1676400"/>
          </a:xfrm>
        </p:spPr>
        <p:txBody>
          <a:bodyPr anchor="ctr"/>
          <a:lstStyle/>
          <a:p>
            <a:r>
              <a:rPr lang="en-US" altLang="zh-TW" sz="4400">
                <a:latin typeface="Comic Sans MS" panose="030F0702030302020204" pitchFamily="66" charset="0"/>
              </a:rPr>
              <a:t>Generating Functions</a:t>
            </a:r>
            <a:br>
              <a:rPr lang="en-US" altLang="zh-TW" sz="4400">
                <a:latin typeface="Comic Sans MS" panose="030F0702030302020204" pitchFamily="66" charset="0"/>
              </a:rPr>
            </a:br>
            <a:r>
              <a:rPr lang="en-US" altLang="zh-TW" sz="4400">
                <a:latin typeface="Comic Sans MS" panose="030F0702030302020204" pitchFamily="66" charset="0"/>
              </a:rPr>
              <a:t>and Counting Trees</a:t>
            </a:r>
          </a:p>
        </p:txBody>
      </p:sp>
      <p:pic>
        <p:nvPicPr>
          <p:cNvPr id="2535" name="Picture 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6572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Text Box 2"/>
          <p:cNvSpPr txBox="1">
            <a:spLocks noChangeArrowheads="1"/>
          </p:cNvSpPr>
          <p:nvPr/>
        </p:nvSpPr>
        <p:spPr bwMode="auto">
          <a:xfrm>
            <a:off x="3967163" y="457200"/>
            <a:ext cx="1214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Scaling</a:t>
            </a:r>
          </a:p>
        </p:txBody>
      </p:sp>
      <p:sp>
        <p:nvSpPr>
          <p:cNvPr id="1309699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7889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Multiplying a generating function by a constant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=&gt; scales every term in the associated sequence by the same constant.</a:t>
            </a:r>
          </a:p>
        </p:txBody>
      </p:sp>
      <p:pic>
        <p:nvPicPr>
          <p:cNvPr id="130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5908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9701" name="Text Box 5"/>
          <p:cNvSpPr txBox="1">
            <a:spLocks noChangeArrowheads="1"/>
          </p:cNvSpPr>
          <p:nvPr/>
        </p:nvSpPr>
        <p:spPr bwMode="auto">
          <a:xfrm>
            <a:off x="2209800" y="3586163"/>
            <a:ext cx="476250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Multiply the generating function by 2 gives</a:t>
            </a:r>
          </a:p>
        </p:txBody>
      </p:sp>
      <p:pic>
        <p:nvPicPr>
          <p:cNvPr id="130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43400"/>
            <a:ext cx="59499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9705" name="Text Box 9"/>
          <p:cNvSpPr txBox="1">
            <a:spLocks noChangeArrowheads="1"/>
          </p:cNvSpPr>
          <p:nvPr/>
        </p:nvSpPr>
        <p:spPr bwMode="auto">
          <a:xfrm>
            <a:off x="2819400" y="5410200"/>
            <a:ext cx="34575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which generates the sequence:</a:t>
            </a:r>
          </a:p>
        </p:txBody>
      </p:sp>
      <p:pic>
        <p:nvPicPr>
          <p:cNvPr id="130970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119813"/>
            <a:ext cx="23987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1" grpId="0" animBg="1"/>
      <p:bldP spid="13097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Text Box 2"/>
          <p:cNvSpPr txBox="1">
            <a:spLocks noChangeArrowheads="1"/>
          </p:cNvSpPr>
          <p:nvPr/>
        </p:nvSpPr>
        <p:spPr bwMode="auto">
          <a:xfrm>
            <a:off x="3886200" y="457200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Addition</a:t>
            </a:r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381000" y="1300163"/>
            <a:ext cx="8316913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Adding generating functions corresponds to adding sequences term by term.</a:t>
            </a:r>
          </a:p>
        </p:txBody>
      </p:sp>
      <p:pic>
        <p:nvPicPr>
          <p:cNvPr id="130867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72013"/>
            <a:ext cx="30845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8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90800"/>
            <a:ext cx="30845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868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605213"/>
            <a:ext cx="383222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868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14636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8685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38513"/>
            <a:ext cx="1525588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8686" name="Line 14"/>
          <p:cNvSpPr>
            <a:spLocks noChangeShapeType="1"/>
          </p:cNvSpPr>
          <p:nvPr/>
        </p:nvSpPr>
        <p:spPr bwMode="auto">
          <a:xfrm>
            <a:off x="457200" y="4343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308688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64050"/>
            <a:ext cx="2770188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8690" name="Picture 1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5546725"/>
            <a:ext cx="1354137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8691" name="Text Box 19"/>
          <p:cNvSpPr txBox="1">
            <a:spLocks noChangeArrowheads="1"/>
          </p:cNvSpPr>
          <p:nvPr/>
        </p:nvSpPr>
        <p:spPr bwMode="auto">
          <a:xfrm>
            <a:off x="488950" y="5729288"/>
            <a:ext cx="44640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same result as in the previous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86" grpId="0" animBg="1"/>
      <p:bldP spid="13086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Text Box 2"/>
          <p:cNvSpPr txBox="1">
            <a:spLocks noChangeArrowheads="1"/>
          </p:cNvSpPr>
          <p:nvPr/>
        </p:nvSpPr>
        <p:spPr bwMode="auto">
          <a:xfrm>
            <a:off x="3636963" y="457200"/>
            <a:ext cx="184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Right Shift</a:t>
            </a:r>
          </a:p>
        </p:txBody>
      </p:sp>
      <p:pic>
        <p:nvPicPr>
          <p:cNvPr id="13076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066800"/>
            <a:ext cx="4330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7653" name="Text Box 5"/>
          <p:cNvSpPr txBox="1">
            <a:spLocks noChangeArrowheads="1"/>
          </p:cNvSpPr>
          <p:nvPr/>
        </p:nvSpPr>
        <p:spPr bwMode="auto">
          <a:xfrm>
            <a:off x="1447800" y="2157413"/>
            <a:ext cx="621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generate the sequence   &lt;0, 0, …, 0, 1, 1, 1, 1, 1…&gt;?</a:t>
            </a:r>
          </a:p>
        </p:txBody>
      </p:sp>
      <p:sp>
        <p:nvSpPr>
          <p:cNvPr id="1307654" name="AutoShape 6"/>
          <p:cNvSpPr>
            <a:spLocks/>
          </p:cNvSpPr>
          <p:nvPr/>
        </p:nvSpPr>
        <p:spPr bwMode="auto">
          <a:xfrm rot="16200000">
            <a:off x="5416550" y="2078038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7655" name="Text Box 7"/>
          <p:cNvSpPr txBox="1">
            <a:spLocks noChangeArrowheads="1"/>
          </p:cNvSpPr>
          <p:nvPr/>
        </p:nvSpPr>
        <p:spPr bwMode="auto">
          <a:xfrm>
            <a:off x="5099050" y="2767013"/>
            <a:ext cx="96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 zeros</a:t>
            </a:r>
          </a:p>
        </p:txBody>
      </p:sp>
      <p:pic>
        <p:nvPicPr>
          <p:cNvPr id="130765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578225"/>
            <a:ext cx="8069262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7658" name="AutoShape 10"/>
          <p:cNvSpPr>
            <a:spLocks/>
          </p:cNvSpPr>
          <p:nvPr/>
        </p:nvSpPr>
        <p:spPr bwMode="auto">
          <a:xfrm rot="16200000">
            <a:off x="1409700" y="35433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7659" name="Text Box 11"/>
          <p:cNvSpPr txBox="1">
            <a:spLocks noChangeArrowheads="1"/>
          </p:cNvSpPr>
          <p:nvPr/>
        </p:nvSpPr>
        <p:spPr bwMode="auto">
          <a:xfrm>
            <a:off x="1016000" y="43084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 zeros</a:t>
            </a:r>
          </a:p>
        </p:txBody>
      </p:sp>
      <p:pic>
        <p:nvPicPr>
          <p:cNvPr id="13076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4429125"/>
            <a:ext cx="3440112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7663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67300"/>
            <a:ext cx="11826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07664" name="AutoShape 16"/>
          <p:cNvCxnSpPr>
            <a:cxnSpLocks noChangeShapeType="1"/>
            <a:stCxn id="1307663" idx="3"/>
            <a:endCxn id="1307652" idx="3"/>
          </p:cNvCxnSpPr>
          <p:nvPr/>
        </p:nvCxnSpPr>
        <p:spPr bwMode="auto">
          <a:xfrm flipV="1">
            <a:off x="6059488" y="1409700"/>
            <a:ext cx="646112" cy="4032250"/>
          </a:xfrm>
          <a:prstGeom prst="bentConnector3">
            <a:avLst>
              <a:gd name="adj1" fmla="val 436606"/>
            </a:avLst>
          </a:prstGeom>
          <a:noFill/>
          <a:ln w="57150">
            <a:solidFill>
              <a:srgbClr val="008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7666" name="Text Box 18"/>
          <p:cNvSpPr txBox="1">
            <a:spLocks noChangeArrowheads="1"/>
          </p:cNvSpPr>
          <p:nvPr/>
        </p:nvSpPr>
        <p:spPr bwMode="auto">
          <a:xfrm>
            <a:off x="228600" y="6162675"/>
            <a:ext cx="86534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Adding </a:t>
            </a:r>
            <a:r>
              <a:rPr lang="en-US" altLang="en-US" sz="2400">
                <a:solidFill>
                  <a:srgbClr val="CC0000"/>
                </a:solidFill>
              </a:rPr>
              <a:t>k</a:t>
            </a:r>
            <a:r>
              <a:rPr lang="en-US" altLang="en-US" sz="2400"/>
              <a:t> zeros </a:t>
            </a:r>
            <a:r>
              <a:rPr lang="en-US" altLang="en-US" sz="2400">
                <a:sym typeface="Wingdings" panose="05000000000000000000" pitchFamily="2" charset="2"/>
              </a:rPr>
              <a:t> multiplying x</a:t>
            </a:r>
            <a:r>
              <a:rPr lang="en-US" altLang="en-US" sz="2400" baseline="30000">
                <a:solidFill>
                  <a:srgbClr val="CC0000"/>
                </a:solidFill>
                <a:sym typeface="Wingdings" panose="05000000000000000000" pitchFamily="2" charset="2"/>
              </a:rPr>
              <a:t>k</a:t>
            </a:r>
            <a:r>
              <a:rPr lang="en-US" altLang="en-US" sz="2400">
                <a:sym typeface="Wingdings" panose="05000000000000000000" pitchFamily="2" charset="2"/>
              </a:rPr>
              <a:t> on the generating function.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3" grpId="0"/>
      <p:bldP spid="1307654" grpId="0" animBg="1"/>
      <p:bldP spid="1307655" grpId="0"/>
      <p:bldP spid="1307658" grpId="0" animBg="1"/>
      <p:bldP spid="1307659" grpId="0"/>
      <p:bldP spid="13076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Differentiation</a:t>
            </a:r>
          </a:p>
        </p:txBody>
      </p:sp>
      <p:sp>
        <p:nvSpPr>
          <p:cNvPr id="1306627" name="Text Box 3"/>
          <p:cNvSpPr txBox="1">
            <a:spLocks noChangeArrowheads="1"/>
          </p:cNvSpPr>
          <p:nvPr/>
        </p:nvSpPr>
        <p:spPr bwMode="auto">
          <a:xfrm>
            <a:off x="1847850" y="1295400"/>
            <a:ext cx="5400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generate the sequence   &lt;1, 2, 3, 4, 5, …&gt;?</a:t>
            </a:r>
          </a:p>
        </p:txBody>
      </p:sp>
      <p:sp>
        <p:nvSpPr>
          <p:cNvPr id="1306628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298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generating function is</a:t>
            </a:r>
          </a:p>
        </p:txBody>
      </p:sp>
      <p:pic>
        <p:nvPicPr>
          <p:cNvPr id="130663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1927225"/>
            <a:ext cx="37830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6632" name="Text Box 8"/>
          <p:cNvSpPr txBox="1">
            <a:spLocks noChangeArrowheads="1"/>
          </p:cNvSpPr>
          <p:nvPr/>
        </p:nvSpPr>
        <p:spPr bwMode="auto">
          <a:xfrm>
            <a:off x="2057400" y="2667000"/>
            <a:ext cx="5051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obtain a closed form of this function?</a:t>
            </a:r>
          </a:p>
        </p:txBody>
      </p:sp>
      <p:pic>
        <p:nvPicPr>
          <p:cNvPr id="13066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4518025"/>
            <a:ext cx="37830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663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3429000"/>
            <a:ext cx="3906837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664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430588"/>
            <a:ext cx="2287588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6642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98963"/>
            <a:ext cx="205422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6644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57800"/>
            <a:ext cx="48133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6646" name="Rectangle 22"/>
          <p:cNvSpPr>
            <a:spLocks noChangeArrowheads="1"/>
          </p:cNvSpPr>
          <p:nvPr/>
        </p:nvSpPr>
        <p:spPr bwMode="auto">
          <a:xfrm>
            <a:off x="219075" y="6262688"/>
            <a:ext cx="862012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found a generating function for the sequence &lt;1,2,3,…&gt; of positive integers!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2" grpId="0" animBg="1"/>
      <p:bldP spid="13066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7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Differentiation</a:t>
            </a:r>
          </a:p>
        </p:txBody>
      </p:sp>
      <p:sp>
        <p:nvSpPr>
          <p:cNvPr id="1305603" name="Text Box 3"/>
          <p:cNvSpPr txBox="1">
            <a:spLocks noChangeArrowheads="1"/>
          </p:cNvSpPr>
          <p:nvPr/>
        </p:nvSpPr>
        <p:spPr bwMode="auto">
          <a:xfrm>
            <a:off x="1752600" y="1528763"/>
            <a:ext cx="56435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generate the sequence   &lt;1, 4, 9, 16, 25, …&gt;?</a:t>
            </a:r>
          </a:p>
        </p:txBody>
      </p:sp>
      <p:pic>
        <p:nvPicPr>
          <p:cNvPr id="130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439988"/>
            <a:ext cx="44989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5767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56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0400"/>
            <a:ext cx="3424238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5612" name="Text Box 12"/>
          <p:cNvSpPr txBox="1">
            <a:spLocks noChangeArrowheads="1"/>
          </p:cNvSpPr>
          <p:nvPr/>
        </p:nvSpPr>
        <p:spPr bwMode="auto">
          <a:xfrm>
            <a:off x="2676525" y="5451475"/>
            <a:ext cx="3733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Nice idea.  But not what we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7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Differentiation</a:t>
            </a:r>
          </a:p>
        </p:txBody>
      </p:sp>
      <p:sp>
        <p:nvSpPr>
          <p:cNvPr id="1304579" name="Text Box 3"/>
          <p:cNvSpPr txBox="1">
            <a:spLocks noChangeArrowheads="1"/>
          </p:cNvSpPr>
          <p:nvPr/>
        </p:nvSpPr>
        <p:spPr bwMode="auto">
          <a:xfrm>
            <a:off x="1752600" y="1376363"/>
            <a:ext cx="56435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generate the sequence   &lt;1, 4, 9, 16, 25, …&gt;?</a:t>
            </a:r>
          </a:p>
        </p:txBody>
      </p:sp>
      <p:pic>
        <p:nvPicPr>
          <p:cNvPr id="130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60800"/>
            <a:ext cx="52768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3625"/>
            <a:ext cx="55737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8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155825"/>
            <a:ext cx="37830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8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1981200"/>
            <a:ext cx="20542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9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2994025"/>
            <a:ext cx="45926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92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967038"/>
            <a:ext cx="2054225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95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33521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98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1930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4599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821363"/>
            <a:ext cx="5276850" cy="73183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Text Box 2"/>
          <p:cNvSpPr txBox="1">
            <a:spLocks noChangeArrowheads="1"/>
          </p:cNvSpPr>
          <p:nvPr/>
        </p:nvSpPr>
        <p:spPr bwMode="auto">
          <a:xfrm>
            <a:off x="3890963" y="457200"/>
            <a:ext cx="129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Product</a:t>
            </a:r>
          </a:p>
        </p:txBody>
      </p:sp>
      <p:pic>
        <p:nvPicPr>
          <p:cNvPr id="130355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263650"/>
            <a:ext cx="482917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355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905000"/>
            <a:ext cx="47196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356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69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is the sequence corresponds to the polynomial C(x) = A(x)B(x)?</a:t>
            </a:r>
          </a:p>
        </p:txBody>
      </p:sp>
      <p:pic>
        <p:nvPicPr>
          <p:cNvPr id="130356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3276600"/>
            <a:ext cx="56229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356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25888"/>
            <a:ext cx="54991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357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74771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3572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5491163"/>
            <a:ext cx="8893175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1329155" name="Text Box 3"/>
          <p:cNvSpPr txBox="1">
            <a:spLocks noChangeArrowheads="1"/>
          </p:cNvSpPr>
          <p:nvPr/>
        </p:nvSpPr>
        <p:spPr bwMode="auto">
          <a:xfrm>
            <a:off x="2133600" y="1774825"/>
            <a:ext cx="4968027" cy="21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Generating functions for basic sequences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Operations on generating functions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Counting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Solve recurrences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Catalan </a:t>
            </a:r>
            <a:r>
              <a:rPr lang="en-US" altLang="en-US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number</a:t>
            </a:r>
            <a:endParaRPr lang="en-US" altLang="en-US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534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Counting with Generating Functions</a:t>
            </a:r>
          </a:p>
        </p:txBody>
      </p:sp>
      <p:sp>
        <p:nvSpPr>
          <p:cNvPr id="1302531" name="Text Box 3"/>
          <p:cNvSpPr txBox="1">
            <a:spLocks noChangeArrowheads="1"/>
          </p:cNvSpPr>
          <p:nvPr/>
        </p:nvSpPr>
        <p:spPr bwMode="auto">
          <a:xfrm>
            <a:off x="1600200" y="1447800"/>
            <a:ext cx="5880100" cy="925513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General strategy:</a:t>
            </a:r>
          </a:p>
          <a:p>
            <a:endParaRPr lang="en-US" altLang="en-US" b="1"/>
          </a:p>
          <a:p>
            <a:r>
              <a:rPr lang="en-US" altLang="en-US"/>
              <a:t>coefficient of x</a:t>
            </a:r>
            <a:r>
              <a:rPr lang="en-US" altLang="en-US" baseline="30000"/>
              <a:t>n</a:t>
            </a:r>
            <a:r>
              <a:rPr lang="en-US" altLang="en-US"/>
              <a:t> = number of ways to choose n items.</a:t>
            </a:r>
          </a:p>
        </p:txBody>
      </p:sp>
      <p:sp>
        <p:nvSpPr>
          <p:cNvPr id="1302532" name="Text Box 4"/>
          <p:cNvSpPr txBox="1">
            <a:spLocks noChangeArrowheads="1"/>
          </p:cNvSpPr>
          <p:nvPr/>
        </p:nvSpPr>
        <p:spPr bwMode="auto">
          <a:xfrm>
            <a:off x="3505200" y="2681288"/>
            <a:ext cx="208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simple example:</a:t>
            </a:r>
          </a:p>
        </p:txBody>
      </p:sp>
      <p:pic>
        <p:nvPicPr>
          <p:cNvPr id="130253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429000"/>
            <a:ext cx="85518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253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16494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2538" name="Rectangle 10"/>
          <p:cNvSpPr>
            <a:spLocks noChangeArrowheads="1"/>
          </p:cNvSpPr>
          <p:nvPr/>
        </p:nvSpPr>
        <p:spPr bwMode="auto">
          <a:xfrm>
            <a:off x="1600200" y="5484813"/>
            <a:ext cx="5943600" cy="78898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coefficient of x</a:t>
            </a:r>
            <a:r>
              <a:rPr lang="en-US" altLang="en-US" baseline="30000"/>
              <a:t>n</a:t>
            </a:r>
            <a:r>
              <a:rPr lang="en-US" altLang="en-US"/>
              <a:t> in (1 + x)</a:t>
            </a:r>
            <a:r>
              <a:rPr lang="en-US" altLang="en-US" baseline="30000"/>
              <a:t>k</a:t>
            </a:r>
            <a:r>
              <a:rPr lang="en-US" altLang="en-US"/>
              <a:t> is the number of ways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to choose n distinct items from a set of size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2" grpId="0"/>
      <p:bldP spid="13025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Text Box 2"/>
          <p:cNvSpPr txBox="1">
            <a:spLocks noChangeArrowheads="1"/>
          </p:cNvSpPr>
          <p:nvPr/>
        </p:nvSpPr>
        <p:spPr bwMode="auto">
          <a:xfrm>
            <a:off x="3257550" y="457200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Convolution Rule</a:t>
            </a:r>
          </a:p>
        </p:txBody>
      </p:sp>
      <p:sp>
        <p:nvSpPr>
          <p:cNvPr id="1301507" name="Rectangle 3"/>
          <p:cNvSpPr>
            <a:spLocks noChangeArrowheads="1"/>
          </p:cNvSpPr>
          <p:nvPr/>
        </p:nvSpPr>
        <p:spPr bwMode="auto">
          <a:xfrm>
            <a:off x="609600" y="1325563"/>
            <a:ext cx="7848600" cy="2027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Let A(x) be the generating function for selecting items from set A.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 Let B(x) be the generating function for selecting items from set B. 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If A and B are disjoint, 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then the generating function for selecting items from the union A U B 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is the product A(x) · B(x).</a:t>
            </a:r>
          </a:p>
        </p:txBody>
      </p:sp>
      <p:pic>
        <p:nvPicPr>
          <p:cNvPr id="13015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725863"/>
            <a:ext cx="56229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150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54991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151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0"/>
            <a:ext cx="74771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1512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260975"/>
            <a:ext cx="7258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9" name="Text Box 7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1272846" name="Text Box 14"/>
          <p:cNvSpPr txBox="1">
            <a:spLocks noChangeArrowheads="1"/>
          </p:cNvSpPr>
          <p:nvPr/>
        </p:nvSpPr>
        <p:spPr bwMode="auto">
          <a:xfrm>
            <a:off x="2133600" y="1774825"/>
            <a:ext cx="4968027" cy="21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Generating functions for basic sequences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Operations on generating functions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Counting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Solve recurrences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Catalan </a:t>
            </a:r>
            <a:r>
              <a:rPr lang="en-US" altLang="en-US" smtClean="0">
                <a:latin typeface="Comic Sans MS" panose="030F0702030302020204" pitchFamily="66" charset="0"/>
              </a:rPr>
              <a:t>number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1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Subsets</a:t>
            </a:r>
          </a:p>
        </p:txBody>
      </p:sp>
      <p:sp>
        <p:nvSpPr>
          <p:cNvPr id="1300483" name="Text Box 3"/>
          <p:cNvSpPr txBox="1">
            <a:spLocks noChangeArrowheads="1"/>
          </p:cNvSpPr>
          <p:nvPr/>
        </p:nvSpPr>
        <p:spPr bwMode="auto">
          <a:xfrm>
            <a:off x="1565275" y="1223963"/>
            <a:ext cx="598805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Choose n items from k distinct elements {a1, a2, …, ak}</a:t>
            </a:r>
          </a:p>
        </p:txBody>
      </p:sp>
      <p:sp>
        <p:nvSpPr>
          <p:cNvPr id="1300484" name="Text Box 4"/>
          <p:cNvSpPr txBox="1">
            <a:spLocks noChangeArrowheads="1"/>
          </p:cNvSpPr>
          <p:nvPr/>
        </p:nvSpPr>
        <p:spPr bwMode="auto">
          <a:xfrm>
            <a:off x="1552575" y="1833563"/>
            <a:ext cx="60769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ways to choose from single element set {a1}?</a:t>
            </a:r>
          </a:p>
        </p:txBody>
      </p:sp>
      <p:sp>
        <p:nvSpPr>
          <p:cNvPr id="1300485" name="Text Box 5"/>
          <p:cNvSpPr txBox="1">
            <a:spLocks noChangeArrowheads="1"/>
          </p:cNvSpPr>
          <p:nvPr/>
        </p:nvSpPr>
        <p:spPr bwMode="auto">
          <a:xfrm>
            <a:off x="1066800" y="2590800"/>
            <a:ext cx="700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one way to choose 0 item, one way to choose 1 element.</a:t>
            </a:r>
          </a:p>
        </p:txBody>
      </p:sp>
      <p:sp>
        <p:nvSpPr>
          <p:cNvPr id="1300486" name="Text Box 6"/>
          <p:cNvSpPr txBox="1">
            <a:spLocks noChangeArrowheads="1"/>
          </p:cNvSpPr>
          <p:nvPr/>
        </p:nvSpPr>
        <p:spPr bwMode="auto">
          <a:xfrm>
            <a:off x="2133600" y="3200400"/>
            <a:ext cx="4811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generating function for {a1} is (1+x) </a:t>
            </a:r>
          </a:p>
        </p:txBody>
      </p:sp>
      <p:sp>
        <p:nvSpPr>
          <p:cNvPr id="1300487" name="Text Box 7"/>
          <p:cNvSpPr txBox="1">
            <a:spLocks noChangeArrowheads="1"/>
          </p:cNvSpPr>
          <p:nvPr/>
        </p:nvSpPr>
        <p:spPr bwMode="auto">
          <a:xfrm>
            <a:off x="2133600" y="3671888"/>
            <a:ext cx="4848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generating function for {a2} is (1+x) </a:t>
            </a:r>
          </a:p>
        </p:txBody>
      </p:sp>
      <p:sp>
        <p:nvSpPr>
          <p:cNvPr id="1300488" name="Text Box 8"/>
          <p:cNvSpPr txBox="1">
            <a:spLocks noChangeArrowheads="1"/>
          </p:cNvSpPr>
          <p:nvPr/>
        </p:nvSpPr>
        <p:spPr bwMode="auto">
          <a:xfrm>
            <a:off x="4075113" y="4038600"/>
            <a:ext cx="95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……………</a:t>
            </a:r>
          </a:p>
        </p:txBody>
      </p:sp>
      <p:sp>
        <p:nvSpPr>
          <p:cNvPr id="1300489" name="Text Box 9"/>
          <p:cNvSpPr txBox="1">
            <a:spLocks noChangeArrowheads="1"/>
          </p:cNvSpPr>
          <p:nvPr/>
        </p:nvSpPr>
        <p:spPr bwMode="auto">
          <a:xfrm>
            <a:off x="1828800" y="4572000"/>
            <a:ext cx="5334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 convolution rule, the generating function for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choosing items in a k-element set {a1,a2,…,ak} is:</a:t>
            </a:r>
          </a:p>
        </p:txBody>
      </p:sp>
      <p:pic>
        <p:nvPicPr>
          <p:cNvPr id="13004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16550"/>
            <a:ext cx="556260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4" grpId="0" animBg="1"/>
      <p:bldP spid="1300485" grpId="0"/>
      <p:bldP spid="1300486" grpId="0"/>
      <p:bldP spid="1300487" grpId="0"/>
      <p:bldP spid="1300488" grpId="0"/>
      <p:bldP spid="13004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sp>
        <p:nvSpPr>
          <p:cNvPr id="1299459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64960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ways can we select n doughnuts with k varieties?</a:t>
            </a:r>
          </a:p>
        </p:txBody>
      </p:sp>
      <p:sp>
        <p:nvSpPr>
          <p:cNvPr id="1299460" name="Text Box 4"/>
          <p:cNvSpPr txBox="1">
            <a:spLocks noChangeArrowheads="1"/>
          </p:cNvSpPr>
          <p:nvPr/>
        </p:nvSpPr>
        <p:spPr bwMode="auto">
          <a:xfrm>
            <a:off x="1257300" y="2116138"/>
            <a:ext cx="4772025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Suppose there is only chocolate doughnuts.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How many ways can we select n doughnuts?</a:t>
            </a:r>
          </a:p>
        </p:txBody>
      </p:sp>
      <p:pic>
        <p:nvPicPr>
          <p:cNvPr id="1299461" name="Picture 5" descr="ist2_3418351_chocolate_doughnu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9462" name="Text Box 6"/>
          <p:cNvSpPr txBox="1">
            <a:spLocks noChangeArrowheads="1"/>
          </p:cNvSpPr>
          <p:nvPr/>
        </p:nvSpPr>
        <p:spPr bwMode="auto">
          <a:xfrm>
            <a:off x="0" y="3214688"/>
            <a:ext cx="9153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Well there is only one way to choose zero, one, two, three, ……, chocolate doughnuts.</a:t>
            </a:r>
          </a:p>
        </p:txBody>
      </p:sp>
      <p:pic>
        <p:nvPicPr>
          <p:cNvPr id="12994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4495800"/>
            <a:ext cx="82883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64" name="Text Box 8"/>
          <p:cNvSpPr txBox="1">
            <a:spLocks noChangeArrowheads="1"/>
          </p:cNvSpPr>
          <p:nvPr/>
        </p:nvSpPr>
        <p:spPr bwMode="auto">
          <a:xfrm>
            <a:off x="1066800" y="3886200"/>
            <a:ext cx="69945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generating function for choosing chocolate doughnuts is:</a:t>
            </a:r>
          </a:p>
        </p:txBody>
      </p:sp>
      <p:sp>
        <p:nvSpPr>
          <p:cNvPr id="1299465" name="Text Box 9"/>
          <p:cNvSpPr txBox="1">
            <a:spLocks noChangeArrowheads="1"/>
          </p:cNvSpPr>
          <p:nvPr/>
        </p:nvSpPr>
        <p:spPr bwMode="auto">
          <a:xfrm>
            <a:off x="1855788" y="6100763"/>
            <a:ext cx="2259012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 convolution rule:</a:t>
            </a:r>
          </a:p>
        </p:txBody>
      </p:sp>
      <p:sp>
        <p:nvSpPr>
          <p:cNvPr id="1299466" name="Text Box 10"/>
          <p:cNvSpPr txBox="1">
            <a:spLocks noChangeArrowheads="1"/>
          </p:cNvSpPr>
          <p:nvPr/>
        </p:nvSpPr>
        <p:spPr bwMode="auto">
          <a:xfrm>
            <a:off x="685800" y="5334000"/>
            <a:ext cx="73294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generating function for choosing doughnuts with k varieties is:</a:t>
            </a:r>
          </a:p>
        </p:txBody>
      </p:sp>
      <p:pic>
        <p:nvPicPr>
          <p:cNvPr id="129946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5897563"/>
            <a:ext cx="12461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60" grpId="0" animBg="1"/>
      <p:bldP spid="1299462" grpId="0"/>
      <p:bldP spid="1299464" grpId="0" animBg="1"/>
      <p:bldP spid="1299465" grpId="0" animBg="1"/>
      <p:bldP spid="12994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Text Box 2"/>
          <p:cNvSpPr txBox="1">
            <a:spLocks noChangeArrowheads="1"/>
          </p:cNvSpPr>
          <p:nvPr/>
        </p:nvSpPr>
        <p:spPr bwMode="auto">
          <a:xfrm>
            <a:off x="2070100" y="1985963"/>
            <a:ext cx="2259013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 convolution rule:</a:t>
            </a:r>
          </a:p>
        </p:txBody>
      </p:sp>
      <p:sp>
        <p:nvSpPr>
          <p:cNvPr id="1298435" name="Text Box 3"/>
          <p:cNvSpPr txBox="1">
            <a:spLocks noChangeArrowheads="1"/>
          </p:cNvSpPr>
          <p:nvPr/>
        </p:nvSpPr>
        <p:spPr bwMode="auto">
          <a:xfrm>
            <a:off x="900113" y="1219200"/>
            <a:ext cx="7329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generating function for choosing doughnuts with k varieties is:</a:t>
            </a:r>
          </a:p>
        </p:txBody>
      </p:sp>
      <p:pic>
        <p:nvPicPr>
          <p:cNvPr id="129843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782763"/>
            <a:ext cx="12461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8437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sp>
        <p:nvSpPr>
          <p:cNvPr id="1298438" name="Text Box 6"/>
          <p:cNvSpPr txBox="1">
            <a:spLocks noChangeArrowheads="1"/>
          </p:cNvSpPr>
          <p:nvPr/>
        </p:nvSpPr>
        <p:spPr bwMode="auto">
          <a:xfrm>
            <a:off x="2209800" y="2819400"/>
            <a:ext cx="471328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Now what?  How do we obtain the answer?</a:t>
            </a:r>
          </a:p>
        </p:txBody>
      </p:sp>
      <p:sp>
        <p:nvSpPr>
          <p:cNvPr id="1298439" name="Text Box 7"/>
          <p:cNvSpPr txBox="1">
            <a:spLocks noChangeArrowheads="1"/>
          </p:cNvSpPr>
          <p:nvPr/>
        </p:nvSpPr>
        <p:spPr bwMode="auto">
          <a:xfrm>
            <a:off x="3494088" y="3657600"/>
            <a:ext cx="2144712" cy="404813"/>
          </a:xfrm>
          <a:prstGeom prst="rect">
            <a:avLst/>
          </a:prstGeom>
          <a:solidFill>
            <a:srgbClr val="FFCC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Taylor’s Theorem</a:t>
            </a:r>
          </a:p>
        </p:txBody>
      </p:sp>
      <p:pic>
        <p:nvPicPr>
          <p:cNvPr id="129844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554538"/>
            <a:ext cx="777398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8443" name="Text Box 11"/>
          <p:cNvSpPr txBox="1">
            <a:spLocks noChangeArrowheads="1"/>
          </p:cNvSpPr>
          <p:nvPr/>
        </p:nvSpPr>
        <p:spPr bwMode="auto">
          <a:xfrm>
            <a:off x="2209800" y="5908675"/>
            <a:ext cx="4706938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where f</a:t>
            </a:r>
            <a:r>
              <a:rPr lang="en-US" altLang="en-US" baseline="30000"/>
              <a:t>(n)</a:t>
            </a:r>
            <a:r>
              <a:rPr lang="en-US" altLang="en-US"/>
              <a:t>(x) is the n-th derivative of f(x).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8" grpId="0" animBg="1"/>
      <p:bldP spid="1298439" grpId="0" animBg="1"/>
      <p:bldP spid="12984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Text Box 2"/>
          <p:cNvSpPr txBox="1">
            <a:spLocks noChangeArrowheads="1"/>
          </p:cNvSpPr>
          <p:nvPr/>
        </p:nvSpPr>
        <p:spPr bwMode="auto">
          <a:xfrm>
            <a:off x="3198813" y="457200"/>
            <a:ext cx="274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Taylor’s Theorem</a:t>
            </a:r>
          </a:p>
        </p:txBody>
      </p:sp>
      <p:pic>
        <p:nvPicPr>
          <p:cNvPr id="129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295400"/>
            <a:ext cx="6278562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741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882775"/>
            <a:ext cx="14493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741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590800"/>
            <a:ext cx="69024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741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162300"/>
            <a:ext cx="15271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7420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3886200"/>
            <a:ext cx="71358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7422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4495800"/>
            <a:ext cx="18081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7423" name="Picture 1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392738"/>
            <a:ext cx="7773988" cy="77946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sp>
        <p:nvSpPr>
          <p:cNvPr id="1296387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73294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generating function for choosing doughnuts with k varieties is:</a:t>
            </a:r>
          </a:p>
        </p:txBody>
      </p:sp>
      <p:pic>
        <p:nvPicPr>
          <p:cNvPr id="12963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1246188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63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09800"/>
            <a:ext cx="7773988" cy="77946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639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344863"/>
            <a:ext cx="258603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6396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67150"/>
            <a:ext cx="350520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640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14988"/>
            <a:ext cx="7183438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6401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422775"/>
            <a:ext cx="4689475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6402" name="Text Box 18"/>
          <p:cNvSpPr txBox="1">
            <a:spLocks noChangeArrowheads="1"/>
          </p:cNvSpPr>
          <p:nvPr/>
        </p:nvSpPr>
        <p:spPr bwMode="auto">
          <a:xfrm>
            <a:off x="1828800" y="5043488"/>
            <a:ext cx="492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4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pic>
        <p:nvPicPr>
          <p:cNvPr id="129536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114800"/>
            <a:ext cx="7183437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7" name="Text Box 7"/>
          <p:cNvSpPr txBox="1">
            <a:spLocks noChangeArrowheads="1"/>
          </p:cNvSpPr>
          <p:nvPr/>
        </p:nvSpPr>
        <p:spPr bwMode="auto">
          <a:xfrm>
            <a:off x="152400" y="1354138"/>
            <a:ext cx="73294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generating function for choosing doughnuts with k varieties is:</a:t>
            </a:r>
          </a:p>
        </p:txBody>
      </p:sp>
      <p:pic>
        <p:nvPicPr>
          <p:cNvPr id="129536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01738"/>
            <a:ext cx="12461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536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192338"/>
            <a:ext cx="7773988" cy="77946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70" name="Oval 10"/>
          <p:cNvSpPr>
            <a:spLocks noChangeArrowheads="1"/>
          </p:cNvSpPr>
          <p:nvPr/>
        </p:nvSpPr>
        <p:spPr bwMode="auto">
          <a:xfrm>
            <a:off x="6172200" y="1828800"/>
            <a:ext cx="1295400" cy="14478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5371" name="Text Box 11"/>
          <p:cNvSpPr txBox="1">
            <a:spLocks noChangeArrowheads="1"/>
          </p:cNvSpPr>
          <p:nvPr/>
        </p:nvSpPr>
        <p:spPr bwMode="auto">
          <a:xfrm>
            <a:off x="1050925" y="3443288"/>
            <a:ext cx="6805613" cy="376237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number of ways to choose n doughnuts with k varieties is:</a:t>
            </a:r>
          </a:p>
        </p:txBody>
      </p:sp>
      <p:sp>
        <p:nvSpPr>
          <p:cNvPr id="1295372" name="Line 12"/>
          <p:cNvSpPr>
            <a:spLocks noChangeShapeType="1"/>
          </p:cNvSpPr>
          <p:nvPr/>
        </p:nvSpPr>
        <p:spPr bwMode="auto">
          <a:xfrm flipV="1">
            <a:off x="5410200" y="3124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9537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4876800"/>
            <a:ext cx="5141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537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208756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77" name="Oval 17"/>
          <p:cNvSpPr>
            <a:spLocks noChangeArrowheads="1"/>
          </p:cNvSpPr>
          <p:nvPr/>
        </p:nvSpPr>
        <p:spPr bwMode="auto">
          <a:xfrm>
            <a:off x="6629400" y="4572000"/>
            <a:ext cx="1828800" cy="1447800"/>
          </a:xfrm>
          <a:prstGeom prst="ellips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5378" name="Text Box 18"/>
          <p:cNvSpPr txBox="1">
            <a:spLocks noChangeArrowheads="1"/>
          </p:cNvSpPr>
          <p:nvPr/>
        </p:nvSpPr>
        <p:spPr bwMode="auto">
          <a:xfrm>
            <a:off x="615950" y="6186488"/>
            <a:ext cx="7851775" cy="376237"/>
          </a:xfrm>
          <a:prstGeom prst="rect">
            <a:avLst/>
          </a:prstGeom>
          <a:solidFill>
            <a:srgbClr val="CCCCFF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what we get before.  Now there is a general method to derive it.</a:t>
            </a:r>
          </a:p>
        </p:txBody>
      </p:sp>
      <p:sp>
        <p:nvSpPr>
          <p:cNvPr id="1295379" name="Line 19"/>
          <p:cNvSpPr>
            <a:spLocks noChangeShapeType="1"/>
          </p:cNvSpPr>
          <p:nvPr/>
        </p:nvSpPr>
        <p:spPr bwMode="auto">
          <a:xfrm flipV="1">
            <a:off x="5791200" y="5715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70" grpId="0" animBg="1"/>
      <p:bldP spid="1295371" grpId="0" animBg="1"/>
      <p:bldP spid="1295372" grpId="0" animBg="1"/>
      <p:bldP spid="1295377" grpId="0" animBg="1"/>
      <p:bldP spid="1295378" grpId="0" animBg="1"/>
      <p:bldP spid="12953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Text Box 2"/>
          <p:cNvSpPr txBox="1">
            <a:spLocks noChangeArrowheads="1"/>
          </p:cNvSpPr>
          <p:nvPr/>
        </p:nvSpPr>
        <p:spPr bwMode="auto">
          <a:xfrm>
            <a:off x="3367088" y="457200"/>
            <a:ext cx="2424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Fruits</a:t>
            </a:r>
          </a:p>
        </p:txBody>
      </p:sp>
      <p:sp>
        <p:nvSpPr>
          <p:cNvPr id="1294339" name="Text Box 3"/>
          <p:cNvSpPr txBox="1">
            <a:spLocks noChangeArrowheads="1"/>
          </p:cNvSpPr>
          <p:nvPr/>
        </p:nvSpPr>
        <p:spPr bwMode="auto">
          <a:xfrm>
            <a:off x="2292350" y="1184275"/>
            <a:ext cx="456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an “impossible” counting problem…</a:t>
            </a:r>
          </a:p>
        </p:txBody>
      </p:sp>
      <p:sp>
        <p:nvSpPr>
          <p:cNvPr id="1294340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ways can we fill a bag with n fruits with the following constraints?</a:t>
            </a:r>
          </a:p>
        </p:txBody>
      </p:sp>
      <p:sp>
        <p:nvSpPr>
          <p:cNvPr id="1294342" name="Rectangle 6"/>
          <p:cNvSpPr>
            <a:spLocks noChangeArrowheads="1"/>
          </p:cNvSpPr>
          <p:nvPr/>
        </p:nvSpPr>
        <p:spPr bwMode="auto">
          <a:xfrm>
            <a:off x="1600200" y="2514600"/>
            <a:ext cx="59436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• The number of apples must be even.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• The number of bananas must be a multiple of 5.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• There can be at most four oranges.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• There can be at most one pear.</a:t>
            </a:r>
          </a:p>
        </p:txBody>
      </p:sp>
      <p:pic>
        <p:nvPicPr>
          <p:cNvPr id="129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78363"/>
            <a:ext cx="4648200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4344" name="Rectangle 8"/>
          <p:cNvSpPr>
            <a:spLocks noChangeArrowheads="1"/>
          </p:cNvSpPr>
          <p:nvPr/>
        </p:nvSpPr>
        <p:spPr bwMode="auto">
          <a:xfrm>
            <a:off x="1371600" y="4357688"/>
            <a:ext cx="63769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example, there are 7 ways to form a bag with 6 fruits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40" grpId="0" animBg="1"/>
      <p:bldP spid="12943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Text Box 2"/>
          <p:cNvSpPr txBox="1">
            <a:spLocks noChangeArrowheads="1"/>
          </p:cNvSpPr>
          <p:nvPr/>
        </p:nvSpPr>
        <p:spPr bwMode="auto">
          <a:xfrm>
            <a:off x="3367088" y="457200"/>
            <a:ext cx="2424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Fruits</a:t>
            </a:r>
          </a:p>
        </p:txBody>
      </p:sp>
      <p:sp>
        <p:nvSpPr>
          <p:cNvPr id="1293315" name="Rectangle 3"/>
          <p:cNvSpPr>
            <a:spLocks noChangeArrowheads="1"/>
          </p:cNvSpPr>
          <p:nvPr/>
        </p:nvSpPr>
        <p:spPr bwMode="auto">
          <a:xfrm>
            <a:off x="1600200" y="1066800"/>
            <a:ext cx="59436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• The number of apples must be even.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• The number of bananas must be a multiple of 5.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• There can be at most four oranges.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• There can be at most one pear.</a:t>
            </a:r>
          </a:p>
        </p:txBody>
      </p:sp>
      <p:sp>
        <p:nvSpPr>
          <p:cNvPr id="1293316" name="Text Box 4"/>
          <p:cNvSpPr txBox="1">
            <a:spLocks noChangeArrowheads="1"/>
          </p:cNvSpPr>
          <p:nvPr/>
        </p:nvSpPr>
        <p:spPr bwMode="auto">
          <a:xfrm>
            <a:off x="661988" y="2819400"/>
            <a:ext cx="1698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GF for apples:</a:t>
            </a:r>
          </a:p>
        </p:txBody>
      </p:sp>
      <p:pic>
        <p:nvPicPr>
          <p:cNvPr id="12933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2667000"/>
            <a:ext cx="5295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3319" name="Text Box 7"/>
          <p:cNvSpPr txBox="1">
            <a:spLocks noChangeArrowheads="1"/>
          </p:cNvSpPr>
          <p:nvPr/>
        </p:nvSpPr>
        <p:spPr bwMode="auto">
          <a:xfrm>
            <a:off x="457200" y="3581400"/>
            <a:ext cx="18748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GF for bananas:</a:t>
            </a:r>
          </a:p>
        </p:txBody>
      </p:sp>
      <p:pic>
        <p:nvPicPr>
          <p:cNvPr id="129332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3429000"/>
            <a:ext cx="54514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3323" name="Text Box 11"/>
          <p:cNvSpPr txBox="1">
            <a:spLocks noChangeArrowheads="1"/>
          </p:cNvSpPr>
          <p:nvPr/>
        </p:nvSpPr>
        <p:spPr bwMode="auto">
          <a:xfrm>
            <a:off x="457200" y="4424363"/>
            <a:ext cx="18621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GF for oranges:</a:t>
            </a:r>
          </a:p>
        </p:txBody>
      </p:sp>
      <p:pic>
        <p:nvPicPr>
          <p:cNvPr id="129332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37038"/>
            <a:ext cx="5888038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3326" name="Text Box 14"/>
          <p:cNvSpPr txBox="1">
            <a:spLocks noChangeArrowheads="1"/>
          </p:cNvSpPr>
          <p:nvPr/>
        </p:nvSpPr>
        <p:spPr bwMode="auto">
          <a:xfrm>
            <a:off x="661988" y="5257800"/>
            <a:ext cx="16240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GF for pears:</a:t>
            </a:r>
          </a:p>
        </p:txBody>
      </p:sp>
      <p:pic>
        <p:nvPicPr>
          <p:cNvPr id="129332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56213"/>
            <a:ext cx="2025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3329" name="Text Box 17"/>
          <p:cNvSpPr txBox="1">
            <a:spLocks noChangeArrowheads="1"/>
          </p:cNvSpPr>
          <p:nvPr/>
        </p:nvSpPr>
        <p:spPr bwMode="auto">
          <a:xfrm>
            <a:off x="609600" y="6024563"/>
            <a:ext cx="1665288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GF for fruits:</a:t>
            </a:r>
          </a:p>
        </p:txBody>
      </p:sp>
      <p:pic>
        <p:nvPicPr>
          <p:cNvPr id="129333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837238"/>
            <a:ext cx="443865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3333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5897563"/>
            <a:ext cx="1651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3334" name="Text Box 22"/>
          <p:cNvSpPr txBox="1">
            <a:spLocks noChangeArrowheads="1"/>
          </p:cNvSpPr>
          <p:nvPr/>
        </p:nvSpPr>
        <p:spPr bwMode="auto">
          <a:xfrm>
            <a:off x="5410200" y="5146675"/>
            <a:ext cx="219075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 convolution rule</a:t>
            </a:r>
          </a:p>
        </p:txBody>
      </p:sp>
      <p:sp>
        <p:nvSpPr>
          <p:cNvPr id="1293335" name="Line 23"/>
          <p:cNvSpPr>
            <a:spLocks noChangeShapeType="1"/>
          </p:cNvSpPr>
          <p:nvPr/>
        </p:nvSpPr>
        <p:spPr bwMode="auto">
          <a:xfrm flipH="1">
            <a:off x="5486400" y="5486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6" grpId="0" animBg="1"/>
      <p:bldP spid="1293319" grpId="0" animBg="1"/>
      <p:bldP spid="1293323" grpId="0" animBg="1"/>
      <p:bldP spid="1293326" grpId="0" animBg="1"/>
      <p:bldP spid="1293329" grpId="0" animBg="1"/>
      <p:bldP spid="1293334" grpId="0" animBg="1"/>
      <p:bldP spid="12933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Text Box 2"/>
          <p:cNvSpPr txBox="1">
            <a:spLocks noChangeArrowheads="1"/>
          </p:cNvSpPr>
          <p:nvPr/>
        </p:nvSpPr>
        <p:spPr bwMode="auto">
          <a:xfrm>
            <a:off x="3367088" y="457200"/>
            <a:ext cx="2424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Fruits</a:t>
            </a:r>
          </a:p>
        </p:txBody>
      </p:sp>
      <p:sp>
        <p:nvSpPr>
          <p:cNvPr id="1292291" name="Text Box 3"/>
          <p:cNvSpPr txBox="1">
            <a:spLocks noChangeArrowheads="1"/>
          </p:cNvSpPr>
          <p:nvPr/>
        </p:nvSpPr>
        <p:spPr bwMode="auto">
          <a:xfrm>
            <a:off x="1447800" y="1524000"/>
            <a:ext cx="348615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Generating function for fruits:</a:t>
            </a:r>
          </a:p>
        </p:txBody>
      </p:sp>
      <p:pic>
        <p:nvPicPr>
          <p:cNvPr id="12922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1371600"/>
            <a:ext cx="1651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2293" name="Rectangle 5"/>
          <p:cNvSpPr>
            <a:spLocks noChangeArrowheads="1"/>
          </p:cNvSpPr>
          <p:nvPr/>
        </p:nvSpPr>
        <p:spPr bwMode="auto">
          <a:xfrm>
            <a:off x="381000" y="2519363"/>
            <a:ext cx="838200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ways can we fill a bag with n fruits with the following constraints?</a:t>
            </a:r>
          </a:p>
        </p:txBody>
      </p:sp>
      <p:pic>
        <p:nvPicPr>
          <p:cNvPr id="129229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8133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2295" name="Text Box 7"/>
          <p:cNvSpPr txBox="1">
            <a:spLocks noChangeArrowheads="1"/>
          </p:cNvSpPr>
          <p:nvPr/>
        </p:nvSpPr>
        <p:spPr bwMode="auto">
          <a:xfrm>
            <a:off x="3065463" y="4841875"/>
            <a:ext cx="2963862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answer is exactly n+1!</a:t>
            </a:r>
          </a:p>
        </p:txBody>
      </p:sp>
      <p:sp>
        <p:nvSpPr>
          <p:cNvPr id="1292296" name="Text Box 8"/>
          <p:cNvSpPr txBox="1">
            <a:spLocks noChangeArrowheads="1"/>
          </p:cNvSpPr>
          <p:nvPr/>
        </p:nvSpPr>
        <p:spPr bwMode="auto">
          <a:xfrm>
            <a:off x="1398588" y="5715000"/>
            <a:ext cx="6373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solve an impossible counting problem in a routine way…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3" grpId="0" animBg="1"/>
      <p:bldP spid="1292295" grpId="0" animBg="1"/>
      <p:bldP spid="12922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1330179" name="Text Box 3"/>
          <p:cNvSpPr txBox="1">
            <a:spLocks noChangeArrowheads="1"/>
          </p:cNvSpPr>
          <p:nvPr/>
        </p:nvSpPr>
        <p:spPr bwMode="auto">
          <a:xfrm>
            <a:off x="2133600" y="1774825"/>
            <a:ext cx="4968027" cy="21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Generating functions for basic sequences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Operations on generating functions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Counting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Solve recurrences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Catalan </a:t>
            </a:r>
            <a:r>
              <a:rPr lang="en-US" altLang="en-US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number</a:t>
            </a:r>
            <a:endParaRPr lang="en-US" altLang="en-US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Text Box 2"/>
          <p:cNvSpPr txBox="1">
            <a:spLocks noChangeArrowheads="1"/>
          </p:cNvSpPr>
          <p:nvPr/>
        </p:nvSpPr>
        <p:spPr bwMode="auto">
          <a:xfrm>
            <a:off x="2922588" y="457200"/>
            <a:ext cx="324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Functions</a:t>
            </a:r>
          </a:p>
        </p:txBody>
      </p:sp>
      <p:sp>
        <p:nvSpPr>
          <p:cNvPr id="1327107" name="Text Box 3"/>
          <p:cNvSpPr txBox="1">
            <a:spLocks noChangeArrowheads="1"/>
          </p:cNvSpPr>
          <p:nvPr/>
        </p:nvSpPr>
        <p:spPr bwMode="auto">
          <a:xfrm>
            <a:off x="1676400" y="1641475"/>
            <a:ext cx="26114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sequence of numbers</a:t>
            </a:r>
          </a:p>
        </p:txBody>
      </p:sp>
      <p:sp>
        <p:nvSpPr>
          <p:cNvPr id="1327108" name="Text Box 4"/>
          <p:cNvSpPr txBox="1">
            <a:spLocks noChangeArrowheads="1"/>
          </p:cNvSpPr>
          <p:nvPr/>
        </p:nvSpPr>
        <p:spPr bwMode="auto">
          <a:xfrm>
            <a:off x="5768975" y="1641475"/>
            <a:ext cx="12620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function</a:t>
            </a:r>
          </a:p>
        </p:txBody>
      </p:sp>
      <p:sp>
        <p:nvSpPr>
          <p:cNvPr id="1327109" name="Line 5"/>
          <p:cNvSpPr>
            <a:spLocks noChangeShapeType="1"/>
          </p:cNvSpPr>
          <p:nvPr/>
        </p:nvSpPr>
        <p:spPr bwMode="auto">
          <a:xfrm>
            <a:off x="4668838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27110" name="Text Box 6"/>
          <p:cNvSpPr txBox="1">
            <a:spLocks noChangeArrowheads="1"/>
          </p:cNvSpPr>
          <p:nvPr/>
        </p:nvSpPr>
        <p:spPr bwMode="auto">
          <a:xfrm>
            <a:off x="5791200" y="2519363"/>
            <a:ext cx="1463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polynomial</a:t>
            </a:r>
          </a:p>
        </p:txBody>
      </p:sp>
      <p:sp>
        <p:nvSpPr>
          <p:cNvPr id="1327111" name="Line 7"/>
          <p:cNvSpPr>
            <a:spLocks noChangeShapeType="1"/>
          </p:cNvSpPr>
          <p:nvPr/>
        </p:nvSpPr>
        <p:spPr bwMode="auto">
          <a:xfrm flipV="1">
            <a:off x="64008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27112" name="Text Box 8"/>
          <p:cNvSpPr txBox="1">
            <a:spLocks noChangeArrowheads="1"/>
          </p:cNvSpPr>
          <p:nvPr/>
        </p:nvSpPr>
        <p:spPr bwMode="auto">
          <a:xfrm>
            <a:off x="381000" y="3394075"/>
            <a:ext cx="845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Through this mapping, we can apply our techniques for manipulating functions.</a:t>
            </a:r>
          </a:p>
        </p:txBody>
      </p:sp>
      <p:sp>
        <p:nvSpPr>
          <p:cNvPr id="1327113" name="Text Box 9"/>
          <p:cNvSpPr txBox="1">
            <a:spLocks noChangeArrowheads="1"/>
          </p:cNvSpPr>
          <p:nvPr/>
        </p:nvSpPr>
        <p:spPr bwMode="auto">
          <a:xfrm>
            <a:off x="2133600" y="4267200"/>
            <a:ext cx="49212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Generating functions for basic sequences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Operations on generating functions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Counting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Solve recurrences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8" grpId="0" animBg="1"/>
      <p:bldP spid="1327109" grpId="0" animBg="1"/>
      <p:bldP spid="1327110" grpId="0" animBg="1"/>
      <p:bldP spid="1327111" grpId="0" animBg="1"/>
      <p:bldP spid="1327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04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Solving Recurrences with Generating Functions</a:t>
            </a:r>
          </a:p>
        </p:txBody>
      </p:sp>
      <p:sp>
        <p:nvSpPr>
          <p:cNvPr id="1291267" name="Rectangle 2"/>
          <p:cNvSpPr>
            <a:spLocks noChangeArrowheads="1"/>
          </p:cNvSpPr>
          <p:nvPr/>
        </p:nvSpPr>
        <p:spPr bwMode="auto">
          <a:xfrm>
            <a:off x="2133600" y="1752600"/>
            <a:ext cx="29718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algn="ctr"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algn="ctr"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algn="ctr"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algn="ctr"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lang="en-US" altLang="en-US" sz="1800" b="1">
                <a:latin typeface="Comic Sans MS" panose="030F0702030302020204" pitchFamily="66" charset="0"/>
              </a:rPr>
              <a:t>The Rabbit Population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1219200" y="3200400"/>
            <a:ext cx="6629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lang="en-US" altLang="en-US" sz="1800">
                <a:latin typeface="Comic Sans MS" panose="030F0702030302020204" pitchFamily="66" charset="0"/>
              </a:rPr>
              <a:t>A mature boy/girl rabbit pair reproduces every month.</a:t>
            </a: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Rabbits mature after one month.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		w</a:t>
            </a:r>
            <a:r>
              <a:rPr lang="en-US" altLang="en-US" sz="1800" baseline="-25000">
                <a:latin typeface="Comic Sans MS" panose="030F0702030302020204" pitchFamily="66" charset="0"/>
              </a:rPr>
              <a:t>n</a:t>
            </a:r>
            <a:r>
              <a:rPr lang="en-US" altLang="en-US" sz="1800">
                <a:latin typeface="Comic Sans MS" panose="030F0702030302020204" pitchFamily="66" charset="0"/>
              </a:rPr>
              <a:t>::= # ne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1800">
                <a:latin typeface="Comic Sans MS" panose="030F0702030302020204" pitchFamily="66" charset="0"/>
              </a:rPr>
              <a:t>born pairs after n months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		r</a:t>
            </a:r>
            <a:r>
              <a:rPr lang="en-US" altLang="en-US" sz="1800" baseline="-25000">
                <a:latin typeface="Comic Sans MS" panose="030F0702030302020204" pitchFamily="66" charset="0"/>
              </a:rPr>
              <a:t>n</a:t>
            </a:r>
            <a:r>
              <a:rPr lang="en-US" altLang="en-US" sz="1800">
                <a:latin typeface="Comic Sans MS" panose="030F0702030302020204" pitchFamily="66" charset="0"/>
              </a:rPr>
              <a:t>::= #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800">
                <a:latin typeface="Comic Sans MS" panose="030F0702030302020204" pitchFamily="66" charset="0"/>
              </a:rPr>
              <a:t>eproducing pairs after n months</a:t>
            </a: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Start with a newborn pair:  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18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0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=1,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8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= 0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50963"/>
            <a:ext cx="182880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1905000" y="13716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2000" baseline="-25000">
                <a:latin typeface="Comic Sans MS" panose="030F0702030302020204" pitchFamily="66" charset="0"/>
              </a:rPr>
              <a:t>n</a:t>
            </a:r>
            <a:r>
              <a:rPr lang="en-US" altLang="en-US" sz="2000">
                <a:latin typeface="Comic Sans MS" panose="030F0702030302020204" pitchFamily="66" charset="0"/>
              </a:rPr>
              <a:t>::= # ne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2000">
                <a:latin typeface="Comic Sans MS" panose="030F0702030302020204" pitchFamily="66" charset="0"/>
              </a:rPr>
              <a:t>born pairs after n months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2000" baseline="-25000">
                <a:latin typeface="Comic Sans MS" panose="030F0702030302020204" pitchFamily="66" charset="0"/>
              </a:rPr>
              <a:t>n</a:t>
            </a:r>
            <a:r>
              <a:rPr lang="en-US" altLang="en-US" sz="2000">
                <a:latin typeface="Comic Sans MS" panose="030F0702030302020204" pitchFamily="66" charset="0"/>
              </a:rPr>
              <a:t>::= #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2000">
                <a:latin typeface="Comic Sans MS" panose="030F0702030302020204" pitchFamily="66" charset="0"/>
              </a:rPr>
              <a:t>eproducing pairs after n  months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             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                     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=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                     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=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>
                <a:latin typeface="Comic Sans MS" panose="030F0702030302020204" pitchFamily="66" charset="0"/>
              </a:rPr>
              <a:t> +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20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                    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20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>
                <a:latin typeface="Comic Sans MS" panose="030F0702030302020204" pitchFamily="66" charset="0"/>
              </a:rPr>
              <a:t> = 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n-1   </a:t>
            </a:r>
            <a:r>
              <a:rPr lang="en-US" altLang="en-US" sz="2000">
                <a:latin typeface="Comic Sans MS" panose="030F0702030302020204" pitchFamily="66" charset="0"/>
              </a:rPr>
              <a:t>so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                     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=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 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>
                <a:latin typeface="Comic Sans MS" panose="030F0702030302020204" pitchFamily="66" charset="0"/>
              </a:rPr>
              <a:t> + 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n-2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219200" y="6172200"/>
            <a:ext cx="6781800" cy="3794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>
                <a:latin typeface="Comic Sans MS" panose="030F0702030302020204" pitchFamily="66" charset="0"/>
              </a:rPr>
              <a:t>It was </a:t>
            </a:r>
            <a:r>
              <a:rPr kumimoji="0"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Fibonacci</a:t>
            </a:r>
            <a:r>
              <a:rPr kumimoji="0" lang="en-US" altLang="en-US">
                <a:latin typeface="Comic Sans MS" panose="030F0702030302020204" pitchFamily="66" charset="0"/>
              </a:rPr>
              <a:t> who was studying rabbit population growth.</a:t>
            </a:r>
          </a:p>
        </p:txBody>
      </p:sp>
      <p:sp>
        <p:nvSpPr>
          <p:cNvPr id="1290244" name="Text Box 4"/>
          <p:cNvSpPr txBox="1">
            <a:spLocks noChangeArrowheads="1"/>
          </p:cNvSpPr>
          <p:nvPr/>
        </p:nvSpPr>
        <p:spPr bwMode="auto">
          <a:xfrm>
            <a:off x="3124200" y="457200"/>
            <a:ext cx="286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Rabbit Populations</a:t>
            </a:r>
          </a:p>
        </p:txBody>
      </p:sp>
      <p:sp>
        <p:nvSpPr>
          <p:cNvPr id="1290245" name="Text Box 5"/>
          <p:cNvSpPr txBox="1">
            <a:spLocks noChangeArrowheads="1"/>
          </p:cNvSpPr>
          <p:nvPr/>
        </p:nvSpPr>
        <p:spPr bwMode="auto">
          <a:xfrm>
            <a:off x="2667000" y="5424488"/>
            <a:ext cx="3884613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rabbits after n months?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4" grpId="0" animBg="1"/>
      <p:bldP spid="12902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Fibonacci Sequence</a:t>
            </a:r>
          </a:p>
        </p:txBody>
      </p:sp>
      <p:sp>
        <p:nvSpPr>
          <p:cNvPr id="1289220" name="Text Box 4"/>
          <p:cNvSpPr txBox="1">
            <a:spLocks noChangeArrowheads="1"/>
          </p:cNvSpPr>
          <p:nvPr/>
        </p:nvSpPr>
        <p:spPr bwMode="auto">
          <a:xfrm>
            <a:off x="2057400" y="1489075"/>
            <a:ext cx="506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Fibonacci sequence we want to analyze is:</a:t>
            </a:r>
          </a:p>
        </p:txBody>
      </p:sp>
      <p:pic>
        <p:nvPicPr>
          <p:cNvPr id="128922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2224088"/>
            <a:ext cx="2897188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9223" name="Text Box 7"/>
          <p:cNvSpPr txBox="1">
            <a:spLocks noChangeArrowheads="1"/>
          </p:cNvSpPr>
          <p:nvPr/>
        </p:nvSpPr>
        <p:spPr bwMode="auto">
          <a:xfrm>
            <a:off x="1981200" y="3505200"/>
            <a:ext cx="5237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Define a generating function for this sequence:</a:t>
            </a:r>
          </a:p>
        </p:txBody>
      </p:sp>
      <p:sp>
        <p:nvSpPr>
          <p:cNvPr id="1289226" name="Text Box 10"/>
          <p:cNvSpPr txBox="1">
            <a:spLocks noChangeArrowheads="1"/>
          </p:cNvSpPr>
          <p:nvPr/>
        </p:nvSpPr>
        <p:spPr bwMode="auto">
          <a:xfrm>
            <a:off x="2278063" y="5119688"/>
            <a:ext cx="1303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Remember</a:t>
            </a:r>
          </a:p>
        </p:txBody>
      </p:sp>
      <p:pic>
        <p:nvPicPr>
          <p:cNvPr id="128922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43500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9229" name="Text Box 13"/>
          <p:cNvSpPr txBox="1">
            <a:spLocks noChangeArrowheads="1"/>
          </p:cNvSpPr>
          <p:nvPr/>
        </p:nvSpPr>
        <p:spPr bwMode="auto">
          <a:xfrm>
            <a:off x="1976438" y="5832475"/>
            <a:ext cx="5119687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we want to obtain a closed form for R(x)</a:t>
            </a:r>
          </a:p>
        </p:txBody>
      </p:sp>
      <p:pic>
        <p:nvPicPr>
          <p:cNvPr id="1289230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4335463"/>
            <a:ext cx="5513387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9232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50149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23" grpId="0" animBg="1"/>
      <p:bldP spid="1289226" grpId="0"/>
      <p:bldP spid="12892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880427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R(x)::= 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+…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-xR(x)  =</a:t>
            </a:r>
            <a:r>
              <a:rPr kumimoji="0" lang="en-US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kumimoji="0"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en-US" sz="44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-…</a:t>
            </a:r>
            <a:r>
              <a:rPr kumimoji="0" lang="en-US" altLang="en-US" sz="5400">
                <a:solidFill>
                  <a:srgbClr val="000000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 </a:t>
            </a:r>
          </a:p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  =      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-…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</p:txBody>
      </p:sp>
      <p:sp>
        <p:nvSpPr>
          <p:cNvPr id="571397" name="Line 5"/>
          <p:cNvSpPr>
            <a:spLocks noChangeShapeType="1"/>
          </p:cNvSpPr>
          <p:nvPr/>
        </p:nvSpPr>
        <p:spPr bwMode="auto">
          <a:xfrm>
            <a:off x="76200" y="4114800"/>
            <a:ext cx="883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4495800" y="1219200"/>
            <a:ext cx="1676400" cy="2819400"/>
          </a:xfrm>
          <a:prstGeom prst="rect">
            <a:avLst/>
          </a:prstGeom>
          <a:solidFill>
            <a:srgbClr val="CCCCFF">
              <a:alpha val="0"/>
            </a:srgb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endParaRPr kumimoji="0" lang="en-US" altLang="en-US" sz="4400">
              <a:latin typeface="Comic Sans MS" panose="030F0702030302020204" pitchFamily="66" charset="0"/>
            </a:endParaRPr>
          </a:p>
        </p:txBody>
      </p:sp>
      <p:sp>
        <p:nvSpPr>
          <p:cNvPr id="571399" name="Text Box 7"/>
          <p:cNvSpPr txBox="1">
            <a:spLocks noChangeArrowheads="1"/>
          </p:cNvSpPr>
          <p:nvPr/>
        </p:nvSpPr>
        <p:spPr bwMode="auto">
          <a:xfrm>
            <a:off x="4960938" y="4191000"/>
            <a:ext cx="525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44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88202" name="Text Box 10"/>
          <p:cNvSpPr txBox="1">
            <a:spLocks noChangeArrowheads="1"/>
          </p:cNvSpPr>
          <p:nvPr/>
        </p:nvSpPr>
        <p:spPr bwMode="auto">
          <a:xfrm>
            <a:off x="2278063" y="5576888"/>
            <a:ext cx="1303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Remember</a:t>
            </a:r>
          </a:p>
        </p:txBody>
      </p:sp>
      <p:pic>
        <p:nvPicPr>
          <p:cNvPr id="128820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576888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8204" name="Text Box 12"/>
          <p:cNvSpPr txBox="1">
            <a:spLocks noChangeArrowheads="1"/>
          </p:cNvSpPr>
          <p:nvPr/>
        </p:nvSpPr>
        <p:spPr bwMode="auto">
          <a:xfrm>
            <a:off x="2133600" y="457200"/>
            <a:ext cx="493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 for Rabbits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 animBg="1"/>
      <p:bldP spid="571398" grpId="0" animBg="1"/>
      <p:bldP spid="5713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93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 for Rabbits</a:t>
            </a:r>
          </a:p>
        </p:txBody>
      </p:sp>
      <p:sp>
        <p:nvSpPr>
          <p:cNvPr id="1287176" name="Rectangle 7"/>
          <p:cNvSpPr>
            <a:spLocks noChangeArrowheads="1"/>
          </p:cNvSpPr>
          <p:nvPr/>
        </p:nvSpPr>
        <p:spPr bwMode="auto">
          <a:xfrm>
            <a:off x="6172200" y="1219200"/>
            <a:ext cx="1676400" cy="2819400"/>
          </a:xfrm>
          <a:prstGeom prst="rect">
            <a:avLst/>
          </a:prstGeom>
          <a:solidFill>
            <a:srgbClr val="CCCCFF">
              <a:alpha val="0"/>
            </a:srgb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endParaRPr kumimoji="0" lang="en-US" altLang="en-US" sz="4400">
              <a:latin typeface="Comic Sans MS" panose="030F0702030302020204" pitchFamily="66" charset="0"/>
            </a:endParaRPr>
          </a:p>
        </p:txBody>
      </p:sp>
      <p:sp>
        <p:nvSpPr>
          <p:cNvPr id="1287177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859155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R(x)::= 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</a:t>
            </a:r>
            <a:r>
              <a:rPr kumimoji="0" lang="en-US" altLang="zh-TW" sz="5400">
                <a:solidFill>
                  <a:srgbClr val="000000"/>
                </a:solidFill>
                <a:latin typeface="Comic Sans MS" panose="030F0702030302020204" pitchFamily="66" charset="0"/>
              </a:rPr>
              <a:t>…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-xR(x)  =</a:t>
            </a:r>
            <a:r>
              <a:rPr kumimoji="0" lang="en-US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kumimoji="0"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en-US" sz="44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kumimoji="0" lang="en-US" altLang="zh-TW" sz="5400">
                <a:solidFill>
                  <a:srgbClr val="000000"/>
                </a:solidFill>
                <a:latin typeface="Comic Sans MS" panose="030F0702030302020204" pitchFamily="66" charset="0"/>
              </a:rPr>
              <a:t>…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 =       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3 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kumimoji="0" lang="en-US" altLang="zh-TW" sz="5400">
                <a:solidFill>
                  <a:srgbClr val="000000"/>
                </a:solidFill>
                <a:latin typeface="Comic Sans MS" panose="030F0702030302020204" pitchFamily="66" charset="0"/>
              </a:rPr>
              <a:t>…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</p:txBody>
      </p:sp>
      <p:sp>
        <p:nvSpPr>
          <p:cNvPr id="1287178" name="Line 4"/>
          <p:cNvSpPr>
            <a:spLocks noChangeShapeType="1"/>
          </p:cNvSpPr>
          <p:nvPr/>
        </p:nvSpPr>
        <p:spPr bwMode="auto">
          <a:xfrm>
            <a:off x="76200" y="4114800"/>
            <a:ext cx="883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7179" name="Text Box 6"/>
          <p:cNvSpPr txBox="1">
            <a:spLocks noChangeArrowheads="1"/>
          </p:cNvSpPr>
          <p:nvPr/>
        </p:nvSpPr>
        <p:spPr bwMode="auto">
          <a:xfrm>
            <a:off x="4960938" y="4191000"/>
            <a:ext cx="525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44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87180" name="Text Box 8"/>
          <p:cNvSpPr txBox="1">
            <a:spLocks noChangeArrowheads="1"/>
          </p:cNvSpPr>
          <p:nvPr/>
        </p:nvSpPr>
        <p:spPr bwMode="auto">
          <a:xfrm>
            <a:off x="6637338" y="4168775"/>
            <a:ext cx="19034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4400">
                <a:solidFill>
                  <a:srgbClr val="008000"/>
                </a:solidFill>
                <a:latin typeface="Comic Sans MS" panose="030F0702030302020204" pitchFamily="66" charset="0"/>
              </a:rPr>
              <a:t>0      </a:t>
            </a:r>
            <a:r>
              <a:rPr kumimoji="0" lang="en-US" altLang="zh-TW" sz="4400">
                <a:solidFill>
                  <a:srgbClr val="008000"/>
                </a:solidFill>
                <a:latin typeface="Comic Sans MS" panose="030F0702030302020204" pitchFamily="66" charset="0"/>
              </a:rPr>
              <a:t>…</a:t>
            </a:r>
            <a:endParaRPr kumimoji="0" lang="en-US" altLang="en-US" sz="5400">
              <a:solidFill>
                <a:srgbClr val="008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93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 for Rabbits</a:t>
            </a:r>
          </a:p>
        </p:txBody>
      </p:sp>
      <p:sp>
        <p:nvSpPr>
          <p:cNvPr id="1286150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447833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R(x)::= 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-xR(x)  =</a:t>
            </a:r>
            <a:r>
              <a:rPr kumimoji="0" lang="en-US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kumimoji="0"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-x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 =       </a:t>
            </a:r>
            <a:endParaRPr kumimoji="0" lang="en-US" altLang="en-US" sz="5400">
              <a:solidFill>
                <a:srgbClr val="000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</p:txBody>
      </p:sp>
      <p:sp>
        <p:nvSpPr>
          <p:cNvPr id="1286151" name="Line 5"/>
          <p:cNvSpPr>
            <a:spLocks noChangeShapeType="1"/>
          </p:cNvSpPr>
          <p:nvPr/>
        </p:nvSpPr>
        <p:spPr bwMode="auto">
          <a:xfrm>
            <a:off x="76200" y="4114800"/>
            <a:ext cx="883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449" name="Text Box 9"/>
          <p:cNvSpPr txBox="1">
            <a:spLocks noChangeArrowheads="1"/>
          </p:cNvSpPr>
          <p:nvPr/>
        </p:nvSpPr>
        <p:spPr bwMode="auto">
          <a:xfrm>
            <a:off x="1363663" y="4343400"/>
            <a:ext cx="6986587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R(x)-xR(x)-x</a:t>
            </a:r>
            <a:r>
              <a:rPr kumimoji="0" lang="en-US" altLang="en-US" sz="5400" baseline="30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R(x) =</a:t>
            </a:r>
          </a:p>
          <a:p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            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+r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x-r</a:t>
            </a:r>
            <a:r>
              <a:rPr kumimoji="0" lang="en-US" altLang="en-US" sz="5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en-US" sz="5400">
                <a:solidFill>
                  <a:srgbClr val="000000"/>
                </a:solidFill>
                <a:latin typeface="Comic Sans MS" panose="030F0702030302020204" pitchFamily="66" charset="0"/>
              </a:rPr>
              <a:t>x =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3" name="Text Box 3"/>
          <p:cNvSpPr txBox="1">
            <a:spLocks noChangeArrowheads="1"/>
          </p:cNvSpPr>
          <p:nvPr/>
        </p:nvSpPr>
        <p:spPr bwMode="auto">
          <a:xfrm>
            <a:off x="2874963" y="457200"/>
            <a:ext cx="329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Closed Form for R(x)</a:t>
            </a:r>
          </a:p>
        </p:txBody>
      </p:sp>
      <p:sp>
        <p:nvSpPr>
          <p:cNvPr id="1285124" name="Text Box 4"/>
          <p:cNvSpPr txBox="1">
            <a:spLocks noChangeArrowheads="1"/>
          </p:cNvSpPr>
          <p:nvPr/>
        </p:nvSpPr>
        <p:spPr bwMode="auto">
          <a:xfrm>
            <a:off x="2779713" y="2514600"/>
            <a:ext cx="3621087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What is the closed form of r</a:t>
            </a:r>
            <a:r>
              <a:rPr lang="en-US" altLang="en-US" baseline="-25000"/>
              <a:t>n</a:t>
            </a:r>
            <a:r>
              <a:rPr lang="en-US" altLang="en-US"/>
              <a:t>?</a:t>
            </a:r>
          </a:p>
        </p:txBody>
      </p:sp>
      <p:pic>
        <p:nvPicPr>
          <p:cNvPr id="12851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8862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51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35353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513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6096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513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5029200"/>
            <a:ext cx="60531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5137" name="Text Box 17"/>
          <p:cNvSpPr txBox="1">
            <a:spLocks noChangeArrowheads="1"/>
          </p:cNvSpPr>
          <p:nvPr/>
        </p:nvSpPr>
        <p:spPr bwMode="auto">
          <a:xfrm>
            <a:off x="1143000" y="6100763"/>
            <a:ext cx="358140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r</a:t>
            </a:r>
            <a:r>
              <a:rPr lang="en-US" altLang="en-US" baseline="-25000"/>
              <a:t>n </a:t>
            </a:r>
            <a:r>
              <a:rPr lang="en-US" altLang="en-US"/>
              <a:t>= coefficient of x</a:t>
            </a:r>
            <a:r>
              <a:rPr lang="en-US" altLang="en-US" baseline="30000"/>
              <a:t>n</a:t>
            </a:r>
            <a:r>
              <a:rPr lang="en-US" altLang="en-US"/>
              <a:t> in R(x) </a:t>
            </a:r>
          </a:p>
        </p:txBody>
      </p:sp>
      <p:pic>
        <p:nvPicPr>
          <p:cNvPr id="128513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162675"/>
            <a:ext cx="21336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7432" y="1382310"/>
                <a:ext cx="3454704" cy="632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32" y="1382310"/>
                <a:ext cx="3454704" cy="6325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animBg="1"/>
      <p:bldP spid="12851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9" name="Text Box 3"/>
          <p:cNvSpPr txBox="1">
            <a:spLocks noChangeArrowheads="1"/>
          </p:cNvSpPr>
          <p:nvPr/>
        </p:nvSpPr>
        <p:spPr bwMode="auto">
          <a:xfrm>
            <a:off x="2362200" y="457200"/>
            <a:ext cx="447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Closed Form for Coefficients</a:t>
            </a:r>
          </a:p>
        </p:txBody>
      </p:sp>
      <p:pic>
        <p:nvPicPr>
          <p:cNvPr id="128410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0425"/>
            <a:ext cx="38862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410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4225"/>
            <a:ext cx="35353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410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23622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4108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00513"/>
            <a:ext cx="2652713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4110" name="Text Box 14"/>
          <p:cNvSpPr txBox="1">
            <a:spLocks noChangeArrowheads="1"/>
          </p:cNvSpPr>
          <p:nvPr/>
        </p:nvSpPr>
        <p:spPr bwMode="auto">
          <a:xfrm>
            <a:off x="457200" y="5181600"/>
            <a:ext cx="35814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r</a:t>
            </a:r>
            <a:r>
              <a:rPr lang="en-US" altLang="en-US" baseline="-25000"/>
              <a:t>n </a:t>
            </a:r>
            <a:r>
              <a:rPr lang="en-US" altLang="en-US"/>
              <a:t>= coefficient of x</a:t>
            </a:r>
            <a:r>
              <a:rPr lang="en-US" altLang="en-US" baseline="30000"/>
              <a:t>n</a:t>
            </a:r>
            <a:r>
              <a:rPr lang="en-US" altLang="en-US"/>
              <a:t> in R(x) </a:t>
            </a:r>
          </a:p>
        </p:txBody>
      </p:sp>
      <p:pic>
        <p:nvPicPr>
          <p:cNvPr id="128411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21336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4114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827713"/>
            <a:ext cx="5080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44648" y="1206140"/>
                <a:ext cx="3454704" cy="632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48" y="1206140"/>
                <a:ext cx="3454704" cy="6325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2200" y="3195101"/>
                <a:ext cx="1600200" cy="583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195101"/>
                <a:ext cx="1600200" cy="5836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55356" y="3208169"/>
                <a:ext cx="1600200" cy="583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56" y="3208169"/>
                <a:ext cx="1600200" cy="5836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074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90800" y="4648200"/>
            <a:ext cx="3895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2400">
                <a:latin typeface="Comic Sans MS" panose="030F0702030302020204" pitchFamily="66" charset="0"/>
              </a:rPr>
              <a:t>Move</a:t>
            </a:r>
            <a:r>
              <a:rPr kumimoji="0" lang="en-US" altLang="en-US" sz="2400" baseline="-25000">
                <a:latin typeface="Comic Sans MS" panose="030F0702030302020204" pitchFamily="66" charset="0"/>
              </a:rPr>
              <a:t>1,2</a:t>
            </a:r>
            <a:r>
              <a:rPr kumimoji="0" lang="en-US" altLang="en-US" sz="2400">
                <a:latin typeface="Comic Sans MS" panose="030F0702030302020204" pitchFamily="66" charset="0"/>
              </a:rPr>
              <a:t>(n)::= Move</a:t>
            </a:r>
            <a:r>
              <a:rPr kumimoji="0" lang="en-US" altLang="en-US" sz="2400" baseline="-25000">
                <a:latin typeface="Comic Sans MS" panose="030F0702030302020204" pitchFamily="66" charset="0"/>
              </a:rPr>
              <a:t>1,3</a:t>
            </a:r>
            <a:r>
              <a:rPr kumimoji="0" lang="en-US" altLang="en-US" sz="2400">
                <a:latin typeface="Comic Sans MS" panose="030F0702030302020204" pitchFamily="66" charset="0"/>
              </a:rPr>
              <a:t>(n-1);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>
                <a:latin typeface="Comic Sans MS" panose="030F0702030302020204" pitchFamily="66" charset="0"/>
              </a:rPr>
              <a:t>                    big disk 1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itchFamily="18" charset="2"/>
              </a:rPr>
              <a:t></a:t>
            </a:r>
            <a:r>
              <a:rPr kumimoji="0" lang="en-US" altLang="en-US" sz="2400">
                <a:latin typeface="Comic Sans MS" panose="030F0702030302020204" pitchFamily="66" charset="0"/>
              </a:rPr>
              <a:t>2;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>
                <a:latin typeface="Comic Sans MS" panose="030F0702030302020204" pitchFamily="66" charset="0"/>
              </a:rPr>
              <a:t>                    Move</a:t>
            </a:r>
            <a:r>
              <a:rPr kumimoji="0" lang="en-US" altLang="en-US" sz="2400" baseline="-25000">
                <a:latin typeface="Comic Sans MS" panose="030F0702030302020204" pitchFamily="66" charset="0"/>
              </a:rPr>
              <a:t>3,2</a:t>
            </a:r>
            <a:r>
              <a:rPr kumimoji="0" lang="en-US" altLang="en-US" sz="2400">
                <a:latin typeface="Comic Sans MS" panose="030F0702030302020204" pitchFamily="66" charset="0"/>
              </a:rPr>
              <a:t>(n-1)</a:t>
            </a:r>
          </a:p>
        </p:txBody>
      </p:sp>
      <p:sp>
        <p:nvSpPr>
          <p:cNvPr id="1283076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1283077" name="Rectangle 5"/>
          <p:cNvSpPr>
            <a:spLocks noChangeArrowheads="1"/>
          </p:cNvSpPr>
          <p:nvPr/>
        </p:nvSpPr>
        <p:spPr bwMode="auto">
          <a:xfrm>
            <a:off x="2616200" y="6338888"/>
            <a:ext cx="391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http://www.mazeworks.com/hanoi/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895600" y="1295400"/>
            <a:ext cx="3429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s</a:t>
            </a:r>
            <a:r>
              <a:rPr lang="en-US" altLang="en-US" sz="2000" baseline="-25000">
                <a:latin typeface="Comic Sans MS" panose="030F0702030302020204" pitchFamily="66" charset="0"/>
              </a:rPr>
              <a:t>n</a:t>
            </a:r>
            <a:r>
              <a:rPr lang="en-US" altLang="en-US" sz="2000">
                <a:latin typeface="Comic Sans MS" panose="030F0702030302020204" pitchFamily="66" charset="0"/>
              </a:rPr>
              <a:t>::=# steps by Move</a:t>
            </a:r>
            <a:r>
              <a:rPr lang="en-US" altLang="en-US" sz="2000" baseline="-25000">
                <a:latin typeface="Comic Sans MS" panose="030F0702030302020204" pitchFamily="66" charset="0"/>
              </a:rPr>
              <a:t>1,2</a:t>
            </a:r>
            <a:r>
              <a:rPr lang="en-US" altLang="en-US" sz="2000">
                <a:latin typeface="Comic Sans MS" panose="030F0702030302020204" pitchFamily="66" charset="0"/>
              </a:rPr>
              <a:t>(n)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  s</a:t>
            </a:r>
            <a:r>
              <a:rPr lang="en-US" altLang="en-US" sz="2000" baseline="-25000">
                <a:latin typeface="Comic Sans MS" panose="030F0702030302020204" pitchFamily="66" charset="0"/>
              </a:rPr>
              <a:t>n</a:t>
            </a:r>
            <a:r>
              <a:rPr lang="en-US" altLang="en-US" sz="2000">
                <a:latin typeface="Comic Sans MS" panose="030F0702030302020204" pitchFamily="66" charset="0"/>
              </a:rPr>
              <a:t> = 2s</a:t>
            </a:r>
            <a:r>
              <a:rPr lang="en-US" altLang="en-US" sz="2000" baseline="-25000">
                <a:latin typeface="Comic Sans MS" panose="030F0702030302020204" pitchFamily="66" charset="0"/>
              </a:rPr>
              <a:t>n-1</a:t>
            </a:r>
            <a:r>
              <a:rPr lang="en-US" altLang="en-US" sz="2000">
                <a:latin typeface="Comic Sans MS" panose="030F0702030302020204" pitchFamily="66" charset="0"/>
              </a:rPr>
              <a:t> + 1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  s</a:t>
            </a:r>
            <a:r>
              <a:rPr lang="en-US" altLang="en-US" sz="2000" baseline="-25000">
                <a:latin typeface="Comic Sans MS" panose="030F0702030302020204" pitchFamily="66" charset="0"/>
              </a:rPr>
              <a:t>0</a:t>
            </a:r>
            <a:r>
              <a:rPr lang="en-US" altLang="en-US" sz="2000">
                <a:latin typeface="Comic Sans MS" panose="030F0702030302020204" pitchFamily="66" charset="0"/>
              </a:rPr>
              <a:t> = 0</a:t>
            </a:r>
          </a:p>
        </p:txBody>
      </p:sp>
      <p:sp>
        <p:nvSpPr>
          <p:cNvPr id="1282051" name="Text Box 3"/>
          <p:cNvSpPr txBox="1">
            <a:spLocks noChangeArrowheads="1"/>
          </p:cNvSpPr>
          <p:nvPr/>
        </p:nvSpPr>
        <p:spPr bwMode="auto">
          <a:xfrm>
            <a:off x="2971800" y="457200"/>
            <a:ext cx="310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</a:t>
            </a:r>
          </a:p>
        </p:txBody>
      </p:sp>
      <p:sp>
        <p:nvSpPr>
          <p:cNvPr id="1282052" name="Text Box 4"/>
          <p:cNvSpPr txBox="1">
            <a:spLocks noChangeArrowheads="1"/>
          </p:cNvSpPr>
          <p:nvPr/>
        </p:nvSpPr>
        <p:spPr bwMode="auto">
          <a:xfrm>
            <a:off x="2546350" y="3124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sequence we want to analyze is:</a:t>
            </a:r>
          </a:p>
        </p:txBody>
      </p:sp>
      <p:sp>
        <p:nvSpPr>
          <p:cNvPr id="1282054" name="Text Box 6"/>
          <p:cNvSpPr txBox="1">
            <a:spLocks noChangeArrowheads="1"/>
          </p:cNvSpPr>
          <p:nvPr/>
        </p:nvSpPr>
        <p:spPr bwMode="auto">
          <a:xfrm>
            <a:off x="1981200" y="4495800"/>
            <a:ext cx="5237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Define a generating function for this sequence:</a:t>
            </a: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1976438" y="5948363"/>
            <a:ext cx="5135562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we want to obtain a closed form for S(x)</a:t>
            </a:r>
          </a:p>
        </p:txBody>
      </p:sp>
      <p:pic>
        <p:nvPicPr>
          <p:cNvPr id="128205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897188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206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5173663"/>
            <a:ext cx="5497512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2" grpId="0"/>
      <p:bldP spid="1282054" grpId="0" animBg="1"/>
      <p:bldP spid="12820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Ordinary Generating Functions</a:t>
            </a:r>
          </a:p>
        </p:txBody>
      </p:sp>
      <p:sp>
        <p:nvSpPr>
          <p:cNvPr id="1313795" name="Text Box 3"/>
          <p:cNvSpPr txBox="1">
            <a:spLocks noChangeArrowheads="1"/>
          </p:cNvSpPr>
          <p:nvPr/>
        </p:nvSpPr>
        <p:spPr bwMode="auto">
          <a:xfrm>
            <a:off x="2614613" y="1600200"/>
            <a:ext cx="3938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Given a sequence &lt;g0,g1,g2,g3,………&gt;</a:t>
            </a:r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auto">
          <a:xfrm>
            <a:off x="2582863" y="2757488"/>
            <a:ext cx="3970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</a:t>
            </a:r>
            <a:r>
              <a:rPr lang="en-US" altLang="en-US">
                <a:solidFill>
                  <a:srgbClr val="CC0000"/>
                </a:solidFill>
              </a:rPr>
              <a:t>ordinary generating function</a:t>
            </a:r>
            <a:r>
              <a:rPr lang="en-US" altLang="en-US"/>
              <a:t> is:</a:t>
            </a:r>
          </a:p>
        </p:txBody>
      </p:sp>
      <p:pic>
        <p:nvPicPr>
          <p:cNvPr id="131379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97263"/>
            <a:ext cx="55626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1230313" y="4802188"/>
            <a:ext cx="669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use a double sided arrow to indicate the correspondence.</a:t>
            </a:r>
          </a:p>
        </p:txBody>
      </p:sp>
      <p:pic>
        <p:nvPicPr>
          <p:cNvPr id="131380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402263"/>
            <a:ext cx="76342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6" grpId="0"/>
      <p:bldP spid="13137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4495800" y="1219200"/>
            <a:ext cx="16002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endParaRPr kumimoji="0" lang="en-US" altLang="en-US" sz="4400">
              <a:latin typeface="Comic Sans MS" panose="030F0702030302020204" pitchFamily="66" charset="0"/>
            </a:endParaRP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2819400" y="1219200"/>
            <a:ext cx="16002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endParaRPr kumimoji="0" lang="en-US" altLang="en-US" sz="4400">
              <a:latin typeface="Comic Sans MS" panose="030F0702030302020204" pitchFamily="66" charset="0"/>
            </a:endParaRP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152400" y="1508125"/>
            <a:ext cx="870267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4800">
                <a:latin typeface="Comic Sans MS" panose="030F0702030302020204" pitchFamily="66" charset="0"/>
              </a:rPr>
              <a:t>S(x)::= s</a:t>
            </a:r>
            <a:r>
              <a:rPr kumimoji="0" lang="en-US" altLang="en-US" sz="4800" baseline="-25000">
                <a:latin typeface="Comic Sans MS" panose="030F0702030302020204" pitchFamily="66" charset="0"/>
              </a:rPr>
              <a:t>0</a:t>
            </a:r>
            <a:r>
              <a:rPr kumimoji="0" lang="en-US" altLang="en-US" sz="4800">
                <a:latin typeface="Comic Sans MS" panose="030F0702030302020204" pitchFamily="66" charset="0"/>
              </a:rPr>
              <a:t>+  s</a:t>
            </a:r>
            <a:r>
              <a:rPr kumimoji="0" lang="en-US" altLang="en-US" sz="4800" baseline="-25000">
                <a:latin typeface="Comic Sans MS" panose="030F0702030302020204" pitchFamily="66" charset="0"/>
              </a:rPr>
              <a:t>1</a:t>
            </a:r>
            <a:r>
              <a:rPr kumimoji="0" lang="en-US" altLang="en-US" sz="4800">
                <a:latin typeface="Comic Sans MS" panose="030F0702030302020204" pitchFamily="66" charset="0"/>
              </a:rPr>
              <a:t>x+  s</a:t>
            </a:r>
            <a:r>
              <a:rPr kumimoji="0" lang="en-US" altLang="en-US" sz="4800" baseline="-25000">
                <a:latin typeface="Comic Sans MS" panose="030F0702030302020204" pitchFamily="66" charset="0"/>
              </a:rPr>
              <a:t>2</a:t>
            </a:r>
            <a:r>
              <a:rPr kumimoji="0" lang="en-US" altLang="en-US" sz="4800">
                <a:latin typeface="Comic Sans MS" panose="030F0702030302020204" pitchFamily="66" charset="0"/>
              </a:rPr>
              <a:t>x</a:t>
            </a:r>
            <a:r>
              <a:rPr kumimoji="0" lang="en-US" altLang="en-US" sz="4800" baseline="30000">
                <a:latin typeface="Comic Sans MS" panose="030F0702030302020204" pitchFamily="66" charset="0"/>
              </a:rPr>
              <a:t>2 </a:t>
            </a:r>
            <a:r>
              <a:rPr kumimoji="0" lang="en-US" altLang="en-US" sz="4800">
                <a:latin typeface="Comic Sans MS" panose="030F0702030302020204" pitchFamily="66" charset="0"/>
              </a:rPr>
              <a:t>+ s</a:t>
            </a:r>
            <a:r>
              <a:rPr kumimoji="0" lang="en-US" altLang="en-US" sz="4800" baseline="-25000">
                <a:latin typeface="Comic Sans MS" panose="030F0702030302020204" pitchFamily="66" charset="0"/>
              </a:rPr>
              <a:t>3</a:t>
            </a:r>
            <a:r>
              <a:rPr kumimoji="0" lang="en-US" altLang="en-US" sz="4800">
                <a:latin typeface="Comic Sans MS" panose="030F0702030302020204" pitchFamily="66" charset="0"/>
              </a:rPr>
              <a:t>x</a:t>
            </a:r>
            <a:r>
              <a:rPr kumimoji="0" lang="en-US" altLang="en-US" sz="4800" baseline="30000">
                <a:latin typeface="Comic Sans MS" panose="030F0702030302020204" pitchFamily="66" charset="0"/>
              </a:rPr>
              <a:t>3</a:t>
            </a:r>
            <a:r>
              <a:rPr kumimoji="0" lang="en-US" altLang="en-US" sz="4800">
                <a:latin typeface="Comic Sans MS" panose="030F0702030302020204" pitchFamily="66" charset="0"/>
              </a:rPr>
              <a:t>+…</a:t>
            </a:r>
            <a:endParaRPr kumimoji="0" lang="en-US" altLang="en-US" sz="4800">
              <a:latin typeface="MT Extra" panose="05050102010205020202" pitchFamily="18" charset="2"/>
              <a:sym typeface="MT Extra" panose="05050102010205020202" pitchFamily="18" charset="2"/>
            </a:endParaRPr>
          </a:p>
          <a:p>
            <a:r>
              <a:rPr kumimoji="0" lang="en-US" altLang="en-US" sz="4800">
                <a:latin typeface="Comic Sans MS" panose="030F0702030302020204" pitchFamily="66" charset="0"/>
              </a:rPr>
              <a:t>-2xS(x)= -2s</a:t>
            </a:r>
            <a:r>
              <a:rPr kumimoji="0" lang="en-US" altLang="en-US" sz="4800" baseline="-25000">
                <a:latin typeface="Comic Sans MS" panose="030F0702030302020204" pitchFamily="66" charset="0"/>
              </a:rPr>
              <a:t>0</a:t>
            </a:r>
            <a:r>
              <a:rPr kumimoji="0" lang="en-US" altLang="en-US" sz="4800">
                <a:latin typeface="Comic Sans MS" panose="030F0702030302020204" pitchFamily="66" charset="0"/>
              </a:rPr>
              <a:t>x-2s</a:t>
            </a:r>
            <a:r>
              <a:rPr kumimoji="0" lang="en-US" altLang="en-US" sz="4800" baseline="-25000">
                <a:latin typeface="Comic Sans MS" panose="030F0702030302020204" pitchFamily="66" charset="0"/>
              </a:rPr>
              <a:t>1</a:t>
            </a:r>
            <a:r>
              <a:rPr kumimoji="0" lang="en-US" altLang="en-US" sz="4800">
                <a:latin typeface="Comic Sans MS" panose="030F0702030302020204" pitchFamily="66" charset="0"/>
              </a:rPr>
              <a:t>x</a:t>
            </a:r>
            <a:r>
              <a:rPr kumimoji="0" lang="en-US" altLang="en-US" sz="4800" baseline="30000">
                <a:latin typeface="Comic Sans MS" panose="030F0702030302020204" pitchFamily="66" charset="0"/>
              </a:rPr>
              <a:t>2 </a:t>
            </a:r>
            <a:r>
              <a:rPr kumimoji="0" lang="en-US" altLang="en-US" sz="4800">
                <a:latin typeface="Comic Sans MS" panose="030F0702030302020204" pitchFamily="66" charset="0"/>
              </a:rPr>
              <a:t>-2s</a:t>
            </a:r>
            <a:r>
              <a:rPr kumimoji="0" lang="en-US" altLang="en-US" sz="4800" baseline="-25000">
                <a:latin typeface="Comic Sans MS" panose="030F0702030302020204" pitchFamily="66" charset="0"/>
              </a:rPr>
              <a:t>2</a:t>
            </a:r>
            <a:r>
              <a:rPr kumimoji="0" lang="en-US" altLang="en-US" sz="4800">
                <a:latin typeface="Comic Sans MS" panose="030F0702030302020204" pitchFamily="66" charset="0"/>
              </a:rPr>
              <a:t>x</a:t>
            </a:r>
            <a:r>
              <a:rPr kumimoji="0" lang="en-US" altLang="en-US" sz="4800" baseline="30000">
                <a:latin typeface="Comic Sans MS" panose="030F0702030302020204" pitchFamily="66" charset="0"/>
              </a:rPr>
              <a:t>3</a:t>
            </a:r>
            <a:r>
              <a:rPr kumimoji="0" lang="en-US" altLang="en-US" sz="4800">
                <a:latin typeface="Comic Sans MS" panose="030F0702030302020204" pitchFamily="66" charset="0"/>
              </a:rPr>
              <a:t>-…</a:t>
            </a:r>
            <a:endParaRPr kumimoji="0" lang="en-US" altLang="en-US" sz="4800">
              <a:latin typeface="MT Extra" panose="05050102010205020202" pitchFamily="18" charset="2"/>
              <a:sym typeface="MT Extra" panose="05050102010205020202" pitchFamily="18" charset="2"/>
            </a:endParaRPr>
          </a:p>
          <a:p>
            <a:r>
              <a:rPr kumimoji="0" lang="en-US" altLang="en-US" sz="4800">
                <a:latin typeface="Comic Sans MS" panose="030F0702030302020204" pitchFamily="66" charset="0"/>
              </a:rPr>
              <a:t>-x/(1-x)=   -1</a:t>
            </a:r>
            <a:r>
              <a:rPr kumimoji="0" lang="en-US" altLang="en-US" sz="4800">
                <a:latin typeface="cmsy10" pitchFamily="34" charset="0"/>
              </a:rPr>
              <a:t>¢</a:t>
            </a:r>
            <a:r>
              <a:rPr kumimoji="0" lang="en-US" altLang="en-US" sz="4800">
                <a:latin typeface="Comic Sans MS" panose="030F0702030302020204" pitchFamily="66" charset="0"/>
              </a:rPr>
              <a:t>x - 1</a:t>
            </a:r>
            <a:r>
              <a:rPr kumimoji="0" lang="en-US" altLang="en-US" sz="4800">
                <a:latin typeface="cmsy10" pitchFamily="34" charset="0"/>
              </a:rPr>
              <a:t>¢</a:t>
            </a:r>
            <a:r>
              <a:rPr kumimoji="0" lang="en-US" altLang="en-US" sz="4800">
                <a:latin typeface="Comic Sans MS" panose="030F0702030302020204" pitchFamily="66" charset="0"/>
              </a:rPr>
              <a:t>x</a:t>
            </a:r>
            <a:r>
              <a:rPr kumimoji="0" lang="en-US" altLang="en-US" sz="4800" baseline="30000">
                <a:latin typeface="Comic Sans MS" panose="030F0702030302020204" pitchFamily="66" charset="0"/>
              </a:rPr>
              <a:t>2  </a:t>
            </a:r>
            <a:r>
              <a:rPr kumimoji="0" lang="en-US" altLang="en-US" sz="4800">
                <a:latin typeface="Comic Sans MS" panose="030F0702030302020204" pitchFamily="66" charset="0"/>
              </a:rPr>
              <a:t>-  1</a:t>
            </a:r>
            <a:r>
              <a:rPr kumimoji="0" lang="en-US" altLang="en-US" sz="4800">
                <a:latin typeface="cmsy10" pitchFamily="34" charset="0"/>
              </a:rPr>
              <a:t>¢</a:t>
            </a:r>
            <a:r>
              <a:rPr kumimoji="0" lang="en-US" altLang="en-US" sz="4800">
                <a:latin typeface="Comic Sans MS" panose="030F0702030302020204" pitchFamily="66" charset="0"/>
              </a:rPr>
              <a:t>x</a:t>
            </a:r>
            <a:r>
              <a:rPr kumimoji="0" lang="en-US" altLang="en-US" sz="4800" baseline="30000">
                <a:latin typeface="Comic Sans MS" panose="030F0702030302020204" pitchFamily="66" charset="0"/>
              </a:rPr>
              <a:t>3</a:t>
            </a:r>
            <a:r>
              <a:rPr kumimoji="0" lang="en-US" altLang="en-US" sz="4800">
                <a:latin typeface="Comic Sans MS" panose="030F0702030302020204" pitchFamily="66" charset="0"/>
              </a:rPr>
              <a:t>-…</a:t>
            </a:r>
            <a:endParaRPr kumimoji="0" lang="en-US" altLang="en-US" sz="4800" baseline="30000">
              <a:latin typeface="Comic Sans MS" panose="030F0702030302020204" pitchFamily="66" charset="0"/>
            </a:endParaRPr>
          </a:p>
          <a:p>
            <a:endParaRPr kumimoji="0" lang="en-US" altLang="en-US" sz="4800" baseline="30000">
              <a:latin typeface="Comic Sans MS" panose="030F0702030302020204" pitchFamily="66" charset="0"/>
            </a:endParaRPr>
          </a:p>
        </p:txBody>
      </p:sp>
      <p:sp>
        <p:nvSpPr>
          <p:cNvPr id="604164" name="Line 4"/>
          <p:cNvSpPr>
            <a:spLocks noChangeShapeType="1"/>
          </p:cNvSpPr>
          <p:nvPr/>
        </p:nvSpPr>
        <p:spPr bwMode="auto">
          <a:xfrm>
            <a:off x="76200" y="41148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3436938" y="4191000"/>
            <a:ext cx="525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44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5113338" y="4270375"/>
            <a:ext cx="525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44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endParaRPr kumimoji="0" lang="en-US" altLang="en-US" sz="4400">
              <a:solidFill>
                <a:srgbClr val="008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48400" y="1219200"/>
            <a:ext cx="16764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endParaRPr kumimoji="0" lang="en-US" altLang="en-US" sz="4400">
              <a:latin typeface="Comic Sans MS" panose="030F0702030302020204" pitchFamily="66" charset="0"/>
            </a:endParaRPr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789738" y="4270375"/>
            <a:ext cx="1736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4400">
                <a:solidFill>
                  <a:srgbClr val="008000"/>
                </a:solidFill>
                <a:latin typeface="Comic Sans MS" panose="030F0702030302020204" pitchFamily="66" charset="0"/>
              </a:rPr>
              <a:t>0     …</a:t>
            </a:r>
            <a:endParaRPr kumimoji="0" lang="en-US" altLang="en-US" sz="4400">
              <a:solidFill>
                <a:srgbClr val="008000"/>
              </a:solidFill>
              <a:latin typeface="MT Extra" panose="05050102010205020202" pitchFamily="18" charset="2"/>
              <a:sym typeface="MT Extra" panose="05050102010205020202" pitchFamily="18" charset="2"/>
            </a:endParaRPr>
          </a:p>
        </p:txBody>
      </p:sp>
      <p:sp>
        <p:nvSpPr>
          <p:cNvPr id="1281034" name="Text Box 10"/>
          <p:cNvSpPr txBox="1">
            <a:spLocks noChangeArrowheads="1"/>
          </p:cNvSpPr>
          <p:nvPr/>
        </p:nvSpPr>
        <p:spPr bwMode="auto">
          <a:xfrm>
            <a:off x="2971800" y="457200"/>
            <a:ext cx="310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</a:t>
            </a:r>
          </a:p>
        </p:txBody>
      </p:sp>
      <p:sp>
        <p:nvSpPr>
          <p:cNvPr id="1281037" name="Rectangle 13"/>
          <p:cNvSpPr>
            <a:spLocks noChangeArrowheads="1"/>
          </p:cNvSpPr>
          <p:nvPr/>
        </p:nvSpPr>
        <p:spPr bwMode="auto">
          <a:xfrm>
            <a:off x="3186113" y="5408613"/>
            <a:ext cx="2843212" cy="92551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en-US" sz="3600"/>
              <a:t> s</a:t>
            </a:r>
            <a:r>
              <a:rPr lang="en-US" altLang="en-US" sz="3600" baseline="-25000"/>
              <a:t>n</a:t>
            </a:r>
            <a:r>
              <a:rPr lang="en-US" altLang="en-US" sz="3600"/>
              <a:t> = 2s</a:t>
            </a:r>
            <a:r>
              <a:rPr lang="en-US" altLang="en-US" sz="3600" baseline="-25000"/>
              <a:t>n-1</a:t>
            </a:r>
            <a:r>
              <a:rPr lang="en-US" altLang="en-US" sz="3600"/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7" grpId="0" animBg="1"/>
      <p:bldP spid="604165" grpId="0" animBg="1"/>
      <p:bldP spid="604164" grpId="0" animBg="1"/>
      <p:bldP spid="604166" grpId="0"/>
      <p:bldP spid="604168" grpId="0"/>
      <p:bldP spid="604169" grpId="0" animBg="1"/>
      <p:bldP spid="6041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Text Box 2"/>
          <p:cNvSpPr txBox="1">
            <a:spLocks noChangeArrowheads="1"/>
          </p:cNvSpPr>
          <p:nvPr/>
        </p:nvSpPr>
        <p:spPr bwMode="auto">
          <a:xfrm>
            <a:off x="2667000" y="1343025"/>
            <a:ext cx="3886200" cy="409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2000">
                <a:latin typeface="Comic Sans MS" panose="030F0702030302020204" pitchFamily="66" charset="0"/>
              </a:rPr>
              <a:t>S(x) - 2xS(x)</a:t>
            </a:r>
            <a:r>
              <a:rPr kumimoji="0" lang="en-US" altLang="en-US" sz="2000">
                <a:latin typeface="Comic Sans MS" panose="030F0702030302020204" pitchFamily="66" charset="0"/>
                <a:sym typeface="MT Extra" panose="05050102010205020202" pitchFamily="18" charset="2"/>
              </a:rPr>
              <a:t> </a:t>
            </a:r>
            <a:r>
              <a:rPr kumimoji="0" lang="en-US" altLang="en-US" sz="2000">
                <a:latin typeface="Comic Sans MS" panose="030F0702030302020204" pitchFamily="66" charset="0"/>
              </a:rPr>
              <a:t>- x/(1-x) = s</a:t>
            </a:r>
            <a:r>
              <a:rPr kumimoji="0" lang="en-US" altLang="en-US" sz="2000" baseline="-25000">
                <a:latin typeface="Comic Sans MS" panose="030F0702030302020204" pitchFamily="66" charset="0"/>
              </a:rPr>
              <a:t>0</a:t>
            </a:r>
            <a:r>
              <a:rPr kumimoji="0" lang="en-US" altLang="en-US" sz="2000">
                <a:latin typeface="Comic Sans MS" panose="030F0702030302020204" pitchFamily="66" charset="0"/>
              </a:rPr>
              <a:t> = 0</a:t>
            </a:r>
            <a:r>
              <a:rPr kumimoji="0" lang="en-US" altLang="en-US" sz="2000">
                <a:latin typeface="Comic Sans MS" panose="030F0702030302020204" pitchFamily="66" charset="0"/>
                <a:sym typeface="MT Extra" panose="05050102010205020202" pitchFamily="18" charset="2"/>
              </a:rPr>
              <a:t> </a:t>
            </a:r>
          </a:p>
        </p:txBody>
      </p:sp>
      <p:pic>
        <p:nvPicPr>
          <p:cNvPr id="606218" name="Picture 1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65325"/>
            <a:ext cx="381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1280004" name="Text Box 4"/>
          <p:cNvSpPr txBox="1">
            <a:spLocks noChangeArrowheads="1"/>
          </p:cNvSpPr>
          <p:nvPr/>
        </p:nvSpPr>
        <p:spPr bwMode="auto">
          <a:xfrm>
            <a:off x="2971800" y="457200"/>
            <a:ext cx="331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Closed Form for S(x)</a:t>
            </a:r>
          </a:p>
        </p:txBody>
      </p:sp>
      <p:sp>
        <p:nvSpPr>
          <p:cNvPr id="1280005" name="Text Box 5"/>
          <p:cNvSpPr txBox="1">
            <a:spLocks noChangeArrowheads="1"/>
          </p:cNvSpPr>
          <p:nvPr/>
        </p:nvSpPr>
        <p:spPr bwMode="auto">
          <a:xfrm>
            <a:off x="2779713" y="2971800"/>
            <a:ext cx="3621087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What is the closed form of s</a:t>
            </a:r>
            <a:r>
              <a:rPr lang="en-US" altLang="en-US" baseline="-25000"/>
              <a:t>n</a:t>
            </a:r>
            <a:r>
              <a:rPr lang="en-US" altLang="en-US"/>
              <a:t>?</a:t>
            </a:r>
          </a:p>
        </p:txBody>
      </p:sp>
      <p:pic>
        <p:nvPicPr>
          <p:cNvPr id="12800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671888"/>
            <a:ext cx="3630612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1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584575"/>
            <a:ext cx="32639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1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646613"/>
            <a:ext cx="6022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1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410200"/>
            <a:ext cx="49926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3505200" y="6248400"/>
            <a:ext cx="2193925" cy="4699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kumimoji="0" lang="en-US" altLang="en-US" sz="2400">
                <a:latin typeface="Comic Sans MS" panose="030F0702030302020204" pitchFamily="66" charset="0"/>
              </a:rPr>
              <a:t>so    </a:t>
            </a:r>
            <a:r>
              <a:rPr kumimoji="0" lang="en-US" altLang="en-US" sz="240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kumimoji="0" lang="en-US" altLang="en-US" sz="240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n</a:t>
            </a:r>
            <a:r>
              <a:rPr kumimoji="0" lang="en-US" altLang="en-US" sz="2400">
                <a:solidFill>
                  <a:srgbClr val="0000FF"/>
                </a:solidFill>
                <a:latin typeface="Comic Sans MS" panose="030F0702030302020204" pitchFamily="66" charset="0"/>
              </a:rPr>
              <a:t> = 2</a:t>
            </a:r>
            <a:r>
              <a:rPr kumimoji="0" lang="en-US" altLang="en-US" sz="2400" baseline="30000">
                <a:solidFill>
                  <a:srgbClr val="0000FF"/>
                </a:solidFill>
                <a:latin typeface="Comic Sans MS" panose="030F0702030302020204" pitchFamily="66" charset="0"/>
              </a:rPr>
              <a:t>n</a:t>
            </a:r>
            <a:r>
              <a:rPr kumimoji="0" lang="en-US" altLang="en-US" sz="2400">
                <a:solidFill>
                  <a:srgbClr val="0000FF"/>
                </a:solidFill>
                <a:latin typeface="Comic Sans MS" panose="030F0702030302020204" pitchFamily="66" charset="0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5" grpId="0" animBg="1"/>
      <p:bldP spid="61030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1331203" name="Text Box 3"/>
          <p:cNvSpPr txBox="1">
            <a:spLocks noChangeArrowheads="1"/>
          </p:cNvSpPr>
          <p:nvPr/>
        </p:nvSpPr>
        <p:spPr bwMode="auto">
          <a:xfrm>
            <a:off x="2133600" y="1774825"/>
            <a:ext cx="4968027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Generating functions for basic sequences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Operations on generating functions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Counting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Solve recurrences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Catalan </a:t>
            </a:r>
            <a:r>
              <a:rPr lang="en-US" altLang="en-US" dirty="0" smtClean="0">
                <a:latin typeface="Comic Sans MS" panose="030F0702030302020204" pitchFamily="66" charset="0"/>
              </a:rPr>
              <a:t>number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4" name="Text Box 4"/>
          <p:cNvSpPr txBox="1">
            <a:spLocks noChangeArrowheads="1"/>
          </p:cNvSpPr>
          <p:nvPr/>
        </p:nvSpPr>
        <p:spPr bwMode="auto">
          <a:xfrm>
            <a:off x="3249613" y="457200"/>
            <a:ext cx="254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Catalan Number</a:t>
            </a:r>
          </a:p>
        </p:txBody>
      </p:sp>
      <p:pic>
        <p:nvPicPr>
          <p:cNvPr id="131585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810000"/>
            <a:ext cx="24050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585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676400"/>
            <a:ext cx="2819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5853" name="Text Box 13"/>
          <p:cNvSpPr txBox="1">
            <a:spLocks noChangeArrowheads="1"/>
          </p:cNvSpPr>
          <p:nvPr/>
        </p:nvSpPr>
        <p:spPr bwMode="auto">
          <a:xfrm>
            <a:off x="2066925" y="1219200"/>
            <a:ext cx="5019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Catalan number can be defined recursively by</a:t>
            </a:r>
          </a:p>
        </p:txBody>
      </p:sp>
      <p:sp>
        <p:nvSpPr>
          <p:cNvPr id="1315854" name="Text Box 14"/>
          <p:cNvSpPr txBox="1">
            <a:spLocks noChangeArrowheads="1"/>
          </p:cNvSpPr>
          <p:nvPr/>
        </p:nvSpPr>
        <p:spPr bwMode="auto">
          <a:xfrm>
            <a:off x="2133600" y="3214688"/>
            <a:ext cx="4100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are going to show this is equal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Text Box 2"/>
          <p:cNvSpPr txBox="1">
            <a:spLocks noChangeArrowheads="1"/>
          </p:cNvSpPr>
          <p:nvPr/>
        </p:nvSpPr>
        <p:spPr bwMode="auto">
          <a:xfrm>
            <a:off x="3249613" y="457200"/>
            <a:ext cx="254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Catalan Number</a:t>
            </a:r>
          </a:p>
        </p:txBody>
      </p:sp>
      <p:sp>
        <p:nvSpPr>
          <p:cNvPr id="1316871" name="Text Box 7"/>
          <p:cNvSpPr txBox="1">
            <a:spLocks noChangeArrowheads="1"/>
          </p:cNvSpPr>
          <p:nvPr/>
        </p:nvSpPr>
        <p:spPr bwMode="auto">
          <a:xfrm>
            <a:off x="1435100" y="1447800"/>
            <a:ext cx="626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the generating function r(x) = 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</a:t>
            </a:r>
          </a:p>
        </p:txBody>
      </p:sp>
      <p:pic>
        <p:nvPicPr>
          <p:cNvPr id="13168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18669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6873" name="Text Box 9"/>
          <p:cNvSpPr txBox="1">
            <a:spLocks noChangeArrowheads="1"/>
          </p:cNvSpPr>
          <p:nvPr/>
        </p:nvSpPr>
        <p:spPr bwMode="auto">
          <a:xfrm>
            <a:off x="1508125" y="2174875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Recall that</a:t>
            </a:r>
          </a:p>
        </p:txBody>
      </p:sp>
      <p:sp>
        <p:nvSpPr>
          <p:cNvPr id="1316874" name="Text Box 10"/>
          <p:cNvSpPr txBox="1">
            <a:spLocks noChangeArrowheads="1"/>
          </p:cNvSpPr>
          <p:nvPr/>
        </p:nvSpPr>
        <p:spPr bwMode="auto">
          <a:xfrm>
            <a:off x="1524000" y="2971800"/>
            <a:ext cx="4192588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generate the right hand side?</a:t>
            </a:r>
          </a:p>
        </p:txBody>
      </p:sp>
      <p:sp>
        <p:nvSpPr>
          <p:cNvPr id="1316875" name="Text Box 11"/>
          <p:cNvSpPr txBox="1">
            <a:spLocks noChangeArrowheads="1"/>
          </p:cNvSpPr>
          <p:nvPr/>
        </p:nvSpPr>
        <p:spPr bwMode="auto">
          <a:xfrm>
            <a:off x="1524000" y="3546475"/>
            <a:ext cx="3608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just the convolution rule!</a:t>
            </a:r>
          </a:p>
        </p:txBody>
      </p:sp>
      <p:sp>
        <p:nvSpPr>
          <p:cNvPr id="1316877" name="Rectangle 13"/>
          <p:cNvSpPr>
            <a:spLocks noChangeArrowheads="1"/>
          </p:cNvSpPr>
          <p:nvPr/>
        </p:nvSpPr>
        <p:spPr bwMode="auto">
          <a:xfrm>
            <a:off x="1012825" y="4267200"/>
            <a:ext cx="7127875" cy="3762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    = 1 + x(r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 )(r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 )</a:t>
            </a:r>
          </a:p>
        </p:txBody>
      </p:sp>
      <p:sp>
        <p:nvSpPr>
          <p:cNvPr id="1316878" name="Text Box 14"/>
          <p:cNvSpPr txBox="1">
            <a:spLocks noChangeArrowheads="1"/>
          </p:cNvSpPr>
          <p:nvPr/>
        </p:nvSpPr>
        <p:spPr bwMode="auto">
          <a:xfrm>
            <a:off x="1600200" y="5105400"/>
            <a:ext cx="551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Notice that by the recursive formula, LHS = RHS!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73" grpId="0"/>
      <p:bldP spid="1316874" grpId="0" animBg="1"/>
      <p:bldP spid="1316875" grpId="0"/>
      <p:bldP spid="1316877" grpId="0" animBg="1"/>
      <p:bldP spid="13168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Text Box 2"/>
          <p:cNvSpPr txBox="1">
            <a:spLocks noChangeArrowheads="1"/>
          </p:cNvSpPr>
          <p:nvPr/>
        </p:nvSpPr>
        <p:spPr bwMode="auto">
          <a:xfrm>
            <a:off x="3249613" y="457200"/>
            <a:ext cx="254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Catalan Number</a:t>
            </a:r>
          </a:p>
        </p:txBody>
      </p:sp>
      <p:sp>
        <p:nvSpPr>
          <p:cNvPr id="1317896" name="Rectangle 8"/>
          <p:cNvSpPr>
            <a:spLocks noChangeArrowheads="1"/>
          </p:cNvSpPr>
          <p:nvPr/>
        </p:nvSpPr>
        <p:spPr bwMode="auto">
          <a:xfrm>
            <a:off x="1012825" y="1524000"/>
            <a:ext cx="7127875" cy="3762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    = 1 + x(r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 )(r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 )</a:t>
            </a:r>
          </a:p>
        </p:txBody>
      </p:sp>
      <p:sp>
        <p:nvSpPr>
          <p:cNvPr id="1317898" name="Text Box 10"/>
          <p:cNvSpPr txBox="1">
            <a:spLocks noChangeArrowheads="1"/>
          </p:cNvSpPr>
          <p:nvPr/>
        </p:nvSpPr>
        <p:spPr bwMode="auto">
          <a:xfrm>
            <a:off x="1066800" y="2251075"/>
            <a:ext cx="321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R(x) = r</a:t>
            </a:r>
            <a:r>
              <a:rPr lang="en-US" altLang="zh-TW" baseline="-25000"/>
              <a:t>0</a:t>
            </a:r>
            <a:r>
              <a:rPr lang="en-US" altLang="zh-TW"/>
              <a:t> + r</a:t>
            </a:r>
            <a:r>
              <a:rPr lang="en-US" altLang="zh-TW" baseline="-25000"/>
              <a:t>1</a:t>
            </a:r>
            <a:r>
              <a:rPr lang="en-US" altLang="zh-TW"/>
              <a:t>x + r</a:t>
            </a:r>
            <a:r>
              <a:rPr lang="en-US" altLang="zh-TW" baseline="-25000"/>
              <a:t>2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+ … </a:t>
            </a:r>
          </a:p>
        </p:txBody>
      </p:sp>
      <p:sp>
        <p:nvSpPr>
          <p:cNvPr id="1317899" name="Text Box 11"/>
          <p:cNvSpPr txBox="1">
            <a:spLocks noChangeArrowheads="1"/>
          </p:cNvSpPr>
          <p:nvPr/>
        </p:nvSpPr>
        <p:spPr bwMode="auto">
          <a:xfrm>
            <a:off x="1066800" y="2833688"/>
            <a:ext cx="411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Then the above equation implies that</a:t>
            </a:r>
          </a:p>
        </p:txBody>
      </p:sp>
      <p:sp>
        <p:nvSpPr>
          <p:cNvPr id="1317900" name="Text Box 12"/>
          <p:cNvSpPr txBox="1">
            <a:spLocks noChangeArrowheads="1"/>
          </p:cNvSpPr>
          <p:nvPr/>
        </p:nvSpPr>
        <p:spPr bwMode="auto">
          <a:xfrm>
            <a:off x="1752600" y="3470275"/>
            <a:ext cx="207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R(x) = 1 + x(R(x))</a:t>
            </a:r>
            <a:r>
              <a:rPr lang="en-US" altLang="zh-TW" baseline="30000"/>
              <a:t>2</a:t>
            </a:r>
          </a:p>
        </p:txBody>
      </p:sp>
      <p:sp>
        <p:nvSpPr>
          <p:cNvPr id="1317901" name="Text Box 13"/>
          <p:cNvSpPr txBox="1">
            <a:spLocks noChangeArrowheads="1"/>
          </p:cNvSpPr>
          <p:nvPr/>
        </p:nvSpPr>
        <p:spPr bwMode="auto">
          <a:xfrm>
            <a:off x="1127125" y="4079875"/>
            <a:ext cx="3408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Solving the quadratic equation</a:t>
            </a:r>
          </a:p>
        </p:txBody>
      </p:sp>
      <p:sp>
        <p:nvSpPr>
          <p:cNvPr id="1317902" name="Text Box 14"/>
          <p:cNvSpPr txBox="1">
            <a:spLocks noChangeArrowheads="1"/>
          </p:cNvSpPr>
          <p:nvPr/>
        </p:nvSpPr>
        <p:spPr bwMode="auto">
          <a:xfrm>
            <a:off x="1752600" y="4572000"/>
            <a:ext cx="2424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x(R(x))</a:t>
            </a:r>
            <a:r>
              <a:rPr lang="en-US" altLang="zh-TW" baseline="30000"/>
              <a:t>2 </a:t>
            </a:r>
            <a:r>
              <a:rPr lang="en-US" altLang="zh-TW"/>
              <a:t>- R(x) + 1 = 0</a:t>
            </a:r>
          </a:p>
        </p:txBody>
      </p:sp>
      <p:sp>
        <p:nvSpPr>
          <p:cNvPr id="1317903" name="Text Box 15"/>
          <p:cNvSpPr txBox="1">
            <a:spLocks noChangeArrowheads="1"/>
          </p:cNvSpPr>
          <p:nvPr/>
        </p:nvSpPr>
        <p:spPr bwMode="auto">
          <a:xfrm>
            <a:off x="1203325" y="5424488"/>
            <a:ext cx="1736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get R(x) = </a:t>
            </a:r>
          </a:p>
        </p:txBody>
      </p:sp>
      <p:pic>
        <p:nvPicPr>
          <p:cNvPr id="1317904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81600"/>
            <a:ext cx="2209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8" grpId="0"/>
      <p:bldP spid="1317899" grpId="0"/>
      <p:bldP spid="1317900" grpId="0"/>
      <p:bldP spid="1317901" grpId="0"/>
      <p:bldP spid="1317902" grpId="0"/>
      <p:bldP spid="13179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Text Box 2"/>
          <p:cNvSpPr txBox="1">
            <a:spLocks noChangeArrowheads="1"/>
          </p:cNvSpPr>
          <p:nvPr/>
        </p:nvSpPr>
        <p:spPr bwMode="auto">
          <a:xfrm>
            <a:off x="3249613" y="457200"/>
            <a:ext cx="254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Catalan Number</a:t>
            </a:r>
          </a:p>
        </p:txBody>
      </p:sp>
      <p:sp>
        <p:nvSpPr>
          <p:cNvPr id="1318921" name="Text Box 9"/>
          <p:cNvSpPr txBox="1">
            <a:spLocks noChangeArrowheads="1"/>
          </p:cNvSpPr>
          <p:nvPr/>
        </p:nvSpPr>
        <p:spPr bwMode="auto">
          <a:xfrm>
            <a:off x="1203325" y="1604963"/>
            <a:ext cx="1736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get R(x) = </a:t>
            </a:r>
          </a:p>
        </p:txBody>
      </p:sp>
      <p:pic>
        <p:nvPicPr>
          <p:cNvPr id="13189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62075"/>
            <a:ext cx="2209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8923" name="Text Box 11"/>
          <p:cNvSpPr txBox="1">
            <a:spLocks noChangeArrowheads="1"/>
          </p:cNvSpPr>
          <p:nvPr/>
        </p:nvSpPr>
        <p:spPr bwMode="auto">
          <a:xfrm>
            <a:off x="1219200" y="2555875"/>
            <a:ext cx="706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know that when x tends to 0, then R(x) should tend to r</a:t>
            </a:r>
            <a:r>
              <a:rPr lang="en-US" altLang="zh-TW" baseline="-25000"/>
              <a:t>0</a:t>
            </a:r>
            <a:r>
              <a:rPr lang="en-US" altLang="zh-TW"/>
              <a:t> = 1.</a:t>
            </a:r>
          </a:p>
        </p:txBody>
      </p:sp>
      <p:sp>
        <p:nvSpPr>
          <p:cNvPr id="1318924" name="Text Box 12"/>
          <p:cNvSpPr txBox="1">
            <a:spLocks noChangeArrowheads="1"/>
          </p:cNvSpPr>
          <p:nvPr/>
        </p:nvSpPr>
        <p:spPr bwMode="auto">
          <a:xfrm>
            <a:off x="1279525" y="3317875"/>
            <a:ext cx="271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we must have R(x) = </a:t>
            </a:r>
          </a:p>
        </p:txBody>
      </p:sp>
      <p:pic>
        <p:nvPicPr>
          <p:cNvPr id="13189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2209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8927" name="Text Box 15"/>
          <p:cNvSpPr txBox="1">
            <a:spLocks noChangeArrowheads="1"/>
          </p:cNvSpPr>
          <p:nvPr/>
        </p:nvSpPr>
        <p:spPr bwMode="auto">
          <a:xfrm>
            <a:off x="1355725" y="4384675"/>
            <a:ext cx="688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Now it remains to calculate the coefficients of this polynomial.</a:t>
            </a:r>
          </a:p>
        </p:txBody>
      </p:sp>
      <p:sp>
        <p:nvSpPr>
          <p:cNvPr id="1318928" name="Text Box 16"/>
          <p:cNvSpPr txBox="1">
            <a:spLocks noChangeArrowheads="1"/>
          </p:cNvSpPr>
          <p:nvPr/>
        </p:nvSpPr>
        <p:spPr bwMode="auto">
          <a:xfrm>
            <a:off x="1355725" y="5146675"/>
            <a:ext cx="1322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Note that </a:t>
            </a:r>
          </a:p>
        </p:txBody>
      </p:sp>
      <p:pic>
        <p:nvPicPr>
          <p:cNvPr id="1318930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05400"/>
            <a:ext cx="14732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893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72038"/>
            <a:ext cx="3609975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23" grpId="0"/>
      <p:bldP spid="1318924" grpId="0"/>
      <p:bldP spid="1318927" grpId="0"/>
      <p:bldP spid="13189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Text Box 2"/>
          <p:cNvSpPr txBox="1">
            <a:spLocks noChangeArrowheads="1"/>
          </p:cNvSpPr>
          <p:nvPr/>
        </p:nvSpPr>
        <p:spPr bwMode="auto">
          <a:xfrm>
            <a:off x="3249613" y="457200"/>
            <a:ext cx="254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Catalan Number</a:t>
            </a:r>
          </a:p>
        </p:txBody>
      </p:sp>
      <p:sp>
        <p:nvSpPr>
          <p:cNvPr id="1319942" name="Text Box 6"/>
          <p:cNvSpPr txBox="1">
            <a:spLocks noChangeArrowheads="1"/>
          </p:cNvSpPr>
          <p:nvPr/>
        </p:nvSpPr>
        <p:spPr bwMode="auto">
          <a:xfrm>
            <a:off x="1524000" y="2752725"/>
            <a:ext cx="2138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 R(x) =  </a:t>
            </a:r>
          </a:p>
        </p:txBody>
      </p:sp>
      <p:pic>
        <p:nvPicPr>
          <p:cNvPr id="131994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9945" name="Text Box 9"/>
          <p:cNvSpPr txBox="1">
            <a:spLocks noChangeArrowheads="1"/>
          </p:cNvSpPr>
          <p:nvPr/>
        </p:nvSpPr>
        <p:spPr bwMode="auto">
          <a:xfrm>
            <a:off x="1355725" y="1493838"/>
            <a:ext cx="1322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Note that </a:t>
            </a:r>
          </a:p>
        </p:txBody>
      </p:sp>
      <p:pic>
        <p:nvPicPr>
          <p:cNvPr id="131994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52563"/>
            <a:ext cx="14732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994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3609975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9951" name="Text Box 15"/>
          <p:cNvSpPr txBox="1">
            <a:spLocks noChangeArrowheads="1"/>
          </p:cNvSpPr>
          <p:nvPr/>
        </p:nvSpPr>
        <p:spPr bwMode="auto">
          <a:xfrm>
            <a:off x="1508125" y="4841875"/>
            <a:ext cx="973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r</a:t>
            </a:r>
            <a:r>
              <a:rPr lang="en-US" altLang="zh-TW" baseline="-25000"/>
              <a:t>n</a:t>
            </a:r>
            <a:r>
              <a:rPr lang="en-US" altLang="zh-TW"/>
              <a:t> = </a:t>
            </a:r>
          </a:p>
        </p:txBody>
      </p:sp>
      <p:pic>
        <p:nvPicPr>
          <p:cNvPr id="131995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638800"/>
            <a:ext cx="18494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9956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571875"/>
            <a:ext cx="384968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9957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94238"/>
            <a:ext cx="2924175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2" grpId="0"/>
      <p:bldP spid="13199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60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Examples</a:t>
            </a:r>
          </a:p>
        </p:txBody>
      </p:sp>
      <p:pic>
        <p:nvPicPr>
          <p:cNvPr id="131277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384300"/>
            <a:ext cx="72596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277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292350"/>
            <a:ext cx="72596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277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206750"/>
            <a:ext cx="8599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2777" name="Rectangle 9"/>
          <p:cNvSpPr>
            <a:spLocks noChangeArrowheads="1"/>
          </p:cNvSpPr>
          <p:nvPr/>
        </p:nvSpPr>
        <p:spPr bwMode="auto">
          <a:xfrm>
            <a:off x="1752600" y="4208463"/>
            <a:ext cx="5638800" cy="12017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pattern here is simple: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 i-th term in the sequence (indexing from 0) is the coefficient of x</a:t>
            </a:r>
            <a:r>
              <a:rPr lang="en-US" altLang="en-US" sz="2000" baseline="30000"/>
              <a:t>i</a:t>
            </a:r>
            <a:r>
              <a:rPr lang="en-US" altLang="en-US"/>
              <a:t> in the generating function.</a:t>
            </a:r>
          </a:p>
        </p:txBody>
      </p:sp>
      <p:sp>
        <p:nvSpPr>
          <p:cNvPr id="1312778" name="Text Box 10"/>
          <p:cNvSpPr txBox="1">
            <a:spLocks noChangeArrowheads="1"/>
          </p:cNvSpPr>
          <p:nvPr/>
        </p:nvSpPr>
        <p:spPr bwMode="auto">
          <a:xfrm>
            <a:off x="1144588" y="5908675"/>
            <a:ext cx="6942137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is the generating function for &lt;1,1,1,1,1,1,1,………………………&gt;?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7" grpId="0" animBg="1"/>
      <p:bldP spid="13127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Text Box 2"/>
          <p:cNvSpPr txBox="1">
            <a:spLocks noChangeArrowheads="1"/>
          </p:cNvSpPr>
          <p:nvPr/>
        </p:nvSpPr>
        <p:spPr bwMode="auto">
          <a:xfrm>
            <a:off x="3144838" y="457200"/>
            <a:ext cx="2722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Geometric Series</a:t>
            </a:r>
          </a:p>
        </p:txBody>
      </p:sp>
      <p:graphicFrame>
        <p:nvGraphicFramePr>
          <p:cNvPr id="1314819" name="Object 3"/>
          <p:cNvGraphicFramePr>
            <a:graphicFrameLocks noChangeAspect="1"/>
          </p:cNvGraphicFramePr>
          <p:nvPr/>
        </p:nvGraphicFramePr>
        <p:xfrm>
          <a:off x="2209800" y="1219200"/>
          <a:ext cx="4724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58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4724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4820" name="Text Box 4"/>
          <p:cNvSpPr txBox="1">
            <a:spLocks noChangeArrowheads="1"/>
          </p:cNvSpPr>
          <p:nvPr/>
        </p:nvSpPr>
        <p:spPr bwMode="auto">
          <a:xfrm>
            <a:off x="2209800" y="1981200"/>
            <a:ext cx="47355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is the closed form expression of G</a:t>
            </a:r>
            <a:r>
              <a:rPr lang="en-US" altLang="en-US" baseline="-25000"/>
              <a:t>n</a:t>
            </a:r>
            <a:r>
              <a:rPr lang="en-US" altLang="en-US"/>
              <a:t>?</a:t>
            </a:r>
          </a:p>
        </p:txBody>
      </p:sp>
      <p:graphicFrame>
        <p:nvGraphicFramePr>
          <p:cNvPr id="1314821" name="Object 5"/>
          <p:cNvGraphicFramePr>
            <a:graphicFrameLocks noChangeAspect="1"/>
          </p:cNvGraphicFramePr>
          <p:nvPr/>
        </p:nvGraphicFramePr>
        <p:xfrm>
          <a:off x="1871663" y="2743200"/>
          <a:ext cx="53308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59" name="Equation" r:id="rId5" imgW="1968480" imgH="241200" progId="Equation.DSMT4">
                  <p:embed/>
                </p:oleObj>
              </mc:Choice>
              <mc:Fallback>
                <p:oleObj name="Equation" r:id="rId5" imgW="19684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743200"/>
                        <a:ext cx="53308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4822" name="Object 6"/>
          <p:cNvGraphicFramePr>
            <a:graphicFrameLocks noChangeAspect="1"/>
          </p:cNvGraphicFramePr>
          <p:nvPr/>
        </p:nvGraphicFramePr>
        <p:xfrm>
          <a:off x="1676400" y="3462338"/>
          <a:ext cx="647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60" name="Equation" r:id="rId6" imgW="2361960" imgH="241200" progId="Equation.DSMT4">
                  <p:embed/>
                </p:oleObj>
              </mc:Choice>
              <mc:Fallback>
                <p:oleObj name="Equation" r:id="rId6" imgW="23619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62338"/>
                        <a:ext cx="647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4823" name="Line 7"/>
          <p:cNvSpPr>
            <a:spLocks noChangeShapeType="1"/>
          </p:cNvSpPr>
          <p:nvPr/>
        </p:nvSpPr>
        <p:spPr bwMode="auto">
          <a:xfrm>
            <a:off x="1447800" y="41910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4824" name="Line 8"/>
          <p:cNvSpPr>
            <a:spLocks noChangeShapeType="1"/>
          </p:cNvSpPr>
          <p:nvPr/>
        </p:nvSpPr>
        <p:spPr bwMode="auto">
          <a:xfrm flipH="1">
            <a:off x="35052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4825" name="Line 9"/>
          <p:cNvSpPr>
            <a:spLocks noChangeShapeType="1"/>
          </p:cNvSpPr>
          <p:nvPr/>
        </p:nvSpPr>
        <p:spPr bwMode="auto">
          <a:xfrm flipH="1">
            <a:off x="40386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4826" name="Line 10"/>
          <p:cNvSpPr>
            <a:spLocks noChangeShapeType="1"/>
          </p:cNvSpPr>
          <p:nvPr/>
        </p:nvSpPr>
        <p:spPr bwMode="auto">
          <a:xfrm flipH="1">
            <a:off x="67056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4829" name="Text Box 13"/>
          <p:cNvSpPr txBox="1">
            <a:spLocks noChangeArrowheads="1"/>
          </p:cNvSpPr>
          <p:nvPr/>
        </p:nvSpPr>
        <p:spPr bwMode="auto">
          <a:xfrm>
            <a:off x="1131888" y="4419600"/>
            <a:ext cx="1687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en-US" sz="3200">
                <a:solidFill>
                  <a:srgbClr val="3333FF"/>
                </a:solidFill>
              </a:rPr>
              <a:t>G</a:t>
            </a:r>
            <a:r>
              <a:rPr kumimoji="0" lang="en-US" altLang="en-US" sz="3200" baseline="-25000">
                <a:solidFill>
                  <a:srgbClr val="3333FF"/>
                </a:solidFill>
              </a:rPr>
              <a:t>n</a:t>
            </a:r>
            <a:r>
              <a:rPr kumimoji="0" lang="en-US" altLang="en-US" sz="3200">
                <a:solidFill>
                  <a:srgbClr val="3333FF"/>
                </a:solidFill>
                <a:sym typeface="Symbol" panose="05050102010706020507" pitchFamily="18" charset="2"/>
              </a:rPr>
              <a:t></a:t>
            </a:r>
            <a:r>
              <a:rPr kumimoji="0" lang="en-US" altLang="en-US" sz="3200">
                <a:solidFill>
                  <a:srgbClr val="3333FF"/>
                </a:solidFill>
              </a:rPr>
              <a:t>xG</a:t>
            </a:r>
            <a:r>
              <a:rPr kumimoji="0" lang="en-US" altLang="en-US" sz="3200" baseline="-25000">
                <a:solidFill>
                  <a:srgbClr val="3333FF"/>
                </a:solidFill>
              </a:rPr>
              <a:t>n</a:t>
            </a:r>
            <a:r>
              <a:rPr kumimoji="0" lang="en-US" altLang="en-US" sz="3200">
                <a:solidFill>
                  <a:srgbClr val="3333FF"/>
                </a:solidFill>
              </a:rPr>
              <a:t>=</a:t>
            </a:r>
          </a:p>
        </p:txBody>
      </p:sp>
      <p:sp>
        <p:nvSpPr>
          <p:cNvPr id="1314830" name="Text Box 14"/>
          <p:cNvSpPr txBox="1">
            <a:spLocks noChangeArrowheads="1"/>
          </p:cNvSpPr>
          <p:nvPr/>
        </p:nvSpPr>
        <p:spPr bwMode="auto">
          <a:xfrm>
            <a:off x="2986088" y="4419600"/>
            <a:ext cx="366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en-US" sz="3200">
                <a:solidFill>
                  <a:srgbClr val="3333FF"/>
                </a:solidFill>
              </a:rPr>
              <a:t>1</a:t>
            </a:r>
          </a:p>
        </p:txBody>
      </p:sp>
      <p:graphicFrame>
        <p:nvGraphicFramePr>
          <p:cNvPr id="1314832" name="Object 16"/>
          <p:cNvGraphicFramePr>
            <a:graphicFrameLocks noChangeAspect="1"/>
          </p:cNvGraphicFramePr>
          <p:nvPr/>
        </p:nvGraphicFramePr>
        <p:xfrm>
          <a:off x="3248025" y="5386388"/>
          <a:ext cx="273208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61" name="Equation" r:id="rId8" imgW="939600" imgH="457200" progId="Equation.DSMT4">
                  <p:embed/>
                </p:oleObj>
              </mc:Choice>
              <mc:Fallback>
                <p:oleObj name="Equation" r:id="rId8" imgW="9396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5386388"/>
                        <a:ext cx="2732088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4833" name="Rectangle 17"/>
          <p:cNvSpPr>
            <a:spLocks noChangeArrowheads="1"/>
          </p:cNvSpPr>
          <p:nvPr/>
        </p:nvSpPr>
        <p:spPr bwMode="auto">
          <a:xfrm>
            <a:off x="3124200" y="5257800"/>
            <a:ext cx="2971800" cy="150971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4834" name="Text Box 18"/>
          <p:cNvSpPr txBox="1">
            <a:spLocks noChangeArrowheads="1"/>
          </p:cNvSpPr>
          <p:nvPr/>
        </p:nvSpPr>
        <p:spPr bwMode="auto">
          <a:xfrm>
            <a:off x="4876800" y="1295400"/>
            <a:ext cx="49212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FF"/>
                </a:solidFill>
              </a:rPr>
              <a:t>……</a:t>
            </a:r>
          </a:p>
        </p:txBody>
      </p:sp>
      <p:sp>
        <p:nvSpPr>
          <p:cNvPr id="1314835" name="Text Box 19"/>
          <p:cNvSpPr txBox="1">
            <a:spLocks noChangeArrowheads="1"/>
          </p:cNvSpPr>
          <p:nvPr/>
        </p:nvSpPr>
        <p:spPr bwMode="auto">
          <a:xfrm>
            <a:off x="4918075" y="2833688"/>
            <a:ext cx="49212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FF"/>
                </a:solidFill>
              </a:rPr>
              <a:t>……</a:t>
            </a:r>
          </a:p>
        </p:txBody>
      </p:sp>
      <p:sp>
        <p:nvSpPr>
          <p:cNvPr id="1314836" name="Text Box 20"/>
          <p:cNvSpPr txBox="1">
            <a:spLocks noChangeArrowheads="1"/>
          </p:cNvSpPr>
          <p:nvPr/>
        </p:nvSpPr>
        <p:spPr bwMode="auto">
          <a:xfrm>
            <a:off x="5638800" y="3581400"/>
            <a:ext cx="49212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FF"/>
                </a:solidFill>
              </a:rPr>
              <a:t>……</a:t>
            </a:r>
          </a:p>
        </p:txBody>
      </p:sp>
      <p:sp>
        <p:nvSpPr>
          <p:cNvPr id="1314828" name="Line 12"/>
          <p:cNvSpPr>
            <a:spLocks noChangeShapeType="1"/>
          </p:cNvSpPr>
          <p:nvPr/>
        </p:nvSpPr>
        <p:spPr bwMode="auto">
          <a:xfrm flipH="1">
            <a:off x="48006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4827" name="Line 11"/>
          <p:cNvSpPr>
            <a:spLocks noChangeShapeType="1"/>
          </p:cNvSpPr>
          <p:nvPr/>
        </p:nvSpPr>
        <p:spPr bwMode="auto">
          <a:xfrm flipH="1">
            <a:off x="58674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4838" name="Text Box 22"/>
          <p:cNvSpPr txBox="1">
            <a:spLocks noChangeArrowheads="1"/>
          </p:cNvSpPr>
          <p:nvPr/>
        </p:nvSpPr>
        <p:spPr bwMode="auto">
          <a:xfrm>
            <a:off x="7508875" y="2824163"/>
            <a:ext cx="83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66FF"/>
                </a:solidFill>
              </a:rPr>
              <a:t>+ ……</a:t>
            </a:r>
          </a:p>
        </p:txBody>
      </p:sp>
      <p:sp>
        <p:nvSpPr>
          <p:cNvPr id="1314839" name="Text Box 23"/>
          <p:cNvSpPr txBox="1">
            <a:spLocks noChangeArrowheads="1"/>
          </p:cNvSpPr>
          <p:nvPr/>
        </p:nvSpPr>
        <p:spPr bwMode="auto">
          <a:xfrm>
            <a:off x="8153400" y="3581400"/>
            <a:ext cx="83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66FF"/>
                </a:solidFill>
              </a:rPr>
              <a:t>+ ……</a:t>
            </a:r>
          </a:p>
        </p:txBody>
      </p:sp>
      <p:sp>
        <p:nvSpPr>
          <p:cNvPr id="1314837" name="Line 21"/>
          <p:cNvSpPr>
            <a:spLocks noChangeShapeType="1"/>
          </p:cNvSpPr>
          <p:nvPr/>
        </p:nvSpPr>
        <p:spPr bwMode="auto">
          <a:xfrm flipH="1">
            <a:off x="75438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4840" name="Rectangle 24"/>
          <p:cNvSpPr>
            <a:spLocks noChangeArrowheads="1"/>
          </p:cNvSpPr>
          <p:nvPr/>
        </p:nvSpPr>
        <p:spPr bwMode="auto">
          <a:xfrm>
            <a:off x="4800600" y="5334000"/>
            <a:ext cx="990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4841" name="Text Box 25"/>
          <p:cNvSpPr txBox="1">
            <a:spLocks noChangeArrowheads="1"/>
          </p:cNvSpPr>
          <p:nvPr/>
        </p:nvSpPr>
        <p:spPr bwMode="auto">
          <a:xfrm>
            <a:off x="6934200" y="1295400"/>
            <a:ext cx="83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66FF"/>
                </a:solidFill>
              </a:rPr>
              <a:t>+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1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1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1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1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1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1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1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20" grpId="0" animBg="1"/>
      <p:bldP spid="1314823" grpId="0" animBg="1"/>
      <p:bldP spid="1314824" grpId="0" animBg="1"/>
      <p:bldP spid="1314825" grpId="0" animBg="1"/>
      <p:bldP spid="1314826" grpId="0" animBg="1"/>
      <p:bldP spid="1314829" grpId="0"/>
      <p:bldP spid="1314830" grpId="0"/>
      <p:bldP spid="1314833" grpId="0" animBg="1"/>
      <p:bldP spid="1314835" grpId="0" animBg="1"/>
      <p:bldP spid="1314836" grpId="0" animBg="1"/>
      <p:bldP spid="1314828" grpId="0" animBg="1"/>
      <p:bldP spid="1314827" grpId="0" animBg="1"/>
      <p:bldP spid="1314838" grpId="0" animBg="1"/>
      <p:bldP spid="1314839" grpId="0" animBg="1"/>
      <p:bldP spid="13148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Examples</a:t>
            </a:r>
          </a:p>
        </p:txBody>
      </p:sp>
      <p:pic>
        <p:nvPicPr>
          <p:cNvPr id="13117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143000"/>
            <a:ext cx="82883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175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271713"/>
            <a:ext cx="875506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175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6482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3411538"/>
            <a:ext cx="90185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1756" name="Text Box 12"/>
          <p:cNvSpPr txBox="1">
            <a:spLocks noChangeArrowheads="1"/>
          </p:cNvSpPr>
          <p:nvPr/>
        </p:nvSpPr>
        <p:spPr bwMode="auto">
          <a:xfrm>
            <a:off x="1100138" y="5795963"/>
            <a:ext cx="6900862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These are all </a:t>
            </a:r>
            <a:r>
              <a:rPr lang="en-US" altLang="en-US" sz="2400">
                <a:solidFill>
                  <a:srgbClr val="0066FF"/>
                </a:solidFill>
              </a:rPr>
              <a:t>closed form</a:t>
            </a:r>
            <a:r>
              <a:rPr lang="en-US" altLang="en-US" sz="2400"/>
              <a:t> generating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1328131" name="Text Box 3"/>
          <p:cNvSpPr txBox="1">
            <a:spLocks noChangeArrowheads="1"/>
          </p:cNvSpPr>
          <p:nvPr/>
        </p:nvSpPr>
        <p:spPr bwMode="auto">
          <a:xfrm>
            <a:off x="2133600" y="1774825"/>
            <a:ext cx="4968027" cy="21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Generating functions for basic sequences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Operations on generating functions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Counting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Solve recurrences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Catalan </a:t>
            </a:r>
            <a:r>
              <a:rPr lang="en-US" altLang="en-US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number</a:t>
            </a:r>
            <a:endParaRPr lang="en-US" altLang="en-US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42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Operations on Generating Functions</a:t>
            </a:r>
          </a:p>
        </p:txBody>
      </p:sp>
      <p:sp>
        <p:nvSpPr>
          <p:cNvPr id="1310723" name="Rectangle 3"/>
          <p:cNvSpPr>
            <a:spLocks noChangeArrowheads="1"/>
          </p:cNvSpPr>
          <p:nvPr/>
        </p:nvSpPr>
        <p:spPr bwMode="auto">
          <a:xfrm>
            <a:off x="1203325" y="1752600"/>
            <a:ext cx="306387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manipulations on sequences</a:t>
            </a:r>
          </a:p>
        </p:txBody>
      </p:sp>
      <p:sp>
        <p:nvSpPr>
          <p:cNvPr id="1310724" name="Rectangle 4"/>
          <p:cNvSpPr>
            <a:spLocks noChangeArrowheads="1"/>
          </p:cNvSpPr>
          <p:nvPr/>
        </p:nvSpPr>
        <p:spPr bwMode="auto">
          <a:xfrm>
            <a:off x="4953000" y="1752600"/>
            <a:ext cx="29845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manipulations on functions</a:t>
            </a:r>
          </a:p>
        </p:txBody>
      </p:sp>
      <p:sp>
        <p:nvSpPr>
          <p:cNvPr id="1310725" name="Line 5"/>
          <p:cNvSpPr>
            <a:spLocks noChangeShapeType="1"/>
          </p:cNvSpPr>
          <p:nvPr/>
        </p:nvSpPr>
        <p:spPr bwMode="auto">
          <a:xfrm>
            <a:off x="4495800" y="190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726" name="Text Box 6"/>
          <p:cNvSpPr txBox="1">
            <a:spLocks noChangeArrowheads="1"/>
          </p:cNvSpPr>
          <p:nvPr/>
        </p:nvSpPr>
        <p:spPr bwMode="auto">
          <a:xfrm>
            <a:off x="2132013" y="2590800"/>
            <a:ext cx="4878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are a few basic operations we’ll learn.</a:t>
            </a: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2209800" y="3276600"/>
            <a:ext cx="2166938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Scaling 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Addition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Right shift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Differentiation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Product</a:t>
            </a:r>
          </a:p>
        </p:txBody>
      </p:sp>
      <p:sp>
        <p:nvSpPr>
          <p:cNvPr id="1310728" name="Text Box 8"/>
          <p:cNvSpPr txBox="1">
            <a:spLocks noChangeArrowheads="1"/>
          </p:cNvSpPr>
          <p:nvPr/>
        </p:nvSpPr>
        <p:spPr bwMode="auto">
          <a:xfrm>
            <a:off x="533400" y="5729288"/>
            <a:ext cx="80851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We can use these operations to get new sequences from known sequences,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and new generating functions from known generating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4" grpId="0" animBg="1"/>
      <p:bldP spid="1310725" grpId="0" animBg="1"/>
      <p:bldP spid="1310726" grpId="0"/>
      <p:bldP spid="13107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a,a^2,a^3,\ldots&gt;~~\leftrightarrow~~1 + ax + a^2x^2 + a^3x^3 + \ldots~~=~~\frac{1}{1-a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79"/>
  <p:tag name="PICTUREFILESIZE" val="2225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\sqrt{5}} (\frac{1+\sqrt{5}}{2})^n - \frac{1}{\sqrt{5}}(\frac{1 - \sqrt{5}}{2})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1774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s_0,s_1,s_2,s_3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793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S(x) = s_0 + s_1 x + s_2 x^2 + s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50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\[&#10;\color{blue}S(x) = \frac{x}{(1-x)(1-2x)}&#10;\]&#10;\end{document}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28"/>
  <p:tag name="PICTUREFILESIZE" val="774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S(x) = \frac{x}{(1- x)(1 - 2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227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(1-2x)} - \frac{1}{(1 - 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800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1-2 x} = 1 + 2 x + 2^2 x^2 + \ldots + 2^n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5"/>
  <p:tag name="PICTUREFILESIZE" val="150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1- x} = 1 + x + x^2 + \ldots +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016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frac{1}{n+1}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88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0,1,0,\ldots&gt;~~\leftrightarrow~~1 + 0x + 1x^2 + 0x^3 + \ldots~~=~~\frac{1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3"/>
  <p:tag name="PICTUREFILESIZE" val="1855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sum_{k=0}^{n-1} r_{k} r_{n-k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119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sum_{k=0}^{n-1} r_{k} r_{n-k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119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 \pm \sqrt{1 - 4x}}{2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605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 \pm \sqrt{1 - 4x}}{2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605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 - \sqrt{1 - 4x}}{2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588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qrt{1 - 4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15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sum_{k=0}^{\infty} (-4)^k \binom{1/2}{k} x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6"/>
  <p:tag name="PICTUREFILESIZE" val="1616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 - \sqrt{1 - 4x}}{2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588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qrt{1 - 4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15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sum_{k=0}^{\infty} (-4)^k \binom{1/2}{k} x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6"/>
  <p:tag name="PICTUREFILESIZE" val="161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2}{1-x^2}~~=~~2 + 2x^2 + 2x^4 + 2x^6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2"/>
  <p:tag name="PICTUREFILESIZE" val="1525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1}{n+1}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72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sum_{k=0}^{\infty} \frac{1}{2} (-4)^{k+1} \binom{1/2}{k+1} x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8"/>
  <p:tag name="PICTUREFILESIZE" val="1888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1}{2} (-4)^{n+1} \binom{1/2}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6"/>
  <p:tag name="PICTUREFILESIZE" val="113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2,0,2,0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60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2,0,2,0,2,0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78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1,1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45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-1,1,-1,1,-1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55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}{1+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327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}{1-x} + \frac{1}{1+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8"/>
  <p:tag name="PICTUREFILESIZE" val="56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G(x) = g_0 + g_1 x + g_2 x^2 + g_3 x^3 + \ldots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7"/>
  <p:tag name="PICTUREFILESIZE" val="159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2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39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\ldots&gt;~~\leftrightarrow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8"/>
  <p:tag name="PICTUREFILESIZE" val="78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0,0,\ldots,0,1,1,1,1,\ldots&gt;~~\leftrightarrow~~x^k + x^{k+1} + x^{k+2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18"/>
  <p:tag name="PICTUREFILESIZE" val="156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x^k(1+x+x^2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1"/>
  <p:tag name="PICTUREFILESIZE" val="78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x^k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39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+2x+3x^2+4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85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+2x+3x^2+4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85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d}{dx}(1+x+x^2+x^3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15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d}{dx}(\frac{1}{1-x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7"/>
  <p:tag name="PICTUREFILESIZE" val="756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57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g_0,g_1,g_2,g_3,\ldots&gt;~~\leftrightarrow~~g_0 + g_1 x + g_2 x^2 + g_3 x^3 + \ldots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0"/>
  <p:tag name="PICTUREFILESIZE" val="2033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2,3,4,\ldots&gt;~~\leftrightarrow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123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d}{dx}(1+2x+3x^2+4x^3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9"/>
  <p:tag name="PICTUREFILESIZE" val="144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+6x+12x^2+20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134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&lt;2,6,12,20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825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d}{dx}(0+x+2x^2+3x^3+4x^4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9"/>
  <p:tag name="PICTUREFILESIZE" val="1697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1+4x+9x^2+16x^3+25x^4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8"/>
  <p:tag name="PICTUREFILESIZE" val="130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+2x+3x^2+4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857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57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+x+2x^2+3x^3+4x^4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5"/>
  <p:tag name="PICTUREFILESIZE" val="111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x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62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0,0,0,0,\ldots&gt;~~\leftrightarrow~~0 + 0x + 0x^2 + 0x^3 + \ldots = 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49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d}{dx}\frac{x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19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+x}{(1-x)^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66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4,9,16,25,\ldots&gt;~~\leftrightarrow \frac{1+x}{(1-x)^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9"/>
  <p:tag name="PICTUREFILESIZE" val="1619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a_0,a_1,a_2,a_3,\ldots&gt;~~\leftrightarrow~~A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127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b_0,b_1,b_2,b_3,\ldots&gt;~~\leftrightarrow~~B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3"/>
  <p:tag name="PICTUREFILESIZE" val="1287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(x) = a_0 + a_1 x + a_2 x^2 + a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1494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(x) = b_0 + b_1 x + b_2 x^2 + b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51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(x) = A(x) \cdot B(x) = (a_0 + a_1x + \ldots)(b_0 + b_1x + 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0"/>
  <p:tag name="PICTUREFILESIZE" val="2137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_k = a_0 b_k + a_1 b_{k-1} + a_2 b_{k-2} + \ldots + a_{k-1} b_1 + a_k b_0 = \sum_{i=0}^k a_i b_{k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71"/>
  <p:tag name="PICTUREFILESIZE" val="2979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lt;\binom{k}{0}, \binom{k}{1}, \ldots, \binom{k}{k}, 0, 0, \ldots&gt;~~\leftrightarrow~~\binom{k}{0} + \binom{k}{1}x + \ldots + \binom{k}{k}x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9"/>
  <p:tag name="PICTUREFILESIZE" val="318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0,0,0,\ldots&gt;~~\leftrightarrow~~1 + 0x + 0x^2 + 0x^3 + \ldots 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44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1+x)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2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(x) = a_0 + a_1 x + a_2 x^2 + a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1494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(x) = b_0 + b_1 x + b_2 x^2 + b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515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(x) = A(x) \cdot B(x) = (a_0 + a_1x + \ldots)(b_0 + b_1x + 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0"/>
  <p:tag name="PICTUREFILESIZE" val="2137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_k = a_0 b_k + a_1 b_{k-1} + a_2 b_{k-2} + \ldots + a_{k-1} b_1 + a_k b_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87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\ldots&gt;~~\leftrightarrow~~1 + 1x + 1x^2 + 1x^3 + \ldots~~=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2"/>
  <p:tag name="PICTUREFILESIZE" val="1559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c_0 + c_1x + c_2 x^2 + \ldots + c_n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3"/>
  <p:tag name="PICTUREFILESIZE" val="139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3,2,1,0,\ldots&gt;~~\leftrightarrow~~3 + 2x + 1x^2 + 0x^3 + \ldots = 3 + 2x + x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2"/>
  <p:tag name="PICTUREFILESIZE" val="1889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0) = c_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45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(x) = c_1 + 2c_2 x + \ldots + (n-1)c_n x^{n-1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43"/>
  <p:tag name="PICTUREFILESIZE" val="1550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(0) = c_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44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'(x) = 2c_2 + \ldots + (n-1)(n-2)c_n x^{n-2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8"/>
  <p:tag name="PICTUREFILESIZE" val="177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'(0) = 2c_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589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(1-x)^{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6"/>
  <p:tag name="PICTUREFILESIZE" val="66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(x) = k(1-x)^{-(k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5"/>
  <p:tag name="PICTUREFILESIZE" val="103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\ldots&gt;~~\leftrightarrow~~1 + 1x + 1x^2 + 1x^3 + \ldots~~=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2"/>
  <p:tag name="PICTUREFILESIZE" val="1559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^{(n)}(x) = k(k+1)\ldots(k+n-1)(1-x)^{-(k+n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1"/>
  <p:tag name="PICTUREFILESIZE" val="2001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'(x) = k(k+1)(1-x)^{-(k+2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1"/>
  <p:tag name="PICTUREFILESIZE" val="1427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^{(n)}(x) = k(k+1)\ldots(k+n-1)(1-x)^{-(k+n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1"/>
  <p:tag name="PICTUREFILESIZE" val="2001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f^{(n)}(0)}{n!} = \frac{k(k+1)\ldots(k+n-1)}{n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0"/>
  <p:tag name="PICTUREFILESIZE" val="180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+k-1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8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(x) = 1 + x^2 + x^4 + \ldots = \frac{1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0"/>
  <p:tag name="PICTUREFILESIZE" val="1285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(x) = 1 + x^5 + x^{10} + \ldots = \frac{1}{1-x^5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0"/>
  <p:tag name="PICTUREFILESIZE" val="132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(x) = 1 + x + x^2 + x^3 + x^4 = \frac{1-x^5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8"/>
  <p:tag name="PICTUREFILESIZE" val="1670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-1,1,-1,\ldots&gt;~~\leftrightarrow~~1 - 1x + 1x^2 - 1x^3 + \ldots~~=~~\frac{1}{1+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62"/>
  <p:tag name="PICTUREFILESIZE" val="1670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x) = 1 +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498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1-x^2} \frac{1}{1-x^5} \frac{1-x^5}{1-x} (1+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5"/>
  <p:tag name="PICTUREFILESIZE" val="1247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503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503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2,3,4,\ldots&gt;~~\leftrightarrow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1235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r_0,r_1,r_2,r_3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750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_{i+2} = r_{i+1} + r_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525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(x) = r_0 + r_1 x + r_2 x^2 + r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1395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0,1,1,2,3,5,8,13,21,34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2"/>
  <p:tag name="PICTUREFILESIZE" val="1259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_{i+2} = r_{i+1} + r_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52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0,1,0,\ldots&gt;~~\leftrightarrow~~1 + 0x + 1x^2 + 0x^3 + \ldots~~=~~\frac{1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3"/>
  <p:tag name="PICTUREFILESIZE" val="1855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(x) = \frac{x}{(1-\alpha x)(1 - \beta 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280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A}{(1-\alpha x)} + \frac{B}{(1 - \beta 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151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1-\alpha x} = 1 + \alpha x + \alpha^2 x^2 + \ldots + \alpha^n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20"/>
  <p:tag name="PICTUREFILESIZE" val="1477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1-\beta x} = 1 + \beta x + \beta^2 x^2 + \ldots + \beta^n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7"/>
  <p:tag name="PICTUREFILESIZE" val="1652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A\alpha^n + B\beta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35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(x) = \frac{x}{(1-\alpha x)(1 - \beta 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280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A}{(1-\alpha x)} + \frac{B}{(1 - \beta 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151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= \frac{1}{(\alpha-\beta)} = \frac{1}{\sqrt{5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91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 = \frac{1}{(\beta-\alpha)} = -\frac{1}{\sqrt{5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926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A\alpha^n + B\beta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35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16936</TotalTime>
  <Words>1659</Words>
  <Application>Microsoft Office PowerPoint</Application>
  <PresentationFormat>On-screen Show (4:3)</PresentationFormat>
  <Paragraphs>266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Default Design</vt:lpstr>
      <vt:lpstr>Equation</vt:lpstr>
      <vt:lpstr>Generating Functions and Counting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474</cp:revision>
  <dcterms:created xsi:type="dcterms:W3CDTF">2007-08-29T04:27:34Z</dcterms:created>
  <dcterms:modified xsi:type="dcterms:W3CDTF">2016-11-03T07:27:52Z</dcterms:modified>
</cp:coreProperties>
</file>