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06" r:id="rId15"/>
    <p:sldId id="382" r:id="rId16"/>
    <p:sldId id="417" r:id="rId17"/>
    <p:sldId id="354" r:id="rId18"/>
    <p:sldId id="342" r:id="rId19"/>
    <p:sldId id="356" r:id="rId20"/>
    <p:sldId id="343" r:id="rId21"/>
    <p:sldId id="357" r:id="rId22"/>
    <p:sldId id="408" r:id="rId23"/>
    <p:sldId id="358" r:id="rId24"/>
    <p:sldId id="359" r:id="rId25"/>
    <p:sldId id="409" r:id="rId26"/>
    <p:sldId id="362" r:id="rId27"/>
    <p:sldId id="361" r:id="rId28"/>
    <p:sldId id="413" r:id="rId29"/>
    <p:sldId id="414" r:id="rId30"/>
    <p:sldId id="415" r:id="rId31"/>
    <p:sldId id="416" r:id="rId32"/>
    <p:sldId id="363" r:id="rId33"/>
    <p:sldId id="403" r:id="rId34"/>
    <p:sldId id="364" r:id="rId35"/>
  </p:sldIdLst>
  <p:sldSz cx="9144000" cy="6858000" type="screen4x3"/>
  <p:notesSz cx="7010400" cy="9296400"/>
  <p:custDataLst>
    <p:tags r:id="rId3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1" d="100"/>
          <a:sy n="91" d="100"/>
        </p:scale>
        <p:origin x="-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E5EA80-C130-49B4-8534-E50A01C49FB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B5629E-B484-4C06-A0B3-5484CDE0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D40D6BA-9BBF-4840-AB66-D1B2CB6176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26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30ADC-A8E2-407D-949A-31F8151161F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CCDD7-5CDF-4697-8E5F-8AA232880E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323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3FF52-B6BE-4EBB-A1F8-5601CA0EB2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3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F16F5-BA95-41F6-A608-2D98D57B3A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852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26EC06-9E48-4538-BAE2-CE5CA01526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6ED11-5678-41AD-9A8E-72DF4DCDD8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1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61903-7902-42F3-BE31-FFFC248B9E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2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277D-AD3E-444F-AB03-23483CBA0C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45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FBF56-C647-41D0-9C54-7E4B398433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58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B1377-A697-4FF6-836E-9E04E7DE63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47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A341A-262A-48F7-971D-AABA4D431C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20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3015-E80E-45E7-B1EA-E7B1BDFAB8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01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AD07C-AEDA-4A83-8DBC-02DE397DF5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9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D25383B-4458-4A9D-B106-8698ED0A22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8.xml"/><Relationship Id="rId7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56.xml"/><Relationship Id="rId7" Type="http://schemas.openxmlformats.org/officeDocument/2006/relationships/image" Target="../media/image2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10" Type="http://schemas.openxmlformats.org/officeDocument/2006/relationships/image" Target="../media/image29.png"/><Relationship Id="rId4" Type="http://schemas.openxmlformats.org/officeDocument/2006/relationships/tags" Target="../tags/tag57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63.xml"/><Relationship Id="rId7" Type="http://schemas.openxmlformats.org/officeDocument/2006/relationships/image" Target="../media/image3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1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40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39.png"/><Relationship Id="rId5" Type="http://schemas.openxmlformats.org/officeDocument/2006/relationships/tags" Target="../tags/tag69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68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47.png"/><Relationship Id="rId5" Type="http://schemas.openxmlformats.org/officeDocument/2006/relationships/tags" Target="../tags/tag76.xml"/><Relationship Id="rId10" Type="http://schemas.openxmlformats.org/officeDocument/2006/relationships/image" Target="../media/image46.png"/><Relationship Id="rId4" Type="http://schemas.openxmlformats.org/officeDocument/2006/relationships/tags" Target="../tags/tag75.xml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85.xml"/><Relationship Id="rId7" Type="http://schemas.openxmlformats.org/officeDocument/2006/relationships/image" Target="../media/image55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9.xml"/><Relationship Id="rId7" Type="http://schemas.openxmlformats.org/officeDocument/2006/relationships/image" Target="../media/image5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93.xml"/><Relationship Id="rId7" Type="http://schemas.openxmlformats.org/officeDocument/2006/relationships/image" Target="../media/image6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9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11.png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10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image" Target="../media/image1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9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image" Target="../media/image15.png"/><Relationship Id="rId3" Type="http://schemas.openxmlformats.org/officeDocument/2006/relationships/tags" Target="../tags/tag35.xml"/><Relationship Id="rId21" Type="http://schemas.openxmlformats.org/officeDocument/2006/relationships/image" Target="../media/image17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1.png"/><Relationship Id="rId2" Type="http://schemas.openxmlformats.org/officeDocument/2006/relationships/tags" Target="../tags/tag34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7.png"/><Relationship Id="rId23" Type="http://schemas.openxmlformats.org/officeDocument/2006/relationships/image" Target="../media/image19.png"/><Relationship Id="rId10" Type="http://schemas.openxmlformats.org/officeDocument/2006/relationships/tags" Target="../tags/tag42.xml"/><Relationship Id="rId19" Type="http://schemas.openxmlformats.org/officeDocument/2006/relationships/image" Target="../media/image16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72596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whenever all the assumptions are true, then the conclusion is true.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4038600"/>
            <a:ext cx="59025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today is Wednesday, then yesterday </a:t>
            </a:r>
            <a:r>
              <a:rPr lang="en-US" altLang="zh-TW" dirty="0" smtClean="0"/>
              <a:t>was </a:t>
            </a:r>
            <a:r>
              <a:rPr lang="en-US" altLang="zh-TW" dirty="0"/>
              <a:t>Tuesday.</a:t>
            </a:r>
          </a:p>
          <a:p>
            <a:endParaRPr lang="en-US" altLang="zh-TW" dirty="0"/>
          </a:p>
          <a:p>
            <a:r>
              <a:rPr lang="en-US" altLang="zh-TW" dirty="0"/>
              <a:t>Today is Wednesday.</a:t>
            </a:r>
          </a:p>
          <a:p>
            <a:endParaRPr lang="en-US" altLang="zh-TW" dirty="0"/>
          </a:p>
          <a:p>
            <a:r>
              <a:rPr lang="en-US" altLang="zh-TW" dirty="0"/>
              <a:t>Yesterday </a:t>
            </a:r>
            <a:r>
              <a:rPr lang="en-US" altLang="zh-TW" dirty="0" smtClean="0"/>
              <a:t>was </a:t>
            </a:r>
            <a:r>
              <a:rPr lang="en-US" altLang="zh-TW" dirty="0"/>
              <a:t>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49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1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6350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can show that the assumption that the statement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301750" y="4724400"/>
            <a:ext cx="62295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You are </a:t>
            </a:r>
            <a:r>
              <a:rPr lang="en-US" altLang="zh-TW" dirty="0" smtClean="0"/>
              <a:t>wearing a jacket.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If </a:t>
            </a:r>
            <a:r>
              <a:rPr lang="en-US" altLang="zh-TW" dirty="0" smtClean="0"/>
              <a:t>it was warm, </a:t>
            </a:r>
            <a:r>
              <a:rPr lang="en-US" altLang="zh-TW" dirty="0"/>
              <a:t>then you would not </a:t>
            </a:r>
            <a:r>
              <a:rPr lang="en-US" altLang="zh-TW" dirty="0" smtClean="0"/>
              <a:t>have worn a jacket.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It is not warm.</a:t>
            </a:r>
            <a:endParaRPr lang="en-US" altLang="zh-TW" dirty="0"/>
          </a:p>
        </p:txBody>
      </p:sp>
      <p:pic>
        <p:nvPicPr>
          <p:cNvPr id="63509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Knights always tell the truth.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says: B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A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B is a knight (because what A says is true).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A is a knave (because what B says is true)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contradiction.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So A must be a knave.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 B must be a knave (because what A says is false). </a:t>
            </a:r>
          </a:p>
        </p:txBody>
      </p:sp>
    </p:spTree>
    <p:extLst>
      <p:ext uri="{BB962C8B-B14F-4D97-AF65-F5344CB8AC3E}">
        <p14:creationId xmlns:p14="http://schemas.microsoft.com/office/powerpoint/2010/main" val="2784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Key points:</a:t>
            </a:r>
          </a:p>
          <a:p>
            <a:endParaRPr lang="en-US" altLang="zh-TW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Make sure you understand conditional statements and contrapositive.</a:t>
            </a:r>
          </a:p>
          <a:p>
            <a:pPr>
              <a:buFontTx/>
              <a:buAutoNum type="arabicParenBoth"/>
            </a:pPr>
            <a:endParaRPr lang="en-US" altLang="zh-TW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Make sure you can check whether an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3627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“The sentence below is </a:t>
            </a:r>
            <a:r>
              <a:rPr lang="en-US" altLang="en-US" sz="2800">
                <a:solidFill>
                  <a:srgbClr val="A50021"/>
                </a:solidFill>
              </a:rPr>
              <a:t>false</a:t>
            </a:r>
            <a:r>
              <a:rPr lang="en-US" altLang="en-US" sz="2800"/>
              <a:t>.”</a:t>
            </a:r>
          </a:p>
          <a:p>
            <a:endParaRPr lang="en-US" altLang="en-US" sz="2800"/>
          </a:p>
          <a:p>
            <a:r>
              <a:rPr lang="en-US" altLang="en-US" sz="2800"/>
              <a:t>“The sentence above is </a:t>
            </a:r>
            <a:r>
              <a:rPr lang="en-US" altLang="en-US" sz="2800">
                <a:solidFill>
                  <a:srgbClr val="008000"/>
                </a:solidFill>
              </a:rPr>
              <a:t>true</a:t>
            </a:r>
            <a:r>
              <a:rPr lang="en-US" altLang="en-US" sz="2800"/>
              <a:t>.”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Which is true?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Which is false?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1954213" y="1447800"/>
            <a:ext cx="5233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/>
              <a:t>Propositional logic – </a:t>
            </a:r>
            <a:r>
              <a:rPr kumimoji="0" lang="en-US" altLang="en-US"/>
              <a:t>logic of simple statements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2114550" y="4572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Limitation of Propositional Logic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942975" y="3244850"/>
            <a:ext cx="7256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formulate Pythagoreans’ theorem using propositional logic?</a:t>
            </a:r>
          </a:p>
        </p:txBody>
      </p:sp>
      <p:pic>
        <p:nvPicPr>
          <p:cNvPr id="2099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048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9926" name="Group 6"/>
          <p:cNvGrpSpPr>
            <a:grpSpLocks/>
          </p:cNvGrpSpPr>
          <p:nvPr/>
        </p:nvGrpSpPr>
        <p:grpSpPr bwMode="auto">
          <a:xfrm>
            <a:off x="3962400" y="3924300"/>
            <a:ext cx="1139825" cy="1866900"/>
            <a:chOff x="2086" y="960"/>
            <a:chExt cx="1157" cy="1749"/>
          </a:xfrm>
        </p:grpSpPr>
        <p:grpSp>
          <p:nvGrpSpPr>
            <p:cNvPr id="209927" name="Group 7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209928" name="Group 8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2099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099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09931" name="AutoShape 1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9932" name="Text Box 12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3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209933" name="Group 13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09934" name="Line 1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35" name="Line 1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666750" y="6019800"/>
            <a:ext cx="7808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formulate the statement that there are infinitely many primes?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  <p:bldP spid="2099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295400" y="1219200"/>
            <a:ext cx="6524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/>
              <a:t>Predicates </a:t>
            </a:r>
            <a:r>
              <a:rPr kumimoji="0" lang="en-US" altLang="en-US"/>
              <a:t>are propositions (i.e. statements) with variables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876800" y="2038350"/>
            <a:ext cx="107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chemeClr val="accent2"/>
                </a:solidFill>
              </a:rPr>
              <a:t>x</a:t>
            </a:r>
            <a:r>
              <a:rPr kumimoji="0" lang="en-US" altLang="en-US">
                <a:solidFill>
                  <a:schemeClr val="accent2"/>
                </a:solidFill>
              </a:rPr>
              <a:t> + 2 = </a:t>
            </a:r>
            <a:r>
              <a:rPr kumimoji="0" lang="en-US" altLang="en-US" i="1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905000" y="2038350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/>
              <a:t>Example:</a:t>
            </a:r>
            <a:endParaRPr kumimoji="0" lang="en-US" alt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638550" y="203835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chemeClr val="accent2"/>
                </a:solidFill>
              </a:rPr>
              <a:t>P </a:t>
            </a:r>
            <a:r>
              <a:rPr kumimoji="0" lang="en-US" altLang="en-US">
                <a:solidFill>
                  <a:schemeClr val="accent2"/>
                </a:solidFill>
              </a:rPr>
              <a:t>(</a:t>
            </a:r>
            <a:r>
              <a:rPr kumimoji="0" lang="en-US" altLang="en-US" i="1">
                <a:solidFill>
                  <a:schemeClr val="accent2"/>
                </a:solidFill>
              </a:rPr>
              <a:t>x,y</a:t>
            </a:r>
            <a:r>
              <a:rPr kumimoji="0" lang="en-US" altLang="en-US">
                <a:solidFill>
                  <a:schemeClr val="accent2"/>
                </a:solidFill>
              </a:rPr>
              <a:t>)</a:t>
            </a:r>
            <a:r>
              <a:rPr kumimoji="0" lang="en-US" altLang="en-US"/>
              <a:t>  ::=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695700" y="4572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Predicates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598863" y="2557463"/>
            <a:ext cx="333533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/>
              <a:t>x</a:t>
            </a:r>
            <a:r>
              <a:rPr kumimoji="0" lang="en-US" altLang="en-US"/>
              <a:t> = 1 and </a:t>
            </a:r>
            <a:r>
              <a:rPr kumimoji="0" lang="en-US" altLang="en-US" i="1"/>
              <a:t>y</a:t>
            </a:r>
            <a:r>
              <a:rPr kumimoji="0" lang="en-US" altLang="en-US"/>
              <a:t> = 3:  </a:t>
            </a:r>
            <a:r>
              <a:rPr kumimoji="0" lang="en-US" altLang="en-US" i="1">
                <a:solidFill>
                  <a:srgbClr val="009900"/>
                </a:solidFill>
              </a:rPr>
              <a:t>P</a:t>
            </a:r>
            <a:r>
              <a:rPr kumimoji="0" lang="en-US" altLang="en-US">
                <a:solidFill>
                  <a:srgbClr val="009900"/>
                </a:solidFill>
              </a:rPr>
              <a:t>(1,3) is true</a:t>
            </a:r>
          </a:p>
          <a:p>
            <a:endParaRPr kumimoji="0" lang="en-US" altLang="en-US"/>
          </a:p>
          <a:p>
            <a:r>
              <a:rPr kumimoji="0" lang="en-US" altLang="en-US" i="1"/>
              <a:t>x</a:t>
            </a:r>
            <a:r>
              <a:rPr kumimoji="0" lang="en-US" altLang="en-US"/>
              <a:t> = 1 and </a:t>
            </a:r>
            <a:r>
              <a:rPr kumimoji="0" lang="en-US" altLang="en-US" i="1"/>
              <a:t>y</a:t>
            </a:r>
            <a:r>
              <a:rPr kumimoji="0" lang="en-US" altLang="en-US"/>
              <a:t> = 4:  </a:t>
            </a:r>
            <a:r>
              <a:rPr kumimoji="0" lang="en-US" altLang="en-US" i="1">
                <a:solidFill>
                  <a:srgbClr val="CC0000"/>
                </a:solidFill>
              </a:rPr>
              <a:t>P</a:t>
            </a:r>
            <a:r>
              <a:rPr kumimoji="0" lang="en-US" altLang="en-US">
                <a:solidFill>
                  <a:srgbClr val="CC0000"/>
                </a:solidFill>
              </a:rPr>
              <a:t>(1,4) is false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                       </a:t>
            </a:r>
            <a:r>
              <a:rPr kumimoji="0" lang="en-US" altLang="en-US">
                <a:solidFill>
                  <a:srgbClr val="009900"/>
                </a:solidFill>
                <a:sym typeface="Symbol" pitchFamily="18" charset="2"/>
              </a:rPr>
              <a:t></a:t>
            </a:r>
            <a:r>
              <a:rPr kumimoji="0" lang="en-US" altLang="en-US" i="1">
                <a:solidFill>
                  <a:srgbClr val="009900"/>
                </a:solidFill>
              </a:rPr>
              <a:t>P</a:t>
            </a:r>
            <a:r>
              <a:rPr kumimoji="0" lang="en-US" altLang="en-US">
                <a:solidFill>
                  <a:srgbClr val="009900"/>
                </a:solidFill>
              </a:rPr>
              <a:t>(1,4) is true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01825" y="5014913"/>
            <a:ext cx="5349875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The </a:t>
            </a:r>
            <a:r>
              <a:rPr kumimoji="0" lang="en-US" altLang="en-US" b="1"/>
              <a:t>domain</a:t>
            </a:r>
            <a:r>
              <a:rPr kumimoji="0" lang="en-US" altLang="en-US"/>
              <a:t> of a variable is the set of all values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that may be substituted in place of the variable.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76263" y="4419600"/>
            <a:ext cx="799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there is a variable, we need to specify what to put in the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  <p:bldP spid="181252" grpId="0"/>
      <p:bldP spid="181253" grpId="0"/>
      <p:bldP spid="181257" grpId="0" animBg="1"/>
      <p:bldP spid="1812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4191000" y="4572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Set</a:t>
            </a:r>
          </a:p>
        </p:txBody>
      </p:sp>
      <p:graphicFrame>
        <p:nvGraphicFramePr>
          <p:cNvPr id="150557" name="Group 29"/>
          <p:cNvGraphicFramePr>
            <a:graphicFrameLocks noGrp="1"/>
          </p:cNvGraphicFramePr>
          <p:nvPr/>
        </p:nvGraphicFramePr>
        <p:xfrm>
          <a:off x="3505200" y="2209800"/>
          <a:ext cx="3429000" cy="1193801"/>
        </p:xfrm>
        <a:graphic>
          <a:graphicData uri="http://schemas.openxmlformats.org/drawingml/2006/table">
            <a:tbl>
              <a:tblPr/>
              <a:tblGrid>
                <a:gridCol w="395288"/>
                <a:gridCol w="3033712"/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real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rational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0558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530725"/>
            <a:ext cx="1016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2149475" y="4495800"/>
            <a:ext cx="570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means that x is an </a:t>
            </a:r>
            <a:r>
              <a:rPr lang="en-US" altLang="zh-TW">
                <a:solidFill>
                  <a:srgbClr val="A50021"/>
                </a:solidFill>
              </a:rPr>
              <a:t>element</a:t>
            </a:r>
            <a:r>
              <a:rPr lang="en-US" altLang="zh-TW"/>
              <a:t> of A  (pronounce: x in A)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2149475" y="5024438"/>
            <a:ext cx="653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means that x is </a:t>
            </a:r>
            <a:r>
              <a:rPr lang="en-US" altLang="zh-TW">
                <a:solidFill>
                  <a:srgbClr val="006600"/>
                </a:solidFill>
              </a:rPr>
              <a:t>not</a:t>
            </a:r>
            <a:r>
              <a:rPr lang="en-US" altLang="zh-TW"/>
              <a:t> an </a:t>
            </a:r>
            <a:r>
              <a:rPr lang="en-US" altLang="zh-TW">
                <a:solidFill>
                  <a:srgbClr val="A50021"/>
                </a:solidFill>
              </a:rPr>
              <a:t>element</a:t>
            </a:r>
            <a:r>
              <a:rPr lang="en-US" altLang="zh-TW"/>
              <a:t> of A  (pronounce: x not in A)</a:t>
            </a:r>
          </a:p>
        </p:txBody>
      </p:sp>
      <p:pic>
        <p:nvPicPr>
          <p:cNvPr id="150562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014913"/>
            <a:ext cx="10160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457200" y="5945188"/>
            <a:ext cx="344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Sets can be defined explicitly: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4114800" y="5943600"/>
            <a:ext cx="4783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{1,2,4,8,16,32,…}, {CSC1130,CSC2110,…}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1371600" y="1108075"/>
            <a:ext cx="64785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specify the domain, we often need the concept of a </a:t>
            </a:r>
            <a:r>
              <a:rPr lang="en-US" altLang="zh-TW" b="1"/>
              <a:t>set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Roughly speaking, a set is just a collection of objects.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1541463" y="2590800"/>
            <a:ext cx="1811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Some examples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304800" y="3900488"/>
            <a:ext cx="845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set, the (only) important question is whether an element belongs to it.</a:t>
            </a:r>
          </a:p>
        </p:txBody>
      </p:sp>
    </p:spTree>
    <p:extLst>
      <p:ext uri="{BB962C8B-B14F-4D97-AF65-F5344CB8AC3E}">
        <p14:creationId xmlns:p14="http://schemas.microsoft.com/office/powerpoint/2010/main" val="1754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9" grpId="0"/>
      <p:bldP spid="150561" grpId="0"/>
      <p:bldP spid="150563" grpId="0"/>
      <p:bldP spid="150564" grpId="0"/>
      <p:bldP spid="150566" grpId="0"/>
      <p:bldP spid="1505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Truth Set</a:t>
            </a: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2608263" y="1757363"/>
            <a:ext cx="39354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Sets can be defined by a predicate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1295400" y="2514600"/>
            <a:ext cx="6553200" cy="6463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Given a predicate P(x) </a:t>
            </a:r>
            <a:r>
              <a:rPr lang="en-US" altLang="zh-TW" dirty="0" smtClean="0"/>
              <a:t>where </a:t>
            </a:r>
            <a:r>
              <a:rPr lang="en-US" altLang="zh-TW" dirty="0"/>
              <a:t>x has domain D, the </a:t>
            </a:r>
            <a:r>
              <a:rPr lang="en-US" altLang="zh-TW" dirty="0">
                <a:solidFill>
                  <a:srgbClr val="A50021"/>
                </a:solidFill>
              </a:rPr>
              <a:t>truth set</a:t>
            </a:r>
            <a:r>
              <a:rPr lang="en-US" altLang="zh-TW" dirty="0"/>
              <a:t> </a:t>
            </a:r>
            <a:r>
              <a:rPr lang="en-US" altLang="zh-TW" dirty="0" smtClean="0"/>
              <a:t>of P(x</a:t>
            </a:r>
            <a:r>
              <a:rPr lang="en-US" altLang="zh-TW" dirty="0"/>
              <a:t>) is the set of all elements of D that make P(x) true.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762000" y="5486400"/>
            <a:ext cx="76025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Let P(x) be “x is a prime number”, </a:t>
            </a:r>
          </a:p>
          <a:p>
            <a:pPr>
              <a:lnSpc>
                <a:spcPct val="130000"/>
              </a:lnSpc>
            </a:pPr>
            <a:r>
              <a:rPr lang="en-US" altLang="zh-TW" sz="1600"/>
              <a:t>and the domain D of x is the set of positive integers.</a:t>
            </a:r>
          </a:p>
          <a:p>
            <a:pPr>
              <a:lnSpc>
                <a:spcPct val="130000"/>
              </a:lnSpc>
            </a:pPr>
            <a:r>
              <a:rPr lang="en-US" altLang="zh-TW" sz="1600"/>
              <a:t>Then the truth set is the set of all positive integers which are prime numbers.</a:t>
            </a:r>
          </a:p>
        </p:txBody>
      </p:sp>
      <p:pic>
        <p:nvPicPr>
          <p:cNvPr id="15157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556000"/>
            <a:ext cx="2781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727075" y="4286250"/>
            <a:ext cx="84169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Let P(x) be “x is the square of a number”, </a:t>
            </a:r>
          </a:p>
          <a:p>
            <a:pPr>
              <a:lnSpc>
                <a:spcPct val="130000"/>
              </a:lnSpc>
            </a:pPr>
            <a:r>
              <a:rPr lang="en-US" altLang="zh-TW" sz="1600"/>
              <a:t>and the domain D of x is the set of positive integers.</a:t>
            </a:r>
          </a:p>
          <a:p>
            <a:pPr>
              <a:lnSpc>
                <a:spcPct val="130000"/>
              </a:lnSpc>
            </a:pPr>
            <a:r>
              <a:rPr lang="en-US" altLang="zh-TW" sz="1600"/>
              <a:t>Then the truth set is the set of all positive integers which are the square of a number.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152400" y="4267200"/>
            <a:ext cx="544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228600" y="5410200"/>
            <a:ext cx="544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</a:t>
            </a: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838200" y="1219200"/>
            <a:ext cx="7424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Sometimes it is inconvenient or impossible to define a set explicitly.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5" grpId="0" animBg="1"/>
      <p:bldP spid="151576" grpId="0"/>
      <p:bldP spid="151579" grpId="0"/>
      <p:bldP spid="151580" grpId="0"/>
      <p:bldP spid="151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87975" y="13858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for </a:t>
            </a:r>
            <a:r>
              <a:rPr kumimoji="0" lang="en-US" altLang="en-US">
                <a:solidFill>
                  <a:srgbClr val="009900"/>
                </a:solidFill>
              </a:rPr>
              <a:t>ALL</a:t>
            </a:r>
            <a:r>
              <a:rPr kumimoji="0" lang="en-US" altLang="en-US"/>
              <a:t> </a:t>
            </a:r>
            <a:r>
              <a:rPr kumimoji="0" lang="en-US" altLang="en-US" i="1"/>
              <a:t>x</a:t>
            </a:r>
            <a:endParaRPr kumimoji="0" lang="en-US" altLang="en-US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699000" y="1385888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kumimoji="0" lang="en-US" altLang="en-US" i="1">
                <a:sym typeface="Symbol" pitchFamily="18" charset="2"/>
              </a:rPr>
              <a:t>x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590800" y="457200"/>
            <a:ext cx="388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Universal Quantifier</a:t>
            </a:r>
          </a:p>
        </p:txBody>
      </p:sp>
      <p:grpSp>
        <p:nvGrpSpPr>
          <p:cNvPr id="104466" name="Group 18"/>
          <p:cNvGrpSpPr>
            <a:grpSpLocks/>
          </p:cNvGrpSpPr>
          <p:nvPr/>
        </p:nvGrpSpPr>
        <p:grpSpPr bwMode="auto">
          <a:xfrm>
            <a:off x="685800" y="2992438"/>
            <a:ext cx="1139825" cy="1866900"/>
            <a:chOff x="2086" y="960"/>
            <a:chExt cx="1157" cy="1749"/>
          </a:xfrm>
        </p:grpSpPr>
        <p:grpSp>
          <p:nvGrpSpPr>
            <p:cNvPr id="104467" name="Group 19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104468" name="Group 20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1044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4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4471" name="AutoShape 23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472" name="Text Box 24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3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04473" name="Group 25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104474" name="Line 26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2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498725" y="2230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TW"/>
              <a:t> x     Z  </a:t>
            </a:r>
            <a:r>
              <a:rPr kumimoji="0" lang="en-US" altLang="en-US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TW"/>
              <a:t> y     Z,  x + y = y + x.</a:t>
            </a:r>
          </a:p>
        </p:txBody>
      </p:sp>
      <p:pic>
        <p:nvPicPr>
          <p:cNvPr id="104477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41563"/>
            <a:ext cx="152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78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41563"/>
            <a:ext cx="152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80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06838"/>
            <a:ext cx="3048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82" name="Picture 3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30638"/>
            <a:ext cx="1585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1736725" y="1371600"/>
            <a:ext cx="273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universal quantifier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2590800" y="3297238"/>
            <a:ext cx="2611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Pythagorean’s theorem</a:t>
            </a: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990600" y="2230438"/>
            <a:ext cx="1135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Example: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990600" y="5126038"/>
            <a:ext cx="1135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Example:</a:t>
            </a:r>
          </a:p>
        </p:txBody>
      </p:sp>
      <p:pic>
        <p:nvPicPr>
          <p:cNvPr id="104487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9838"/>
            <a:ext cx="1765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1054100" y="5683250"/>
            <a:ext cx="709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This statement is true if the domain is Z, but not true if the domain is R.</a:t>
            </a: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1863725" y="6253163"/>
            <a:ext cx="5493812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truth of a </a:t>
            </a:r>
            <a:r>
              <a:rPr lang="en-US" altLang="zh-TW" dirty="0" smtClean="0"/>
              <a:t>statement </a:t>
            </a:r>
            <a:r>
              <a:rPr lang="en-US" altLang="zh-TW" dirty="0"/>
              <a:t>depends on the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6" grpId="0"/>
      <p:bldP spid="104484" grpId="0"/>
      <p:bldP spid="104485" grpId="0"/>
      <p:bldP spid="104486" grpId="0"/>
      <p:bldP spid="104488" grpId="0"/>
      <p:bldP spid="1044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514600" y="457200"/>
            <a:ext cx="410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Existential Quantifier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048000" y="1371600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kumimoji="0" lang="en-US" altLang="en-US" i="1">
                <a:sym typeface="Symbol" pitchFamily="18" charset="2"/>
              </a:rPr>
              <a:t>y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3581400" y="1371600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There </a:t>
            </a:r>
            <a:r>
              <a:rPr kumimoji="0" lang="en-US" altLang="en-US">
                <a:solidFill>
                  <a:srgbClr val="003399"/>
                </a:solidFill>
              </a:rPr>
              <a:t>EXISTS</a:t>
            </a:r>
            <a:r>
              <a:rPr kumimoji="0" lang="en-US" altLang="en-US"/>
              <a:t> some </a:t>
            </a:r>
            <a:r>
              <a:rPr kumimoji="0" lang="en-US" altLang="en-US" i="1"/>
              <a:t>y</a:t>
            </a:r>
          </a:p>
        </p:txBody>
      </p:sp>
      <p:pic>
        <p:nvPicPr>
          <p:cNvPr id="153620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2925"/>
            <a:ext cx="1708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3733800" y="3559175"/>
          <a:ext cx="2057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Equation" r:id="rId5" imgW="787320" imgH="203040" progId="Equation.DSMT4">
                  <p:embed/>
                </p:oleObj>
              </mc:Choice>
              <mc:Fallback>
                <p:oleObj name="Equation" r:id="rId5" imgW="78732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59175"/>
                        <a:ext cx="2057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832100" y="405288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 u="sng"/>
              <a:t>Domain  </a:t>
            </a:r>
            <a:r>
              <a:rPr kumimoji="0" lang="en-US" altLang="en-US" u="sng"/>
              <a:t>      </a:t>
            </a:r>
            <a:r>
              <a:rPr kumimoji="0" lang="en-US" altLang="en-US"/>
              <a:t>                                                   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5270500" y="405288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 </a:t>
            </a:r>
            <a:r>
              <a:rPr kumimoji="0" lang="en-US" altLang="en-US" i="1" u="sng"/>
              <a:t>Truth value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2254250" y="51196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rgbClr val="003399"/>
                </a:solidFill>
              </a:rPr>
              <a:t>positive</a:t>
            </a:r>
            <a:r>
              <a:rPr kumimoji="0" lang="en-US" altLang="en-US">
                <a:solidFill>
                  <a:srgbClr val="003399"/>
                </a:solidFill>
              </a:rPr>
              <a:t> integers </a:t>
            </a:r>
            <a:r>
              <a:rPr kumimoji="0" lang="en-US" altLang="en-US">
                <a:solidFill>
                  <a:srgbClr val="003399"/>
                </a:solidFill>
                <a:sym typeface="Euclid Math Two" pitchFamily="18" charset="2"/>
              </a:rPr>
              <a:t></a:t>
            </a:r>
            <a:r>
              <a:rPr kumimoji="0" lang="en-US" altLang="en-US" baseline="30000">
                <a:solidFill>
                  <a:srgbClr val="003399"/>
                </a:solidFill>
              </a:rPr>
              <a:t>+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3290888" y="5354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en-US" altLang="en-US"/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2738438" y="4586288"/>
            <a:ext cx="1274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3399"/>
                </a:solidFill>
              </a:rPr>
              <a:t>integers </a:t>
            </a:r>
            <a:r>
              <a:rPr kumimoji="0" lang="en-US" altLang="en-US">
                <a:solidFill>
                  <a:srgbClr val="003399"/>
                </a:solidFill>
                <a:sym typeface="Euclid Math Two" pitchFamily="18" charset="2"/>
              </a:rPr>
              <a:t></a:t>
            </a:r>
            <a:endParaRPr kumimoji="0" lang="en-US" altLang="en-US">
              <a:solidFill>
                <a:srgbClr val="003399"/>
              </a:solidFill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2198688" y="5638800"/>
            <a:ext cx="2297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rgbClr val="003399"/>
                </a:solidFill>
              </a:rPr>
              <a:t>negative</a:t>
            </a:r>
            <a:r>
              <a:rPr kumimoji="0" lang="en-US" altLang="en-US">
                <a:solidFill>
                  <a:srgbClr val="003399"/>
                </a:solidFill>
              </a:rPr>
              <a:t> integers </a:t>
            </a:r>
            <a:r>
              <a:rPr kumimoji="0" lang="en-US" altLang="en-US">
                <a:solidFill>
                  <a:srgbClr val="003399"/>
                </a:solidFill>
                <a:sym typeface="Euclid Math Two" pitchFamily="18" charset="2"/>
              </a:rPr>
              <a:t></a:t>
            </a:r>
            <a:r>
              <a:rPr kumimoji="0" lang="en-US" altLang="en-US" baseline="30000">
                <a:solidFill>
                  <a:srgbClr val="003399"/>
                </a:solidFill>
                <a:sym typeface="Euclid Math Two" pitchFamily="18" charset="2"/>
              </a:rPr>
              <a:t>-</a:t>
            </a:r>
            <a:endParaRPr kumimoji="0" lang="en-US" altLang="en-US" baseline="30000">
              <a:solidFill>
                <a:srgbClr val="003399"/>
              </a:solidFill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2390775" y="6110288"/>
            <a:ext cx="1927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rgbClr val="003399"/>
                </a:solidFill>
              </a:rPr>
              <a:t>negative</a:t>
            </a:r>
            <a:r>
              <a:rPr kumimoji="0" lang="en-US" altLang="en-US">
                <a:solidFill>
                  <a:srgbClr val="003399"/>
                </a:solidFill>
              </a:rPr>
              <a:t> reals </a:t>
            </a:r>
            <a:r>
              <a:rPr kumimoji="0" lang="en-US" altLang="en-US">
                <a:solidFill>
                  <a:srgbClr val="003399"/>
                </a:solidFill>
                <a:sym typeface="Euclid Math Two" pitchFamily="18" charset="2"/>
              </a:rPr>
              <a:t></a:t>
            </a:r>
            <a:r>
              <a:rPr kumimoji="0" lang="en-US" altLang="en-US" baseline="30000">
                <a:solidFill>
                  <a:srgbClr val="003399"/>
                </a:solidFill>
                <a:sym typeface="Euclid Math Two" pitchFamily="18" charset="2"/>
              </a:rPr>
              <a:t>-</a:t>
            </a:r>
            <a:endParaRPr kumimoji="0" lang="en-US" altLang="en-US" baseline="30000">
              <a:solidFill>
                <a:srgbClr val="003399"/>
              </a:solidFill>
            </a:endParaRP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5880100" y="4586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3048000" y="1828800"/>
            <a:ext cx="544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1828800" y="3429000"/>
            <a:ext cx="5486400" cy="3200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1905000" y="2747963"/>
            <a:ext cx="5493812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truth of a </a:t>
            </a:r>
            <a:r>
              <a:rPr lang="en-US" altLang="zh-TW" dirty="0" smtClean="0"/>
              <a:t>statement </a:t>
            </a:r>
            <a:r>
              <a:rPr lang="en-US" altLang="zh-TW" dirty="0"/>
              <a:t>depends on the domain.</a:t>
            </a:r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5880100" y="51196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5880100" y="56388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5880100" y="6110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2" grpId="0"/>
      <p:bldP spid="153623" grpId="0"/>
      <p:bldP spid="153624" grpId="0"/>
      <p:bldP spid="153627" grpId="0"/>
      <p:bldP spid="153629" grpId="0"/>
      <p:bldP spid="153631" grpId="0"/>
      <p:bldP spid="153633" grpId="0"/>
      <p:bldP spid="153634" grpId="0"/>
      <p:bldP spid="153636" grpId="0" animBg="1"/>
      <p:bldP spid="153637" grpId="0" animBg="1"/>
      <p:bldP spid="153638" grpId="0"/>
      <p:bldP spid="153639" grpId="0"/>
      <p:bldP spid="1536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p</a:t>
            </a:r>
          </a:p>
          <a:p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448928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ponens is Latin </a:t>
            </a:r>
            <a:r>
              <a:rPr lang="en-US" altLang="zh-TW" dirty="0" smtClean="0"/>
              <a:t>for </a:t>
            </a:r>
            <a:r>
              <a:rPr lang="en-US" altLang="zh-TW" dirty="0"/>
              <a:t>“method of affirming”.</a:t>
            </a:r>
          </a:p>
        </p:txBody>
      </p:sp>
      <p:pic>
        <p:nvPicPr>
          <p:cNvPr id="91186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162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4740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smtClean="0"/>
              <a:t>bandh, </a:t>
            </a:r>
            <a:r>
              <a:rPr lang="en-US" altLang="zh-TW" dirty="0"/>
              <a:t>then class cancelled.</a:t>
            </a:r>
          </a:p>
          <a:p>
            <a:r>
              <a:rPr lang="en-US" altLang="zh-TW" dirty="0" smtClean="0"/>
              <a:t>Bandh.</a:t>
            </a:r>
            <a:endParaRPr lang="en-US" altLang="zh-TW" dirty="0"/>
          </a:p>
          <a:p>
            <a:r>
              <a:rPr lang="en-US" altLang="zh-TW" dirty="0"/>
              <a:t>Class cancelled.</a:t>
            </a:r>
          </a:p>
        </p:txBody>
      </p:sp>
    </p:spTree>
    <p:extLst>
      <p:ext uri="{BB962C8B-B14F-4D97-AF65-F5344CB8AC3E}">
        <p14:creationId xmlns:p14="http://schemas.microsoft.com/office/powerpoint/2010/main" val="3029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Translating Mathematical Theorem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Fermat (1637):</a:t>
            </a:r>
            <a:r>
              <a:rPr lang="en-US" altLang="en-US"/>
              <a:t> If an integer n is greater than 2, </a:t>
            </a:r>
          </a:p>
          <a:p>
            <a:pPr>
              <a:lnSpc>
                <a:spcPct val="200000"/>
              </a:lnSpc>
            </a:pPr>
            <a:r>
              <a:rPr lang="en-US" altLang="en-US"/>
              <a:t>then the equation a</a:t>
            </a:r>
            <a:r>
              <a:rPr lang="en-US" altLang="en-US" sz="2400" baseline="30000"/>
              <a:t>n</a:t>
            </a:r>
            <a:r>
              <a:rPr lang="en-US" altLang="en-US"/>
              <a:t> + b</a:t>
            </a:r>
            <a:r>
              <a:rPr lang="en-US" altLang="en-US" sz="2400" baseline="30000"/>
              <a:t>n</a:t>
            </a:r>
            <a:r>
              <a:rPr lang="en-US" altLang="en-US"/>
              <a:t> = c</a:t>
            </a:r>
            <a:r>
              <a:rPr lang="en-US" altLang="en-US" sz="2400" baseline="30000"/>
              <a:t>n</a:t>
            </a:r>
            <a:r>
              <a:rPr lang="en-US" altLang="en-US"/>
              <a:t> has no solutions in non-zero integers a, b, and c.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431800" y="3838575"/>
            <a:ext cx="2424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Andrew Wiles (1994)</a:t>
            </a:r>
            <a:endParaRPr lang="en-US" alt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2895600" y="3810000"/>
            <a:ext cx="584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http://en.wikipedia.org/wiki/Fermat's_last_theorem</a:t>
            </a:r>
          </a:p>
        </p:txBody>
      </p:sp>
      <p:pic>
        <p:nvPicPr>
          <p:cNvPr id="1054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50"/>
            <a:ext cx="7467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30213" y="1447800"/>
            <a:ext cx="828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Goldbach’s conjecture</a:t>
            </a:r>
            <a:r>
              <a:rPr lang="en-US" altLang="en-US"/>
              <a:t>: Every even number is the sum of two prime numbers.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33400" y="4348163"/>
            <a:ext cx="265271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write prime(p)?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Translating Mathematical Theorem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813752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Suppose we have a predicate prime(x) to determine if x is a prime number.</a:t>
            </a:r>
          </a:p>
        </p:txBody>
      </p:sp>
      <p:pic>
        <p:nvPicPr>
          <p:cNvPr id="15464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3488"/>
            <a:ext cx="1981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4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286226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4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333750"/>
            <a:ext cx="73755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4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48313"/>
            <a:ext cx="83629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  <p:bldP spid="1546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1981200" y="1855788"/>
            <a:ext cx="51181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Quantifiers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Negation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/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Multiple quantifiers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>
                <a:solidFill>
                  <a:schemeClr val="bg2"/>
                </a:solidFill>
              </a:rPr>
              <a:t> Arguments of quantified statements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>
                <a:solidFill>
                  <a:schemeClr val="bg2"/>
                </a:solidFill>
              </a:rPr>
              <a:t> (Optional) Important theorems,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Negations of Quantified Statements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26876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Everyone likes football.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negation of this statement?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(generalized) DeMorgan’s Law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457200" y="2590800"/>
            <a:ext cx="8399463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 everyone likes football = There exists someone who doesn’t like football.</a:t>
            </a:r>
          </a:p>
        </p:txBody>
      </p:sp>
      <p:pic>
        <p:nvPicPr>
          <p:cNvPr id="1556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76613"/>
            <a:ext cx="31146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5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89313"/>
            <a:ext cx="1746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Say the domain has only three values.</a:t>
            </a:r>
          </a:p>
        </p:txBody>
      </p:sp>
      <p:pic>
        <p:nvPicPr>
          <p:cNvPr id="1556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91200"/>
            <a:ext cx="335280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6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91200"/>
            <a:ext cx="1600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6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32004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71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73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00663"/>
            <a:ext cx="350202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same idea can be used to prove it for any number of variables, by mathematical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/>
      <p:bldP spid="155658" grpId="0" animBg="1"/>
      <p:bldP spid="155663" grpId="0" animBg="1"/>
      <p:bldP spid="1556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Negations of Quantified Statements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88950" y="1295400"/>
            <a:ext cx="32448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 plant that can fly.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negation of this statement?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457200" y="2590800"/>
            <a:ext cx="6062663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 exists a plant that can fly = every plant cannot fly.</a:t>
            </a:r>
          </a:p>
        </p:txBody>
      </p:sp>
      <p:pic>
        <p:nvPicPr>
          <p:cNvPr id="15668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9313"/>
            <a:ext cx="31146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(generalized) DeMorgan’s Law</a:t>
            </a:r>
          </a:p>
        </p:txBody>
      </p:sp>
      <p:pic>
        <p:nvPicPr>
          <p:cNvPr id="156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389313"/>
            <a:ext cx="17668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Say the domain has only three values.</a:t>
            </a:r>
          </a:p>
        </p:txBody>
      </p:sp>
      <p:pic>
        <p:nvPicPr>
          <p:cNvPr id="15669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4343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9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03875"/>
            <a:ext cx="33528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93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19800"/>
            <a:ext cx="1371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same idea can be used to prove it for any number of variables, by mathematical induction.</a:t>
            </a:r>
          </a:p>
        </p:txBody>
      </p:sp>
      <p:pic>
        <p:nvPicPr>
          <p:cNvPr id="15669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5178425"/>
            <a:ext cx="35020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4" grpId="0" animBg="1"/>
      <p:bldP spid="156686" grpId="0"/>
      <p:bldP spid="156690" grpId="0" animBg="1"/>
      <p:bldP spid="1566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981200" y="1855788"/>
            <a:ext cx="51181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Quantifiers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Negation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Multiple quantifiers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>
                <a:solidFill>
                  <a:schemeClr val="bg2"/>
                </a:solidFill>
              </a:rPr>
              <a:t> Arguments of quantified statements</a:t>
            </a: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zh-TW">
                <a:solidFill>
                  <a:schemeClr val="bg2"/>
                </a:solidFill>
              </a:rPr>
              <a:t> (Optional) Important theorems,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Order of Quantifiers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anti-virus program killing every computer virus.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interpret this sentence?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every computer virus, there is an anti-virus program that kills it.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1765300" y="3962400"/>
            <a:ext cx="5549900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en-US" sz="1800">
                <a:latin typeface="Comic Sans MS" pitchFamily="66" charset="0"/>
              </a:rPr>
              <a:t>For every attack, I have a defense: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Comic Sans MS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itchFamily="66" charset="0"/>
              </a:rPr>
              <a:t>MYDOOM</a:t>
            </a:r>
            <a:r>
              <a:rPr lang="en-US" altLang="en-US" sz="1800">
                <a:latin typeface="Comic Sans MS" pitchFamily="66" charset="0"/>
              </a:rPr>
              <a:t>,   use</a:t>
            </a:r>
            <a:r>
              <a:rPr lang="en-US" altLang="en-US" sz="1800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itchFamily="66" charset="0"/>
              </a:rPr>
              <a:t>Defender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Comic Sans MS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itchFamily="66" charset="0"/>
              </a:rPr>
              <a:t>ILOVEYOU</a:t>
            </a:r>
            <a:r>
              <a:rPr lang="en-US" altLang="en-US" sz="1800">
                <a:latin typeface="Comic Sans MS" pitchFamily="66" charset="0"/>
              </a:rPr>
              <a:t>, use</a:t>
            </a:r>
            <a:r>
              <a:rPr lang="en-US" altLang="en-US" sz="1800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itchFamily="66" charset="0"/>
              </a:rPr>
              <a:t>Norton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Comic Sans MS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itchFamily="66" charset="0"/>
              </a:rPr>
              <a:t>BABLAS</a:t>
            </a:r>
            <a:r>
              <a:rPr lang="en-US" altLang="en-US" sz="1800">
                <a:latin typeface="Comic Sans MS" pitchFamily="66" charset="0"/>
              </a:rPr>
              <a:t>,      use</a:t>
            </a:r>
            <a:r>
              <a:rPr lang="en-US" altLang="en-US" sz="1800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itchFamily="66" charset="0"/>
              </a:rPr>
              <a:t>Zonealarm </a:t>
            </a:r>
            <a:r>
              <a:rPr lang="en-US" altLang="en-US" sz="1800">
                <a:latin typeface="Comic Sans MS" pitchFamily="66" charset="0"/>
              </a:rPr>
              <a:t>…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sz="1800" b="1">
                <a:solidFill>
                  <a:srgbClr val="E80616"/>
                </a:solidFill>
                <a:latin typeface="Comic Sans MS" pitchFamily="66" charset="0"/>
                <a:sym typeface="Euclid Symbol" pitchFamily="18" charset="2"/>
              </a:rPr>
              <a:t></a:t>
            </a:r>
            <a:r>
              <a:rPr lang="en-US" altLang="en-US" sz="1800">
                <a:solidFill>
                  <a:srgbClr val="E80616"/>
                </a:solidFill>
                <a:latin typeface="Comic Sans MS" pitchFamily="66" charset="0"/>
                <a:sym typeface="Euclid Symbol" pitchFamily="18" charset="2"/>
              </a:rPr>
              <a:t>  is e</a:t>
            </a:r>
            <a:r>
              <a:rPr lang="en-US" altLang="en-US" sz="1800">
                <a:solidFill>
                  <a:srgbClr val="E80616"/>
                </a:solidFill>
                <a:latin typeface="Comic Sans MS" pitchFamily="66" charset="0"/>
              </a:rPr>
              <a:t>xpensive!</a:t>
            </a:r>
          </a:p>
        </p:txBody>
      </p:sp>
      <p:pic>
        <p:nvPicPr>
          <p:cNvPr id="16077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232150"/>
            <a:ext cx="33099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Order of Quantifiers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anti-virus program killing every computer virus.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27088" y="2667000"/>
            <a:ext cx="748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one single anti-virus program that kills all computer viruses.</a:t>
            </a:r>
          </a:p>
        </p:txBody>
      </p:sp>
      <p:pic>
        <p:nvPicPr>
          <p:cNvPr id="15975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117850"/>
            <a:ext cx="328771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interpret this sentence?</a:t>
            </a:r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1981200" y="3886200"/>
            <a:ext cx="5251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 have </a:t>
            </a:r>
            <a:r>
              <a:rPr lang="en-US" altLang="en-US" sz="1800" i="1">
                <a:latin typeface="Comic Sans MS" pitchFamily="66" charset="0"/>
              </a:rPr>
              <a:t>one</a:t>
            </a:r>
            <a:r>
              <a:rPr lang="en-US" altLang="en-US" sz="1800">
                <a:latin typeface="Comic Sans MS" pitchFamily="66" charset="0"/>
              </a:rPr>
              <a:t> defense good against every attack.</a:t>
            </a:r>
          </a:p>
          <a:p>
            <a:endParaRPr lang="en-US" altLang="en-US" sz="1800">
              <a:latin typeface="Comic Sans MS" pitchFamily="66" charset="0"/>
            </a:endParaRP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3048000" y="4495800"/>
            <a:ext cx="32369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Example: </a:t>
            </a:r>
            <a:r>
              <a:rPr kumimoji="0" lang="en-US" altLang="en-US">
                <a:solidFill>
                  <a:schemeClr val="accent2"/>
                </a:solidFill>
              </a:rPr>
              <a:t>P</a:t>
            </a:r>
            <a:r>
              <a:rPr kumimoji="0" lang="en-US" altLang="en-US"/>
              <a:t> is </a:t>
            </a:r>
            <a:r>
              <a:rPr kumimoji="0" lang="en-US" altLang="en-US">
                <a:solidFill>
                  <a:schemeClr val="accent2"/>
                </a:solidFill>
              </a:rPr>
              <a:t>CSE-antivirus,</a:t>
            </a:r>
            <a:endParaRPr kumimoji="0" lang="en-US" altLang="en-US"/>
          </a:p>
          <a:p>
            <a:pPr>
              <a:lnSpc>
                <a:spcPct val="130000"/>
              </a:lnSpc>
            </a:pPr>
            <a:r>
              <a:rPr kumimoji="0" lang="en-US" altLang="en-US"/>
              <a:t>protects against </a:t>
            </a:r>
            <a:r>
              <a:rPr kumimoji="0" lang="en-US" altLang="en-US" i="1"/>
              <a:t>ALL </a:t>
            </a:r>
            <a:r>
              <a:rPr kumimoji="0" lang="en-US" altLang="en-US">
                <a:solidFill>
                  <a:srgbClr val="CC00CC"/>
                </a:solidFill>
              </a:rPr>
              <a:t>viruses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384550" y="5486400"/>
            <a:ext cx="2297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That’s much better!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63688" y="6019800"/>
            <a:ext cx="59801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Order of quantifiers is very 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159761" grpId="0"/>
      <p:bldP spid="159762" grpId="0"/>
      <p:bldP spid="159763" grpId="0"/>
      <p:bldP spid="1597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Order of Quantifiers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say we have an array A of size 6x6.</a:t>
            </a:r>
          </a:p>
        </p:txBody>
      </p:sp>
      <p:graphicFrame>
        <p:nvGraphicFramePr>
          <p:cNvPr id="219285" name="Group 149"/>
          <p:cNvGraphicFramePr>
            <a:graphicFrameLocks noGrp="1"/>
          </p:cNvGraphicFramePr>
          <p:nvPr/>
        </p:nvGraphicFramePr>
        <p:xfrm>
          <a:off x="2819400" y="2514600"/>
          <a:ext cx="3429000" cy="31089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9287" name="Picture 15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905000"/>
            <a:ext cx="5765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288" name="Text Box 152"/>
          <p:cNvSpPr txBox="1">
            <a:spLocks noChangeArrowheads="1"/>
          </p:cNvSpPr>
          <p:nvPr/>
        </p:nvSpPr>
        <p:spPr bwMode="auto">
          <a:xfrm>
            <a:off x="2312988" y="5957888"/>
            <a:ext cx="4468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this table satisfies the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Order of Quantifiers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say we have an array A of size 6x6.</a:t>
            </a:r>
          </a:p>
        </p:txBody>
      </p:sp>
      <p:graphicFrame>
        <p:nvGraphicFramePr>
          <p:cNvPr id="220164" name="Group 4"/>
          <p:cNvGraphicFramePr>
            <a:graphicFrameLocks noGrp="1"/>
          </p:cNvGraphicFramePr>
          <p:nvPr/>
        </p:nvGraphicFramePr>
        <p:xfrm>
          <a:off x="2819400" y="2514600"/>
          <a:ext cx="3429000" cy="31089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600200" y="5867400"/>
            <a:ext cx="59245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if the order of the quantifiers are changes,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this table no longer satisfies the new statement.</a:t>
            </a:r>
          </a:p>
        </p:txBody>
      </p:sp>
      <p:pic>
        <p:nvPicPr>
          <p:cNvPr id="220217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901825"/>
            <a:ext cx="57483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~q</a:t>
            </a:r>
          </a:p>
          <a:p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235729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</a:t>
            </a:r>
            <a:r>
              <a:rPr lang="en-US" altLang="zh-TW" dirty="0" err="1"/>
              <a:t>tollens</a:t>
            </a:r>
            <a:r>
              <a:rPr lang="en-US" altLang="zh-TW" dirty="0"/>
              <a:t> is Latin </a:t>
            </a:r>
            <a:r>
              <a:rPr lang="en-US" altLang="zh-TW" dirty="0" smtClean="0"/>
              <a:t>for </a:t>
            </a:r>
            <a:r>
              <a:rPr lang="en-US" altLang="zh-TW" dirty="0"/>
              <a:t>“method of denying”.</a:t>
            </a:r>
          </a:p>
        </p:txBody>
      </p:sp>
      <p:pic>
        <p:nvPicPr>
          <p:cNvPr id="99371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162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9377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4836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smtClean="0"/>
              <a:t>Bandh, </a:t>
            </a:r>
            <a:r>
              <a:rPr lang="en-US" altLang="zh-TW" dirty="0"/>
              <a:t>then class cancelled.</a:t>
            </a:r>
          </a:p>
          <a:p>
            <a:r>
              <a:rPr lang="en-US" altLang="zh-TW" dirty="0"/>
              <a:t>Class not cancelled.</a:t>
            </a:r>
          </a:p>
          <a:p>
            <a:r>
              <a:rPr lang="en-US" altLang="zh-TW" dirty="0"/>
              <a:t>No </a:t>
            </a:r>
            <a:r>
              <a:rPr lang="en-US" altLang="zh-TW" dirty="0" smtClean="0"/>
              <a:t>Bandh.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0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Order of Quantifiers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say we have an array A of size 6x6.</a:t>
            </a:r>
          </a:p>
        </p:txBody>
      </p:sp>
      <p:graphicFrame>
        <p:nvGraphicFramePr>
          <p:cNvPr id="221242" name="Group 58"/>
          <p:cNvGraphicFramePr>
            <a:graphicFrameLocks noGrp="1"/>
          </p:cNvGraphicFramePr>
          <p:nvPr/>
        </p:nvGraphicFramePr>
        <p:xfrm>
          <a:off x="2819400" y="2514600"/>
          <a:ext cx="3429000" cy="31089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1004888" y="6019800"/>
            <a:ext cx="707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 satisfy the new statement, there must be a row with all ones.</a:t>
            </a:r>
          </a:p>
        </p:txBody>
      </p:sp>
      <p:pic>
        <p:nvPicPr>
          <p:cNvPr id="221240" name="Picture 5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901825"/>
            <a:ext cx="57483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3810000" y="4572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Questions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667000" y="1260475"/>
            <a:ext cx="379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Are these statements equivalent?</a:t>
            </a:r>
          </a:p>
        </p:txBody>
      </p:sp>
      <p:pic>
        <p:nvPicPr>
          <p:cNvPr id="222265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898650"/>
            <a:ext cx="5765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267" name="Picture 5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457450"/>
            <a:ext cx="5765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2644775" y="3505200"/>
            <a:ext cx="379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Are these statements equivalent?</a:t>
            </a:r>
          </a:p>
        </p:txBody>
      </p:sp>
      <p:pic>
        <p:nvPicPr>
          <p:cNvPr id="222271" name="Picture 6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40200"/>
            <a:ext cx="57483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272" name="Picture 6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699000"/>
            <a:ext cx="57483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73" name="Text Box 65"/>
          <p:cNvSpPr txBox="1">
            <a:spLocks noChangeArrowheads="1"/>
          </p:cNvSpPr>
          <p:nvPr/>
        </p:nvSpPr>
        <p:spPr bwMode="auto">
          <a:xfrm>
            <a:off x="1447800" y="5562600"/>
            <a:ext cx="63119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Yes, in general, you can change the order of two “foralls”,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you can change the order of two “exists”.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Negations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anti-virus program killing every computer virus.</a:t>
            </a:r>
          </a:p>
        </p:txBody>
      </p:sp>
      <p:pic>
        <p:nvPicPr>
          <p:cNvPr id="1617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600200"/>
            <a:ext cx="328771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400300" y="23622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negation of this sentence?</a:t>
            </a:r>
          </a:p>
        </p:txBody>
      </p:sp>
      <p:pic>
        <p:nvPicPr>
          <p:cNvPr id="1618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3048000"/>
            <a:ext cx="39576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1355725" y="5486400"/>
            <a:ext cx="63754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every program, there is some virus that it can not kill.</a:t>
            </a:r>
          </a:p>
        </p:txBody>
      </p:sp>
      <p:pic>
        <p:nvPicPr>
          <p:cNvPr id="16180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4419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81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27550"/>
            <a:ext cx="3749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8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is a smallest positive integer.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is no smallest positive real number.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are infinitely many prime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is a smallest positive integer.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is no smallest positive real number.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are infinitely many prime numbers.</a:t>
            </a:r>
          </a:p>
        </p:txBody>
      </p:sp>
      <p:pic>
        <p:nvPicPr>
          <p:cNvPr id="16282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47323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34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578225"/>
            <a:ext cx="4794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41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849938"/>
            <a:ext cx="90471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43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40338"/>
            <a:ext cx="34004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3" imgW="1879560" imgH="419040" progId="Equation.DSMT4">
                  <p:embed/>
                </p:oleObj>
              </mc:Choice>
              <mc:Fallback>
                <p:oleObj name="Equation" r:id="rId3" imgW="1879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A student is trying to prove that propositions </a:t>
            </a:r>
            <a:r>
              <a:rPr kumimoji="0" lang="en-US" altLang="en-US" i="1"/>
              <a:t>P</a:t>
            </a:r>
            <a:r>
              <a:rPr kumimoji="0" lang="en-US" altLang="en-US"/>
              <a:t>, </a:t>
            </a:r>
            <a:r>
              <a:rPr kumimoji="0" lang="en-US" altLang="en-US" i="1"/>
              <a:t>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She proceeds as follows.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First, she proves three facts: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P</a:t>
            </a:r>
            <a:r>
              <a:rPr kumimoji="0" lang="en-US" altLang="en-US"/>
              <a:t> implies </a:t>
            </a:r>
            <a:r>
              <a:rPr kumimoji="0" lang="en-US" altLang="en-US" i="1"/>
              <a:t>Q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Q implies </a:t>
            </a:r>
            <a:r>
              <a:rPr kumimoji="0" lang="en-US" altLang="en-US" i="1"/>
              <a:t>R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R</a:t>
            </a:r>
            <a:r>
              <a:rPr kumimoji="0" lang="en-US" altLang="en-US"/>
              <a:t> implies </a:t>
            </a:r>
            <a:r>
              <a:rPr kumimoji="0" lang="en-US" altLang="en-US" i="1"/>
              <a:t>P</a:t>
            </a:r>
            <a:r>
              <a:rPr kumimoji="0" lang="en-US" altLang="en-US"/>
              <a:t>.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Then she concludes,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      ``Thus  </a:t>
            </a:r>
            <a:r>
              <a:rPr kumimoji="0" lang="en-US" altLang="en-US" i="1"/>
              <a:t>P, 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26" name="Text Box 130"/>
          <p:cNvSpPr txBox="1">
            <a:spLocks noChangeArrowheads="1"/>
          </p:cNvSpPr>
          <p:nvPr/>
        </p:nvSpPr>
        <p:spPr bwMode="auto">
          <a:xfrm>
            <a:off x="3254375" y="457200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20574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2057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</p:nvPr>
        </p:nvGraphicFramePr>
        <p:xfrm>
          <a:off x="762000" y="2514600"/>
          <a:ext cx="1143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/>
        </p:nvGraphicFramePr>
        <p:xfrm>
          <a:off x="2743200" y="2514600"/>
          <a:ext cx="2743200" cy="329184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/>
        </p:nvGraphicFramePr>
        <p:xfrm>
          <a:off x="6400800" y="2514600"/>
          <a:ext cx="2133600" cy="3291840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137275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prove an argument is not valid, we just need to find a counterexample.</a:t>
            </a:r>
          </a:p>
        </p:txBody>
      </p:sp>
      <p:graphicFrame>
        <p:nvGraphicFramePr>
          <p:cNvPr id="81301" name="Object 405"/>
          <p:cNvGraphicFramePr>
            <a:graphicFrameLocks noChangeAspect="1"/>
          </p:cNvGraphicFramePr>
          <p:nvPr/>
        </p:nvGraphicFramePr>
        <p:xfrm>
          <a:off x="762000" y="10810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6" name="Equation" r:id="rId8" imgW="1879560" imgH="419040" progId="Equation.DSMT4">
                  <p:embed/>
                </p:oleObj>
              </mc:Choice>
              <mc:Fallback>
                <p:oleObj name="Equation" r:id="rId8" imgW="1879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810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2" name="Text Box 406"/>
          <p:cNvSpPr txBox="1">
            <a:spLocks noChangeArrowheads="1"/>
          </p:cNvSpPr>
          <p:nvPr/>
        </p:nvSpPr>
        <p:spPr bwMode="auto">
          <a:xfrm>
            <a:off x="6883400" y="12334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16200"/>
            <a:ext cx="682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6200"/>
            <a:ext cx="693738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638425"/>
            <a:ext cx="68262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16200"/>
            <a:ext cx="1012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486400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q</a:t>
            </a:r>
          </a:p>
          <a:p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are a fish, then you drink water.</a:t>
            </a:r>
          </a:p>
          <a:p>
            <a:r>
              <a:rPr lang="en-US" altLang="zh-TW"/>
              <a:t>You drink water.</a:t>
            </a:r>
          </a:p>
          <a:p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100442" name="Text Box 90"/>
          <p:cNvSpPr txBox="1">
            <a:spLocks noChangeArrowheads="1"/>
          </p:cNvSpPr>
          <p:nvPr/>
        </p:nvSpPr>
        <p:spPr bwMode="auto">
          <a:xfrm>
            <a:off x="3505200" y="4800600"/>
            <a:ext cx="501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 are true, but not the conclusion.</a:t>
            </a:r>
          </a:p>
        </p:txBody>
      </p:sp>
      <p:sp>
        <p:nvSpPr>
          <p:cNvPr id="100443" name="Line 91"/>
          <p:cNvSpPr>
            <a:spLocks noChangeShapeType="1"/>
          </p:cNvSpPr>
          <p:nvPr/>
        </p:nvSpPr>
        <p:spPr bwMode="auto">
          <a:xfrm flipV="1">
            <a:off x="6477000" y="3886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  <p:bldP spid="100442" grpId="0" animBg="1"/>
      <p:bldP spid="1004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~p</a:t>
            </a:r>
          </a:p>
          <a:p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are a fish, then you drink water.</a:t>
            </a:r>
          </a:p>
          <a:p>
            <a:r>
              <a:rPr lang="en-US" altLang="zh-TW"/>
              <a:t>You are not a fish.</a:t>
            </a:r>
          </a:p>
          <a:p>
            <a:r>
              <a:rPr lang="en-US" altLang="zh-TW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/>
                <a:gridCol w="1022350"/>
                <a:gridCol w="1019175"/>
                <a:gridCol w="1022350"/>
                <a:gridCol w="1020762"/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61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727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5737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6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7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7" name="Picture 4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339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0" name="Picture 46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735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1" name="Picture 47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187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3" grpId="0" animBg="1"/>
      <p:bldP spid="57394" grpId="0" animBg="1"/>
      <p:bldP spid="57395" grpId="0" animBg="1"/>
      <p:bldP spid="57396" grpId="0" animBg="1"/>
      <p:bldP spid="57397" grpId="0" animBg="1"/>
      <p:bldP spid="57398" grpId="0" animBg="1"/>
      <p:bldP spid="573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51"/>
  <p:tag name="DEFAULTHEIGHT" val="3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, \land, \lor, \to, 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8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40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not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8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 \in D~|~P(x)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3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right-angled~triangl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013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2 + b^2 = c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0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~~x^2 \g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9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y, y^2=y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1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&gt; 2~\forall a \in Z^+~\forall b \in Z^+~\forall c \in Z^+~~a^n + b^n \neq c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12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{\rm prime}(p)~:=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54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in Z~{\rm even}(n) 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5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 \in Z~\exists q \in Z~{\rm prime}(p)~\land~{\rm prime}(q)~\land~(p+q=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199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&gt;1) \land (\forall a \in Z~\forall b \in Z~((a &gt; 1)~\land~(b&gt;1) \rightarrow a \cdot b \neq p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3"/>
  <p:tag name="PICTUREFILESIZE" val="2400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622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24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or \lnot P(2) \lor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26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45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 \land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17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7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) \lor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539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499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 \lnot (P(1) \lor P(2) \lor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5"/>
  <p:tag name="PICTUREFILESIZE" val="1562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and \lnot P(2) \land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43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33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or P(2)) \land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V~ \exists P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78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row~} x~\exists {\rm~column~} y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254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{\rm~row~} x~\forall {\rm~column~} y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240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{\rm~row~} x~\forall {\rm~column~} y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240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row~} x~\forall {\rm~column~} y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25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column~} y~\forall {\rm~row~} x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3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{\rm~row~} x~\exists {\rm~column~} y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16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{\rm~column~} y~\exists {\rm~row~} x~~A[x,y]=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175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exists P~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893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~\lnot (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00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 \exists V \lnot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781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s \in Z^+~\forall x \in Z^+~s \l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6"/>
  <p:tag name="PICTUREFILESIZE" val="966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r \in R^+~\exists x \in R^+~x &lt;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2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p \in Z~prime(p)~\to~\exists q \in Z~prime(q) \land (q &gt; p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455"/>
  <p:tag name="PICTUREFILESIZE" val="229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 \in Z~ prime(p) 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988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1776</Words>
  <Application>Microsoft Office PowerPoint</Application>
  <PresentationFormat>On-screen Show (4:3)</PresentationFormat>
  <Paragraphs>484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146</cp:revision>
  <cp:lastPrinted>2016-08-01T03:43:35Z</cp:lastPrinted>
  <dcterms:created xsi:type="dcterms:W3CDTF">2007-08-29T04:27:34Z</dcterms:created>
  <dcterms:modified xsi:type="dcterms:W3CDTF">2016-08-04T05:35:59Z</dcterms:modified>
</cp:coreProperties>
</file>