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78" r:id="rId2"/>
    <p:sldId id="479" r:id="rId3"/>
    <p:sldId id="480" r:id="rId4"/>
    <p:sldId id="481" r:id="rId5"/>
    <p:sldId id="482" r:id="rId6"/>
    <p:sldId id="473" r:id="rId7"/>
    <p:sldId id="402" r:id="rId8"/>
    <p:sldId id="446" r:id="rId9"/>
    <p:sldId id="403" r:id="rId10"/>
    <p:sldId id="421" r:id="rId11"/>
    <p:sldId id="465" r:id="rId12"/>
    <p:sldId id="466" r:id="rId13"/>
    <p:sldId id="467" r:id="rId14"/>
    <p:sldId id="474" r:id="rId15"/>
    <p:sldId id="447" r:id="rId16"/>
    <p:sldId id="404" r:id="rId17"/>
    <p:sldId id="449" r:id="rId18"/>
    <p:sldId id="450" r:id="rId19"/>
    <p:sldId id="451" r:id="rId20"/>
    <p:sldId id="453" r:id="rId21"/>
    <p:sldId id="475" r:id="rId22"/>
    <p:sldId id="454" r:id="rId23"/>
    <p:sldId id="456" r:id="rId24"/>
    <p:sldId id="458" r:id="rId25"/>
    <p:sldId id="470" r:id="rId26"/>
    <p:sldId id="468" r:id="rId27"/>
    <p:sldId id="462" r:id="rId28"/>
    <p:sldId id="471" r:id="rId29"/>
    <p:sldId id="459" r:id="rId30"/>
    <p:sldId id="469" r:id="rId31"/>
    <p:sldId id="476" r:id="rId32"/>
    <p:sldId id="477" r:id="rId33"/>
    <p:sldId id="461" r:id="rId34"/>
    <p:sldId id="472" r:id="rId35"/>
  </p:sldIdLst>
  <p:sldSz cx="9144000" cy="6858000" type="screen4x3"/>
  <p:notesSz cx="6858000" cy="9144000"/>
  <p:custDataLst>
    <p:tags r:id="rId37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CCFFCC"/>
    <a:srgbClr val="FFFFCC"/>
    <a:srgbClr val="A50021"/>
    <a:srgbClr val="663300"/>
    <a:srgbClr val="FF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201" d="100"/>
          <a:sy n="201" d="100"/>
        </p:scale>
        <p:origin x="-7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0AB7FDA-6F7D-4251-BAD4-E964FD9927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9291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6F138-7FAF-4609-A3C3-90C3F186B3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67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08E5A-B2FD-454A-B113-E76A1CD5D42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644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261EC-0C20-4DC3-A6E0-FC1CF01986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86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284E9-6DE6-4989-8CE9-7C79A820B4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76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BFD52-B726-4150-8F88-1AF07E14A4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675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8BBCB-63BC-4C9A-A87B-C5FE679661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96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80CB4-65E9-4D7A-A191-431708C8BC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51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88D9B-DF9E-4032-8DC6-867889404E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915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FF03C-26AC-4AE7-87B7-624CAE68FE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5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A3D-7B4D-4760-A9F1-D723F87C9F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695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2FB16-EBA4-4A88-B90C-9CEC11B9EB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932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7C7DAE9-AA59-4078-9710-F15EB86B654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7.png"/><Relationship Id="rId2" Type="http://schemas.openxmlformats.org/officeDocument/2006/relationships/tags" Target="../tags/tag3.xml"/><Relationship Id="rId16" Type="http://schemas.openxmlformats.org/officeDocument/2006/relationships/image" Target="../media/image6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5.png"/><Relationship Id="rId10" Type="http://schemas.openxmlformats.org/officeDocument/2006/relationships/tags" Target="../tags/tag11.xml"/><Relationship Id="rId19" Type="http://schemas.openxmlformats.org/officeDocument/2006/relationships/image" Target="../media/image9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34.png"/><Relationship Id="rId5" Type="http://schemas.openxmlformats.org/officeDocument/2006/relationships/tags" Target="../tags/tag31.xml"/><Relationship Id="rId10" Type="http://schemas.openxmlformats.org/officeDocument/2006/relationships/image" Target="../media/image33.png"/><Relationship Id="rId4" Type="http://schemas.openxmlformats.org/officeDocument/2006/relationships/tags" Target="../tags/tag30.xm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5.xml"/><Relationship Id="rId7" Type="http://schemas.openxmlformats.org/officeDocument/2006/relationships/image" Target="../media/image37.wmf"/><Relationship Id="rId2" Type="http://schemas.openxmlformats.org/officeDocument/2006/relationships/tags" Target="../tags/tag3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3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tags" Target="../tags/tag17.xml"/><Relationship Id="rId11" Type="http://schemas.openxmlformats.org/officeDocument/2006/relationships/oleObject" Target="../embeddings/oleObject4.bin"/><Relationship Id="rId5" Type="http://schemas.openxmlformats.org/officeDocument/2006/relationships/tags" Target="../tags/tag16.xml"/><Relationship Id="rId10" Type="http://schemas.openxmlformats.org/officeDocument/2006/relationships/image" Target="../media/image12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2.xml"/><Relationship Id="rId7" Type="http://schemas.openxmlformats.org/officeDocument/2006/relationships/image" Target="../media/image1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9.png"/><Relationship Id="rId5" Type="http://schemas.openxmlformats.org/officeDocument/2006/relationships/tags" Target="../tags/tag24.xml"/><Relationship Id="rId10" Type="http://schemas.openxmlformats.org/officeDocument/2006/relationships/image" Target="../media/image18.png"/><Relationship Id="rId4" Type="http://schemas.openxmlformats.org/officeDocument/2006/relationships/tags" Target="../tags/tag23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109913" y="4860925"/>
            <a:ext cx="2986087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14400" indent="-4572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828800" indent="-4572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86000" indent="-4572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kumimoji="0" lang="en-US" altLang="en-US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kumimoji="0" lang="en-US" altLang="en-US">
                <a:latin typeface="Comic Sans MS" pitchFamily="66" charset="0"/>
              </a:rPr>
              <a:t> </a:t>
            </a:r>
            <a:r>
              <a:rPr kumimoji="0" lang="en-US" altLang="en-US" b="1" i="1">
                <a:latin typeface="Comic Sans MS" pitchFamily="66" charset="0"/>
              </a:rPr>
              <a:t>no matter what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altLang="en-US">
                <a:latin typeface="Comic Sans MS" pitchFamily="66" charset="0"/>
              </a:rPr>
              <a:t>the Domain is,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altLang="en-US">
                <a:latin typeface="Comic Sans MS" pitchFamily="66" charset="0"/>
              </a:rPr>
              <a:t>or the predicates are.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633538" y="4100513"/>
            <a:ext cx="5353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dirty="0">
                <a:sym typeface="Symbol" pitchFamily="18" charset="2"/>
              </a:rPr>
              <a:t></a:t>
            </a:r>
            <a:r>
              <a:rPr kumimoji="0" lang="en-US" altLang="en-US" sz="2400" i="1" dirty="0">
                <a:sym typeface="Symbol" pitchFamily="18" charset="2"/>
              </a:rPr>
              <a:t>z</a:t>
            </a:r>
            <a:r>
              <a:rPr kumimoji="0" lang="en-US" altLang="en-US" sz="2400" dirty="0">
                <a:sym typeface="Symbol" pitchFamily="18" charset="2"/>
              </a:rPr>
              <a:t> [</a:t>
            </a:r>
            <a:r>
              <a:rPr kumimoji="0" lang="en-US" altLang="en-US" sz="2400" i="1" dirty="0">
                <a:sym typeface="Symbol" pitchFamily="18" charset="2"/>
              </a:rPr>
              <a:t>Q</a:t>
            </a:r>
            <a:r>
              <a:rPr kumimoji="0" lang="en-US" altLang="en-US" sz="2400" dirty="0">
                <a:sym typeface="Symbol" pitchFamily="18" charset="2"/>
              </a:rPr>
              <a:t>(</a:t>
            </a:r>
            <a:r>
              <a:rPr kumimoji="0" lang="en-US" altLang="en-US" sz="2400" i="1" dirty="0">
                <a:sym typeface="Symbol" pitchFamily="18" charset="2"/>
              </a:rPr>
              <a:t>z</a:t>
            </a:r>
            <a:r>
              <a:rPr kumimoji="0" lang="en-US" altLang="en-US" sz="2400" dirty="0">
                <a:sym typeface="Symbol" pitchFamily="18" charset="2"/>
              </a:rPr>
              <a:t>) </a:t>
            </a:r>
            <a:r>
              <a:rPr kumimoji="0" lang="en-US" altLang="en-US" sz="2400" dirty="0" smtClean="0">
                <a:sym typeface="Symbol" pitchFamily="18" charset="2"/>
              </a:rPr>
              <a:t> </a:t>
            </a:r>
            <a:r>
              <a:rPr kumimoji="0" lang="en-US" altLang="en-US" sz="2400" i="1" dirty="0">
                <a:sym typeface="Symbol" pitchFamily="18" charset="2"/>
              </a:rPr>
              <a:t>P</a:t>
            </a:r>
            <a:r>
              <a:rPr kumimoji="0" lang="en-US" altLang="en-US" sz="2400" dirty="0">
                <a:sym typeface="Symbol" pitchFamily="18" charset="2"/>
              </a:rPr>
              <a:t>(z)] </a:t>
            </a:r>
            <a:r>
              <a:rPr kumimoji="0" lang="en-US" altLang="en-US" sz="2400" dirty="0">
                <a:cs typeface="Times New Roman" pitchFamily="18" charset="0"/>
                <a:sym typeface="Symbol" pitchFamily="18" charset="2"/>
              </a:rPr>
              <a:t>→ </a:t>
            </a:r>
            <a:r>
              <a:rPr kumimoji="0" lang="en-US" altLang="en-US" sz="2400" dirty="0">
                <a:sym typeface="Symbol" pitchFamily="18" charset="2"/>
              </a:rPr>
              <a:t>[</a:t>
            </a:r>
            <a:r>
              <a:rPr kumimoji="0" lang="en-US" altLang="en-US" sz="2400" i="1" dirty="0" err="1">
                <a:sym typeface="Symbol" pitchFamily="18" charset="2"/>
              </a:rPr>
              <a:t>x.Q</a:t>
            </a:r>
            <a:r>
              <a:rPr kumimoji="0" lang="en-US" altLang="en-US" sz="2400" dirty="0">
                <a:sym typeface="Symbol" pitchFamily="18" charset="2"/>
              </a:rPr>
              <a:t>(</a:t>
            </a:r>
            <a:r>
              <a:rPr kumimoji="0" lang="en-US" altLang="en-US" sz="2400" i="1" dirty="0">
                <a:sym typeface="Symbol" pitchFamily="18" charset="2"/>
              </a:rPr>
              <a:t>x</a:t>
            </a:r>
            <a:r>
              <a:rPr kumimoji="0" lang="en-US" altLang="en-US" sz="2400" dirty="0">
                <a:sym typeface="Symbol" pitchFamily="18" charset="2"/>
              </a:rPr>
              <a:t>) </a:t>
            </a:r>
            <a:r>
              <a:rPr kumimoji="0" lang="en-US" altLang="en-US" sz="2400" dirty="0" smtClean="0">
                <a:sym typeface="Symbol" pitchFamily="18" charset="2"/>
              </a:rPr>
              <a:t> </a:t>
            </a:r>
            <a:r>
              <a:rPr kumimoji="0" lang="en-US" altLang="en-US" sz="2400" dirty="0">
                <a:sym typeface="Symbol" pitchFamily="18" charset="2"/>
              </a:rPr>
              <a:t></a:t>
            </a:r>
            <a:r>
              <a:rPr kumimoji="0" lang="en-US" altLang="en-US" sz="2400" i="1" dirty="0" err="1">
                <a:sym typeface="Symbol" pitchFamily="18" charset="2"/>
              </a:rPr>
              <a:t>y.P</a:t>
            </a:r>
            <a:r>
              <a:rPr kumimoji="0" lang="en-US" altLang="en-US" sz="2400" dirty="0">
                <a:sym typeface="Symbol" pitchFamily="18" charset="2"/>
              </a:rPr>
              <a:t>(</a:t>
            </a:r>
            <a:r>
              <a:rPr kumimoji="0" lang="en-US" altLang="en-US" sz="2400" i="1" dirty="0">
                <a:sym typeface="Symbol" pitchFamily="18" charset="2"/>
              </a:rPr>
              <a:t>y</a:t>
            </a:r>
            <a:r>
              <a:rPr kumimoji="0" lang="en-US" altLang="en-US" sz="2400" dirty="0">
                <a:sym typeface="Symbol" pitchFamily="18" charset="2"/>
              </a:rPr>
              <a:t>)]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3106738" y="298767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298767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514600" y="457200"/>
            <a:ext cx="410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Predicate Calculus Validity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1600200" y="2743200"/>
            <a:ext cx="5916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14400" indent="-4572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828800" indent="-4572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86000" indent="-4572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kumimoji="0" lang="en-US" altLang="en-US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kumimoji="0" lang="en-US" altLang="en-US">
                <a:latin typeface="Comic Sans MS" pitchFamily="66" charset="0"/>
              </a:rPr>
              <a:t> </a:t>
            </a:r>
            <a:r>
              <a:rPr kumimoji="0" lang="en-US" altLang="en-US" b="1" i="1">
                <a:latin typeface="Comic Sans MS" pitchFamily="66" charset="0"/>
              </a:rPr>
              <a:t>no matter what </a:t>
            </a:r>
            <a:r>
              <a:rPr kumimoji="0" lang="en-US" altLang="en-US">
                <a:latin typeface="Comic Sans MS" pitchFamily="66" charset="0"/>
              </a:rPr>
              <a:t>the truth values of </a:t>
            </a:r>
            <a:r>
              <a:rPr kumimoji="0" lang="en-US" altLang="en-US" i="1">
                <a:latin typeface="Comic Sans MS" pitchFamily="66" charset="0"/>
              </a:rPr>
              <a:t>A</a:t>
            </a:r>
            <a:r>
              <a:rPr kumimoji="0" lang="en-US" altLang="en-US">
                <a:latin typeface="Comic Sans MS" pitchFamily="66" charset="0"/>
              </a:rPr>
              <a:t> and </a:t>
            </a:r>
            <a:r>
              <a:rPr kumimoji="0" lang="en-US" altLang="en-US" i="1">
                <a:latin typeface="Comic Sans MS" pitchFamily="66" charset="0"/>
              </a:rPr>
              <a:t>B</a:t>
            </a:r>
            <a:r>
              <a:rPr kumimoji="0" lang="en-US" altLang="en-US">
                <a:latin typeface="Comic Sans MS" pitchFamily="66" charset="0"/>
              </a:rPr>
              <a:t> are</a:t>
            </a: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2971800" y="1828800"/>
          <a:ext cx="3200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1257120" imgH="253800" progId="Equation.3">
                  <p:embed/>
                </p:oleObj>
              </mc:Choice>
              <mc:Fallback>
                <p:oleObj name="Equation" r:id="rId5" imgW="1257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3200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1497013" y="1295400"/>
            <a:ext cx="2389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Propositional validity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1524000" y="3505200"/>
            <a:ext cx="294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Predicate calculus validity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143000" y="6262688"/>
            <a:ext cx="68167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That is, logically correct, independent of the specific content.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5486400" y="4191000"/>
            <a:ext cx="33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0800000">
            <a:off x="2895600" y="4191000"/>
            <a:ext cx="33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4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/>
      <p:bldP spid="109577" grpId="0"/>
      <p:bldP spid="10957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2438400" y="1371600"/>
            <a:ext cx="4267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“divides”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b      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a|b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): 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		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b = ak</a:t>
            </a:r>
            <a:r>
              <a:rPr lang="en-US" altLang="en-US" sz="1800" b="1">
                <a:latin typeface="Comic Sans MS" pitchFamily="66" charset="0"/>
              </a:rPr>
              <a:t>  for some integer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k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3781425" y="45720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Divisibility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3200400" y="2590800"/>
            <a:ext cx="2667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5|15 because 15 = </a:t>
            </a:r>
            <a:r>
              <a:rPr lang="en-US" altLang="en-US" dirty="0" smtClean="0"/>
              <a:t>3</a:t>
            </a:r>
            <a:r>
              <a:rPr lang="en-US" altLang="en-US" dirty="0">
                <a:sym typeface="Euclid Symbol" pitchFamily="18" charset="2"/>
              </a:rPr>
              <a:t>X</a:t>
            </a:r>
            <a:r>
              <a:rPr lang="en-US" altLang="en-US" dirty="0" smtClean="0"/>
              <a:t>5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n|0   because 0  = </a:t>
            </a:r>
            <a:r>
              <a:rPr lang="en-US" altLang="en-US" dirty="0" smtClean="0"/>
              <a:t>n</a:t>
            </a:r>
            <a:r>
              <a:rPr lang="en-US" altLang="en-US" dirty="0">
                <a:sym typeface="Euclid Symbol" pitchFamily="18" charset="2"/>
              </a:rPr>
              <a:t>X</a:t>
            </a:r>
            <a:r>
              <a:rPr lang="en-US" altLang="en-US" dirty="0" smtClean="0"/>
              <a:t>0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1|n   because  n  = </a:t>
            </a:r>
            <a:r>
              <a:rPr lang="en-US" altLang="en-US" dirty="0" smtClean="0"/>
              <a:t>1</a:t>
            </a:r>
            <a:r>
              <a:rPr lang="en-US" altLang="en-US" dirty="0">
                <a:sym typeface="Euclid Symbol" pitchFamily="18" charset="2"/>
              </a:rPr>
              <a:t>X</a:t>
            </a:r>
            <a:r>
              <a:rPr lang="en-US" altLang="en-US" dirty="0" smtClean="0"/>
              <a:t>n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err="1"/>
              <a:t>n|n</a:t>
            </a:r>
            <a:r>
              <a:rPr lang="en-US" altLang="en-US" dirty="0"/>
              <a:t>   because  n  = </a:t>
            </a:r>
            <a:r>
              <a:rPr lang="en-US" altLang="en-US" dirty="0" smtClean="0"/>
              <a:t>n</a:t>
            </a:r>
            <a:r>
              <a:rPr lang="en-US" altLang="en-US" dirty="0">
                <a:sym typeface="Euclid Symbol" pitchFamily="18" charset="2"/>
              </a:rPr>
              <a:t>X</a:t>
            </a:r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609600" y="4495800"/>
            <a:ext cx="7924800" cy="844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A number p &gt; 1 with no positive integer divisors other than 1 and itself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is called a </a:t>
            </a:r>
            <a:r>
              <a:rPr lang="en-US" altLang="en-US" b="1">
                <a:solidFill>
                  <a:srgbClr val="A50021"/>
                </a:solidFill>
              </a:rPr>
              <a:t>prime</a:t>
            </a:r>
            <a:r>
              <a:rPr lang="en-US" altLang="en-US"/>
              <a:t>. Every other number greater than 1 is called </a:t>
            </a:r>
            <a:r>
              <a:rPr lang="en-US" altLang="en-US" b="1">
                <a:solidFill>
                  <a:srgbClr val="A50021"/>
                </a:solidFill>
              </a:rPr>
              <a:t>composite</a:t>
            </a:r>
            <a:r>
              <a:rPr lang="en-US" altLang="en-US"/>
              <a:t>.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2819400" y="5715000"/>
            <a:ext cx="3581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2, 3, 5, 7, 11, and 13 are prime,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4, 6, 8, and 9 are composite.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  <p:bldP spid="224261" grpId="0" animBg="1"/>
      <p:bldP spid="2242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1752600" y="1295400"/>
            <a:ext cx="571500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1. If a | b, then a | bc for all c.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2. If a | b and b | c, then a | c.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3. If a | b and a | c, then a | sb + tc for all s and t.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4. For all c ≠ 0, a | b if and only if ca | cb.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Divisibility Facts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789113" y="3505200"/>
            <a:ext cx="1782762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 of (1)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a | b   </a:t>
            </a:r>
          </a:p>
          <a:p>
            <a:pPr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en-US"/>
              <a:t>   b = ak   </a:t>
            </a:r>
          </a:p>
          <a:p>
            <a:pPr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en-US"/>
              <a:t>   bc = ack  </a:t>
            </a:r>
          </a:p>
          <a:p>
            <a:pPr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en-US"/>
              <a:t>   bc = a(ck)  </a:t>
            </a:r>
          </a:p>
          <a:p>
            <a:pPr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en-US"/>
              <a:t>   a|bc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4495800" y="4191000"/>
            <a:ext cx="426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“divides”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b      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a|b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): 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		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b = ak</a:t>
            </a:r>
            <a:r>
              <a:rPr lang="en-US" altLang="en-US" sz="1800" b="1">
                <a:latin typeface="Comic Sans MS" pitchFamily="66" charset="0"/>
              </a:rPr>
              <a:t>  for some integer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1752600" y="1295400"/>
            <a:ext cx="571500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1. If a | b, then a | bc for all c.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2. If a | b and b | c, then a | c.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3. If a | b and a | c, then a | sb + tc for all s and t.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4. For all c ≠ 0, a | b if and only if ca | cb.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Divisibility Facts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752600" y="3621088"/>
            <a:ext cx="2384425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 of (2)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 | b   =&gt;   b = ak</a:t>
            </a:r>
            <a:r>
              <a:rPr lang="en-US" altLang="en-US" baseline="-25000"/>
              <a:t>1</a:t>
            </a:r>
            <a:r>
              <a:rPr lang="en-US" altLang="en-US"/>
              <a:t> 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b | c   =&gt;   c = bk</a:t>
            </a:r>
            <a:r>
              <a:rPr lang="en-US" altLang="en-US" baseline="-25000"/>
              <a:t>2   </a:t>
            </a:r>
          </a:p>
          <a:p>
            <a:pPr>
              <a:lnSpc>
                <a:spcPct val="150000"/>
              </a:lnSpc>
            </a:pPr>
            <a:r>
              <a:rPr lang="en-US" altLang="en-US" baseline="-25000"/>
              <a:t>               </a:t>
            </a:r>
            <a:r>
              <a:rPr lang="en-US" altLang="en-US"/>
              <a:t>=&gt;   c = ak</a:t>
            </a:r>
            <a:r>
              <a:rPr lang="en-US" altLang="en-US" baseline="-25000"/>
              <a:t>1</a:t>
            </a:r>
            <a:r>
              <a:rPr lang="en-US" altLang="en-US"/>
              <a:t>k</a:t>
            </a:r>
            <a:r>
              <a:rPr lang="en-US" altLang="en-US" baseline="-25000"/>
              <a:t>2</a:t>
            </a:r>
            <a:r>
              <a:rPr lang="en-US" altLang="en-US"/>
              <a:t> 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=&gt;   a|c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4495800" y="4191000"/>
            <a:ext cx="426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“divides”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b      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a|b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): 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		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b = ak</a:t>
            </a:r>
            <a:r>
              <a:rPr lang="en-US" altLang="en-US" sz="1800" b="1">
                <a:latin typeface="Comic Sans MS" pitchFamily="66" charset="0"/>
              </a:rPr>
              <a:t>  for some integer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1752600" y="1295400"/>
            <a:ext cx="571500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1. If a | b, then a | bc for all c.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2. If a | b and b | c, then a | c.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3. If a | b and a | c, then a | sb + tc for all s and t.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4. For all c ≠ 0, a | b if and only if ca | cb.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Divisibility Facts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752600" y="3459163"/>
            <a:ext cx="2184400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 of (3)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 | b   =&gt;   b = ak</a:t>
            </a:r>
            <a:r>
              <a:rPr lang="en-US" altLang="en-US" baseline="-25000"/>
              <a:t>1</a:t>
            </a:r>
            <a:r>
              <a:rPr lang="en-US" altLang="en-US"/>
              <a:t> 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 | c   =&gt;   c = ak</a:t>
            </a:r>
            <a:r>
              <a:rPr lang="en-US" altLang="en-US" baseline="-25000"/>
              <a:t>2  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sb + tc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=  sak</a:t>
            </a:r>
            <a:r>
              <a:rPr lang="en-US" altLang="en-US" baseline="-25000"/>
              <a:t>1</a:t>
            </a:r>
            <a:r>
              <a:rPr lang="en-US" altLang="en-US"/>
              <a:t> + tak</a:t>
            </a:r>
            <a:r>
              <a:rPr lang="en-US" altLang="en-US" baseline="-25000"/>
              <a:t>2</a:t>
            </a:r>
            <a:r>
              <a:rPr lang="en-US" altLang="en-US"/>
              <a:t>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=  a(sk</a:t>
            </a:r>
            <a:r>
              <a:rPr lang="en-US" altLang="en-US" baseline="-25000"/>
              <a:t>1</a:t>
            </a:r>
            <a:r>
              <a:rPr lang="en-US" altLang="en-US"/>
              <a:t> + tk</a:t>
            </a:r>
            <a:r>
              <a:rPr lang="en-US" altLang="en-US" baseline="-25000"/>
              <a:t>2</a:t>
            </a:r>
            <a:r>
              <a:rPr lang="en-US" altLang="en-US"/>
              <a:t>)  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=&gt;  a|(sb+tc)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4495800" y="4191000"/>
            <a:ext cx="426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“divides”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b      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a|b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): 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		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b = ak</a:t>
            </a:r>
            <a:r>
              <a:rPr lang="en-US" altLang="en-US" sz="1800" b="1">
                <a:latin typeface="Comic Sans MS" pitchFamily="66" charset="0"/>
              </a:rPr>
              <a:t>  for some integer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203575" y="2024063"/>
            <a:ext cx="27368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Proof by cases</a:t>
            </a:r>
          </a:p>
        </p:txBody>
      </p:sp>
    </p:spTree>
    <p:extLst>
      <p:ext uri="{BB962C8B-B14F-4D97-AF65-F5344CB8AC3E}">
        <p14:creationId xmlns:p14="http://schemas.microsoft.com/office/powerpoint/2010/main" val="10014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2833688" y="457200"/>
            <a:ext cx="341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an Implication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8207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Claim: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2498725" y="2986088"/>
            <a:ext cx="428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r is irrational, then √r is irrational.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3424238" y="3748088"/>
            <a:ext cx="2214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How to begin with?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746125" y="4500563"/>
            <a:ext cx="7639050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if I prove “If √r is rational, then r is rational”, is it equivalent?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866775" y="5307013"/>
            <a:ext cx="7362825" cy="788987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Yes, this is equivalent;</a:t>
            </a:r>
          </a:p>
          <a:p>
            <a:pPr>
              <a:lnSpc>
                <a:spcPct val="150000"/>
              </a:lnSpc>
            </a:pPr>
            <a:r>
              <a:rPr lang="en-US" altLang="en-US"/>
              <a:t>proving “if P, then Q” is equivalent to proving “if not Q, then not P”.</a:t>
            </a: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2570163" y="1309688"/>
            <a:ext cx="39830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Goal:</a:t>
            </a:r>
            <a:r>
              <a:rPr lang="en-US" altLang="en-US"/>
              <a:t>    If P, then Q.    (P implies Q)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1143000" y="2062163"/>
            <a:ext cx="68484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1:</a:t>
            </a:r>
            <a:r>
              <a:rPr lang="en-US" altLang="en-US"/>
              <a:t>  Write assume P, then show that Q logically follows.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nimBg="1"/>
      <p:bldP spid="251908" grpId="0"/>
      <p:bldP spid="251909" grpId="0"/>
      <p:bldP spid="251910" grpId="0" animBg="1"/>
      <p:bldP spid="2519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3224213" y="457200"/>
            <a:ext cx="262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Rational Number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1679575" y="1143000"/>
            <a:ext cx="578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is </a:t>
            </a:r>
            <a:r>
              <a:rPr lang="en-US" altLang="zh-TW">
                <a:solidFill>
                  <a:srgbClr val="A50021"/>
                </a:solidFill>
              </a:rPr>
              <a:t>rational</a:t>
            </a:r>
            <a:r>
              <a:rPr lang="en-US" altLang="zh-TW"/>
              <a:t> </a:t>
            </a:r>
            <a:r>
              <a:rPr lang="en-US" altLang="zh-TW">
                <a:sym typeface="Wingdings" pitchFamily="2" charset="2"/>
              </a:rPr>
              <a:t>  there are integers a and b such that</a:t>
            </a:r>
            <a:endParaRPr lang="en-US" altLang="zh-TW"/>
          </a:p>
        </p:txBody>
      </p:sp>
      <p:pic>
        <p:nvPicPr>
          <p:cNvPr id="2068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81200"/>
            <a:ext cx="1371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638800" y="2209800"/>
            <a:ext cx="132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and b ≠ 0.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514600" y="1600200"/>
            <a:ext cx="1300163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numerator</a:t>
            </a:r>
          </a:p>
        </p:txBody>
      </p:sp>
      <p:sp>
        <p:nvSpPr>
          <p:cNvPr id="206855" name="Line 7"/>
          <p:cNvSpPr>
            <a:spLocks noChangeShapeType="1"/>
          </p:cNvSpPr>
          <p:nvPr/>
        </p:nvSpPr>
        <p:spPr bwMode="auto">
          <a:xfrm>
            <a:off x="3810000" y="1828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362200" y="2819400"/>
            <a:ext cx="1509713" cy="376238"/>
          </a:xfrm>
          <a:prstGeom prst="rect">
            <a:avLst/>
          </a:prstGeom>
          <a:solidFill>
            <a:srgbClr val="CCFFCC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denominator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3810000" y="28956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" y="3532188"/>
            <a:ext cx="7078663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Is 0.281 a rational number?</a:t>
            </a:r>
          </a:p>
          <a:p>
            <a:endParaRPr lang="en-US" altLang="zh-TW"/>
          </a:p>
          <a:p>
            <a:r>
              <a:rPr lang="en-US" altLang="zh-TW"/>
              <a:t>Is 0 a rational number?</a:t>
            </a:r>
          </a:p>
          <a:p>
            <a:endParaRPr lang="en-US" altLang="zh-TW"/>
          </a:p>
          <a:p>
            <a:r>
              <a:rPr lang="en-US" altLang="zh-TW"/>
              <a:t>If m and n are non-zero integers, is (m+n)/mn a rational number?</a:t>
            </a:r>
          </a:p>
          <a:p>
            <a:endParaRPr lang="en-US" altLang="zh-TW"/>
          </a:p>
          <a:p>
            <a:r>
              <a:rPr lang="en-US" altLang="zh-TW"/>
              <a:t>Is the sum of two rational numbers a rational number?</a:t>
            </a:r>
          </a:p>
          <a:p>
            <a:endParaRPr lang="en-US" altLang="zh-TW"/>
          </a:p>
          <a:p>
            <a:r>
              <a:rPr lang="en-US" altLang="zh-TW"/>
              <a:t>Is x=0.12121212…… a rational number?</a:t>
            </a: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3921125" y="3533775"/>
            <a:ext cx="17287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Yes, 281/1000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3921125" y="4027488"/>
            <a:ext cx="10668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Yes, 0/1</a:t>
            </a:r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7315200" y="4637088"/>
            <a:ext cx="5746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Yes</a:t>
            </a:r>
          </a:p>
        </p:txBody>
      </p:sp>
      <p:sp>
        <p:nvSpPr>
          <p:cNvPr id="206862" name="Text Box 14"/>
          <p:cNvSpPr txBox="1">
            <a:spLocks noChangeArrowheads="1"/>
          </p:cNvSpPr>
          <p:nvPr/>
        </p:nvSpPr>
        <p:spPr bwMode="auto">
          <a:xfrm>
            <a:off x="6172200" y="5165725"/>
            <a:ext cx="28416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Yes, a/b+c/d=(ad+bc)/bd</a:t>
            </a:r>
          </a:p>
        </p:txBody>
      </p:sp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4572000" y="5699125"/>
            <a:ext cx="4257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Note that 100x-x=12, and so x=12/99.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 animBg="1"/>
      <p:bldP spid="206855" grpId="0" animBg="1"/>
      <p:bldP spid="206856" grpId="0" animBg="1"/>
      <p:bldP spid="206857" grpId="0" animBg="1"/>
      <p:bldP spid="206858" grpId="0"/>
      <p:bldP spid="206859" grpId="0" animBg="1"/>
      <p:bldP spid="206860" grpId="0" animBg="1"/>
      <p:bldP spid="206861" grpId="0" animBg="1"/>
      <p:bldP spid="206862" grpId="0" animBg="1"/>
      <p:bldP spid="2068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2833688" y="457200"/>
            <a:ext cx="341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an Implication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8207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Claim: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498725" y="2986088"/>
            <a:ext cx="428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r is irrational, then √r is irrational.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914400" y="2062163"/>
            <a:ext cx="7458075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2:</a:t>
            </a:r>
            <a:r>
              <a:rPr lang="en-US" altLang="en-US"/>
              <a:t>  Prove the </a:t>
            </a:r>
            <a:r>
              <a:rPr lang="en-US" altLang="en-US" b="1" i="1"/>
              <a:t>contrapositive</a:t>
            </a:r>
            <a:r>
              <a:rPr lang="en-US" altLang="en-US"/>
              <a:t>, i.e. prove “not Q implies not P”.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533400" y="3622675"/>
            <a:ext cx="8477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Proof: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1752600" y="3657600"/>
            <a:ext cx="46736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shall prove the contrapositive –</a:t>
            </a:r>
          </a:p>
          <a:p>
            <a:pPr>
              <a:lnSpc>
                <a:spcPct val="130000"/>
              </a:lnSpc>
            </a:pPr>
            <a:r>
              <a:rPr lang="en-US" altLang="en-US"/>
              <a:t>         “</a:t>
            </a:r>
            <a:r>
              <a:rPr lang="en-US" altLang="en-US" i="1"/>
              <a:t>if √r is rational, then r is rational</a:t>
            </a:r>
            <a:r>
              <a:rPr lang="en-US" altLang="en-US"/>
              <a:t>.”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1738313" y="4495800"/>
            <a:ext cx="5805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Since √r is rational, √r = a/b for some integers a,b.</a:t>
            </a: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1763713" y="5064125"/>
            <a:ext cx="6161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r = a</a:t>
            </a:r>
            <a:r>
              <a:rPr lang="en-US" altLang="en-US" sz="2400" baseline="30000"/>
              <a:t>2</a:t>
            </a:r>
            <a:r>
              <a:rPr lang="en-US" altLang="en-US"/>
              <a:t>/b</a:t>
            </a:r>
            <a:r>
              <a:rPr lang="en-US" altLang="en-US" sz="2400" baseline="30000"/>
              <a:t>2</a:t>
            </a:r>
            <a:r>
              <a:rPr lang="en-US" altLang="en-US"/>
              <a:t>.  Since a,b are integers, a</a:t>
            </a:r>
            <a:r>
              <a:rPr lang="en-US" altLang="en-US" sz="2400" baseline="30000"/>
              <a:t>2</a:t>
            </a:r>
            <a:r>
              <a:rPr lang="en-US" altLang="en-US"/>
              <a:t>,b</a:t>
            </a:r>
            <a:r>
              <a:rPr lang="en-US" altLang="en-US" sz="2400" baseline="30000"/>
              <a:t>2 </a:t>
            </a:r>
            <a:r>
              <a:rPr lang="en-US" altLang="en-US"/>
              <a:t>are integers.</a:t>
            </a: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1752600" y="5597525"/>
            <a:ext cx="2730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Therefore, r is rational.</a:t>
            </a: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4495800" y="5826125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609600" y="6338888"/>
            <a:ext cx="10414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(Q.E.D.)</a:t>
            </a:r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1828800" y="6338888"/>
            <a:ext cx="3751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/>
              <a:t>"which was to be demonstrated", </a:t>
            </a: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1600200" y="3581400"/>
            <a:ext cx="6781800" cy="2514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5492750" y="6338888"/>
            <a:ext cx="2751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or “quite easily done”. </a:t>
            </a:r>
            <a:r>
              <a:rPr lang="en-US" altLang="en-US">
                <a:sym typeface="Wingdings" pitchFamily="2" charset="2"/>
              </a:rPr>
              <a:t></a:t>
            </a:r>
            <a:endParaRPr lang="en-US" altLang="en-US"/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2570163" y="1309688"/>
            <a:ext cx="39830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Goal:</a:t>
            </a:r>
            <a:r>
              <a:rPr lang="en-US" altLang="en-US"/>
              <a:t>    If P, then Q.    (P implies Q)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4860925" y="557688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Q.E.D.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nimBg="1"/>
      <p:bldP spid="253956" grpId="0"/>
      <p:bldP spid="253958" grpId="0" animBg="1"/>
      <p:bldP spid="253959" grpId="0"/>
      <p:bldP spid="253960" grpId="0"/>
      <p:bldP spid="253961" grpId="0"/>
      <p:bldP spid="253962" grpId="0"/>
      <p:bldP spid="253963" grpId="0" animBg="1"/>
      <p:bldP spid="253964" grpId="0" animBg="1"/>
      <p:bldP spid="253965" grpId="0"/>
      <p:bldP spid="253966" grpId="0" animBg="1"/>
      <p:bldP spid="253967" grpId="0"/>
      <p:bldP spid="2539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402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an “if and only if”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990600" y="1447800"/>
            <a:ext cx="7323138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Goal:</a:t>
            </a:r>
            <a:r>
              <a:rPr lang="en-US" altLang="en-US"/>
              <a:t> Prove that two statements P and Q are “</a:t>
            </a:r>
            <a:r>
              <a:rPr lang="en-US" altLang="en-US" b="1"/>
              <a:t>logically equivalent”</a:t>
            </a:r>
            <a:r>
              <a:rPr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that is, one holds if and only if the other holds.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004888" y="2559050"/>
            <a:ext cx="5929312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Example:</a:t>
            </a:r>
            <a:r>
              <a:rPr lang="en-US" altLang="en-US"/>
              <a:t> </a:t>
            </a:r>
          </a:p>
          <a:p>
            <a:pPr>
              <a:lnSpc>
                <a:spcPct val="130000"/>
              </a:lnSpc>
            </a:pPr>
            <a:r>
              <a:rPr lang="en-US" altLang="en-US"/>
              <a:t>An integer is even if and only if the its square is even.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676400" y="3733800"/>
            <a:ext cx="49149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1:</a:t>
            </a:r>
            <a:r>
              <a:rPr lang="en-US" altLang="en-US"/>
              <a:t> Prove P implies Q </a:t>
            </a:r>
            <a:r>
              <a:rPr lang="en-US" altLang="en-US" b="1"/>
              <a:t>and</a:t>
            </a:r>
            <a:r>
              <a:rPr lang="en-US" altLang="en-US"/>
              <a:t> Q implies P.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676400" y="4267200"/>
            <a:ext cx="578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1’:</a:t>
            </a:r>
            <a:r>
              <a:rPr lang="en-US" altLang="en-US"/>
              <a:t> Prove P implies Q </a:t>
            </a:r>
            <a:r>
              <a:rPr lang="en-US" altLang="en-US" b="1"/>
              <a:t>and</a:t>
            </a:r>
            <a:r>
              <a:rPr lang="en-US" altLang="en-US"/>
              <a:t> not P implies not Q.</a:t>
            </a:r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1679575" y="5222875"/>
            <a:ext cx="616902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2:</a:t>
            </a:r>
            <a:r>
              <a:rPr lang="en-US" altLang="en-US"/>
              <a:t> Construct a chain of if and only if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/>
      <p:bldP spid="254981" grpId="0" animBg="1"/>
      <p:bldP spid="254982" grpId="0" animBg="1"/>
      <p:bldP spid="2549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9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the Contrapositive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2209800" y="4406900"/>
            <a:ext cx="4662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m</a:t>
            </a:r>
            <a:r>
              <a:rPr lang="en-US" altLang="en-US" sz="2400" baseline="30000"/>
              <a:t>2</a:t>
            </a:r>
            <a:r>
              <a:rPr lang="en-US" altLang="en-US"/>
              <a:t> is even, then m is even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2209800" y="2563813"/>
            <a:ext cx="4662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m is even, then m</a:t>
            </a:r>
            <a:r>
              <a:rPr lang="en-US" altLang="en-US" sz="2400" baseline="30000"/>
              <a:t>2</a:t>
            </a:r>
            <a:r>
              <a:rPr lang="en-US" altLang="en-US"/>
              <a:t> is even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3675063" y="3097213"/>
            <a:ext cx="11255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 = 2k</a:t>
            </a:r>
          </a:p>
          <a:p>
            <a:endParaRPr lang="en-US" altLang="zh-TW"/>
          </a:p>
          <a:p>
            <a:r>
              <a:rPr lang="en-US" altLang="en-US"/>
              <a:t>m</a:t>
            </a:r>
            <a:r>
              <a:rPr lang="en-US" altLang="en-US" sz="2400" baseline="30000"/>
              <a:t>2</a:t>
            </a:r>
            <a:r>
              <a:rPr lang="en-US" altLang="zh-TW"/>
              <a:t> = 4k</a:t>
            </a:r>
            <a:r>
              <a:rPr lang="en-US" altLang="en-US" sz="2400" baseline="30000"/>
              <a:t>2</a:t>
            </a:r>
            <a:endParaRPr lang="en-US" altLang="zh-TW" sz="2400" baseline="30000"/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2743200" y="3097213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Proof:</a:t>
            </a: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2743200" y="5078413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Proof:</a:t>
            </a:r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3733800" y="5078413"/>
            <a:ext cx="1001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sz="2400" baseline="30000"/>
              <a:t>2</a:t>
            </a:r>
            <a:r>
              <a:rPr lang="en-US" altLang="zh-TW"/>
              <a:t> = 2k</a:t>
            </a:r>
            <a:endParaRPr lang="en-US" altLang="zh-TW" sz="2400" baseline="30000"/>
          </a:p>
        </p:txBody>
      </p:sp>
      <p:sp>
        <p:nvSpPr>
          <p:cNvPr id="256012" name="Rectangle 12"/>
          <p:cNvSpPr>
            <a:spLocks noChangeArrowheads="1"/>
          </p:cNvSpPr>
          <p:nvPr/>
        </p:nvSpPr>
        <p:spPr bwMode="auto">
          <a:xfrm>
            <a:off x="3733800" y="5626100"/>
            <a:ext cx="1274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zh-TW"/>
              <a:t> = √(2k)</a:t>
            </a:r>
            <a:endParaRPr lang="en-US" altLang="zh-TW" sz="2400" baseline="30000"/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3794125" y="6186488"/>
            <a:ext cx="42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??</a:t>
            </a:r>
          </a:p>
        </p:txBody>
      </p:sp>
      <p:sp>
        <p:nvSpPr>
          <p:cNvPr id="256014" name="Rectangle 14"/>
          <p:cNvSpPr>
            <a:spLocks noChangeArrowheads="1"/>
          </p:cNvSpPr>
          <p:nvPr/>
        </p:nvSpPr>
        <p:spPr bwMode="auto">
          <a:xfrm>
            <a:off x="1608138" y="1227138"/>
            <a:ext cx="5617243" cy="4524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An integer is even if and only </a:t>
            </a:r>
            <a:r>
              <a:rPr lang="en-US" altLang="en-US" dirty="0" smtClean="0"/>
              <a:t>if </a:t>
            </a:r>
            <a:r>
              <a:rPr lang="en-US" altLang="en-US" dirty="0"/>
              <a:t>its square is even.</a:t>
            </a:r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2095500" y="1905000"/>
            <a:ext cx="49149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1:</a:t>
            </a:r>
            <a:r>
              <a:rPr lang="en-US" altLang="en-US"/>
              <a:t> Prove P implies Q </a:t>
            </a:r>
            <a:r>
              <a:rPr lang="en-US" altLang="en-US" b="1"/>
              <a:t>and</a:t>
            </a:r>
            <a:r>
              <a:rPr lang="en-US" altLang="en-US"/>
              <a:t> Q implies 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/>
      <p:bldP spid="256006" grpId="0"/>
      <p:bldP spid="256008" grpId="0"/>
      <p:bldP spid="256009" grpId="0"/>
      <p:bldP spid="256011" grpId="0"/>
      <p:bldP spid="256012" grpId="0"/>
      <p:bldP spid="256013" grpId="0"/>
      <p:bldP spid="2560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568450" y="457200"/>
            <a:ext cx="600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Arguments with Quantified Statements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990600" y="1295400"/>
            <a:ext cx="2738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Universal instantiation: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990600" y="2667000"/>
            <a:ext cx="286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Universal modus ponens:</a:t>
            </a:r>
          </a:p>
        </p:txBody>
      </p:sp>
      <p:pic>
        <p:nvPicPr>
          <p:cNvPr id="16692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3178175"/>
            <a:ext cx="23590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2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43313"/>
            <a:ext cx="6635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2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4048125"/>
            <a:ext cx="6635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1022350" y="4662488"/>
            <a:ext cx="285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Universal modus tollens:</a:t>
            </a:r>
          </a:p>
        </p:txBody>
      </p:sp>
      <p:pic>
        <p:nvPicPr>
          <p:cNvPr id="166931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257800"/>
            <a:ext cx="23590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36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6105525"/>
            <a:ext cx="8699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37" name="Picture 2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5707063"/>
            <a:ext cx="8699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38" name="Picture 2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39" name="Picture 27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0960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40" name="Picture 2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752600"/>
            <a:ext cx="117951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42" name="Picture 30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6635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43" name="Picture 31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02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3" grpId="0"/>
      <p:bldP spid="1669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1193800" y="4281488"/>
            <a:ext cx="601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Since m is an odd number, m = 2k+1 for some integer k.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1219200" y="6110288"/>
            <a:ext cx="2751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m</a:t>
            </a:r>
            <a:r>
              <a:rPr lang="en-US" altLang="en-US" sz="2400" baseline="30000"/>
              <a:t>2</a:t>
            </a:r>
            <a:r>
              <a:rPr lang="en-US" altLang="en-US"/>
              <a:t> is an odd number.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2667000" y="457200"/>
            <a:ext cx="379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the Contrapositive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2209800" y="2514600"/>
            <a:ext cx="4662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m</a:t>
            </a:r>
            <a:r>
              <a:rPr lang="en-US" altLang="en-US" sz="2400" baseline="30000"/>
              <a:t>2</a:t>
            </a:r>
            <a:r>
              <a:rPr lang="en-US" altLang="en-US"/>
              <a:t> is even, then m is even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1828800" y="3000375"/>
            <a:ext cx="4929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m is odd, then m</a:t>
            </a:r>
            <a:r>
              <a:rPr lang="en-US" altLang="en-US" sz="2400" baseline="30000"/>
              <a:t>2</a:t>
            </a:r>
            <a:r>
              <a:rPr lang="en-US" altLang="en-US"/>
              <a:t> is odd.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1219200" y="4819650"/>
            <a:ext cx="185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m</a:t>
            </a:r>
            <a:r>
              <a:rPr lang="en-US" altLang="en-US" sz="2400" baseline="30000"/>
              <a:t>2</a:t>
            </a:r>
            <a:r>
              <a:rPr lang="en-US" altLang="en-US"/>
              <a:t> = (2k+1)</a:t>
            </a:r>
            <a:r>
              <a:rPr lang="en-US" altLang="en-US" sz="2400" baseline="30000"/>
              <a:t>2</a:t>
            </a:r>
            <a:endParaRPr lang="en-US" altLang="en-US"/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1981200" y="5424488"/>
            <a:ext cx="2090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(2k)</a:t>
            </a:r>
            <a:r>
              <a:rPr lang="en-US" altLang="en-US" sz="2400" baseline="30000"/>
              <a:t>2</a:t>
            </a:r>
            <a:r>
              <a:rPr lang="en-US" altLang="en-US"/>
              <a:t> + 2(2k) + 1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669925" y="3662363"/>
            <a:ext cx="30353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 (the contrapositive):</a:t>
            </a:r>
          </a:p>
        </p:txBody>
      </p:sp>
      <p:sp>
        <p:nvSpPr>
          <p:cNvPr id="258059" name="Text Box 11"/>
          <p:cNvSpPr txBox="1">
            <a:spLocks noChangeArrowheads="1"/>
          </p:cNvSpPr>
          <p:nvPr/>
        </p:nvSpPr>
        <p:spPr bwMode="auto">
          <a:xfrm>
            <a:off x="1676400" y="1905000"/>
            <a:ext cx="578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1’:</a:t>
            </a:r>
            <a:r>
              <a:rPr lang="en-US" altLang="en-US"/>
              <a:t> Prove P implies Q </a:t>
            </a:r>
            <a:r>
              <a:rPr lang="en-US" altLang="en-US" b="1"/>
              <a:t>and</a:t>
            </a:r>
            <a:r>
              <a:rPr lang="en-US" altLang="en-US"/>
              <a:t> not P implies not Q.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1608138" y="1219200"/>
            <a:ext cx="5617243" cy="4524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An integer is even if and only </a:t>
            </a:r>
            <a:r>
              <a:rPr lang="en-US" altLang="en-US" dirty="0" smtClean="0"/>
              <a:t>if </a:t>
            </a:r>
            <a:r>
              <a:rPr lang="en-US" altLang="en-US" dirty="0"/>
              <a:t>its square is even.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/>
      <p:bldP spid="258051" grpId="0"/>
      <p:bldP spid="258053" grpId="0"/>
      <p:bldP spid="258054" grpId="0"/>
      <p:bldP spid="258055" grpId="0"/>
      <p:bldP spid="258056" grpId="0"/>
      <p:bldP spid="258057" grpId="0" animBg="1"/>
      <p:bldP spid="2580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03575" y="2024063"/>
            <a:ext cx="27368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Proof by cases</a:t>
            </a:r>
          </a:p>
        </p:txBody>
      </p:sp>
    </p:spTree>
    <p:extLst>
      <p:ext uri="{BB962C8B-B14F-4D97-AF65-F5344CB8AC3E}">
        <p14:creationId xmlns:p14="http://schemas.microsoft.com/office/powerpoint/2010/main" val="25305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074" name="Object 2"/>
          <p:cNvGraphicFramePr>
            <a:graphicFrameLocks noChangeAspect="1"/>
          </p:cNvGraphicFramePr>
          <p:nvPr/>
        </p:nvGraphicFramePr>
        <p:xfrm>
          <a:off x="3800475" y="1447800"/>
          <a:ext cx="15335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0" name="Equation" r:id="rId4" imgW="482400" imgH="406080" progId="Equation.DSMT4">
                  <p:embed/>
                </p:oleObj>
              </mc:Choice>
              <mc:Fallback>
                <p:oleObj name="Equation" r:id="rId4" imgW="48240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1447800"/>
                        <a:ext cx="15335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2819400" y="457200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by Contradiction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127125" y="3276600"/>
            <a:ext cx="69119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To prove P, you prove that not P would lead to ridiculous result,</a:t>
            </a:r>
          </a:p>
          <a:p>
            <a:pPr algn="ctr">
              <a:lnSpc>
                <a:spcPct val="150000"/>
              </a:lnSpc>
            </a:pPr>
            <a:r>
              <a:rPr lang="en-US" altLang="en-US"/>
              <a:t>and so P must be true.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1301750" y="4724400"/>
            <a:ext cx="71080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You are working as a clerk.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If you have won </a:t>
            </a:r>
            <a:r>
              <a:rPr lang="en-US" altLang="zh-TW" dirty="0" smtClean="0"/>
              <a:t>the lottery, </a:t>
            </a:r>
            <a:r>
              <a:rPr lang="en-US" altLang="zh-TW" dirty="0"/>
              <a:t>then you would not work as a clerk.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You have not won </a:t>
            </a:r>
            <a:r>
              <a:rPr lang="en-US" altLang="zh-TW" dirty="0" smtClean="0"/>
              <a:t>the lottery.</a:t>
            </a:r>
            <a:endParaRPr lang="en-US" altLang="zh-TW" dirty="0"/>
          </a:p>
        </p:txBody>
      </p:sp>
      <p:pic>
        <p:nvPicPr>
          <p:cNvPr id="25907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5605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914400" y="2971800"/>
            <a:ext cx="77724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0" lang="en-US" altLang="en-US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kumimoji="0" lang="en-US" altLang="en-US">
                <a:solidFill>
                  <a:srgbClr val="0D05A7"/>
                </a:solidFill>
              </a:rPr>
              <a:t> </a:t>
            </a:r>
            <a:r>
              <a:rPr kumimoji="0" lang="en-US" altLang="en-US"/>
              <a:t>Suppose        was rational.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altLang="en-US"/>
              <a:t> Choose </a:t>
            </a:r>
            <a:r>
              <a:rPr kumimoji="0" lang="en-US" altLang="en-US" i="1"/>
              <a:t>m</a:t>
            </a:r>
            <a:r>
              <a:rPr kumimoji="0" lang="en-US" altLang="en-US"/>
              <a:t>, </a:t>
            </a:r>
            <a:r>
              <a:rPr kumimoji="0" lang="en-US" altLang="en-US" i="1"/>
              <a:t>n</a:t>
            </a:r>
            <a:r>
              <a:rPr kumimoji="0" lang="en-US" altLang="en-US"/>
              <a:t> integers </a:t>
            </a:r>
            <a:r>
              <a:rPr kumimoji="0" lang="en-US" altLang="en-US">
                <a:solidFill>
                  <a:srgbClr val="A50021"/>
                </a:solidFill>
              </a:rPr>
              <a:t>without common prime factors</a:t>
            </a:r>
            <a:r>
              <a:rPr kumimoji="0" lang="en-US" altLang="en-US"/>
              <a:t> (always possible) 	such that                           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kumimoji="0" lang="en-US" altLang="en-US"/>
          </a:p>
          <a:p>
            <a:pPr>
              <a:lnSpc>
                <a:spcPct val="150000"/>
              </a:lnSpc>
              <a:buFontTx/>
              <a:buChar char="•"/>
            </a:pPr>
            <a:r>
              <a:rPr kumimoji="0" lang="en-US" altLang="en-US"/>
              <a:t> Show that </a:t>
            </a:r>
            <a:r>
              <a:rPr kumimoji="0" lang="en-US" altLang="en-US" i="1"/>
              <a:t>m</a:t>
            </a:r>
            <a:r>
              <a:rPr kumimoji="0" lang="en-US" altLang="en-US"/>
              <a:t>  and </a:t>
            </a:r>
            <a:r>
              <a:rPr kumimoji="0" lang="en-US" altLang="en-US" i="1"/>
              <a:t>n </a:t>
            </a:r>
            <a:r>
              <a:rPr kumimoji="0" lang="en-US" altLang="en-US"/>
              <a:t>are both even, thus having a common factor 2,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   a </a:t>
            </a:r>
            <a:r>
              <a:rPr kumimoji="0" lang="en-US" altLang="en-US" b="1"/>
              <a:t>contradiction</a:t>
            </a:r>
            <a:r>
              <a:rPr kumimoji="0" lang="en-US" altLang="en-US"/>
              <a:t>!</a:t>
            </a:r>
          </a:p>
        </p:txBody>
      </p:sp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3124200" y="3962400"/>
          <a:ext cx="10668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0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10668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914400" y="1485900"/>
            <a:ext cx="35052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b="1" i="1"/>
              <a:t>Theorem:</a:t>
            </a:r>
            <a:r>
              <a:rPr kumimoji="0" lang="en-US" altLang="en-US">
                <a:solidFill>
                  <a:schemeClr val="accent2"/>
                </a:solidFill>
              </a:rPr>
              <a:t> </a:t>
            </a:r>
            <a:r>
              <a:rPr kumimoji="0" lang="en-US" altLang="en-US" i="1">
                <a:solidFill>
                  <a:schemeClr val="folHlink"/>
                </a:solidFill>
              </a:rPr>
              <a:t>         </a:t>
            </a:r>
            <a:r>
              <a:rPr kumimoji="0" lang="en-US" altLang="en-US"/>
              <a:t>is irrational</a:t>
            </a:r>
            <a:r>
              <a:rPr kumimoji="0" lang="en-US" altLang="en-US">
                <a:solidFill>
                  <a:srgbClr val="0D05A7"/>
                </a:solidFill>
              </a:rPr>
              <a:t>.</a:t>
            </a:r>
          </a:p>
        </p:txBody>
      </p:sp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2209800" y="14478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1" name="Equation" r:id="rId5" imgW="241200" imgH="215640" progId="Equation.3">
                  <p:embed/>
                </p:oleObj>
              </mc:Choice>
              <mc:Fallback>
                <p:oleObj name="Equation" r:id="rId5" imgW="2412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457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909638" y="2209800"/>
            <a:ext cx="28940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en-US"/>
              <a:t>Proof (by contradiction): 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2819400" y="457200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by Contradiction</a:t>
            </a:r>
          </a:p>
        </p:txBody>
      </p:sp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2057400" y="32004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2"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457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70" name="Object 2"/>
          <p:cNvGraphicFramePr>
            <a:graphicFrameLocks noChangeAspect="1"/>
          </p:cNvGraphicFramePr>
          <p:nvPr/>
        </p:nvGraphicFramePr>
        <p:xfrm>
          <a:off x="7086600" y="3124200"/>
          <a:ext cx="10668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74" name="Equation" r:id="rId3" imgW="431640" imgH="177480" progId="Equation.3">
                  <p:embed/>
                </p:oleObj>
              </mc:Choice>
              <mc:Fallback>
                <p:oleObj name="Equation" r:id="rId3" imgW="43164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124200"/>
                        <a:ext cx="10668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5157788" y="3200400"/>
            <a:ext cx="1668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en-US"/>
              <a:t>so can assume</a:t>
            </a: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5867400" y="3657600"/>
          <a:ext cx="1333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75" name="Equation" r:id="rId5" imgW="558720" imgH="203040" progId="Equation.DSMT4">
                  <p:embed/>
                </p:oleObj>
              </mc:Choice>
              <mc:Fallback>
                <p:oleObj name="Equation" r:id="rId5" imgW="5587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7600"/>
                        <a:ext cx="1333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5943600" y="4876800"/>
          <a:ext cx="1219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76" name="Equation" r:id="rId7" imgW="520560" imgH="203040" progId="Equation.3">
                  <p:embed/>
                </p:oleObj>
              </mc:Choice>
              <mc:Fallback>
                <p:oleObj name="Equation" r:id="rId7" imgW="5205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76800"/>
                        <a:ext cx="1219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5781675" y="5584825"/>
            <a:ext cx="1452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en-US"/>
              <a:t>so </a:t>
            </a:r>
            <a:r>
              <a:rPr kumimoji="0" lang="en-US" altLang="en-US" i="1">
                <a:solidFill>
                  <a:srgbClr val="0D05A7"/>
                </a:solidFill>
              </a:rPr>
              <a:t>n</a:t>
            </a:r>
            <a:r>
              <a:rPr kumimoji="0" lang="en-US" altLang="en-US">
                <a:solidFill>
                  <a:srgbClr val="0D05A7"/>
                </a:solidFill>
              </a:rPr>
              <a:t> is even</a:t>
            </a:r>
            <a:r>
              <a:rPr kumimoji="0" lang="en-US" altLang="en-US"/>
              <a:t>.</a:t>
            </a: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50292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176" name="Group 8"/>
          <p:cNvGrpSpPr>
            <a:grpSpLocks/>
          </p:cNvGrpSpPr>
          <p:nvPr/>
        </p:nvGrpSpPr>
        <p:grpSpPr bwMode="auto">
          <a:xfrm>
            <a:off x="914400" y="2971800"/>
            <a:ext cx="3048000" cy="3276600"/>
            <a:chOff x="528" y="1872"/>
            <a:chExt cx="1920" cy="2064"/>
          </a:xfrm>
        </p:grpSpPr>
        <p:grpSp>
          <p:nvGrpSpPr>
            <p:cNvPr id="263177" name="Group 9"/>
            <p:cNvGrpSpPr>
              <a:grpSpLocks/>
            </p:cNvGrpSpPr>
            <p:nvPr/>
          </p:nvGrpSpPr>
          <p:grpSpPr bwMode="auto">
            <a:xfrm>
              <a:off x="816" y="1920"/>
              <a:ext cx="1172" cy="1815"/>
              <a:chOff x="720" y="1824"/>
              <a:chExt cx="1172" cy="1815"/>
            </a:xfrm>
          </p:grpSpPr>
          <p:graphicFrame>
            <p:nvGraphicFramePr>
              <p:cNvPr id="263178" name="Object 10"/>
              <p:cNvGraphicFramePr>
                <a:graphicFrameLocks noChangeAspect="1"/>
              </p:cNvGraphicFramePr>
              <p:nvPr/>
            </p:nvGraphicFramePr>
            <p:xfrm>
              <a:off x="768" y="1824"/>
              <a:ext cx="720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277" name="Equation" r:id="rId9" imgW="533160" imgH="393480" progId="Equation.3">
                      <p:embed/>
                    </p:oleObj>
                  </mc:Choice>
                  <mc:Fallback>
                    <p:oleObj name="Equation" r:id="rId9" imgW="533160" imgH="3934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824"/>
                            <a:ext cx="720" cy="5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3179" name="Object 11"/>
              <p:cNvGraphicFramePr>
                <a:graphicFrameLocks noChangeAspect="1"/>
              </p:cNvGraphicFramePr>
              <p:nvPr/>
            </p:nvGraphicFramePr>
            <p:xfrm>
              <a:off x="720" y="2448"/>
              <a:ext cx="1038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278" name="Equation" r:id="rId11" imgW="571320" imgH="215640" progId="Equation.3">
                      <p:embed/>
                    </p:oleObj>
                  </mc:Choice>
                  <mc:Fallback>
                    <p:oleObj name="Equation" r:id="rId11" imgW="5713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448"/>
                            <a:ext cx="1038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3180" name="Object 12"/>
              <p:cNvGraphicFramePr>
                <a:graphicFrameLocks noChangeAspect="1"/>
              </p:cNvGraphicFramePr>
              <p:nvPr/>
            </p:nvGraphicFramePr>
            <p:xfrm>
              <a:off x="901" y="2928"/>
              <a:ext cx="789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279" name="Equation" r:id="rId13" imgW="583920" imgH="203040" progId="Equation.3">
                      <p:embed/>
                    </p:oleObj>
                  </mc:Choice>
                  <mc:Fallback>
                    <p:oleObj name="Equation" r:id="rId13" imgW="583920" imgH="2030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1" y="2928"/>
                            <a:ext cx="789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3181" name="Text Box 13"/>
              <p:cNvSpPr txBox="1">
                <a:spLocks noChangeArrowheads="1"/>
              </p:cNvSpPr>
              <p:nvPr/>
            </p:nvSpPr>
            <p:spPr bwMode="auto">
              <a:xfrm>
                <a:off x="854" y="3408"/>
                <a:ext cx="103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en-US"/>
                  <a:t>so  </a:t>
                </a:r>
                <a:r>
                  <a:rPr kumimoji="0" lang="en-US" altLang="en-US" i="1">
                    <a:solidFill>
                      <a:srgbClr val="0D05A7"/>
                    </a:solidFill>
                  </a:rPr>
                  <a:t>m</a:t>
                </a:r>
                <a:r>
                  <a:rPr kumimoji="0" lang="en-US" altLang="en-US">
                    <a:solidFill>
                      <a:srgbClr val="0D05A7"/>
                    </a:solidFill>
                  </a:rPr>
                  <a:t>  is even</a:t>
                </a:r>
                <a:r>
                  <a:rPr kumimoji="0" lang="en-US" altLang="en-US"/>
                  <a:t>.</a:t>
                </a:r>
              </a:p>
            </p:txBody>
          </p:sp>
        </p:grpSp>
        <p:sp>
          <p:nvSpPr>
            <p:cNvPr id="263182" name="Rectangle 14"/>
            <p:cNvSpPr>
              <a:spLocks noChangeArrowheads="1"/>
            </p:cNvSpPr>
            <p:nvPr/>
          </p:nvSpPr>
          <p:spPr bwMode="auto">
            <a:xfrm>
              <a:off x="528" y="1872"/>
              <a:ext cx="1920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63183" name="Object 15"/>
          <p:cNvGraphicFramePr>
            <a:graphicFrameLocks noChangeAspect="1"/>
          </p:cNvGraphicFramePr>
          <p:nvPr/>
        </p:nvGraphicFramePr>
        <p:xfrm>
          <a:off x="5791200" y="4267200"/>
          <a:ext cx="1423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80" name="Equation" r:id="rId15" imgW="596880" imgH="203040" progId="Equation.DSMT4">
                  <p:embed/>
                </p:oleObj>
              </mc:Choice>
              <mc:Fallback>
                <p:oleObj name="Equation" r:id="rId15" imgW="5968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67200"/>
                        <a:ext cx="14239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5" name="Freeform 17"/>
          <p:cNvSpPr>
            <a:spLocks/>
          </p:cNvSpPr>
          <p:nvPr/>
        </p:nvSpPr>
        <p:spPr bwMode="auto">
          <a:xfrm>
            <a:off x="3014663" y="3957638"/>
            <a:ext cx="2652712" cy="1250950"/>
          </a:xfrm>
          <a:custGeom>
            <a:avLst/>
            <a:gdLst>
              <a:gd name="T0" fmla="*/ 0 w 1671"/>
              <a:gd name="T1" fmla="*/ 724 h 788"/>
              <a:gd name="T2" fmla="*/ 568 w 1671"/>
              <a:gd name="T3" fmla="*/ 667 h 788"/>
              <a:gd name="T4" fmla="*/ 1671 w 1671"/>
              <a:gd name="T5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 cap="flat" cmpd="sng">
            <a:solidFill>
              <a:srgbClr val="0D05A7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6" name="Text Box 18"/>
          <p:cNvSpPr txBox="1">
            <a:spLocks noChangeArrowheads="1"/>
          </p:cNvSpPr>
          <p:nvPr/>
        </p:nvSpPr>
        <p:spPr bwMode="auto">
          <a:xfrm>
            <a:off x="2819400" y="457200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by Contradiction</a:t>
            </a:r>
          </a:p>
        </p:txBody>
      </p:sp>
      <p:sp>
        <p:nvSpPr>
          <p:cNvPr id="263187" name="Text Box 19"/>
          <p:cNvSpPr txBox="1">
            <a:spLocks noChangeArrowheads="1"/>
          </p:cNvSpPr>
          <p:nvPr/>
        </p:nvSpPr>
        <p:spPr bwMode="auto">
          <a:xfrm>
            <a:off x="914400" y="1485900"/>
            <a:ext cx="35052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b="1" i="1"/>
              <a:t>Theorem:</a:t>
            </a:r>
            <a:r>
              <a:rPr kumimoji="0" lang="en-US" altLang="en-US">
                <a:solidFill>
                  <a:schemeClr val="accent2"/>
                </a:solidFill>
              </a:rPr>
              <a:t> </a:t>
            </a:r>
            <a:r>
              <a:rPr kumimoji="0" lang="en-US" altLang="en-US" i="1">
                <a:solidFill>
                  <a:schemeClr val="folHlink"/>
                </a:solidFill>
              </a:rPr>
              <a:t>         </a:t>
            </a:r>
            <a:r>
              <a:rPr kumimoji="0" lang="en-US" altLang="en-US"/>
              <a:t>is irrational</a:t>
            </a:r>
            <a:r>
              <a:rPr kumimoji="0" lang="en-US" altLang="en-US">
                <a:solidFill>
                  <a:srgbClr val="0D05A7"/>
                </a:solidFill>
              </a:rPr>
              <a:t>.</a:t>
            </a:r>
          </a:p>
        </p:txBody>
      </p:sp>
      <p:graphicFrame>
        <p:nvGraphicFramePr>
          <p:cNvPr id="263188" name="Object 20"/>
          <p:cNvGraphicFramePr>
            <a:graphicFrameLocks noChangeAspect="1"/>
          </p:cNvGraphicFramePr>
          <p:nvPr/>
        </p:nvGraphicFramePr>
        <p:xfrm>
          <a:off x="2209800" y="14478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81" name="Equation" r:id="rId17" imgW="241200" imgH="215640" progId="Equation.3">
                  <p:embed/>
                </p:oleObj>
              </mc:Choice>
              <mc:Fallback>
                <p:oleObj name="Equation" r:id="rId17" imgW="24120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457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9" name="Rectangle 21"/>
          <p:cNvSpPr>
            <a:spLocks noChangeArrowheads="1"/>
          </p:cNvSpPr>
          <p:nvPr/>
        </p:nvSpPr>
        <p:spPr bwMode="auto">
          <a:xfrm>
            <a:off x="909638" y="2209800"/>
            <a:ext cx="28940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en-US"/>
              <a:t>Proof (by contradiction): </a:t>
            </a:r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4267200" y="2209800"/>
            <a:ext cx="419417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Want to prove both m and n are even.</a:t>
            </a:r>
          </a:p>
        </p:txBody>
      </p:sp>
      <p:grpSp>
        <p:nvGrpSpPr>
          <p:cNvPr id="263192" name="Group 24"/>
          <p:cNvGrpSpPr>
            <a:grpSpLocks noChangeAspect="1"/>
          </p:cNvGrpSpPr>
          <p:nvPr/>
        </p:nvGrpSpPr>
        <p:grpSpPr bwMode="auto">
          <a:xfrm>
            <a:off x="3432175" y="1628775"/>
            <a:ext cx="2278063" cy="4468813"/>
            <a:chOff x="2162" y="1026"/>
            <a:chExt cx="1435" cy="2815"/>
          </a:xfrm>
        </p:grpSpPr>
        <p:sp>
          <p:nvSpPr>
            <p:cNvPr id="26319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162" y="1026"/>
              <a:ext cx="1435" cy="2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/>
      <p:bldP spid="263174" grpId="0"/>
      <p:bldP spid="263175" grpId="0" animBg="1"/>
      <p:bldP spid="2631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9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Infinitude of the Primes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081088"/>
            <a:ext cx="57705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chemeClr val="tx2"/>
                </a:solidFill>
              </a:rPr>
              <a:t>Theorem.</a:t>
            </a:r>
            <a:r>
              <a:rPr lang="en-US" altLang="zh-TW"/>
              <a:t>  There are infinitely many prime numbers.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609600" y="2376488"/>
            <a:ext cx="8550739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Assume there are only finitely many primes.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Let p</a:t>
            </a:r>
            <a:r>
              <a:rPr lang="en-US" altLang="zh-TW" baseline="-25000" dirty="0"/>
              <a:t>1</a:t>
            </a:r>
            <a:r>
              <a:rPr lang="en-US" altLang="zh-TW" dirty="0"/>
              <a:t>, p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dirty="0" err="1"/>
              <a:t>p</a:t>
            </a:r>
            <a:r>
              <a:rPr lang="en-US" altLang="zh-TW" baseline="-25000" dirty="0" err="1"/>
              <a:t>N</a:t>
            </a:r>
            <a:r>
              <a:rPr lang="en-US" altLang="zh-TW" dirty="0"/>
              <a:t> be all the primes.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We will construct a number N so that N is not divisible by any p</a:t>
            </a:r>
            <a:r>
              <a:rPr lang="en-US" altLang="zh-TW" baseline="-25000" dirty="0"/>
              <a:t>i</a:t>
            </a:r>
            <a:r>
              <a:rPr lang="en-US" altLang="zh-TW" dirty="0"/>
              <a:t>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By our assumption, it means that N is not divisible by any prime number.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On the other hand, we show that any number must be </a:t>
            </a:r>
            <a:r>
              <a:rPr lang="en-US" altLang="zh-TW" dirty="0" smtClean="0"/>
              <a:t>divisible </a:t>
            </a:r>
            <a:r>
              <a:rPr lang="en-US" altLang="zh-TW" dirty="0"/>
              <a:t>by </a:t>
            </a:r>
            <a:r>
              <a:rPr lang="en-US" altLang="zh-TW" i="1" dirty="0">
                <a:solidFill>
                  <a:srgbClr val="A50021"/>
                </a:solidFill>
              </a:rPr>
              <a:t>some</a:t>
            </a:r>
            <a:r>
              <a:rPr lang="en-US" altLang="zh-TW" dirty="0">
                <a:solidFill>
                  <a:srgbClr val="A50021"/>
                </a:solidFill>
              </a:rPr>
              <a:t> </a:t>
            </a:r>
            <a:r>
              <a:rPr lang="en-US" altLang="zh-TW" dirty="0"/>
              <a:t>prime.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It leads to a contradiction, and therefore the assumption must be false.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So there must be infinitely many primes.</a:t>
            </a: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611188" y="1766888"/>
            <a:ext cx="289401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en-US"/>
              <a:t>Proof (by contradiction): </a:t>
            </a:r>
          </a:p>
        </p:txBody>
      </p:sp>
    </p:spTree>
    <p:extLst>
      <p:ext uri="{BB962C8B-B14F-4D97-AF65-F5344CB8AC3E}">
        <p14:creationId xmlns:p14="http://schemas.microsoft.com/office/powerpoint/2010/main" val="293245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2"/>
          <p:cNvSpPr txBox="1">
            <a:spLocks noChangeArrowheads="1"/>
          </p:cNvSpPr>
          <p:nvPr/>
        </p:nvSpPr>
        <p:spPr bwMode="auto">
          <a:xfrm>
            <a:off x="2828925" y="457200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Divisibility by a Prime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1362075" y="1143000"/>
            <a:ext cx="64103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Theorem.</a:t>
            </a:r>
            <a:r>
              <a:rPr lang="en-US" altLang="zh-TW"/>
              <a:t>  Any integer n &gt; 1 is divisible by a prime number.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3530600" y="6248400"/>
            <a:ext cx="2092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of induction.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1447800" y="1752600"/>
            <a:ext cx="6262688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Let n be an integer.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If n is a prime number, then we are done.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Otherwise, n = ab, both are smaller than n.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If a or b is a prime number, then we are done.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Otherwise, a = cd, both are smaller than a.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If c or d is a prime number, then we are done.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Otherwise, repeat this argument, since the numbers are</a:t>
            </a:r>
          </a:p>
          <a:p>
            <a:pPr>
              <a:buClr>
                <a:srgbClr val="A50021"/>
              </a:buClr>
            </a:pPr>
            <a:r>
              <a:rPr lang="en-US" altLang="zh-TW"/>
              <a:t>  getting smaller and smaller, this will eventually stop and</a:t>
            </a:r>
          </a:p>
          <a:p>
            <a:pPr>
              <a:buClr>
                <a:srgbClr val="A50021"/>
              </a:buClr>
            </a:pPr>
            <a:r>
              <a:rPr lang="en-US" altLang="zh-TW"/>
              <a:t>  we have found a prime factor of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9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Infinitude of the Primes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609600" y="1081088"/>
            <a:ext cx="57705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2"/>
                </a:solidFill>
              </a:rPr>
              <a:t>Theorem.</a:t>
            </a:r>
            <a:r>
              <a:rPr lang="en-US" altLang="zh-TW"/>
              <a:t>  There are infinitely many prime numbers.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676400" y="3581400"/>
            <a:ext cx="521017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Claim</a:t>
            </a:r>
            <a:r>
              <a:rPr lang="en-US" altLang="zh-TW"/>
              <a:t>: if p divides a, then p does not divide a+1.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609600" y="2376488"/>
            <a:ext cx="371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p</a:t>
            </a:r>
            <a:r>
              <a:rPr lang="en-US" altLang="zh-TW" baseline="-25000"/>
              <a:t>1</a:t>
            </a:r>
            <a:r>
              <a:rPr lang="en-US" altLang="zh-TW"/>
              <a:t>, p</a:t>
            </a:r>
            <a:r>
              <a:rPr lang="en-US" altLang="zh-TW" baseline="-25000"/>
              <a:t>2</a:t>
            </a:r>
            <a:r>
              <a:rPr lang="en-US" altLang="zh-TW"/>
              <a:t>, …, p</a:t>
            </a:r>
            <a:r>
              <a:rPr lang="en-US" altLang="zh-TW" baseline="-25000"/>
              <a:t>N</a:t>
            </a:r>
            <a:r>
              <a:rPr lang="en-US" altLang="zh-TW"/>
              <a:t> be all the primes.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609600" y="2909888"/>
            <a:ext cx="2386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Consider 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N</a:t>
            </a:r>
            <a:r>
              <a:rPr lang="en-US" altLang="zh-TW"/>
              <a:t> + 1.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611188" y="1766888"/>
            <a:ext cx="289401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en-US"/>
              <a:t>Proof (by contradiction): 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677988" y="4186238"/>
            <a:ext cx="289401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en-US"/>
              <a:t>Proof (by contradiction): </a:t>
            </a:r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1677988" y="4794250"/>
            <a:ext cx="4510087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= cp for some integer c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a+1 = dp for some integer d</a:t>
            </a:r>
          </a:p>
          <a:p>
            <a:pPr>
              <a:lnSpc>
                <a:spcPct val="150000"/>
              </a:lnSpc>
            </a:pPr>
            <a:r>
              <a:rPr lang="en-US" altLang="zh-TW"/>
              <a:t>=&gt; 1 = (d-c)p, contradiction because p&gt;=2.</a:t>
            </a:r>
          </a:p>
        </p:txBody>
      </p: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609600" y="6248400"/>
            <a:ext cx="6729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none of p</a:t>
            </a:r>
            <a:r>
              <a:rPr lang="en-US" altLang="zh-TW" baseline="-25000"/>
              <a:t>1</a:t>
            </a:r>
            <a:r>
              <a:rPr lang="en-US" altLang="zh-TW"/>
              <a:t>, p</a:t>
            </a:r>
            <a:r>
              <a:rPr lang="en-US" altLang="zh-TW" baseline="-25000"/>
              <a:t>2</a:t>
            </a:r>
            <a:r>
              <a:rPr lang="en-US" altLang="zh-TW"/>
              <a:t>, …, p</a:t>
            </a:r>
            <a:r>
              <a:rPr lang="en-US" altLang="zh-TW" baseline="-25000"/>
              <a:t>N</a:t>
            </a:r>
            <a:r>
              <a:rPr lang="en-US" altLang="zh-TW"/>
              <a:t> can divide 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N</a:t>
            </a:r>
            <a:r>
              <a:rPr lang="en-US" altLang="zh-TW"/>
              <a:t> + 1, a contradiction.</a:t>
            </a: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1524000" y="3505200"/>
            <a:ext cx="5562600" cy="2514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/>
      <p:bldP spid="267271" grpId="0"/>
      <p:bldP spid="267272" grpId="0" animBg="1"/>
      <p:bldP spid="267273" grpId="0" animBg="1"/>
      <p:bldP spid="267275" grpId="0"/>
      <p:bldP spid="2672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03575" y="2024063"/>
            <a:ext cx="27368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Proof by cases</a:t>
            </a:r>
          </a:p>
        </p:txBody>
      </p:sp>
    </p:spTree>
    <p:extLst>
      <p:ext uri="{BB962C8B-B14F-4D97-AF65-F5344CB8AC3E}">
        <p14:creationId xmlns:p14="http://schemas.microsoft.com/office/powerpoint/2010/main" val="2285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0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by Cases</a:t>
            </a:r>
          </a:p>
        </p:txBody>
      </p:sp>
      <p:pic>
        <p:nvPicPr>
          <p:cNvPr id="264195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4196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462088"/>
            <a:ext cx="663575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4197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1905000"/>
            <a:ext cx="796925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4198" name="Picture 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2232025"/>
            <a:ext cx="7667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4199" name="Picture 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67000"/>
            <a:ext cx="147638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2957513" y="4191000"/>
            <a:ext cx="3227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 is positive or x is negative 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020763" y="3429000"/>
            <a:ext cx="7100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e.g. want to prove a nonzero number always has a positive square.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2971800" y="4648200"/>
            <a:ext cx="3036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x is positive, then x</a:t>
            </a:r>
            <a:r>
              <a:rPr lang="en-US" altLang="zh-TW" baseline="30000"/>
              <a:t>2</a:t>
            </a:r>
            <a:r>
              <a:rPr lang="en-US" altLang="zh-TW"/>
              <a:t> &gt; 0.</a:t>
            </a:r>
          </a:p>
        </p:txBody>
      </p:sp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2971800" y="5105400"/>
            <a:ext cx="3101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x is negative, then x</a:t>
            </a:r>
            <a:r>
              <a:rPr lang="en-US" altLang="zh-TW" baseline="30000"/>
              <a:t>2</a:t>
            </a:r>
            <a:r>
              <a:rPr lang="en-US" altLang="zh-TW"/>
              <a:t> &gt; 0.</a:t>
            </a:r>
          </a:p>
        </p:txBody>
      </p:sp>
      <p:pic>
        <p:nvPicPr>
          <p:cNvPr id="264204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6388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3021013" y="5562600"/>
            <a:ext cx="833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&gt;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0" grpId="0"/>
      <p:bldP spid="264201" grpId="0"/>
      <p:bldP spid="264202" grpId="0"/>
      <p:bldP spid="264203" grpId="0"/>
      <p:bldP spid="2642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2682875" y="457200"/>
            <a:ext cx="372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Universal Generalization</a:t>
            </a:r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3330575" y="1219200"/>
          <a:ext cx="2438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7" name="Equation" r:id="rId3" imgW="876240" imgH="419040" progId="Equation.3">
                  <p:embed/>
                </p:oleObj>
              </mc:Choice>
              <mc:Fallback>
                <p:oleObj name="Equation" r:id="rId3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1219200"/>
                        <a:ext cx="2438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752600" y="1614488"/>
            <a:ext cx="1157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</a:rPr>
              <a:t>valid rule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2622550" y="2590800"/>
            <a:ext cx="361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>
                <a:solidFill>
                  <a:srgbClr val="A50021"/>
                </a:solidFill>
              </a:rPr>
              <a:t>providing </a:t>
            </a:r>
            <a:r>
              <a:rPr kumimoji="0" lang="en-US" altLang="en-US" i="1">
                <a:solidFill>
                  <a:srgbClr val="A50021"/>
                </a:solidFill>
                <a:sym typeface="Euclid Symbol" pitchFamily="18" charset="2"/>
              </a:rPr>
              <a:t>c </a:t>
            </a:r>
            <a:r>
              <a:rPr kumimoji="0" lang="en-US" altLang="en-US">
                <a:solidFill>
                  <a:srgbClr val="A50021"/>
                </a:solidFill>
                <a:sym typeface="Euclid Symbol" pitchFamily="18" charset="2"/>
              </a:rPr>
              <a:t>is independent of</a:t>
            </a:r>
            <a:r>
              <a:rPr kumimoji="0" lang="en-US" altLang="en-US" i="1">
                <a:solidFill>
                  <a:srgbClr val="A50021"/>
                </a:solidFill>
                <a:sym typeface="Euclid Symbol" pitchFamily="18" charset="2"/>
              </a:rPr>
              <a:t> A</a:t>
            </a:r>
            <a:endParaRPr kumimoji="0" lang="en-US" altLang="en-US">
              <a:solidFill>
                <a:srgbClr val="A50021"/>
              </a:solidFill>
              <a:sym typeface="Euclid Symbol" pitchFamily="18" charset="2"/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076450" y="4418013"/>
            <a:ext cx="49561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e.g. given any number c, 2c is an even number</a:t>
            </a:r>
          </a:p>
          <a:p>
            <a:endParaRPr lang="en-US" altLang="zh-TW"/>
          </a:p>
          <a:p>
            <a:r>
              <a:rPr lang="en-US" altLang="zh-TW"/>
              <a:t>=&gt;   for all x, 2x is an even number.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682625" y="3352800"/>
            <a:ext cx="7788275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Informally, if we could prove that R(c) is true for an arbitrary c</a:t>
            </a:r>
          </a:p>
          <a:p>
            <a:pPr>
              <a:lnSpc>
                <a:spcPct val="150000"/>
              </a:lnSpc>
            </a:pPr>
            <a:r>
              <a:rPr lang="en-US" altLang="zh-TW"/>
              <a:t>(in a sense, c is a “variable”), then we could prove the for all statement.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381000" y="5638800"/>
            <a:ext cx="833755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Remark:</a:t>
            </a:r>
            <a:r>
              <a:rPr lang="en-US" altLang="zh-TW"/>
              <a:t> Universal generalization is often difficult to prove, we will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introduce mathematical induction to prove the validity of for all statements.</a:t>
            </a:r>
          </a:p>
        </p:txBody>
      </p:sp>
    </p:spTree>
    <p:extLst>
      <p:ext uri="{BB962C8B-B14F-4D97-AF65-F5344CB8AC3E}">
        <p14:creationId xmlns:p14="http://schemas.microsoft.com/office/powerpoint/2010/main" val="11187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/>
      <p:bldP spid="184327" grpId="0" animBg="1"/>
      <p:bldP spid="1843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2152650" y="457200"/>
            <a:ext cx="478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The Square of an Odd Integer</a:t>
            </a:r>
          </a:p>
        </p:txBody>
      </p:sp>
      <p:pic>
        <p:nvPicPr>
          <p:cNvPr id="274435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1219200"/>
            <a:ext cx="4508500" cy="40798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922338" y="2514600"/>
            <a:ext cx="772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  <a:r>
              <a:rPr lang="en-US" altLang="zh-TW" baseline="30000"/>
              <a:t>2</a:t>
            </a:r>
            <a:r>
              <a:rPr lang="en-US" altLang="zh-TW"/>
              <a:t> = 9 = 8+1,     5</a:t>
            </a:r>
            <a:r>
              <a:rPr lang="en-US" altLang="zh-TW" baseline="30000"/>
              <a:t>2</a:t>
            </a:r>
            <a:r>
              <a:rPr lang="en-US" altLang="zh-TW"/>
              <a:t> = 25 = 3x8+1     ……     131</a:t>
            </a:r>
            <a:r>
              <a:rPr lang="en-US" altLang="zh-TW" baseline="30000"/>
              <a:t>2</a:t>
            </a:r>
            <a:r>
              <a:rPr lang="en-US" altLang="zh-TW"/>
              <a:t> = 17161 = 2145x8 + 1, ………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922338" y="3240088"/>
            <a:ext cx="451802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1: prove that n</a:t>
            </a:r>
            <a:r>
              <a:rPr lang="en-US" altLang="zh-TW" baseline="30000"/>
              <a:t>2</a:t>
            </a:r>
            <a:r>
              <a:rPr lang="en-US" altLang="zh-TW"/>
              <a:t> – 1 is divisible by 8.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922338" y="4576763"/>
            <a:ext cx="27495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2: consider (2k+1)</a:t>
            </a:r>
            <a:r>
              <a:rPr lang="en-US" altLang="zh-TW" baseline="30000"/>
              <a:t>2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914400" y="1981200"/>
            <a:ext cx="32845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0: find counterexample.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1066800" y="3886200"/>
            <a:ext cx="2620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</a:t>
            </a:r>
            <a:r>
              <a:rPr lang="en-US" altLang="zh-TW" baseline="30000"/>
              <a:t>2</a:t>
            </a:r>
            <a:r>
              <a:rPr lang="en-US" altLang="zh-TW"/>
              <a:t> – 1 = (n-1)(n+1) = ??…</a:t>
            </a: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1066800" y="5181600"/>
            <a:ext cx="922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(2k+1)</a:t>
            </a:r>
            <a:r>
              <a:rPr lang="en-US" altLang="zh-TW" baseline="30000"/>
              <a:t>2</a:t>
            </a: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1981200" y="5181600"/>
            <a:ext cx="1311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= 4k</a:t>
            </a:r>
            <a:r>
              <a:rPr lang="en-US" altLang="zh-TW" baseline="30000"/>
              <a:t>2</a:t>
            </a:r>
            <a:r>
              <a:rPr lang="en-US" altLang="zh-TW"/>
              <a:t>+4k+1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1127125" y="5603875"/>
            <a:ext cx="667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k is even, then both k</a:t>
            </a:r>
            <a:r>
              <a:rPr lang="en-US" altLang="zh-TW" baseline="30000"/>
              <a:t>2</a:t>
            </a:r>
            <a:r>
              <a:rPr lang="en-US" altLang="zh-TW"/>
              <a:t> and k are even, and so we are done.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1143000" y="6110288"/>
            <a:ext cx="7335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k is odd, then both k</a:t>
            </a:r>
            <a:r>
              <a:rPr lang="en-US" altLang="zh-TW" baseline="30000"/>
              <a:t>2</a:t>
            </a:r>
            <a:r>
              <a:rPr lang="en-US" altLang="zh-TW"/>
              <a:t> and k are odd, and so k</a:t>
            </a:r>
            <a:r>
              <a:rPr lang="en-US" altLang="zh-TW" baseline="30000"/>
              <a:t>2</a:t>
            </a:r>
            <a:r>
              <a:rPr lang="en-US" altLang="zh-TW"/>
              <a:t>+k even, also 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  <p:bldP spid="274437" grpId="0" animBg="1"/>
      <p:bldP spid="274438" grpId="0" animBg="1"/>
      <p:bldP spid="274439" grpId="0" animBg="1"/>
      <p:bldP spid="274441" grpId="0"/>
      <p:bldP spid="274443" grpId="0"/>
      <p:bldP spid="274444" grpId="0"/>
      <p:bldP spid="274446" grpId="0"/>
      <p:bldP spid="2744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2362200" y="457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Trial and Error Won’t Work!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533400" y="4114800"/>
            <a:ext cx="2033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Euler conjecture:</a:t>
            </a:r>
          </a:p>
        </p:txBody>
      </p:sp>
      <p:pic>
        <p:nvPicPr>
          <p:cNvPr id="24474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35500"/>
            <a:ext cx="25908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3886200" y="4648200"/>
            <a:ext cx="4824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has no solution for a,b,c,d positive integers.</a:t>
            </a:r>
          </a:p>
        </p:txBody>
      </p:sp>
      <p:sp>
        <p:nvSpPr>
          <p:cNvPr id="244750" name="Text Box 14"/>
          <p:cNvSpPr txBox="1">
            <a:spLocks noChangeArrowheads="1"/>
          </p:cNvSpPr>
          <p:nvPr/>
        </p:nvSpPr>
        <p:spPr bwMode="auto">
          <a:xfrm>
            <a:off x="898525" y="5299075"/>
            <a:ext cx="2312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Open for 218 years,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3170238" y="5334000"/>
            <a:ext cx="2697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until Noam Elkies found</a:t>
            </a:r>
          </a:p>
        </p:txBody>
      </p:sp>
      <p:graphicFrame>
        <p:nvGraphicFramePr>
          <p:cNvPr id="244752" name="Object 16"/>
          <p:cNvGraphicFramePr>
            <a:graphicFrameLocks noChangeAspect="1"/>
          </p:cNvGraphicFramePr>
          <p:nvPr/>
        </p:nvGraphicFramePr>
        <p:xfrm>
          <a:off x="1905000" y="5867400"/>
          <a:ext cx="643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7" name="Equation" r:id="rId6" imgW="2450880" imgH="203040" progId="Equation.DSMT4">
                  <p:embed/>
                </p:oleObj>
              </mc:Choice>
              <mc:Fallback>
                <p:oleObj name="Equation" r:id="rId6" imgW="245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867400"/>
                        <a:ext cx="643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381000" y="1143000"/>
            <a:ext cx="845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Fermat (1637):</a:t>
            </a:r>
            <a:r>
              <a:rPr lang="en-US" altLang="en-US"/>
              <a:t> If an integer n is greater than 2, </a:t>
            </a:r>
          </a:p>
          <a:p>
            <a:pPr>
              <a:lnSpc>
                <a:spcPct val="200000"/>
              </a:lnSpc>
            </a:pPr>
            <a:r>
              <a:rPr lang="en-US" altLang="en-US"/>
              <a:t>then the equation a</a:t>
            </a:r>
            <a:r>
              <a:rPr lang="en-US" altLang="en-US" sz="2400" baseline="30000"/>
              <a:t>n</a:t>
            </a:r>
            <a:r>
              <a:rPr lang="en-US" altLang="en-US"/>
              <a:t> + b</a:t>
            </a:r>
            <a:r>
              <a:rPr lang="en-US" altLang="en-US" sz="2400" baseline="30000"/>
              <a:t>n</a:t>
            </a:r>
            <a:r>
              <a:rPr lang="en-US" altLang="en-US"/>
              <a:t> = c</a:t>
            </a:r>
            <a:r>
              <a:rPr lang="en-US" altLang="en-US" sz="2400" baseline="30000"/>
              <a:t>n</a:t>
            </a:r>
            <a:r>
              <a:rPr lang="en-US" altLang="en-US"/>
              <a:t> has no solutions in non-zero integers a, b, and c.</a:t>
            </a:r>
          </a:p>
        </p:txBody>
      </p:sp>
      <p:sp>
        <p:nvSpPr>
          <p:cNvPr id="244756" name="Text Box 20"/>
          <p:cNvSpPr txBox="1">
            <a:spLocks noChangeArrowheads="1"/>
          </p:cNvSpPr>
          <p:nvPr/>
        </p:nvSpPr>
        <p:spPr bwMode="auto">
          <a:xfrm>
            <a:off x="381000" y="2703513"/>
            <a:ext cx="81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Claim:</a:t>
            </a:r>
          </a:p>
        </p:txBody>
      </p:sp>
      <p:pic>
        <p:nvPicPr>
          <p:cNvPr id="244757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81288"/>
            <a:ext cx="23939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4758" name="Rectangle 22"/>
          <p:cNvSpPr>
            <a:spLocks noChangeArrowheads="1"/>
          </p:cNvSpPr>
          <p:nvPr/>
        </p:nvSpPr>
        <p:spPr bwMode="auto">
          <a:xfrm>
            <a:off x="3792538" y="2681288"/>
            <a:ext cx="5256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has no solutions in non-zero integers a, b, and c.</a:t>
            </a:r>
          </a:p>
        </p:txBody>
      </p:sp>
      <p:sp>
        <p:nvSpPr>
          <p:cNvPr id="244759" name="Text Box 23"/>
          <p:cNvSpPr txBox="1">
            <a:spLocks noChangeArrowheads="1"/>
          </p:cNvSpPr>
          <p:nvPr/>
        </p:nvSpPr>
        <p:spPr bwMode="auto">
          <a:xfrm>
            <a:off x="1066800" y="3290888"/>
            <a:ext cx="6891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False.</a:t>
            </a:r>
            <a:r>
              <a:rPr lang="en-US" altLang="en-US"/>
              <a:t>  But smallest counterexample has more than 1000 digits.</a:t>
            </a:r>
          </a:p>
        </p:txBody>
      </p:sp>
    </p:spTree>
    <p:extLst>
      <p:ext uri="{BB962C8B-B14F-4D97-AF65-F5344CB8AC3E}">
        <p14:creationId xmlns:p14="http://schemas.microsoft.com/office/powerpoint/2010/main" val="206848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7" grpId="0"/>
      <p:bldP spid="244749" grpId="0"/>
      <p:bldP spid="244750" grpId="0"/>
      <p:bldP spid="244751" grpId="0"/>
      <p:bldP spid="244756" grpId="0"/>
      <p:bldP spid="244758" grpId="0"/>
      <p:bldP spid="2447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1193800" y="3402013"/>
            <a:ext cx="673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Since m is an odd number, m = 2l+1 for some natural number l.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5368925"/>
            <a:ext cx="2751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m</a:t>
            </a:r>
            <a:r>
              <a:rPr lang="en-US" altLang="en-US" sz="2400" baseline="30000"/>
              <a:t>2</a:t>
            </a:r>
            <a:r>
              <a:rPr lang="en-US" altLang="en-US"/>
              <a:t> is an odd number.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752600" y="457200"/>
            <a:ext cx="553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The Square Root of an Even Square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2209800" y="1447800"/>
            <a:ext cx="4662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m</a:t>
            </a:r>
            <a:r>
              <a:rPr lang="en-US" altLang="en-US" sz="2400" baseline="30000"/>
              <a:t>2</a:t>
            </a:r>
            <a:r>
              <a:rPr lang="en-US" altLang="en-US"/>
              <a:t> is even, then m is even</a:t>
            </a: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1828800" y="1995488"/>
            <a:ext cx="4929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m is odd, then m</a:t>
            </a:r>
            <a:r>
              <a:rPr lang="en-US" altLang="en-US" sz="2400" baseline="30000"/>
              <a:t>2</a:t>
            </a:r>
            <a:r>
              <a:rPr lang="en-US" altLang="en-US"/>
              <a:t> is odd.</a:t>
            </a: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219200" y="4016375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m</a:t>
            </a:r>
            <a:r>
              <a:rPr lang="en-US" altLang="en-US" sz="2400" baseline="30000"/>
              <a:t>2</a:t>
            </a:r>
            <a:r>
              <a:rPr lang="en-US" altLang="en-US"/>
              <a:t> = (2l+1)</a:t>
            </a:r>
            <a:r>
              <a:rPr lang="en-US" altLang="en-US" sz="2400" baseline="30000"/>
              <a:t>2</a:t>
            </a:r>
            <a:endParaRPr lang="en-US" altLang="en-US"/>
          </a:p>
        </p:txBody>
      </p: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1981200" y="4621213"/>
            <a:ext cx="1966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(2l)</a:t>
            </a:r>
            <a:r>
              <a:rPr lang="en-US" altLang="en-US" sz="2400" baseline="30000"/>
              <a:t>2</a:t>
            </a:r>
            <a:r>
              <a:rPr lang="en-US" altLang="en-US"/>
              <a:t> + 2(2l) + 1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669925" y="2819400"/>
            <a:ext cx="30353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 (the contrapositive):</a:t>
            </a: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3200400" y="6019800"/>
            <a:ext cx="2744788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Proof by contrapositive.</a:t>
            </a:r>
          </a:p>
        </p:txBody>
      </p:sp>
    </p:spTree>
    <p:extLst>
      <p:ext uri="{BB962C8B-B14F-4D97-AF65-F5344CB8AC3E}">
        <p14:creationId xmlns:p14="http://schemas.microsoft.com/office/powerpoint/2010/main" val="1852368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  <p:bldP spid="233475" grpId="0"/>
      <p:bldP spid="233479" grpId="0"/>
      <p:bldP spid="233480" grpId="0"/>
      <p:bldP spid="233481" grpId="0" animBg="1"/>
      <p:bldP spid="23348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34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Rational vs Irrational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1524000" y="1295400"/>
            <a:ext cx="60912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Question:</a:t>
            </a:r>
            <a:r>
              <a:rPr lang="en-US" altLang="en-US"/>
              <a:t> If a and b are irrational, can a</a:t>
            </a:r>
            <a:r>
              <a:rPr lang="en-US" altLang="en-US" sz="2400" baseline="30000"/>
              <a:t>b</a:t>
            </a:r>
            <a:r>
              <a:rPr lang="en-US" altLang="en-US"/>
              <a:t> be rational??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717675" y="2057400"/>
            <a:ext cx="567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know that √2 is irrational, what about √2</a:t>
            </a:r>
            <a:r>
              <a:rPr lang="en-US" altLang="en-US" sz="2400" baseline="30000"/>
              <a:t>√2</a:t>
            </a:r>
            <a:r>
              <a:rPr lang="en-US" altLang="en-US"/>
              <a:t> ?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1295400" y="2743200"/>
            <a:ext cx="3030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Case 1: √2</a:t>
            </a:r>
            <a:r>
              <a:rPr lang="en-US" altLang="en-US" sz="2400" b="1" baseline="30000"/>
              <a:t>√2</a:t>
            </a:r>
            <a:r>
              <a:rPr lang="en-US" altLang="en-US" b="1"/>
              <a:t> is rational</a:t>
            </a:r>
            <a:endParaRPr lang="en-US" alt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2774950" y="329088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Then we are done, a=√2, b=√2.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1295400" y="3976688"/>
            <a:ext cx="3203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Case 2: √2</a:t>
            </a:r>
            <a:r>
              <a:rPr lang="en-US" altLang="en-US" sz="2400" b="1" baseline="30000"/>
              <a:t>√2</a:t>
            </a:r>
            <a:r>
              <a:rPr lang="en-US" altLang="en-US" b="1"/>
              <a:t> is irrational</a:t>
            </a:r>
            <a:endParaRPr lang="en-US" altLang="en-US"/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2819400" y="4572000"/>
            <a:ext cx="5121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Then (</a:t>
            </a:r>
            <a:r>
              <a:rPr lang="en-US" altLang="en-US" b="1"/>
              <a:t>√2</a:t>
            </a:r>
            <a:r>
              <a:rPr lang="en-US" altLang="en-US" sz="2400" b="1" baseline="30000"/>
              <a:t>√2</a:t>
            </a:r>
            <a:r>
              <a:rPr lang="en-US" altLang="en-US" b="1"/>
              <a:t>)</a:t>
            </a:r>
            <a:r>
              <a:rPr lang="en-US" altLang="en-US" sz="2400" b="1" baseline="30000"/>
              <a:t>√2 </a:t>
            </a:r>
            <a:r>
              <a:rPr lang="en-US" altLang="en-US"/>
              <a:t>= </a:t>
            </a:r>
            <a:r>
              <a:rPr lang="en-US" altLang="en-US" b="1"/>
              <a:t>√2</a:t>
            </a:r>
            <a:r>
              <a:rPr lang="en-US" altLang="en-US" sz="2400" b="1" baseline="30000"/>
              <a:t>2</a:t>
            </a:r>
            <a:r>
              <a:rPr lang="en-US" altLang="en-US"/>
              <a:t> = 2, a rational number</a:t>
            </a: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2878138" y="5043488"/>
            <a:ext cx="3141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a=</a:t>
            </a:r>
            <a:r>
              <a:rPr lang="en-US" altLang="en-US" b="1"/>
              <a:t>√2</a:t>
            </a:r>
            <a:r>
              <a:rPr lang="en-US" altLang="en-US" sz="2400" b="1" baseline="30000"/>
              <a:t>√2</a:t>
            </a:r>
            <a:r>
              <a:rPr lang="en-US" altLang="en-US"/>
              <a:t>, b= √2 will do. </a:t>
            </a:r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1279525" y="5653088"/>
            <a:ext cx="6545263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in either case there are a,b irrational and a</a:t>
            </a:r>
            <a:r>
              <a:rPr lang="en-US" altLang="en-US" sz="2400" baseline="30000"/>
              <a:t>b</a:t>
            </a:r>
            <a:r>
              <a:rPr lang="en-US" altLang="en-US"/>
              <a:t> be rational.</a:t>
            </a:r>
          </a:p>
        </p:txBody>
      </p:sp>
      <p:sp>
        <p:nvSpPr>
          <p:cNvPr id="266251" name="AutoShape 11"/>
          <p:cNvSpPr>
            <a:spLocks noChangeArrowheads="1"/>
          </p:cNvSpPr>
          <p:nvPr/>
        </p:nvSpPr>
        <p:spPr bwMode="auto">
          <a:xfrm rot="10800000">
            <a:off x="3810000" y="6248400"/>
            <a:ext cx="5181600" cy="381000"/>
          </a:xfrm>
          <a:prstGeom prst="wedgeRoundRectCallout">
            <a:avLst>
              <a:gd name="adj1" fmla="val 67736"/>
              <a:gd name="adj2" fmla="val 79579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/>
            <a:r>
              <a:rPr lang="en-US" altLang="en-US"/>
              <a:t>We don’t (need to) know which case is true!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  <p:bldP spid="266245" grpId="0"/>
      <p:bldP spid="266246" grpId="0"/>
      <p:bldP spid="266247" grpId="0"/>
      <p:bldP spid="266248" grpId="0"/>
      <p:bldP spid="266249" grpId="0"/>
      <p:bldP spid="266250" grpId="0" animBg="1"/>
      <p:bldP spid="2662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22700" y="4572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Summary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09600" y="1338263"/>
            <a:ext cx="788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have learnt different techniques to prove mathematical statements.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203575" y="2057400"/>
            <a:ext cx="27368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cases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3400" y="4537075"/>
            <a:ext cx="806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Next time we will focus on a very important technique, proof by induction.</a:t>
            </a:r>
          </a:p>
        </p:txBody>
      </p:sp>
    </p:spTree>
    <p:extLst>
      <p:ext uri="{BB962C8B-B14F-4D97-AF65-F5344CB8AC3E}">
        <p14:creationId xmlns:p14="http://schemas.microsoft.com/office/powerpoint/2010/main" val="27596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0" y="1900238"/>
            <a:ext cx="8143875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i="1" dirty="0">
                <a:solidFill>
                  <a:srgbClr val="003399"/>
                </a:solidFill>
              </a:rPr>
              <a:t>Proof</a:t>
            </a:r>
            <a:r>
              <a:rPr kumimoji="0" lang="en-US" altLang="en-US" dirty="0"/>
              <a:t>:  Give </a:t>
            </a:r>
            <a:r>
              <a:rPr kumimoji="0" lang="en-US" altLang="en-US" b="1" i="1" dirty="0" err="1">
                <a:solidFill>
                  <a:schemeClr val="accent2"/>
                </a:solidFill>
              </a:rPr>
              <a:t>countermodel</a:t>
            </a:r>
            <a:r>
              <a:rPr kumimoji="0" lang="en-US" altLang="en-US" dirty="0">
                <a:sym typeface="Symbol" pitchFamily="18" charset="2"/>
              </a:rPr>
              <a:t>, where</a:t>
            </a:r>
          </a:p>
          <a:p>
            <a:pPr>
              <a:lnSpc>
                <a:spcPct val="150000"/>
              </a:lnSpc>
            </a:pPr>
            <a:r>
              <a:rPr kumimoji="0" lang="en-US" altLang="en-US" b="1" dirty="0">
                <a:solidFill>
                  <a:srgbClr val="9900CC"/>
                </a:solidFill>
                <a:sym typeface="Symbol" pitchFamily="18" charset="2"/>
              </a:rPr>
              <a:t>             </a:t>
            </a:r>
            <a:r>
              <a:rPr kumimoji="0" lang="en-US" altLang="en-US" dirty="0">
                <a:sym typeface="Symbol" pitchFamily="18" charset="2"/>
              </a:rPr>
              <a:t></a:t>
            </a:r>
            <a:r>
              <a:rPr kumimoji="0" lang="en-US" altLang="en-US" i="1" dirty="0">
                <a:sym typeface="Symbol" pitchFamily="18" charset="2"/>
              </a:rPr>
              <a:t>z</a:t>
            </a:r>
            <a:r>
              <a:rPr kumimoji="0" lang="en-US" altLang="en-US" dirty="0">
                <a:sym typeface="Symbol" pitchFamily="18" charset="2"/>
              </a:rPr>
              <a:t> [</a:t>
            </a:r>
            <a:r>
              <a:rPr kumimoji="0" lang="en-US" altLang="en-US" i="1" dirty="0">
                <a:sym typeface="Symbol" pitchFamily="18" charset="2"/>
              </a:rPr>
              <a:t>Q</a:t>
            </a:r>
            <a:r>
              <a:rPr kumimoji="0" lang="en-US" altLang="en-US" dirty="0">
                <a:sym typeface="Symbol" pitchFamily="18" charset="2"/>
              </a:rPr>
              <a:t>(</a:t>
            </a:r>
            <a:r>
              <a:rPr kumimoji="0" lang="en-US" altLang="en-US" i="1" dirty="0">
                <a:sym typeface="Symbol" pitchFamily="18" charset="2"/>
              </a:rPr>
              <a:t>z</a:t>
            </a:r>
            <a:r>
              <a:rPr kumimoji="0" lang="en-US" altLang="en-US" dirty="0">
                <a:sym typeface="Symbol" pitchFamily="18" charset="2"/>
              </a:rPr>
              <a:t>)</a:t>
            </a:r>
            <a:r>
              <a:rPr kumimoji="0" lang="en-US" altLang="en-US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0" lang="en-US" altLang="en-US" b="1" dirty="0">
                <a:solidFill>
                  <a:srgbClr val="D00614"/>
                </a:solidFill>
                <a:sym typeface="Euclid Symbol" pitchFamily="18" charset="2"/>
              </a:rPr>
              <a:t>V</a:t>
            </a:r>
            <a:r>
              <a:rPr kumimoji="0" lang="en-US" altLang="en-US" dirty="0" smtClean="0">
                <a:solidFill>
                  <a:schemeClr val="accent2"/>
                </a:solidFill>
                <a:sym typeface="Euclid Symbol" pitchFamily="18" charset="2"/>
              </a:rPr>
              <a:t> </a:t>
            </a:r>
            <a:r>
              <a:rPr kumimoji="0" lang="en-US" altLang="en-US" i="1" dirty="0">
                <a:sym typeface="Symbol" pitchFamily="18" charset="2"/>
              </a:rPr>
              <a:t>P</a:t>
            </a:r>
            <a:r>
              <a:rPr kumimoji="0" lang="en-US" altLang="en-US" dirty="0">
                <a:sym typeface="Symbol" pitchFamily="18" charset="2"/>
              </a:rPr>
              <a:t>(z)]</a:t>
            </a:r>
            <a:r>
              <a:rPr kumimoji="0" lang="en-US" altLang="en-US" dirty="0">
                <a:solidFill>
                  <a:srgbClr val="9900CC"/>
                </a:solidFill>
                <a:sym typeface="Symbol" pitchFamily="18" charset="2"/>
              </a:rPr>
              <a:t>  </a:t>
            </a:r>
            <a:r>
              <a:rPr kumimoji="0" lang="en-US" altLang="en-US" dirty="0">
                <a:sym typeface="Symbol" pitchFamily="18" charset="2"/>
              </a:rPr>
              <a:t>is </a:t>
            </a:r>
            <a:r>
              <a:rPr kumimoji="0" lang="en-US" altLang="en-US" dirty="0">
                <a:solidFill>
                  <a:srgbClr val="008000"/>
                </a:solidFill>
                <a:sym typeface="Symbol" pitchFamily="18" charset="2"/>
              </a:rPr>
              <a:t>true</a:t>
            </a:r>
            <a:r>
              <a:rPr kumimoji="0" lang="en-US" altLang="en-US" dirty="0">
                <a:sym typeface="Symbol" pitchFamily="18" charset="2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0" lang="en-US" altLang="en-US" dirty="0">
                <a:sym typeface="Symbol" pitchFamily="18" charset="2"/>
              </a:rPr>
              <a:t>       	but </a:t>
            </a:r>
            <a:r>
              <a:rPr kumimoji="0" lang="en-US" altLang="en-US" i="1" dirty="0" err="1">
                <a:sym typeface="Symbol" pitchFamily="18" charset="2"/>
              </a:rPr>
              <a:t>x.Q</a:t>
            </a:r>
            <a:r>
              <a:rPr kumimoji="0" lang="en-US" altLang="en-US" dirty="0">
                <a:sym typeface="Symbol" pitchFamily="18" charset="2"/>
              </a:rPr>
              <a:t>(</a:t>
            </a:r>
            <a:r>
              <a:rPr kumimoji="0" lang="en-US" altLang="en-US" i="1" dirty="0">
                <a:sym typeface="Symbol" pitchFamily="18" charset="2"/>
              </a:rPr>
              <a:t>x</a:t>
            </a:r>
            <a:r>
              <a:rPr kumimoji="0" lang="en-US" altLang="en-US" dirty="0">
                <a:sym typeface="Symbol" pitchFamily="18" charset="2"/>
              </a:rPr>
              <a:t>)</a:t>
            </a:r>
            <a:r>
              <a:rPr kumimoji="0" lang="en-US" altLang="en-US" dirty="0">
                <a:solidFill>
                  <a:srgbClr val="CC00CC"/>
                </a:solidFill>
                <a:sym typeface="Symbol" pitchFamily="18" charset="2"/>
              </a:rPr>
              <a:t> </a:t>
            </a:r>
            <a:r>
              <a:rPr kumimoji="0" lang="en-US" altLang="en-US" b="1" dirty="0">
                <a:solidFill>
                  <a:srgbClr val="D00614"/>
                </a:solidFill>
                <a:sym typeface="Euclid Symbol" pitchFamily="18" charset="2"/>
              </a:rPr>
              <a:t>V</a:t>
            </a:r>
            <a:r>
              <a:rPr kumimoji="0" lang="en-US" altLang="en-US" dirty="0" smtClean="0">
                <a:solidFill>
                  <a:srgbClr val="CC00CC"/>
                </a:solidFill>
                <a:sym typeface="Symbol" pitchFamily="18" charset="2"/>
              </a:rPr>
              <a:t> </a:t>
            </a:r>
            <a:r>
              <a:rPr kumimoji="0" lang="en-US" altLang="en-US" dirty="0">
                <a:sym typeface="Symbol" pitchFamily="18" charset="2"/>
              </a:rPr>
              <a:t></a:t>
            </a:r>
            <a:r>
              <a:rPr kumimoji="0" lang="en-US" altLang="en-US" i="1" dirty="0" err="1">
                <a:sym typeface="Symbol" pitchFamily="18" charset="2"/>
              </a:rPr>
              <a:t>y.P</a:t>
            </a:r>
            <a:r>
              <a:rPr kumimoji="0" lang="en-US" altLang="en-US" dirty="0">
                <a:sym typeface="Symbol" pitchFamily="18" charset="2"/>
              </a:rPr>
              <a:t>(</a:t>
            </a:r>
            <a:r>
              <a:rPr kumimoji="0" lang="en-US" altLang="en-US" i="1" dirty="0">
                <a:sym typeface="Symbol" pitchFamily="18" charset="2"/>
              </a:rPr>
              <a:t>y</a:t>
            </a:r>
            <a:r>
              <a:rPr kumimoji="0" lang="en-US" altLang="en-US" dirty="0">
                <a:sym typeface="Symbol" pitchFamily="18" charset="2"/>
              </a:rPr>
              <a:t>)</a:t>
            </a:r>
            <a:r>
              <a:rPr kumimoji="0" lang="en-US" altLang="en-US" b="1" dirty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kumimoji="0" lang="en-US" altLang="en-US" dirty="0">
                <a:sym typeface="Symbol" pitchFamily="18" charset="2"/>
              </a:rPr>
              <a:t>is</a:t>
            </a:r>
            <a:r>
              <a:rPr kumimoji="0" lang="en-US" altLang="en-US" dirty="0">
                <a:solidFill>
                  <a:srgbClr val="F80000"/>
                </a:solidFill>
                <a:sym typeface="Symbol" pitchFamily="18" charset="2"/>
              </a:rPr>
              <a:t> </a:t>
            </a:r>
            <a:r>
              <a:rPr kumimoji="0" lang="en-US" altLang="en-US" dirty="0">
                <a:solidFill>
                  <a:srgbClr val="D00614"/>
                </a:solidFill>
                <a:sym typeface="Symbol" pitchFamily="18" charset="2"/>
              </a:rPr>
              <a:t>false</a:t>
            </a:r>
            <a:r>
              <a:rPr kumimoji="0" lang="en-US" altLang="en-US" dirty="0">
                <a:solidFill>
                  <a:srgbClr val="F80000"/>
                </a:solidFill>
                <a:sym typeface="Symbol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endParaRPr kumimoji="0" lang="en-US" altLang="en-US" dirty="0">
              <a:solidFill>
                <a:srgbClr val="F80000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kumimoji="0" lang="en-US" altLang="en-US" dirty="0">
                <a:sym typeface="Symbol" pitchFamily="18" charset="2"/>
              </a:rPr>
              <a:t>	In this example, let domain be integers,</a:t>
            </a:r>
          </a:p>
          <a:p>
            <a:pPr>
              <a:lnSpc>
                <a:spcPct val="150000"/>
              </a:lnSpc>
            </a:pPr>
            <a:r>
              <a:rPr kumimoji="0" lang="en-US" altLang="en-US" i="1" dirty="0">
                <a:sym typeface="Symbol" pitchFamily="18" charset="2"/>
              </a:rPr>
              <a:t>                         Q</a:t>
            </a:r>
            <a:r>
              <a:rPr kumimoji="0" lang="en-US" altLang="en-US" dirty="0">
                <a:sym typeface="Symbol" pitchFamily="18" charset="2"/>
              </a:rPr>
              <a:t>(</a:t>
            </a:r>
            <a:r>
              <a:rPr kumimoji="0" lang="en-US" altLang="en-US" i="1" dirty="0">
                <a:sym typeface="Symbol" pitchFamily="18" charset="2"/>
              </a:rPr>
              <a:t>z</a:t>
            </a:r>
            <a:r>
              <a:rPr kumimoji="0" lang="en-US" altLang="en-US" dirty="0">
                <a:sym typeface="Symbol" pitchFamily="18" charset="2"/>
              </a:rPr>
              <a:t>) be true if z is an even number, i.e. Q(z)=even(z)</a:t>
            </a:r>
          </a:p>
          <a:p>
            <a:pPr>
              <a:lnSpc>
                <a:spcPct val="150000"/>
              </a:lnSpc>
            </a:pPr>
            <a:r>
              <a:rPr kumimoji="0" lang="en-US" altLang="en-US" i="1" dirty="0">
                <a:sym typeface="Symbol" pitchFamily="18" charset="2"/>
              </a:rPr>
              <a:t>                         P</a:t>
            </a:r>
            <a:r>
              <a:rPr kumimoji="0" lang="en-US" altLang="en-US" dirty="0">
                <a:sym typeface="Symbol" pitchFamily="18" charset="2"/>
              </a:rPr>
              <a:t>(</a:t>
            </a:r>
            <a:r>
              <a:rPr kumimoji="0" lang="en-US" altLang="en-US" i="1" dirty="0">
                <a:sym typeface="Symbol" pitchFamily="18" charset="2"/>
              </a:rPr>
              <a:t>z</a:t>
            </a:r>
            <a:r>
              <a:rPr kumimoji="0" lang="en-US" altLang="en-US" dirty="0">
                <a:sym typeface="Symbol" pitchFamily="18" charset="2"/>
              </a:rPr>
              <a:t>) be true if z is an odd number, i.e. P(z)=odd(z)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676400" y="1066800"/>
            <a:ext cx="5768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dirty="0">
                <a:sym typeface="Symbol" pitchFamily="18" charset="2"/>
              </a:rPr>
              <a:t></a:t>
            </a:r>
            <a:r>
              <a:rPr kumimoji="0" lang="en-US" altLang="en-US" sz="2400" i="1" dirty="0">
                <a:sym typeface="Symbol" pitchFamily="18" charset="2"/>
              </a:rPr>
              <a:t>z</a:t>
            </a:r>
            <a:r>
              <a:rPr kumimoji="0" lang="en-US" altLang="en-US" sz="2400" dirty="0">
                <a:sym typeface="Symbol" pitchFamily="18" charset="2"/>
              </a:rPr>
              <a:t> [</a:t>
            </a:r>
            <a:r>
              <a:rPr kumimoji="0" lang="en-US" altLang="en-US" sz="2400" i="1" dirty="0">
                <a:sym typeface="Symbol" pitchFamily="18" charset="2"/>
              </a:rPr>
              <a:t>Q</a:t>
            </a:r>
            <a:r>
              <a:rPr kumimoji="0" lang="en-US" altLang="en-US" sz="2400" dirty="0">
                <a:sym typeface="Symbol" pitchFamily="18" charset="2"/>
              </a:rPr>
              <a:t>(</a:t>
            </a:r>
            <a:r>
              <a:rPr kumimoji="0" lang="en-US" altLang="en-US" sz="2400" i="1" dirty="0">
                <a:sym typeface="Symbol" pitchFamily="18" charset="2"/>
              </a:rPr>
              <a:t>z</a:t>
            </a:r>
            <a:r>
              <a:rPr kumimoji="0" lang="en-US" altLang="en-US" sz="2400" dirty="0">
                <a:sym typeface="Symbol" pitchFamily="18" charset="2"/>
              </a:rPr>
              <a:t>) </a:t>
            </a:r>
            <a:r>
              <a:rPr kumimoji="0" lang="en-US" altLang="en-US" sz="2400" b="1" dirty="0">
                <a:solidFill>
                  <a:srgbClr val="D00614"/>
                </a:solidFill>
                <a:sym typeface="Euclid Symbol" pitchFamily="18" charset="2"/>
              </a:rPr>
              <a:t>V</a:t>
            </a:r>
            <a:r>
              <a:rPr kumimoji="0" lang="en-US" altLang="en-US" sz="2400" dirty="0" smtClean="0">
                <a:sym typeface="Symbol" pitchFamily="18" charset="2"/>
              </a:rPr>
              <a:t> </a:t>
            </a:r>
            <a:r>
              <a:rPr kumimoji="0" lang="en-US" altLang="en-US" sz="2400" i="1" dirty="0">
                <a:sym typeface="Symbol" pitchFamily="18" charset="2"/>
              </a:rPr>
              <a:t>P</a:t>
            </a:r>
            <a:r>
              <a:rPr kumimoji="0" lang="en-US" altLang="en-US" sz="2400" dirty="0">
                <a:sym typeface="Symbol" pitchFamily="18" charset="2"/>
              </a:rPr>
              <a:t>(z)] </a:t>
            </a:r>
            <a:r>
              <a:rPr kumimoji="0" lang="en-US" altLang="en-US" sz="2400" dirty="0">
                <a:cs typeface="Times New Roman" pitchFamily="18" charset="0"/>
                <a:sym typeface="Symbol" pitchFamily="18" charset="2"/>
              </a:rPr>
              <a:t>→ </a:t>
            </a:r>
            <a:r>
              <a:rPr kumimoji="0" lang="en-US" altLang="en-US" sz="2400" dirty="0">
                <a:sym typeface="Symbol" pitchFamily="18" charset="2"/>
              </a:rPr>
              <a:t>[</a:t>
            </a:r>
            <a:r>
              <a:rPr kumimoji="0" lang="en-US" altLang="en-US" sz="2400" i="1" dirty="0" err="1">
                <a:sym typeface="Symbol" pitchFamily="18" charset="2"/>
              </a:rPr>
              <a:t>x.Q</a:t>
            </a:r>
            <a:r>
              <a:rPr kumimoji="0" lang="en-US" altLang="en-US" sz="2400" dirty="0">
                <a:sym typeface="Symbol" pitchFamily="18" charset="2"/>
              </a:rPr>
              <a:t>(</a:t>
            </a:r>
            <a:r>
              <a:rPr kumimoji="0" lang="en-US" altLang="en-US" sz="2400" i="1" dirty="0">
                <a:sym typeface="Symbol" pitchFamily="18" charset="2"/>
              </a:rPr>
              <a:t>x</a:t>
            </a:r>
            <a:r>
              <a:rPr kumimoji="0" lang="en-US" altLang="en-US" sz="2400" dirty="0">
                <a:sym typeface="Symbol" pitchFamily="18" charset="2"/>
              </a:rPr>
              <a:t>) </a:t>
            </a:r>
            <a:r>
              <a:rPr kumimoji="0" lang="en-US" altLang="en-US" sz="2400" b="1" dirty="0">
                <a:solidFill>
                  <a:srgbClr val="D00614"/>
                </a:solidFill>
                <a:sym typeface="Euclid Symbol" pitchFamily="18" charset="2"/>
              </a:rPr>
              <a:t>V</a:t>
            </a:r>
            <a:r>
              <a:rPr kumimoji="0" lang="en-US" altLang="en-US" sz="2400" dirty="0" smtClean="0">
                <a:sym typeface="Symbol" pitchFamily="18" charset="2"/>
              </a:rPr>
              <a:t> </a:t>
            </a:r>
            <a:r>
              <a:rPr kumimoji="0" lang="en-US" altLang="en-US" sz="2400" dirty="0">
                <a:sym typeface="Symbol" pitchFamily="18" charset="2"/>
              </a:rPr>
              <a:t></a:t>
            </a:r>
            <a:r>
              <a:rPr kumimoji="0" lang="en-US" altLang="en-US" sz="2400" i="1" dirty="0" err="1">
                <a:sym typeface="Symbol" pitchFamily="18" charset="2"/>
              </a:rPr>
              <a:t>y.P</a:t>
            </a:r>
            <a:r>
              <a:rPr kumimoji="0" lang="en-US" altLang="en-US" sz="2400" dirty="0">
                <a:sym typeface="Symbol" pitchFamily="18" charset="2"/>
              </a:rPr>
              <a:t>(</a:t>
            </a:r>
            <a:r>
              <a:rPr kumimoji="0" lang="en-US" altLang="en-US" sz="2400" i="1" dirty="0">
                <a:sym typeface="Symbol" pitchFamily="18" charset="2"/>
              </a:rPr>
              <a:t>y</a:t>
            </a:r>
            <a:r>
              <a:rPr kumimoji="0" lang="en-US" altLang="en-US" sz="2400" dirty="0">
                <a:sym typeface="Symbol" pitchFamily="18" charset="2"/>
              </a:rPr>
              <a:t>)]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657600" y="457200"/>
            <a:ext cx="182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Valid Rule?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259388" y="2243138"/>
            <a:ext cx="1900237" cy="7334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Find a domain,</a:t>
            </a:r>
          </a:p>
          <a:p>
            <a:pPr>
              <a:lnSpc>
                <a:spcPct val="130000"/>
              </a:lnSpc>
            </a:pPr>
            <a:r>
              <a:rPr lang="en-US" altLang="en-US"/>
              <a:t>and a predicate.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914400" y="5043488"/>
            <a:ext cx="81881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Then </a:t>
            </a:r>
            <a:r>
              <a:rPr kumimoji="0" lang="en-US" altLang="en-US" dirty="0">
                <a:sym typeface="Symbol" pitchFamily="18" charset="2"/>
              </a:rPr>
              <a:t></a:t>
            </a:r>
            <a:r>
              <a:rPr kumimoji="0" lang="en-US" altLang="en-US" i="1" dirty="0">
                <a:sym typeface="Symbol" pitchFamily="18" charset="2"/>
              </a:rPr>
              <a:t>z</a:t>
            </a:r>
            <a:r>
              <a:rPr kumimoji="0" lang="en-US" altLang="en-US" dirty="0">
                <a:sym typeface="Symbol" pitchFamily="18" charset="2"/>
              </a:rPr>
              <a:t> [</a:t>
            </a:r>
            <a:r>
              <a:rPr kumimoji="0" lang="en-US" altLang="en-US" i="1" dirty="0">
                <a:sym typeface="Symbol" pitchFamily="18" charset="2"/>
              </a:rPr>
              <a:t>Q</a:t>
            </a:r>
            <a:r>
              <a:rPr kumimoji="0" lang="en-US" altLang="en-US" dirty="0">
                <a:sym typeface="Symbol" pitchFamily="18" charset="2"/>
              </a:rPr>
              <a:t>(</a:t>
            </a:r>
            <a:r>
              <a:rPr kumimoji="0" lang="en-US" altLang="en-US" i="1" dirty="0">
                <a:sym typeface="Symbol" pitchFamily="18" charset="2"/>
              </a:rPr>
              <a:t>z</a:t>
            </a:r>
            <a:r>
              <a:rPr kumimoji="0" lang="en-US" altLang="en-US" dirty="0">
                <a:sym typeface="Symbol" pitchFamily="18" charset="2"/>
              </a:rPr>
              <a:t>) </a:t>
            </a:r>
            <a:r>
              <a:rPr kumimoji="0" lang="en-US" altLang="en-US" b="1" dirty="0">
                <a:solidFill>
                  <a:srgbClr val="D00614"/>
                </a:solidFill>
                <a:sym typeface="Euclid Symbol" pitchFamily="18" charset="2"/>
              </a:rPr>
              <a:t>V</a:t>
            </a:r>
            <a:r>
              <a:rPr kumimoji="0" lang="en-US" altLang="en-US" dirty="0" smtClean="0">
                <a:sym typeface="Symbol" pitchFamily="18" charset="2"/>
              </a:rPr>
              <a:t> </a:t>
            </a:r>
            <a:r>
              <a:rPr kumimoji="0" lang="en-US" altLang="en-US" i="1" dirty="0">
                <a:sym typeface="Symbol" pitchFamily="18" charset="2"/>
              </a:rPr>
              <a:t>P</a:t>
            </a:r>
            <a:r>
              <a:rPr kumimoji="0" lang="en-US" altLang="en-US" dirty="0">
                <a:sym typeface="Symbol" pitchFamily="18" charset="2"/>
              </a:rPr>
              <a:t>(z)] is true, because every number is either even or odd.</a:t>
            </a:r>
            <a:endParaRPr kumimoji="0" lang="en-US" altLang="zh-TW" dirty="0"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914400" y="5486400"/>
            <a:ext cx="727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But </a:t>
            </a:r>
            <a:r>
              <a:rPr kumimoji="0" lang="en-US" altLang="en-US">
                <a:sym typeface="Symbol" pitchFamily="18" charset="2"/>
              </a:rPr>
              <a:t></a:t>
            </a:r>
            <a:r>
              <a:rPr kumimoji="0" lang="en-US" altLang="en-US" i="1">
                <a:sym typeface="Symbol" pitchFamily="18" charset="2"/>
              </a:rPr>
              <a:t>x.Q</a:t>
            </a:r>
            <a:r>
              <a:rPr kumimoji="0" lang="en-US" altLang="en-US">
                <a:sym typeface="Symbol" pitchFamily="18" charset="2"/>
              </a:rPr>
              <a:t>(</a:t>
            </a:r>
            <a:r>
              <a:rPr kumimoji="0" lang="en-US" altLang="en-US" i="1">
                <a:sym typeface="Symbol" pitchFamily="18" charset="2"/>
              </a:rPr>
              <a:t>x</a:t>
            </a:r>
            <a:r>
              <a:rPr kumimoji="0" lang="en-US" altLang="en-US">
                <a:sym typeface="Symbol" pitchFamily="18" charset="2"/>
              </a:rPr>
              <a:t>) is not true, since not every number is an even number.</a:t>
            </a:r>
            <a:endParaRPr kumimoji="0" lang="en-US" altLang="zh-TW">
              <a:sym typeface="Symbol" pitchFamily="18" charset="2"/>
            </a:endParaRP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914400" y="5957888"/>
            <a:ext cx="7199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Similarly </a:t>
            </a:r>
            <a:r>
              <a:rPr kumimoji="0" lang="en-US" altLang="en-US" dirty="0">
                <a:sym typeface="Symbol" pitchFamily="18" charset="2"/>
              </a:rPr>
              <a:t></a:t>
            </a:r>
            <a:r>
              <a:rPr kumimoji="0" lang="en-US" altLang="en-US" i="1" dirty="0" err="1">
                <a:sym typeface="Symbol" pitchFamily="18" charset="2"/>
              </a:rPr>
              <a:t>y.P</a:t>
            </a:r>
            <a:r>
              <a:rPr kumimoji="0" lang="en-US" altLang="en-US" dirty="0">
                <a:sym typeface="Symbol" pitchFamily="18" charset="2"/>
              </a:rPr>
              <a:t>(</a:t>
            </a:r>
            <a:r>
              <a:rPr kumimoji="0" lang="en-US" altLang="en-US" i="1" dirty="0">
                <a:sym typeface="Symbol" pitchFamily="18" charset="2"/>
              </a:rPr>
              <a:t>y</a:t>
            </a:r>
            <a:r>
              <a:rPr kumimoji="0" lang="en-US" altLang="en-US" dirty="0">
                <a:sym typeface="Symbol" pitchFamily="18" charset="2"/>
              </a:rPr>
              <a:t>) is not true, and so </a:t>
            </a:r>
            <a:r>
              <a:rPr kumimoji="0" lang="en-US" altLang="en-US" i="1" dirty="0" err="1">
                <a:sym typeface="Symbol" pitchFamily="18" charset="2"/>
              </a:rPr>
              <a:t>x.Q</a:t>
            </a:r>
            <a:r>
              <a:rPr kumimoji="0" lang="en-US" altLang="en-US" dirty="0">
                <a:sym typeface="Symbol" pitchFamily="18" charset="2"/>
              </a:rPr>
              <a:t>(</a:t>
            </a:r>
            <a:r>
              <a:rPr kumimoji="0" lang="en-US" altLang="en-US" i="1" dirty="0">
                <a:sym typeface="Symbol" pitchFamily="18" charset="2"/>
              </a:rPr>
              <a:t>x</a:t>
            </a:r>
            <a:r>
              <a:rPr kumimoji="0" lang="en-US" altLang="en-US" dirty="0">
                <a:sym typeface="Symbol" pitchFamily="18" charset="2"/>
              </a:rPr>
              <a:t>) </a:t>
            </a:r>
            <a:r>
              <a:rPr kumimoji="0" lang="en-US" altLang="en-US" b="1" dirty="0">
                <a:solidFill>
                  <a:srgbClr val="D00614"/>
                </a:solidFill>
                <a:sym typeface="Euclid Symbol" pitchFamily="18" charset="2"/>
              </a:rPr>
              <a:t>V</a:t>
            </a:r>
            <a:r>
              <a:rPr kumimoji="0" lang="en-US" altLang="en-US" dirty="0" smtClean="0">
                <a:sym typeface="Symbol" pitchFamily="18" charset="2"/>
              </a:rPr>
              <a:t> </a:t>
            </a:r>
            <a:r>
              <a:rPr kumimoji="0" lang="en-US" altLang="en-US" dirty="0">
                <a:sym typeface="Symbol" pitchFamily="18" charset="2"/>
              </a:rPr>
              <a:t></a:t>
            </a:r>
            <a:r>
              <a:rPr kumimoji="0" lang="en-US" altLang="en-US" i="1" dirty="0" err="1">
                <a:sym typeface="Symbol" pitchFamily="18" charset="2"/>
              </a:rPr>
              <a:t>y.P</a:t>
            </a:r>
            <a:r>
              <a:rPr kumimoji="0" lang="en-US" altLang="en-US" dirty="0">
                <a:sym typeface="Symbol" pitchFamily="18" charset="2"/>
              </a:rPr>
              <a:t>(</a:t>
            </a:r>
            <a:r>
              <a:rPr kumimoji="0" lang="en-US" altLang="en-US" i="1" dirty="0">
                <a:sym typeface="Symbol" pitchFamily="18" charset="2"/>
              </a:rPr>
              <a:t>y</a:t>
            </a:r>
            <a:r>
              <a:rPr kumimoji="0" lang="en-US" altLang="en-US" dirty="0">
                <a:sym typeface="Symbol" pitchFamily="18" charset="2"/>
              </a:rPr>
              <a:t>) is not true.</a:t>
            </a:r>
            <a:endParaRPr kumimoji="0" lang="en-US" altLang="zh-TW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369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  <p:bldP spid="110598" grpId="0"/>
      <p:bldP spid="110599" grpId="0"/>
      <p:bldP spid="1106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8197601" cy="325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i="1" dirty="0">
                <a:solidFill>
                  <a:srgbClr val="003399"/>
                </a:solidFill>
              </a:rPr>
              <a:t>Proof</a:t>
            </a:r>
            <a:r>
              <a:rPr kumimoji="0" lang="en-US" altLang="en-US" dirty="0"/>
              <a:t>:  Assume </a:t>
            </a:r>
            <a:r>
              <a:rPr kumimoji="0" lang="en-US" altLang="en-US" dirty="0">
                <a:solidFill>
                  <a:srgbClr val="9900CC"/>
                </a:solidFill>
                <a:sym typeface="Symbol" pitchFamily="18" charset="2"/>
              </a:rPr>
              <a:t></a:t>
            </a:r>
            <a:r>
              <a:rPr kumimoji="0" lang="en-US" altLang="en-US" i="1" dirty="0">
                <a:solidFill>
                  <a:srgbClr val="9900CC"/>
                </a:solidFill>
                <a:sym typeface="Symbol" pitchFamily="18" charset="2"/>
              </a:rPr>
              <a:t>z</a:t>
            </a:r>
            <a:r>
              <a:rPr kumimoji="0" lang="en-US" altLang="en-US" dirty="0">
                <a:solidFill>
                  <a:srgbClr val="9900CC"/>
                </a:solidFill>
                <a:sym typeface="Symbol" pitchFamily="18" charset="2"/>
              </a:rPr>
              <a:t> [</a:t>
            </a:r>
            <a:r>
              <a:rPr kumimoji="0" lang="en-US" altLang="en-US" i="1" dirty="0">
                <a:solidFill>
                  <a:srgbClr val="9900CC"/>
                </a:solidFill>
                <a:sym typeface="Symbol" pitchFamily="18" charset="2"/>
              </a:rPr>
              <a:t>Q</a:t>
            </a:r>
            <a:r>
              <a:rPr kumimoji="0" lang="en-US" altLang="en-US" dirty="0">
                <a:solidFill>
                  <a:srgbClr val="9900CC"/>
                </a:solidFill>
                <a:sym typeface="Symbol" pitchFamily="18" charset="2"/>
              </a:rPr>
              <a:t>(</a:t>
            </a:r>
            <a:r>
              <a:rPr kumimoji="0" lang="en-US" altLang="en-US" i="1" dirty="0">
                <a:solidFill>
                  <a:srgbClr val="9900CC"/>
                </a:solidFill>
                <a:sym typeface="Symbol" pitchFamily="18" charset="2"/>
              </a:rPr>
              <a:t>z</a:t>
            </a:r>
            <a:r>
              <a:rPr kumimoji="0" lang="en-US" altLang="en-US" dirty="0" smtClean="0">
                <a:solidFill>
                  <a:srgbClr val="9900CC"/>
                </a:solidFill>
                <a:sym typeface="Symbol" pitchFamily="18" charset="2"/>
              </a:rPr>
              <a:t>)   </a:t>
            </a:r>
            <a:r>
              <a:rPr kumimoji="0" lang="en-US" altLang="en-US" i="1" dirty="0" smtClean="0">
                <a:solidFill>
                  <a:srgbClr val="9900CC"/>
                </a:solidFill>
                <a:sym typeface="Symbol" pitchFamily="18" charset="2"/>
              </a:rPr>
              <a:t>P</a:t>
            </a:r>
            <a:r>
              <a:rPr kumimoji="0" lang="en-US" altLang="en-US" dirty="0">
                <a:solidFill>
                  <a:srgbClr val="9900CC"/>
                </a:solidFill>
                <a:sym typeface="Symbol" pitchFamily="18" charset="2"/>
              </a:rPr>
              <a:t>(z)]</a:t>
            </a:r>
            <a:r>
              <a:rPr kumimoji="0" lang="en-US" altLang="en-US" dirty="0">
                <a:solidFill>
                  <a:srgbClr val="003399"/>
                </a:solidFill>
                <a:sym typeface="Symbol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en-US" dirty="0">
                <a:sym typeface="Symbol" pitchFamily="18" charset="2"/>
              </a:rPr>
              <a:t>So </a:t>
            </a:r>
            <a:r>
              <a:rPr kumimoji="0" lang="en-US" altLang="en-US" i="1" dirty="0">
                <a:solidFill>
                  <a:srgbClr val="9900CC"/>
                </a:solidFill>
                <a:sym typeface="Symbol" pitchFamily="18" charset="2"/>
              </a:rPr>
              <a:t>Q</a:t>
            </a:r>
            <a:r>
              <a:rPr kumimoji="0" lang="en-US" altLang="en-US" dirty="0">
                <a:solidFill>
                  <a:srgbClr val="9900CC"/>
                </a:solidFill>
                <a:sym typeface="Symbol" pitchFamily="18" charset="2"/>
              </a:rPr>
              <a:t>(</a:t>
            </a:r>
            <a:r>
              <a:rPr kumimoji="0" lang="en-US" altLang="en-US" i="1" dirty="0">
                <a:solidFill>
                  <a:srgbClr val="9900CC"/>
                </a:solidFill>
                <a:sym typeface="Symbol" pitchFamily="18" charset="2"/>
              </a:rPr>
              <a:t>z</a:t>
            </a:r>
            <a:r>
              <a:rPr kumimoji="0" lang="en-US" altLang="en-US" dirty="0" smtClean="0">
                <a:solidFill>
                  <a:srgbClr val="9900CC"/>
                </a:solidFill>
                <a:sym typeface="Symbol" pitchFamily="18" charset="2"/>
              </a:rPr>
              <a:t>)   </a:t>
            </a:r>
            <a:r>
              <a:rPr kumimoji="0" lang="en-US" altLang="en-US" i="1" dirty="0" smtClean="0">
                <a:solidFill>
                  <a:srgbClr val="9900CC"/>
                </a:solidFill>
                <a:sym typeface="Symbol" pitchFamily="18" charset="2"/>
              </a:rPr>
              <a:t>P</a:t>
            </a:r>
            <a:r>
              <a:rPr kumimoji="0" lang="en-US" altLang="en-US" dirty="0">
                <a:solidFill>
                  <a:srgbClr val="9900CC"/>
                </a:solidFill>
                <a:sym typeface="Symbol" pitchFamily="18" charset="2"/>
              </a:rPr>
              <a:t>(z)</a:t>
            </a:r>
            <a:r>
              <a:rPr kumimoji="0" lang="en-US" altLang="en-US" b="1" dirty="0">
                <a:solidFill>
                  <a:srgbClr val="9900CC"/>
                </a:solidFill>
                <a:sym typeface="Symbol" pitchFamily="18" charset="2"/>
              </a:rPr>
              <a:t> </a:t>
            </a:r>
            <a:r>
              <a:rPr kumimoji="0" lang="en-US" altLang="en-US" dirty="0">
                <a:sym typeface="Symbol" pitchFamily="18" charset="2"/>
              </a:rPr>
              <a:t>holds for all </a:t>
            </a:r>
            <a:r>
              <a:rPr kumimoji="0" lang="en-US" altLang="en-US" i="1" dirty="0">
                <a:solidFill>
                  <a:srgbClr val="9900CC"/>
                </a:solidFill>
                <a:sym typeface="Symbol" pitchFamily="18" charset="2"/>
              </a:rPr>
              <a:t>z</a:t>
            </a:r>
            <a:r>
              <a:rPr kumimoji="0" lang="en-US" altLang="en-US" dirty="0">
                <a:sym typeface="Symbol" pitchFamily="18" charset="2"/>
              </a:rPr>
              <a:t> in the domain D.</a:t>
            </a:r>
          </a:p>
          <a:p>
            <a:pPr>
              <a:lnSpc>
                <a:spcPct val="150000"/>
              </a:lnSpc>
            </a:pPr>
            <a:r>
              <a:rPr kumimoji="0" lang="en-US" altLang="en-US" dirty="0">
                <a:sym typeface="Symbol" pitchFamily="18" charset="2"/>
              </a:rPr>
              <a:t>Now let </a:t>
            </a:r>
            <a:r>
              <a:rPr kumimoji="0" lang="en-US" altLang="en-US" i="1" dirty="0">
                <a:solidFill>
                  <a:srgbClr val="003399"/>
                </a:solidFill>
                <a:sym typeface="Symbol" pitchFamily="18" charset="2"/>
              </a:rPr>
              <a:t>c</a:t>
            </a:r>
            <a:r>
              <a:rPr kumimoji="0" lang="en-US" altLang="en-US" dirty="0">
                <a:sym typeface="Symbol" pitchFamily="18" charset="2"/>
              </a:rPr>
              <a:t>  be some element in the domain D. </a:t>
            </a:r>
          </a:p>
          <a:p>
            <a:pPr>
              <a:lnSpc>
                <a:spcPct val="150000"/>
              </a:lnSpc>
            </a:pPr>
            <a:r>
              <a:rPr kumimoji="0" lang="en-US" altLang="en-US" dirty="0"/>
              <a:t>So </a:t>
            </a:r>
            <a:r>
              <a:rPr kumimoji="0" lang="en-US" altLang="en-US" i="1" dirty="0" smtClean="0">
                <a:solidFill>
                  <a:srgbClr val="000066"/>
                </a:solidFill>
              </a:rPr>
              <a:t>Q</a:t>
            </a:r>
            <a:r>
              <a:rPr kumimoji="0" lang="en-US" altLang="en-US" dirty="0" smtClean="0">
                <a:solidFill>
                  <a:srgbClr val="000066"/>
                </a:solidFill>
              </a:rPr>
              <a:t>(</a:t>
            </a:r>
            <a:r>
              <a:rPr kumimoji="0" lang="en-US" altLang="en-US" i="1" dirty="0" smtClean="0">
                <a:solidFill>
                  <a:schemeClr val="accent2"/>
                </a:solidFill>
              </a:rPr>
              <a:t>c</a:t>
            </a:r>
            <a:r>
              <a:rPr kumimoji="0" lang="en-US" altLang="en-US" dirty="0" smtClean="0">
                <a:solidFill>
                  <a:srgbClr val="000066"/>
                </a:solidFill>
              </a:rPr>
              <a:t>)   </a:t>
            </a:r>
            <a:r>
              <a:rPr kumimoji="0" lang="en-US" altLang="en-US" i="1" dirty="0" smtClean="0">
                <a:solidFill>
                  <a:srgbClr val="000066"/>
                </a:solidFill>
                <a:sym typeface="Symbol" pitchFamily="18" charset="2"/>
              </a:rPr>
              <a:t>P</a:t>
            </a:r>
            <a:r>
              <a:rPr kumimoji="0" lang="en-US" altLang="en-US" dirty="0">
                <a:solidFill>
                  <a:srgbClr val="000066"/>
                </a:solidFill>
                <a:sym typeface="Symbol" pitchFamily="18" charset="2"/>
              </a:rPr>
              <a:t>(</a:t>
            </a:r>
            <a:r>
              <a:rPr kumimoji="0" lang="en-US" altLang="en-US" i="1" dirty="0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kumimoji="0" lang="en-US" altLang="en-US" dirty="0">
                <a:solidFill>
                  <a:srgbClr val="000066"/>
                </a:solidFill>
                <a:sym typeface="Symbol" pitchFamily="18" charset="2"/>
              </a:rPr>
              <a:t>)</a:t>
            </a:r>
            <a:r>
              <a:rPr kumimoji="0" lang="en-US" altLang="en-US" dirty="0"/>
              <a:t> holds (by instantiation), and therefore </a:t>
            </a:r>
            <a:r>
              <a:rPr kumimoji="0" lang="en-US" altLang="en-US" i="1" dirty="0">
                <a:solidFill>
                  <a:srgbClr val="000066"/>
                </a:solidFill>
              </a:rPr>
              <a:t>Q</a:t>
            </a:r>
            <a:r>
              <a:rPr kumimoji="0" lang="en-US" altLang="en-US" dirty="0">
                <a:solidFill>
                  <a:srgbClr val="000066"/>
                </a:solidFill>
              </a:rPr>
              <a:t>(</a:t>
            </a:r>
            <a:r>
              <a:rPr kumimoji="0" lang="en-US" altLang="en-US" i="1" dirty="0">
                <a:solidFill>
                  <a:schemeClr val="accent2"/>
                </a:solidFill>
              </a:rPr>
              <a:t>c</a:t>
            </a:r>
            <a:r>
              <a:rPr kumimoji="0" lang="en-US" altLang="en-US" dirty="0">
                <a:solidFill>
                  <a:srgbClr val="000066"/>
                </a:solidFill>
              </a:rPr>
              <a:t>)</a:t>
            </a:r>
            <a:r>
              <a:rPr kumimoji="0" lang="en-US" altLang="en-US" b="1" dirty="0">
                <a:solidFill>
                  <a:srgbClr val="000066"/>
                </a:solidFill>
              </a:rPr>
              <a:t> </a:t>
            </a:r>
            <a:r>
              <a:rPr kumimoji="0" lang="en-US" altLang="en-US" dirty="0"/>
              <a:t>by itself holds.</a:t>
            </a:r>
          </a:p>
          <a:p>
            <a:pPr>
              <a:lnSpc>
                <a:spcPct val="150000"/>
              </a:lnSpc>
            </a:pPr>
            <a:r>
              <a:rPr kumimoji="0" lang="en-US" altLang="en-US" dirty="0"/>
              <a:t>But </a:t>
            </a:r>
            <a:r>
              <a:rPr kumimoji="0" lang="en-US" altLang="en-US" i="1" dirty="0">
                <a:solidFill>
                  <a:schemeClr val="accent2"/>
                </a:solidFill>
              </a:rPr>
              <a:t>c</a:t>
            </a:r>
            <a:r>
              <a:rPr kumimoji="0" lang="en-US" altLang="en-US" dirty="0"/>
              <a:t> could have been any element of the domain D.</a:t>
            </a:r>
          </a:p>
          <a:p>
            <a:pPr>
              <a:lnSpc>
                <a:spcPct val="150000"/>
              </a:lnSpc>
            </a:pPr>
            <a:r>
              <a:rPr kumimoji="0" lang="en-US" altLang="en-US" dirty="0"/>
              <a:t>So</a:t>
            </a:r>
            <a:r>
              <a:rPr kumimoji="0" lang="en-US" altLang="en-US" b="1" i="1" dirty="0">
                <a:solidFill>
                  <a:srgbClr val="FF3300"/>
                </a:solidFill>
              </a:rPr>
              <a:t> </a:t>
            </a:r>
            <a:r>
              <a:rPr kumimoji="0" lang="en-US" altLang="en-US" dirty="0"/>
              <a:t>we conclude </a:t>
            </a:r>
            <a:r>
              <a:rPr kumimoji="0" lang="en-US" altLang="en-US" dirty="0">
                <a:solidFill>
                  <a:srgbClr val="008000"/>
                </a:solidFill>
                <a:sym typeface="Symbol" pitchFamily="18" charset="2"/>
              </a:rPr>
              <a:t></a:t>
            </a:r>
            <a:r>
              <a:rPr kumimoji="0" lang="en-US" altLang="en-US" i="1" dirty="0" err="1">
                <a:solidFill>
                  <a:srgbClr val="008000"/>
                </a:solidFill>
                <a:sym typeface="Symbol" pitchFamily="18" charset="2"/>
              </a:rPr>
              <a:t>x.Q</a:t>
            </a:r>
            <a:r>
              <a:rPr kumimoji="0" lang="en-US" altLang="en-US" dirty="0">
                <a:solidFill>
                  <a:srgbClr val="008000"/>
                </a:solidFill>
                <a:sym typeface="Symbol" pitchFamily="18" charset="2"/>
              </a:rPr>
              <a:t>(</a:t>
            </a:r>
            <a:r>
              <a:rPr kumimoji="0" lang="en-US" altLang="en-US" i="1" dirty="0">
                <a:solidFill>
                  <a:srgbClr val="008000"/>
                </a:solidFill>
                <a:sym typeface="Symbol" pitchFamily="18" charset="2"/>
              </a:rPr>
              <a:t>x</a:t>
            </a:r>
            <a:r>
              <a:rPr kumimoji="0" lang="en-US" altLang="en-US" dirty="0">
                <a:solidFill>
                  <a:srgbClr val="008000"/>
                </a:solidFill>
                <a:sym typeface="Symbol" pitchFamily="18" charset="2"/>
              </a:rPr>
              <a:t>).  </a:t>
            </a:r>
            <a:r>
              <a:rPr kumimoji="0" lang="en-US" altLang="en-US" dirty="0">
                <a:sym typeface="Symbol" pitchFamily="18" charset="2"/>
              </a:rPr>
              <a:t>(by generalization)</a:t>
            </a:r>
            <a:endParaRPr kumimoji="0" lang="en-US" altLang="en-US" dirty="0"/>
          </a:p>
          <a:p>
            <a:pPr>
              <a:lnSpc>
                <a:spcPct val="150000"/>
              </a:lnSpc>
            </a:pPr>
            <a:r>
              <a:rPr kumimoji="0" lang="en-US" altLang="en-US" dirty="0"/>
              <a:t>We conclude </a:t>
            </a:r>
            <a:r>
              <a:rPr kumimoji="0" lang="en-US" altLang="en-US" dirty="0">
                <a:solidFill>
                  <a:srgbClr val="008000"/>
                </a:solidFill>
                <a:sym typeface="Symbol" pitchFamily="18" charset="2"/>
              </a:rPr>
              <a:t></a:t>
            </a:r>
            <a:r>
              <a:rPr kumimoji="0" lang="en-US" altLang="en-US" i="1" dirty="0" err="1">
                <a:solidFill>
                  <a:srgbClr val="008000"/>
                </a:solidFill>
                <a:sym typeface="Symbol" pitchFamily="18" charset="2"/>
              </a:rPr>
              <a:t>y.P</a:t>
            </a:r>
            <a:r>
              <a:rPr kumimoji="0" lang="en-US" altLang="en-US" dirty="0">
                <a:solidFill>
                  <a:srgbClr val="008000"/>
                </a:solidFill>
                <a:sym typeface="Symbol" pitchFamily="18" charset="2"/>
              </a:rPr>
              <a:t>(</a:t>
            </a:r>
            <a:r>
              <a:rPr kumimoji="0" lang="en-US" altLang="en-US" i="1" dirty="0">
                <a:solidFill>
                  <a:srgbClr val="008000"/>
                </a:solidFill>
                <a:sym typeface="Symbol" pitchFamily="18" charset="2"/>
              </a:rPr>
              <a:t>y</a:t>
            </a:r>
            <a:r>
              <a:rPr kumimoji="0" lang="en-US" altLang="en-US" dirty="0">
                <a:solidFill>
                  <a:srgbClr val="008000"/>
                </a:solidFill>
                <a:sym typeface="Symbol" pitchFamily="18" charset="2"/>
              </a:rPr>
              <a:t>)</a:t>
            </a:r>
            <a:r>
              <a:rPr kumimoji="0" lang="en-US" altLang="en-US" b="1" dirty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kumimoji="0" lang="en-US" altLang="en-US" dirty="0"/>
              <a:t>similarly (by generalization). Therefore,</a:t>
            </a:r>
          </a:p>
          <a:p>
            <a:pPr>
              <a:lnSpc>
                <a:spcPct val="150000"/>
              </a:lnSpc>
            </a:pPr>
            <a:r>
              <a:rPr kumimoji="0" lang="en-US" altLang="en-US" b="1" dirty="0">
                <a:solidFill>
                  <a:srgbClr val="008000"/>
                </a:solidFill>
                <a:sym typeface="Symbol" pitchFamily="18" charset="2"/>
              </a:rPr>
              <a:t>                    </a:t>
            </a:r>
            <a:r>
              <a:rPr kumimoji="0" lang="en-US" altLang="en-US" dirty="0" smtClean="0">
                <a:solidFill>
                  <a:srgbClr val="008000"/>
                </a:solidFill>
                <a:sym typeface="Symbol" pitchFamily="18" charset="2"/>
              </a:rPr>
              <a:t></a:t>
            </a:r>
            <a:r>
              <a:rPr kumimoji="0" lang="en-US" altLang="en-US" i="1" dirty="0" err="1">
                <a:solidFill>
                  <a:srgbClr val="008000"/>
                </a:solidFill>
                <a:sym typeface="Symbol" pitchFamily="18" charset="2"/>
              </a:rPr>
              <a:t>x.Q</a:t>
            </a:r>
            <a:r>
              <a:rPr kumimoji="0" lang="en-US" altLang="en-US" dirty="0">
                <a:solidFill>
                  <a:srgbClr val="008000"/>
                </a:solidFill>
                <a:sym typeface="Symbol" pitchFamily="18" charset="2"/>
              </a:rPr>
              <a:t>(</a:t>
            </a:r>
            <a:r>
              <a:rPr kumimoji="0" lang="en-US" altLang="en-US" i="1" dirty="0" smtClean="0">
                <a:solidFill>
                  <a:srgbClr val="008000"/>
                </a:solidFill>
                <a:sym typeface="Symbol" pitchFamily="18" charset="2"/>
              </a:rPr>
              <a:t>x</a:t>
            </a:r>
            <a:r>
              <a:rPr kumimoji="0" lang="en-US" altLang="en-US" dirty="0" smtClean="0">
                <a:solidFill>
                  <a:srgbClr val="008000"/>
                </a:solidFill>
                <a:sym typeface="Symbol" pitchFamily="18" charset="2"/>
              </a:rPr>
              <a:t>)    </a:t>
            </a:r>
            <a:r>
              <a:rPr kumimoji="0" lang="en-US" altLang="en-US" i="1" dirty="0" err="1">
                <a:solidFill>
                  <a:srgbClr val="008000"/>
                </a:solidFill>
                <a:sym typeface="Symbol" pitchFamily="18" charset="2"/>
              </a:rPr>
              <a:t>y.P</a:t>
            </a:r>
            <a:r>
              <a:rPr kumimoji="0" lang="en-US" altLang="en-US" dirty="0">
                <a:solidFill>
                  <a:srgbClr val="008000"/>
                </a:solidFill>
                <a:sym typeface="Symbol" pitchFamily="18" charset="2"/>
              </a:rPr>
              <a:t>(</a:t>
            </a:r>
            <a:r>
              <a:rPr kumimoji="0" lang="en-US" altLang="en-US" i="1" dirty="0">
                <a:solidFill>
                  <a:srgbClr val="008000"/>
                </a:solidFill>
                <a:sym typeface="Symbol" pitchFamily="18" charset="2"/>
              </a:rPr>
              <a:t>y</a:t>
            </a:r>
            <a:r>
              <a:rPr kumimoji="0" lang="en-US" altLang="en-US" dirty="0">
                <a:solidFill>
                  <a:srgbClr val="008000"/>
                </a:solidFill>
                <a:sym typeface="Symbol" pitchFamily="18" charset="2"/>
              </a:rPr>
              <a:t>)                 </a:t>
            </a:r>
            <a:r>
              <a:rPr kumimoji="0" lang="en-US" altLang="en-US" dirty="0">
                <a:solidFill>
                  <a:srgbClr val="003399"/>
                </a:solidFill>
              </a:rPr>
              <a:t> </a:t>
            </a:r>
            <a:r>
              <a:rPr kumimoji="0" lang="en-US" altLang="en-US" dirty="0">
                <a:solidFill>
                  <a:srgbClr val="000066"/>
                </a:solidFill>
              </a:rPr>
              <a:t>QED.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6342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dirty="0">
                <a:sym typeface="Symbol" pitchFamily="18" charset="2"/>
              </a:rPr>
              <a:t></a:t>
            </a:r>
            <a:r>
              <a:rPr kumimoji="0" lang="en-US" altLang="en-US" sz="2400" i="1" dirty="0">
                <a:sym typeface="Symbol" pitchFamily="18" charset="2"/>
              </a:rPr>
              <a:t>z</a:t>
            </a:r>
            <a:r>
              <a:rPr kumimoji="0" lang="en-US" altLang="en-US" sz="2400" dirty="0">
                <a:sym typeface="Symbol" pitchFamily="18" charset="2"/>
              </a:rPr>
              <a:t>   D   [</a:t>
            </a:r>
            <a:r>
              <a:rPr kumimoji="0" lang="en-US" altLang="en-US" sz="2400" i="1" dirty="0">
                <a:sym typeface="Symbol" pitchFamily="18" charset="2"/>
              </a:rPr>
              <a:t>Q</a:t>
            </a:r>
            <a:r>
              <a:rPr kumimoji="0" lang="en-US" altLang="en-US" sz="2400" dirty="0">
                <a:sym typeface="Symbol" pitchFamily="18" charset="2"/>
              </a:rPr>
              <a:t>(</a:t>
            </a:r>
            <a:r>
              <a:rPr kumimoji="0" lang="en-US" altLang="en-US" sz="2400" i="1" dirty="0">
                <a:sym typeface="Symbol" pitchFamily="18" charset="2"/>
              </a:rPr>
              <a:t>z</a:t>
            </a:r>
            <a:r>
              <a:rPr kumimoji="0" lang="en-US" altLang="en-US" sz="2400" dirty="0" smtClean="0">
                <a:sym typeface="Symbol" pitchFamily="18" charset="2"/>
              </a:rPr>
              <a:t>)   </a:t>
            </a:r>
            <a:r>
              <a:rPr kumimoji="0" lang="en-US" altLang="en-US" sz="2400" i="1" dirty="0" smtClean="0">
                <a:sym typeface="Symbol" pitchFamily="18" charset="2"/>
              </a:rPr>
              <a:t>P</a:t>
            </a:r>
            <a:r>
              <a:rPr kumimoji="0" lang="en-US" altLang="en-US" sz="2400" dirty="0">
                <a:sym typeface="Symbol" pitchFamily="18" charset="2"/>
              </a:rPr>
              <a:t>(z)] </a:t>
            </a:r>
            <a:r>
              <a:rPr kumimoji="0" lang="en-US" altLang="en-US" sz="2400" dirty="0">
                <a:cs typeface="Times New Roman" pitchFamily="18" charset="0"/>
                <a:sym typeface="Symbol" pitchFamily="18" charset="2"/>
              </a:rPr>
              <a:t>→ </a:t>
            </a:r>
            <a:r>
              <a:rPr kumimoji="0" lang="en-US" altLang="en-US" sz="2400" dirty="0">
                <a:sym typeface="Symbol" pitchFamily="18" charset="2"/>
              </a:rPr>
              <a:t>[</a:t>
            </a:r>
            <a:r>
              <a:rPr kumimoji="0" lang="en-US" altLang="en-US" sz="2400" i="1" dirty="0">
                <a:sym typeface="Symbol" pitchFamily="18" charset="2"/>
              </a:rPr>
              <a:t>x   </a:t>
            </a:r>
            <a:r>
              <a:rPr kumimoji="0" lang="en-US" altLang="en-US" sz="2400" i="1" dirty="0" smtClean="0">
                <a:sym typeface="Symbol" pitchFamily="18" charset="2"/>
              </a:rPr>
              <a:t>Q</a:t>
            </a:r>
            <a:r>
              <a:rPr kumimoji="0" lang="en-US" altLang="en-US" sz="2400" dirty="0" smtClean="0">
                <a:sym typeface="Symbol" pitchFamily="18" charset="2"/>
              </a:rPr>
              <a:t>(</a:t>
            </a:r>
            <a:r>
              <a:rPr kumimoji="0" lang="en-US" altLang="en-US" sz="2400" i="1" dirty="0">
                <a:sym typeface="Symbol" pitchFamily="18" charset="2"/>
              </a:rPr>
              <a:t>x</a:t>
            </a:r>
            <a:r>
              <a:rPr kumimoji="0" lang="en-US" altLang="en-US" sz="2400" dirty="0">
                <a:sym typeface="Symbol" pitchFamily="18" charset="2"/>
              </a:rPr>
              <a:t>) </a:t>
            </a:r>
            <a:r>
              <a:rPr kumimoji="0" lang="en-US" altLang="en-US" sz="2400" dirty="0" smtClean="0">
                <a:sym typeface="Symbol" pitchFamily="18" charset="2"/>
              </a:rPr>
              <a:t> </a:t>
            </a:r>
            <a:r>
              <a:rPr kumimoji="0" lang="en-US" altLang="en-US" sz="2400" dirty="0">
                <a:sym typeface="Symbol" pitchFamily="18" charset="2"/>
              </a:rPr>
              <a:t></a:t>
            </a:r>
            <a:r>
              <a:rPr kumimoji="0" lang="en-US" altLang="en-US" sz="2400" i="1" dirty="0" smtClean="0">
                <a:sym typeface="Symbol" pitchFamily="18" charset="2"/>
              </a:rPr>
              <a:t>y </a:t>
            </a:r>
            <a:r>
              <a:rPr kumimoji="0" lang="en-US" altLang="en-US" sz="2400" i="1" dirty="0">
                <a:sym typeface="Symbol" pitchFamily="18" charset="2"/>
              </a:rPr>
              <a:t>P</a:t>
            </a:r>
            <a:r>
              <a:rPr kumimoji="0" lang="en-US" altLang="en-US" sz="2400" dirty="0">
                <a:sym typeface="Symbol" pitchFamily="18" charset="2"/>
              </a:rPr>
              <a:t>(</a:t>
            </a:r>
            <a:r>
              <a:rPr kumimoji="0" lang="en-US" altLang="en-US" sz="2400" i="1" dirty="0">
                <a:sym typeface="Symbol" pitchFamily="18" charset="2"/>
              </a:rPr>
              <a:t>y</a:t>
            </a:r>
            <a:r>
              <a:rPr kumimoji="0" lang="en-US" altLang="en-US" sz="2400" dirty="0">
                <a:sym typeface="Symbol" pitchFamily="18" charset="2"/>
              </a:rPr>
              <a:t>)]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3657600" y="457200"/>
            <a:ext cx="182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Valid Rule?</a:t>
            </a:r>
          </a:p>
        </p:txBody>
      </p:sp>
      <p:pic>
        <p:nvPicPr>
          <p:cNvPr id="18023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1524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998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2" name="Equation" r:id="rId11" imgW="114300" imgH="165100" progId="Equation.3">
                  <p:embed/>
                </p:oleObj>
              </mc:Choice>
              <mc:Fallback>
                <p:oleObj name="Equation" r:id="rId11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228600" cy="247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1587284"/>
            <a:ext cx="222647" cy="24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222647" cy="24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14600"/>
            <a:ext cx="222647" cy="24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222647" cy="24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8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334000"/>
            <a:ext cx="222647" cy="24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448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6147" name="Text Box 20"/>
          <p:cNvSpPr txBox="1">
            <a:spLocks noChangeArrowheads="1"/>
          </p:cNvSpPr>
          <p:nvPr/>
        </p:nvSpPr>
        <p:spPr bwMode="auto">
          <a:xfrm>
            <a:off x="381000" y="1338263"/>
            <a:ext cx="8039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Now we have learnt the basics in logic.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We are going to apply the logical rules in proving mathematical theorems.</a:t>
            </a:r>
          </a:p>
          <a:p>
            <a:pPr eaLnBrk="1" hangingPunct="1"/>
            <a:endParaRPr lang="en-US" altLang="zh-TW"/>
          </a:p>
        </p:txBody>
      </p:sp>
      <p:sp>
        <p:nvSpPr>
          <p:cNvPr id="6148" name="Text Box 21"/>
          <p:cNvSpPr txBox="1">
            <a:spLocks noChangeArrowheads="1"/>
          </p:cNvSpPr>
          <p:nvPr/>
        </p:nvSpPr>
        <p:spPr bwMode="auto">
          <a:xfrm>
            <a:off x="3206750" y="3090863"/>
            <a:ext cx="27368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cases</a:t>
            </a:r>
          </a:p>
        </p:txBody>
      </p:sp>
    </p:spTree>
    <p:extLst>
      <p:ext uri="{BB962C8B-B14F-4D97-AF65-F5344CB8AC3E}">
        <p14:creationId xmlns:p14="http://schemas.microsoft.com/office/powerpoint/2010/main" val="3581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3224213" y="457200"/>
            <a:ext cx="264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Basic Definitions</a:t>
            </a:r>
          </a:p>
        </p:txBody>
      </p:sp>
      <p:sp>
        <p:nvSpPr>
          <p:cNvPr id="204817" name="Text Box 17"/>
          <p:cNvSpPr txBox="1">
            <a:spLocks noChangeArrowheads="1"/>
          </p:cNvSpPr>
          <p:nvPr/>
        </p:nvSpPr>
        <p:spPr bwMode="auto">
          <a:xfrm>
            <a:off x="1143000" y="1447800"/>
            <a:ext cx="4941888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integer n is an </a:t>
            </a:r>
            <a:r>
              <a:rPr lang="en-US" altLang="zh-TW">
                <a:solidFill>
                  <a:srgbClr val="A50021"/>
                </a:solidFill>
              </a:rPr>
              <a:t>even </a:t>
            </a:r>
            <a:r>
              <a:rPr lang="en-US" altLang="zh-TW"/>
              <a:t>number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if there exists an integer k such that n = 2k.</a:t>
            </a:r>
          </a:p>
        </p:txBody>
      </p:sp>
      <p:sp>
        <p:nvSpPr>
          <p:cNvPr id="204818" name="Text Box 18"/>
          <p:cNvSpPr txBox="1">
            <a:spLocks noChangeArrowheads="1"/>
          </p:cNvSpPr>
          <p:nvPr/>
        </p:nvSpPr>
        <p:spPr bwMode="auto">
          <a:xfrm>
            <a:off x="1143000" y="3173413"/>
            <a:ext cx="5154613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integer n is an </a:t>
            </a:r>
            <a:r>
              <a:rPr lang="en-US" altLang="zh-TW">
                <a:solidFill>
                  <a:srgbClr val="A50021"/>
                </a:solidFill>
              </a:rPr>
              <a:t>odd</a:t>
            </a:r>
            <a:r>
              <a:rPr lang="en-US" altLang="zh-TW"/>
              <a:t> number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if there exists an integer k such that n = 2k+1.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2833688" y="457200"/>
            <a:ext cx="341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an Implication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570163" y="1309688"/>
            <a:ext cx="39830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Goal:</a:t>
            </a:r>
            <a:r>
              <a:rPr lang="en-US" altLang="en-US"/>
              <a:t>    If P, then Q.    (P implies Q)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1143000" y="2062163"/>
            <a:ext cx="68484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Method 1:</a:t>
            </a:r>
            <a:r>
              <a:rPr lang="en-US" altLang="en-US"/>
              <a:t>  Write assume P, then show that Q logically follows.</a:t>
            </a:r>
          </a:p>
        </p:txBody>
      </p:sp>
      <p:pic>
        <p:nvPicPr>
          <p:cNvPr id="2508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1250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2438400" y="29718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1219200" y="2971800"/>
            <a:ext cx="8207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Claim: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4038600" y="297180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, then</a:t>
            </a:r>
          </a:p>
        </p:txBody>
      </p:sp>
      <p:pic>
        <p:nvPicPr>
          <p:cNvPr id="25088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60688"/>
            <a:ext cx="23241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1219200" y="3814763"/>
            <a:ext cx="13017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Reasoning:</a:t>
            </a: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2819400" y="3824288"/>
            <a:ext cx="2390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x=0, it is true.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2819400" y="4267200"/>
            <a:ext cx="591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When x grows, 4x grows faster than x</a:t>
            </a:r>
            <a:r>
              <a:rPr lang="en-US" altLang="en-US" sz="2400" baseline="30000"/>
              <a:t>3</a:t>
            </a:r>
            <a:r>
              <a:rPr lang="en-US" altLang="en-US"/>
              <a:t> in that range.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1219200" y="4994275"/>
            <a:ext cx="84772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Proof:</a:t>
            </a:r>
          </a:p>
        </p:txBody>
      </p:sp>
      <p:pic>
        <p:nvPicPr>
          <p:cNvPr id="25089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022850"/>
            <a:ext cx="48387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2422525" y="548640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</a:t>
            </a:r>
          </a:p>
        </p:txBody>
      </p:sp>
      <p:pic>
        <p:nvPicPr>
          <p:cNvPr id="250896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5554663"/>
            <a:ext cx="2622550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0897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5581650"/>
            <a:ext cx="13192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899" name="Rectangle 19"/>
          <p:cNvSpPr>
            <a:spLocks noChangeArrowheads="1"/>
          </p:cNvSpPr>
          <p:nvPr/>
        </p:nvSpPr>
        <p:spPr bwMode="auto">
          <a:xfrm>
            <a:off x="7543800" y="57150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/>
      <p:bldP spid="250887" grpId="0" animBg="1"/>
      <p:bldP spid="250888" grpId="0"/>
      <p:bldP spid="250890" grpId="0" animBg="1"/>
      <p:bldP spid="250891" grpId="0"/>
      <p:bldP spid="250892" grpId="0"/>
      <p:bldP spid="250893" grpId="0" animBg="1"/>
      <p:bldP spid="250895" grpId="0"/>
      <p:bldP spid="2508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3468688" y="457200"/>
            <a:ext cx="217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Direct Proofs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1828800" y="1295400"/>
            <a:ext cx="42052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sum of two even numbers is even.</a:t>
            </a: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1828800" y="3675063"/>
            <a:ext cx="44481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product of two odd numbers is odd.</a:t>
            </a: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3429000" y="1963738"/>
            <a:ext cx="16510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 = 2m, y = 2n</a:t>
            </a:r>
          </a:p>
          <a:p>
            <a:pPr>
              <a:lnSpc>
                <a:spcPct val="150000"/>
              </a:lnSpc>
            </a:pPr>
            <a:r>
              <a:rPr lang="en-US" altLang="zh-TW"/>
              <a:t>x+y = 2m+2n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= 2(m+n)</a:t>
            </a: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303588" y="4414838"/>
            <a:ext cx="2563812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 = 2m+1, y = 2n+1</a:t>
            </a:r>
          </a:p>
          <a:p>
            <a:pPr>
              <a:lnSpc>
                <a:spcPct val="150000"/>
              </a:lnSpc>
            </a:pPr>
            <a:r>
              <a:rPr lang="en-US" altLang="zh-TW"/>
              <a:t>xy = (2m+1)(2n+1)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= 4mn + 2m + 2n + 1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= 2(2mn+m+n) + 1.</a:t>
            </a: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2209800" y="1981200"/>
            <a:ext cx="76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Proof</a:t>
            </a: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2209800" y="4433888"/>
            <a:ext cx="769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3" grpId="0"/>
      <p:bldP spid="2058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51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84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 P(x) \to Q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91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0 \leq x \leq 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03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-x^3 + 4x + 1 &gt; 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1"/>
  <p:tag name="PICTUREFILESIZE" val="64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-x^3 + 4x + 1 = x(2-x)(2+x) +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6"/>
  <p:tag name="PICTUREFILESIZE" val="130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x(2-x)(2+x) \geq 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3"/>
  <p:tag name="PICTUREFILESIZE" val="95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0 \leq x \leq 2,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427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= \frac{a}{b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54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9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8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85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58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~{\rm odd}~n, \exists m, n^2 = 8m+1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1150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^4+b^4+c^4=d^4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1"/>
  <p:tag name="PICTUREFILESIZE" val="62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313(a^3+b^3)=c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6"/>
  <p:tag name="PICTUREFILESIZE" val="90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5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 P(x) \to Q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91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30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370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2556</Words>
  <Application>Microsoft Office PowerPoint</Application>
  <PresentationFormat>On-screen Show (4:3)</PresentationFormat>
  <Paragraphs>358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amitk</cp:lastModifiedBy>
  <cp:revision>123</cp:revision>
  <dcterms:created xsi:type="dcterms:W3CDTF">2007-08-29T04:27:34Z</dcterms:created>
  <dcterms:modified xsi:type="dcterms:W3CDTF">2016-08-04T05:36:10Z</dcterms:modified>
</cp:coreProperties>
</file>