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00" r:id="rId3"/>
    <p:sldId id="314" r:id="rId4"/>
    <p:sldId id="399" r:id="rId5"/>
    <p:sldId id="394" r:id="rId6"/>
    <p:sldId id="339" r:id="rId7"/>
    <p:sldId id="401" r:id="rId8"/>
    <p:sldId id="340" r:id="rId9"/>
    <p:sldId id="342" r:id="rId10"/>
    <p:sldId id="343" r:id="rId11"/>
    <p:sldId id="344" r:id="rId12"/>
    <p:sldId id="388" r:id="rId13"/>
    <p:sldId id="402" r:id="rId14"/>
    <p:sldId id="389" r:id="rId15"/>
    <p:sldId id="403" r:id="rId16"/>
    <p:sldId id="404" r:id="rId17"/>
    <p:sldId id="345" r:id="rId18"/>
    <p:sldId id="346" r:id="rId19"/>
    <p:sldId id="347" r:id="rId20"/>
    <p:sldId id="348" r:id="rId21"/>
    <p:sldId id="349" r:id="rId22"/>
    <p:sldId id="355" r:id="rId23"/>
    <p:sldId id="395" r:id="rId24"/>
    <p:sldId id="356" r:id="rId25"/>
    <p:sldId id="359" r:id="rId26"/>
    <p:sldId id="415" r:id="rId27"/>
  </p:sldIdLst>
  <p:sldSz cx="9144000" cy="6858000" type="screen4x3"/>
  <p:notesSz cx="6858000" cy="9144000"/>
  <p:custDataLst>
    <p:tags r:id="rId2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99"/>
    <a:srgbClr val="FFFFCC"/>
    <a:srgbClr val="A50021"/>
    <a:srgbClr val="CCFFFF"/>
    <a:srgbClr val="FFCC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>
        <p:scale>
          <a:sx n="90" d="100"/>
          <a:sy n="90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D142DCC-24CB-4859-8360-310FE6406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829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34F2F-71B2-4C8D-B713-82472BEC85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5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3CA92-D87F-4332-84B5-3FFC6DB176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0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D4DF4-147D-4ABA-925F-853DFAD68B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14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095ED-CE43-43D7-B41E-616661D0F1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21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ADDB8-BEBF-4006-A13C-36B688C1F7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1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97993-9F60-4FAE-B37B-F189614E5A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772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CA033-A604-46B5-9828-F0382ED47B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44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8F70-6140-489E-A012-0B0BB6B5C4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3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1E631-1050-4079-A384-0EC9DA5555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17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04ECC-1C38-4138-82A3-3C53BECA12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0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2B62F-E8DD-454A-B2BD-172EB87832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733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9AA762A-A7AC-4D80-8335-8679E839B04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6.png"/><Relationship Id="rId5" Type="http://schemas.openxmlformats.org/officeDocument/2006/relationships/tags" Target="../tags/tag12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4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3.png"/><Relationship Id="rId2" Type="http://schemas.openxmlformats.org/officeDocument/2006/relationships/tags" Target="../tags/tag16.xml"/><Relationship Id="rId16" Type="http://schemas.openxmlformats.org/officeDocument/2006/relationships/image" Target="../media/image27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2.png"/><Relationship Id="rId5" Type="http://schemas.openxmlformats.org/officeDocument/2006/relationships/tags" Target="../tags/tag19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2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0.png"/><Relationship Id="rId5" Type="http://schemas.openxmlformats.org/officeDocument/2006/relationships/tags" Target="../tags/tag27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39.png"/><Relationship Id="rId3" Type="http://schemas.openxmlformats.org/officeDocument/2006/relationships/tags" Target="../tags/tag32.xml"/><Relationship Id="rId21" Type="http://schemas.openxmlformats.org/officeDocument/2006/relationships/image" Target="../media/image42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38.png"/><Relationship Id="rId2" Type="http://schemas.openxmlformats.org/officeDocument/2006/relationships/tags" Target="../tags/tag3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tags" Target="../tags/tag39.xml"/><Relationship Id="rId19" Type="http://schemas.openxmlformats.org/officeDocument/2006/relationships/image" Target="../media/image40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9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4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7.png"/><Relationship Id="rId5" Type="http://schemas.openxmlformats.org/officeDocument/2006/relationships/tags" Target="../tags/tag46.xml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tags" Target="../tags/tag45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3.jpeg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609600"/>
            <a:ext cx="5943600" cy="914400"/>
          </a:xfrm>
        </p:spPr>
        <p:txBody>
          <a:bodyPr/>
          <a:lstStyle/>
          <a:p>
            <a:r>
              <a:rPr lang="en-US" altLang="zh-TW" sz="4000">
                <a:latin typeface="Comic Sans MS" pitchFamily="66" charset="0"/>
              </a:rPr>
              <a:t>Induction</a:t>
            </a:r>
          </a:p>
        </p:txBody>
      </p:sp>
      <p:pic>
        <p:nvPicPr>
          <p:cNvPr id="2080" name="Picture 32" descr="Dom_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3152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1106488" y="5375275"/>
            <a:ext cx="6894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(chapter 4.2-4.4 of the book and chapter 3.3-3.6 of the notes)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Induction</a:t>
            </a:r>
          </a:p>
        </p:txBody>
      </p:sp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060575" y="1752600"/>
          <a:ext cx="494982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7" name="Equation" r:id="rId3" imgW="2158920" imgH="634680" progId="Equation.DSMT4">
                  <p:embed/>
                </p:oleObj>
              </mc:Choice>
              <mc:Fallback>
                <p:oleObj name="Equation" r:id="rId3" imgW="215892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752600"/>
                        <a:ext cx="494982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3140075" y="1295400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adding </a:t>
            </a:r>
            <a:r>
              <a:rPr kumimoji="0" lang="en-US" altLang="en-US" i="1"/>
              <a:t>r </a:t>
            </a:r>
            <a:r>
              <a:rPr kumimoji="0" lang="en-US" altLang="en-US" i="1" baseline="30000">
                <a:solidFill>
                  <a:srgbClr val="009900"/>
                </a:solidFill>
              </a:rPr>
              <a:t>n</a:t>
            </a:r>
            <a:r>
              <a:rPr kumimoji="0" lang="en-US" altLang="en-US" baseline="30000">
                <a:solidFill>
                  <a:srgbClr val="009900"/>
                </a:solidFill>
              </a:rPr>
              <a:t>+1</a:t>
            </a:r>
            <a:r>
              <a:rPr kumimoji="0" lang="en-US" altLang="en-US"/>
              <a:t> to both sides,</a:t>
            </a:r>
          </a:p>
        </p:txBody>
      </p:sp>
      <p:graphicFrame>
        <p:nvGraphicFramePr>
          <p:cNvPr id="415749" name="Object 5"/>
          <p:cNvGraphicFramePr>
            <a:graphicFrameLocks noChangeAspect="1"/>
          </p:cNvGraphicFramePr>
          <p:nvPr/>
        </p:nvGraphicFramePr>
        <p:xfrm>
          <a:off x="4572000" y="2743200"/>
          <a:ext cx="29337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8" name="Equation" r:id="rId5" imgW="1307880" imgH="838080" progId="Equation.DSMT4">
                  <p:embed/>
                </p:oleObj>
              </mc:Choice>
              <mc:Fallback>
                <p:oleObj name="Equation" r:id="rId5" imgW="130788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29337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063625" y="4876800"/>
            <a:ext cx="708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But since </a:t>
            </a:r>
            <a:r>
              <a:rPr kumimoji="0" lang="en-US" altLang="en-US" i="1"/>
              <a:t>r </a:t>
            </a:r>
            <a:r>
              <a:rPr kumimoji="0" lang="en-US" altLang="en-US" b="1">
                <a:sym typeface="Euclid Symbol" pitchFamily="18" charset="2"/>
              </a:rPr>
              <a:t></a:t>
            </a:r>
            <a:r>
              <a:rPr kumimoji="0" lang="en-US" altLang="en-US">
                <a:sym typeface="Euclid Symbol" pitchFamily="18" charset="2"/>
              </a:rPr>
              <a:t> 1</a:t>
            </a:r>
            <a:r>
              <a:rPr kumimoji="0" lang="en-US" altLang="en-US"/>
              <a:t> was arbitrary, we conclude (by UG), that</a:t>
            </a:r>
          </a:p>
        </p:txBody>
      </p:sp>
      <p:graphicFrame>
        <p:nvGraphicFramePr>
          <p:cNvPr id="415752" name="Object 8"/>
          <p:cNvGraphicFramePr>
            <a:graphicFrameLocks noChangeAspect="1"/>
          </p:cNvGraphicFramePr>
          <p:nvPr/>
        </p:nvGraphicFramePr>
        <p:xfrm>
          <a:off x="1752600" y="5226050"/>
          <a:ext cx="5562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99" name="Equation" r:id="rId7" imgW="2463480" imgH="419040" progId="Equation.DSMT4">
                  <p:embed/>
                </p:oleObj>
              </mc:Choice>
              <mc:Fallback>
                <p:oleObj name="Equation" r:id="rId7" imgW="24634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26050"/>
                        <a:ext cx="5562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1638300" y="6261100"/>
            <a:ext cx="582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which is </a:t>
            </a:r>
            <a:r>
              <a:rPr lang="en-US" altLang="en-US" sz="1800" i="1"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+1</a:t>
            </a:r>
            <a:r>
              <a:rPr lang="en-US" altLang="en-US" sz="1800">
                <a:latin typeface="Comic Sans MS" pitchFamily="66" charset="0"/>
              </a:rPr>
              <a:t>).  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This completes the induction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4157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41473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488156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73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1066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Base case: P(1) is true</a:t>
            </a:r>
          </a:p>
        </p:txBody>
      </p:sp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762000" y="34290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Induction step: assume P(n) is true, prove P(n+1) is true.</a:t>
            </a:r>
          </a:p>
        </p:txBody>
      </p:sp>
      <p:pic>
        <p:nvPicPr>
          <p:cNvPr id="41474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4625"/>
            <a:ext cx="43434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74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3790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742" name="Text Box 22"/>
          <p:cNvSpPr txBox="1">
            <a:spLocks noChangeArrowheads="1"/>
          </p:cNvSpPr>
          <p:nvPr/>
        </p:nvSpPr>
        <p:spPr bwMode="auto">
          <a:xfrm>
            <a:off x="5486400" y="4495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</a:t>
            </a:r>
          </a:p>
        </p:txBody>
      </p:sp>
      <p:pic>
        <p:nvPicPr>
          <p:cNvPr id="414744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38052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747" name="Picture 2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36861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4749" name="Picture 2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91200"/>
            <a:ext cx="301466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4" grpId="0" animBg="1"/>
      <p:bldP spid="414735" grpId="0" animBg="1"/>
      <p:bldP spid="414736" grpId="0" animBg="1"/>
      <p:bldP spid="4147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pic>
        <p:nvPicPr>
          <p:cNvPr id="4495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8250"/>
            <a:ext cx="5943600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Base Case 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 = 1):</a:t>
            </a:r>
            <a:r>
              <a:rPr lang="en-US" altLang="en-US" sz="1800"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Induction Step: Assume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) for some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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1  and prove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+ 1):</a:t>
            </a:r>
          </a:p>
        </p:txBody>
      </p:sp>
      <p:pic>
        <p:nvPicPr>
          <p:cNvPr id="44954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337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9550" name="Text Box 14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Assume</a:t>
            </a:r>
          </a:p>
        </p:txBody>
      </p:sp>
      <p:pic>
        <p:nvPicPr>
          <p:cNvPr id="44955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990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743200" y="3276600"/>
            <a:ext cx="261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is divisible by 3, prove </a:t>
            </a:r>
          </a:p>
        </p:txBody>
      </p:sp>
      <p:pic>
        <p:nvPicPr>
          <p:cNvPr id="44955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16303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7010400" y="3241675"/>
            <a:ext cx="194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Is divisible by 3.</a:t>
            </a:r>
          </a:p>
        </p:txBody>
      </p:sp>
      <p:pic>
        <p:nvPicPr>
          <p:cNvPr id="449557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16303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9559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17827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956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17986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9563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26670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9564" name="AutoShape 28"/>
          <p:cNvSpPr>
            <a:spLocks/>
          </p:cNvSpPr>
          <p:nvPr/>
        </p:nvSpPr>
        <p:spPr bwMode="auto">
          <a:xfrm rot="5400000">
            <a:off x="4343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5" name="AutoShape 29"/>
          <p:cNvSpPr>
            <a:spLocks/>
          </p:cNvSpPr>
          <p:nvPr/>
        </p:nvSpPr>
        <p:spPr bwMode="auto">
          <a:xfrm rot="5400000">
            <a:off x="5867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5638800" y="5791200"/>
            <a:ext cx="29797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Divisible by 3 by induction</a:t>
            </a: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3633788" y="5791200"/>
            <a:ext cx="1624012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Divisible by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5" grpId="0"/>
      <p:bldP spid="449546" grpId="0" animBg="1"/>
      <p:bldP spid="449550" grpId="0"/>
      <p:bldP spid="449553" grpId="0"/>
      <p:bldP spid="449556" grpId="0"/>
      <p:bldP spid="449564" grpId="0" animBg="1"/>
      <p:bldP spid="449565" grpId="0" animBg="1"/>
      <p:bldP spid="449566" grpId="0" animBg="1"/>
      <p:bldP spid="4495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Base Case (</a:t>
            </a:r>
            <a:r>
              <a:rPr lang="en-US" altLang="en-US" sz="1800" i="1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= 2): 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Induction Step: Assume </a:t>
            </a:r>
            <a:r>
              <a:rPr lang="en-US" altLang="en-US" sz="1800" i="1">
                <a:latin typeface="Comic Sans MS" pitchFamily="66" charset="0"/>
              </a:rPr>
              <a:t>P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latin typeface="Comic Sans MS" pitchFamily="66" charset="0"/>
              </a:rPr>
              <a:t>i</a:t>
            </a:r>
            <a:r>
              <a:rPr lang="en-US" altLang="en-US" sz="1800">
                <a:latin typeface="Comic Sans MS" pitchFamily="66" charset="0"/>
              </a:rPr>
              <a:t>) for some </a:t>
            </a:r>
            <a:r>
              <a:rPr lang="en-US" altLang="en-US" sz="1800" i="1">
                <a:latin typeface="Comic Sans MS" pitchFamily="66" charset="0"/>
              </a:rPr>
              <a:t>i </a:t>
            </a:r>
            <a:r>
              <a:rPr lang="en-US" altLang="en-US" sz="1800">
                <a:latin typeface="Comic Sans MS" pitchFamily="66" charset="0"/>
                <a:sym typeface="Symbol" pitchFamily="18" charset="2"/>
              </a:rPr>
              <a:t> </a:t>
            </a:r>
            <a:r>
              <a:rPr lang="en-US" altLang="en-US" sz="1800">
                <a:latin typeface="Comic Sans MS" pitchFamily="66" charset="0"/>
              </a:rPr>
              <a:t>2  and prove </a:t>
            </a:r>
            <a:r>
              <a:rPr lang="en-US" altLang="en-US" sz="1800" i="1">
                <a:latin typeface="Comic Sans MS" pitchFamily="66" charset="0"/>
              </a:rPr>
              <a:t>P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latin typeface="Comic Sans MS" pitchFamily="66" charset="0"/>
              </a:rPr>
              <a:t>i</a:t>
            </a:r>
            <a:r>
              <a:rPr lang="en-US" altLang="en-US" sz="1800">
                <a:latin typeface="Comic Sans MS" pitchFamily="66" charset="0"/>
              </a:rPr>
              <a:t> + 1):</a:t>
            </a:r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Assume</a:t>
            </a: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189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divisible by 6 </a:t>
            </a:r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3830638" y="3748088"/>
            <a:ext cx="188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divisible by 6.</a:t>
            </a:r>
          </a:p>
        </p:txBody>
      </p:sp>
      <p:sp>
        <p:nvSpPr>
          <p:cNvPr id="471056" name="AutoShape 16"/>
          <p:cNvSpPr>
            <a:spLocks/>
          </p:cNvSpPr>
          <p:nvPr/>
        </p:nvSpPr>
        <p:spPr bwMode="auto">
          <a:xfrm rot="5400000">
            <a:off x="45720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57" name="AutoShape 17"/>
          <p:cNvSpPr>
            <a:spLocks/>
          </p:cNvSpPr>
          <p:nvPr/>
        </p:nvSpPr>
        <p:spPr bwMode="auto">
          <a:xfrm rot="5400000">
            <a:off x="6248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5943600" y="5749925"/>
            <a:ext cx="1876425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Divisible by 2 </a:t>
            </a:r>
          </a:p>
          <a:p>
            <a:r>
              <a:rPr lang="en-US" altLang="zh-TW"/>
              <a:t>by case analysis</a:t>
            </a:r>
          </a:p>
        </p:txBody>
      </p: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3759200" y="5749925"/>
            <a:ext cx="1624013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Divisible by 6</a:t>
            </a:r>
          </a:p>
          <a:p>
            <a:r>
              <a:rPr lang="en-US" altLang="zh-TW"/>
              <a:t>by induction</a:t>
            </a:r>
          </a:p>
        </p:txBody>
      </p:sp>
      <p:pic>
        <p:nvPicPr>
          <p:cNvPr id="47106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35075"/>
            <a:ext cx="5761038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1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78025"/>
            <a:ext cx="15382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192463"/>
            <a:ext cx="9445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68725"/>
            <a:ext cx="220980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746125" y="3733800"/>
            <a:ext cx="76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Prove</a:t>
            </a:r>
          </a:p>
        </p:txBody>
      </p:sp>
      <p:pic>
        <p:nvPicPr>
          <p:cNvPr id="471065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54525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6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54525"/>
            <a:ext cx="42465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7" name="Picture 2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11725"/>
            <a:ext cx="3124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5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5" grpId="0" animBg="1"/>
      <p:bldP spid="471047" grpId="0"/>
      <p:bldP spid="471049" grpId="0"/>
      <p:bldP spid="471051" grpId="0"/>
      <p:bldP spid="471056" grpId="0" animBg="1"/>
      <p:bldP spid="471057" grpId="0" animBg="1"/>
      <p:bldP spid="471058" grpId="0" animBg="1"/>
      <p:bldP spid="471059" grpId="0" animBg="1"/>
      <p:bldP spid="4710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09600" y="2133600"/>
            <a:ext cx="223996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Base Case 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 = 3):</a:t>
            </a:r>
            <a:r>
              <a:rPr lang="en-US" altLang="en-US" sz="1800">
                <a:latin typeface="Comic Sans MS" pitchFamily="66" charset="0"/>
              </a:rPr>
              <a:t> 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Induction Step: Assume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) for some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 3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 and prove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+ 1):</a:t>
            </a:r>
          </a:p>
        </p:txBody>
      </p:sp>
      <p:pic>
        <p:nvPicPr>
          <p:cNvPr id="4505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038600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7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685800" y="3505200"/>
            <a:ext cx="995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Assume</a:t>
            </a:r>
          </a:p>
        </p:txBody>
      </p:sp>
      <p:pic>
        <p:nvPicPr>
          <p:cNvPr id="45057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1616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3429000" y="3519488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, prove</a:t>
            </a:r>
          </a:p>
        </p:txBody>
      </p:sp>
      <p:pic>
        <p:nvPicPr>
          <p:cNvPr id="450578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489325"/>
            <a:ext cx="317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1814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3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920875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5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24400"/>
            <a:ext cx="12192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86" name="Text Box 26"/>
          <p:cNvSpPr txBox="1">
            <a:spLocks noChangeArrowheads="1"/>
          </p:cNvSpPr>
          <p:nvPr/>
        </p:nvSpPr>
        <p:spPr bwMode="auto">
          <a:xfrm>
            <a:off x="5715000" y="47244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</a:t>
            </a:r>
          </a:p>
        </p:txBody>
      </p:sp>
      <p:pic>
        <p:nvPicPr>
          <p:cNvPr id="450588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257800"/>
            <a:ext cx="1325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89" name="Text Box 29"/>
          <p:cNvSpPr txBox="1">
            <a:spLocks noChangeArrowheads="1"/>
          </p:cNvSpPr>
          <p:nvPr/>
        </p:nvSpPr>
        <p:spPr bwMode="auto">
          <a:xfrm>
            <a:off x="5715000" y="5257800"/>
            <a:ext cx="13414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since i &gt;= 3</a:t>
            </a:r>
          </a:p>
        </p:txBody>
      </p:sp>
      <p:pic>
        <p:nvPicPr>
          <p:cNvPr id="450592" name="Picture 32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3" name="Picture 33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4" name="Picture 34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1200"/>
            <a:ext cx="1263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/>
      <p:bldP spid="450565" grpId="0" animBg="1"/>
      <p:bldP spid="450572" grpId="0"/>
      <p:bldP spid="450575" grpId="0"/>
      <p:bldP spid="450586" grpId="0" animBg="1"/>
      <p:bldP spid="4505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09600" y="2133600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Base Case (</a:t>
            </a:r>
            <a:r>
              <a:rPr lang="en-US" altLang="en-US" sz="1800" i="1"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 = 2): is true</a:t>
            </a: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  <a:p>
            <a:pPr>
              <a:buFontTx/>
              <a:buNone/>
            </a:pPr>
            <a:endParaRPr lang="en-US" altLang="en-US" sz="1800">
              <a:latin typeface="Comic Sans MS" pitchFamily="66" charset="0"/>
            </a:endParaRP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Induction Step: Assume </a:t>
            </a:r>
            <a:r>
              <a:rPr lang="en-US" altLang="en-US" sz="1800" i="1">
                <a:latin typeface="Comic Sans MS" pitchFamily="66" charset="0"/>
              </a:rPr>
              <a:t>P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latin typeface="Comic Sans MS" pitchFamily="66" charset="0"/>
              </a:rPr>
              <a:t>i</a:t>
            </a:r>
            <a:r>
              <a:rPr lang="en-US" altLang="en-US" sz="1800">
                <a:latin typeface="Comic Sans MS" pitchFamily="66" charset="0"/>
              </a:rPr>
              <a:t>) for some </a:t>
            </a:r>
            <a:r>
              <a:rPr lang="en-US" altLang="en-US" sz="1800" i="1">
                <a:latin typeface="Comic Sans MS" pitchFamily="66" charset="0"/>
              </a:rPr>
              <a:t>i </a:t>
            </a:r>
            <a:r>
              <a:rPr lang="en-US" altLang="en-US" sz="1800">
                <a:latin typeface="Comic Sans MS" pitchFamily="66" charset="0"/>
                <a:sym typeface="Symbol" pitchFamily="18" charset="2"/>
              </a:rPr>
              <a:t> 2</a:t>
            </a:r>
            <a:r>
              <a:rPr lang="en-US" altLang="en-US" sz="1800">
                <a:latin typeface="Comic Sans MS" pitchFamily="66" charset="0"/>
              </a:rPr>
              <a:t>  and prove </a:t>
            </a:r>
            <a:r>
              <a:rPr lang="en-US" altLang="en-US" sz="1800" i="1">
                <a:latin typeface="Comic Sans MS" pitchFamily="66" charset="0"/>
              </a:rPr>
              <a:t>P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latin typeface="Comic Sans MS" pitchFamily="66" charset="0"/>
              </a:rPr>
              <a:t>i</a:t>
            </a:r>
            <a:r>
              <a:rPr lang="en-US" altLang="en-US" sz="1800">
                <a:latin typeface="Comic Sans MS" pitchFamily="66" charset="0"/>
              </a:rPr>
              <a:t> + 1):</a:t>
            </a:r>
          </a:p>
        </p:txBody>
      </p:sp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4572000" y="4114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by induction</a:t>
            </a:r>
          </a:p>
        </p:txBody>
      </p:sp>
      <p:pic>
        <p:nvPicPr>
          <p:cNvPr id="47004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130300"/>
            <a:ext cx="5019675" cy="673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44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3657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46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962400"/>
            <a:ext cx="1804987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48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79950"/>
            <a:ext cx="19812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50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5419725"/>
            <a:ext cx="1474787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52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3375"/>
            <a:ext cx="11557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54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48400"/>
            <a:ext cx="113188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0" grpId="0" animBg="1"/>
      <p:bldP spid="4700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induction proofs (e.g. equality, inequality, property,etc)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  <p:extLst>
      <p:ext uri="{BB962C8B-B14F-4D97-AF65-F5344CB8AC3E}">
        <p14:creationId xmlns:p14="http://schemas.microsoft.com/office/powerpoint/2010/main" val="3806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1524000" y="1614488"/>
            <a:ext cx="614838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A50021"/>
                </a:solidFill>
              </a:rPr>
              <a:t>Goal:</a:t>
            </a:r>
            <a:r>
              <a:rPr kumimoji="0" lang="en-US" altLang="en-US"/>
              <a:t> tile the squares, except one in the middle for Bill. 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4114800" y="3886200"/>
            <a:ext cx="952500" cy="914400"/>
          </a:xfrm>
          <a:prstGeom prst="rect">
            <a:avLst/>
          </a:prstGeom>
          <a:solidFill>
            <a:srgbClr val="C0C0C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3701" name="Picture 5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702" name="Line 6"/>
          <p:cNvSpPr>
            <a:spLocks noChangeShapeType="1"/>
          </p:cNvSpPr>
          <p:nvPr/>
        </p:nvSpPr>
        <p:spPr bwMode="auto">
          <a:xfrm>
            <a:off x="4114800" y="43434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4572000" y="38862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1981200" y="36576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7" name="Equation" r:id="rId4" imgW="177480" imgH="190440" progId="Equation.3">
                  <p:embed/>
                </p:oleObj>
              </mc:Choice>
              <mc:Fallback>
                <p:oleObj name="Equation" r:id="rId4" imgW="1774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5" name="Object 9"/>
          <p:cNvGraphicFramePr>
            <a:graphicFrameLocks noChangeAspect="1"/>
          </p:cNvGraphicFramePr>
          <p:nvPr/>
        </p:nvGraphicFramePr>
        <p:xfrm>
          <a:off x="4322763" y="60960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8"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60960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6" name="Line 10"/>
          <p:cNvSpPr>
            <a:spLocks noChangeShapeType="1"/>
          </p:cNvSpPr>
          <p:nvPr/>
        </p:nvSpPr>
        <p:spPr bwMode="auto">
          <a:xfrm flipV="1">
            <a:off x="2133600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>
            <a:off x="21336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8" name="Line 12"/>
          <p:cNvSpPr>
            <a:spLocks noChangeShapeType="1"/>
          </p:cNvSpPr>
          <p:nvPr/>
        </p:nvSpPr>
        <p:spPr bwMode="auto">
          <a:xfrm>
            <a:off x="2667000" y="6400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4800600" y="6400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>
            <a:off x="20574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11" name="Line 15"/>
          <p:cNvSpPr>
            <a:spLocks noChangeShapeType="1"/>
          </p:cNvSpPr>
          <p:nvPr/>
        </p:nvSpPr>
        <p:spPr bwMode="auto">
          <a:xfrm>
            <a:off x="20574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12" name="Line 16"/>
          <p:cNvSpPr>
            <a:spLocks noChangeShapeType="1"/>
          </p:cNvSpPr>
          <p:nvPr/>
        </p:nvSpPr>
        <p:spPr bwMode="auto">
          <a:xfrm>
            <a:off x="266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13" name="Line 17"/>
          <p:cNvSpPr>
            <a:spLocks noChangeShapeType="1"/>
          </p:cNvSpPr>
          <p:nvPr/>
        </p:nvSpPr>
        <p:spPr bwMode="auto">
          <a:xfrm>
            <a:off x="647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1600200" y="1393825"/>
            <a:ext cx="588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There are only L-shaped tiles covering three squares:</a:t>
            </a: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4572000" y="19637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2672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5720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 rot="-16200000">
            <a:off x="4886325" y="2589213"/>
            <a:ext cx="15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1447800" y="2917825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For example, for 8 x 8 puzzle might tile for Bill this way:</a:t>
            </a:r>
          </a:p>
        </p:txBody>
      </p:sp>
      <p:grpSp>
        <p:nvGrpSpPr>
          <p:cNvPr id="412680" name="Group 8"/>
          <p:cNvGrpSpPr>
            <a:grpSpLocks/>
          </p:cNvGrpSpPr>
          <p:nvPr/>
        </p:nvGrpSpPr>
        <p:grpSpPr bwMode="auto">
          <a:xfrm>
            <a:off x="3352800" y="5562600"/>
            <a:ext cx="609600" cy="609600"/>
            <a:chOff x="1824" y="2448"/>
            <a:chExt cx="384" cy="384"/>
          </a:xfrm>
        </p:grpSpPr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684" name="Group 12"/>
          <p:cNvGrpSpPr>
            <a:grpSpLocks/>
          </p:cNvGrpSpPr>
          <p:nvPr/>
        </p:nvGrpSpPr>
        <p:grpSpPr bwMode="auto">
          <a:xfrm rot="-27000000">
            <a:off x="3962400" y="5562600"/>
            <a:ext cx="609600" cy="609600"/>
            <a:chOff x="1824" y="2448"/>
            <a:chExt cx="384" cy="384"/>
          </a:xfrm>
        </p:grpSpPr>
        <p:sp>
          <p:nvSpPr>
            <p:cNvPr id="412685" name="Rectangle 1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7" name="Rectangle 1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688" name="Group 16"/>
          <p:cNvGrpSpPr>
            <a:grpSpLocks/>
          </p:cNvGrpSpPr>
          <p:nvPr/>
        </p:nvGrpSpPr>
        <p:grpSpPr bwMode="auto">
          <a:xfrm rot="-21600000">
            <a:off x="3657600" y="5257800"/>
            <a:ext cx="609600" cy="609600"/>
            <a:chOff x="1824" y="2448"/>
            <a:chExt cx="384" cy="384"/>
          </a:xfrm>
        </p:grpSpPr>
        <p:sp>
          <p:nvSpPr>
            <p:cNvPr id="412689" name="Rectangle 1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0" name="Rectangle 1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1" name="Rectangle 1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692" name="Group 20"/>
          <p:cNvGrpSpPr>
            <a:grpSpLocks/>
          </p:cNvGrpSpPr>
          <p:nvPr/>
        </p:nvGrpSpPr>
        <p:grpSpPr bwMode="auto">
          <a:xfrm>
            <a:off x="4572000" y="5562600"/>
            <a:ext cx="609600" cy="609600"/>
            <a:chOff x="1824" y="2448"/>
            <a:chExt cx="384" cy="384"/>
          </a:xfrm>
        </p:grpSpPr>
        <p:sp>
          <p:nvSpPr>
            <p:cNvPr id="412693" name="Rectangle 2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4" name="Rectangle 2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5" name="Rectangle 2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696" name="Group 24"/>
          <p:cNvGrpSpPr>
            <a:grpSpLocks/>
          </p:cNvGrpSpPr>
          <p:nvPr/>
        </p:nvGrpSpPr>
        <p:grpSpPr bwMode="auto">
          <a:xfrm rot="-27000000">
            <a:off x="4876800" y="5257800"/>
            <a:ext cx="609600" cy="609600"/>
            <a:chOff x="1824" y="2448"/>
            <a:chExt cx="384" cy="384"/>
          </a:xfrm>
        </p:grpSpPr>
        <p:sp>
          <p:nvSpPr>
            <p:cNvPr id="412697" name="Rectangle 2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8" name="Rectangle 2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9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00" name="Group 28"/>
          <p:cNvGrpSpPr>
            <a:grpSpLocks/>
          </p:cNvGrpSpPr>
          <p:nvPr/>
        </p:nvGrpSpPr>
        <p:grpSpPr bwMode="auto">
          <a:xfrm rot="-21626949">
            <a:off x="3352800" y="4343400"/>
            <a:ext cx="609600" cy="609600"/>
            <a:chOff x="1824" y="2448"/>
            <a:chExt cx="384" cy="384"/>
          </a:xfrm>
        </p:grpSpPr>
        <p:sp>
          <p:nvSpPr>
            <p:cNvPr id="412701" name="Rectangle 2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2" name="Rectangle 3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3" name="Rectangle 3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04" name="Group 32"/>
          <p:cNvGrpSpPr>
            <a:grpSpLocks/>
          </p:cNvGrpSpPr>
          <p:nvPr/>
        </p:nvGrpSpPr>
        <p:grpSpPr bwMode="auto">
          <a:xfrm rot="-16200000">
            <a:off x="3657600" y="4038600"/>
            <a:ext cx="609600" cy="609600"/>
            <a:chOff x="1824" y="2448"/>
            <a:chExt cx="384" cy="384"/>
          </a:xfrm>
        </p:grpSpPr>
        <p:sp>
          <p:nvSpPr>
            <p:cNvPr id="412705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6" name="Rectangle 3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07" name="Rectangle 3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08" name="Group 36"/>
          <p:cNvGrpSpPr>
            <a:grpSpLocks/>
          </p:cNvGrpSpPr>
          <p:nvPr/>
        </p:nvGrpSpPr>
        <p:grpSpPr bwMode="auto">
          <a:xfrm rot="26937023">
            <a:off x="3352800" y="3733800"/>
            <a:ext cx="609600" cy="609600"/>
            <a:chOff x="1824" y="2448"/>
            <a:chExt cx="384" cy="384"/>
          </a:xfrm>
        </p:grpSpPr>
        <p:sp>
          <p:nvSpPr>
            <p:cNvPr id="412709" name="Rectangle 3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0" name="Rectangle 3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1" name="Rectangle 3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12" name="Group 40"/>
          <p:cNvGrpSpPr>
            <a:grpSpLocks/>
          </p:cNvGrpSpPr>
          <p:nvPr/>
        </p:nvGrpSpPr>
        <p:grpSpPr bwMode="auto">
          <a:xfrm rot="10800000">
            <a:off x="5181600" y="3733800"/>
            <a:ext cx="609600" cy="609600"/>
            <a:chOff x="1824" y="2448"/>
            <a:chExt cx="384" cy="384"/>
          </a:xfrm>
        </p:grpSpPr>
        <p:sp>
          <p:nvSpPr>
            <p:cNvPr id="412713" name="Rectangle 4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4" name="Rectangle 4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5" name="Rectangle 4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16" name="Group 44"/>
          <p:cNvGrpSpPr>
            <a:grpSpLocks/>
          </p:cNvGrpSpPr>
          <p:nvPr/>
        </p:nvGrpSpPr>
        <p:grpSpPr bwMode="auto">
          <a:xfrm rot="-37800000">
            <a:off x="4572000" y="3733800"/>
            <a:ext cx="609600" cy="609600"/>
            <a:chOff x="1824" y="2448"/>
            <a:chExt cx="384" cy="384"/>
          </a:xfrm>
        </p:grpSpPr>
        <p:sp>
          <p:nvSpPr>
            <p:cNvPr id="412717" name="Rectangle 4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8" name="Rectangle 4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19" name="Rectangle 4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20" name="Group 48"/>
          <p:cNvGrpSpPr>
            <a:grpSpLocks/>
          </p:cNvGrpSpPr>
          <p:nvPr/>
        </p:nvGrpSpPr>
        <p:grpSpPr bwMode="auto">
          <a:xfrm rot="-32400000">
            <a:off x="4876800" y="4038600"/>
            <a:ext cx="609600" cy="609600"/>
            <a:chOff x="1824" y="2448"/>
            <a:chExt cx="384" cy="384"/>
          </a:xfrm>
        </p:grpSpPr>
        <p:sp>
          <p:nvSpPr>
            <p:cNvPr id="412721" name="Rectangle 4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22" name="Rectangle 5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23" name="Rectangle 5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2724" name="Picture 52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725" name="Group 53"/>
          <p:cNvGrpSpPr>
            <a:grpSpLocks/>
          </p:cNvGrpSpPr>
          <p:nvPr/>
        </p:nvGrpSpPr>
        <p:grpSpPr bwMode="auto">
          <a:xfrm rot="10800000">
            <a:off x="5181600" y="4953000"/>
            <a:ext cx="609600" cy="609600"/>
            <a:chOff x="1824" y="2448"/>
            <a:chExt cx="384" cy="384"/>
          </a:xfrm>
        </p:grpSpPr>
        <p:sp>
          <p:nvSpPr>
            <p:cNvPr id="412726" name="Rectangle 5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27" name="Rectangle 5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28" name="Rectangle 5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29" name="Group 57"/>
          <p:cNvGrpSpPr>
            <a:grpSpLocks/>
          </p:cNvGrpSpPr>
          <p:nvPr/>
        </p:nvGrpSpPr>
        <p:grpSpPr bwMode="auto">
          <a:xfrm rot="37808632">
            <a:off x="5181600" y="4343400"/>
            <a:ext cx="609600" cy="609600"/>
            <a:chOff x="1824" y="2448"/>
            <a:chExt cx="384" cy="384"/>
          </a:xfrm>
        </p:grpSpPr>
        <p:sp>
          <p:nvSpPr>
            <p:cNvPr id="412730" name="Rectangle 5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31" name="Rectangle 5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32" name="Rectangle 6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33" name="Group 61"/>
          <p:cNvGrpSpPr>
            <a:grpSpLocks/>
          </p:cNvGrpSpPr>
          <p:nvPr/>
        </p:nvGrpSpPr>
        <p:grpSpPr bwMode="auto">
          <a:xfrm rot="37781920">
            <a:off x="5181600" y="5562600"/>
            <a:ext cx="609600" cy="609600"/>
            <a:chOff x="1824" y="2448"/>
            <a:chExt cx="384" cy="384"/>
          </a:xfrm>
        </p:grpSpPr>
        <p:sp>
          <p:nvSpPr>
            <p:cNvPr id="412734" name="Rectangle 6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35" name="Rectangle 6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36" name="Rectangle 6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37" name="Group 65"/>
          <p:cNvGrpSpPr>
            <a:grpSpLocks/>
          </p:cNvGrpSpPr>
          <p:nvPr/>
        </p:nvGrpSpPr>
        <p:grpSpPr bwMode="auto">
          <a:xfrm rot="10800000">
            <a:off x="4572000" y="4343400"/>
            <a:ext cx="609600" cy="609600"/>
            <a:chOff x="1824" y="2448"/>
            <a:chExt cx="384" cy="384"/>
          </a:xfrm>
        </p:grpSpPr>
        <p:sp>
          <p:nvSpPr>
            <p:cNvPr id="412738" name="Rectangle 6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39" name="Rectangle 6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40" name="Rectangle 6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41" name="Group 69"/>
          <p:cNvGrpSpPr>
            <a:grpSpLocks/>
          </p:cNvGrpSpPr>
          <p:nvPr/>
        </p:nvGrpSpPr>
        <p:grpSpPr bwMode="auto">
          <a:xfrm rot="-27000048">
            <a:off x="4572000" y="4953000"/>
            <a:ext cx="609600" cy="609600"/>
            <a:chOff x="1824" y="2448"/>
            <a:chExt cx="384" cy="384"/>
          </a:xfrm>
        </p:grpSpPr>
        <p:sp>
          <p:nvSpPr>
            <p:cNvPr id="412742" name="Rectangle 7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43" name="Rectangle 7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44" name="Rectangle 7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45" name="Group 73"/>
          <p:cNvGrpSpPr>
            <a:grpSpLocks/>
          </p:cNvGrpSpPr>
          <p:nvPr/>
        </p:nvGrpSpPr>
        <p:grpSpPr bwMode="auto">
          <a:xfrm>
            <a:off x="3962400" y="4953000"/>
            <a:ext cx="609600" cy="609600"/>
            <a:chOff x="1824" y="2448"/>
            <a:chExt cx="384" cy="384"/>
          </a:xfrm>
        </p:grpSpPr>
        <p:sp>
          <p:nvSpPr>
            <p:cNvPr id="412746" name="Rectangle 7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47" name="Rectangle 7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48" name="Rectangle 7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49" name="Group 77"/>
          <p:cNvGrpSpPr>
            <a:grpSpLocks/>
          </p:cNvGrpSpPr>
          <p:nvPr/>
        </p:nvGrpSpPr>
        <p:grpSpPr bwMode="auto">
          <a:xfrm rot="26937023">
            <a:off x="3352800" y="4953000"/>
            <a:ext cx="609600" cy="609600"/>
            <a:chOff x="1824" y="2448"/>
            <a:chExt cx="384" cy="384"/>
          </a:xfrm>
        </p:grpSpPr>
        <p:sp>
          <p:nvSpPr>
            <p:cNvPr id="412750" name="Rectangle 7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51" name="Rectangle 7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52" name="Rectangle 8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53" name="Group 81"/>
          <p:cNvGrpSpPr>
            <a:grpSpLocks/>
          </p:cNvGrpSpPr>
          <p:nvPr/>
        </p:nvGrpSpPr>
        <p:grpSpPr bwMode="auto">
          <a:xfrm rot="26990544">
            <a:off x="3962400" y="4343400"/>
            <a:ext cx="609600" cy="609600"/>
            <a:chOff x="1824" y="2448"/>
            <a:chExt cx="384" cy="384"/>
          </a:xfrm>
        </p:grpSpPr>
        <p:sp>
          <p:nvSpPr>
            <p:cNvPr id="412754" name="Rectangle 8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55" name="Rectangle 8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56" name="Rectangle 8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57" name="Group 85"/>
          <p:cNvGrpSpPr>
            <a:grpSpLocks/>
          </p:cNvGrpSpPr>
          <p:nvPr/>
        </p:nvGrpSpPr>
        <p:grpSpPr bwMode="auto">
          <a:xfrm rot="10800000">
            <a:off x="3962400" y="3733800"/>
            <a:ext cx="609600" cy="609600"/>
            <a:chOff x="1824" y="2448"/>
            <a:chExt cx="384" cy="384"/>
          </a:xfrm>
        </p:grpSpPr>
        <p:sp>
          <p:nvSpPr>
            <p:cNvPr id="412758" name="Rectangle 8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59" name="Rectangle 8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60" name="Rectangle 8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2761" name="Group 89"/>
          <p:cNvGrpSpPr>
            <a:grpSpLocks/>
          </p:cNvGrpSpPr>
          <p:nvPr/>
        </p:nvGrpSpPr>
        <p:grpSpPr bwMode="auto">
          <a:xfrm rot="-27000000">
            <a:off x="4267200" y="4648200"/>
            <a:ext cx="609600" cy="609600"/>
            <a:chOff x="1824" y="2448"/>
            <a:chExt cx="384" cy="384"/>
          </a:xfrm>
        </p:grpSpPr>
        <p:sp>
          <p:nvSpPr>
            <p:cNvPr id="412762" name="Rectangle 9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63" name="Rectangle 9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64" name="Rectangle 9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2765" name="Text Box 93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8" grpId="0" animBg="1"/>
      <p:bldP spid="4126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700088" y="1473200"/>
            <a:ext cx="781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puzzle, there is a tiling with Bill in the middle.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533400" y="3046413"/>
            <a:ext cx="8229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endParaRPr kumimoji="0" lang="en-US" altLang="en-US" i="1">
              <a:solidFill>
                <a:srgbClr val="0000FF"/>
              </a:solidFill>
            </a:endParaRPr>
          </a:p>
          <a:p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in middle.</a:t>
            </a: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533400" y="4495800"/>
            <a:ext cx="197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(no tiles needed)</a:t>
            </a:r>
          </a:p>
        </p:txBody>
      </p:sp>
      <p:pic>
        <p:nvPicPr>
          <p:cNvPr id="411655" name="Picture 7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762000" y="2286000"/>
            <a:ext cx="387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Did you remember that we proved </a:t>
            </a:r>
          </a:p>
        </p:txBody>
      </p:sp>
      <p:pic>
        <p:nvPicPr>
          <p:cNvPr id="4116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106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5791200" y="2300288"/>
            <a:ext cx="1882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is divisble by 3?</a:t>
            </a:r>
          </a:p>
        </p:txBody>
      </p:sp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762000" y="2209800"/>
            <a:ext cx="7010400" cy="4572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/>
      <p:bldP spid="411653" grpId="0"/>
      <p:bldP spid="411654" grpId="0"/>
      <p:bldP spid="4116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1303338" y="1295400"/>
            <a:ext cx="64690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Last time we have discussed different proof techniques.</a:t>
            </a:r>
          </a:p>
          <a:p>
            <a:endParaRPr lang="en-US" altLang="zh-TW"/>
          </a:p>
          <a:p>
            <a:r>
              <a:rPr lang="en-US" altLang="zh-TW"/>
              <a:t>This time we will focus on probably the most important one</a:t>
            </a:r>
          </a:p>
          <a:p>
            <a:endParaRPr lang="en-US" altLang="zh-TW"/>
          </a:p>
          <a:p>
            <a:r>
              <a:rPr lang="en-US" altLang="zh-TW"/>
              <a:t>	 – mathematical induction.</a:t>
            </a:r>
          </a:p>
          <a:p>
            <a:endParaRPr lang="en-US" altLang="zh-TW"/>
          </a:p>
          <a:p>
            <a:endParaRPr lang="en-US" altLang="zh-TW"/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1355725" y="3165475"/>
            <a:ext cx="539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lecture’s plan is to go through the following:</a:t>
            </a:r>
          </a:p>
        </p:txBody>
      </p:sp>
      <p:sp>
        <p:nvSpPr>
          <p:cNvPr id="139301" name="Text Box 37"/>
          <p:cNvSpPr txBox="1">
            <a:spLocks noChangeArrowheads="1"/>
          </p:cNvSpPr>
          <p:nvPr/>
        </p:nvSpPr>
        <p:spPr bwMode="auto">
          <a:xfrm>
            <a:off x="1484313" y="3810000"/>
            <a:ext cx="6826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The idea of mathematical induction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A paradox</a:t>
            </a:r>
          </a:p>
        </p:txBody>
      </p:sp>
    </p:spTree>
    <p:extLst>
      <p:ext uri="{BB962C8B-B14F-4D97-AF65-F5344CB8AC3E}">
        <p14:creationId xmlns:p14="http://schemas.microsoft.com/office/powerpoint/2010/main" val="22553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410627" name="Object 3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9" name="Equation" r:id="rId3" imgW="177480" imgH="190440" progId="Equation.3">
                    <p:embed/>
                  </p:oleObj>
                </mc:Choice>
                <mc:Fallback>
                  <p:oleObj name="Equation" r:id="rId3" imgW="177480" imgH="1904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628" name="Group 4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410629" name="Line 5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0" name="Line 6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1" name="Line 7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2" name="Line 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0633" name="Group 9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635" name="Picture 11" descr="billsqua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636" name="Group 12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410637" name="Group 13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10638" name="Rectangle 14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0639" name="Picture 15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0640" name="Group 16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10641" name="Rectangle 17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0642" name="Picture 18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0643" name="Group 19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10644" name="Rectangle 20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0645" name="Picture 21" descr="billsquar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2155825" y="1338263"/>
            <a:ext cx="478790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3366FF"/>
                </a:solidFill>
              </a:rPr>
              <a:t>Induction step:</a:t>
            </a:r>
            <a:r>
              <a:rPr kumimoji="0" lang="en-US" altLang="en-US"/>
              <a:t> assume can tile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 </a:t>
            </a:r>
            <a:r>
              <a:rPr kumimoji="0" lang="en-US" altLang="en-US">
                <a:solidFill>
                  <a:srgbClr val="0000FF"/>
                </a:solidFill>
                <a:sym typeface="Comic Sans MS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/>
              <a:t>,</a:t>
            </a:r>
          </a:p>
          <a:p>
            <a:pPr>
              <a:lnSpc>
                <a:spcPct val="150000"/>
              </a:lnSpc>
            </a:pPr>
            <a:r>
              <a:rPr kumimoji="0" lang="en-US" altLang="en-US"/>
              <a:t>                         prove can handle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/>
              <a:t>.</a:t>
            </a:r>
          </a:p>
        </p:txBody>
      </p:sp>
      <p:grpSp>
        <p:nvGrpSpPr>
          <p:cNvPr id="410647" name="Group 23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10648" name="Line 24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649" name="Group 25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10650" name="Group 26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41065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2" name="Line 28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3" name="Line 29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654" name="Group 30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36"/>
                <a:chOff x="768" y="2304"/>
                <a:chExt cx="471" cy="336"/>
              </a:xfrm>
            </p:grpSpPr>
            <p:sp>
              <p:nvSpPr>
                <p:cNvPr id="410655" name="AutoShape 3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0" lang="en-US" altLang="en-US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en-US"/>
                </a:p>
              </p:txBody>
            </p:sp>
            <p:sp>
              <p:nvSpPr>
                <p:cNvPr id="410657" name="Rectangle 33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8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0" lang="en-US" altLang="en-US">
                      <a:solidFill>
                        <a:srgbClr val="000000"/>
                      </a:solidFill>
                    </a:rPr>
                    <a:t>2</a:t>
                  </a:r>
                  <a:endParaRPr kumimoji="0" lang="en-US" altLang="en-US"/>
                </a:p>
              </p:txBody>
            </p:sp>
            <p:sp>
              <p:nvSpPr>
                <p:cNvPr id="410658" name="Rectangle 34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6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0" lang="en-US" altLang="en-US">
                      <a:solidFill>
                        <a:srgbClr val="000000"/>
                      </a:solidFill>
                    </a:rPr>
                    <a:t>+</a:t>
                  </a:r>
                  <a:endParaRPr kumimoji="0" lang="en-US" altLang="en-US"/>
                </a:p>
              </p:txBody>
            </p:sp>
            <p:sp>
              <p:nvSpPr>
                <p:cNvPr id="410659" name="Rectangle 35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7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kumimoji="0" lang="en-US" altLang="en-US" i="1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en-US"/>
                </a:p>
              </p:txBody>
            </p:sp>
          </p:grpSp>
        </p:grpSp>
      </p:grpSp>
      <p:sp>
        <p:nvSpPr>
          <p:cNvPr id="410660" name="Text Box 36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10662" name="AutoShape 38"/>
          <p:cNvSpPr>
            <a:spLocks noChangeArrowheads="1"/>
          </p:cNvSpPr>
          <p:nvPr/>
        </p:nvSpPr>
        <p:spPr bwMode="auto">
          <a:xfrm>
            <a:off x="6781800" y="3200400"/>
            <a:ext cx="1600200" cy="990600"/>
          </a:xfrm>
          <a:prstGeom prst="cloudCallout">
            <a:avLst>
              <a:gd name="adj1" fmla="val -59028"/>
              <a:gd name="adj2" fmla="val 2580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Now what??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762000" y="1816100"/>
            <a:ext cx="1757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rgbClr val="008000"/>
                </a:solidFill>
              </a:rPr>
              <a:t>The new idea: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1066800" y="2376488"/>
            <a:ext cx="7010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Prove that we can always find a tiling with Bill </a:t>
            </a:r>
            <a:r>
              <a:rPr kumimoji="0" lang="en-US" altLang="en-US">
                <a:solidFill>
                  <a:srgbClr val="3366FF"/>
                </a:solidFill>
              </a:rPr>
              <a:t>anywhere.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712788" y="3429000"/>
            <a:ext cx="7712368" cy="369332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>
                <a:solidFill>
                  <a:srgbClr val="A50021"/>
                </a:solidFill>
              </a:rPr>
              <a:t>Theorem B:</a:t>
            </a:r>
            <a:r>
              <a:rPr kumimoji="0" lang="en-US" altLang="en-US" dirty="0"/>
              <a:t> For any 2</a:t>
            </a:r>
            <a:r>
              <a:rPr kumimoji="0" lang="en-US" altLang="en-US" i="1" baseline="30000" dirty="0"/>
              <a:t>n</a:t>
            </a:r>
            <a:r>
              <a:rPr kumimoji="0" lang="en-US" altLang="en-US" i="1" dirty="0"/>
              <a:t> </a:t>
            </a:r>
            <a:r>
              <a:rPr kumimoji="0" lang="en-US" altLang="en-US" dirty="0">
                <a:sym typeface="Comic Sans MS" pitchFamily="66" charset="0"/>
              </a:rPr>
              <a:t>x</a:t>
            </a:r>
            <a:r>
              <a:rPr kumimoji="0" lang="en-US" altLang="en-US" dirty="0"/>
              <a:t> 2</a:t>
            </a:r>
            <a:r>
              <a:rPr kumimoji="0" lang="en-US" altLang="en-US" i="1" baseline="30000" dirty="0"/>
              <a:t>n </a:t>
            </a:r>
            <a:r>
              <a:rPr kumimoji="0" lang="en-US" altLang="en-US" baseline="30000" dirty="0"/>
              <a:t> </a:t>
            </a:r>
            <a:r>
              <a:rPr kumimoji="0" lang="en-US" altLang="en-US" dirty="0" smtClean="0"/>
              <a:t>puzzle, </a:t>
            </a:r>
            <a:r>
              <a:rPr kumimoji="0" lang="en-US" altLang="en-US" dirty="0"/>
              <a:t>there is a tiling with Bill </a:t>
            </a:r>
            <a:r>
              <a:rPr kumimoji="0" lang="en-US" altLang="en-US" dirty="0">
                <a:solidFill>
                  <a:srgbClr val="3366FF"/>
                </a:solidFill>
              </a:rPr>
              <a:t>anywhere</a:t>
            </a:r>
            <a:r>
              <a:rPr kumimoji="0" lang="en-US" altLang="en-US" dirty="0"/>
              <a:t>.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700088" y="5338763"/>
            <a:ext cx="787908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>
                <a:solidFill>
                  <a:srgbClr val="A50021"/>
                </a:solidFill>
              </a:rPr>
              <a:t>Theorem:</a:t>
            </a:r>
            <a:r>
              <a:rPr kumimoji="0" lang="en-US" altLang="en-US" dirty="0"/>
              <a:t> For any 2</a:t>
            </a:r>
            <a:r>
              <a:rPr kumimoji="0" lang="en-US" altLang="en-US" i="1" baseline="30000" dirty="0"/>
              <a:t>n</a:t>
            </a:r>
            <a:r>
              <a:rPr kumimoji="0" lang="en-US" altLang="en-US" i="1" dirty="0"/>
              <a:t> </a:t>
            </a:r>
            <a:r>
              <a:rPr kumimoji="0" lang="en-US" altLang="en-US" dirty="0">
                <a:sym typeface="Comic Sans MS" pitchFamily="66" charset="0"/>
              </a:rPr>
              <a:t>x</a:t>
            </a:r>
            <a:r>
              <a:rPr kumimoji="0" lang="en-US" altLang="en-US" dirty="0"/>
              <a:t> 2</a:t>
            </a:r>
            <a:r>
              <a:rPr kumimoji="0" lang="en-US" altLang="en-US" i="1" baseline="30000" dirty="0"/>
              <a:t>n </a:t>
            </a:r>
            <a:r>
              <a:rPr kumimoji="0" lang="en-US" altLang="en-US" baseline="30000" dirty="0"/>
              <a:t> </a:t>
            </a:r>
            <a:r>
              <a:rPr kumimoji="0" lang="en-US" altLang="en-US" dirty="0" smtClean="0"/>
              <a:t>puzzle, </a:t>
            </a:r>
            <a:r>
              <a:rPr kumimoji="0" lang="en-US" altLang="en-US" dirty="0"/>
              <a:t>there is a tiling with Bill in the middle.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2543175" y="4495800"/>
            <a:ext cx="401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Clearly Theorem B implies Theorem.</a:t>
            </a:r>
          </a:p>
        </p:txBody>
      </p:sp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5791200" y="1752600"/>
            <a:ext cx="2357438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stronger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  <p:bldP spid="409606" grpId="0" animBg="1"/>
      <p:bldP spid="409608" grpId="0" animBg="1"/>
      <p:bldP spid="409609" grpId="0"/>
      <p:bldP spid="4096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700088" y="1473200"/>
            <a:ext cx="7712368" cy="369332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>
                <a:solidFill>
                  <a:srgbClr val="A50021"/>
                </a:solidFill>
              </a:rPr>
              <a:t>Theorem B:</a:t>
            </a:r>
            <a:r>
              <a:rPr kumimoji="0" lang="en-US" altLang="en-US" dirty="0"/>
              <a:t> For any 2</a:t>
            </a:r>
            <a:r>
              <a:rPr kumimoji="0" lang="en-US" altLang="en-US" i="1" baseline="30000" dirty="0"/>
              <a:t>n</a:t>
            </a:r>
            <a:r>
              <a:rPr kumimoji="0" lang="en-US" altLang="en-US" i="1" dirty="0"/>
              <a:t> </a:t>
            </a:r>
            <a:r>
              <a:rPr kumimoji="0" lang="en-US" altLang="en-US" dirty="0">
                <a:sym typeface="Comic Sans MS" pitchFamily="66" charset="0"/>
              </a:rPr>
              <a:t>x</a:t>
            </a:r>
            <a:r>
              <a:rPr kumimoji="0" lang="en-US" altLang="en-US" dirty="0"/>
              <a:t> 2</a:t>
            </a:r>
            <a:r>
              <a:rPr kumimoji="0" lang="en-US" altLang="en-US" i="1" baseline="30000" dirty="0"/>
              <a:t>n </a:t>
            </a:r>
            <a:r>
              <a:rPr kumimoji="0" lang="en-US" altLang="en-US" baseline="30000" dirty="0"/>
              <a:t> </a:t>
            </a:r>
            <a:r>
              <a:rPr kumimoji="0" lang="en-US" altLang="en-US" dirty="0" smtClean="0"/>
              <a:t>puzzle, </a:t>
            </a:r>
            <a:r>
              <a:rPr kumimoji="0" lang="en-US" altLang="en-US" dirty="0"/>
              <a:t>there is a tiling with Bill anywhere.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8229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endParaRPr kumimoji="0" lang="en-US" altLang="en-US" i="1">
              <a:solidFill>
                <a:srgbClr val="0000FF"/>
              </a:solidFill>
            </a:endParaRPr>
          </a:p>
          <a:p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anywhere.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533400" y="4159250"/>
            <a:ext cx="197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(no tiles needed)</a:t>
            </a:r>
          </a:p>
        </p:txBody>
      </p:sp>
      <p:pic>
        <p:nvPicPr>
          <p:cNvPr id="403462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/>
      <p:bldP spid="4034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4572000" y="44196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4572000" y="26670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2743200" y="26670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2743200" y="44196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6711" name="Picture 7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34645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6720" name="Text Box 16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Induction step:</a:t>
            </a:r>
          </a:p>
          <a:p>
            <a:pPr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456721" name="Text Box 1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Induction step:</a:t>
            </a:r>
          </a:p>
          <a:p>
            <a:pPr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2439" name="Picture 7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0" name="Picture 8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41" name="Picture 9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42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2443" name="Picture 11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2444" name="Object 12"/>
          <p:cNvGraphicFramePr>
            <a:graphicFrameLocks noChangeAspect="1"/>
          </p:cNvGraphicFramePr>
          <p:nvPr/>
        </p:nvGraphicFramePr>
        <p:xfrm>
          <a:off x="1828800" y="31623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8" name="Equation" r:id="rId4" imgW="177480" imgH="190440" progId="Equation.3">
                  <p:embed/>
                </p:oleObj>
              </mc:Choice>
              <mc:Fallback>
                <p:oleObj name="Equation" r:id="rId4" imgW="17748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623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5" name="Line 13"/>
          <p:cNvSpPr>
            <a:spLocks noChangeShapeType="1"/>
          </p:cNvSpPr>
          <p:nvPr/>
        </p:nvSpPr>
        <p:spPr bwMode="auto">
          <a:xfrm flipV="1">
            <a:off x="1981200" y="2705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46" name="Line 14"/>
          <p:cNvSpPr>
            <a:spLocks noChangeShapeType="1"/>
          </p:cNvSpPr>
          <p:nvPr/>
        </p:nvSpPr>
        <p:spPr bwMode="auto">
          <a:xfrm flipV="1">
            <a:off x="1981200" y="36957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47" name="Line 15"/>
          <p:cNvSpPr>
            <a:spLocks noChangeShapeType="1"/>
          </p:cNvSpPr>
          <p:nvPr/>
        </p:nvSpPr>
        <p:spPr bwMode="auto">
          <a:xfrm>
            <a:off x="1905000" y="4457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48" name="Line 16"/>
          <p:cNvSpPr>
            <a:spLocks noChangeShapeType="1"/>
          </p:cNvSpPr>
          <p:nvPr/>
        </p:nvSpPr>
        <p:spPr bwMode="auto">
          <a:xfrm>
            <a:off x="1905000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2449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9"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50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51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52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53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/>
      <p:bldP spid="402437" grpId="0" animBg="1"/>
      <p:bldP spid="402438" grpId="0" animBg="1"/>
      <p:bldP spid="402442" grpId="0" animBg="1"/>
      <p:bldP spid="402445" grpId="0" animBg="1"/>
      <p:bldP spid="402446" grpId="0" animBg="1"/>
      <p:bldP spid="402447" grpId="0" animBg="1"/>
      <p:bldP spid="402448" grpId="0" animBg="1"/>
      <p:bldP spid="402450" grpId="0" animBg="1"/>
      <p:bldP spid="402451" grpId="0" animBg="1"/>
      <p:bldP spid="402452" grpId="0" animBg="1"/>
      <p:bldP spid="4024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198688" y="1370013"/>
            <a:ext cx="46593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A50021"/>
                </a:solidFill>
              </a:rPr>
              <a:t>Method:</a:t>
            </a:r>
            <a:r>
              <a:rPr kumimoji="0" lang="en-US" altLang="en-US"/>
              <a:t> Now group the squares together,</a:t>
            </a:r>
          </a:p>
          <a:p>
            <a:endParaRPr kumimoji="0" lang="en-US" altLang="en-US"/>
          </a:p>
          <a:p>
            <a:r>
              <a:rPr kumimoji="0" lang="en-US" altLang="en-US"/>
              <a:t>              and fill the center with a tile.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366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265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368" name="Picture 8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6858000" y="4191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400" b="1">
                <a:solidFill>
                  <a:srgbClr val="008000"/>
                </a:solidFill>
              </a:rPr>
              <a:t>Done!</a:t>
            </a:r>
          </a:p>
        </p:txBody>
      </p:sp>
      <p:sp>
        <p:nvSpPr>
          <p:cNvPr id="399376" name="Text Box 16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pic>
        <p:nvPicPr>
          <p:cNvPr id="399377" name="Picture 17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386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78" name="Picture 18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3" name="Rectangle 13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390900" y="4572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Some Remarks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1358900" y="1981200"/>
            <a:ext cx="6324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>
                <a:solidFill>
                  <a:srgbClr val="008000"/>
                </a:solidFill>
              </a:rPr>
              <a:t>Note 1</a:t>
            </a:r>
            <a:r>
              <a:rPr lang="en-US" altLang="en-US"/>
              <a:t>: It may help to </a:t>
            </a:r>
            <a:r>
              <a:rPr lang="en-US" altLang="en-US">
                <a:solidFill>
                  <a:srgbClr val="0000FF"/>
                </a:solidFill>
              </a:rPr>
              <a:t>choose a </a:t>
            </a:r>
            <a:r>
              <a:rPr lang="en-US" altLang="en-US" i="1">
                <a:solidFill>
                  <a:srgbClr val="0000FF"/>
                </a:solidFill>
              </a:rPr>
              <a:t>stronger hypothesis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i="1">
                <a:solidFill>
                  <a:srgbClr val="0000FF"/>
                </a:solidFill>
              </a:rPr>
              <a:t>              </a:t>
            </a:r>
            <a:r>
              <a:rPr lang="en-US" altLang="en-US"/>
              <a:t>than the desired result (e.g. “Bill in anywhere”).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1358900" y="3505200"/>
            <a:ext cx="63373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8000"/>
                </a:solidFill>
              </a:rPr>
              <a:t>Note 2</a:t>
            </a:r>
            <a:r>
              <a:rPr lang="en-US" altLang="en-US"/>
              <a:t>: The induction proof of “Bill in corner” implicitly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defines a </a:t>
            </a:r>
            <a:r>
              <a:rPr lang="en-US" altLang="en-US">
                <a:solidFill>
                  <a:srgbClr val="0000FF"/>
                </a:solidFill>
              </a:rPr>
              <a:t>recursive procedure </a:t>
            </a:r>
            <a:r>
              <a:rPr lang="en-US" altLang="en-US"/>
              <a:t>for finding corner tilings.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8900" y="5029200"/>
            <a:ext cx="6642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olidFill>
                  <a:srgbClr val="008000"/>
                </a:solidFill>
              </a:rPr>
              <a:t>Note 3</a:t>
            </a:r>
            <a:r>
              <a:rPr lang="en-US" altLang="en-US"/>
              <a:t>: Induction and recursion are very similar in spirit,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/>
              <a:t>always tries to reduce the problem into a smaller problem.</a:t>
            </a:r>
          </a:p>
        </p:txBody>
      </p:sp>
    </p:spTree>
    <p:extLst>
      <p:ext uri="{BB962C8B-B14F-4D97-AF65-F5344CB8AC3E}">
        <p14:creationId xmlns:p14="http://schemas.microsoft.com/office/powerpoint/2010/main" val="24426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/>
      <p:bldP spid="47923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Odd Powers Are Odd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61988" y="1219200"/>
            <a:ext cx="52054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Fact:</a:t>
            </a:r>
            <a:r>
              <a:rPr lang="en-US" altLang="en-US"/>
              <a:t>   If m is odd and n is odd, then nm is odd.</a:t>
            </a: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685800" y="1981200"/>
            <a:ext cx="80565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Proposition:</a:t>
            </a:r>
            <a:r>
              <a:rPr lang="en-US" altLang="en-US"/>
              <a:t> for an odd number m, m</a:t>
            </a:r>
            <a:r>
              <a:rPr lang="en-US" altLang="en-US" sz="2400" baseline="30000"/>
              <a:t>k </a:t>
            </a:r>
            <a:r>
              <a:rPr lang="en-US" altLang="en-US"/>
              <a:t>is odd for all non-negative integer k.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679450" y="3276600"/>
            <a:ext cx="45783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P(i) be the proposition that m</a:t>
            </a:r>
            <a:r>
              <a:rPr lang="en-US" altLang="en-US" sz="2400" baseline="30000"/>
              <a:t>i</a:t>
            </a:r>
            <a:r>
              <a:rPr lang="en-US" altLang="en-US"/>
              <a:t> is odd.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3200400" y="4572000"/>
            <a:ext cx="387667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P(1) is true by definition.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P(2) is true by P(1) and the fact.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P(3) is true by P(2) and the fact.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P(i+1) is true by P(i) and the fact.</a:t>
            </a:r>
          </a:p>
          <a:p>
            <a:pPr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So P(i) is true for all i.</a:t>
            </a:r>
          </a:p>
        </p:txBody>
      </p:sp>
      <p:pic>
        <p:nvPicPr>
          <p:cNvPr id="139291" name="Picture 2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516188"/>
            <a:ext cx="24796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762000" y="45720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of induction.</a:t>
            </a:r>
          </a:p>
        </p:txBody>
      </p:sp>
      <p:pic>
        <p:nvPicPr>
          <p:cNvPr id="139295" name="Picture 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3886200"/>
            <a:ext cx="20145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1" grpId="0" animBg="1"/>
      <p:bldP spid="139284" grpId="0" animBg="1"/>
      <p:bldP spid="1392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Divisibility by a Prime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Idea of induction.</a:t>
            </a:r>
          </a:p>
        </p:txBody>
      </p:sp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26268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Let n be an integer.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n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n = ab, both are smaller than n.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a or b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a = cd, both are smaller than a.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If c or d is a prime number, then we are done.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Otherwise, repeat this argument, since the numbers are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getting smaller and smaller, this will eventually stop and</a:t>
            </a:r>
          </a:p>
          <a:p>
            <a:pPr>
              <a:buClr>
                <a:srgbClr val="A50021"/>
              </a:buClr>
            </a:pPr>
            <a:r>
              <a:rPr lang="en-US" altLang="zh-TW"/>
              <a:t>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828800" y="1449388"/>
            <a:ext cx="2035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Objective: Prove 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48000" y="609600"/>
            <a:ext cx="282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Idea of Induction</a:t>
            </a:r>
          </a:p>
        </p:txBody>
      </p:sp>
      <p:pic>
        <p:nvPicPr>
          <p:cNvPr id="45568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3048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2286000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This is to prove</a:t>
            </a:r>
          </a:p>
        </p:txBody>
      </p:sp>
      <p:pic>
        <p:nvPicPr>
          <p:cNvPr id="45569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65438"/>
            <a:ext cx="69342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447800" y="4343400"/>
            <a:ext cx="6419850" cy="20240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idea of induction is to first prove P(0) unconditionally,</a:t>
            </a:r>
          </a:p>
          <a:p>
            <a:endParaRPr lang="en-US" altLang="zh-TW"/>
          </a:p>
          <a:p>
            <a:r>
              <a:rPr lang="en-US" altLang="zh-TW"/>
              <a:t>then use P(0) to prove P(1)</a:t>
            </a:r>
          </a:p>
          <a:p>
            <a:endParaRPr lang="en-US" altLang="zh-TW"/>
          </a:p>
          <a:p>
            <a:r>
              <a:rPr lang="en-US" altLang="zh-TW"/>
              <a:t>then use P(1) to prove P(2)</a:t>
            </a:r>
          </a:p>
          <a:p>
            <a:endParaRPr lang="en-US" altLang="zh-TW"/>
          </a:p>
          <a:p>
            <a:r>
              <a:rPr lang="en-US" altLang="zh-TW"/>
              <a:t>and repeat this to infinity…</a:t>
            </a: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1447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5" name="Freeform 15"/>
          <p:cNvSpPr>
            <a:spLocks/>
          </p:cNvSpPr>
          <p:nvPr/>
        </p:nvSpPr>
        <p:spPr bwMode="auto">
          <a:xfrm>
            <a:off x="1981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480 w 912"/>
              <a:gd name="T3" fmla="*/ 336 h 344"/>
              <a:gd name="T4" fmla="*/ 912 w 912"/>
              <a:gd name="T5" fmla="*/ 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6" name="Line 16"/>
          <p:cNvSpPr>
            <a:spLocks noChangeShapeType="1"/>
          </p:cNvSpPr>
          <p:nvPr/>
        </p:nvSpPr>
        <p:spPr bwMode="auto">
          <a:xfrm>
            <a:off x="28956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>
            <a:off x="43434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8" name="Line 18"/>
          <p:cNvSpPr>
            <a:spLocks noChangeShapeType="1"/>
          </p:cNvSpPr>
          <p:nvPr/>
        </p:nvSpPr>
        <p:spPr bwMode="auto">
          <a:xfrm>
            <a:off x="6781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9" name="Freeform 19"/>
          <p:cNvSpPr>
            <a:spLocks/>
          </p:cNvSpPr>
          <p:nvPr/>
        </p:nvSpPr>
        <p:spPr bwMode="auto">
          <a:xfrm>
            <a:off x="33528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480 w 912"/>
              <a:gd name="T3" fmla="*/ 336 h 344"/>
              <a:gd name="T4" fmla="*/ 912 w 912"/>
              <a:gd name="T5" fmla="*/ 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0" name="Freeform 20"/>
          <p:cNvSpPr>
            <a:spLocks/>
          </p:cNvSpPr>
          <p:nvPr/>
        </p:nvSpPr>
        <p:spPr bwMode="auto">
          <a:xfrm>
            <a:off x="47244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480 w 912"/>
              <a:gd name="T3" fmla="*/ 336 h 344"/>
              <a:gd name="T4" fmla="*/ 912 w 912"/>
              <a:gd name="T5" fmla="*/ 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1" name="Freeform 21"/>
          <p:cNvSpPr>
            <a:spLocks/>
          </p:cNvSpPr>
          <p:nvPr/>
        </p:nvSpPr>
        <p:spPr bwMode="auto">
          <a:xfrm>
            <a:off x="6019800" y="3340100"/>
            <a:ext cx="1447800" cy="546100"/>
          </a:xfrm>
          <a:custGeom>
            <a:avLst/>
            <a:gdLst>
              <a:gd name="T0" fmla="*/ 0 w 912"/>
              <a:gd name="T1" fmla="*/ 0 h 344"/>
              <a:gd name="T2" fmla="*/ 480 w 912"/>
              <a:gd name="T3" fmla="*/ 336 h 344"/>
              <a:gd name="T4" fmla="*/ 912 w 912"/>
              <a:gd name="T5" fmla="*/ 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2" name="Freeform 22"/>
          <p:cNvSpPr>
            <a:spLocks/>
          </p:cNvSpPr>
          <p:nvPr/>
        </p:nvSpPr>
        <p:spPr bwMode="auto">
          <a:xfrm>
            <a:off x="7315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480 w 912"/>
              <a:gd name="T3" fmla="*/ 336 h 344"/>
              <a:gd name="T4" fmla="*/ 912 w 912"/>
              <a:gd name="T5" fmla="*/ 4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0" grpId="0"/>
      <p:bldP spid="455694" grpId="0" animBg="1"/>
      <p:bldP spid="455695" grpId="0" animBg="1"/>
      <p:bldP spid="455696" grpId="0" animBg="1"/>
      <p:bldP spid="455697" grpId="0" animBg="1"/>
      <p:bldP spid="455698" grpId="0" animBg="1"/>
      <p:bldP spid="455699" grpId="0" animBg="1"/>
      <p:bldP spid="455700" grpId="0" animBg="1"/>
      <p:bldP spid="455701" grpId="0" animBg="1"/>
      <p:bldP spid="4557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3048000" y="609600"/>
            <a:ext cx="298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The Induction Rule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457200" y="1473200"/>
            <a:ext cx="6324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 and (from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chemeClr val="tx2"/>
                </a:solidFill>
                <a:sym typeface="Symbol" pitchFamily="18" charset="2"/>
              </a:rPr>
              <a:t>to</a:t>
            </a:r>
            <a:r>
              <a:rPr kumimoji="0" lang="en-US" altLang="en-US">
                <a:solidFill>
                  <a:schemeClr val="tx2"/>
                </a:solidFill>
              </a:rPr>
              <a:t>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rgbClr val="CC0000"/>
                </a:solidFill>
              </a:rPr>
              <a:t>+1</a:t>
            </a:r>
            <a:r>
              <a:rPr kumimoji="0" lang="en-US" altLang="en-US"/>
              <a:t>),</a:t>
            </a:r>
          </a:p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/>
              <a:t>proves </a:t>
            </a: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1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3</a:t>
            </a:r>
            <a:r>
              <a:rPr kumimoji="0" lang="en-US" altLang="en-US"/>
              <a:t>,….</a:t>
            </a:r>
          </a:p>
          <a:p>
            <a:pPr algn="ctr">
              <a:lnSpc>
                <a:spcPct val="200000"/>
              </a:lnSpc>
              <a:spcBef>
                <a:spcPct val="20000"/>
              </a:spcBef>
            </a:pPr>
            <a:endParaRPr kumimoji="0" lang="en-US" altLang="en-US"/>
          </a:p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 i="1">
                <a:sym typeface="Symbol" pitchFamily="18" charset="2"/>
              </a:rPr>
              <a:t>P </a:t>
            </a:r>
            <a:r>
              <a:rPr kumimoji="0" lang="en-US" altLang="en-US" sz="2400">
                <a:sym typeface="Symbol" pitchFamily="18" charset="2"/>
              </a:rPr>
              <a:t>(0), </a:t>
            </a:r>
            <a:r>
              <a:rPr kumimoji="0" lang="en-US" altLang="en-US" sz="2400" i="1">
                <a:sym typeface="Euclid Extra" pitchFamily="18" charset="2"/>
              </a:rPr>
              <a:t>P </a:t>
            </a:r>
            <a:r>
              <a:rPr kumimoji="0" lang="en-US" altLang="en-US" sz="2400">
                <a:sym typeface="Euclid Extra" pitchFamily="18" charset="2"/>
              </a:rPr>
              <a:t>(</a:t>
            </a:r>
            <a:r>
              <a:rPr kumimoji="0" lang="en-US" altLang="en-US" sz="2400" i="1">
                <a:sym typeface="Euclid Extra" pitchFamily="18" charset="2"/>
              </a:rPr>
              <a:t>n</a:t>
            </a:r>
            <a:r>
              <a:rPr kumimoji="0" lang="en-US" altLang="en-US" sz="2400">
                <a:sym typeface="Euclid Extra" pitchFamily="18" charset="2"/>
              </a:rPr>
              <a:t>)</a:t>
            </a:r>
            <a:r>
              <a:rPr kumimoji="0" lang="en-US" altLang="en-US" sz="2400">
                <a:sym typeface="Euclid Symbol" pitchFamily="18" charset="2"/>
              </a:rPr>
              <a:t></a:t>
            </a:r>
            <a:r>
              <a:rPr kumimoji="0" lang="en-US" altLang="en-US" sz="2400" i="1">
                <a:sym typeface="Euclid Symbol" pitchFamily="18" charset="2"/>
              </a:rPr>
              <a:t>P </a:t>
            </a:r>
            <a:r>
              <a:rPr kumimoji="0" lang="en-US" altLang="en-US" sz="2400">
                <a:sym typeface="Euclid Symbol" pitchFamily="18" charset="2"/>
              </a:rPr>
              <a:t>(</a:t>
            </a:r>
            <a:r>
              <a:rPr kumimoji="0" lang="en-US" altLang="en-US" sz="2400" i="1">
                <a:sym typeface="Euclid Symbol" pitchFamily="18" charset="2"/>
              </a:rPr>
              <a:t>n</a:t>
            </a:r>
            <a:r>
              <a:rPr kumimoji="0" lang="en-US" altLang="en-US" sz="2400">
                <a:sym typeface="Euclid Symbol" pitchFamily="18" charset="2"/>
              </a:rPr>
              <a:t>+1)</a:t>
            </a:r>
          </a:p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>
                <a:sym typeface="Symbol" pitchFamily="18" charset="2"/>
              </a:rPr>
              <a:t></a:t>
            </a:r>
            <a:r>
              <a:rPr kumimoji="0" lang="en-US" altLang="en-US" sz="2400" i="1">
                <a:sym typeface="Symbol" pitchFamily="18" charset="2"/>
              </a:rPr>
              <a:t>m</a:t>
            </a:r>
            <a:r>
              <a:rPr kumimoji="0" lang="en-US" altLang="en-US" sz="2400">
                <a:sym typeface="Symbol" pitchFamily="18" charset="2"/>
              </a:rPr>
              <a:t></a:t>
            </a:r>
            <a:r>
              <a:rPr kumimoji="0" lang="en-US" altLang="en-US" sz="2400" u="sng">
                <a:sym typeface="Euclid Extra" pitchFamily="18" charset="2"/>
              </a:rPr>
              <a:t>N.</a:t>
            </a:r>
            <a:r>
              <a:rPr kumimoji="0" lang="en-US" altLang="en-US" sz="2400">
                <a:sym typeface="Symbol" pitchFamily="18" charset="2"/>
              </a:rPr>
              <a:t> </a:t>
            </a:r>
            <a:r>
              <a:rPr kumimoji="0" lang="en-US" altLang="en-US" sz="2400" i="1">
                <a:sym typeface="Symbol" pitchFamily="18" charset="2"/>
              </a:rPr>
              <a:t>P </a:t>
            </a:r>
            <a:r>
              <a:rPr kumimoji="0" lang="en-US" altLang="en-US" sz="2400">
                <a:sym typeface="Symbol" pitchFamily="18" charset="2"/>
              </a:rPr>
              <a:t>(</a:t>
            </a:r>
            <a:r>
              <a:rPr kumimoji="0" lang="en-US" altLang="en-US" sz="2400" i="1">
                <a:sym typeface="Symbol" pitchFamily="18" charset="2"/>
              </a:rPr>
              <a:t>m</a:t>
            </a:r>
            <a:r>
              <a:rPr kumimoji="0" lang="en-US" altLang="en-US" sz="2400">
                <a:sym typeface="Symbol" pitchFamily="18" charset="2"/>
              </a:rPr>
              <a:t>)</a:t>
            </a: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>
            <a:off x="1676400" y="41148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847" name="Picture 7" descr="domi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2057400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3962400" y="5867400"/>
            <a:ext cx="235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Like domino effect…</a:t>
            </a:r>
          </a:p>
        </p:txBody>
      </p:sp>
      <p:sp>
        <p:nvSpPr>
          <p:cNvPr id="419849" name="AutoShape 9"/>
          <p:cNvSpPr>
            <a:spLocks noChangeArrowheads="1"/>
          </p:cNvSpPr>
          <p:nvPr/>
        </p:nvSpPr>
        <p:spPr bwMode="auto">
          <a:xfrm>
            <a:off x="228600" y="5029200"/>
            <a:ext cx="1828800" cy="457200"/>
          </a:xfrm>
          <a:prstGeom prst="wedgeRoundRectCallout">
            <a:avLst>
              <a:gd name="adj1" fmla="val 113977"/>
              <a:gd name="adj2" fmla="val -2777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For any n&gt;=0</a:t>
            </a:r>
          </a:p>
        </p:txBody>
      </p:sp>
      <p:sp>
        <p:nvSpPr>
          <p:cNvPr id="419850" name="AutoShape 10"/>
          <p:cNvSpPr>
            <a:spLocks noChangeArrowheads="1"/>
          </p:cNvSpPr>
          <p:nvPr/>
        </p:nvSpPr>
        <p:spPr bwMode="auto">
          <a:xfrm>
            <a:off x="228600" y="2362200"/>
            <a:ext cx="1828800" cy="914400"/>
          </a:xfrm>
          <a:prstGeom prst="wedgeEllipseCallout">
            <a:avLst>
              <a:gd name="adj1" fmla="val 75259"/>
              <a:gd name="adj2" fmla="val 8663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Very easy to prove</a:t>
            </a:r>
          </a:p>
        </p:txBody>
      </p:sp>
      <p:sp>
        <p:nvSpPr>
          <p:cNvPr id="419851" name="AutoShape 11"/>
          <p:cNvSpPr>
            <a:spLocks noChangeArrowheads="1"/>
          </p:cNvSpPr>
          <p:nvPr/>
        </p:nvSpPr>
        <p:spPr bwMode="auto">
          <a:xfrm>
            <a:off x="5562600" y="1600200"/>
            <a:ext cx="2971800" cy="1219200"/>
          </a:xfrm>
          <a:prstGeom prst="wedgeEllipseCallout">
            <a:avLst>
              <a:gd name="adj1" fmla="val -98292"/>
              <a:gd name="adj2" fmla="val 111718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Much easier to prove with P(n) as an assumption.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allAtOnce"/>
      <p:bldP spid="419846" grpId="0" animBg="1"/>
      <p:bldP spid="419848" grpId="0"/>
      <p:bldP spid="419849" grpId="0" animBg="1"/>
      <p:bldP spid="419850" grpId="0" animBg="1"/>
      <p:bldP spid="4198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 interesting example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  <p:extLst>
      <p:ext uri="{BB962C8B-B14F-4D97-AF65-F5344CB8AC3E}">
        <p14:creationId xmlns:p14="http://schemas.microsoft.com/office/powerpoint/2010/main" val="3658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1252538" y="3376613"/>
            <a:ext cx="6596062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Statements in 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green</a:t>
            </a:r>
            <a:r>
              <a:rPr lang="en-US" altLang="en-US" sz="1800">
                <a:latin typeface="Comic Sans MS" pitchFamily="66" charset="0"/>
              </a:rPr>
              <a:t> form a template for inductive proofs.</a:t>
            </a:r>
            <a:endParaRPr lang="en-US" altLang="en-US" sz="1800">
              <a:solidFill>
                <a:srgbClr val="0099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Proof: (by induction on 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The induction hypothesis, 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9900"/>
                </a:solidFill>
                <a:latin typeface="Comic Sans MS" pitchFamily="66" charset="0"/>
              </a:rPr>
              <a:t>), is:</a:t>
            </a:r>
          </a:p>
        </p:txBody>
      </p:sp>
      <p:pic>
        <p:nvPicPr>
          <p:cNvPr id="418819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976813"/>
            <a:ext cx="615473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Induction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1295400" y="1565275"/>
            <a:ext cx="1420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prove:</a:t>
            </a:r>
          </a:p>
        </p:txBody>
      </p:sp>
      <p:pic>
        <p:nvPicPr>
          <p:cNvPr id="418823" name="Picture 7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61722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762000" y="2309813"/>
          <a:ext cx="1143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8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09813"/>
                        <a:ext cx="1143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5" name="Object 9"/>
          <p:cNvGraphicFramePr>
            <a:graphicFrameLocks noChangeAspect="1"/>
          </p:cNvGraphicFramePr>
          <p:nvPr/>
        </p:nvGraphicFramePr>
        <p:xfrm>
          <a:off x="685800" y="5129213"/>
          <a:ext cx="1143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9" name="Equation" r:id="rId9" imgW="469800" imgH="177480" progId="Equation.DSMT4">
                  <p:embed/>
                </p:oleObj>
              </mc:Choice>
              <mc:Fallback>
                <p:oleObj name="Equation" r:id="rId9" imgW="46980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29213"/>
                        <a:ext cx="1143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ChangeArrowheads="1"/>
          </p:cNvSpPr>
          <p:nvPr/>
        </p:nvSpPr>
        <p:spPr bwMode="auto">
          <a:xfrm>
            <a:off x="1052513" y="1473200"/>
            <a:ext cx="7100887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Induction Step: Assume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) for some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 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0  and prove 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+ 1):</a:t>
            </a:r>
          </a:p>
        </p:txBody>
      </p:sp>
      <p:graphicFrame>
        <p:nvGraphicFramePr>
          <p:cNvPr id="416771" name="Object 3"/>
          <p:cNvGraphicFramePr>
            <a:graphicFrameLocks noChangeAspect="1"/>
          </p:cNvGraphicFramePr>
          <p:nvPr/>
        </p:nvGraphicFramePr>
        <p:xfrm>
          <a:off x="1752600" y="2178050"/>
          <a:ext cx="5562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8" name="Equation" r:id="rId3" imgW="2463480" imgH="419040" progId="Equation.DSMT4">
                  <p:embed/>
                </p:oleObj>
              </mc:Choice>
              <mc:Fallback>
                <p:oleObj name="Equation" r:id="rId3" imgW="246348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78050"/>
                        <a:ext cx="55626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Proof by Induction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990600" y="3508375"/>
            <a:ext cx="708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Have</a:t>
            </a:r>
            <a:r>
              <a:rPr lang="en-US" altLang="en-US" sz="1800" i="1">
                <a:latin typeface="Comic Sans MS" pitchFamily="66" charset="0"/>
              </a:rPr>
              <a:t> P 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) by assumption: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let </a:t>
            </a:r>
            <a:r>
              <a:rPr lang="en-US" altLang="en-US" sz="1800" i="1">
                <a:latin typeface="Comic Sans MS" pitchFamily="66" charset="0"/>
              </a:rPr>
              <a:t>r</a:t>
            </a:r>
            <a:r>
              <a:rPr lang="en-US" altLang="en-US" sz="1800">
                <a:latin typeface="Comic Sans MS" pitchFamily="66" charset="0"/>
              </a:rPr>
              <a:t>  be any number 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 </a:t>
            </a:r>
            <a:r>
              <a:rPr lang="en-US" altLang="en-US" sz="1800">
                <a:latin typeface="Comic Sans MS" pitchFamily="66" charset="0"/>
              </a:rPr>
              <a:t>1, then from </a:t>
            </a:r>
            <a:r>
              <a:rPr lang="en-US" altLang="en-US" sz="1800" i="1">
                <a:latin typeface="Comic Sans MS" pitchFamily="66" charset="0"/>
              </a:rPr>
              <a:t>P </a:t>
            </a:r>
            <a:r>
              <a:rPr lang="en-US" altLang="en-US" sz="1800">
                <a:latin typeface="Comic Sans MS" pitchFamily="66" charset="0"/>
              </a:rPr>
              <a:t>(</a:t>
            </a:r>
            <a:r>
              <a:rPr lang="en-US" altLang="en-US" sz="1800" i="1">
                <a:solidFill>
                  <a:srgbClr val="009900"/>
                </a:solidFill>
                <a:latin typeface="Comic Sans MS" pitchFamily="66" charset="0"/>
              </a:rPr>
              <a:t>n</a:t>
            </a:r>
            <a:r>
              <a:rPr lang="en-US" altLang="en-US" sz="1800">
                <a:latin typeface="Comic Sans MS" pitchFamily="66" charset="0"/>
              </a:rPr>
              <a:t>)  we have</a:t>
            </a:r>
          </a:p>
        </p:txBody>
      </p:sp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2366963" y="4572000"/>
          <a:ext cx="44148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89" name="Equation" r:id="rId5" imgW="1739880" imgH="419040" progId="Equation.DSMT4">
                  <p:embed/>
                </p:oleObj>
              </mc:Choice>
              <mc:Fallback>
                <p:oleObj name="Equation" r:id="rId5" imgW="17398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572000"/>
                        <a:ext cx="44148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429000" y="5943600"/>
            <a:ext cx="23653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do we proceed?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96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n(n+1)}{2}\big)^2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1317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n^2/4 + n + 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04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\frac{n^2 + 4n + 4}{4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22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(n+1)(n+2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111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,~~2^{2n}-1 {\rm~is~divisible~by~3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148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 = 2^2-1 = 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66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6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k \in N~odd(m^k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4"/>
  <p:tag name="PICTUREFILESIZE" val="99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2i+2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7"/>
  <p:tag name="PICTUREFILESIZE" val="39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4 \cdot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38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3 \cdot 2^{2i} +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673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n^3-n {\rm~is~divisible~by~6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151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3 - 2 = 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387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^3-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6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+ 3n^2 + 3n + 1)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4"/>
  <p:tag name="PICTUREFILESIZE" val="119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- n) + 3(n^2+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9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k \in N~P(k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717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3,~~2n + 1 &lt; 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9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n + 1 = 7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34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n = 2^3 = 8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56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i + 1 &lt;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5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 &lt;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87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3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i + 1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346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4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36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n + 1 = 7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34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\geq 0~P(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5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n = 2^3 = 8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569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348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\frac{1}{\sqrt{1}} + \frac{1}{\sqrt{2}} + \ldots + \frac{1}{\sqrt{n}} &gt; \sqrt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63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\sqrt{1}} + \frac{1}{\sqrt{2}} + \ldots + \frac{1}{\sqrt{n}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1210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sqrt{n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70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\sqrt{n} \sqrt{n+1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870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frac{\sqrt{n} \sqrt{n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838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n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48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sqrt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34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0) \land P(1) \land P(2) \land \ldots \land P(n)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50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\begin{document}&#10;$1+r+r^2+\cdots+r^{\textcolor{green}{n}} = &#10;\frac{r^{\textcolor{green}{n}+1}-1}{r-1}$&#10;\end{document}"/>
  <p:tag name="EXTERNALNAME" val="TP_tmp"/>
  <p:tag name="BLEND" val="0"/>
  <p:tag name="TRANSPARENT" val="1"/>
  <p:tag name="RESOLUTION" val="600"/>
  <p:tag name="WORKAROUNDTRANSPARENCYBUG" val="0"/>
  <p:tag name="ALLOWFONTSUBSTITUTION" val="0"/>
  <p:tag name="BITMAPFORMAT" val="png256"/>
  <p:tag name="ORIGWIDTH" val="298"/>
  <p:tag name="PICTUREFILESIZE" val="74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1+r+r^2+\cdots+r^{{n}} = &#10;\frac{r^{{n}+1}-1}{r-1}$&#10;\end{document}"/>
  <p:tag name="EXTERNALNAME" val="TP_tmp"/>
  <p:tag name="BLEND" val="False"/>
  <p:tag name="TRANSPARENT" val="False"/>
  <p:tag name="KEEPFILES" val="False"/>
  <p:tag name="DEBUGPAUSE" val="False"/>
  <p:tag name="RESOLUTION" val="6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98.875"/>
  <p:tag name="PICTUREFILESIZE" val="74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= \big(\frac{n(n+1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147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1178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Induction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amitk</cp:lastModifiedBy>
  <cp:revision>125</cp:revision>
  <dcterms:created xsi:type="dcterms:W3CDTF">2007-08-29T04:27:34Z</dcterms:created>
  <dcterms:modified xsi:type="dcterms:W3CDTF">2016-08-08T10:27:52Z</dcterms:modified>
</cp:coreProperties>
</file>