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16" r:id="rId2"/>
    <p:sldId id="417" r:id="rId3"/>
    <p:sldId id="418" r:id="rId4"/>
    <p:sldId id="331" r:id="rId5"/>
    <p:sldId id="332" r:id="rId6"/>
    <p:sldId id="333" r:id="rId7"/>
    <p:sldId id="334" r:id="rId8"/>
    <p:sldId id="335" r:id="rId9"/>
    <p:sldId id="336" r:id="rId10"/>
    <p:sldId id="361" r:id="rId11"/>
    <p:sldId id="381" r:id="rId12"/>
    <p:sldId id="363" r:id="rId13"/>
    <p:sldId id="364" r:id="rId14"/>
    <p:sldId id="382" r:id="rId15"/>
    <p:sldId id="365" r:id="rId16"/>
    <p:sldId id="422" r:id="rId17"/>
    <p:sldId id="423" r:id="rId18"/>
    <p:sldId id="408" r:id="rId19"/>
    <p:sldId id="390" r:id="rId20"/>
    <p:sldId id="391" r:id="rId21"/>
    <p:sldId id="410" r:id="rId22"/>
    <p:sldId id="372" r:id="rId23"/>
    <p:sldId id="373" r:id="rId24"/>
    <p:sldId id="376" r:id="rId25"/>
    <p:sldId id="411" r:id="rId26"/>
    <p:sldId id="412" r:id="rId27"/>
    <p:sldId id="413" r:id="rId28"/>
    <p:sldId id="414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</p:sldIdLst>
  <p:sldSz cx="9144000" cy="6858000" type="screen4x3"/>
  <p:notesSz cx="6858000" cy="9144000"/>
  <p:custDataLst>
    <p:tags r:id="rId5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99"/>
    <a:srgbClr val="FFFFCC"/>
    <a:srgbClr val="A50021"/>
    <a:srgbClr val="CCFFFF"/>
    <a:srgbClr val="FFCC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660"/>
  </p:normalViewPr>
  <p:slideViewPr>
    <p:cSldViewPr showGuides="1">
      <p:cViewPr>
        <p:scale>
          <a:sx n="87" d="100"/>
          <a:sy n="87" d="100"/>
        </p:scale>
        <p:origin x="-7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D142DCC-24CB-4859-8360-310FE6406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29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34F2F-71B2-4C8D-B713-82472BEC85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5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3CA92-D87F-4332-84B5-3FFC6DB176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0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D4DF4-147D-4ABA-925F-853DFAD68B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14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095ED-CE43-43D7-B41E-616661D0F1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21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ADDB8-BEBF-4006-A13C-36B688C1F7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97993-9F60-4FAE-B37B-F189614E5A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772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CA033-A604-46B5-9828-F0382ED47B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4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28F70-6140-489E-A012-0B0BB6B5C4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3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1E631-1050-4079-A384-0EC9DA5555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51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04ECC-1C38-4138-82A3-3C53BECA12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0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2B62F-E8DD-454A-B2BD-172EB87832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73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9AA762A-A7AC-4D80-8335-8679E839B04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w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0.xml"/><Relationship Id="rId7" Type="http://schemas.openxmlformats.org/officeDocument/2006/relationships/image" Target="../media/image2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image" Target="../media/image2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687763" y="457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Gray Code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914400" y="1349375"/>
            <a:ext cx="7329488" cy="784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Can you find an ordering of all the n-bit strings in such a way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two consecutive n-bit strings differed by only one bit?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2438400"/>
            <a:ext cx="598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is called the Gray code and has many applications.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44563" y="3048000"/>
            <a:ext cx="2789237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to construct them?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3048000"/>
            <a:ext cx="391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Think inductively!  (or recursively!)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35088" y="3843338"/>
            <a:ext cx="7048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2 bit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00</a:t>
            </a:r>
          </a:p>
          <a:p>
            <a:pPr eaLnBrk="1" hangingPunct="1"/>
            <a:r>
              <a:rPr lang="en-US" altLang="en-US"/>
              <a:t>01</a:t>
            </a:r>
          </a:p>
          <a:p>
            <a:pPr eaLnBrk="1" hangingPunct="1"/>
            <a:r>
              <a:rPr lang="en-US" altLang="en-US"/>
              <a:t>11</a:t>
            </a:r>
          </a:p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49538" y="3843338"/>
            <a:ext cx="70326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3 bit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000</a:t>
            </a:r>
            <a:br>
              <a:rPr lang="en-US" altLang="en-US"/>
            </a:br>
            <a:r>
              <a:rPr lang="en-US" altLang="en-US"/>
              <a:t>001</a:t>
            </a:r>
            <a:br>
              <a:rPr lang="en-US" altLang="en-US"/>
            </a:br>
            <a:r>
              <a:rPr lang="en-US" altLang="en-US"/>
              <a:t>011</a:t>
            </a:r>
            <a:br>
              <a:rPr lang="en-US" altLang="en-US"/>
            </a:br>
            <a:r>
              <a:rPr lang="en-US" altLang="en-US"/>
              <a:t>010</a:t>
            </a:r>
            <a:br>
              <a:rPr lang="en-US" altLang="en-US"/>
            </a:br>
            <a:r>
              <a:rPr lang="en-US" altLang="en-US"/>
              <a:t>110</a:t>
            </a:r>
            <a:br>
              <a:rPr lang="en-US" altLang="en-US"/>
            </a:br>
            <a:r>
              <a:rPr lang="en-US" altLang="en-US"/>
              <a:t>111</a:t>
            </a:r>
            <a:br>
              <a:rPr lang="en-US" altLang="en-US"/>
            </a:br>
            <a:r>
              <a:rPr lang="en-US" altLang="en-US"/>
              <a:t>101</a:t>
            </a:r>
            <a:br>
              <a:rPr lang="en-US" altLang="en-US"/>
            </a:br>
            <a:r>
              <a:rPr lang="en-US" altLang="en-US"/>
              <a:t>100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29113" y="4419600"/>
            <a:ext cx="3900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Can you see the pattern?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to construct 4-bit gray code?</a:t>
            </a:r>
          </a:p>
        </p:txBody>
      </p:sp>
    </p:spTree>
    <p:extLst>
      <p:ext uri="{BB962C8B-B14F-4D97-AF65-F5344CB8AC3E}">
        <p14:creationId xmlns:p14="http://schemas.microsoft.com/office/powerpoint/2010/main" val="15343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5943600" y="4343400"/>
            <a:ext cx="533400" cy="1371600"/>
            <a:chOff x="3984" y="624"/>
            <a:chExt cx="336" cy="864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30" name="Group 10"/>
          <p:cNvGrpSpPr>
            <a:grpSpLocks/>
          </p:cNvGrpSpPr>
          <p:nvPr/>
        </p:nvGrpSpPr>
        <p:grpSpPr bwMode="auto">
          <a:xfrm>
            <a:off x="7391400" y="4953000"/>
            <a:ext cx="533400" cy="762000"/>
            <a:chOff x="4896" y="816"/>
            <a:chExt cx="336" cy="480"/>
          </a:xfrm>
        </p:grpSpPr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4896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4896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7315200" y="57150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>
                <a:solidFill>
                  <a:srgbClr val="003399"/>
                </a:solidFill>
                <a:latin typeface="Arial" charset="0"/>
                <a:cs typeface="Arial" charset="0"/>
              </a:rPr>
              <a:t>n-1</a:t>
            </a:r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8077200" y="5334000"/>
            <a:ext cx="533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40337" name="Rectangle 17"/>
          <p:cNvSpPr>
            <a:spLocks noChangeArrowheads="1"/>
          </p:cNvSpPr>
          <p:nvPr/>
        </p:nvSpPr>
        <p:spPr bwMode="auto">
          <a:xfrm>
            <a:off x="7391400" y="4572000"/>
            <a:ext cx="533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8229600" y="571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>
                <a:solidFill>
                  <a:srgbClr val="003399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40339" name="AutoShape 19"/>
          <p:cNvSpPr>
            <a:spLocks noChangeArrowheads="1"/>
          </p:cNvSpPr>
          <p:nvPr/>
        </p:nvSpPr>
        <p:spPr bwMode="auto">
          <a:xfrm>
            <a:off x="6629400" y="4648200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0" name="Text Box 20"/>
          <p:cNvSpPr txBox="1">
            <a:spLocks noChangeArrowheads="1"/>
          </p:cNvSpPr>
          <p:nvPr/>
        </p:nvSpPr>
        <p:spPr bwMode="auto">
          <a:xfrm>
            <a:off x="6046788" y="5715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>
                <a:solidFill>
                  <a:srgbClr val="003399"/>
                </a:solidFill>
                <a:latin typeface="Arial" charset="0"/>
                <a:cs typeface="Arial" charset="0"/>
              </a:rPr>
              <a:t>n</a:t>
            </a:r>
            <a:endParaRPr kumimoji="0" lang="en-US" altLang="en-US" sz="32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914400" y="1600200"/>
            <a:ext cx="44719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is the best way to play this game?</a:t>
            </a: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946150" y="2513013"/>
            <a:ext cx="6215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Suppose there are n boxes.</a:t>
            </a:r>
          </a:p>
          <a:p>
            <a:endParaRPr lang="en-US" altLang="en-US"/>
          </a:p>
          <a:p>
            <a:r>
              <a:rPr lang="en-US" altLang="en-US"/>
              <a:t>What is the score if we just take the box one at a time?</a:t>
            </a:r>
          </a:p>
        </p:txBody>
      </p:sp>
      <p:pic>
        <p:nvPicPr>
          <p:cNvPr id="440344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3714750"/>
            <a:ext cx="240347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3" grpId="0"/>
      <p:bldP spid="440336" grpId="0" animBg="1"/>
      <p:bldP spid="440337" grpId="0" animBg="1"/>
      <p:bldP spid="440338" grpId="0"/>
      <p:bldP spid="440339" grpId="0" animBg="1"/>
      <p:bldP spid="440340" grpId="0"/>
      <p:bldP spid="440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78" name="AutoShape 34"/>
          <p:cNvSpPr>
            <a:spLocks noChangeArrowheads="1"/>
          </p:cNvSpPr>
          <p:nvPr/>
        </p:nvSpPr>
        <p:spPr bwMode="auto">
          <a:xfrm>
            <a:off x="7010400" y="4038600"/>
            <a:ext cx="1981200" cy="2514600"/>
          </a:xfrm>
          <a:prstGeom prst="wedgeRoundRectCallout">
            <a:avLst>
              <a:gd name="adj1" fmla="val -68269"/>
              <a:gd name="adj2" fmla="val -17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en-US"/>
              <a:t>Not better than the first strategy!</a:t>
            </a:r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5943600" y="1371600"/>
            <a:ext cx="533400" cy="1371600"/>
            <a:chOff x="3984" y="624"/>
            <a:chExt cx="336" cy="864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6629400" y="1676400"/>
            <a:ext cx="1981200" cy="1524000"/>
            <a:chOff x="4416" y="816"/>
            <a:chExt cx="1248" cy="960"/>
          </a:xfrm>
        </p:grpSpPr>
        <p:grpSp>
          <p:nvGrpSpPr>
            <p:cNvPr id="441353" name="Group 9"/>
            <p:cNvGrpSpPr>
              <a:grpSpLocks/>
            </p:cNvGrpSpPr>
            <p:nvPr/>
          </p:nvGrpSpPr>
          <p:grpSpPr bwMode="auto">
            <a:xfrm>
              <a:off x="4896" y="960"/>
              <a:ext cx="336" cy="816"/>
              <a:chOff x="4896" y="960"/>
              <a:chExt cx="336" cy="816"/>
            </a:xfrm>
          </p:grpSpPr>
          <p:grpSp>
            <p:nvGrpSpPr>
              <p:cNvPr id="441354" name="Group 10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441355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41356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41357" name="Text Box 13"/>
              <p:cNvSpPr txBox="1">
                <a:spLocks noChangeArrowheads="1"/>
              </p:cNvSpPr>
              <p:nvPr/>
            </p:nvSpPr>
            <p:spPr bwMode="auto">
              <a:xfrm>
                <a:off x="4992" y="14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sz="240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n</a:t>
                </a:r>
              </a:p>
            </p:txBody>
          </p:sp>
        </p:grpSp>
        <p:grpSp>
          <p:nvGrpSpPr>
            <p:cNvPr id="441358" name="Group 14"/>
            <p:cNvGrpSpPr>
              <a:grpSpLocks/>
            </p:cNvGrpSpPr>
            <p:nvPr/>
          </p:nvGrpSpPr>
          <p:grpSpPr bwMode="auto">
            <a:xfrm>
              <a:off x="5328" y="960"/>
              <a:ext cx="336" cy="816"/>
              <a:chOff x="5328" y="960"/>
              <a:chExt cx="336" cy="816"/>
            </a:xfrm>
          </p:grpSpPr>
          <p:grpSp>
            <p:nvGrpSpPr>
              <p:cNvPr id="441359" name="Group 15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441360" name="Rectangle 16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41361" name="Rectangle 17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41362" name="Text Box 18"/>
              <p:cNvSpPr txBox="1">
                <a:spLocks noChangeArrowheads="1"/>
              </p:cNvSpPr>
              <p:nvPr/>
            </p:nvSpPr>
            <p:spPr bwMode="auto">
              <a:xfrm>
                <a:off x="5424" y="14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sz="240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n</a:t>
                </a:r>
              </a:p>
            </p:txBody>
          </p:sp>
        </p:grp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5953125" y="2743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>
                <a:solidFill>
                  <a:srgbClr val="003399"/>
                </a:solidFill>
                <a:latin typeface="Arial" charset="0"/>
                <a:cs typeface="Arial" charset="0"/>
              </a:rPr>
              <a:t>2n</a:t>
            </a:r>
            <a:endParaRPr kumimoji="0" lang="en-US" altLang="en-US" sz="32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41365" name="Text Box 21"/>
          <p:cNvSpPr txBox="1">
            <a:spLocks noChangeArrowheads="1"/>
          </p:cNvSpPr>
          <p:nvPr/>
        </p:nvSpPr>
        <p:spPr bwMode="auto">
          <a:xfrm>
            <a:off x="914400" y="1600200"/>
            <a:ext cx="44719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is the best way to play this game?</a:t>
            </a:r>
          </a:p>
        </p:txBody>
      </p:sp>
      <p:sp>
        <p:nvSpPr>
          <p:cNvPr id="441366" name="Text Box 22"/>
          <p:cNvSpPr txBox="1">
            <a:spLocks noChangeArrowheads="1"/>
          </p:cNvSpPr>
          <p:nvPr/>
        </p:nvSpPr>
        <p:spPr bwMode="auto">
          <a:xfrm>
            <a:off x="946150" y="2819400"/>
            <a:ext cx="63960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Suppose there are n boxes.</a:t>
            </a:r>
          </a:p>
          <a:p>
            <a:endParaRPr lang="en-US" altLang="en-US"/>
          </a:p>
          <a:p>
            <a:r>
              <a:rPr lang="en-US" altLang="en-US"/>
              <a:t>What is the score if we cut the stack into half each time?</a:t>
            </a:r>
          </a:p>
        </p:txBody>
      </p:sp>
      <p:sp>
        <p:nvSpPr>
          <p:cNvPr id="441368" name="Text Box 24"/>
          <p:cNvSpPr txBox="1">
            <a:spLocks noChangeArrowheads="1"/>
          </p:cNvSpPr>
          <p:nvPr/>
        </p:nvSpPr>
        <p:spPr bwMode="auto">
          <a:xfrm>
            <a:off x="990600" y="4129088"/>
            <a:ext cx="577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Say n=8, then the score is </a:t>
            </a:r>
            <a:r>
              <a:rPr lang="en-US" altLang="en-US">
                <a:solidFill>
                  <a:srgbClr val="A50021"/>
                </a:solidFill>
              </a:rPr>
              <a:t>1</a:t>
            </a:r>
            <a:r>
              <a:rPr lang="en-US" altLang="en-US"/>
              <a:t>x4x4 + </a:t>
            </a:r>
            <a:r>
              <a:rPr lang="en-US" altLang="en-US">
                <a:solidFill>
                  <a:srgbClr val="A50021"/>
                </a:solidFill>
              </a:rPr>
              <a:t>2</a:t>
            </a:r>
            <a:r>
              <a:rPr lang="en-US" altLang="en-US"/>
              <a:t>x2x2 + </a:t>
            </a:r>
            <a:r>
              <a:rPr lang="en-US" altLang="en-US">
                <a:solidFill>
                  <a:srgbClr val="A50021"/>
                </a:solidFill>
              </a:rPr>
              <a:t>4</a:t>
            </a:r>
            <a:r>
              <a:rPr lang="en-US" altLang="en-US"/>
              <a:t>x1 = 28</a:t>
            </a:r>
          </a:p>
        </p:txBody>
      </p:sp>
      <p:sp>
        <p:nvSpPr>
          <p:cNvPr id="441369" name="AutoShape 25"/>
          <p:cNvSpPr>
            <a:spLocks/>
          </p:cNvSpPr>
          <p:nvPr/>
        </p:nvSpPr>
        <p:spPr bwMode="auto">
          <a:xfrm rot="16200000">
            <a:off x="4076700" y="4305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0" name="Text Box 26"/>
          <p:cNvSpPr txBox="1">
            <a:spLocks noChangeArrowheads="1"/>
          </p:cNvSpPr>
          <p:nvPr/>
        </p:nvSpPr>
        <p:spPr bwMode="auto">
          <a:xfrm>
            <a:off x="3527425" y="4940300"/>
            <a:ext cx="1103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first round</a:t>
            </a:r>
          </a:p>
        </p:txBody>
      </p:sp>
      <p:sp>
        <p:nvSpPr>
          <p:cNvPr id="441371" name="AutoShape 27"/>
          <p:cNvSpPr>
            <a:spLocks/>
          </p:cNvSpPr>
          <p:nvPr/>
        </p:nvSpPr>
        <p:spPr bwMode="auto">
          <a:xfrm rot="16200000">
            <a:off x="4991100" y="4305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2" name="AutoShape 28"/>
          <p:cNvSpPr>
            <a:spLocks/>
          </p:cNvSpPr>
          <p:nvPr/>
        </p:nvSpPr>
        <p:spPr bwMode="auto">
          <a:xfrm rot="16200000">
            <a:off x="5791200" y="4419600"/>
            <a:ext cx="304800" cy="4572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3" name="Text Box 29"/>
          <p:cNvSpPr txBox="1">
            <a:spLocks noChangeArrowheads="1"/>
          </p:cNvSpPr>
          <p:nvPr/>
        </p:nvSpPr>
        <p:spPr bwMode="auto">
          <a:xfrm>
            <a:off x="4810125" y="49530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second</a:t>
            </a:r>
          </a:p>
        </p:txBody>
      </p:sp>
      <p:sp>
        <p:nvSpPr>
          <p:cNvPr id="441374" name="Text Box 30"/>
          <p:cNvSpPr txBox="1">
            <a:spLocks noChangeArrowheads="1"/>
          </p:cNvSpPr>
          <p:nvPr/>
        </p:nvSpPr>
        <p:spPr bwMode="auto">
          <a:xfrm>
            <a:off x="5637213" y="495300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third</a:t>
            </a:r>
          </a:p>
        </p:txBody>
      </p:sp>
      <p:sp>
        <p:nvSpPr>
          <p:cNvPr id="441375" name="Text Box 31"/>
          <p:cNvSpPr txBox="1">
            <a:spLocks noChangeArrowheads="1"/>
          </p:cNvSpPr>
          <p:nvPr/>
        </p:nvSpPr>
        <p:spPr bwMode="auto">
          <a:xfrm>
            <a:off x="1003300" y="5729288"/>
            <a:ext cx="498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Say n=16, then the score is 8x8 + 2x28 = 120</a:t>
            </a:r>
          </a:p>
        </p:txBody>
      </p:sp>
      <p:pic>
        <p:nvPicPr>
          <p:cNvPr id="441377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91175"/>
            <a:ext cx="1254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78" grpId="0" animBg="1"/>
      <p:bldP spid="441364" grpId="0"/>
      <p:bldP spid="441366" grpId="0"/>
      <p:bldP spid="441368" grpId="0"/>
      <p:bldP spid="441369" grpId="0" animBg="1"/>
      <p:bldP spid="441370" grpId="0"/>
      <p:bldP spid="441371" grpId="0" animBg="1"/>
      <p:bldP spid="441372" grpId="0" animBg="1"/>
      <p:bldP spid="441373" grpId="0"/>
      <p:bldP spid="441374" grpId="0"/>
      <p:bldP spid="4413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762000" y="1371600"/>
            <a:ext cx="58674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</a:rPr>
              <a:t>Claim:</a:t>
            </a:r>
            <a:r>
              <a:rPr lang="en-US" altLang="en-US" sz="1800">
                <a:latin typeface="Comic Sans MS" pitchFamily="66" charset="0"/>
              </a:rPr>
              <a:t> Every way of unstacking</a:t>
            </a:r>
            <a:r>
              <a:rPr lang="en-US" altLang="en-US" sz="1800" i="1"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gives the same score.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860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i="1">
                <a:latin typeface="Comic Sans MS" pitchFamily="66" charset="0"/>
              </a:rPr>
              <a:t>Claim:</a:t>
            </a:r>
            <a:r>
              <a:rPr lang="en-US" altLang="en-US" sz="1800">
                <a:latin typeface="Comic Sans MS" pitchFamily="66" charset="0"/>
              </a:rPr>
              <a:t> Starting with size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1800" i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stack, final score will be </a:t>
            </a:r>
          </a:p>
        </p:txBody>
      </p:sp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6400800" y="2133600"/>
          <a:ext cx="9286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7" name="Equation" r:id="rId3" imgW="533160" imgH="406080" progId="Equation.DSMT4">
                  <p:embed/>
                </p:oleObj>
              </mc:Choice>
              <mc:Fallback>
                <p:oleObj name="Equation" r:id="rId3" imgW="5331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9286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685800" y="2895600"/>
            <a:ext cx="533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/>
              <a:t>Proof</a:t>
            </a:r>
            <a:r>
              <a:rPr kumimoji="0" lang="en-US" altLang="en-US"/>
              <a:t>: by Induction with </a:t>
            </a:r>
            <a:r>
              <a:rPr kumimoji="0" lang="en-US" altLang="en-US" i="1"/>
              <a:t>Claim</a:t>
            </a:r>
            <a:r>
              <a:rPr kumimoji="0" lang="en-US" altLang="en-US"/>
              <a:t>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/>
              <a:t>) as hypothesis</a:t>
            </a:r>
          </a:p>
        </p:txBody>
      </p:sp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3733800" y="4606925"/>
          <a:ext cx="1066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8" name="Equation" r:id="rId5" imgW="723600" imgH="406080" progId="Equation.DSMT4">
                  <p:embed/>
                </p:oleObj>
              </mc:Choice>
              <mc:Fallback>
                <p:oleObj name="Equation" r:id="rId5" imgW="72360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06925"/>
                        <a:ext cx="1066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2676525" y="5719763"/>
            <a:ext cx="18954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latin typeface="Arial" charset="0"/>
              </a:rPr>
              <a:t>Claim</a:t>
            </a:r>
            <a:r>
              <a:rPr kumimoji="0" lang="en-US" altLang="en-US">
                <a:latin typeface="Arial" charset="0"/>
              </a:rPr>
              <a:t>(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</a:rPr>
              <a:t>0</a:t>
            </a:r>
            <a:r>
              <a:rPr kumimoji="0" lang="en-US" altLang="en-US">
                <a:latin typeface="Arial" charset="0"/>
              </a:rPr>
              <a:t>) is okay.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2514600" y="4697413"/>
            <a:ext cx="125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latin typeface="Arial" charset="0"/>
                <a:cs typeface="Arial" charset="0"/>
              </a:rPr>
              <a:t> score =</a:t>
            </a:r>
            <a:r>
              <a:rPr kumimoji="0"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0</a:t>
            </a:r>
            <a:r>
              <a:rPr kumimoji="0"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1752600" y="3921125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000" b="1">
                <a:latin typeface="Comic Sans MS" pitchFamily="66" charset="0"/>
              </a:rPr>
              <a:t>Base case</a:t>
            </a:r>
            <a:r>
              <a:rPr lang="en-US" altLang="en-US" sz="2000">
                <a:latin typeface="Comic Sans MS" pitchFamily="66" charset="0"/>
              </a:rPr>
              <a:t> </a:t>
            </a:r>
            <a:r>
              <a:rPr lang="en-US" altLang="en-US" sz="20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2000" i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latin typeface="Comic Sans MS" pitchFamily="66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altLang="en-US" sz="2000">
                <a:latin typeface="Comic Sans MS" pitchFamily="66" charset="0"/>
              </a:rPr>
              <a:t>:</a:t>
            </a:r>
            <a:endParaRPr lang="en-US" altLang="en-US" sz="2000">
              <a:solidFill>
                <a:srgbClr val="3333CC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/>
      <p:bldP spid="438279" grpId="0"/>
      <p:bldP spid="438283" grpId="0" animBg="1"/>
      <p:bldP spid="438284" grpId="0"/>
      <p:bldP spid="4382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2209800" y="1447800"/>
            <a:ext cx="4648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Inductive step.</a:t>
            </a:r>
            <a:r>
              <a:rPr lang="en-US" altLang="en-US" sz="1800">
                <a:latin typeface="Comic Sans MS" pitchFamily="66" charset="0"/>
              </a:rPr>
              <a:t>  assume for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-stack,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                           and then prove </a:t>
            </a:r>
            <a:r>
              <a:rPr lang="en-US" altLang="en-US" sz="1800" i="1">
                <a:latin typeface="Comic Sans MS" pitchFamily="66" charset="0"/>
              </a:rPr>
              <a:t>C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+1</a:t>
            </a:r>
            <a:r>
              <a:rPr lang="en-US" altLang="en-US" sz="1800">
                <a:latin typeface="Comic Sans MS" pitchFamily="66" charset="0"/>
              </a:rPr>
              <a:t>):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+1</a:t>
            </a:r>
            <a:r>
              <a:rPr lang="en-US" altLang="en-US" sz="180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4419600" y="2400300"/>
          <a:ext cx="10175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0" name="Equation" r:id="rId3" imgW="571320" imgH="406080" progId="Equation.DSMT4">
                  <p:embed/>
                </p:oleObj>
              </mc:Choice>
              <mc:Fallback>
                <p:oleObj name="Equation" r:id="rId3" imgW="57132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00300"/>
                        <a:ext cx="10175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2286000" y="3657600"/>
            <a:ext cx="3733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Case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n+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altLang="en-US" sz="1800" i="1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= </a:t>
            </a:r>
            <a:r>
              <a:rPr lang="en-US" altLang="en-US" sz="180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. verify for </a:t>
            </a:r>
            <a:r>
              <a:rPr lang="en-US" altLang="en-US" sz="180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-stack: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     score =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2747963" y="5181600"/>
            <a:ext cx="1443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/>
              <a:t>C</a:t>
            </a:r>
            <a:r>
              <a:rPr kumimoji="0" lang="en-US" altLang="en-US"/>
              <a:t>(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) is okay.</a:t>
            </a:r>
          </a:p>
        </p:txBody>
      </p:sp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3810000" y="4203700"/>
          <a:ext cx="971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1" name="Equation" r:id="rId5" imgW="660240" imgH="406080" progId="Equation.DSMT4">
                  <p:embed/>
                </p:oleObj>
              </mc:Choice>
              <mc:Fallback>
                <p:oleObj name="Equation" r:id="rId5" imgW="66024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03700"/>
                        <a:ext cx="971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1371600" y="1565275"/>
            <a:ext cx="63246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b="1">
                <a:latin typeface="Arial" charset="0"/>
                <a:cs typeface="Arial" charset="0"/>
              </a:rPr>
              <a:t>Case </a:t>
            </a:r>
            <a:r>
              <a:rPr kumimoji="0" lang="en-US" altLang="en-US" i="1">
                <a:solidFill>
                  <a:srgbClr val="008000"/>
                </a:solidFill>
                <a:latin typeface="Arial" charset="0"/>
                <a:cs typeface="Arial" charset="0"/>
              </a:rPr>
              <a:t>n+</a:t>
            </a:r>
            <a:r>
              <a:rPr kumimoji="0" lang="en-US" altLang="en-US">
                <a:solidFill>
                  <a:srgbClr val="008000"/>
                </a:solidFill>
                <a:latin typeface="Arial" charset="0"/>
                <a:cs typeface="Arial" charset="0"/>
              </a:rPr>
              <a:t>1</a:t>
            </a:r>
            <a:r>
              <a:rPr kumimoji="0" lang="en-US" altLang="en-US" i="1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latin typeface="Arial" charset="0"/>
                <a:cs typeface="Arial" charset="0"/>
              </a:rPr>
              <a:t>&gt; 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1</a:t>
            </a:r>
            <a:r>
              <a:rPr kumimoji="0" lang="en-US" altLang="en-US">
                <a:latin typeface="Arial" charset="0"/>
                <a:cs typeface="Arial" charset="0"/>
              </a:rPr>
              <a:t>.  So split into an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>
                <a:latin typeface="Arial" charset="0"/>
                <a:cs typeface="Arial" charset="0"/>
              </a:rPr>
              <a:t>-stack</a:t>
            </a:r>
            <a:r>
              <a:rPr kumimoji="0" lang="en-US" altLang="en-US" i="1"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latin typeface="Arial" charset="0"/>
                <a:cs typeface="Arial" charset="0"/>
              </a:rPr>
              <a:t>and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b</a:t>
            </a:r>
            <a:r>
              <a:rPr kumimoji="0" lang="en-US" altLang="en-US">
                <a:latin typeface="Arial" charset="0"/>
                <a:cs typeface="Arial" charset="0"/>
              </a:rPr>
              <a:t>-stack,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latin typeface="Arial" charset="0"/>
                <a:cs typeface="Arial" charset="0"/>
              </a:rPr>
              <a:t>where 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>
                <a:latin typeface="Arial" charset="0"/>
                <a:cs typeface="Arial" charset="0"/>
              </a:rPr>
              <a:t> +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b</a:t>
            </a:r>
            <a:r>
              <a:rPr kumimoji="0" lang="en-US" altLang="en-US">
                <a:latin typeface="Arial" charset="0"/>
                <a:cs typeface="Arial" charset="0"/>
              </a:rPr>
              <a:t> = </a:t>
            </a:r>
            <a:r>
              <a:rPr kumimoji="0" lang="en-US" altLang="en-US" i="1">
                <a:solidFill>
                  <a:srgbClr val="008000"/>
                </a:solidFill>
                <a:latin typeface="Arial" charset="0"/>
                <a:cs typeface="Arial" charset="0"/>
              </a:rPr>
              <a:t>n </a:t>
            </a:r>
            <a:r>
              <a:rPr kumimoji="0" lang="en-US" altLang="en-US">
                <a:solidFill>
                  <a:srgbClr val="008000"/>
                </a:solidFill>
                <a:latin typeface="Arial" charset="0"/>
                <a:cs typeface="Arial" charset="0"/>
              </a:rPr>
              <a:t>+1</a:t>
            </a:r>
            <a:r>
              <a:rPr kumimoji="0" lang="en-US" altLang="en-US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42377" name="Rectangle 9"/>
          <p:cNvSpPr>
            <a:spLocks noChangeArrowheads="1"/>
          </p:cNvSpPr>
          <p:nvPr/>
        </p:nvSpPr>
        <p:spPr bwMode="auto">
          <a:xfrm>
            <a:off x="1447800" y="2784475"/>
            <a:ext cx="594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>
                <a:latin typeface="Arial" charset="0"/>
                <a:cs typeface="Arial" charset="0"/>
              </a:rPr>
              <a:t>(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>
                <a:latin typeface="Arial" charset="0"/>
                <a:cs typeface="Arial" charset="0"/>
              </a:rPr>
              <a:t> +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b</a:t>
            </a:r>
            <a:r>
              <a:rPr kumimoji="0" lang="en-US" altLang="en-US">
                <a:latin typeface="Arial" charset="0"/>
                <a:cs typeface="Arial" charset="0"/>
              </a:rPr>
              <a:t>)-stack score =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ab</a:t>
            </a:r>
            <a:r>
              <a:rPr kumimoji="0" lang="en-US" altLang="en-US" i="1">
                <a:solidFill>
                  <a:srgbClr val="FF00FF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latin typeface="Arial" charset="0"/>
                <a:cs typeface="Arial" charset="0"/>
              </a:rPr>
              <a:t>+ </a:t>
            </a:r>
            <a:r>
              <a:rPr kumimoji="0" lang="en-US" altLang="en-US" i="1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-</a:t>
            </a:r>
            <a:r>
              <a:rPr kumimoji="0" lang="en-US" altLang="en-US">
                <a:latin typeface="Arial" charset="0"/>
                <a:cs typeface="Arial" charset="0"/>
              </a:rPr>
              <a:t>stack</a:t>
            </a:r>
            <a:r>
              <a:rPr kumimoji="0" lang="en-US" altLang="en-US" i="1"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latin typeface="Arial" charset="0"/>
                <a:cs typeface="Arial" charset="0"/>
              </a:rPr>
              <a:t>score + </a:t>
            </a:r>
            <a:r>
              <a:rPr kumimoji="0" lang="en-US" altLang="en-US" i="1">
                <a:solidFill>
                  <a:srgbClr val="0000FF"/>
                </a:solidFill>
                <a:latin typeface="Arial" charset="0"/>
              </a:rPr>
              <a:t>b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</a:rPr>
              <a:t>-</a:t>
            </a:r>
            <a:r>
              <a:rPr kumimoji="0" lang="en-US" altLang="en-US">
                <a:latin typeface="Arial" charset="0"/>
              </a:rPr>
              <a:t>stack</a:t>
            </a:r>
            <a:r>
              <a:rPr kumimoji="0" lang="en-US" altLang="en-US" i="1">
                <a:latin typeface="Arial" charset="0"/>
              </a:rPr>
              <a:t> </a:t>
            </a:r>
            <a:r>
              <a:rPr kumimoji="0" lang="en-US" altLang="en-US">
                <a:latin typeface="Arial" charset="0"/>
              </a:rPr>
              <a:t>score</a:t>
            </a: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1447800" y="3651250"/>
            <a:ext cx="36576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b="1">
                <a:cs typeface="Arial" charset="0"/>
              </a:rPr>
              <a:t>by induction: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0" lang="en-US" altLang="en-US"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0" lang="en-US" altLang="en-US" i="1">
              <a:solidFill>
                <a:srgbClr val="0000FF"/>
              </a:solidFill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00FF"/>
                </a:solidFill>
                <a:cs typeface="Arial" charset="0"/>
              </a:rPr>
              <a:t>a</a:t>
            </a:r>
            <a:r>
              <a:rPr kumimoji="0" lang="en-US" altLang="en-US">
                <a:solidFill>
                  <a:srgbClr val="0000FF"/>
                </a:solidFill>
                <a:cs typeface="Arial" charset="0"/>
              </a:rPr>
              <a:t>-</a:t>
            </a:r>
            <a:r>
              <a:rPr kumimoji="0" lang="en-US" altLang="en-US">
                <a:cs typeface="Arial" charset="0"/>
              </a:rPr>
              <a:t>stack</a:t>
            </a:r>
            <a:r>
              <a:rPr kumimoji="0" lang="en-US" altLang="en-US" i="1">
                <a:cs typeface="Arial" charset="0"/>
              </a:rPr>
              <a:t> </a:t>
            </a:r>
            <a:r>
              <a:rPr kumimoji="0" lang="en-US" altLang="en-US">
                <a:cs typeface="Arial" charset="0"/>
              </a:rPr>
              <a:t>score =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0" lang="en-US" altLang="en-US" i="1"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0" lang="en-US" altLang="en-US" i="1">
              <a:solidFill>
                <a:srgbClr val="0000FF"/>
              </a:solidFill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00FF"/>
                </a:solidFill>
                <a:cs typeface="Arial" charset="0"/>
              </a:rPr>
              <a:t>b</a:t>
            </a:r>
            <a:r>
              <a:rPr kumimoji="0" lang="en-US" altLang="en-US">
                <a:solidFill>
                  <a:srgbClr val="0000FF"/>
                </a:solidFill>
                <a:cs typeface="Arial" charset="0"/>
              </a:rPr>
              <a:t>-</a:t>
            </a:r>
            <a:r>
              <a:rPr kumimoji="0" lang="en-US" altLang="en-US">
                <a:cs typeface="Arial" charset="0"/>
              </a:rPr>
              <a:t>stack score</a:t>
            </a:r>
            <a:r>
              <a:rPr kumimoji="0" lang="en-US" altLang="en-US">
                <a:solidFill>
                  <a:srgbClr val="0000FF"/>
                </a:solidFill>
                <a:cs typeface="Arial" charset="0"/>
              </a:rPr>
              <a:t> </a:t>
            </a:r>
            <a:r>
              <a:rPr kumimoji="0" lang="en-US" altLang="en-US">
                <a:cs typeface="Arial" charset="0"/>
              </a:rPr>
              <a:t>=</a:t>
            </a:r>
          </a:p>
        </p:txBody>
      </p:sp>
      <p:graphicFrame>
        <p:nvGraphicFramePr>
          <p:cNvPr id="442379" name="Object 11"/>
          <p:cNvGraphicFramePr>
            <a:graphicFrameLocks noChangeAspect="1"/>
          </p:cNvGraphicFramePr>
          <p:nvPr/>
        </p:nvGraphicFramePr>
        <p:xfrm>
          <a:off x="3429000" y="4251325"/>
          <a:ext cx="1219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2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51325"/>
                        <a:ext cx="1219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0" name="Object 12"/>
          <p:cNvGraphicFramePr>
            <a:graphicFrameLocks noChangeAspect="1"/>
          </p:cNvGraphicFramePr>
          <p:nvPr/>
        </p:nvGraphicFramePr>
        <p:xfrm>
          <a:off x="3429000" y="5272088"/>
          <a:ext cx="1295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3" name="Equation" r:id="rId5" imgW="583920" imgH="406080" progId="Equation.DSMT4">
                  <p:embed/>
                </p:oleObj>
              </mc:Choice>
              <mc:Fallback>
                <p:oleObj name="Equation" r:id="rId5" imgW="583920" imgH="406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72088"/>
                        <a:ext cx="1295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34" name="Object 10"/>
          <p:cNvGraphicFramePr>
            <a:graphicFrameLocks noChangeAspect="1"/>
          </p:cNvGraphicFramePr>
          <p:nvPr/>
        </p:nvGraphicFramePr>
        <p:xfrm>
          <a:off x="1676400" y="2339975"/>
          <a:ext cx="2971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5" name="Equation" r:id="rId4" imgW="1739880" imgH="406080" progId="Equation.DSMT4">
                  <p:embed/>
                </p:oleObj>
              </mc:Choice>
              <mc:Fallback>
                <p:oleObj name="Equation" r:id="rId4" imgW="173988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39975"/>
                        <a:ext cx="2971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4192588" y="5424488"/>
            <a:ext cx="144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FF00FF"/>
                </a:solidFill>
              </a:rPr>
              <a:t>We’re done!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1914525" y="5424488"/>
            <a:ext cx="197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so</a:t>
            </a:r>
            <a:r>
              <a:rPr kumimoji="0" lang="en-US" altLang="en-US" i="1">
                <a:solidFill>
                  <a:srgbClr val="003399"/>
                </a:solidFill>
              </a:rPr>
              <a:t> </a:t>
            </a:r>
            <a:r>
              <a:rPr kumimoji="0" lang="en-US" altLang="en-US" i="1"/>
              <a:t>C</a:t>
            </a:r>
            <a:r>
              <a:rPr kumimoji="0" lang="en-US" altLang="en-US"/>
              <a:t>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>
                <a:solidFill>
                  <a:srgbClr val="008000"/>
                </a:solidFill>
              </a:rPr>
              <a:t>+1</a:t>
            </a:r>
            <a:r>
              <a:rPr kumimoji="0" lang="en-US" altLang="en-US"/>
              <a:t>) is okay.</a:t>
            </a:r>
          </a:p>
        </p:txBody>
      </p:sp>
      <p:graphicFrame>
        <p:nvGraphicFramePr>
          <p:cNvPr id="436239" name="Object 15"/>
          <p:cNvGraphicFramePr>
            <a:graphicFrameLocks noChangeAspect="1"/>
          </p:cNvGraphicFramePr>
          <p:nvPr/>
        </p:nvGraphicFramePr>
        <p:xfrm>
          <a:off x="1981200" y="4176713"/>
          <a:ext cx="3429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6" name="Equation" r:id="rId6" imgW="1993680" imgH="406080" progId="Equation.DSMT4">
                  <p:embed/>
                </p:oleObj>
              </mc:Choice>
              <mc:Fallback>
                <p:oleObj name="Equation" r:id="rId6" imgW="199368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76713"/>
                        <a:ext cx="3429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  <p:sp>
        <p:nvSpPr>
          <p:cNvPr id="436241" name="Rectangle 17"/>
          <p:cNvSpPr>
            <a:spLocks noChangeArrowheads="1"/>
          </p:cNvSpPr>
          <p:nvPr/>
        </p:nvSpPr>
        <p:spPr bwMode="auto">
          <a:xfrm>
            <a:off x="1600200" y="1412875"/>
            <a:ext cx="594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>
                <a:latin typeface="Arial" charset="0"/>
                <a:cs typeface="Arial" charset="0"/>
              </a:rPr>
              <a:t>(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>
                <a:latin typeface="Arial" charset="0"/>
                <a:cs typeface="Arial" charset="0"/>
              </a:rPr>
              <a:t> +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b</a:t>
            </a:r>
            <a:r>
              <a:rPr kumimoji="0" lang="en-US" altLang="en-US">
                <a:latin typeface="Arial" charset="0"/>
                <a:cs typeface="Arial" charset="0"/>
              </a:rPr>
              <a:t>)-stack score = </a:t>
            </a:r>
            <a:r>
              <a:rPr kumimoji="0" lang="en-US" altLang="en-US" i="1">
                <a:solidFill>
                  <a:srgbClr val="003399"/>
                </a:solidFill>
                <a:latin typeface="Arial" charset="0"/>
                <a:cs typeface="Arial" charset="0"/>
              </a:rPr>
              <a:t>ab</a:t>
            </a:r>
            <a:r>
              <a:rPr kumimoji="0" lang="en-US" altLang="en-US" i="1">
                <a:solidFill>
                  <a:srgbClr val="FF00FF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latin typeface="Arial" charset="0"/>
                <a:cs typeface="Arial" charset="0"/>
              </a:rPr>
              <a:t>+ </a:t>
            </a:r>
            <a:r>
              <a:rPr kumimoji="0" lang="en-US" altLang="en-US" i="1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-</a:t>
            </a:r>
            <a:r>
              <a:rPr kumimoji="0" lang="en-US" altLang="en-US">
                <a:latin typeface="Arial" charset="0"/>
                <a:cs typeface="Arial" charset="0"/>
              </a:rPr>
              <a:t>stack</a:t>
            </a:r>
            <a:r>
              <a:rPr kumimoji="0" lang="en-US" altLang="en-US" i="1">
                <a:latin typeface="Arial" charset="0"/>
                <a:cs typeface="Arial" charset="0"/>
              </a:rPr>
              <a:t> </a:t>
            </a:r>
            <a:r>
              <a:rPr kumimoji="0" lang="en-US" altLang="en-US">
                <a:latin typeface="Arial" charset="0"/>
                <a:cs typeface="Arial" charset="0"/>
              </a:rPr>
              <a:t>score + </a:t>
            </a:r>
            <a:r>
              <a:rPr kumimoji="0" lang="en-US" altLang="en-US" i="1">
                <a:solidFill>
                  <a:srgbClr val="0000FF"/>
                </a:solidFill>
                <a:latin typeface="Arial" charset="0"/>
              </a:rPr>
              <a:t>b</a:t>
            </a:r>
            <a:r>
              <a:rPr kumimoji="0" lang="en-US" altLang="en-US">
                <a:solidFill>
                  <a:srgbClr val="0000FF"/>
                </a:solidFill>
                <a:latin typeface="Arial" charset="0"/>
              </a:rPr>
              <a:t>-</a:t>
            </a:r>
            <a:r>
              <a:rPr kumimoji="0" lang="en-US" altLang="en-US">
                <a:latin typeface="Arial" charset="0"/>
              </a:rPr>
              <a:t>stack</a:t>
            </a:r>
            <a:r>
              <a:rPr kumimoji="0" lang="en-US" altLang="en-US" i="1">
                <a:latin typeface="Arial" charset="0"/>
              </a:rPr>
              <a:t> </a:t>
            </a:r>
            <a:r>
              <a:rPr kumimoji="0" lang="en-US" altLang="en-US">
                <a:latin typeface="Arial" charset="0"/>
              </a:rPr>
              <a:t>score</a:t>
            </a:r>
          </a:p>
        </p:txBody>
      </p:sp>
      <p:pic>
        <p:nvPicPr>
          <p:cNvPr id="436243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267075"/>
            <a:ext cx="542925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5" grpId="0"/>
      <p:bldP spid="4362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Induction Hypothesis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1524000" y="1439863"/>
            <a:ext cx="6096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F20000"/>
                </a:solidFill>
              </a:rPr>
              <a:t>Wait:</a:t>
            </a:r>
            <a:r>
              <a:rPr kumimoji="0" lang="en-US" altLang="en-US"/>
              <a:t> we </a:t>
            </a:r>
            <a:r>
              <a:rPr kumimoji="0" lang="en-US" altLang="en-US" i="1"/>
              <a:t>assumed</a:t>
            </a:r>
            <a:r>
              <a:rPr kumimoji="0" lang="en-US" altLang="en-US"/>
              <a:t> </a:t>
            </a:r>
            <a:r>
              <a:rPr kumimoji="0" lang="en-US" altLang="en-US" i="1"/>
              <a:t>C</a:t>
            </a:r>
            <a:r>
              <a:rPr kumimoji="0" lang="en-US" altLang="en-US"/>
              <a:t>(</a:t>
            </a:r>
            <a:r>
              <a:rPr kumimoji="0" lang="en-US" altLang="en-US" i="1">
                <a:solidFill>
                  <a:srgbClr val="003399"/>
                </a:solidFill>
                <a:cs typeface="Arial" charset="0"/>
              </a:rPr>
              <a:t>a</a:t>
            </a:r>
            <a:r>
              <a:rPr kumimoji="0" lang="en-US" altLang="en-US">
                <a:cs typeface="Arial" charset="0"/>
              </a:rPr>
              <a:t>)</a:t>
            </a:r>
            <a:r>
              <a:rPr kumimoji="0" lang="en-US" altLang="en-US" i="1">
                <a:cs typeface="Arial" charset="0"/>
              </a:rPr>
              <a:t> </a:t>
            </a:r>
            <a:r>
              <a:rPr kumimoji="0" lang="en-US" altLang="en-US">
                <a:cs typeface="Arial" charset="0"/>
              </a:rPr>
              <a:t>and </a:t>
            </a:r>
            <a:r>
              <a:rPr kumimoji="0" lang="en-US" altLang="en-US" i="1">
                <a:cs typeface="Arial" charset="0"/>
              </a:rPr>
              <a:t>C</a:t>
            </a:r>
            <a:r>
              <a:rPr kumimoji="0" lang="en-US" altLang="en-US">
                <a:cs typeface="Arial" charset="0"/>
              </a:rPr>
              <a:t>(</a:t>
            </a:r>
            <a:r>
              <a:rPr kumimoji="0" lang="en-US" altLang="en-US" i="1">
                <a:solidFill>
                  <a:srgbClr val="003399"/>
                </a:solidFill>
                <a:cs typeface="Arial" charset="0"/>
              </a:rPr>
              <a:t>b</a:t>
            </a:r>
            <a:r>
              <a:rPr kumimoji="0" lang="en-US" altLang="en-US">
                <a:cs typeface="Arial" charset="0"/>
              </a:rPr>
              <a:t>) where   1 </a:t>
            </a:r>
            <a:r>
              <a:rPr kumimoji="0" lang="en-US" altLang="en-US" b="1">
                <a:cs typeface="Arial" charset="0"/>
                <a:sym typeface="Euclid Symbol" pitchFamily="18" charset="2"/>
              </a:rPr>
              <a:t></a:t>
            </a:r>
            <a:r>
              <a:rPr kumimoji="0" lang="en-US" altLang="en-US">
                <a:cs typeface="Arial" charset="0"/>
                <a:sym typeface="Euclid Symbol" pitchFamily="18" charset="2"/>
              </a:rPr>
              <a:t> </a:t>
            </a:r>
            <a:r>
              <a:rPr kumimoji="0" lang="en-US" altLang="en-US" i="1">
                <a:solidFill>
                  <a:srgbClr val="003399"/>
                </a:solidFill>
                <a:cs typeface="Arial" charset="0"/>
              </a:rPr>
              <a:t>a</a:t>
            </a:r>
            <a:r>
              <a:rPr kumimoji="0" lang="en-US" altLang="en-US" i="1">
                <a:cs typeface="Arial" charset="0"/>
              </a:rPr>
              <a:t>, </a:t>
            </a:r>
            <a:r>
              <a:rPr kumimoji="0" lang="en-US" altLang="en-US" i="1">
                <a:solidFill>
                  <a:srgbClr val="003399"/>
                </a:solidFill>
                <a:cs typeface="Arial" charset="0"/>
              </a:rPr>
              <a:t>b</a:t>
            </a:r>
            <a:r>
              <a:rPr kumimoji="0" lang="en-US" altLang="en-US" i="1">
                <a:solidFill>
                  <a:srgbClr val="FF00FF"/>
                </a:solidFill>
                <a:cs typeface="Arial" charset="0"/>
              </a:rPr>
              <a:t> </a:t>
            </a:r>
            <a:r>
              <a:rPr kumimoji="0" lang="en-US" altLang="en-US" b="1">
                <a:cs typeface="Arial" charset="0"/>
                <a:sym typeface="Euclid Symbol" pitchFamily="18" charset="2"/>
              </a:rPr>
              <a:t> </a:t>
            </a:r>
            <a:r>
              <a:rPr kumimoji="0" lang="en-US" altLang="en-US" i="1">
                <a:solidFill>
                  <a:srgbClr val="008000"/>
                </a:solidFill>
                <a:cs typeface="Arial" charset="0"/>
              </a:rPr>
              <a:t>n</a:t>
            </a:r>
            <a:r>
              <a:rPr kumimoji="0" lang="en-US" altLang="en-US" i="1">
                <a:cs typeface="Arial" charset="0"/>
              </a:rPr>
              <a:t>.</a:t>
            </a:r>
            <a:endParaRPr kumimoji="0" lang="en-US" altLang="en-US" b="1" i="1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F20000"/>
                </a:solidFill>
                <a:cs typeface="Arial" charset="0"/>
                <a:sym typeface="Euclid Symbol" pitchFamily="18" charset="2"/>
              </a:rPr>
              <a:t>But</a:t>
            </a:r>
            <a:r>
              <a:rPr kumimoji="0" lang="en-US" altLang="en-US">
                <a:cs typeface="Arial" charset="0"/>
                <a:sym typeface="Euclid Symbol" pitchFamily="18" charset="2"/>
              </a:rPr>
              <a:t> by induction can only assume </a:t>
            </a:r>
            <a:r>
              <a:rPr kumimoji="0" lang="en-US" altLang="en-US" i="1">
                <a:cs typeface="Arial" charset="0"/>
                <a:sym typeface="Euclid Symbol" pitchFamily="18" charset="2"/>
              </a:rPr>
              <a:t>C</a:t>
            </a:r>
            <a:r>
              <a:rPr kumimoji="0" lang="en-US" altLang="en-US">
                <a:cs typeface="Arial" charset="0"/>
                <a:sym typeface="Euclid Symbol" pitchFamily="18" charset="2"/>
              </a:rPr>
              <a:t>(</a:t>
            </a:r>
            <a:r>
              <a:rPr kumimoji="0" lang="en-US" altLang="en-US" i="1">
                <a:solidFill>
                  <a:srgbClr val="008000"/>
                </a:solidFill>
                <a:cs typeface="Arial" charset="0"/>
              </a:rPr>
              <a:t>n</a:t>
            </a:r>
            <a:r>
              <a:rPr kumimoji="0" lang="en-US" altLang="en-US">
                <a:cs typeface="Arial" charset="0"/>
              </a:rPr>
              <a:t>)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600200" y="2895600"/>
            <a:ext cx="480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FF00FF"/>
                </a:solidFill>
                <a:cs typeface="Arial" charset="0"/>
              </a:rPr>
              <a:t>the fix</a:t>
            </a:r>
            <a:r>
              <a:rPr kumimoji="0" lang="en-US" altLang="en-US">
                <a:cs typeface="Arial" charset="0"/>
              </a:rPr>
              <a:t>: revise the induction hypothesis to</a:t>
            </a:r>
          </a:p>
        </p:txBody>
      </p:sp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1905000" y="3649663"/>
          <a:ext cx="23622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5" name="Equation" r:id="rId3" imgW="1143000" imgH="482400" progId="Equation.DSMT4">
                  <p:embed/>
                </p:oleObj>
              </mc:Choice>
              <mc:Fallback>
                <p:oleObj name="Equation" r:id="rId3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49663"/>
                        <a:ext cx="23622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1562100" y="5164138"/>
            <a:ext cx="62865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Proof goes through fine using </a:t>
            </a:r>
            <a:r>
              <a:rPr kumimoji="0" lang="en-US" altLang="en-US" i="1">
                <a:solidFill>
                  <a:srgbClr val="FF00FF"/>
                </a:solidFill>
              </a:rPr>
              <a:t>Q</a:t>
            </a:r>
            <a:r>
              <a:rPr kumimoji="0" lang="en-US" altLang="en-US"/>
              <a:t>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/>
              <a:t>) instead of </a:t>
            </a:r>
            <a:r>
              <a:rPr kumimoji="0" lang="en-US" altLang="en-US" i="1"/>
              <a:t>C</a:t>
            </a:r>
            <a:r>
              <a:rPr kumimoji="0" lang="en-US" altLang="en-US"/>
              <a:t>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/>
              <a:t>).</a:t>
            </a:r>
          </a:p>
          <a:p>
            <a:pPr>
              <a:lnSpc>
                <a:spcPct val="200000"/>
              </a:lnSpc>
            </a:pPr>
            <a:r>
              <a:rPr kumimoji="0" lang="en-US" altLang="en-US"/>
              <a:t>So it’s OK to assume </a:t>
            </a:r>
            <a:r>
              <a:rPr kumimoji="0" lang="en-US" altLang="en-US" i="1"/>
              <a:t>C</a:t>
            </a:r>
            <a:r>
              <a:rPr kumimoji="0" lang="en-US" altLang="en-US"/>
              <a:t>(</a:t>
            </a:r>
            <a:r>
              <a:rPr kumimoji="0" lang="en-US" altLang="en-US" i="1">
                <a:solidFill>
                  <a:srgbClr val="003399"/>
                </a:solidFill>
              </a:rPr>
              <a:t>m</a:t>
            </a:r>
            <a:r>
              <a:rPr kumimoji="0" lang="en-US" altLang="en-US"/>
              <a:t>) for all </a:t>
            </a:r>
            <a:r>
              <a:rPr kumimoji="0" lang="en-US" altLang="en-US" i="1">
                <a:solidFill>
                  <a:srgbClr val="003399"/>
                </a:solidFill>
              </a:rPr>
              <a:t>m</a:t>
            </a:r>
            <a:r>
              <a:rPr kumimoji="0" lang="en-US" altLang="en-US" i="1">
                <a:solidFill>
                  <a:srgbClr val="FF00FF"/>
                </a:solidFill>
              </a:rPr>
              <a:t> </a:t>
            </a:r>
            <a:r>
              <a:rPr kumimoji="0" lang="en-US" altLang="en-US">
                <a:sym typeface="Euclid Symbol" pitchFamily="18" charset="2"/>
              </a:rPr>
              <a:t> </a:t>
            </a:r>
            <a:r>
              <a:rPr kumimoji="0" lang="en-US" altLang="en-US" i="1">
                <a:solidFill>
                  <a:srgbClr val="008000"/>
                </a:solidFill>
                <a:sym typeface="Euclid Symbol" pitchFamily="18" charset="2"/>
              </a:rPr>
              <a:t>n </a:t>
            </a:r>
            <a:r>
              <a:rPr kumimoji="0" lang="en-US" altLang="en-US">
                <a:sym typeface="Euclid Symbol" pitchFamily="18" charset="2"/>
              </a:rPr>
              <a:t>to prove</a:t>
            </a:r>
            <a:r>
              <a:rPr kumimoji="0" lang="en-US" altLang="en-US" i="1">
                <a:solidFill>
                  <a:srgbClr val="008000"/>
                </a:solidFill>
                <a:sym typeface="Euclid Symbol" pitchFamily="18" charset="2"/>
              </a:rPr>
              <a:t> </a:t>
            </a:r>
            <a:r>
              <a:rPr kumimoji="0" lang="en-US" altLang="en-US" i="1">
                <a:sym typeface="Euclid Symbol" pitchFamily="18" charset="2"/>
              </a:rPr>
              <a:t>C</a:t>
            </a:r>
            <a:r>
              <a:rPr kumimoji="0" lang="en-US" altLang="en-US">
                <a:sym typeface="Euclid Symbol" pitchFamily="18" charset="2"/>
              </a:rPr>
              <a:t>(</a:t>
            </a:r>
            <a:r>
              <a:rPr kumimoji="0" lang="en-US" altLang="en-US" i="1">
                <a:solidFill>
                  <a:srgbClr val="008000"/>
                </a:solidFill>
                <a:sym typeface="Euclid Symbol" pitchFamily="18" charset="2"/>
              </a:rPr>
              <a:t>n+</a:t>
            </a:r>
            <a:r>
              <a:rPr kumimoji="0" lang="en-US" altLang="en-US">
                <a:solidFill>
                  <a:srgbClr val="008000"/>
                </a:solidFill>
                <a:sym typeface="Euclid Symbol" pitchFamily="18" charset="2"/>
              </a:rPr>
              <a:t>1</a:t>
            </a:r>
            <a:r>
              <a:rPr kumimoji="0" lang="en-US" altLang="en-US">
                <a:sym typeface="Euclid Symbol" pitchFamily="18" charset="2"/>
              </a:rPr>
              <a:t>).</a:t>
            </a:r>
          </a:p>
        </p:txBody>
      </p:sp>
      <p:sp>
        <p:nvSpPr>
          <p:cNvPr id="510983" name="Text Box 7"/>
          <p:cNvSpPr txBox="1">
            <a:spLocks noChangeArrowheads="1"/>
          </p:cNvSpPr>
          <p:nvPr/>
        </p:nvSpPr>
        <p:spPr bwMode="auto">
          <a:xfrm>
            <a:off x="4724400" y="3429000"/>
            <a:ext cx="2922588" cy="1201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words, it says that we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assume the claim is true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for all numbers up to n.</a:t>
            </a:r>
          </a:p>
        </p:txBody>
      </p:sp>
    </p:spTree>
    <p:extLst>
      <p:ext uri="{BB962C8B-B14F-4D97-AF65-F5344CB8AC3E}">
        <p14:creationId xmlns:p14="http://schemas.microsoft.com/office/powerpoint/2010/main" val="26250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/>
      <p:bldP spid="5109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2895600" y="1143000"/>
            <a:ext cx="5410200" cy="2578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>
                <a:cs typeface="Arial" charset="0"/>
              </a:rPr>
              <a:t>Prove </a:t>
            </a:r>
            <a:r>
              <a:rPr kumimoji="0" lang="en-US" altLang="en-US" i="1">
                <a:cs typeface="Arial" charset="0"/>
              </a:rPr>
              <a:t>P</a:t>
            </a:r>
            <a:r>
              <a:rPr kumimoji="0" lang="en-US" altLang="en-US">
                <a:cs typeface="Arial" charset="0"/>
              </a:rPr>
              <a:t>(0).  </a:t>
            </a:r>
          </a:p>
          <a:p>
            <a:pPr>
              <a:lnSpc>
                <a:spcPct val="150000"/>
              </a:lnSpc>
            </a:pPr>
            <a:endParaRPr kumimoji="0" lang="en-US" altLang="en-US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>
                <a:cs typeface="Arial" charset="0"/>
              </a:rPr>
              <a:t>Then prove </a:t>
            </a:r>
            <a:r>
              <a:rPr kumimoji="0" lang="en-US" altLang="en-US" i="1">
                <a:cs typeface="Arial" charset="0"/>
              </a:rPr>
              <a:t>P</a:t>
            </a:r>
            <a:r>
              <a:rPr kumimoji="0" lang="en-US" altLang="en-US">
                <a:cs typeface="Arial" charset="0"/>
              </a:rPr>
              <a:t>(</a:t>
            </a:r>
            <a:r>
              <a:rPr kumimoji="0" lang="en-US" altLang="en-US" i="1">
                <a:cs typeface="Arial" charset="0"/>
              </a:rPr>
              <a:t>n+1</a:t>
            </a:r>
            <a:r>
              <a:rPr kumimoji="0" lang="en-US" altLang="en-US">
                <a:cs typeface="Arial" charset="0"/>
              </a:rPr>
              <a:t>) assuming </a:t>
            </a:r>
            <a:r>
              <a:rPr kumimoji="0" lang="en-US" altLang="en-US" i="1">
                <a:cs typeface="Arial" charset="0"/>
              </a:rPr>
              <a:t>all</a:t>
            </a:r>
            <a:r>
              <a:rPr kumimoji="0" lang="en-US" altLang="en-US">
                <a:cs typeface="Arial" charset="0"/>
              </a:rPr>
              <a:t> of</a:t>
            </a:r>
          </a:p>
          <a:p>
            <a:pPr>
              <a:lnSpc>
                <a:spcPct val="150000"/>
              </a:lnSpc>
            </a:pPr>
            <a:r>
              <a:rPr kumimoji="0" lang="en-US" altLang="en-US" i="1">
                <a:cs typeface="Arial" charset="0"/>
              </a:rPr>
              <a:t>         P</a:t>
            </a:r>
            <a:r>
              <a:rPr kumimoji="0" lang="en-US" altLang="en-US">
                <a:cs typeface="Arial" charset="0"/>
              </a:rPr>
              <a:t>(0),</a:t>
            </a:r>
            <a:r>
              <a:rPr kumimoji="0" lang="en-US" altLang="en-US" i="1">
                <a:cs typeface="Arial" charset="0"/>
              </a:rPr>
              <a:t> P</a:t>
            </a:r>
            <a:r>
              <a:rPr kumimoji="0" lang="en-US" altLang="en-US">
                <a:cs typeface="Arial" charset="0"/>
              </a:rPr>
              <a:t>(1), …, </a:t>
            </a:r>
            <a:r>
              <a:rPr kumimoji="0" lang="en-US" altLang="en-US" i="1">
                <a:cs typeface="Arial" charset="0"/>
              </a:rPr>
              <a:t>P</a:t>
            </a:r>
            <a:r>
              <a:rPr kumimoji="0" lang="en-US" altLang="en-US">
                <a:cs typeface="Arial" charset="0"/>
              </a:rPr>
              <a:t>(</a:t>
            </a:r>
            <a:r>
              <a:rPr kumimoji="0" lang="en-US" altLang="en-US" i="1">
                <a:cs typeface="Arial" charset="0"/>
              </a:rPr>
              <a:t>n</a:t>
            </a:r>
            <a:r>
              <a:rPr kumimoji="0" lang="en-US" altLang="en-US">
                <a:cs typeface="Arial" charset="0"/>
              </a:rPr>
              <a:t>)</a:t>
            </a:r>
            <a:r>
              <a:rPr kumimoji="0" lang="en-US" altLang="en-US" i="1">
                <a:cs typeface="Arial" charset="0"/>
              </a:rPr>
              <a:t> </a:t>
            </a:r>
            <a:r>
              <a:rPr kumimoji="0" lang="en-US" altLang="en-US">
                <a:cs typeface="Arial" charset="0"/>
              </a:rPr>
              <a:t>(instead of just</a:t>
            </a:r>
            <a:r>
              <a:rPr kumimoji="0" lang="en-US" altLang="en-US" i="1">
                <a:cs typeface="Arial" charset="0"/>
              </a:rPr>
              <a:t> P</a:t>
            </a:r>
            <a:r>
              <a:rPr kumimoji="0" lang="en-US" altLang="en-US">
                <a:cs typeface="Arial" charset="0"/>
              </a:rPr>
              <a:t>(</a:t>
            </a:r>
            <a:r>
              <a:rPr kumimoji="0" lang="en-US" altLang="en-US" i="1">
                <a:cs typeface="Arial" charset="0"/>
              </a:rPr>
              <a:t>n</a:t>
            </a:r>
            <a:r>
              <a:rPr kumimoji="0" lang="en-US" altLang="en-US">
                <a:cs typeface="Arial" charset="0"/>
              </a:rPr>
              <a:t>)).</a:t>
            </a:r>
          </a:p>
          <a:p>
            <a:pPr>
              <a:lnSpc>
                <a:spcPct val="150000"/>
              </a:lnSpc>
            </a:pPr>
            <a:endParaRPr kumimoji="0" lang="en-US" altLang="en-US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>
                <a:cs typeface="Arial" charset="0"/>
              </a:rPr>
              <a:t>Conclude </a:t>
            </a:r>
            <a:r>
              <a:rPr kumimoji="0" lang="en-US" altLang="en-US" b="1">
                <a:cs typeface="Arial" charset="0"/>
                <a:sym typeface="Euclid Symbol" pitchFamily="18" charset="2"/>
              </a:rPr>
              <a:t></a:t>
            </a:r>
            <a:r>
              <a:rPr kumimoji="0" lang="en-US" altLang="en-US" i="1">
                <a:cs typeface="Arial" charset="0"/>
                <a:sym typeface="Euclid Symbol" pitchFamily="18" charset="2"/>
              </a:rPr>
              <a:t>n</a:t>
            </a:r>
            <a:r>
              <a:rPr kumimoji="0" lang="en-US" altLang="en-US">
                <a:cs typeface="Arial" charset="0"/>
                <a:sym typeface="Euclid Symbol" pitchFamily="18" charset="2"/>
              </a:rPr>
              <a:t>.</a:t>
            </a:r>
            <a:r>
              <a:rPr kumimoji="0" lang="en-US" altLang="en-US" i="1">
                <a:cs typeface="Arial" charset="0"/>
                <a:sym typeface="Euclid Symbol" pitchFamily="18" charset="2"/>
              </a:rPr>
              <a:t>P</a:t>
            </a:r>
            <a:r>
              <a:rPr kumimoji="0" lang="en-US" altLang="en-US">
                <a:cs typeface="Arial" charset="0"/>
                <a:sym typeface="Euclid Symbol" pitchFamily="18" charset="2"/>
              </a:rPr>
              <a:t>(</a:t>
            </a:r>
            <a:r>
              <a:rPr kumimoji="0" lang="en-US" altLang="en-US" i="1">
                <a:cs typeface="Arial" charset="0"/>
                <a:sym typeface="Euclid Symbol" pitchFamily="18" charset="2"/>
              </a:rPr>
              <a:t>n</a:t>
            </a:r>
            <a:r>
              <a:rPr kumimoji="0" lang="en-US" altLang="en-US">
                <a:cs typeface="Arial" charset="0"/>
                <a:sym typeface="Euclid Symbol" pitchFamily="18" charset="2"/>
              </a:rPr>
              <a:t>)</a:t>
            </a: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200400" y="457200"/>
            <a:ext cx="267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Strong Induction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2895600" y="4038600"/>
            <a:ext cx="5562600" cy="1749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>
                <a:solidFill>
                  <a:schemeClr val="tx2"/>
                </a:solidFill>
              </a:rPr>
              <a:t>0 </a:t>
            </a:r>
            <a:r>
              <a:rPr kumimoji="0" lang="en-US" altLang="en-US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kumimoji="0" lang="en-US" altLang="en-US">
                <a:solidFill>
                  <a:schemeClr val="tx2"/>
                </a:solidFill>
              </a:rPr>
              <a:t> 1, 1 </a:t>
            </a:r>
            <a:r>
              <a:rPr kumimoji="0" lang="en-US" altLang="en-US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kumimoji="0" lang="en-US" altLang="en-US">
                <a:solidFill>
                  <a:schemeClr val="tx2"/>
                </a:solidFill>
              </a:rPr>
              <a:t> 2, 2 </a:t>
            </a:r>
            <a:r>
              <a:rPr kumimoji="0" lang="en-US" altLang="en-US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kumimoji="0" lang="en-US" altLang="en-US">
                <a:solidFill>
                  <a:schemeClr val="tx2"/>
                </a:solidFill>
              </a:rPr>
              <a:t> 3, …, </a:t>
            </a:r>
            <a:r>
              <a:rPr kumimoji="0" lang="en-US" altLang="en-US" i="1">
                <a:solidFill>
                  <a:schemeClr val="tx2"/>
                </a:solidFill>
              </a:rPr>
              <a:t>n-1</a:t>
            </a:r>
            <a:r>
              <a:rPr kumimoji="0" lang="en-US" altLang="en-US">
                <a:solidFill>
                  <a:schemeClr val="tx2"/>
                </a:solidFill>
              </a:rPr>
              <a:t> </a:t>
            </a:r>
            <a:r>
              <a:rPr kumimoji="0" lang="en-US" altLang="en-US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kumimoji="0" lang="en-US" altLang="en-US">
                <a:solidFill>
                  <a:schemeClr val="tx2"/>
                </a:solidFill>
              </a:rPr>
              <a:t> </a:t>
            </a:r>
            <a:r>
              <a:rPr kumimoji="0" lang="en-US" altLang="en-US" i="1">
                <a:solidFill>
                  <a:schemeClr val="tx2"/>
                </a:solidFill>
              </a:rPr>
              <a:t>n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0" lang="en-US" altLang="en-US">
                <a:solidFill>
                  <a:schemeClr val="tx2"/>
                </a:solidFill>
              </a:rPr>
              <a:t>So by the time we got to </a:t>
            </a:r>
            <a:r>
              <a:rPr kumimoji="0" lang="en-US" altLang="en-US" i="1">
                <a:solidFill>
                  <a:schemeClr val="tx2"/>
                </a:solidFill>
              </a:rPr>
              <a:t>n</a:t>
            </a:r>
            <a:r>
              <a:rPr kumimoji="0" lang="en-US" altLang="en-US">
                <a:solidFill>
                  <a:schemeClr val="tx2"/>
                </a:solidFill>
              </a:rPr>
              <a:t>+1, already know </a:t>
            </a:r>
            <a:r>
              <a:rPr kumimoji="0" lang="en-US" altLang="en-US" i="1">
                <a:solidFill>
                  <a:schemeClr val="tx2"/>
                </a:solidFill>
              </a:rPr>
              <a:t>all</a:t>
            </a:r>
            <a:r>
              <a:rPr kumimoji="0" lang="en-US" altLang="en-US">
                <a:solidFill>
                  <a:schemeClr val="tx2"/>
                </a:solidFill>
              </a:rPr>
              <a:t>  of </a:t>
            </a:r>
          </a:p>
          <a:p>
            <a:pPr>
              <a:lnSpc>
                <a:spcPct val="200000"/>
              </a:lnSpc>
            </a:pPr>
            <a:r>
              <a:rPr kumimoji="0" lang="en-US" altLang="en-US" i="1">
                <a:solidFill>
                  <a:schemeClr val="tx2"/>
                </a:solidFill>
              </a:rPr>
              <a:t>         P</a:t>
            </a:r>
            <a:r>
              <a:rPr kumimoji="0" lang="en-US" altLang="en-US">
                <a:solidFill>
                  <a:schemeClr val="tx2"/>
                </a:solidFill>
              </a:rPr>
              <a:t>(0),</a:t>
            </a:r>
            <a:r>
              <a:rPr kumimoji="0" lang="en-US" altLang="en-US" i="1">
                <a:solidFill>
                  <a:schemeClr val="tx2"/>
                </a:solidFill>
              </a:rPr>
              <a:t> P</a:t>
            </a:r>
            <a:r>
              <a:rPr kumimoji="0" lang="en-US" altLang="en-US">
                <a:solidFill>
                  <a:schemeClr val="tx2"/>
                </a:solidFill>
              </a:rPr>
              <a:t>(1), …, </a:t>
            </a:r>
            <a:r>
              <a:rPr kumimoji="0" lang="en-US" altLang="en-US" i="1">
                <a:solidFill>
                  <a:schemeClr val="tx2"/>
                </a:solidFill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(</a:t>
            </a:r>
            <a:r>
              <a:rPr kumimoji="0" lang="en-US" altLang="en-US" i="1">
                <a:solidFill>
                  <a:schemeClr val="tx2"/>
                </a:solidFill>
              </a:rPr>
              <a:t>n</a:t>
            </a:r>
            <a:r>
              <a:rPr kumimoji="0" lang="en-US" altLang="en-US">
                <a:solidFill>
                  <a:schemeClr val="tx2"/>
                </a:solidFill>
              </a:rPr>
              <a:t>) 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560388" y="1206500"/>
            <a:ext cx="195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Strong induction</a:t>
            </a:r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381000" y="4079875"/>
            <a:ext cx="2173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Ordinary induction</a:t>
            </a:r>
          </a:p>
        </p:txBody>
      </p:sp>
      <p:sp>
        <p:nvSpPr>
          <p:cNvPr id="512007" name="AutoShape 7"/>
          <p:cNvSpPr>
            <a:spLocks noChangeArrowheads="1"/>
          </p:cNvSpPr>
          <p:nvPr/>
        </p:nvSpPr>
        <p:spPr bwMode="auto">
          <a:xfrm>
            <a:off x="1219200" y="2286000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838200" y="270827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equivalent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384175" y="6186488"/>
            <a:ext cx="83121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point is: assuming P(0), P(1), up to P(n), it is often easier to prove P(n+1).</a:t>
            </a:r>
          </a:p>
        </p:txBody>
      </p:sp>
    </p:spTree>
    <p:extLst>
      <p:ext uri="{BB962C8B-B14F-4D97-AF65-F5344CB8AC3E}">
        <p14:creationId xmlns:p14="http://schemas.microsoft.com/office/powerpoint/2010/main" val="13702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06" grpId="0"/>
      <p:bldP spid="512007" grpId="0" animBg="1"/>
      <p:bldP spid="512008" grpId="0"/>
      <p:bldP spid="5120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Divisibility by a Prime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4710113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</a:rPr>
              <a:t>Idea of induction.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2805113" y="1752600"/>
            <a:ext cx="6262687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Let n be an integer.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If n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Otherwise, n = ab, both are smaller than n.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If a or b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Otherwise, a = cd, both are smaller than a.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If c or d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Otherwise, repeat this argument, since the numbers are</a:t>
            </a:r>
          </a:p>
          <a:p>
            <a:pPr>
              <a:lnSpc>
                <a:spcPct val="120000"/>
              </a:lnSpc>
              <a:buClr>
                <a:srgbClr val="A50021"/>
              </a:buClr>
            </a:pPr>
            <a:r>
              <a:rPr lang="en-US" altLang="zh-TW">
                <a:solidFill>
                  <a:schemeClr val="bg2"/>
                </a:solidFill>
              </a:rPr>
              <a:t>  getting smaller and smaller, this will eventually stop and</a:t>
            </a:r>
          </a:p>
          <a:p>
            <a:pPr>
              <a:lnSpc>
                <a:spcPct val="120000"/>
              </a:lnSpc>
              <a:buClr>
                <a:srgbClr val="A50021"/>
              </a:buClr>
            </a:pPr>
            <a:r>
              <a:rPr lang="en-US" altLang="zh-TW">
                <a:solidFill>
                  <a:schemeClr val="bg2"/>
                </a:solidFill>
              </a:rPr>
              <a:t>  we have found a prime factor of n.</a:t>
            </a:r>
          </a:p>
        </p:txBody>
      </p:sp>
      <p:sp>
        <p:nvSpPr>
          <p:cNvPr id="534534" name="Text Box 6"/>
          <p:cNvSpPr txBox="1">
            <a:spLocks noChangeArrowheads="1"/>
          </p:cNvSpPr>
          <p:nvPr/>
        </p:nvSpPr>
        <p:spPr bwMode="auto">
          <a:xfrm>
            <a:off x="152400" y="2133600"/>
            <a:ext cx="2479675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Remember this slide?</a:t>
            </a:r>
          </a:p>
          <a:p>
            <a:endParaRPr lang="en-US" altLang="zh-TW"/>
          </a:p>
          <a:p>
            <a:r>
              <a:rPr lang="en-US" altLang="zh-TW"/>
              <a:t>Now we can prove it</a:t>
            </a:r>
          </a:p>
          <a:p>
            <a:endParaRPr lang="en-US" altLang="zh-TW"/>
          </a:p>
          <a:p>
            <a:r>
              <a:rPr lang="en-US" altLang="zh-TW"/>
              <a:t>by strong induction</a:t>
            </a:r>
          </a:p>
          <a:p>
            <a:endParaRPr lang="en-US" altLang="zh-TW"/>
          </a:p>
          <a:p>
            <a:r>
              <a:rPr lang="en-US" altLang="zh-TW"/>
              <a:t>very easily.  In fact</a:t>
            </a:r>
          </a:p>
          <a:p>
            <a:endParaRPr lang="en-US" altLang="zh-TW"/>
          </a:p>
          <a:p>
            <a:r>
              <a:rPr lang="en-US" altLang="zh-TW"/>
              <a:t>we can prove a </a:t>
            </a:r>
          </a:p>
          <a:p>
            <a:endParaRPr lang="en-US" altLang="zh-TW"/>
          </a:p>
          <a:p>
            <a:r>
              <a:rPr lang="en-US" altLang="zh-TW"/>
              <a:t>stronger theorem</a:t>
            </a:r>
          </a:p>
          <a:p>
            <a:endParaRPr lang="en-US" altLang="zh-TW"/>
          </a:p>
          <a:p>
            <a:r>
              <a:rPr lang="en-US" altLang="zh-TW"/>
              <a:t>very easily.</a:t>
            </a:r>
          </a:p>
        </p:txBody>
      </p:sp>
    </p:spTree>
    <p:extLst>
      <p:ext uri="{BB962C8B-B14F-4D97-AF65-F5344CB8AC3E}">
        <p14:creationId xmlns:p14="http://schemas.microsoft.com/office/powerpoint/2010/main" val="2064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1905000" y="1309688"/>
            <a:ext cx="52578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>
                <a:solidFill>
                  <a:srgbClr val="A50021"/>
                </a:solidFill>
              </a:rPr>
              <a:t>Claim</a:t>
            </a:r>
            <a:r>
              <a:rPr kumimoji="0" lang="en-US" altLang="en-US">
                <a:solidFill>
                  <a:schemeClr val="tx2"/>
                </a:solidFill>
              </a:rPr>
              <a:t>: </a:t>
            </a:r>
            <a:r>
              <a:rPr kumimoji="0" lang="en-US" altLang="en-US">
                <a:solidFill>
                  <a:schemeClr val="tx2"/>
                </a:solidFill>
                <a:cs typeface="Arial" charset="0"/>
              </a:rPr>
              <a:t>Every integer &gt; 1 is a product of primes.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3344863" y="457200"/>
            <a:ext cx="237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Prime Products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1066800" y="2281238"/>
            <a:ext cx="701040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>
                <a:solidFill>
                  <a:schemeClr val="accent2"/>
                </a:solidFill>
              </a:rPr>
              <a:t>Proof: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>
                <a:solidFill>
                  <a:schemeClr val="accent2"/>
                </a:solidFill>
                <a:cs typeface="Arial" charset="0"/>
              </a:rPr>
              <a:t>(by strong induction) 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>
                <a:cs typeface="Arial" charset="0"/>
              </a:rPr>
              <a:t>Base case is easy.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>
                <a:cs typeface="Arial" charset="0"/>
              </a:rPr>
              <a:t>Suppose the claim is true for all 2 &lt;= i &lt; n.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>
                <a:cs typeface="Arial" charset="0"/>
              </a:rPr>
              <a:t>Consider an integer n.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>
                <a:cs typeface="Arial" charset="0"/>
              </a:rPr>
              <a:t>If n is prime, then we are done.</a:t>
            </a:r>
          </a:p>
        </p:txBody>
      </p:sp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1066800" y="4343400"/>
            <a:ext cx="76200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>
                <a:cs typeface="Arial" charset="0"/>
              </a:rPr>
              <a:t>So </a:t>
            </a:r>
            <a:r>
              <a:rPr kumimoji="0" lang="en-US" altLang="en-US" i="1">
                <a:cs typeface="Arial" charset="0"/>
              </a:rPr>
              <a:t>n = k·m </a:t>
            </a:r>
            <a:r>
              <a:rPr kumimoji="0" lang="en-US" altLang="en-US">
                <a:cs typeface="Arial" charset="0"/>
              </a:rPr>
              <a:t>for integers </a:t>
            </a:r>
            <a:r>
              <a:rPr kumimoji="0" lang="en-US" altLang="en-US" i="1">
                <a:cs typeface="Arial" charset="0"/>
              </a:rPr>
              <a:t>k, m</a:t>
            </a:r>
            <a:r>
              <a:rPr kumimoji="0" lang="en-US" altLang="en-US">
                <a:cs typeface="Arial" charset="0"/>
              </a:rPr>
              <a:t> where </a:t>
            </a:r>
            <a:r>
              <a:rPr kumimoji="0" lang="en-US" altLang="en-US" i="1">
                <a:cs typeface="Arial" charset="0"/>
              </a:rPr>
              <a:t>n &gt; k,m</a:t>
            </a:r>
            <a:r>
              <a:rPr kumimoji="0" lang="en-US" altLang="en-US">
                <a:cs typeface="Arial" charset="0"/>
              </a:rPr>
              <a:t> &gt;1.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>
                <a:cs typeface="Arial" charset="0"/>
              </a:rPr>
              <a:t>Since </a:t>
            </a:r>
            <a:r>
              <a:rPr kumimoji="0" lang="en-US" altLang="en-US" i="1">
                <a:cs typeface="Arial" charset="0"/>
              </a:rPr>
              <a:t>k,m </a:t>
            </a:r>
            <a:r>
              <a:rPr kumimoji="0" lang="en-US" altLang="en-US">
                <a:cs typeface="Arial" charset="0"/>
              </a:rPr>
              <a:t>smaller than n, 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kumimoji="0" lang="en-US" altLang="en-US" i="1">
                <a:cs typeface="Arial" charset="0"/>
              </a:rPr>
              <a:t>By the induction hypothesis, both k and m are product of primes</a:t>
            </a:r>
          </a:p>
          <a:p>
            <a:pPr lvl="4">
              <a:lnSpc>
                <a:spcPct val="150000"/>
              </a:lnSpc>
            </a:pPr>
            <a:r>
              <a:rPr kumimoji="0" lang="en-US" altLang="en-US" i="1">
                <a:cs typeface="Arial" charset="0"/>
              </a:rPr>
              <a:t> k = p</a:t>
            </a:r>
            <a:r>
              <a:rPr kumimoji="0" lang="en-US" altLang="en-US" baseline="-25000">
                <a:cs typeface="Arial" charset="0"/>
              </a:rPr>
              <a:t>1</a:t>
            </a:r>
            <a:r>
              <a:rPr kumimoji="0" lang="en-US" altLang="en-US" i="1">
                <a:cs typeface="Arial" charset="0"/>
                <a:sym typeface="Symbol" pitchFamily="18" charset="2"/>
              </a:rPr>
              <a:t></a:t>
            </a:r>
            <a:r>
              <a:rPr kumimoji="0" lang="en-US" altLang="en-US" i="1">
                <a:cs typeface="Arial" charset="0"/>
              </a:rPr>
              <a:t> p</a:t>
            </a:r>
            <a:r>
              <a:rPr kumimoji="0" lang="en-US" altLang="en-US" baseline="-25000">
                <a:cs typeface="Arial" charset="0"/>
              </a:rPr>
              <a:t>2</a:t>
            </a:r>
            <a:r>
              <a:rPr kumimoji="0" lang="en-US" altLang="en-US" i="1"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cs typeface="Arial" charset="0"/>
              </a:rPr>
              <a:t> </a:t>
            </a:r>
            <a:r>
              <a:rPr kumimoji="0" lang="en-US" altLang="en-US" i="1"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cs typeface="Arial" charset="0"/>
              </a:rPr>
              <a:t> </a:t>
            </a:r>
            <a:r>
              <a:rPr kumimoji="0" lang="en-US" altLang="en-US" i="1"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cs typeface="Arial" charset="0"/>
              </a:rPr>
              <a:t> </a:t>
            </a:r>
            <a:r>
              <a:rPr kumimoji="0" lang="en-US" altLang="en-US" i="1">
                <a:cs typeface="Arial" charset="0"/>
              </a:rPr>
              <a:t>p</a:t>
            </a:r>
            <a:r>
              <a:rPr kumimoji="0" lang="en-US" altLang="en-US" baseline="-25000">
                <a:cs typeface="Arial" charset="0"/>
              </a:rPr>
              <a:t>94</a:t>
            </a:r>
            <a:endParaRPr kumimoji="0" lang="en-US" altLang="en-US" i="1">
              <a:cs typeface="Arial" charset="0"/>
            </a:endParaRPr>
          </a:p>
          <a:p>
            <a:pPr lvl="4">
              <a:lnSpc>
                <a:spcPct val="150000"/>
              </a:lnSpc>
            </a:pPr>
            <a:r>
              <a:rPr kumimoji="0" lang="en-US" altLang="en-US" i="1">
                <a:cs typeface="Arial" charset="0"/>
              </a:rPr>
              <a:t>m = q</a:t>
            </a:r>
            <a:r>
              <a:rPr kumimoji="0" lang="en-US" altLang="en-US" baseline="-25000">
                <a:cs typeface="Arial" charset="0"/>
              </a:rPr>
              <a:t>1</a:t>
            </a:r>
            <a:r>
              <a:rPr kumimoji="0" lang="en-US" altLang="en-US" i="1">
                <a:cs typeface="Arial" charset="0"/>
                <a:sym typeface="Symbol" pitchFamily="18" charset="2"/>
              </a:rPr>
              <a:t></a:t>
            </a:r>
            <a:r>
              <a:rPr kumimoji="0" lang="en-US" altLang="en-US" i="1">
                <a:cs typeface="Arial" charset="0"/>
              </a:rPr>
              <a:t> q</a:t>
            </a:r>
            <a:r>
              <a:rPr kumimoji="0" lang="en-US" altLang="en-US" baseline="-25000">
                <a:cs typeface="Arial" charset="0"/>
              </a:rPr>
              <a:t>2</a:t>
            </a:r>
            <a:r>
              <a:rPr kumimoji="0" lang="en-US" altLang="en-US" i="1">
                <a:cs typeface="Arial" charset="0"/>
                <a:sym typeface="Symbol" pitchFamily="18" charset="2"/>
              </a:rPr>
              <a:t>  </a:t>
            </a:r>
            <a:r>
              <a:rPr kumimoji="0" lang="en-US" altLang="en-US" i="1">
                <a:cs typeface="Arial" charset="0"/>
              </a:rPr>
              <a:t> q</a:t>
            </a:r>
            <a:r>
              <a:rPr kumimoji="0" lang="en-US" altLang="en-US" baseline="-25000">
                <a:cs typeface="Arial" charset="0"/>
              </a:rPr>
              <a:t>214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 build="allAtOnce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687763" y="457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Gray Code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1600200"/>
            <a:ext cx="7032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3 bit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000</a:t>
            </a:r>
            <a:br>
              <a:rPr lang="en-US" altLang="en-US"/>
            </a:br>
            <a:r>
              <a:rPr lang="en-US" altLang="en-US"/>
              <a:t>001</a:t>
            </a:r>
            <a:br>
              <a:rPr lang="en-US" altLang="en-US"/>
            </a:br>
            <a:r>
              <a:rPr lang="en-US" altLang="en-US"/>
              <a:t>011</a:t>
            </a:r>
            <a:br>
              <a:rPr lang="en-US" altLang="en-US"/>
            </a:br>
            <a:r>
              <a:rPr lang="en-US" altLang="en-US"/>
              <a:t>010</a:t>
            </a:r>
            <a:br>
              <a:rPr lang="en-US" altLang="en-US"/>
            </a:br>
            <a:r>
              <a:rPr lang="en-US" altLang="en-US"/>
              <a:t>110</a:t>
            </a:r>
            <a:br>
              <a:rPr lang="en-US" altLang="en-US"/>
            </a:br>
            <a:r>
              <a:rPr lang="en-US" altLang="en-US"/>
              <a:t>111</a:t>
            </a:r>
            <a:br>
              <a:rPr lang="en-US" altLang="en-US"/>
            </a:br>
            <a:r>
              <a:rPr lang="en-US" altLang="en-US"/>
              <a:t>101</a:t>
            </a:r>
            <a:br>
              <a:rPr lang="en-US" altLang="en-US"/>
            </a:br>
            <a:r>
              <a:rPr lang="en-US" altLang="en-US"/>
              <a:t>100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62200" y="1600200"/>
            <a:ext cx="1905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3 bit (reversed)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100</a:t>
            </a:r>
          </a:p>
          <a:p>
            <a:pPr eaLnBrk="1" hangingPunct="1"/>
            <a:r>
              <a:rPr lang="en-US" altLang="en-US"/>
              <a:t>101</a:t>
            </a:r>
          </a:p>
          <a:p>
            <a:pPr eaLnBrk="1" hangingPunct="1"/>
            <a:r>
              <a:rPr lang="en-US" altLang="en-US"/>
              <a:t>111</a:t>
            </a:r>
          </a:p>
          <a:p>
            <a:pPr eaLnBrk="1" hangingPunct="1"/>
            <a:r>
              <a:rPr lang="en-US" altLang="en-US"/>
              <a:t>110</a:t>
            </a:r>
          </a:p>
          <a:p>
            <a:pPr eaLnBrk="1" hangingPunct="1"/>
            <a:r>
              <a:rPr lang="en-US" altLang="en-US"/>
              <a:t>010</a:t>
            </a:r>
          </a:p>
          <a:p>
            <a:pPr eaLnBrk="1" hangingPunct="1"/>
            <a:r>
              <a:rPr lang="en-US" altLang="en-US"/>
              <a:t>011</a:t>
            </a:r>
          </a:p>
          <a:p>
            <a:pPr eaLnBrk="1" hangingPunct="1"/>
            <a:r>
              <a:rPr lang="en-US" altLang="en-US"/>
              <a:t>001</a:t>
            </a:r>
          </a:p>
          <a:p>
            <a:pPr eaLnBrk="1" hangingPunct="1"/>
            <a:r>
              <a:rPr lang="en-US" altLang="en-US"/>
              <a:t>000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38800" y="1800225"/>
            <a:ext cx="76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000</a:t>
            </a:r>
            <a:br>
              <a:rPr lang="en-US" altLang="en-US"/>
            </a:br>
            <a:r>
              <a:rPr lang="en-US" altLang="en-US"/>
              <a:t>001</a:t>
            </a:r>
            <a:br>
              <a:rPr lang="en-US" altLang="en-US"/>
            </a:br>
            <a:r>
              <a:rPr lang="en-US" altLang="en-US"/>
              <a:t>011</a:t>
            </a:r>
            <a:br>
              <a:rPr lang="en-US" altLang="en-US"/>
            </a:br>
            <a:r>
              <a:rPr lang="en-US" altLang="en-US"/>
              <a:t>010</a:t>
            </a:r>
            <a:br>
              <a:rPr lang="en-US" altLang="en-US"/>
            </a:br>
            <a:r>
              <a:rPr lang="en-US" altLang="en-US"/>
              <a:t>110</a:t>
            </a:r>
            <a:br>
              <a:rPr lang="en-US" altLang="en-US"/>
            </a:br>
            <a:r>
              <a:rPr lang="en-US" altLang="en-US"/>
              <a:t>111</a:t>
            </a:r>
            <a:br>
              <a:rPr lang="en-US" altLang="en-US"/>
            </a:br>
            <a:r>
              <a:rPr lang="en-US" altLang="en-US"/>
              <a:t>101</a:t>
            </a:r>
            <a:br>
              <a:rPr lang="en-US" altLang="en-US"/>
            </a:br>
            <a:r>
              <a:rPr lang="en-US" altLang="en-US"/>
              <a:t>100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38800" y="3987800"/>
            <a:ext cx="838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100</a:t>
            </a:r>
          </a:p>
          <a:p>
            <a:pPr eaLnBrk="1" hangingPunct="1"/>
            <a:r>
              <a:rPr lang="en-US" altLang="en-US"/>
              <a:t>101</a:t>
            </a:r>
          </a:p>
          <a:p>
            <a:pPr eaLnBrk="1" hangingPunct="1"/>
            <a:r>
              <a:rPr lang="en-US" altLang="en-US"/>
              <a:t>111</a:t>
            </a:r>
          </a:p>
          <a:p>
            <a:pPr eaLnBrk="1" hangingPunct="1"/>
            <a:r>
              <a:rPr lang="en-US" altLang="en-US"/>
              <a:t>110</a:t>
            </a:r>
          </a:p>
          <a:p>
            <a:pPr eaLnBrk="1" hangingPunct="1"/>
            <a:r>
              <a:rPr lang="en-US" altLang="en-US"/>
              <a:t>010</a:t>
            </a:r>
          </a:p>
          <a:p>
            <a:pPr eaLnBrk="1" hangingPunct="1"/>
            <a:r>
              <a:rPr lang="en-US" altLang="en-US"/>
              <a:t>011</a:t>
            </a:r>
          </a:p>
          <a:p>
            <a:pPr eaLnBrk="1" hangingPunct="1"/>
            <a:r>
              <a:rPr lang="en-US" altLang="en-US"/>
              <a:t>001</a:t>
            </a:r>
          </a:p>
          <a:p>
            <a:pPr eaLnBrk="1" hangingPunct="1"/>
            <a:r>
              <a:rPr lang="en-US" altLang="en-US"/>
              <a:t>000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6400" y="1800225"/>
            <a:ext cx="3254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86400" y="1295400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4 bit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781800" y="2362200"/>
            <a:ext cx="1995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differed by 1 bit</a:t>
            </a:r>
          </a:p>
          <a:p>
            <a:pPr eaLnBrk="1" hangingPunct="1"/>
            <a:r>
              <a:rPr lang="en-US" altLang="en-US"/>
              <a:t>by induction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7" idx="1"/>
          </p:cNvCxnSpPr>
          <p:nvPr/>
        </p:nvCxnSpPr>
        <p:spPr bwMode="auto">
          <a:xfrm flipH="1" flipV="1">
            <a:off x="6172200" y="2514600"/>
            <a:ext cx="60960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  <a:stCxn id="17" idx="1"/>
          </p:cNvCxnSpPr>
          <p:nvPr/>
        </p:nvCxnSpPr>
        <p:spPr bwMode="auto">
          <a:xfrm flipH="1">
            <a:off x="6172200" y="2686050"/>
            <a:ext cx="6096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81800" y="5105400"/>
            <a:ext cx="1995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differed by 1 bit</a:t>
            </a:r>
          </a:p>
          <a:p>
            <a:pPr eaLnBrk="1" hangingPunct="1"/>
            <a:r>
              <a:rPr lang="en-US" altLang="en-US"/>
              <a:t>by induction</a:t>
            </a:r>
          </a:p>
        </p:txBody>
      </p:sp>
      <p:cxnSp>
        <p:nvCxnSpPr>
          <p:cNvPr id="23" name="Straight Arrow Connector 22"/>
          <p:cNvCxnSpPr>
            <a:cxnSpLocks noChangeShapeType="1"/>
            <a:stCxn id="22" idx="1"/>
          </p:cNvCxnSpPr>
          <p:nvPr/>
        </p:nvCxnSpPr>
        <p:spPr bwMode="auto">
          <a:xfrm flipH="1" flipV="1">
            <a:off x="6172200" y="5257800"/>
            <a:ext cx="60960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22" idx="1"/>
          </p:cNvCxnSpPr>
          <p:nvPr/>
        </p:nvCxnSpPr>
        <p:spPr bwMode="auto">
          <a:xfrm flipH="1">
            <a:off x="6172200" y="5429250"/>
            <a:ext cx="6096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43713" y="3733800"/>
            <a:ext cx="1995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differed by 1 bit</a:t>
            </a:r>
          </a:p>
          <a:p>
            <a:pPr eaLnBrk="1" hangingPunct="1"/>
            <a:r>
              <a:rPr lang="en-US" altLang="en-US"/>
              <a:t>by construction</a:t>
            </a:r>
          </a:p>
        </p:txBody>
      </p:sp>
      <p:cxnSp>
        <p:nvCxnSpPr>
          <p:cNvPr id="26" name="Straight Arrow Connector 25"/>
          <p:cNvCxnSpPr>
            <a:cxnSpLocks noChangeShapeType="1"/>
            <a:stCxn id="25" idx="1"/>
          </p:cNvCxnSpPr>
          <p:nvPr/>
        </p:nvCxnSpPr>
        <p:spPr bwMode="auto">
          <a:xfrm flipH="1" flipV="1">
            <a:off x="6234113" y="3886200"/>
            <a:ext cx="60960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  <a:stCxn id="25" idx="1"/>
          </p:cNvCxnSpPr>
          <p:nvPr/>
        </p:nvCxnSpPr>
        <p:spPr bwMode="auto">
          <a:xfrm flipH="1">
            <a:off x="6234113" y="4057650"/>
            <a:ext cx="6096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" y="5105400"/>
            <a:ext cx="449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Every 4-bit string appears exactly once.</a:t>
            </a:r>
          </a:p>
        </p:txBody>
      </p:sp>
    </p:spTree>
    <p:extLst>
      <p:ext uri="{BB962C8B-B14F-4D97-AF65-F5344CB8AC3E}">
        <p14:creationId xmlns:p14="http://schemas.microsoft.com/office/powerpoint/2010/main" val="41102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7" grpId="0"/>
      <p:bldP spid="22" grpId="0"/>
      <p:bldP spid="25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3344863" y="457200"/>
            <a:ext cx="237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Prime Products</a:t>
            </a:r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1600200" y="2362200"/>
            <a:ext cx="5867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>
                <a:solidFill>
                  <a:srgbClr val="000000"/>
                </a:solidFill>
              </a:rPr>
              <a:t>…</a:t>
            </a: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So</a:t>
            </a:r>
          </a:p>
          <a:p>
            <a:pPr algn="ctr">
              <a:lnSpc>
                <a:spcPct val="200000"/>
              </a:lnSpc>
            </a:pP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n = k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m = p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1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 p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2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p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94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q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1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q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2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</a:t>
            </a: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  <a:sym typeface="Symbol" pitchFamily="18" charset="2"/>
              </a:rPr>
              <a:t> </a:t>
            </a:r>
            <a:r>
              <a:rPr kumimoji="0" lang="en-US" altLang="en-US" i="1">
                <a:solidFill>
                  <a:srgbClr val="000000"/>
                </a:solidFill>
                <a:cs typeface="Arial" charset="0"/>
              </a:rPr>
              <a:t>q</a:t>
            </a:r>
            <a:r>
              <a:rPr kumimoji="0" lang="en-US" altLang="en-US" baseline="-25000">
                <a:solidFill>
                  <a:srgbClr val="000000"/>
                </a:solidFill>
                <a:cs typeface="Arial" charset="0"/>
              </a:rPr>
              <a:t>214</a:t>
            </a:r>
          </a:p>
          <a:p>
            <a:pPr>
              <a:lnSpc>
                <a:spcPct val="200000"/>
              </a:lnSpc>
            </a:pP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is a prime product.</a:t>
            </a:r>
          </a:p>
          <a:p>
            <a:pPr>
              <a:lnSpc>
                <a:spcPct val="200000"/>
              </a:lnSpc>
              <a:buFont typeface="Symbol" pitchFamily="18" charset="2"/>
              <a:buNone/>
            </a:pPr>
            <a:r>
              <a:rPr kumimoji="0" lang="en-US" altLang="en-US">
                <a:solidFill>
                  <a:srgbClr val="000000"/>
                </a:solidFill>
                <a:cs typeface="Arial" charset="0"/>
                <a:sym typeface="Symbol" pitchFamily="18" charset="2"/>
              </a:rPr>
              <a:t>  </a:t>
            </a:r>
            <a:r>
              <a:rPr kumimoji="0" lang="en-US" altLang="en-US">
                <a:solidFill>
                  <a:srgbClr val="000000"/>
                </a:solidFill>
                <a:cs typeface="Arial" charset="0"/>
              </a:rPr>
              <a:t>This completes the proof of the induction step.   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905000" y="1309688"/>
            <a:ext cx="52578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>
                <a:solidFill>
                  <a:srgbClr val="A50021"/>
                </a:solidFill>
              </a:rPr>
              <a:t>Claim</a:t>
            </a:r>
            <a:r>
              <a:rPr kumimoji="0" lang="en-US" altLang="en-US">
                <a:solidFill>
                  <a:schemeClr val="tx2"/>
                </a:solidFill>
              </a:rPr>
              <a:t>: </a:t>
            </a:r>
            <a:r>
              <a:rPr kumimoji="0" lang="en-US" altLang="en-US">
                <a:solidFill>
                  <a:schemeClr val="tx2"/>
                </a:solidFill>
                <a:cs typeface="Arial" charset="0"/>
              </a:rPr>
              <a:t>Every integer &gt; 1 is a product of primes.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Text Box 2"/>
          <p:cNvSpPr txBox="1">
            <a:spLocks noChangeArrowheads="1"/>
          </p:cNvSpPr>
          <p:nvPr/>
        </p:nvSpPr>
        <p:spPr bwMode="auto">
          <a:xfrm>
            <a:off x="1828800" y="1371600"/>
            <a:ext cx="548640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en-US">
                <a:cs typeface="Arial" charset="0"/>
              </a:rPr>
              <a:t>Every nonempty set of</a:t>
            </a:r>
            <a:r>
              <a:rPr kumimoji="0" lang="en-US" altLang="en-US" i="1">
                <a:solidFill>
                  <a:srgbClr val="0066FF"/>
                </a:solidFill>
                <a:cs typeface="Arial" charset="0"/>
              </a:rPr>
              <a:t>nonnegative integers</a:t>
            </a:r>
            <a:endParaRPr kumimoji="0" lang="en-US" altLang="en-US">
              <a:cs typeface="Arial" charset="0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en-US">
                <a:cs typeface="Arial" charset="0"/>
              </a:rPr>
              <a:t>has a </a:t>
            </a:r>
            <a:r>
              <a:rPr kumimoji="0" lang="en-US" altLang="en-US" i="1">
                <a:solidFill>
                  <a:srgbClr val="0066FF"/>
                </a:solidFill>
                <a:cs typeface="Arial" charset="0"/>
              </a:rPr>
              <a:t>least element.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2790825" y="4572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Well Ordering Principle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835025" y="4249738"/>
            <a:ext cx="5181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en-US">
                <a:cs typeface="Arial" charset="0"/>
              </a:rPr>
              <a:t>Every nonempty set of </a:t>
            </a:r>
            <a:r>
              <a:rPr kumimoji="0" lang="en-US" altLang="en-US" i="1">
                <a:solidFill>
                  <a:srgbClr val="0066FF"/>
                </a:solidFill>
                <a:cs typeface="Arial" charset="0"/>
              </a:rPr>
              <a:t>nonnegative </a:t>
            </a:r>
            <a:r>
              <a:rPr kumimoji="0" lang="en-US" altLang="en-US" i="1">
                <a:solidFill>
                  <a:srgbClr val="A50021"/>
                </a:solidFill>
                <a:cs typeface="Arial" charset="0"/>
              </a:rPr>
              <a:t>rationals</a:t>
            </a:r>
            <a:endParaRPr kumimoji="0" lang="en-US" altLang="en-US">
              <a:solidFill>
                <a:srgbClr val="A50021"/>
              </a:solidFill>
              <a:cs typeface="Arial" charset="0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en-US">
                <a:cs typeface="Arial" charset="0"/>
              </a:rPr>
              <a:t>has a </a:t>
            </a:r>
            <a:r>
              <a:rPr kumimoji="0" lang="en-US" altLang="en-US" i="1">
                <a:solidFill>
                  <a:srgbClr val="0066FF"/>
                </a:solidFill>
                <a:cs typeface="Arial" charset="0"/>
              </a:rPr>
              <a:t>least element.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6394450" y="4424363"/>
            <a:ext cx="6127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NO!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682625" y="5468938"/>
            <a:ext cx="5486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en-US">
                <a:cs typeface="Arial" charset="0"/>
              </a:rPr>
              <a:t>Every nonempty set of </a:t>
            </a:r>
            <a:r>
              <a:rPr kumimoji="0" lang="en-US" altLang="en-US" i="1">
                <a:solidFill>
                  <a:srgbClr val="0066FF"/>
                </a:solidFill>
                <a:cs typeface="Arial" charset="0"/>
              </a:rPr>
              <a:t>nonnegative integers</a:t>
            </a:r>
            <a:endParaRPr kumimoji="0" lang="en-US" altLang="en-US">
              <a:cs typeface="Arial" charset="0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en-US">
                <a:cs typeface="Arial" charset="0"/>
              </a:rPr>
              <a:t>has a </a:t>
            </a:r>
            <a:r>
              <a:rPr kumimoji="0" lang="en-US" altLang="en-US" i="1">
                <a:solidFill>
                  <a:srgbClr val="0066FF"/>
                </a:solidFill>
                <a:cs typeface="Arial" charset="0"/>
              </a:rPr>
              <a:t>least element.</a:t>
            </a:r>
          </a:p>
        </p:txBody>
      </p:sp>
      <p:sp>
        <p:nvSpPr>
          <p:cNvPr id="519176" name="Line 8"/>
          <p:cNvSpPr>
            <a:spLocks noChangeShapeType="1"/>
          </p:cNvSpPr>
          <p:nvPr/>
        </p:nvSpPr>
        <p:spPr bwMode="auto">
          <a:xfrm>
            <a:off x="3502025" y="5638800"/>
            <a:ext cx="12954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77" name="Text Box 9"/>
          <p:cNvSpPr txBox="1">
            <a:spLocks noChangeArrowheads="1"/>
          </p:cNvSpPr>
          <p:nvPr/>
        </p:nvSpPr>
        <p:spPr bwMode="auto">
          <a:xfrm>
            <a:off x="6397625" y="5719763"/>
            <a:ext cx="6127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NO!</a:t>
            </a:r>
          </a:p>
        </p:txBody>
      </p:sp>
      <p:sp>
        <p:nvSpPr>
          <p:cNvPr id="519178" name="Text Box 10"/>
          <p:cNvSpPr txBox="1">
            <a:spLocks noChangeArrowheads="1"/>
          </p:cNvSpPr>
          <p:nvPr/>
        </p:nvSpPr>
        <p:spPr bwMode="auto">
          <a:xfrm>
            <a:off x="762000" y="1600200"/>
            <a:ext cx="847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Axiom</a:t>
            </a:r>
          </a:p>
        </p:txBody>
      </p:sp>
      <p:sp>
        <p:nvSpPr>
          <p:cNvPr id="519179" name="Text Box 11"/>
          <p:cNvSpPr txBox="1">
            <a:spLocks noChangeArrowheads="1"/>
          </p:cNvSpPr>
          <p:nvPr/>
        </p:nvSpPr>
        <p:spPr bwMode="auto">
          <a:xfrm>
            <a:off x="762000" y="2708275"/>
            <a:ext cx="76152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an axiom equivalent to the principle of mathematical induction.</a:t>
            </a:r>
          </a:p>
        </p:txBody>
      </p:sp>
      <p:sp>
        <p:nvSpPr>
          <p:cNvPr id="519180" name="Text Box 12"/>
          <p:cNvSpPr txBox="1">
            <a:spLocks noChangeArrowheads="1"/>
          </p:cNvSpPr>
          <p:nvPr/>
        </p:nvSpPr>
        <p:spPr bwMode="auto">
          <a:xfrm>
            <a:off x="822325" y="3581400"/>
            <a:ext cx="6143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some similar looking statements are not true:</a:t>
            </a:r>
          </a:p>
        </p:txBody>
      </p:sp>
    </p:spTree>
    <p:extLst>
      <p:ext uri="{BB962C8B-B14F-4D97-AF65-F5344CB8AC3E}">
        <p14:creationId xmlns:p14="http://schemas.microsoft.com/office/powerpoint/2010/main" val="1764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3" grpId="0"/>
      <p:bldP spid="519174" grpId="0" animBg="1"/>
      <p:bldP spid="519175" grpId="0"/>
      <p:bldP spid="519176" grpId="0" animBg="1"/>
      <p:bldP spid="519177" grpId="0" animBg="1"/>
      <p:bldP spid="519179" grpId="0" animBg="1"/>
      <p:bldP spid="5191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752600" y="2055813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>
                <a:cs typeface="Arial" charset="0"/>
              </a:rPr>
              <a:t>Proof</a:t>
            </a:r>
            <a:r>
              <a:rPr kumimoji="0" lang="en-US" altLang="en-US">
                <a:cs typeface="Arial" charset="0"/>
              </a:rPr>
              <a:t>:  suppose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3708400" y="1905000"/>
          <a:ext cx="1092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4" name="Equation" r:id="rId3" imgW="558720" imgH="380880" progId="Equation.DSMT4">
                  <p:embed/>
                </p:oleObj>
              </mc:Choice>
              <mc:Fallback>
                <p:oleObj name="Equation" r:id="rId3" imgW="55872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05000"/>
                        <a:ext cx="1092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1701800" y="1371600"/>
            <a:ext cx="256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A50021"/>
                </a:solidFill>
              </a:rPr>
              <a:t>Thm</a:t>
            </a:r>
            <a:r>
              <a:rPr kumimoji="0" lang="en-US" altLang="en-US"/>
              <a:t>:         is irrational</a:t>
            </a:r>
          </a:p>
        </p:txBody>
      </p:sp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2463800" y="1381125"/>
          <a:ext cx="4000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5" name="Equation" r:id="rId5" imgW="241200" imgH="215640" progId="Equation.DSMT4">
                  <p:embed/>
                </p:oleObj>
              </mc:Choice>
              <mc:Fallback>
                <p:oleObj name="Equation" r:id="rId5" imgW="2412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381125"/>
                        <a:ext cx="4000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2362200" y="2819400"/>
            <a:ext cx="594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…can </a:t>
            </a:r>
            <a:r>
              <a:rPr kumimoji="0" lang="en-US" altLang="en-US">
                <a:solidFill>
                  <a:srgbClr val="FF00FF"/>
                </a:solidFill>
              </a:rPr>
              <a:t>always</a:t>
            </a:r>
            <a:r>
              <a:rPr kumimoji="0" lang="en-US" altLang="en-US"/>
              <a:t> find such </a:t>
            </a:r>
            <a:r>
              <a:rPr kumimoji="0" lang="en-US" altLang="en-US" i="1"/>
              <a:t>m</a:t>
            </a:r>
            <a:r>
              <a:rPr kumimoji="0" lang="en-US" altLang="en-US"/>
              <a:t>, </a:t>
            </a:r>
            <a:r>
              <a:rPr kumimoji="0" lang="en-US" altLang="en-US" i="1"/>
              <a:t>n </a:t>
            </a:r>
            <a:r>
              <a:rPr kumimoji="0" lang="en-US" altLang="en-US">
                <a:solidFill>
                  <a:srgbClr val="0AC81C"/>
                </a:solidFill>
              </a:rPr>
              <a:t>without common factors</a:t>
            </a:r>
            <a:r>
              <a:rPr kumimoji="0" lang="en-US" altLang="en-US"/>
              <a:t>…</a:t>
            </a: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3810000" y="3505200"/>
            <a:ext cx="1524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D05A7"/>
                </a:solidFill>
                <a:latin typeface="Comic Sans MS" pitchFamily="66" charset="0"/>
              </a:rPr>
              <a:t>why </a:t>
            </a:r>
            <a:r>
              <a:rPr lang="en-US" altLang="en-US" sz="1800">
                <a:solidFill>
                  <a:srgbClr val="FF00FF"/>
                </a:solidFill>
                <a:latin typeface="Comic Sans MS" pitchFamily="66" charset="0"/>
              </a:rPr>
              <a:t>always</a:t>
            </a:r>
            <a:r>
              <a:rPr lang="en-US" altLang="en-US" sz="1800">
                <a:solidFill>
                  <a:srgbClr val="0D05A7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2790825" y="4572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Well Ordering Principle</a:t>
            </a: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1905000" y="4665663"/>
            <a:ext cx="3141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By </a:t>
            </a:r>
            <a:r>
              <a:rPr kumimoji="0" lang="en-US" altLang="en-US" i="1">
                <a:solidFill>
                  <a:srgbClr val="FF00FF"/>
                </a:solidFill>
              </a:rPr>
              <a:t>WOP</a:t>
            </a:r>
            <a:r>
              <a:rPr kumimoji="0" lang="en-US" altLang="en-US"/>
              <a:t>, </a:t>
            </a:r>
            <a:r>
              <a:rPr kumimoji="0" lang="en-US" altLang="en-US" b="1">
                <a:solidFill>
                  <a:srgbClr val="059513"/>
                </a:solidFill>
                <a:sym typeface="Euclid Symbol" pitchFamily="18" charset="2"/>
              </a:rPr>
              <a:t></a:t>
            </a:r>
            <a:r>
              <a:rPr kumimoji="0" lang="en-US" altLang="en-US">
                <a:solidFill>
                  <a:srgbClr val="059513"/>
                </a:solidFill>
                <a:sym typeface="Euclid Symbol" pitchFamily="18" charset="2"/>
              </a:rPr>
              <a:t> </a:t>
            </a:r>
            <a:r>
              <a:rPr kumimoji="0" lang="en-US" altLang="en-US">
                <a:solidFill>
                  <a:srgbClr val="059513"/>
                </a:solidFill>
              </a:rPr>
              <a:t>minimum |</a:t>
            </a:r>
            <a:r>
              <a:rPr kumimoji="0" lang="en-US" altLang="en-US" i="1">
                <a:solidFill>
                  <a:srgbClr val="059513"/>
                </a:solidFill>
              </a:rPr>
              <a:t>m</a:t>
            </a:r>
            <a:r>
              <a:rPr kumimoji="0" lang="en-US" altLang="en-US">
                <a:solidFill>
                  <a:srgbClr val="059513"/>
                </a:solidFill>
              </a:rPr>
              <a:t>|</a:t>
            </a:r>
            <a:r>
              <a:rPr kumimoji="0" lang="en-US" altLang="en-US"/>
              <a:t> s.t.</a:t>
            </a:r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5084763" y="4437063"/>
          <a:ext cx="1257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6" name="Equation" r:id="rId7" imgW="609480" imgH="380880" progId="Equation.DSMT4">
                  <p:embed/>
                </p:oleObj>
              </mc:Choice>
              <mc:Fallback>
                <p:oleObj name="Equation" r:id="rId7" imgW="609480" imgH="380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4437063"/>
                        <a:ext cx="1257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0" name="Text Box 14"/>
          <p:cNvSpPr txBox="1">
            <a:spLocks noChangeArrowheads="1"/>
          </p:cNvSpPr>
          <p:nvPr/>
        </p:nvSpPr>
        <p:spPr bwMode="auto">
          <a:xfrm>
            <a:off x="1998663" y="559435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so</a:t>
            </a:r>
          </a:p>
        </p:txBody>
      </p:sp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2608263" y="5400675"/>
          <a:ext cx="1143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7" name="Equation" r:id="rId9" imgW="634680" imgH="444240" progId="Equation.DSMT4">
                  <p:embed/>
                </p:oleObj>
              </mc:Choice>
              <mc:Fallback>
                <p:oleObj name="Equation" r:id="rId9" imgW="63468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400675"/>
                        <a:ext cx="1143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2" name="Text Box 16"/>
          <p:cNvSpPr txBox="1">
            <a:spLocks noChangeArrowheads="1"/>
          </p:cNvSpPr>
          <p:nvPr/>
        </p:nvSpPr>
        <p:spPr bwMode="auto">
          <a:xfrm>
            <a:off x="3903663" y="5580063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where </a:t>
            </a:r>
            <a:r>
              <a:rPr kumimoji="0" lang="en-US" altLang="en-US">
                <a:solidFill>
                  <a:srgbClr val="059513"/>
                </a:solidFill>
              </a:rPr>
              <a:t>|</a:t>
            </a:r>
            <a:r>
              <a:rPr kumimoji="0" lang="en-US" altLang="en-US" i="1">
                <a:solidFill>
                  <a:srgbClr val="059513"/>
                </a:solidFill>
              </a:rPr>
              <a:t>m</a:t>
            </a:r>
            <a:r>
              <a:rPr kumimoji="0" lang="en-US" altLang="en-US" i="1" baseline="-25000">
                <a:solidFill>
                  <a:srgbClr val="059513"/>
                </a:solidFill>
              </a:rPr>
              <a:t>0</a:t>
            </a:r>
            <a:r>
              <a:rPr kumimoji="0" lang="en-US" altLang="en-US">
                <a:solidFill>
                  <a:srgbClr val="059513"/>
                </a:solidFill>
              </a:rPr>
              <a:t>| is minimum</a:t>
            </a:r>
            <a:r>
              <a:rPr kumimoji="0"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4" grpId="0"/>
      <p:bldP spid="429065" grpId="0" animBg="1"/>
      <p:bldP spid="429067" grpId="0"/>
      <p:bldP spid="429070" grpId="0"/>
      <p:bldP spid="4290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3751263" y="1828800"/>
          <a:ext cx="16589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67" name="Equation" r:id="rId3" imgW="812520" imgH="444240" progId="Equation.DSMT4">
                  <p:embed/>
                </p:oleObj>
              </mc:Choice>
              <mc:Fallback>
                <p:oleObj name="Equation" r:id="rId3" imgW="8125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828800"/>
                        <a:ext cx="16589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2133600" y="1371600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but if </a:t>
            </a:r>
            <a:r>
              <a:rPr kumimoji="0" lang="en-US" altLang="en-US" i="1"/>
              <a:t>m</a:t>
            </a:r>
            <a:r>
              <a:rPr kumimoji="0" lang="en-US" altLang="en-US" i="1" baseline="-25000"/>
              <a:t>0</a:t>
            </a:r>
            <a:r>
              <a:rPr kumimoji="0" lang="en-US" altLang="en-US" i="1"/>
              <a:t>, n</a:t>
            </a:r>
            <a:r>
              <a:rPr kumimoji="0" lang="en-US" altLang="en-US" i="1" baseline="-25000"/>
              <a:t>0</a:t>
            </a:r>
            <a:r>
              <a:rPr kumimoji="0" lang="en-US" altLang="en-US" i="1"/>
              <a:t> </a:t>
            </a:r>
            <a:r>
              <a:rPr kumimoji="0" lang="en-US" altLang="en-US"/>
              <a:t>had common factor </a:t>
            </a:r>
            <a:r>
              <a:rPr kumimoji="0" lang="en-US" altLang="en-US" i="1"/>
              <a:t>c</a:t>
            </a:r>
            <a:r>
              <a:rPr kumimoji="0" lang="en-US" altLang="en-US"/>
              <a:t> &gt; 1, then</a:t>
            </a:r>
          </a:p>
        </p:txBody>
      </p:sp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1447800" y="3135313"/>
            <a:ext cx="627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and                                  </a:t>
            </a:r>
            <a:r>
              <a:rPr kumimoji="0" lang="en-US" altLang="en-US">
                <a:solidFill>
                  <a:srgbClr val="F20000"/>
                </a:solidFill>
              </a:rPr>
              <a:t>contradicting</a:t>
            </a:r>
            <a:r>
              <a:rPr kumimoji="0" lang="en-US" altLang="en-US"/>
              <a:t> minimality of |</a:t>
            </a:r>
            <a:r>
              <a:rPr kumimoji="0" lang="en-US" altLang="en-US" i="1"/>
              <a:t>m</a:t>
            </a:r>
            <a:r>
              <a:rPr kumimoji="0" lang="en-US" altLang="en-US" baseline="-25000"/>
              <a:t>0</a:t>
            </a:r>
            <a:r>
              <a:rPr kumimoji="0" lang="en-US" altLang="en-US"/>
              <a:t>|</a:t>
            </a:r>
          </a:p>
        </p:txBody>
      </p:sp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2133600" y="3048000"/>
          <a:ext cx="18780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68" name="Equation" r:id="rId5" imgW="888840" imgH="253800" progId="Equation.DSMT4">
                  <p:embed/>
                </p:oleObj>
              </mc:Choice>
              <mc:Fallback>
                <p:oleObj name="Equation" r:id="rId5" imgW="88884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18780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4" name="Text Box 12"/>
          <p:cNvSpPr txBox="1">
            <a:spLocks noChangeArrowheads="1"/>
          </p:cNvSpPr>
          <p:nvPr/>
        </p:nvSpPr>
        <p:spPr bwMode="auto">
          <a:xfrm>
            <a:off x="2790825" y="4572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Well Ordering Principle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4248150"/>
            <a:ext cx="87820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well ordering principle is usually used in “proof by contradiction”.</a:t>
            </a:r>
          </a:p>
          <a:p>
            <a:pPr>
              <a:lnSpc>
                <a:spcPct val="18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Assume the statement is not true, so there is a counterexample.</a:t>
            </a:r>
          </a:p>
          <a:p>
            <a:pPr>
              <a:lnSpc>
                <a:spcPct val="18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Choose the “smallest” counterexample, and find a even smaller counterexample.</a:t>
            </a:r>
          </a:p>
          <a:p>
            <a:pPr>
              <a:lnSpc>
                <a:spcPct val="18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Conclude that a counterexample does not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1295400" y="1752600"/>
            <a:ext cx="6477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buClr>
                <a:srgbClr val="A50021"/>
              </a:buClr>
              <a:buFontTx/>
              <a:buNone/>
            </a:pPr>
            <a:r>
              <a:rPr lang="en-US" altLang="en-US" sz="1800" u="sng" dirty="0">
                <a:latin typeface="Comic Sans MS" pitchFamily="66" charset="0"/>
              </a:rPr>
              <a:t>To prove `</a:t>
            </a:r>
            <a:r>
              <a:rPr lang="en-US" altLang="en-US" sz="1800" u="sng" dirty="0" smtClean="0">
                <a:latin typeface="Comic Sans MS" pitchFamily="66" charset="0"/>
              </a:rPr>
              <a:t>`</a:t>
            </a:r>
            <a:r>
              <a:rPr lang="en-US" altLang="en-US" sz="1800" u="sng" dirty="0" smtClean="0">
                <a:latin typeface="Comic Sans MS" pitchFamily="66" charset="0"/>
                <a:sym typeface="Euclid Symbol" pitchFamily="18" charset="2"/>
              </a:rPr>
              <a:t>for all n in a set </a:t>
            </a:r>
            <a:r>
              <a:rPr lang="en-US" altLang="en-US" sz="1800" u="sng" dirty="0" smtClean="0">
                <a:latin typeface="Comic Sans MS" pitchFamily="66" charset="0"/>
                <a:sym typeface="Euclid Extra" pitchFamily="18" charset="2"/>
              </a:rPr>
              <a:t>N</a:t>
            </a:r>
            <a:r>
              <a:rPr lang="en-US" altLang="en-US" sz="1800" u="sng" dirty="0">
                <a:latin typeface="Comic Sans MS" pitchFamily="66" charset="0"/>
                <a:sym typeface="Euclid Symbol" pitchFamily="18" charset="2"/>
              </a:rPr>
              <a:t>. </a:t>
            </a:r>
            <a:r>
              <a:rPr lang="en-US" altLang="en-US" sz="1800" i="1" u="sng" dirty="0">
                <a:latin typeface="Comic Sans MS" pitchFamily="66" charset="0"/>
              </a:rPr>
              <a:t>P</a:t>
            </a:r>
            <a:r>
              <a:rPr lang="en-US" altLang="en-US" sz="1800" u="sng" dirty="0">
                <a:latin typeface="Comic Sans MS" pitchFamily="66" charset="0"/>
              </a:rPr>
              <a:t>(</a:t>
            </a:r>
            <a:r>
              <a:rPr lang="en-US" altLang="en-US" sz="1800" i="1" u="sng" dirty="0">
                <a:latin typeface="Comic Sans MS" pitchFamily="66" charset="0"/>
              </a:rPr>
              <a:t>n</a:t>
            </a:r>
            <a:r>
              <a:rPr lang="en-US" altLang="en-US" sz="1800" u="sng" dirty="0">
                <a:latin typeface="Comic Sans MS" pitchFamily="66" charset="0"/>
              </a:rPr>
              <a:t>)’’ using WOP:</a:t>
            </a:r>
            <a:r>
              <a:rPr lang="en-US" altLang="en-US" sz="1800" dirty="0">
                <a:latin typeface="Comic Sans MS" pitchFamily="66" charset="0"/>
              </a:rPr>
              <a:t>  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 sz="1800" dirty="0">
                <a:latin typeface="Comic Sans MS" pitchFamily="66" charset="0"/>
              </a:rPr>
              <a:t>Define the set of</a:t>
            </a:r>
            <a:r>
              <a:rPr lang="en-US" altLang="en-US" sz="1800" i="1" dirty="0">
                <a:latin typeface="Comic Sans MS" pitchFamily="66" charset="0"/>
              </a:rPr>
              <a:t> counterexamples</a:t>
            </a:r>
            <a:r>
              <a:rPr lang="en-US" altLang="en-US" sz="1800" dirty="0">
                <a:latin typeface="Comic Sans MS" pitchFamily="66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			 </a:t>
            </a:r>
            <a:r>
              <a:rPr lang="en-US" altLang="en-US" sz="1800" i="1" dirty="0">
                <a:latin typeface="Comic Sans MS" pitchFamily="66" charset="0"/>
              </a:rPr>
              <a:t>C</a:t>
            </a:r>
            <a:r>
              <a:rPr lang="en-US" altLang="en-US" sz="1800" dirty="0">
                <a:latin typeface="Comic Sans MS" pitchFamily="66" charset="0"/>
              </a:rPr>
              <a:t> ::= {</a:t>
            </a:r>
            <a:r>
              <a:rPr lang="en-US" altLang="en-US" sz="1800" i="1" dirty="0">
                <a:latin typeface="Comic Sans MS" pitchFamily="66" charset="0"/>
              </a:rPr>
              <a:t>n</a:t>
            </a:r>
            <a:r>
              <a:rPr lang="en-US" altLang="en-US" sz="1800" dirty="0">
                <a:latin typeface="Comic Sans MS" pitchFamily="66" charset="0"/>
              </a:rPr>
              <a:t> </a:t>
            </a:r>
            <a:r>
              <a:rPr lang="en-US" altLang="en-US" sz="1800" dirty="0" smtClean="0">
                <a:latin typeface="Comic Sans MS" pitchFamily="66" charset="0"/>
                <a:sym typeface="Euclid Extra" pitchFamily="18" charset="2"/>
              </a:rPr>
              <a:t> </a:t>
            </a:r>
            <a:r>
              <a:rPr lang="en-US" altLang="en-US" sz="1800" dirty="0">
                <a:latin typeface="Comic Sans MS" pitchFamily="66" charset="0"/>
              </a:rPr>
              <a:t>| ¬</a:t>
            </a:r>
            <a:r>
              <a:rPr lang="en-US" altLang="en-US" sz="1800" i="1" dirty="0">
                <a:latin typeface="Comic Sans MS" pitchFamily="66" charset="0"/>
              </a:rPr>
              <a:t>P</a:t>
            </a:r>
            <a:r>
              <a:rPr lang="en-US" altLang="en-US" sz="1800" dirty="0">
                <a:latin typeface="Comic Sans MS" pitchFamily="66" charset="0"/>
              </a:rPr>
              <a:t>(</a:t>
            </a:r>
            <a:r>
              <a:rPr lang="en-US" altLang="en-US" sz="1800" i="1" dirty="0">
                <a:latin typeface="Comic Sans MS" pitchFamily="66" charset="0"/>
              </a:rPr>
              <a:t>n</a:t>
            </a:r>
            <a:r>
              <a:rPr lang="en-US" altLang="en-US" sz="1800" dirty="0">
                <a:latin typeface="Comic Sans MS" pitchFamily="66" charset="0"/>
              </a:rPr>
              <a:t>)}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None/>
            </a:pPr>
            <a:r>
              <a:rPr lang="en-US" altLang="en-US" sz="1800" dirty="0">
                <a:solidFill>
                  <a:srgbClr val="A50021"/>
                </a:solidFill>
                <a:latin typeface="Comic Sans MS" pitchFamily="66" charset="0"/>
              </a:rPr>
              <a:t>2.</a:t>
            </a:r>
            <a:r>
              <a:rPr lang="en-US" altLang="en-US" sz="1800" dirty="0">
                <a:latin typeface="Comic Sans MS" pitchFamily="66" charset="0"/>
              </a:rPr>
              <a:t>	Assume </a:t>
            </a:r>
            <a:r>
              <a:rPr lang="en-US" altLang="en-US" sz="1800" i="1" dirty="0">
                <a:latin typeface="Comic Sans MS" pitchFamily="66" charset="0"/>
              </a:rPr>
              <a:t>C</a:t>
            </a:r>
            <a:r>
              <a:rPr lang="en-US" altLang="en-US" sz="1800" dirty="0">
                <a:latin typeface="Comic Sans MS" pitchFamily="66" charset="0"/>
              </a:rPr>
              <a:t> is not empty.  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None/>
            </a:pPr>
            <a:r>
              <a:rPr lang="en-US" altLang="en-US" sz="1800" dirty="0">
                <a:solidFill>
                  <a:srgbClr val="A50021"/>
                </a:solidFill>
                <a:latin typeface="Comic Sans MS" pitchFamily="66" charset="0"/>
              </a:rPr>
              <a:t>3.</a:t>
            </a:r>
            <a:r>
              <a:rPr lang="en-US" altLang="en-US" sz="1800" dirty="0">
                <a:latin typeface="Comic Sans MS" pitchFamily="66" charset="0"/>
              </a:rPr>
              <a:t>	By WOP, have minimum element </a:t>
            </a:r>
            <a:r>
              <a:rPr lang="en-US" altLang="en-US" sz="1800" i="1" dirty="0">
                <a:latin typeface="Comic Sans MS" pitchFamily="66" charset="0"/>
              </a:rPr>
              <a:t>m</a:t>
            </a:r>
            <a:r>
              <a:rPr lang="en-US" altLang="en-US" sz="1800" i="1" baseline="-25000" dirty="0">
                <a:latin typeface="Comic Sans MS" pitchFamily="66" charset="0"/>
              </a:rPr>
              <a:t>0</a:t>
            </a:r>
            <a:r>
              <a:rPr lang="en-US" altLang="en-US" sz="1800" dirty="0">
                <a:latin typeface="Comic Sans MS" pitchFamily="66" charset="0"/>
              </a:rPr>
              <a:t> </a:t>
            </a:r>
            <a:r>
              <a:rPr lang="en-US" altLang="en-US" sz="1800" dirty="0" smtClean="0">
                <a:latin typeface="Comic Sans MS" pitchFamily="66" charset="0"/>
                <a:sym typeface="Euclid Symbol" pitchFamily="18" charset="2"/>
              </a:rPr>
              <a:t>in </a:t>
            </a:r>
            <a:r>
              <a:rPr lang="en-US" altLang="en-US" sz="1800" dirty="0" smtClean="0">
                <a:latin typeface="Comic Sans MS" pitchFamily="66" charset="0"/>
              </a:rPr>
              <a:t> </a:t>
            </a:r>
            <a:r>
              <a:rPr lang="en-US" altLang="en-US" sz="1800" i="1" dirty="0">
                <a:latin typeface="Comic Sans MS" pitchFamily="66" charset="0"/>
              </a:rPr>
              <a:t>C</a:t>
            </a:r>
            <a:r>
              <a:rPr lang="en-US" altLang="en-US" sz="1800" dirty="0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None/>
            </a:pPr>
            <a:r>
              <a:rPr lang="en-US" altLang="en-US" sz="1800" dirty="0">
                <a:solidFill>
                  <a:srgbClr val="A50021"/>
                </a:solidFill>
                <a:latin typeface="Comic Sans MS" pitchFamily="66" charset="0"/>
              </a:rPr>
              <a:t>4.</a:t>
            </a:r>
            <a:r>
              <a:rPr lang="en-US" altLang="en-US" sz="1800" dirty="0">
                <a:latin typeface="Comic Sans MS" pitchFamily="66" charset="0"/>
              </a:rPr>
              <a:t>	Reach a contradiction</a:t>
            </a:r>
            <a:r>
              <a:rPr lang="en-US" altLang="en-US" sz="1800" i="1" dirty="0">
                <a:latin typeface="Comic Sans MS" pitchFamily="66" charset="0"/>
              </a:rPr>
              <a:t> </a:t>
            </a:r>
            <a:r>
              <a:rPr lang="en-US" altLang="en-US" sz="1800" dirty="0">
                <a:latin typeface="Comic Sans MS" pitchFamily="66" charset="0"/>
              </a:rPr>
              <a:t>(</a:t>
            </a:r>
            <a:r>
              <a:rPr lang="en-US" altLang="en-US" sz="1800" i="1" dirty="0">
                <a:solidFill>
                  <a:srgbClr val="003399"/>
                </a:solidFill>
                <a:latin typeface="Comic Sans MS" pitchFamily="66" charset="0"/>
              </a:rPr>
              <a:t>somehow</a:t>
            </a:r>
            <a:r>
              <a:rPr lang="en-US" altLang="en-US" sz="1800" dirty="0">
                <a:latin typeface="Comic Sans MS" pitchFamily="66" charset="0"/>
              </a:rPr>
              <a:t>) – 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		usually by finding a member of </a:t>
            </a:r>
            <a:r>
              <a:rPr lang="en-US" altLang="en-US" sz="1800" i="1" dirty="0">
                <a:latin typeface="Comic Sans MS" pitchFamily="66" charset="0"/>
              </a:rPr>
              <a:t>C </a:t>
            </a:r>
            <a:r>
              <a:rPr lang="en-US" altLang="en-US" sz="1800" dirty="0">
                <a:latin typeface="Comic Sans MS" pitchFamily="66" charset="0"/>
              </a:rPr>
              <a:t>that is &lt;</a:t>
            </a:r>
            <a:r>
              <a:rPr lang="en-US" altLang="en-US" sz="1800" i="1" dirty="0">
                <a:latin typeface="Comic Sans MS" pitchFamily="66" charset="0"/>
              </a:rPr>
              <a:t> m</a:t>
            </a:r>
            <a:r>
              <a:rPr lang="en-US" altLang="en-US" sz="1800" i="1" baseline="-25000" dirty="0">
                <a:latin typeface="Comic Sans MS" pitchFamily="66" charset="0"/>
              </a:rPr>
              <a:t>0 </a:t>
            </a:r>
            <a:r>
              <a:rPr lang="en-US" altLang="en-US" sz="1800" i="1" dirty="0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None/>
            </a:pPr>
            <a:r>
              <a:rPr lang="en-US" altLang="en-US" sz="1800" dirty="0">
                <a:solidFill>
                  <a:srgbClr val="A50021"/>
                </a:solidFill>
                <a:latin typeface="Comic Sans MS" pitchFamily="66" charset="0"/>
              </a:rPr>
              <a:t>5.</a:t>
            </a:r>
            <a:r>
              <a:rPr lang="en-US" altLang="en-US" sz="1800" dirty="0">
                <a:latin typeface="Comic Sans MS" pitchFamily="66" charset="0"/>
              </a:rPr>
              <a:t>	Conclude no counterexamples exist.  QED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2057400" y="457200"/>
            <a:ext cx="505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Well Ordering Principle in Proofs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Text Box 2"/>
          <p:cNvSpPr txBox="1">
            <a:spLocks noChangeArrowheads="1"/>
          </p:cNvSpPr>
          <p:nvPr/>
        </p:nvSpPr>
        <p:spPr bwMode="auto"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Non-Fermat Theorem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695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is difficult to prove there is no positive integer solutions for</a:t>
            </a:r>
          </a:p>
        </p:txBody>
      </p:sp>
      <p:pic>
        <p:nvPicPr>
          <p:cNvPr id="5232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2616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096963" y="3317875"/>
            <a:ext cx="6904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it is easy to prove there is no positive integer solutions for</a:t>
            </a:r>
          </a:p>
        </p:txBody>
      </p:sp>
      <p:pic>
        <p:nvPicPr>
          <p:cNvPr id="52327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31607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1371600" y="5410200"/>
            <a:ext cx="63674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Hint:</a:t>
            </a:r>
            <a:r>
              <a:rPr lang="en-US" altLang="en-US"/>
              <a:t> Prove by contradiction using well ordering principle…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5083175" y="2174875"/>
            <a:ext cx="2089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Fermat’s theorem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5105400" y="4271963"/>
            <a:ext cx="2606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Non-Fermat’s theorem</a:t>
            </a:r>
          </a:p>
        </p:txBody>
      </p:sp>
    </p:spTree>
    <p:extLst>
      <p:ext uri="{BB962C8B-B14F-4D97-AF65-F5344CB8AC3E}">
        <p14:creationId xmlns:p14="http://schemas.microsoft.com/office/powerpoint/2010/main" val="4585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/>
      <p:bldP spid="523271" grpId="0" animBg="1"/>
      <p:bldP spid="5232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31607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7729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Suppose, by contradiction, there are integer solutions to this equation.</a:t>
            </a: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685800" y="2819400"/>
            <a:ext cx="72707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the well ordering principle, there is a solution with |a| smallest.</a:t>
            </a: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762000" y="3505200"/>
            <a:ext cx="5627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this solution, a,b,c do not have a common factor.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239838" y="4021138"/>
            <a:ext cx="50085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Otherwise, if a=a’k, b=b’k, c=c’k, </a:t>
            </a:r>
          </a:p>
          <a:p>
            <a:endParaRPr lang="en-US" altLang="zh-TW"/>
          </a:p>
          <a:p>
            <a:r>
              <a:rPr lang="en-US" altLang="zh-TW"/>
              <a:t>then a’,b’,c’ is another solution with |a’| &lt; |a|, </a:t>
            </a:r>
          </a:p>
          <a:p>
            <a:endParaRPr lang="en-US" altLang="zh-TW"/>
          </a:p>
          <a:p>
            <a:r>
              <a:rPr lang="en-US" altLang="zh-TW"/>
              <a:t>contradicting the choice of a,b,c. 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762000" y="5867400"/>
            <a:ext cx="7200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(*) There is a solution in which a,b,c do not have a common factor.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Non-Fermat Theorem</a:t>
            </a:r>
          </a:p>
        </p:txBody>
      </p:sp>
    </p:spTree>
    <p:extLst>
      <p:ext uri="{BB962C8B-B14F-4D97-AF65-F5344CB8AC3E}">
        <p14:creationId xmlns:p14="http://schemas.microsoft.com/office/powerpoint/2010/main" val="37680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2" grpId="0"/>
      <p:bldP spid="524293" grpId="0" animBg="1"/>
      <p:bldP spid="524294" grpId="0"/>
      <p:bldP spid="5242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31607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7629525" cy="925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 the other hand, we prove that every solution must have a,b,c even.</a:t>
            </a:r>
          </a:p>
          <a:p>
            <a:endParaRPr lang="en-US" altLang="zh-TW"/>
          </a:p>
          <a:p>
            <a:r>
              <a:rPr lang="en-US" altLang="zh-TW"/>
              <a:t>This will contradict (*), and complete the proof.</a:t>
            </a:r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435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First, since c</a:t>
            </a:r>
            <a:r>
              <a:rPr lang="en-US" altLang="zh-TW" baseline="30000"/>
              <a:t>3</a:t>
            </a:r>
            <a:r>
              <a:rPr lang="en-US" altLang="zh-TW"/>
              <a:t> is even, c must be even.  </a:t>
            </a: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914400" y="4038600"/>
            <a:ext cx="189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c = 2c’, then</a:t>
            </a:r>
          </a:p>
        </p:txBody>
      </p:sp>
      <p:pic>
        <p:nvPicPr>
          <p:cNvPr id="5253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967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532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0"/>
            <a:ext cx="35528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5181600" y="3443288"/>
            <a:ext cx="312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(because odd power is odd).</a:t>
            </a:r>
          </a:p>
        </p:txBody>
      </p:sp>
      <p:pic>
        <p:nvPicPr>
          <p:cNvPr id="52532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11800"/>
            <a:ext cx="3205163" cy="4572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Non-Fermat Theorem</a:t>
            </a:r>
          </a:p>
        </p:txBody>
      </p:sp>
    </p:spTree>
    <p:extLst>
      <p:ext uri="{BB962C8B-B14F-4D97-AF65-F5344CB8AC3E}">
        <p14:creationId xmlns:p14="http://schemas.microsoft.com/office/powerpoint/2010/main" val="41197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6" grpId="0" animBg="1"/>
      <p:bldP spid="525317" grpId="0"/>
      <p:bldP spid="525318" grpId="0"/>
      <p:bldP spid="5253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6719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Since b</a:t>
            </a:r>
            <a:r>
              <a:rPr lang="en-US" altLang="zh-TW" baseline="30000"/>
              <a:t>3</a:t>
            </a:r>
            <a:r>
              <a:rPr lang="en-US" altLang="zh-TW"/>
              <a:t> is even, b must be even.  (because odd power is odd).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193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b = 2b’, then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1219200" y="5029200"/>
            <a:ext cx="6684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Since a</a:t>
            </a:r>
            <a:r>
              <a:rPr lang="en-US" altLang="zh-TW" baseline="30000"/>
              <a:t>3</a:t>
            </a:r>
            <a:r>
              <a:rPr lang="en-US" altLang="zh-TW"/>
              <a:t> is even, a must be even.  (because odd power is odd).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1371600" y="5715000"/>
            <a:ext cx="45942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a,b,c are all even, contradicting (*)</a:t>
            </a:r>
          </a:p>
        </p:txBody>
      </p:sp>
      <p:pic>
        <p:nvPicPr>
          <p:cNvPr id="52634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397000"/>
            <a:ext cx="3205162" cy="4572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63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2735263"/>
            <a:ext cx="3990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634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454400"/>
            <a:ext cx="357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634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4216400"/>
            <a:ext cx="33162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Non-Fermat Theorem</a:t>
            </a:r>
          </a:p>
        </p:txBody>
      </p:sp>
    </p:spTree>
    <p:extLst>
      <p:ext uri="{BB962C8B-B14F-4D97-AF65-F5344CB8AC3E}">
        <p14:creationId xmlns:p14="http://schemas.microsoft.com/office/powerpoint/2010/main" val="8981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/>
      <p:bldP spid="526340" grpId="0"/>
      <p:bldP spid="526341" grpId="0"/>
      <p:bldP spid="5263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609600"/>
            <a:ext cx="5943600" cy="914400"/>
          </a:xfrm>
        </p:spPr>
        <p:txBody>
          <a:bodyPr/>
          <a:lstStyle/>
          <a:p>
            <a:r>
              <a:rPr lang="en-US" altLang="zh-TW" sz="4000">
                <a:latin typeface="Comic Sans MS" pitchFamily="66" charset="0"/>
              </a:rPr>
              <a:t>Invariant Method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533400" y="54102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66" name="Group 118"/>
          <p:cNvGraphicFramePr>
            <a:graphicFrameLocks noGrp="1"/>
          </p:cNvGraphicFramePr>
          <p:nvPr/>
        </p:nvGraphicFramePr>
        <p:xfrm>
          <a:off x="1219200" y="24384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3" name="Group 145"/>
          <p:cNvGraphicFramePr>
            <a:graphicFrameLocks noGrp="1"/>
          </p:cNvGraphicFramePr>
          <p:nvPr/>
        </p:nvGraphicFramePr>
        <p:xfrm>
          <a:off x="5773738" y="24638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20" name="AutoShape 172"/>
          <p:cNvSpPr>
            <a:spLocks noChangeArrowheads="1"/>
          </p:cNvSpPr>
          <p:nvPr/>
        </p:nvSpPr>
        <p:spPr bwMode="auto">
          <a:xfrm>
            <a:off x="423545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687763" y="457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Gray Code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1600200"/>
            <a:ext cx="9223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 bit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000…0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100…0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62200" y="1600200"/>
            <a:ext cx="18843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 bit (reversed)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100…0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000…0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4000" y="1800225"/>
            <a:ext cx="144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000…0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100…0</a:t>
            </a:r>
          </a:p>
        </p:txBody>
      </p:sp>
      <p:sp>
        <p:nvSpPr>
          <p:cNvPr id="29702" name="Rectangle 13"/>
          <p:cNvSpPr>
            <a:spLocks noChangeArrowheads="1"/>
          </p:cNvSpPr>
          <p:nvPr/>
        </p:nvSpPr>
        <p:spPr bwMode="auto">
          <a:xfrm>
            <a:off x="5638800" y="3987800"/>
            <a:ext cx="83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81600" y="1800225"/>
            <a:ext cx="3254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0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12954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n+1 bit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781800" y="2362200"/>
            <a:ext cx="1995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differed by 1 bit</a:t>
            </a:r>
          </a:p>
          <a:p>
            <a:pPr eaLnBrk="1" hangingPunct="1"/>
            <a:r>
              <a:rPr lang="en-US" altLang="en-US"/>
              <a:t>by induction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7" idx="1"/>
          </p:cNvCxnSpPr>
          <p:nvPr/>
        </p:nvCxnSpPr>
        <p:spPr bwMode="auto">
          <a:xfrm flipH="1" flipV="1">
            <a:off x="6172200" y="2514600"/>
            <a:ext cx="60960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  <a:stCxn id="17" idx="1"/>
          </p:cNvCxnSpPr>
          <p:nvPr/>
        </p:nvCxnSpPr>
        <p:spPr bwMode="auto">
          <a:xfrm flipH="1">
            <a:off x="6172200" y="2686050"/>
            <a:ext cx="6096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81800" y="5105400"/>
            <a:ext cx="1995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differed by 1 bit</a:t>
            </a:r>
          </a:p>
          <a:p>
            <a:pPr eaLnBrk="1" hangingPunct="1"/>
            <a:r>
              <a:rPr lang="en-US" altLang="en-US"/>
              <a:t>by induction</a:t>
            </a:r>
          </a:p>
        </p:txBody>
      </p:sp>
      <p:cxnSp>
        <p:nvCxnSpPr>
          <p:cNvPr id="23" name="Straight Arrow Connector 22"/>
          <p:cNvCxnSpPr>
            <a:cxnSpLocks noChangeShapeType="1"/>
            <a:stCxn id="22" idx="1"/>
          </p:cNvCxnSpPr>
          <p:nvPr/>
        </p:nvCxnSpPr>
        <p:spPr bwMode="auto">
          <a:xfrm flipH="1" flipV="1">
            <a:off x="6172200" y="5257800"/>
            <a:ext cx="60960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22" idx="1"/>
          </p:cNvCxnSpPr>
          <p:nvPr/>
        </p:nvCxnSpPr>
        <p:spPr bwMode="auto">
          <a:xfrm flipH="1">
            <a:off x="6172200" y="5429250"/>
            <a:ext cx="6096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43713" y="3733800"/>
            <a:ext cx="1995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differed by 1 bit</a:t>
            </a:r>
          </a:p>
          <a:p>
            <a:pPr eaLnBrk="1" hangingPunct="1"/>
            <a:r>
              <a:rPr lang="en-US" altLang="en-US"/>
              <a:t>by construction</a:t>
            </a:r>
          </a:p>
        </p:txBody>
      </p:sp>
      <p:cxnSp>
        <p:nvCxnSpPr>
          <p:cNvPr id="26" name="Straight Arrow Connector 25"/>
          <p:cNvCxnSpPr>
            <a:cxnSpLocks noChangeShapeType="1"/>
            <a:stCxn id="25" idx="1"/>
          </p:cNvCxnSpPr>
          <p:nvPr/>
        </p:nvCxnSpPr>
        <p:spPr bwMode="auto">
          <a:xfrm flipH="1" flipV="1">
            <a:off x="6234113" y="3886200"/>
            <a:ext cx="60960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  <a:stCxn id="25" idx="1"/>
          </p:cNvCxnSpPr>
          <p:nvPr/>
        </p:nvCxnSpPr>
        <p:spPr bwMode="auto">
          <a:xfrm flipH="1">
            <a:off x="6234113" y="4057650"/>
            <a:ext cx="6096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34000" y="4016375"/>
            <a:ext cx="114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100…0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000…0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52500" y="5562600"/>
            <a:ext cx="3086100" cy="784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So, by induction,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Gray code exists for any n.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28600" y="4876800"/>
            <a:ext cx="4862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Every (n+1)-bit string appears exactly once.</a:t>
            </a:r>
          </a:p>
        </p:txBody>
      </p:sp>
    </p:spTree>
    <p:extLst>
      <p:ext uri="{BB962C8B-B14F-4D97-AF65-F5344CB8AC3E}">
        <p14:creationId xmlns:p14="http://schemas.microsoft.com/office/powerpoint/2010/main" val="20170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22" grpId="0"/>
      <p:bldP spid="25" grpId="0"/>
      <p:bldP spid="18" grpId="0"/>
      <p:bldP spid="20" grpId="0" animBg="1"/>
      <p:bldP spid="28" grpId="0"/>
      <p:bldP spid="2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2847975" y="4572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Chessboard Problem</a:t>
            </a:r>
          </a:p>
        </p:txBody>
      </p:sp>
      <p:graphicFrame>
        <p:nvGraphicFramePr>
          <p:cNvPr id="478211" name="Group 3"/>
          <p:cNvGraphicFramePr>
            <a:graphicFrameLocks noGrp="1"/>
          </p:cNvGraphicFramePr>
          <p:nvPr/>
        </p:nvGraphicFramePr>
        <p:xfrm>
          <a:off x="2438400" y="24892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8295" name="Text Box 87"/>
          <p:cNvSpPr txBox="1">
            <a:spLocks noChangeArrowheads="1"/>
          </p:cNvSpPr>
          <p:nvPr/>
        </p:nvSpPr>
        <p:spPr bwMode="auto">
          <a:xfrm>
            <a:off x="2117725" y="1295400"/>
            <a:ext cx="479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Bishop       </a:t>
            </a:r>
            <a:r>
              <a:rPr lang="en-US" altLang="zh-TW" dirty="0"/>
              <a:t>can only move along a diagonal</a:t>
            </a:r>
          </a:p>
        </p:txBody>
      </p:sp>
      <p:sp>
        <p:nvSpPr>
          <p:cNvPr id="478296" name="Text Box 88"/>
          <p:cNvSpPr txBox="1">
            <a:spLocks noChangeArrowheads="1"/>
          </p:cNvSpPr>
          <p:nvPr/>
        </p:nvSpPr>
        <p:spPr bwMode="auto">
          <a:xfrm>
            <a:off x="990600" y="1905000"/>
            <a:ext cx="7285969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Can a </a:t>
            </a:r>
            <a:r>
              <a:rPr lang="en-US" altLang="zh-TW" dirty="0" smtClean="0"/>
              <a:t>bishop </a:t>
            </a:r>
            <a:r>
              <a:rPr lang="en-US" altLang="zh-TW" dirty="0"/>
              <a:t>move from its current position to the question mark?</a:t>
            </a:r>
          </a:p>
        </p:txBody>
      </p:sp>
      <p:sp>
        <p:nvSpPr>
          <p:cNvPr id="478298" name="Line 90"/>
          <p:cNvSpPr>
            <a:spLocks noChangeShapeType="1"/>
          </p:cNvSpPr>
          <p:nvPr/>
        </p:nvSpPr>
        <p:spPr bwMode="auto">
          <a:xfrm flipV="1">
            <a:off x="4419600" y="3276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299" name="Line 91"/>
          <p:cNvSpPr>
            <a:spLocks noChangeShapeType="1"/>
          </p:cNvSpPr>
          <p:nvPr/>
        </p:nvSpPr>
        <p:spPr bwMode="auto">
          <a:xfrm>
            <a:off x="4419600" y="4419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300" name="Line 92"/>
          <p:cNvSpPr>
            <a:spLocks noChangeShapeType="1"/>
          </p:cNvSpPr>
          <p:nvPr/>
        </p:nvSpPr>
        <p:spPr bwMode="auto">
          <a:xfrm flipH="1">
            <a:off x="3200400" y="4419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301" name="Line 93"/>
          <p:cNvSpPr>
            <a:spLocks noChangeShapeType="1"/>
          </p:cNvSpPr>
          <p:nvPr/>
        </p:nvSpPr>
        <p:spPr bwMode="auto">
          <a:xfrm flipH="1" flipV="1">
            <a:off x="3200400" y="3276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39" y="1113587"/>
            <a:ext cx="548299" cy="56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01" y="1113587"/>
            <a:ext cx="548299" cy="56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4" y="4114798"/>
            <a:ext cx="450222" cy="35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96" grpId="0" animBg="1"/>
      <p:bldP spid="478298" grpId="0" animBg="1"/>
      <p:bldP spid="478299" grpId="0" animBg="1"/>
      <p:bldP spid="478300" grpId="0" animBg="1"/>
      <p:bldP spid="4783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442" name="Group 162"/>
          <p:cNvGraphicFramePr>
            <a:graphicFrameLocks noGrp="1"/>
          </p:cNvGraphicFramePr>
          <p:nvPr/>
        </p:nvGraphicFramePr>
        <p:xfrm>
          <a:off x="2438400" y="24892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81367" name="Text Box 87"/>
          <p:cNvSpPr txBox="1">
            <a:spLocks noChangeArrowheads="1"/>
          </p:cNvSpPr>
          <p:nvPr/>
        </p:nvSpPr>
        <p:spPr bwMode="auto">
          <a:xfrm>
            <a:off x="2117725" y="1295400"/>
            <a:ext cx="5134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bishop            can only move along a diagonal</a:t>
            </a:r>
          </a:p>
        </p:txBody>
      </p:sp>
      <p:sp>
        <p:nvSpPr>
          <p:cNvPr id="481368" name="Text Box 88"/>
          <p:cNvSpPr txBox="1">
            <a:spLocks noChangeArrowheads="1"/>
          </p:cNvSpPr>
          <p:nvPr/>
        </p:nvSpPr>
        <p:spPr bwMode="auto">
          <a:xfrm>
            <a:off x="990600" y="1905000"/>
            <a:ext cx="7285969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Can a </a:t>
            </a:r>
            <a:r>
              <a:rPr lang="en-US" altLang="zh-TW" dirty="0" smtClean="0"/>
              <a:t>bishop </a:t>
            </a:r>
            <a:r>
              <a:rPr lang="en-US" altLang="zh-TW" dirty="0"/>
              <a:t>move from its current position to the question mark?</a:t>
            </a:r>
          </a:p>
        </p:txBody>
      </p:sp>
      <p:sp>
        <p:nvSpPr>
          <p:cNvPr id="481370" name="Line 90"/>
          <p:cNvSpPr>
            <a:spLocks noChangeShapeType="1"/>
          </p:cNvSpPr>
          <p:nvPr/>
        </p:nvSpPr>
        <p:spPr bwMode="auto">
          <a:xfrm flipV="1">
            <a:off x="4419600" y="3276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1" name="Line 91"/>
          <p:cNvSpPr>
            <a:spLocks noChangeShapeType="1"/>
          </p:cNvSpPr>
          <p:nvPr/>
        </p:nvSpPr>
        <p:spPr bwMode="auto">
          <a:xfrm>
            <a:off x="4419600" y="4419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2" name="Line 92"/>
          <p:cNvSpPr>
            <a:spLocks noChangeShapeType="1"/>
          </p:cNvSpPr>
          <p:nvPr/>
        </p:nvSpPr>
        <p:spPr bwMode="auto">
          <a:xfrm flipH="1">
            <a:off x="3200400" y="4419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3" name="Line 93"/>
          <p:cNvSpPr>
            <a:spLocks noChangeShapeType="1"/>
          </p:cNvSpPr>
          <p:nvPr/>
        </p:nvSpPr>
        <p:spPr bwMode="auto">
          <a:xfrm flipH="1" flipV="1">
            <a:off x="3200400" y="3276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9" name="Text Box 129"/>
          <p:cNvSpPr txBox="1">
            <a:spLocks noChangeArrowheads="1"/>
          </p:cNvSpPr>
          <p:nvPr/>
        </p:nvSpPr>
        <p:spPr bwMode="auto">
          <a:xfrm>
            <a:off x="365125" y="3851275"/>
            <a:ext cx="14049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Impossible!</a:t>
            </a:r>
          </a:p>
        </p:txBody>
      </p:sp>
      <p:sp>
        <p:nvSpPr>
          <p:cNvPr id="481410" name="Text Box 130"/>
          <p:cNvSpPr txBox="1">
            <a:spLocks noChangeArrowheads="1"/>
          </p:cNvSpPr>
          <p:nvPr/>
        </p:nvSpPr>
        <p:spPr bwMode="auto">
          <a:xfrm>
            <a:off x="655638" y="4613275"/>
            <a:ext cx="8016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Why?</a:t>
            </a:r>
          </a:p>
        </p:txBody>
      </p:sp>
      <p:sp>
        <p:nvSpPr>
          <p:cNvPr id="481443" name="Text Box 163"/>
          <p:cNvSpPr txBox="1">
            <a:spLocks noChangeArrowheads="1"/>
          </p:cNvSpPr>
          <p:nvPr/>
        </p:nvSpPr>
        <p:spPr bwMode="auto">
          <a:xfrm>
            <a:off x="2847975" y="4572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Chessboard Problem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88" y="1115767"/>
            <a:ext cx="548299" cy="565666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19" y="4135347"/>
            <a:ext cx="450222" cy="35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4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9" grpId="0" animBg="1"/>
      <p:bldP spid="4814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314" name="Group 130"/>
          <p:cNvGraphicFramePr>
            <a:graphicFrameLocks noGrp="1"/>
          </p:cNvGraphicFramePr>
          <p:nvPr/>
        </p:nvGraphicFramePr>
        <p:xfrm>
          <a:off x="228600" y="16002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77271" name="Line 87"/>
          <p:cNvSpPr>
            <a:spLocks noChangeShapeType="1"/>
          </p:cNvSpPr>
          <p:nvPr/>
        </p:nvSpPr>
        <p:spPr bwMode="auto">
          <a:xfrm flipV="1">
            <a:off x="2209800" y="2387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72" name="Line 88"/>
          <p:cNvSpPr>
            <a:spLocks noChangeShapeType="1"/>
          </p:cNvSpPr>
          <p:nvPr/>
        </p:nvSpPr>
        <p:spPr bwMode="auto">
          <a:xfrm>
            <a:off x="2209800" y="3530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73" name="Line 89"/>
          <p:cNvSpPr>
            <a:spLocks noChangeShapeType="1"/>
          </p:cNvSpPr>
          <p:nvPr/>
        </p:nvSpPr>
        <p:spPr bwMode="auto">
          <a:xfrm flipH="1">
            <a:off x="990600" y="3530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74" name="Line 90"/>
          <p:cNvSpPr>
            <a:spLocks noChangeShapeType="1"/>
          </p:cNvSpPr>
          <p:nvPr/>
        </p:nvSpPr>
        <p:spPr bwMode="auto">
          <a:xfrm flipH="1" flipV="1">
            <a:off x="990600" y="2387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75" name="Text Box 91"/>
          <p:cNvSpPr txBox="1">
            <a:spLocks noChangeArrowheads="1"/>
          </p:cNvSpPr>
          <p:nvPr/>
        </p:nvSpPr>
        <p:spPr bwMode="auto">
          <a:xfrm>
            <a:off x="4953000" y="1600200"/>
            <a:ext cx="3886200" cy="4030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dirty="0">
                <a:latin typeface="Comic Sans MS" pitchFamily="66" charset="0"/>
              </a:rPr>
              <a:t>The </a:t>
            </a:r>
            <a:r>
              <a:rPr lang="en-US" altLang="zh-TW" dirty="0"/>
              <a:t>bishop</a:t>
            </a:r>
            <a:r>
              <a:rPr lang="en-US" altLang="zh-TW" dirty="0" smtClean="0">
                <a:latin typeface="Comic Sans MS" pitchFamily="66" charset="0"/>
              </a:rPr>
              <a:t> </a:t>
            </a:r>
            <a:r>
              <a:rPr lang="en-US" altLang="zh-TW" dirty="0">
                <a:latin typeface="Comic Sans MS" pitchFamily="66" charset="0"/>
              </a:rPr>
              <a:t>is in a </a:t>
            </a:r>
            <a:r>
              <a:rPr lang="en-US" altLang="zh-TW" dirty="0">
                <a:solidFill>
                  <a:srgbClr val="A50021"/>
                </a:solidFill>
                <a:latin typeface="Comic Sans MS" pitchFamily="66" charset="0"/>
              </a:rPr>
              <a:t>red</a:t>
            </a:r>
            <a:r>
              <a:rPr lang="en-US" altLang="zh-TW" dirty="0">
                <a:latin typeface="Comic Sans MS" pitchFamily="66" charset="0"/>
              </a:rPr>
              <a:t> position.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endParaRPr lang="en-US" altLang="zh-TW" dirty="0">
              <a:latin typeface="Comic Sans MS" pitchFamily="66" charset="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dirty="0">
                <a:latin typeface="Comic Sans MS" pitchFamily="66" charset="0"/>
              </a:rPr>
              <a:t>A </a:t>
            </a:r>
            <a:r>
              <a:rPr lang="en-US" altLang="zh-TW" dirty="0">
                <a:solidFill>
                  <a:srgbClr val="A50021"/>
                </a:solidFill>
                <a:latin typeface="Comic Sans MS" pitchFamily="66" charset="0"/>
              </a:rPr>
              <a:t>red</a:t>
            </a:r>
            <a:r>
              <a:rPr lang="en-US" altLang="zh-TW" dirty="0">
                <a:latin typeface="Comic Sans MS" pitchFamily="66" charset="0"/>
              </a:rPr>
              <a:t> position can only move to a </a:t>
            </a:r>
            <a:r>
              <a:rPr lang="en-US" altLang="zh-TW" dirty="0">
                <a:solidFill>
                  <a:srgbClr val="A50021"/>
                </a:solidFill>
                <a:latin typeface="Comic Sans MS" pitchFamily="66" charset="0"/>
              </a:rPr>
              <a:t>red</a:t>
            </a:r>
            <a:r>
              <a:rPr lang="en-US" altLang="zh-TW" dirty="0">
                <a:latin typeface="Comic Sans MS" pitchFamily="66" charset="0"/>
              </a:rPr>
              <a:t> position by diagonal moves.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endParaRPr lang="en-US" altLang="zh-TW" dirty="0">
              <a:latin typeface="Comic Sans MS" pitchFamily="66" charset="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dirty="0">
                <a:latin typeface="Comic Sans MS" pitchFamily="66" charset="0"/>
              </a:rPr>
              <a:t>The question mark is in a </a:t>
            </a:r>
            <a:r>
              <a:rPr lang="en-US" altLang="zh-TW" dirty="0">
                <a:solidFill>
                  <a:srgbClr val="808080"/>
                </a:solidFill>
                <a:latin typeface="Comic Sans MS" pitchFamily="66" charset="0"/>
              </a:rPr>
              <a:t>white</a:t>
            </a:r>
            <a:r>
              <a:rPr lang="en-US" altLang="zh-TW" dirty="0">
                <a:latin typeface="Comic Sans MS" pitchFamily="66" charset="0"/>
              </a:rPr>
              <a:t> position.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endParaRPr lang="en-US" altLang="zh-TW" dirty="0">
              <a:latin typeface="Comic Sans MS" pitchFamily="66" charset="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dirty="0">
                <a:latin typeface="Comic Sans MS" pitchFamily="66" charset="0"/>
              </a:rPr>
              <a:t>So it is impossible for the </a:t>
            </a:r>
            <a:r>
              <a:rPr lang="en-US" altLang="zh-TW" dirty="0"/>
              <a:t>bishop</a:t>
            </a:r>
            <a:r>
              <a:rPr lang="en-US" altLang="zh-TW" dirty="0" smtClean="0">
                <a:latin typeface="Comic Sans MS" pitchFamily="66" charset="0"/>
              </a:rPr>
              <a:t> </a:t>
            </a:r>
            <a:r>
              <a:rPr lang="en-US" altLang="zh-TW" dirty="0">
                <a:latin typeface="Comic Sans MS" pitchFamily="66" charset="0"/>
              </a:rPr>
              <a:t>to go there.</a:t>
            </a:r>
          </a:p>
        </p:txBody>
      </p:sp>
      <p:sp>
        <p:nvSpPr>
          <p:cNvPr id="477281" name="Text Box 97"/>
          <p:cNvSpPr txBox="1">
            <a:spLocks noChangeArrowheads="1"/>
          </p:cNvSpPr>
          <p:nvPr/>
        </p:nvSpPr>
        <p:spPr bwMode="auto">
          <a:xfrm>
            <a:off x="6753225" y="1081088"/>
            <a:ext cx="1247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Invariant!</a:t>
            </a:r>
          </a:p>
        </p:txBody>
      </p:sp>
      <p:sp>
        <p:nvSpPr>
          <p:cNvPr id="477282" name="Text Box 98"/>
          <p:cNvSpPr txBox="1">
            <a:spLocks noChangeArrowheads="1"/>
          </p:cNvSpPr>
          <p:nvPr/>
        </p:nvSpPr>
        <p:spPr bwMode="auto">
          <a:xfrm>
            <a:off x="1828800" y="6110288"/>
            <a:ext cx="540702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a simple example of the invariant method.</a:t>
            </a:r>
          </a:p>
        </p:txBody>
      </p:sp>
      <p:sp>
        <p:nvSpPr>
          <p:cNvPr id="477315" name="Text Box 131"/>
          <p:cNvSpPr txBox="1">
            <a:spLocks noChangeArrowheads="1"/>
          </p:cNvSpPr>
          <p:nvPr/>
        </p:nvSpPr>
        <p:spPr bwMode="auto">
          <a:xfrm>
            <a:off x="2847975" y="4572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Chessboard Problem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89" y="3242685"/>
            <a:ext cx="450222" cy="35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19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81" grpId="0"/>
      <p:bldP spid="4772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graphicFrame>
        <p:nvGraphicFramePr>
          <p:cNvPr id="180319" name="Group 95"/>
          <p:cNvGraphicFramePr>
            <a:graphicFrameLocks noGrp="1"/>
          </p:cNvGraphicFramePr>
          <p:nvPr/>
        </p:nvGraphicFramePr>
        <p:xfrm>
          <a:off x="2438400" y="24384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316" name="Text Box 92"/>
          <p:cNvSpPr txBox="1">
            <a:spLocks noChangeArrowheads="1"/>
          </p:cNvSpPr>
          <p:nvPr/>
        </p:nvSpPr>
        <p:spPr bwMode="auto">
          <a:xfrm>
            <a:off x="2257425" y="1233488"/>
            <a:ext cx="460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8x8 chessboard, 32 pieces of dominos</a:t>
            </a:r>
          </a:p>
        </p:txBody>
      </p:sp>
      <p:graphicFrame>
        <p:nvGraphicFramePr>
          <p:cNvPr id="180335" name="Group 111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2979738" y="1843088"/>
            <a:ext cx="31257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fill the chessboard?</a:t>
            </a:r>
          </a:p>
        </p:txBody>
      </p:sp>
    </p:spTree>
    <p:extLst>
      <p:ext uri="{BB962C8B-B14F-4D97-AF65-F5344CB8AC3E}">
        <p14:creationId xmlns:p14="http://schemas.microsoft.com/office/powerpoint/2010/main" val="38095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graphicFrame>
        <p:nvGraphicFramePr>
          <p:cNvPr id="449699" name="Group 163"/>
          <p:cNvGraphicFramePr>
            <a:graphicFrameLocks noGrp="1"/>
          </p:cNvGraphicFramePr>
          <p:nvPr/>
        </p:nvGraphicFramePr>
        <p:xfrm>
          <a:off x="2438400" y="21844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49622" name="Text Box 86"/>
          <p:cNvSpPr txBox="1">
            <a:spLocks noChangeArrowheads="1"/>
          </p:cNvSpPr>
          <p:nvPr/>
        </p:nvSpPr>
        <p:spPr bwMode="auto">
          <a:xfrm>
            <a:off x="2257425" y="1412875"/>
            <a:ext cx="460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8x8 chessboard, 32 pieces of dominos</a:t>
            </a:r>
          </a:p>
        </p:txBody>
      </p:sp>
      <p:graphicFrame>
        <p:nvGraphicFramePr>
          <p:cNvPr id="449623" name="Group 87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49631" name="Text Box 95"/>
          <p:cNvSpPr txBox="1">
            <a:spLocks noChangeArrowheads="1"/>
          </p:cNvSpPr>
          <p:nvPr/>
        </p:nvSpPr>
        <p:spPr bwMode="auto">
          <a:xfrm>
            <a:off x="669925" y="3927475"/>
            <a:ext cx="7381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6922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6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graphicFrame>
        <p:nvGraphicFramePr>
          <p:cNvPr id="451587" name="Group 3"/>
          <p:cNvGraphicFramePr>
            <a:graphicFrameLocks noGrp="1"/>
          </p:cNvGraphicFramePr>
          <p:nvPr/>
        </p:nvGraphicFramePr>
        <p:xfrm>
          <a:off x="2438400" y="24384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0" name="Text Box 86"/>
          <p:cNvSpPr txBox="1">
            <a:spLocks noChangeArrowheads="1"/>
          </p:cNvSpPr>
          <p:nvPr/>
        </p:nvSpPr>
        <p:spPr bwMode="auto">
          <a:xfrm>
            <a:off x="685800" y="1233488"/>
            <a:ext cx="616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8x8 chessboard with </a:t>
            </a:r>
            <a:r>
              <a:rPr lang="en-US" altLang="zh-TW">
                <a:solidFill>
                  <a:srgbClr val="A50021"/>
                </a:solidFill>
              </a:rPr>
              <a:t>two holes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31</a:t>
            </a:r>
            <a:r>
              <a:rPr lang="en-US" altLang="zh-TW"/>
              <a:t> pieces of dominos</a:t>
            </a:r>
          </a:p>
        </p:txBody>
      </p:sp>
      <p:graphicFrame>
        <p:nvGraphicFramePr>
          <p:cNvPr id="451684" name="Group 100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51679" name="Text Box 95"/>
          <p:cNvSpPr txBox="1">
            <a:spLocks noChangeArrowheads="1"/>
          </p:cNvSpPr>
          <p:nvPr/>
        </p:nvSpPr>
        <p:spPr bwMode="auto">
          <a:xfrm>
            <a:off x="2979738" y="1843088"/>
            <a:ext cx="31257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fill the chessboard?</a:t>
            </a:r>
          </a:p>
        </p:txBody>
      </p:sp>
      <p:sp>
        <p:nvSpPr>
          <p:cNvPr id="451680" name="Rectangle 96"/>
          <p:cNvSpPr>
            <a:spLocks noChangeArrowheads="1"/>
          </p:cNvSpPr>
          <p:nvPr/>
        </p:nvSpPr>
        <p:spPr bwMode="auto">
          <a:xfrm>
            <a:off x="2362200" y="5562600"/>
            <a:ext cx="6096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82" name="Text Box 98"/>
          <p:cNvSpPr txBox="1">
            <a:spLocks noChangeArrowheads="1"/>
          </p:cNvSpPr>
          <p:nvPr/>
        </p:nvSpPr>
        <p:spPr bwMode="auto">
          <a:xfrm>
            <a:off x="669925" y="3927475"/>
            <a:ext cx="7381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5736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80" grpId="0" animBg="1"/>
      <p:bldP spid="4516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685800" y="1233488"/>
            <a:ext cx="616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8x8 chessboard with </a:t>
            </a:r>
            <a:r>
              <a:rPr lang="en-US" altLang="zh-TW">
                <a:solidFill>
                  <a:srgbClr val="A50021"/>
                </a:solidFill>
              </a:rPr>
              <a:t>two holes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31</a:t>
            </a:r>
            <a:r>
              <a:rPr lang="en-US" altLang="zh-TW"/>
              <a:t> pieces of dominos</a:t>
            </a:r>
          </a:p>
        </p:txBody>
      </p:sp>
      <p:graphicFrame>
        <p:nvGraphicFramePr>
          <p:cNvPr id="450662" name="Group 102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574" name="Group 14"/>
          <p:cNvGraphicFramePr>
            <a:graphicFrameLocks noGrp="1"/>
          </p:cNvGraphicFramePr>
          <p:nvPr/>
        </p:nvGraphicFramePr>
        <p:xfrm>
          <a:off x="2438400" y="2424113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57" name="Text Box 97"/>
          <p:cNvSpPr txBox="1">
            <a:spLocks noChangeArrowheads="1"/>
          </p:cNvSpPr>
          <p:nvPr/>
        </p:nvSpPr>
        <p:spPr bwMode="auto">
          <a:xfrm>
            <a:off x="2979738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fill the chessboard?</a:t>
            </a:r>
          </a:p>
        </p:txBody>
      </p:sp>
      <p:sp>
        <p:nvSpPr>
          <p:cNvPr id="450658" name="Rectangle 98"/>
          <p:cNvSpPr>
            <a:spLocks noChangeArrowheads="1"/>
          </p:cNvSpPr>
          <p:nvPr/>
        </p:nvSpPr>
        <p:spPr bwMode="auto">
          <a:xfrm>
            <a:off x="2362200" y="60817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9" name="Rectangle 99"/>
          <p:cNvSpPr>
            <a:spLocks noChangeArrowheads="1"/>
          </p:cNvSpPr>
          <p:nvPr/>
        </p:nvSpPr>
        <p:spPr bwMode="auto">
          <a:xfrm>
            <a:off x="6172200" y="23479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0" name="Text Box 100"/>
          <p:cNvSpPr txBox="1">
            <a:spLocks noChangeArrowheads="1"/>
          </p:cNvSpPr>
          <p:nvPr/>
        </p:nvSpPr>
        <p:spPr bwMode="auto">
          <a:xfrm>
            <a:off x="669925" y="3927475"/>
            <a:ext cx="9223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Easy??</a:t>
            </a:r>
          </a:p>
        </p:txBody>
      </p:sp>
    </p:spTree>
    <p:extLst>
      <p:ext uri="{BB962C8B-B14F-4D97-AF65-F5344CB8AC3E}">
        <p14:creationId xmlns:p14="http://schemas.microsoft.com/office/powerpoint/2010/main" val="16485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8" grpId="0" animBg="1"/>
      <p:bldP spid="450659" grpId="0" animBg="1"/>
      <p:bldP spid="4506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685800" y="1233488"/>
            <a:ext cx="6062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4x4 chessboard with </a:t>
            </a:r>
            <a:r>
              <a:rPr lang="en-US" altLang="zh-TW">
                <a:solidFill>
                  <a:srgbClr val="A50021"/>
                </a:solidFill>
              </a:rPr>
              <a:t>two holes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7</a:t>
            </a:r>
            <a:r>
              <a:rPr lang="en-US" altLang="zh-TW"/>
              <a:t> pieces of dominos</a:t>
            </a:r>
          </a:p>
        </p:txBody>
      </p:sp>
      <p:graphicFrame>
        <p:nvGraphicFramePr>
          <p:cNvPr id="479352" name="Group 120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344" name="Group 112"/>
          <p:cNvGraphicFramePr>
            <a:graphicFrameLocks noGrp="1"/>
          </p:cNvGraphicFramePr>
          <p:nvPr/>
        </p:nvGraphicFramePr>
        <p:xfrm>
          <a:off x="3505200" y="3733800"/>
          <a:ext cx="2133600" cy="207264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9327" name="Text Box 95"/>
          <p:cNvSpPr txBox="1">
            <a:spLocks noChangeArrowheads="1"/>
          </p:cNvSpPr>
          <p:nvPr/>
        </p:nvSpPr>
        <p:spPr bwMode="auto">
          <a:xfrm>
            <a:off x="2979738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fill the chessboard?</a:t>
            </a:r>
          </a:p>
        </p:txBody>
      </p:sp>
      <p:sp>
        <p:nvSpPr>
          <p:cNvPr id="479328" name="Rectangle 96"/>
          <p:cNvSpPr>
            <a:spLocks noChangeArrowheads="1"/>
          </p:cNvSpPr>
          <p:nvPr/>
        </p:nvSpPr>
        <p:spPr bwMode="auto">
          <a:xfrm>
            <a:off x="3429000" y="53340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329" name="Rectangle 97"/>
          <p:cNvSpPr>
            <a:spLocks noChangeArrowheads="1"/>
          </p:cNvSpPr>
          <p:nvPr/>
        </p:nvSpPr>
        <p:spPr bwMode="auto">
          <a:xfrm>
            <a:off x="5105400" y="36576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330" name="Text Box 98"/>
          <p:cNvSpPr txBox="1">
            <a:spLocks noChangeArrowheads="1"/>
          </p:cNvSpPr>
          <p:nvPr/>
        </p:nvSpPr>
        <p:spPr bwMode="auto">
          <a:xfrm>
            <a:off x="3856038" y="2819400"/>
            <a:ext cx="14017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Impossible!</a:t>
            </a:r>
          </a:p>
        </p:txBody>
      </p:sp>
      <p:sp>
        <p:nvSpPr>
          <p:cNvPr id="479345" name="Line 113"/>
          <p:cNvSpPr>
            <a:spLocks noChangeShapeType="1"/>
          </p:cNvSpPr>
          <p:nvPr/>
        </p:nvSpPr>
        <p:spPr bwMode="auto">
          <a:xfrm>
            <a:off x="4267200" y="55626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6" name="Line 114"/>
          <p:cNvSpPr>
            <a:spLocks noChangeShapeType="1"/>
          </p:cNvSpPr>
          <p:nvPr/>
        </p:nvSpPr>
        <p:spPr bwMode="auto">
          <a:xfrm>
            <a:off x="5334000" y="5029200"/>
            <a:ext cx="0" cy="5334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7" name="Line 115"/>
          <p:cNvSpPr>
            <a:spLocks noChangeShapeType="1"/>
          </p:cNvSpPr>
          <p:nvPr/>
        </p:nvSpPr>
        <p:spPr bwMode="auto">
          <a:xfrm>
            <a:off x="4800600" y="45720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8" name="Line 116"/>
          <p:cNvSpPr>
            <a:spLocks noChangeShapeType="1"/>
          </p:cNvSpPr>
          <p:nvPr/>
        </p:nvSpPr>
        <p:spPr bwMode="auto">
          <a:xfrm>
            <a:off x="4267200" y="50292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9" name="Line 117"/>
          <p:cNvSpPr>
            <a:spLocks noChangeShapeType="1"/>
          </p:cNvSpPr>
          <p:nvPr/>
        </p:nvSpPr>
        <p:spPr bwMode="auto">
          <a:xfrm>
            <a:off x="4267200" y="40386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50" name="Line 118"/>
          <p:cNvSpPr>
            <a:spLocks noChangeShapeType="1"/>
          </p:cNvSpPr>
          <p:nvPr/>
        </p:nvSpPr>
        <p:spPr bwMode="auto">
          <a:xfrm>
            <a:off x="3733800" y="45720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28" grpId="0" animBg="1"/>
      <p:bldP spid="479329" grpId="0" animBg="1"/>
      <p:bldP spid="479330" grpId="0" animBg="1"/>
      <p:bldP spid="479345" grpId="0" animBg="1"/>
      <p:bldP spid="479346" grpId="0" animBg="1"/>
      <p:bldP spid="479347" grpId="0" animBg="1"/>
      <p:bldP spid="479348" grpId="0" animBg="1"/>
      <p:bldP spid="479349" grpId="0" animBg="1"/>
      <p:bldP spid="4793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685800" y="1233488"/>
            <a:ext cx="616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8x8 chessboard with </a:t>
            </a:r>
            <a:r>
              <a:rPr lang="en-US" altLang="zh-TW">
                <a:solidFill>
                  <a:srgbClr val="A50021"/>
                </a:solidFill>
              </a:rPr>
              <a:t>two holes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31</a:t>
            </a:r>
            <a:r>
              <a:rPr lang="en-US" altLang="zh-TW"/>
              <a:t> pieces of dominos</a:t>
            </a:r>
          </a:p>
        </p:txBody>
      </p:sp>
      <p:graphicFrame>
        <p:nvGraphicFramePr>
          <p:cNvPr id="480357" name="Group 101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268" name="Group 12"/>
          <p:cNvGraphicFramePr>
            <a:graphicFrameLocks noGrp="1"/>
          </p:cNvGraphicFramePr>
          <p:nvPr/>
        </p:nvGraphicFramePr>
        <p:xfrm>
          <a:off x="2438400" y="2424113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0351" name="Text Box 95"/>
          <p:cNvSpPr txBox="1">
            <a:spLocks noChangeArrowheads="1"/>
          </p:cNvSpPr>
          <p:nvPr/>
        </p:nvSpPr>
        <p:spPr bwMode="auto">
          <a:xfrm>
            <a:off x="2979738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fill the chessboard?</a:t>
            </a:r>
          </a:p>
        </p:txBody>
      </p:sp>
      <p:sp>
        <p:nvSpPr>
          <p:cNvPr id="480352" name="Rectangle 96"/>
          <p:cNvSpPr>
            <a:spLocks noChangeArrowheads="1"/>
          </p:cNvSpPr>
          <p:nvPr/>
        </p:nvSpPr>
        <p:spPr bwMode="auto">
          <a:xfrm>
            <a:off x="2362200" y="60817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353" name="Rectangle 97"/>
          <p:cNvSpPr>
            <a:spLocks noChangeArrowheads="1"/>
          </p:cNvSpPr>
          <p:nvPr/>
        </p:nvSpPr>
        <p:spPr bwMode="auto">
          <a:xfrm>
            <a:off x="6172200" y="23479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354" name="Text Box 98"/>
          <p:cNvSpPr txBox="1">
            <a:spLocks noChangeArrowheads="1"/>
          </p:cNvSpPr>
          <p:nvPr/>
        </p:nvSpPr>
        <p:spPr bwMode="auto">
          <a:xfrm>
            <a:off x="669925" y="3927475"/>
            <a:ext cx="1546225" cy="376238"/>
          </a:xfrm>
          <a:prstGeom prst="rect">
            <a:avLst/>
          </a:prstGeom>
          <a:solidFill>
            <a:srgbClr val="FF99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Then what??</a:t>
            </a:r>
          </a:p>
        </p:txBody>
      </p:sp>
      <p:sp>
        <p:nvSpPr>
          <p:cNvPr id="480355" name="Line 99"/>
          <p:cNvSpPr>
            <a:spLocks noChangeShapeType="1"/>
          </p:cNvSpPr>
          <p:nvPr/>
        </p:nvSpPr>
        <p:spPr bwMode="auto">
          <a:xfrm>
            <a:off x="3200400" y="63246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54" grpId="0" animBg="1"/>
      <p:bldP spid="4803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685800" y="1233488"/>
            <a:ext cx="616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8x8 chessboard with </a:t>
            </a:r>
            <a:r>
              <a:rPr lang="en-US" altLang="zh-TW">
                <a:solidFill>
                  <a:srgbClr val="A50021"/>
                </a:solidFill>
              </a:rPr>
              <a:t>two holes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31</a:t>
            </a:r>
            <a:r>
              <a:rPr lang="en-US" altLang="zh-TW"/>
              <a:t> pieces of dominos</a:t>
            </a:r>
          </a:p>
        </p:txBody>
      </p:sp>
      <p:graphicFrame>
        <p:nvGraphicFramePr>
          <p:cNvPr id="482437" name="Group 133"/>
          <p:cNvGraphicFramePr>
            <a:graphicFrameLocks noGrp="1"/>
          </p:cNvGraphicFramePr>
          <p:nvPr/>
        </p:nvGraphicFramePr>
        <p:xfrm>
          <a:off x="7239000" y="10668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469" name="Group 165"/>
          <p:cNvGraphicFramePr>
            <a:graphicFrameLocks noGrp="1"/>
          </p:cNvGraphicFramePr>
          <p:nvPr/>
        </p:nvGraphicFramePr>
        <p:xfrm>
          <a:off x="2438400" y="2424113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82399" name="Text Box 95"/>
          <p:cNvSpPr txBox="1">
            <a:spLocks noChangeArrowheads="1"/>
          </p:cNvSpPr>
          <p:nvPr/>
        </p:nvSpPr>
        <p:spPr bwMode="auto">
          <a:xfrm>
            <a:off x="2979738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fill the chessboard?</a:t>
            </a:r>
          </a:p>
        </p:txBody>
      </p:sp>
      <p:sp>
        <p:nvSpPr>
          <p:cNvPr id="482400" name="Rectangle 96"/>
          <p:cNvSpPr>
            <a:spLocks noChangeArrowheads="1"/>
          </p:cNvSpPr>
          <p:nvPr/>
        </p:nvSpPr>
        <p:spPr bwMode="auto">
          <a:xfrm>
            <a:off x="2362200" y="60817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01" name="Rectangle 97"/>
          <p:cNvSpPr>
            <a:spLocks noChangeArrowheads="1"/>
          </p:cNvSpPr>
          <p:nvPr/>
        </p:nvSpPr>
        <p:spPr bwMode="auto">
          <a:xfrm>
            <a:off x="6172200" y="23479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400" grpId="0" animBg="1"/>
      <p:bldP spid="4824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344738" y="1538288"/>
            <a:ext cx="45227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All horses are the same color.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66800" y="2420938"/>
            <a:ext cx="701040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>
                <a:solidFill>
                  <a:srgbClr val="008000"/>
                </a:solidFill>
              </a:rPr>
              <a:t>Proof:</a:t>
            </a:r>
            <a:r>
              <a:rPr kumimoji="0" lang="en-US" altLang="en-US">
                <a:solidFill>
                  <a:srgbClr val="008000"/>
                </a:solidFill>
              </a:rPr>
              <a:t> (by induction on</a:t>
            </a:r>
            <a:r>
              <a:rPr kumimoji="0" lang="en-US" altLang="en-US" i="1">
                <a:solidFill>
                  <a:srgbClr val="008000"/>
                </a:solidFill>
              </a:rPr>
              <a:t> n</a:t>
            </a:r>
            <a:r>
              <a:rPr kumimoji="0" lang="en-US" altLang="en-US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0" lang="en-US" altLang="en-US">
                <a:solidFill>
                  <a:srgbClr val="008000"/>
                </a:solidFill>
              </a:rPr>
              <a:t>Induction hypothesis:</a:t>
            </a:r>
          </a:p>
          <a:p>
            <a:pPr algn="ctr">
              <a:lnSpc>
                <a:spcPct val="150000"/>
              </a:lnSpc>
            </a:pPr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  any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  <a:p>
            <a:pPr>
              <a:lnSpc>
                <a:spcPct val="150000"/>
              </a:lnSpc>
            </a:pPr>
            <a:r>
              <a:rPr kumimoji="0" lang="en-US" altLang="en-US">
                <a:solidFill>
                  <a:srgbClr val="008000"/>
                </a:solidFill>
              </a:rPr>
              <a:t>Base case 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>
                <a:solidFill>
                  <a:srgbClr val="008000"/>
                </a:solidFill>
              </a:rPr>
              <a:t>=0):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	No horses so </a:t>
            </a:r>
            <a:r>
              <a:rPr kumimoji="0" lang="en-US" altLang="en-US" i="1"/>
              <a:t>obviously</a:t>
            </a:r>
            <a:r>
              <a:rPr kumimoji="0" lang="en-US" altLang="en-US"/>
              <a:t> true!</a:t>
            </a:r>
          </a:p>
        </p:txBody>
      </p: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179214" name="Picture 1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215" name="Picture 1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216" name="Picture 1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217" name="Picture 17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179219" name="Picture 1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220" name="Picture 20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288" name="Group 128"/>
          <p:cNvGraphicFramePr>
            <a:graphicFrameLocks noGrp="1"/>
          </p:cNvGraphicFramePr>
          <p:nvPr/>
        </p:nvGraphicFramePr>
        <p:xfrm>
          <a:off x="228600" y="16002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</a:tbl>
          </a:graphicData>
        </a:graphic>
      </p:graphicFrame>
      <p:sp>
        <p:nvSpPr>
          <p:cNvPr id="476245" name="Rectangle 85"/>
          <p:cNvSpPr>
            <a:spLocks noChangeArrowheads="1"/>
          </p:cNvSpPr>
          <p:nvPr/>
        </p:nvSpPr>
        <p:spPr bwMode="auto">
          <a:xfrm>
            <a:off x="152400" y="52578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246" name="Rectangle 86"/>
          <p:cNvSpPr>
            <a:spLocks noChangeArrowheads="1"/>
          </p:cNvSpPr>
          <p:nvPr/>
        </p:nvSpPr>
        <p:spPr bwMode="auto">
          <a:xfrm>
            <a:off x="3962400" y="15240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247" name="Line 87"/>
          <p:cNvSpPr>
            <a:spLocks noChangeShapeType="1"/>
          </p:cNvSpPr>
          <p:nvPr/>
        </p:nvSpPr>
        <p:spPr bwMode="auto">
          <a:xfrm>
            <a:off x="990600" y="550068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48" name="Text Box 88"/>
          <p:cNvSpPr txBox="1">
            <a:spLocks noChangeArrowheads="1"/>
          </p:cNvSpPr>
          <p:nvPr/>
        </p:nvSpPr>
        <p:spPr bwMode="auto">
          <a:xfrm>
            <a:off x="3429000" y="457200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Domino Puzzle</a:t>
            </a:r>
          </a:p>
        </p:txBody>
      </p:sp>
      <p:sp>
        <p:nvSpPr>
          <p:cNvPr id="476249" name="Text Box 89"/>
          <p:cNvSpPr txBox="1">
            <a:spLocks noChangeArrowheads="1"/>
          </p:cNvSpPr>
          <p:nvPr/>
        </p:nvSpPr>
        <p:spPr bwMode="auto">
          <a:xfrm>
            <a:off x="4953000" y="1760538"/>
            <a:ext cx="3886200" cy="3673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Each domino will occupy one white square and one </a:t>
            </a:r>
            <a:r>
              <a:rPr lang="en-US" altLang="zh-TW">
                <a:solidFill>
                  <a:srgbClr val="A50021"/>
                </a:solidFill>
                <a:latin typeface="Comic Sans MS" pitchFamily="66" charset="0"/>
              </a:rPr>
              <a:t>red</a:t>
            </a:r>
            <a:r>
              <a:rPr lang="en-US" altLang="zh-TW">
                <a:latin typeface="Comic Sans MS" pitchFamily="66" charset="0"/>
              </a:rPr>
              <a:t> square.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There are 32 blue squares but only 30 white squares.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So it is impossible to fill the chessboard using only 31 dominos.</a:t>
            </a:r>
          </a:p>
        </p:txBody>
      </p:sp>
      <p:sp>
        <p:nvSpPr>
          <p:cNvPr id="476250" name="Text Box 90"/>
          <p:cNvSpPr txBox="1">
            <a:spLocks noChangeArrowheads="1"/>
          </p:cNvSpPr>
          <p:nvPr/>
        </p:nvSpPr>
        <p:spPr bwMode="auto">
          <a:xfrm>
            <a:off x="6753225" y="1081088"/>
            <a:ext cx="1247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Invariant!</a:t>
            </a:r>
          </a:p>
        </p:txBody>
      </p:sp>
      <p:sp>
        <p:nvSpPr>
          <p:cNvPr id="476251" name="Line 91"/>
          <p:cNvSpPr>
            <a:spLocks noChangeShapeType="1"/>
          </p:cNvSpPr>
          <p:nvPr/>
        </p:nvSpPr>
        <p:spPr bwMode="auto">
          <a:xfrm flipH="1">
            <a:off x="7239000" y="1447800"/>
            <a:ext cx="762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2" name="Text Box 92"/>
          <p:cNvSpPr txBox="1">
            <a:spLocks noChangeArrowheads="1"/>
          </p:cNvSpPr>
          <p:nvPr/>
        </p:nvSpPr>
        <p:spPr bwMode="auto">
          <a:xfrm>
            <a:off x="1828800" y="6110288"/>
            <a:ext cx="53911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another example of the invariant method.</a:t>
            </a:r>
          </a:p>
        </p:txBody>
      </p:sp>
      <p:sp>
        <p:nvSpPr>
          <p:cNvPr id="476253" name="Line 93"/>
          <p:cNvSpPr>
            <a:spLocks noChangeShapeType="1"/>
          </p:cNvSpPr>
          <p:nvPr/>
        </p:nvSpPr>
        <p:spPr bwMode="auto">
          <a:xfrm>
            <a:off x="1524000" y="28956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4" name="Line 94"/>
          <p:cNvSpPr>
            <a:spLocks noChangeShapeType="1"/>
          </p:cNvSpPr>
          <p:nvPr/>
        </p:nvSpPr>
        <p:spPr bwMode="auto">
          <a:xfrm>
            <a:off x="3048000" y="34290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5" name="Line 95"/>
          <p:cNvSpPr>
            <a:spLocks noChangeShapeType="1"/>
          </p:cNvSpPr>
          <p:nvPr/>
        </p:nvSpPr>
        <p:spPr bwMode="auto">
          <a:xfrm>
            <a:off x="2590800" y="3886200"/>
            <a:ext cx="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6" name="Line 96"/>
          <p:cNvSpPr>
            <a:spLocks noChangeShapeType="1"/>
          </p:cNvSpPr>
          <p:nvPr/>
        </p:nvSpPr>
        <p:spPr bwMode="auto">
          <a:xfrm>
            <a:off x="533400" y="1828800"/>
            <a:ext cx="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47" grpId="0" animBg="1"/>
      <p:bldP spid="476250" grpId="0"/>
      <p:bldP spid="476251" grpId="0" animBg="1"/>
      <p:bldP spid="476252" grpId="0" animBg="1"/>
      <p:bldP spid="476253" grpId="0" animBg="1"/>
      <p:bldP spid="476254" grpId="0" animBg="1"/>
      <p:bldP spid="476255" grpId="0" animBg="1"/>
      <p:bldP spid="4762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Invariant Method</a:t>
            </a:r>
          </a:p>
        </p:txBody>
      </p:sp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6057900" cy="202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Find properties (the </a:t>
            </a:r>
            <a:r>
              <a:rPr lang="en-US" altLang="zh-TW" b="1">
                <a:latin typeface="Comic Sans MS" pitchFamily="66" charset="0"/>
              </a:rPr>
              <a:t>invariants</a:t>
            </a:r>
            <a:r>
              <a:rPr lang="en-US" altLang="zh-TW">
                <a:latin typeface="Comic Sans MS" pitchFamily="66" charset="0"/>
              </a:rPr>
              <a:t>) that are satisfied throughout the whole process.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Show that the target do not satisfy the properties.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Conclude that the target is not achievable.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1981200" y="3962400"/>
            <a:ext cx="424973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rook example, the invariant is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colour of the position of the rook.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1951038" y="5199063"/>
            <a:ext cx="5211762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domino example, the invariant is that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any placement of dominos will occupy the same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number of blue positions and white positions.</a:t>
            </a:r>
          </a:p>
        </p:txBody>
      </p:sp>
    </p:spTree>
    <p:extLst>
      <p:ext uri="{BB962C8B-B14F-4D97-AF65-F5344CB8AC3E}">
        <p14:creationId xmlns:p14="http://schemas.microsoft.com/office/powerpoint/2010/main" val="25114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animBg="1"/>
      <p:bldP spid="4751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3549650" y="4572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Possible</a:t>
            </a:r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1754188" y="1489075"/>
            <a:ext cx="5646737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just proved that if we take out two squares of 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the same colour</a:t>
            </a:r>
            <a:r>
              <a:rPr lang="en-US" altLang="zh-TW"/>
              <a:t>, then it is impossible to finish.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1524000" y="2743200"/>
            <a:ext cx="6056313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if we take out two squares of </a:t>
            </a:r>
            <a:r>
              <a:rPr lang="en-US" altLang="zh-TW" b="1">
                <a:solidFill>
                  <a:schemeClr val="accent2"/>
                </a:solidFill>
              </a:rPr>
              <a:t>different colours</a:t>
            </a:r>
            <a:r>
              <a:rPr lang="en-US" altLang="zh-TW"/>
              <a:t>?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Would it be always possible to finish then?</a:t>
            </a:r>
          </a:p>
        </p:txBody>
      </p:sp>
      <p:graphicFrame>
        <p:nvGraphicFramePr>
          <p:cNvPr id="473137" name="Group 49"/>
          <p:cNvGraphicFramePr>
            <a:graphicFrameLocks noGrp="1"/>
          </p:cNvGraphicFramePr>
          <p:nvPr/>
        </p:nvGraphicFramePr>
        <p:xfrm>
          <a:off x="3505200" y="4038600"/>
          <a:ext cx="2133600" cy="207264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3120" name="Rectangle 32"/>
          <p:cNvSpPr>
            <a:spLocks noChangeArrowheads="1"/>
          </p:cNvSpPr>
          <p:nvPr/>
        </p:nvSpPr>
        <p:spPr bwMode="auto">
          <a:xfrm>
            <a:off x="3429000" y="56388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128" name="Rectangle 40"/>
          <p:cNvSpPr>
            <a:spLocks noChangeArrowheads="1"/>
          </p:cNvSpPr>
          <p:nvPr/>
        </p:nvSpPr>
        <p:spPr bwMode="auto">
          <a:xfrm>
            <a:off x="4572000" y="3810000"/>
            <a:ext cx="533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129" name="Line 41"/>
          <p:cNvSpPr>
            <a:spLocks noChangeShapeType="1"/>
          </p:cNvSpPr>
          <p:nvPr/>
        </p:nvSpPr>
        <p:spPr bwMode="auto">
          <a:xfrm>
            <a:off x="4572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30" name="Line 42"/>
          <p:cNvSpPr>
            <a:spLocks noChangeShapeType="1"/>
          </p:cNvSpPr>
          <p:nvPr/>
        </p:nvSpPr>
        <p:spPr bwMode="auto">
          <a:xfrm>
            <a:off x="5105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38" name="Line 50"/>
          <p:cNvSpPr>
            <a:spLocks noChangeShapeType="1"/>
          </p:cNvSpPr>
          <p:nvPr/>
        </p:nvSpPr>
        <p:spPr bwMode="auto">
          <a:xfrm>
            <a:off x="4267200" y="58674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39" name="Line 51"/>
          <p:cNvSpPr>
            <a:spLocks noChangeShapeType="1"/>
          </p:cNvSpPr>
          <p:nvPr/>
        </p:nvSpPr>
        <p:spPr bwMode="auto">
          <a:xfrm>
            <a:off x="5334000" y="52578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40" name="Line 52"/>
          <p:cNvSpPr>
            <a:spLocks noChangeShapeType="1"/>
          </p:cNvSpPr>
          <p:nvPr/>
        </p:nvSpPr>
        <p:spPr bwMode="auto">
          <a:xfrm>
            <a:off x="5334000" y="4267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41" name="Line 53"/>
          <p:cNvSpPr>
            <a:spLocks noChangeShapeType="1"/>
          </p:cNvSpPr>
          <p:nvPr/>
        </p:nvSpPr>
        <p:spPr bwMode="auto">
          <a:xfrm>
            <a:off x="4267200" y="53340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42" name="Line 54"/>
          <p:cNvSpPr>
            <a:spLocks noChangeShapeType="1"/>
          </p:cNvSpPr>
          <p:nvPr/>
        </p:nvSpPr>
        <p:spPr bwMode="auto">
          <a:xfrm>
            <a:off x="4267200" y="48006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43" name="Line 55"/>
          <p:cNvSpPr>
            <a:spLocks noChangeShapeType="1"/>
          </p:cNvSpPr>
          <p:nvPr/>
        </p:nvSpPr>
        <p:spPr bwMode="auto">
          <a:xfrm>
            <a:off x="3733800" y="43434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44" name="Line 56"/>
          <p:cNvSpPr>
            <a:spLocks noChangeShapeType="1"/>
          </p:cNvSpPr>
          <p:nvPr/>
        </p:nvSpPr>
        <p:spPr bwMode="auto">
          <a:xfrm>
            <a:off x="3810000" y="4800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145" name="Text Box 57"/>
          <p:cNvSpPr txBox="1">
            <a:spLocks noChangeArrowheads="1"/>
          </p:cNvSpPr>
          <p:nvPr/>
        </p:nvSpPr>
        <p:spPr bwMode="auto">
          <a:xfrm>
            <a:off x="6308725" y="4689475"/>
            <a:ext cx="835025" cy="376238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Yes??</a:t>
            </a:r>
          </a:p>
        </p:txBody>
      </p:sp>
    </p:spTree>
    <p:extLst>
      <p:ext uri="{BB962C8B-B14F-4D97-AF65-F5344CB8AC3E}">
        <p14:creationId xmlns:p14="http://schemas.microsoft.com/office/powerpoint/2010/main" val="25297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nimBg="1"/>
      <p:bldP spid="473120" grpId="0" animBg="1"/>
      <p:bldP spid="473128" grpId="0" animBg="1"/>
      <p:bldP spid="473129" grpId="0" animBg="1"/>
      <p:bldP spid="473130" grpId="0" animBg="1"/>
      <p:bldP spid="473138" grpId="0" animBg="1"/>
      <p:bldP spid="473139" grpId="0" animBg="1"/>
      <p:bldP spid="473140" grpId="0" animBg="1"/>
      <p:bldP spid="473141" grpId="0" animBg="1"/>
      <p:bldP spid="473142" grpId="0" animBg="1"/>
      <p:bldP spid="473143" grpId="0" animBg="1"/>
      <p:bldP spid="473144" grpId="0" animBg="1"/>
      <p:bldP spid="4731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2" name="Group 2"/>
          <p:cNvGraphicFramePr>
            <a:graphicFrameLocks noGrp="1"/>
          </p:cNvGraphicFramePr>
          <p:nvPr/>
        </p:nvGraphicFramePr>
        <p:xfrm>
          <a:off x="2438400" y="17526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1125" name="Rectangle 85"/>
          <p:cNvSpPr>
            <a:spLocks noChangeArrowheads="1"/>
          </p:cNvSpPr>
          <p:nvPr/>
        </p:nvSpPr>
        <p:spPr bwMode="auto">
          <a:xfrm>
            <a:off x="2362200" y="54102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6" name="Rectangle 86"/>
          <p:cNvSpPr>
            <a:spLocks noChangeArrowheads="1"/>
          </p:cNvSpPr>
          <p:nvPr/>
        </p:nvSpPr>
        <p:spPr bwMode="auto">
          <a:xfrm>
            <a:off x="6172200" y="22860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8" name="Text Box 88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Prove the Possible</a:t>
            </a:r>
          </a:p>
        </p:txBody>
      </p:sp>
      <p:sp>
        <p:nvSpPr>
          <p:cNvPr id="471129" name="Line 89"/>
          <p:cNvSpPr>
            <a:spLocks noChangeShapeType="1"/>
          </p:cNvSpPr>
          <p:nvPr/>
        </p:nvSpPr>
        <p:spPr bwMode="auto">
          <a:xfrm>
            <a:off x="61722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0" name="Line 90"/>
          <p:cNvSpPr>
            <a:spLocks noChangeShapeType="1"/>
          </p:cNvSpPr>
          <p:nvPr/>
        </p:nvSpPr>
        <p:spPr bwMode="auto">
          <a:xfrm>
            <a:off x="2743200" y="44958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2" name="Line 92"/>
          <p:cNvSpPr>
            <a:spLocks noChangeShapeType="1"/>
          </p:cNvSpPr>
          <p:nvPr/>
        </p:nvSpPr>
        <p:spPr bwMode="auto">
          <a:xfrm>
            <a:off x="2743200" y="3505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3" name="Line 93"/>
          <p:cNvSpPr>
            <a:spLocks noChangeShapeType="1"/>
          </p:cNvSpPr>
          <p:nvPr/>
        </p:nvSpPr>
        <p:spPr bwMode="auto">
          <a:xfrm>
            <a:off x="2743200" y="24384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4" name="Line 94"/>
          <p:cNvSpPr>
            <a:spLocks noChangeShapeType="1"/>
          </p:cNvSpPr>
          <p:nvPr/>
        </p:nvSpPr>
        <p:spPr bwMode="auto">
          <a:xfrm>
            <a:off x="2743200" y="20574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5" name="Line 95"/>
          <p:cNvSpPr>
            <a:spLocks noChangeShapeType="1"/>
          </p:cNvSpPr>
          <p:nvPr/>
        </p:nvSpPr>
        <p:spPr bwMode="auto">
          <a:xfrm>
            <a:off x="3733800" y="20574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6" name="Line 96"/>
          <p:cNvSpPr>
            <a:spLocks noChangeShapeType="1"/>
          </p:cNvSpPr>
          <p:nvPr/>
        </p:nvSpPr>
        <p:spPr bwMode="auto">
          <a:xfrm>
            <a:off x="4800600" y="20574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7" name="Line 97"/>
          <p:cNvSpPr>
            <a:spLocks noChangeShapeType="1"/>
          </p:cNvSpPr>
          <p:nvPr/>
        </p:nvSpPr>
        <p:spPr bwMode="auto">
          <a:xfrm>
            <a:off x="5867400" y="20574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8" name="Line 98"/>
          <p:cNvSpPr>
            <a:spLocks noChangeShapeType="1"/>
          </p:cNvSpPr>
          <p:nvPr/>
        </p:nvSpPr>
        <p:spPr bwMode="auto">
          <a:xfrm>
            <a:off x="6400800" y="30480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9" name="Line 99"/>
          <p:cNvSpPr>
            <a:spLocks noChangeShapeType="1"/>
          </p:cNvSpPr>
          <p:nvPr/>
        </p:nvSpPr>
        <p:spPr bwMode="auto">
          <a:xfrm>
            <a:off x="6400800" y="4038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0" name="Line 100"/>
          <p:cNvSpPr>
            <a:spLocks noChangeShapeType="1"/>
          </p:cNvSpPr>
          <p:nvPr/>
        </p:nvSpPr>
        <p:spPr bwMode="auto">
          <a:xfrm>
            <a:off x="6400800" y="5029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1" name="Line 101"/>
          <p:cNvSpPr>
            <a:spLocks noChangeShapeType="1"/>
          </p:cNvSpPr>
          <p:nvPr/>
        </p:nvSpPr>
        <p:spPr bwMode="auto">
          <a:xfrm>
            <a:off x="59436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2" name="Line 102"/>
          <p:cNvSpPr>
            <a:spLocks noChangeShapeType="1"/>
          </p:cNvSpPr>
          <p:nvPr/>
        </p:nvSpPr>
        <p:spPr bwMode="auto">
          <a:xfrm>
            <a:off x="59436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3" name="Line 103"/>
          <p:cNvSpPr>
            <a:spLocks noChangeShapeType="1"/>
          </p:cNvSpPr>
          <p:nvPr/>
        </p:nvSpPr>
        <p:spPr bwMode="auto">
          <a:xfrm>
            <a:off x="59436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4" name="Line 104"/>
          <p:cNvSpPr>
            <a:spLocks noChangeShapeType="1"/>
          </p:cNvSpPr>
          <p:nvPr/>
        </p:nvSpPr>
        <p:spPr bwMode="auto">
          <a:xfrm>
            <a:off x="5334000" y="25146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5" name="Line 105"/>
          <p:cNvSpPr>
            <a:spLocks noChangeShapeType="1"/>
          </p:cNvSpPr>
          <p:nvPr/>
        </p:nvSpPr>
        <p:spPr bwMode="auto">
          <a:xfrm>
            <a:off x="54102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6" name="Line 106"/>
          <p:cNvSpPr>
            <a:spLocks noChangeShapeType="1"/>
          </p:cNvSpPr>
          <p:nvPr/>
        </p:nvSpPr>
        <p:spPr bwMode="auto">
          <a:xfrm>
            <a:off x="54102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7" name="Line 107"/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8" name="Line 108"/>
          <p:cNvSpPr>
            <a:spLocks noChangeShapeType="1"/>
          </p:cNvSpPr>
          <p:nvPr/>
        </p:nvSpPr>
        <p:spPr bwMode="auto">
          <a:xfrm>
            <a:off x="4876800" y="5029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9" name="Line 109"/>
          <p:cNvSpPr>
            <a:spLocks noChangeShapeType="1"/>
          </p:cNvSpPr>
          <p:nvPr/>
        </p:nvSpPr>
        <p:spPr bwMode="auto">
          <a:xfrm>
            <a:off x="4876800" y="4038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0" name="Line 110"/>
          <p:cNvSpPr>
            <a:spLocks noChangeShapeType="1"/>
          </p:cNvSpPr>
          <p:nvPr/>
        </p:nvSpPr>
        <p:spPr bwMode="auto">
          <a:xfrm>
            <a:off x="4876800" y="30480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1" name="Line 111"/>
          <p:cNvSpPr>
            <a:spLocks noChangeShapeType="1"/>
          </p:cNvSpPr>
          <p:nvPr/>
        </p:nvSpPr>
        <p:spPr bwMode="auto">
          <a:xfrm>
            <a:off x="4267200" y="25146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2" name="Line 112"/>
          <p:cNvSpPr>
            <a:spLocks noChangeShapeType="1"/>
          </p:cNvSpPr>
          <p:nvPr/>
        </p:nvSpPr>
        <p:spPr bwMode="auto">
          <a:xfrm>
            <a:off x="3200400" y="25146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3" name="Line 113"/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4" name="Line 114"/>
          <p:cNvSpPr>
            <a:spLocks noChangeShapeType="1"/>
          </p:cNvSpPr>
          <p:nvPr/>
        </p:nvSpPr>
        <p:spPr bwMode="auto">
          <a:xfrm>
            <a:off x="4343400" y="4038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5" name="Line 115"/>
          <p:cNvSpPr>
            <a:spLocks noChangeShapeType="1"/>
          </p:cNvSpPr>
          <p:nvPr/>
        </p:nvSpPr>
        <p:spPr bwMode="auto">
          <a:xfrm>
            <a:off x="4343400" y="30480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6" name="Line 116"/>
          <p:cNvSpPr>
            <a:spLocks noChangeShapeType="1"/>
          </p:cNvSpPr>
          <p:nvPr/>
        </p:nvSpPr>
        <p:spPr bwMode="auto">
          <a:xfrm>
            <a:off x="38100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7" name="Line 117"/>
          <p:cNvSpPr>
            <a:spLocks noChangeShapeType="1"/>
          </p:cNvSpPr>
          <p:nvPr/>
        </p:nvSpPr>
        <p:spPr bwMode="auto">
          <a:xfrm>
            <a:off x="38100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8" name="Line 118"/>
          <p:cNvSpPr>
            <a:spLocks noChangeShapeType="1"/>
          </p:cNvSpPr>
          <p:nvPr/>
        </p:nvSpPr>
        <p:spPr bwMode="auto">
          <a:xfrm>
            <a:off x="38100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9" name="Line 119"/>
          <p:cNvSpPr>
            <a:spLocks noChangeShapeType="1"/>
          </p:cNvSpPr>
          <p:nvPr/>
        </p:nvSpPr>
        <p:spPr bwMode="auto">
          <a:xfrm>
            <a:off x="32766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0" name="Line 120"/>
          <p:cNvSpPr>
            <a:spLocks noChangeShapeType="1"/>
          </p:cNvSpPr>
          <p:nvPr/>
        </p:nvSpPr>
        <p:spPr bwMode="auto">
          <a:xfrm>
            <a:off x="32766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1" name="Line 121"/>
          <p:cNvSpPr>
            <a:spLocks noChangeShapeType="1"/>
          </p:cNvSpPr>
          <p:nvPr/>
        </p:nvSpPr>
        <p:spPr bwMode="auto">
          <a:xfrm>
            <a:off x="32766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3" name="Text Box 123"/>
          <p:cNvSpPr txBox="1">
            <a:spLocks noChangeArrowheads="1"/>
          </p:cNvSpPr>
          <p:nvPr/>
        </p:nvSpPr>
        <p:spPr bwMode="auto">
          <a:xfrm>
            <a:off x="7318375" y="3586163"/>
            <a:ext cx="835025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Yes??</a:t>
            </a:r>
          </a:p>
        </p:txBody>
      </p:sp>
    </p:spTree>
    <p:extLst>
      <p:ext uri="{BB962C8B-B14F-4D97-AF65-F5344CB8AC3E}">
        <p14:creationId xmlns:p14="http://schemas.microsoft.com/office/powerpoint/2010/main" val="31453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0" grpId="0" animBg="1"/>
      <p:bldP spid="471132" grpId="0" animBg="1"/>
      <p:bldP spid="471133" grpId="0" animBg="1"/>
      <p:bldP spid="471134" grpId="0" animBg="1"/>
      <p:bldP spid="471135" grpId="0" animBg="1"/>
      <p:bldP spid="471136" grpId="0" animBg="1"/>
      <p:bldP spid="471137" grpId="0" animBg="1"/>
      <p:bldP spid="471138" grpId="0" animBg="1"/>
      <p:bldP spid="471139" grpId="0" animBg="1"/>
      <p:bldP spid="471140" grpId="0" animBg="1"/>
      <p:bldP spid="471141" grpId="0" animBg="1"/>
      <p:bldP spid="471142" grpId="0" animBg="1"/>
      <p:bldP spid="471143" grpId="0" animBg="1"/>
      <p:bldP spid="471144" grpId="0" animBg="1"/>
      <p:bldP spid="471145" grpId="0" animBg="1"/>
      <p:bldP spid="471146" grpId="0" animBg="1"/>
      <p:bldP spid="471147" grpId="0" animBg="1"/>
      <p:bldP spid="471148" grpId="0" animBg="1"/>
      <p:bldP spid="471149" grpId="0" animBg="1"/>
      <p:bldP spid="471150" grpId="0" animBg="1"/>
      <p:bldP spid="471151" grpId="0" animBg="1"/>
      <p:bldP spid="471152" grpId="0" animBg="1"/>
      <p:bldP spid="471153" grpId="0" animBg="1"/>
      <p:bldP spid="471154" grpId="0" animBg="1"/>
      <p:bldP spid="471155" grpId="0" animBg="1"/>
      <p:bldP spid="471156" grpId="0" animBg="1"/>
      <p:bldP spid="471157" grpId="0" animBg="1"/>
      <p:bldP spid="471158" grpId="0" animBg="1"/>
      <p:bldP spid="471159" grpId="0" animBg="1"/>
      <p:bldP spid="471160" grpId="0" animBg="1"/>
      <p:bldP spid="471161" grpId="0" animBg="1"/>
      <p:bldP spid="4711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330" name="Group 2"/>
          <p:cNvGraphicFramePr>
            <a:graphicFrameLocks noGrp="1"/>
          </p:cNvGraphicFramePr>
          <p:nvPr/>
        </p:nvGraphicFramePr>
        <p:xfrm>
          <a:off x="2438400" y="17526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83415" name="Text Box 87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Prove the Possible</a:t>
            </a:r>
          </a:p>
        </p:txBody>
      </p:sp>
      <p:sp>
        <p:nvSpPr>
          <p:cNvPr id="483448" name="Text Box 120"/>
          <p:cNvSpPr txBox="1">
            <a:spLocks noChangeArrowheads="1"/>
          </p:cNvSpPr>
          <p:nvPr/>
        </p:nvSpPr>
        <p:spPr bwMode="auto">
          <a:xfrm>
            <a:off x="7086600" y="3586163"/>
            <a:ext cx="1512888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The secret.</a:t>
            </a:r>
          </a:p>
        </p:txBody>
      </p:sp>
      <p:sp>
        <p:nvSpPr>
          <p:cNvPr id="483449" name="Line 121"/>
          <p:cNvSpPr>
            <a:spLocks noChangeShapeType="1"/>
          </p:cNvSpPr>
          <p:nvPr/>
        </p:nvSpPr>
        <p:spPr bwMode="auto">
          <a:xfrm flipV="1">
            <a:off x="29718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0" name="Line 122"/>
          <p:cNvSpPr>
            <a:spLocks noChangeShapeType="1"/>
          </p:cNvSpPr>
          <p:nvPr/>
        </p:nvSpPr>
        <p:spPr bwMode="auto">
          <a:xfrm>
            <a:off x="2971800" y="2286000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1" name="Line 123"/>
          <p:cNvSpPr>
            <a:spLocks noChangeShapeType="1"/>
          </p:cNvSpPr>
          <p:nvPr/>
        </p:nvSpPr>
        <p:spPr bwMode="auto">
          <a:xfrm flipV="1">
            <a:off x="61722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2" name="Line 124"/>
          <p:cNvSpPr>
            <a:spLocks noChangeShapeType="1"/>
          </p:cNvSpPr>
          <p:nvPr/>
        </p:nvSpPr>
        <p:spPr bwMode="auto">
          <a:xfrm flipV="1">
            <a:off x="56388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3" name="Line 125"/>
          <p:cNvSpPr>
            <a:spLocks noChangeShapeType="1"/>
          </p:cNvSpPr>
          <p:nvPr/>
        </p:nvSpPr>
        <p:spPr bwMode="auto">
          <a:xfrm flipV="1">
            <a:off x="45720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4" name="Line 126"/>
          <p:cNvSpPr>
            <a:spLocks noChangeShapeType="1"/>
          </p:cNvSpPr>
          <p:nvPr/>
        </p:nvSpPr>
        <p:spPr bwMode="auto">
          <a:xfrm flipV="1">
            <a:off x="35052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5" name="Line 127"/>
          <p:cNvSpPr>
            <a:spLocks noChangeShapeType="1"/>
          </p:cNvSpPr>
          <p:nvPr/>
        </p:nvSpPr>
        <p:spPr bwMode="auto">
          <a:xfrm flipV="1">
            <a:off x="40386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6" name="Line 128"/>
          <p:cNvSpPr>
            <a:spLocks noChangeShapeType="1"/>
          </p:cNvSpPr>
          <p:nvPr/>
        </p:nvSpPr>
        <p:spPr bwMode="auto">
          <a:xfrm flipV="1">
            <a:off x="51054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458" name="Line 130"/>
          <p:cNvSpPr>
            <a:spLocks noChangeShapeType="1"/>
          </p:cNvSpPr>
          <p:nvPr/>
        </p:nvSpPr>
        <p:spPr bwMode="auto">
          <a:xfrm>
            <a:off x="3505200" y="586740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48" grpId="0" animBg="1"/>
      <p:bldP spid="483449" grpId="0" animBg="1"/>
      <p:bldP spid="483450" grpId="0" animBg="1"/>
      <p:bldP spid="483451" grpId="0" animBg="1"/>
      <p:bldP spid="483452" grpId="0" animBg="1"/>
      <p:bldP spid="483453" grpId="0" animBg="1"/>
      <p:bldP spid="483454" grpId="0" animBg="1"/>
      <p:bldP spid="483455" grpId="0" animBg="1"/>
      <p:bldP spid="483456" grpId="0" animBg="1"/>
      <p:bldP spid="4834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354" name="Group 2"/>
          <p:cNvGraphicFramePr>
            <a:graphicFrameLocks noGrp="1"/>
          </p:cNvGraphicFramePr>
          <p:nvPr/>
        </p:nvGraphicFramePr>
        <p:xfrm>
          <a:off x="2438400" y="1752600"/>
          <a:ext cx="4267200" cy="41452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84437" name="Rectangle 85"/>
          <p:cNvSpPr>
            <a:spLocks noChangeArrowheads="1"/>
          </p:cNvSpPr>
          <p:nvPr/>
        </p:nvSpPr>
        <p:spPr bwMode="auto">
          <a:xfrm>
            <a:off x="2362200" y="54102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38" name="Rectangle 86"/>
          <p:cNvSpPr>
            <a:spLocks noChangeArrowheads="1"/>
          </p:cNvSpPr>
          <p:nvPr/>
        </p:nvSpPr>
        <p:spPr bwMode="auto">
          <a:xfrm>
            <a:off x="6172200" y="22860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39" name="Text Box 87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Prove the Possible</a:t>
            </a:r>
          </a:p>
        </p:txBody>
      </p:sp>
      <p:sp>
        <p:nvSpPr>
          <p:cNvPr id="484440" name="Line 88"/>
          <p:cNvSpPr>
            <a:spLocks noChangeShapeType="1"/>
          </p:cNvSpPr>
          <p:nvPr/>
        </p:nvSpPr>
        <p:spPr bwMode="auto">
          <a:xfrm>
            <a:off x="61722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1" name="Line 89"/>
          <p:cNvSpPr>
            <a:spLocks noChangeShapeType="1"/>
          </p:cNvSpPr>
          <p:nvPr/>
        </p:nvSpPr>
        <p:spPr bwMode="auto">
          <a:xfrm>
            <a:off x="2743200" y="44958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2" name="Line 90"/>
          <p:cNvSpPr>
            <a:spLocks noChangeShapeType="1"/>
          </p:cNvSpPr>
          <p:nvPr/>
        </p:nvSpPr>
        <p:spPr bwMode="auto">
          <a:xfrm>
            <a:off x="2743200" y="3505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3" name="Line 91"/>
          <p:cNvSpPr>
            <a:spLocks noChangeShapeType="1"/>
          </p:cNvSpPr>
          <p:nvPr/>
        </p:nvSpPr>
        <p:spPr bwMode="auto">
          <a:xfrm>
            <a:off x="2743200" y="24384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4" name="Line 92"/>
          <p:cNvSpPr>
            <a:spLocks noChangeShapeType="1"/>
          </p:cNvSpPr>
          <p:nvPr/>
        </p:nvSpPr>
        <p:spPr bwMode="auto">
          <a:xfrm>
            <a:off x="2743200" y="20574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5" name="Line 93"/>
          <p:cNvSpPr>
            <a:spLocks noChangeShapeType="1"/>
          </p:cNvSpPr>
          <p:nvPr/>
        </p:nvSpPr>
        <p:spPr bwMode="auto">
          <a:xfrm>
            <a:off x="3733800" y="20574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6" name="Line 94"/>
          <p:cNvSpPr>
            <a:spLocks noChangeShapeType="1"/>
          </p:cNvSpPr>
          <p:nvPr/>
        </p:nvSpPr>
        <p:spPr bwMode="auto">
          <a:xfrm>
            <a:off x="4800600" y="20574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7" name="Line 95"/>
          <p:cNvSpPr>
            <a:spLocks noChangeShapeType="1"/>
          </p:cNvSpPr>
          <p:nvPr/>
        </p:nvSpPr>
        <p:spPr bwMode="auto">
          <a:xfrm>
            <a:off x="5867400" y="20574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8" name="Line 96"/>
          <p:cNvSpPr>
            <a:spLocks noChangeShapeType="1"/>
          </p:cNvSpPr>
          <p:nvPr/>
        </p:nvSpPr>
        <p:spPr bwMode="auto">
          <a:xfrm>
            <a:off x="6400800" y="30480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49" name="Line 97"/>
          <p:cNvSpPr>
            <a:spLocks noChangeShapeType="1"/>
          </p:cNvSpPr>
          <p:nvPr/>
        </p:nvSpPr>
        <p:spPr bwMode="auto">
          <a:xfrm>
            <a:off x="6400800" y="4038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0" name="Line 98"/>
          <p:cNvSpPr>
            <a:spLocks noChangeShapeType="1"/>
          </p:cNvSpPr>
          <p:nvPr/>
        </p:nvSpPr>
        <p:spPr bwMode="auto">
          <a:xfrm>
            <a:off x="6400800" y="5029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1" name="Line 99"/>
          <p:cNvSpPr>
            <a:spLocks noChangeShapeType="1"/>
          </p:cNvSpPr>
          <p:nvPr/>
        </p:nvSpPr>
        <p:spPr bwMode="auto">
          <a:xfrm>
            <a:off x="59436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2" name="Line 100"/>
          <p:cNvSpPr>
            <a:spLocks noChangeShapeType="1"/>
          </p:cNvSpPr>
          <p:nvPr/>
        </p:nvSpPr>
        <p:spPr bwMode="auto">
          <a:xfrm>
            <a:off x="59436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3" name="Line 101"/>
          <p:cNvSpPr>
            <a:spLocks noChangeShapeType="1"/>
          </p:cNvSpPr>
          <p:nvPr/>
        </p:nvSpPr>
        <p:spPr bwMode="auto">
          <a:xfrm>
            <a:off x="59436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4" name="Line 102"/>
          <p:cNvSpPr>
            <a:spLocks noChangeShapeType="1"/>
          </p:cNvSpPr>
          <p:nvPr/>
        </p:nvSpPr>
        <p:spPr bwMode="auto">
          <a:xfrm>
            <a:off x="5334000" y="25146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5" name="Line 103"/>
          <p:cNvSpPr>
            <a:spLocks noChangeShapeType="1"/>
          </p:cNvSpPr>
          <p:nvPr/>
        </p:nvSpPr>
        <p:spPr bwMode="auto">
          <a:xfrm>
            <a:off x="54102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6" name="Line 104"/>
          <p:cNvSpPr>
            <a:spLocks noChangeShapeType="1"/>
          </p:cNvSpPr>
          <p:nvPr/>
        </p:nvSpPr>
        <p:spPr bwMode="auto">
          <a:xfrm>
            <a:off x="54102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7" name="Line 105"/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8" name="Line 106"/>
          <p:cNvSpPr>
            <a:spLocks noChangeShapeType="1"/>
          </p:cNvSpPr>
          <p:nvPr/>
        </p:nvSpPr>
        <p:spPr bwMode="auto">
          <a:xfrm>
            <a:off x="4876800" y="5029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59" name="Line 107"/>
          <p:cNvSpPr>
            <a:spLocks noChangeShapeType="1"/>
          </p:cNvSpPr>
          <p:nvPr/>
        </p:nvSpPr>
        <p:spPr bwMode="auto">
          <a:xfrm>
            <a:off x="4876800" y="4038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0" name="Line 108"/>
          <p:cNvSpPr>
            <a:spLocks noChangeShapeType="1"/>
          </p:cNvSpPr>
          <p:nvPr/>
        </p:nvSpPr>
        <p:spPr bwMode="auto">
          <a:xfrm>
            <a:off x="4876800" y="30480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1" name="Line 109"/>
          <p:cNvSpPr>
            <a:spLocks noChangeShapeType="1"/>
          </p:cNvSpPr>
          <p:nvPr/>
        </p:nvSpPr>
        <p:spPr bwMode="auto">
          <a:xfrm>
            <a:off x="4267200" y="25146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2" name="Line 110"/>
          <p:cNvSpPr>
            <a:spLocks noChangeShapeType="1"/>
          </p:cNvSpPr>
          <p:nvPr/>
        </p:nvSpPr>
        <p:spPr bwMode="auto">
          <a:xfrm>
            <a:off x="3200400" y="2514600"/>
            <a:ext cx="533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3" name="Line 111"/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4" name="Line 112"/>
          <p:cNvSpPr>
            <a:spLocks noChangeShapeType="1"/>
          </p:cNvSpPr>
          <p:nvPr/>
        </p:nvSpPr>
        <p:spPr bwMode="auto">
          <a:xfrm>
            <a:off x="4343400" y="40386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5" name="Line 113"/>
          <p:cNvSpPr>
            <a:spLocks noChangeShapeType="1"/>
          </p:cNvSpPr>
          <p:nvPr/>
        </p:nvSpPr>
        <p:spPr bwMode="auto">
          <a:xfrm>
            <a:off x="4343400" y="30480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6" name="Line 114"/>
          <p:cNvSpPr>
            <a:spLocks noChangeShapeType="1"/>
          </p:cNvSpPr>
          <p:nvPr/>
        </p:nvSpPr>
        <p:spPr bwMode="auto">
          <a:xfrm>
            <a:off x="38100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7" name="Line 115"/>
          <p:cNvSpPr>
            <a:spLocks noChangeShapeType="1"/>
          </p:cNvSpPr>
          <p:nvPr/>
        </p:nvSpPr>
        <p:spPr bwMode="auto">
          <a:xfrm>
            <a:off x="38100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8" name="Line 116"/>
          <p:cNvSpPr>
            <a:spLocks noChangeShapeType="1"/>
          </p:cNvSpPr>
          <p:nvPr/>
        </p:nvSpPr>
        <p:spPr bwMode="auto">
          <a:xfrm>
            <a:off x="38100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69" name="Line 117"/>
          <p:cNvSpPr>
            <a:spLocks noChangeShapeType="1"/>
          </p:cNvSpPr>
          <p:nvPr/>
        </p:nvSpPr>
        <p:spPr bwMode="auto">
          <a:xfrm>
            <a:off x="3276600" y="50292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0" name="Line 118"/>
          <p:cNvSpPr>
            <a:spLocks noChangeShapeType="1"/>
          </p:cNvSpPr>
          <p:nvPr/>
        </p:nvSpPr>
        <p:spPr bwMode="auto">
          <a:xfrm>
            <a:off x="3276600" y="4038600"/>
            <a:ext cx="0" cy="609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1" name="Line 119"/>
          <p:cNvSpPr>
            <a:spLocks noChangeShapeType="1"/>
          </p:cNvSpPr>
          <p:nvPr/>
        </p:nvSpPr>
        <p:spPr bwMode="auto">
          <a:xfrm>
            <a:off x="3276600" y="3048000"/>
            <a:ext cx="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2" name="Text Box 120"/>
          <p:cNvSpPr txBox="1">
            <a:spLocks noChangeArrowheads="1"/>
          </p:cNvSpPr>
          <p:nvPr/>
        </p:nvSpPr>
        <p:spPr bwMode="auto">
          <a:xfrm>
            <a:off x="7086600" y="3586163"/>
            <a:ext cx="1512888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The secret.</a:t>
            </a:r>
          </a:p>
        </p:txBody>
      </p:sp>
      <p:sp>
        <p:nvSpPr>
          <p:cNvPr id="484473" name="Line 121"/>
          <p:cNvSpPr>
            <a:spLocks noChangeShapeType="1"/>
          </p:cNvSpPr>
          <p:nvPr/>
        </p:nvSpPr>
        <p:spPr bwMode="auto">
          <a:xfrm flipV="1">
            <a:off x="29718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4" name="Line 122"/>
          <p:cNvSpPr>
            <a:spLocks noChangeShapeType="1"/>
          </p:cNvSpPr>
          <p:nvPr/>
        </p:nvSpPr>
        <p:spPr bwMode="auto">
          <a:xfrm>
            <a:off x="2971800" y="2286000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5" name="Line 123"/>
          <p:cNvSpPr>
            <a:spLocks noChangeShapeType="1"/>
          </p:cNvSpPr>
          <p:nvPr/>
        </p:nvSpPr>
        <p:spPr bwMode="auto">
          <a:xfrm flipV="1">
            <a:off x="61722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6" name="Line 124"/>
          <p:cNvSpPr>
            <a:spLocks noChangeShapeType="1"/>
          </p:cNvSpPr>
          <p:nvPr/>
        </p:nvSpPr>
        <p:spPr bwMode="auto">
          <a:xfrm flipV="1">
            <a:off x="56388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7" name="Line 125"/>
          <p:cNvSpPr>
            <a:spLocks noChangeShapeType="1"/>
          </p:cNvSpPr>
          <p:nvPr/>
        </p:nvSpPr>
        <p:spPr bwMode="auto">
          <a:xfrm flipV="1">
            <a:off x="45720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8" name="Line 126"/>
          <p:cNvSpPr>
            <a:spLocks noChangeShapeType="1"/>
          </p:cNvSpPr>
          <p:nvPr/>
        </p:nvSpPr>
        <p:spPr bwMode="auto">
          <a:xfrm flipV="1">
            <a:off x="35052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79" name="Line 127"/>
          <p:cNvSpPr>
            <a:spLocks noChangeShapeType="1"/>
          </p:cNvSpPr>
          <p:nvPr/>
        </p:nvSpPr>
        <p:spPr bwMode="auto">
          <a:xfrm flipV="1">
            <a:off x="40386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80" name="Line 128"/>
          <p:cNvSpPr>
            <a:spLocks noChangeShapeType="1"/>
          </p:cNvSpPr>
          <p:nvPr/>
        </p:nvSpPr>
        <p:spPr bwMode="auto">
          <a:xfrm flipV="1">
            <a:off x="5105400" y="22860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481" name="Line 129"/>
          <p:cNvSpPr>
            <a:spLocks noChangeShapeType="1"/>
          </p:cNvSpPr>
          <p:nvPr/>
        </p:nvSpPr>
        <p:spPr bwMode="auto">
          <a:xfrm>
            <a:off x="3505200" y="586740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441" grpId="0" animBg="1"/>
      <p:bldP spid="484442" grpId="0" animBg="1"/>
      <p:bldP spid="484443" grpId="0" animBg="1"/>
      <p:bldP spid="484444" grpId="0" animBg="1"/>
      <p:bldP spid="484445" grpId="0" animBg="1"/>
      <p:bldP spid="484446" grpId="0" animBg="1"/>
      <p:bldP spid="484447" grpId="0" animBg="1"/>
      <p:bldP spid="484448" grpId="0" animBg="1"/>
      <p:bldP spid="484449" grpId="0" animBg="1"/>
      <p:bldP spid="484450" grpId="0" animBg="1"/>
      <p:bldP spid="484451" grpId="0" animBg="1"/>
      <p:bldP spid="484452" grpId="0" animBg="1"/>
      <p:bldP spid="484453" grpId="0" animBg="1"/>
      <p:bldP spid="484454" grpId="0" animBg="1"/>
      <p:bldP spid="484455" grpId="0" animBg="1"/>
      <p:bldP spid="484456" grpId="0" animBg="1"/>
      <p:bldP spid="484457" grpId="0" animBg="1"/>
      <p:bldP spid="484458" grpId="0" animBg="1"/>
      <p:bldP spid="484459" grpId="0" animBg="1"/>
      <p:bldP spid="484460" grpId="0" animBg="1"/>
      <p:bldP spid="484461" grpId="0" animBg="1"/>
      <p:bldP spid="484462" grpId="0" animBg="1"/>
      <p:bldP spid="484463" grpId="0" animBg="1"/>
      <p:bldP spid="484464" grpId="0" animBg="1"/>
      <p:bldP spid="484465" grpId="0" animBg="1"/>
      <p:bldP spid="484466" grpId="0" animBg="1"/>
      <p:bldP spid="484467" grpId="0" animBg="1"/>
      <p:bldP spid="484468" grpId="0" animBg="1"/>
      <p:bldP spid="484469" grpId="0" animBg="1"/>
      <p:bldP spid="484470" grpId="0" animBg="1"/>
      <p:bldP spid="4844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graphicFrame>
        <p:nvGraphicFramePr>
          <p:cNvPr id="474145" name="Group 33"/>
          <p:cNvGraphicFramePr>
            <a:graphicFrameLocks noGrp="1"/>
          </p:cNvGraphicFramePr>
          <p:nvPr/>
        </p:nvGraphicFramePr>
        <p:xfrm>
          <a:off x="3352800" y="16002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4146" name="Text Box 34"/>
          <p:cNvSpPr txBox="1">
            <a:spLocks noChangeArrowheads="1"/>
          </p:cNvSpPr>
          <p:nvPr/>
        </p:nvSpPr>
        <p:spPr bwMode="auto">
          <a:xfrm>
            <a:off x="1547813" y="4419600"/>
            <a:ext cx="605631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Move:</a:t>
            </a:r>
            <a:r>
              <a:rPr lang="en-US" altLang="zh-TW"/>
              <a:t> can move a square adjacent to the empty square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to the empty square.</a:t>
            </a:r>
          </a:p>
        </p:txBody>
      </p:sp>
    </p:spTree>
    <p:extLst>
      <p:ext uri="{BB962C8B-B14F-4D97-AF65-F5344CB8AC3E}">
        <p14:creationId xmlns:p14="http://schemas.microsoft.com/office/powerpoint/2010/main" val="2481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Fifteen Puzzle</a:t>
            </a:r>
          </a:p>
        </p:txBody>
      </p:sp>
      <p:graphicFrame>
        <p:nvGraphicFramePr>
          <p:cNvPr id="472067" name="Group 3"/>
          <p:cNvGraphicFramePr>
            <a:graphicFrameLocks noGrp="1"/>
          </p:cNvGraphicFramePr>
          <p:nvPr/>
        </p:nvGraphicFramePr>
        <p:xfrm>
          <a:off x="1066800" y="16002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2094" name="Group 30"/>
          <p:cNvGraphicFramePr>
            <a:graphicFrameLocks noGrp="1"/>
          </p:cNvGraphicFramePr>
          <p:nvPr/>
        </p:nvGraphicFramePr>
        <p:xfrm>
          <a:off x="5621338" y="16256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121" name="AutoShape 57"/>
          <p:cNvSpPr>
            <a:spLocks noChangeArrowheads="1"/>
          </p:cNvSpPr>
          <p:nvPr/>
        </p:nvSpPr>
        <p:spPr bwMode="auto">
          <a:xfrm>
            <a:off x="408305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122" name="Text Box 58"/>
          <p:cNvSpPr txBox="1">
            <a:spLocks noChangeArrowheads="1"/>
          </p:cNvSpPr>
          <p:nvPr/>
        </p:nvSpPr>
        <p:spPr bwMode="auto">
          <a:xfrm>
            <a:off x="1103313" y="40798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72123" name="Text Box 59"/>
          <p:cNvSpPr txBox="1">
            <a:spLocks noChangeArrowheads="1"/>
          </p:cNvSpPr>
          <p:nvPr/>
        </p:nvSpPr>
        <p:spPr bwMode="auto">
          <a:xfrm>
            <a:off x="5657850" y="40528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72124" name="Text Box 60"/>
          <p:cNvSpPr txBox="1">
            <a:spLocks noChangeArrowheads="1"/>
          </p:cNvSpPr>
          <p:nvPr/>
        </p:nvSpPr>
        <p:spPr bwMode="auto">
          <a:xfrm>
            <a:off x="1382713" y="5105400"/>
            <a:ext cx="637857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Is there a sequence of moves that allows you to start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from the </a:t>
            </a:r>
            <a:r>
              <a:rPr lang="en-US" altLang="zh-TW">
                <a:solidFill>
                  <a:schemeClr val="accent2"/>
                </a:solidFill>
              </a:rPr>
              <a:t>initial</a:t>
            </a:r>
            <a:r>
              <a:rPr lang="en-US" altLang="zh-TW"/>
              <a:t> configuration to the </a:t>
            </a:r>
            <a:r>
              <a:rPr lang="en-US" altLang="zh-TW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42901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Invariant Method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6057900" cy="202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Find properties (the </a:t>
            </a:r>
            <a:r>
              <a:rPr lang="en-US" altLang="zh-TW" b="1">
                <a:latin typeface="Comic Sans MS" pitchFamily="66" charset="0"/>
              </a:rPr>
              <a:t>invariants</a:t>
            </a:r>
            <a:r>
              <a:rPr lang="en-US" altLang="zh-TW">
                <a:latin typeface="Comic Sans MS" pitchFamily="66" charset="0"/>
              </a:rPr>
              <a:t>) that are satisfied throughout the whole process.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Show that the target do not satisfy the properties.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Conclude that the target is not achievable.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2667000" y="4267200"/>
            <a:ext cx="39147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an invariant in this game??</a:t>
            </a:r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2057400" y="5375275"/>
            <a:ext cx="49942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usually the hardest part of the proof.</a:t>
            </a:r>
          </a:p>
        </p:txBody>
      </p:sp>
    </p:spTree>
    <p:extLst>
      <p:ext uri="{BB962C8B-B14F-4D97-AF65-F5344CB8AC3E}">
        <p14:creationId xmlns:p14="http://schemas.microsoft.com/office/powerpoint/2010/main" val="7423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nimBg="1"/>
      <p:bldP spid="4700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0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Hint</a:t>
            </a:r>
          </a:p>
        </p:txBody>
      </p:sp>
      <p:graphicFrame>
        <p:nvGraphicFramePr>
          <p:cNvPr id="485379" name="Group 3"/>
          <p:cNvGraphicFramePr>
            <a:graphicFrameLocks noGrp="1"/>
          </p:cNvGraphicFramePr>
          <p:nvPr/>
        </p:nvGraphicFramePr>
        <p:xfrm>
          <a:off x="1219200" y="17526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5406" name="Group 30"/>
          <p:cNvGraphicFramePr>
            <a:graphicFrameLocks noGrp="1"/>
          </p:cNvGraphicFramePr>
          <p:nvPr/>
        </p:nvGraphicFramePr>
        <p:xfrm>
          <a:off x="5773738" y="1778000"/>
          <a:ext cx="2438400" cy="226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5433" name="AutoShape 57"/>
          <p:cNvSpPr>
            <a:spLocks noChangeArrowheads="1"/>
          </p:cNvSpPr>
          <p:nvPr/>
        </p:nvSpPr>
        <p:spPr bwMode="auto">
          <a:xfrm>
            <a:off x="4235450" y="2667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4" name="Text Box 58"/>
          <p:cNvSpPr txBox="1">
            <a:spLocks noChangeArrowheads="1"/>
          </p:cNvSpPr>
          <p:nvPr/>
        </p:nvSpPr>
        <p:spPr bwMode="auto">
          <a:xfrm>
            <a:off x="1255713" y="42322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Initial </a:t>
            </a:r>
            <a:r>
              <a:rPr lang="en-US" altLang="zh-TW"/>
              <a:t>configuration</a:t>
            </a:r>
          </a:p>
        </p:txBody>
      </p:sp>
      <p:sp>
        <p:nvSpPr>
          <p:cNvPr id="485435" name="Text Box 59"/>
          <p:cNvSpPr txBox="1">
            <a:spLocks noChangeArrowheads="1"/>
          </p:cNvSpPr>
          <p:nvPr/>
        </p:nvSpPr>
        <p:spPr bwMode="auto">
          <a:xfrm>
            <a:off x="5810250" y="42052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A50021"/>
                </a:solidFill>
              </a:rPr>
              <a:t>Target</a:t>
            </a:r>
            <a:r>
              <a:rPr lang="en-US" altLang="zh-TW"/>
              <a:t> configuration</a:t>
            </a:r>
          </a:p>
        </p:txBody>
      </p:sp>
      <p:sp>
        <p:nvSpPr>
          <p:cNvPr id="485436" name="Text Box 60"/>
          <p:cNvSpPr txBox="1">
            <a:spLocks noChangeArrowheads="1"/>
          </p:cNvSpPr>
          <p:nvPr/>
        </p:nvSpPr>
        <p:spPr bwMode="auto">
          <a:xfrm>
            <a:off x="1219200" y="5070475"/>
            <a:ext cx="243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((1,2,3,…,14,15),(4,4))</a:t>
            </a:r>
          </a:p>
        </p:txBody>
      </p:sp>
      <p:sp>
        <p:nvSpPr>
          <p:cNvPr id="485437" name="Text Box 61"/>
          <p:cNvSpPr txBox="1">
            <a:spLocks noChangeArrowheads="1"/>
          </p:cNvSpPr>
          <p:nvPr/>
        </p:nvSpPr>
        <p:spPr bwMode="auto">
          <a:xfrm>
            <a:off x="5791200" y="5043488"/>
            <a:ext cx="2435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((1,2,3,…,15,14),(4,4))</a:t>
            </a:r>
          </a:p>
        </p:txBody>
      </p:sp>
      <p:sp>
        <p:nvSpPr>
          <p:cNvPr id="485438" name="Text Box 62"/>
          <p:cNvSpPr txBox="1">
            <a:spLocks noChangeArrowheads="1"/>
          </p:cNvSpPr>
          <p:nvPr/>
        </p:nvSpPr>
        <p:spPr bwMode="auto">
          <a:xfrm>
            <a:off x="2209800" y="5984875"/>
            <a:ext cx="47704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Hint:</a:t>
            </a:r>
            <a:r>
              <a:rPr lang="en-US" altLang="zh-TW">
                <a:solidFill>
                  <a:schemeClr val="tx2"/>
                </a:solidFill>
              </a:rPr>
              <a:t> the</a:t>
            </a:r>
            <a:r>
              <a:rPr lang="en-US" altLang="zh-TW"/>
              <a:t> two states have different parity.</a:t>
            </a:r>
          </a:p>
        </p:txBody>
      </p:sp>
    </p:spTree>
    <p:extLst>
      <p:ext uri="{BB962C8B-B14F-4D97-AF65-F5344CB8AC3E}">
        <p14:creationId xmlns:p14="http://schemas.microsoft.com/office/powerpoint/2010/main" val="3709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36" grpId="0"/>
      <p:bldP spid="485437" grpId="0"/>
      <p:bldP spid="4854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grpSp>
        <p:nvGrpSpPr>
          <p:cNvPr id="178194" name="Group 18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178195" name="Picture 1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196" name="Picture 20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197" name="Picture 21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198" name="Picture 22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178200" name="Picture 2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201" name="Picture 2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202" name="Group 26"/>
          <p:cNvGrpSpPr>
            <a:grpSpLocks/>
          </p:cNvGrpSpPr>
          <p:nvPr/>
        </p:nvGrpSpPr>
        <p:grpSpPr bwMode="auto">
          <a:xfrm>
            <a:off x="1066800" y="5410200"/>
            <a:ext cx="6324600" cy="579438"/>
            <a:chOff x="672" y="3408"/>
            <a:chExt cx="3984" cy="365"/>
          </a:xfrm>
        </p:grpSpPr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4" name="Line 28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5" name="Line 29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7" name="Text Box 31"/>
            <p:cNvSpPr txBox="1">
              <a:spLocks noChangeArrowheads="1"/>
            </p:cNvSpPr>
            <p:nvPr/>
          </p:nvSpPr>
          <p:spPr bwMode="auto">
            <a:xfrm>
              <a:off x="2496" y="3408"/>
              <a:ext cx="5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3200" i="1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kumimoji="0" lang="en-US" altLang="en-US" sz="3200">
                  <a:solidFill>
                    <a:srgbClr val="0000FF"/>
                  </a:solidFill>
                  <a:latin typeface="Times New Roman" pitchFamily="18" charset="0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4038600" y="457200"/>
            <a:ext cx="105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Parity</a:t>
            </a:r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628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sequence, a pair is </a:t>
            </a:r>
            <a:r>
              <a:rPr lang="en-US" altLang="zh-TW">
                <a:solidFill>
                  <a:srgbClr val="A50021"/>
                </a:solidFill>
              </a:rPr>
              <a:t>“out-of-order”</a:t>
            </a:r>
            <a:r>
              <a:rPr lang="en-US" altLang="zh-TW"/>
              <a:t> if the first element is larger.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169863" y="3214688"/>
            <a:ext cx="8802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example, the sequence (1,2,4,5,3) has two out-of-order pairs, (4,3) and (5,3).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555875" y="4043363"/>
            <a:ext cx="40417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state S = ((a1,a2,…,a15),(i,j))</a:t>
            </a:r>
          </a:p>
        </p:txBody>
      </p:sp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2581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Parity of S = (number of out-of-order pairs + row) mod 2</a:t>
            </a:r>
          </a:p>
        </p:txBody>
      </p:sp>
      <p:sp>
        <p:nvSpPr>
          <p:cNvPr id="467975" name="AutoShape 7"/>
          <p:cNvSpPr>
            <a:spLocks noChangeArrowheads="1"/>
          </p:cNvSpPr>
          <p:nvPr/>
        </p:nvSpPr>
        <p:spPr bwMode="auto">
          <a:xfrm>
            <a:off x="5562600" y="5791200"/>
            <a:ext cx="2514600" cy="685800"/>
          </a:xfrm>
          <a:prstGeom prst="wedgeRoundRectCallout">
            <a:avLst>
              <a:gd name="adj1" fmla="val 18495"/>
              <a:gd name="adj2" fmla="val -12847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row number of the empty square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2122488" y="1905000"/>
            <a:ext cx="4897437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More formally, given a sequence (a</a:t>
            </a:r>
            <a:r>
              <a:rPr lang="en-US" altLang="zh-TW" baseline="-25000">
                <a:ea typeface=""/>
              </a:rPr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</a:t>
            </a:r>
            <a:r>
              <a:rPr lang="en-US" altLang="zh-TW"/>
              <a:t>),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pair (i,j) is out-of-order if i&lt;j but a</a:t>
            </a:r>
            <a:r>
              <a:rPr lang="en-US" altLang="zh-TW" baseline="-25000"/>
              <a:t>i</a:t>
            </a:r>
            <a:r>
              <a:rPr lang="en-US" altLang="zh-TW"/>
              <a:t> &gt; a</a:t>
            </a:r>
            <a:r>
              <a:rPr lang="en-US" altLang="zh-TW" baseline="-25000"/>
              <a:t>j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/>
      <p:bldP spid="467973" grpId="0" animBg="1"/>
      <p:bldP spid="467974" grpId="0" animBg="1"/>
      <p:bldP spid="4679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177155" name="Picture 3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156" name="Picture 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157" name="Picture 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158" name="Picture 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…</a:t>
              </a:r>
            </a:p>
          </p:txBody>
        </p:sp>
        <p:pic>
          <p:nvPicPr>
            <p:cNvPr id="177160" name="Picture 8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161" name="Picture 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436688" y="5715000"/>
            <a:ext cx="458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FF"/>
                </a:solidFill>
              </a:rPr>
              <a:t>First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1066800" y="563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2057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7543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2362200" y="3984625"/>
            <a:ext cx="4829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FF"/>
                </a:solidFill>
              </a:rPr>
              <a:t>Second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2057400" y="4419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/>
      <p:bldP spid="177164" grpId="0" animBg="1"/>
      <p:bldP spid="177165" grpId="0" animBg="1"/>
      <p:bldP spid="177166" grpId="0" animBg="1"/>
      <p:bldP spid="177168" grpId="0" animBg="1"/>
      <p:bldP spid="177169" grpId="0" animBg="1"/>
      <p:bldP spid="177170" grpId="0"/>
      <p:bldP spid="1771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0" name="Group 2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176131" name="Picture 3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132" name="Picture 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133" name="Picture 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134" name="Picture 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…</a:t>
              </a:r>
            </a:p>
          </p:txBody>
        </p:sp>
        <p:pic>
          <p:nvPicPr>
            <p:cNvPr id="176136" name="Picture 8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137" name="Picture 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1687513" y="5889625"/>
            <a:ext cx="5094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FF"/>
                </a:solidFill>
              </a:rPr>
              <a:t>Therefore the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+1 have the same color!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10668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7391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/>
      <p:bldP spid="176140" grpId="0" animBg="1"/>
      <p:bldP spid="176141" grpId="0" animBg="1"/>
      <p:bldP spid="176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2735263" y="1752600"/>
            <a:ext cx="18462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What is wrong?</a:t>
            </a:r>
            <a:endParaRPr kumimoji="0" lang="en-US" altLang="en-US">
              <a:solidFill>
                <a:schemeClr val="accent2"/>
              </a:solidFill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720975" y="2362200"/>
            <a:ext cx="37560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Proof that </a:t>
            </a:r>
            <a:r>
              <a:rPr kumimoji="0" lang="en-US" altLang="en-US" i="1"/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n</a:t>
            </a:r>
            <a:r>
              <a:rPr kumimoji="0" lang="en-US" altLang="en-US"/>
              <a:t>) </a:t>
            </a:r>
            <a:r>
              <a:rPr kumimoji="0" lang="en-US" altLang="en-US">
                <a:cs typeface="Times New Roman" pitchFamily="18" charset="0"/>
              </a:rPr>
              <a:t>→ </a:t>
            </a:r>
            <a:r>
              <a:rPr kumimoji="0" lang="en-US" altLang="en-US" i="1"/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n</a:t>
            </a:r>
            <a:r>
              <a:rPr kumimoji="0" lang="en-US" altLang="en-US"/>
              <a:t>+1)          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is </a:t>
            </a:r>
            <a:r>
              <a:rPr kumimoji="0" lang="en-US" altLang="en-US">
                <a:solidFill>
                  <a:schemeClr val="accent2"/>
                </a:solidFill>
              </a:rPr>
              <a:t>false </a:t>
            </a:r>
            <a:r>
              <a:rPr kumimoji="0" lang="en-US" altLang="en-US"/>
              <a:t>if</a:t>
            </a:r>
            <a:r>
              <a:rPr kumimoji="0" lang="en-US" altLang="en-US">
                <a:solidFill>
                  <a:schemeClr val="accent2"/>
                </a:solidFill>
              </a:rPr>
              <a:t>  </a:t>
            </a:r>
            <a:r>
              <a:rPr kumimoji="0" lang="en-US" altLang="en-US" i="1">
                <a:solidFill>
                  <a:schemeClr val="accent2"/>
                </a:solidFill>
              </a:rPr>
              <a:t>n</a:t>
            </a:r>
            <a:r>
              <a:rPr kumimoji="0" lang="en-US" altLang="en-US">
                <a:solidFill>
                  <a:schemeClr val="accent2"/>
                </a:solidFill>
              </a:rPr>
              <a:t> = 1</a:t>
            </a:r>
            <a:r>
              <a:rPr kumimoji="0" lang="en-US" altLang="en-US"/>
              <a:t>, because the two 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horse groups </a:t>
            </a:r>
            <a:r>
              <a:rPr kumimoji="0" lang="en-US" altLang="en-US" i="1"/>
              <a:t>do not overlap</a:t>
            </a:r>
            <a:r>
              <a:rPr kumimoji="0" lang="en-US" altLang="en-US"/>
              <a:t>.</a:t>
            </a:r>
          </a:p>
        </p:txBody>
      </p:sp>
      <p:pic>
        <p:nvPicPr>
          <p:cNvPr id="175109" name="Picture 5" descr="AN024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94773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574800" y="5432425"/>
            <a:ext cx="261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FF"/>
                </a:solidFill>
              </a:rPr>
              <a:t>First set of </a:t>
            </a:r>
            <a:r>
              <a:rPr kumimoji="0" lang="en-US" altLang="en-US" i="1">
                <a:solidFill>
                  <a:srgbClr val="0000FF"/>
                </a:solidFill>
              </a:rPr>
              <a:t>n=</a:t>
            </a:r>
            <a:r>
              <a:rPr kumimoji="0" lang="en-US" altLang="en-US">
                <a:solidFill>
                  <a:srgbClr val="0000FF"/>
                </a:solidFill>
              </a:rPr>
              <a:t>1 horses</a:t>
            </a:r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066800" y="5181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1066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4495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4784725" y="1766888"/>
            <a:ext cx="70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>
                <a:solidFill>
                  <a:schemeClr val="accent2"/>
                </a:solidFill>
              </a:rPr>
              <a:t>n </a:t>
            </a:r>
            <a:r>
              <a:rPr kumimoji="0" lang="en-US" altLang="en-US">
                <a:solidFill>
                  <a:schemeClr val="accent2"/>
                </a:solidFill>
              </a:rPr>
              <a:t>=1</a:t>
            </a:r>
          </a:p>
        </p:txBody>
      </p:sp>
      <p:pic>
        <p:nvPicPr>
          <p:cNvPr id="175117" name="Picture 13" descr="AN024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4343400"/>
            <a:ext cx="94773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4833938" y="3886200"/>
            <a:ext cx="286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FF"/>
                </a:solidFill>
              </a:rPr>
              <a:t>Second set of </a:t>
            </a:r>
            <a:r>
              <a:rPr kumimoji="0" lang="en-US" altLang="en-US" i="1">
                <a:solidFill>
                  <a:srgbClr val="0000FF"/>
                </a:solidFill>
              </a:rPr>
              <a:t>n=</a:t>
            </a:r>
            <a:r>
              <a:rPr kumimoji="0" lang="en-US" altLang="en-US">
                <a:solidFill>
                  <a:srgbClr val="0000FF"/>
                </a:solidFill>
              </a:rPr>
              <a:t>1 horses</a:t>
            </a:r>
          </a:p>
        </p:txBody>
      </p: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4648200" y="4191000"/>
            <a:ext cx="3276600" cy="304800"/>
            <a:chOff x="1439" y="3072"/>
            <a:chExt cx="3456" cy="192"/>
          </a:xfrm>
        </p:grpSpPr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>
              <a:off x="1439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>
              <a:off x="4895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>
              <a:off x="1439" y="316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2895600" y="6248400"/>
            <a:ext cx="345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9900"/>
                </a:solidFill>
              </a:rPr>
              <a:t>(But proof works for all </a:t>
            </a:r>
            <a:r>
              <a:rPr kumimoji="0" lang="en-US" altLang="en-US" i="1">
                <a:solidFill>
                  <a:srgbClr val="009900"/>
                </a:solidFill>
              </a:rPr>
              <a:t>n </a:t>
            </a:r>
            <a:r>
              <a:rPr kumimoji="0" lang="en-US" altLang="en-US" b="1" i="1">
                <a:solidFill>
                  <a:srgbClr val="009900"/>
                </a:solidFill>
                <a:cs typeface="Times New Roman" pitchFamily="18" charset="0"/>
              </a:rPr>
              <a:t>≠</a:t>
            </a:r>
            <a:r>
              <a:rPr kumimoji="0" lang="en-US" altLang="en-US">
                <a:solidFill>
                  <a:srgbClr val="009900"/>
                </a:solidFill>
                <a:sym typeface="Comic Sans MS" pitchFamily="66" charset="0"/>
              </a:rPr>
              <a:t> </a:t>
            </a:r>
            <a:r>
              <a:rPr kumimoji="0" lang="en-US" altLang="en-US">
                <a:solidFill>
                  <a:srgbClr val="009900"/>
                </a:solidFill>
              </a:rPr>
              <a:t>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11" grpId="0"/>
      <p:bldP spid="175112" grpId="0" animBg="1"/>
      <p:bldP spid="175113" grpId="0" animBg="1"/>
      <p:bldP spid="175114" grpId="0" animBg="1"/>
      <p:bldP spid="175115" grpId="0"/>
      <p:bldP spid="175118" grpId="0"/>
      <p:bldP spid="175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762000" y="2209800"/>
            <a:ext cx="6553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en-US" sz="1800">
                <a:latin typeface="Comic Sans MS" pitchFamily="66" charset="0"/>
              </a:rPr>
              <a:t>Start: a stack of boxes</a:t>
            </a: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Comic Sans MS" pitchFamily="66" charset="0"/>
              </a:rPr>
              <a:t>Move: split any stack into two stacks of sizes </a:t>
            </a:r>
            <a:r>
              <a:rPr lang="en-US" altLang="en-US" sz="1800" i="1">
                <a:solidFill>
                  <a:srgbClr val="003399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latin typeface="Comic Sans MS" pitchFamily="66" charset="0"/>
              </a:rPr>
              <a:t>,</a:t>
            </a:r>
            <a:r>
              <a:rPr lang="en-US" altLang="en-US" sz="1800" i="1">
                <a:solidFill>
                  <a:srgbClr val="003399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latin typeface="Comic Sans MS" pitchFamily="66" charset="0"/>
              </a:rPr>
              <a:t>&gt;0 </a:t>
            </a: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Comic Sans MS" pitchFamily="66" charset="0"/>
              </a:rPr>
              <a:t>Scoring: </a:t>
            </a:r>
            <a:r>
              <a:rPr lang="en-US" altLang="en-US" sz="1800" i="1">
                <a:solidFill>
                  <a:srgbClr val="003399"/>
                </a:solidFill>
                <a:latin typeface="Comic Sans MS" pitchFamily="66" charset="0"/>
              </a:rPr>
              <a:t>ab</a:t>
            </a:r>
            <a:r>
              <a:rPr lang="en-US" altLang="en-US" sz="1800">
                <a:latin typeface="Comic Sans MS" pitchFamily="66" charset="0"/>
              </a:rPr>
              <a:t> points</a:t>
            </a: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Comic Sans MS" pitchFamily="66" charset="0"/>
              </a:rPr>
              <a:t>Keep moving: until stuck</a:t>
            </a: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Comic Sans MS" pitchFamily="66" charset="0"/>
              </a:rPr>
              <a:t>Overall score:  sum of move scores 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5791200" y="4191000"/>
            <a:ext cx="533400" cy="1371600"/>
            <a:chOff x="3984" y="624"/>
            <a:chExt cx="336" cy="864"/>
          </a:xfrm>
        </p:grpSpPr>
        <p:sp>
          <p:nvSpPr>
            <p:cNvPr id="174084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85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74086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87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6477000" y="4495800"/>
            <a:ext cx="1981200" cy="1524000"/>
            <a:chOff x="4416" y="816"/>
            <a:chExt cx="1248" cy="960"/>
          </a:xfrm>
        </p:grpSpPr>
        <p:grpSp>
          <p:nvGrpSpPr>
            <p:cNvPr id="174089" name="Group 9"/>
            <p:cNvGrpSpPr>
              <a:grpSpLocks/>
            </p:cNvGrpSpPr>
            <p:nvPr/>
          </p:nvGrpSpPr>
          <p:grpSpPr bwMode="auto">
            <a:xfrm>
              <a:off x="4896" y="960"/>
              <a:ext cx="336" cy="816"/>
              <a:chOff x="4896" y="960"/>
              <a:chExt cx="336" cy="816"/>
            </a:xfrm>
          </p:grpSpPr>
          <p:grpSp>
            <p:nvGrpSpPr>
              <p:cNvPr id="174090" name="Group 10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74091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74093" name="Text Box 13"/>
              <p:cNvSpPr txBox="1">
                <a:spLocks noChangeArrowheads="1"/>
              </p:cNvSpPr>
              <p:nvPr/>
            </p:nvSpPr>
            <p:spPr bwMode="auto">
              <a:xfrm>
                <a:off x="4992" y="14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sz="240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grpSp>
          <p:nvGrpSpPr>
            <p:cNvPr id="174094" name="Group 14"/>
            <p:cNvGrpSpPr>
              <a:grpSpLocks/>
            </p:cNvGrpSpPr>
            <p:nvPr/>
          </p:nvGrpSpPr>
          <p:grpSpPr bwMode="auto">
            <a:xfrm>
              <a:off x="5328" y="960"/>
              <a:ext cx="336" cy="816"/>
              <a:chOff x="5328" y="960"/>
              <a:chExt cx="336" cy="816"/>
            </a:xfrm>
          </p:grpSpPr>
          <p:grpSp>
            <p:nvGrpSpPr>
              <p:cNvPr id="174095" name="Group 15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74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74098" name="Text Box 18"/>
              <p:cNvSpPr txBox="1">
                <a:spLocks noChangeArrowheads="1"/>
              </p:cNvSpPr>
              <p:nvPr/>
            </p:nvSpPr>
            <p:spPr bwMode="auto">
              <a:xfrm>
                <a:off x="5424" y="14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sz="2400">
                    <a:solidFill>
                      <a:srgbClr val="0033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174099" name="AutoShape 19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5715000" y="55626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>
                <a:solidFill>
                  <a:srgbClr val="003399"/>
                </a:solidFill>
                <a:latin typeface="Arial" charset="0"/>
                <a:cs typeface="Arial" charset="0"/>
              </a:rPr>
              <a:t>a</a:t>
            </a:r>
            <a:r>
              <a:rPr kumimoji="0" lang="en-US" altLang="en-US" sz="2400">
                <a:latin typeface="Arial" charset="0"/>
                <a:cs typeface="Arial" charset="0"/>
              </a:rPr>
              <a:t>+</a:t>
            </a:r>
            <a:r>
              <a:rPr kumimoji="0" lang="en-US" altLang="en-US" sz="2400">
                <a:solidFill>
                  <a:srgbClr val="003399"/>
                </a:solidFill>
                <a:latin typeface="Arial" charset="0"/>
                <a:cs typeface="Arial" charset="0"/>
              </a:rPr>
              <a:t>b</a:t>
            </a:r>
            <a:endParaRPr kumimoji="0" lang="en-US" altLang="en-US" sz="32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3200400" y="4572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Unstacking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4a^3 + 2b^3 = 8c'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4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^3 = 4c'^3 - 2a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7"/>
  <p:tag name="PICTUREFILESIZE" val="69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^3 = 4c'^3 - 2a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7"/>
  <p:tag name="PICTUREFILESIZE" val="69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2b')^3 = 4c'^3 - 2a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96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8b'^3 = 4c'^3 - 2a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2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3 = 2c'^3 - 4b'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7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m_{i=0}^{n-1} i = \frac{n(n-1)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113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n(n-1)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51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2ab + a^2 - a + b^2 - b}{2} = \frac{(a+b)^2 - (a+b)}{2} =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36"/>
  <p:tag name="PICTUREFILESIZE" val="201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3 + b^3 = c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2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4a^3 + 2b^3 = c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5"/>
  <p:tag name="PICTUREFILESIZE" val="7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4a^3 + 2b^3 = c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5"/>
  <p:tag name="PICTUREFILESIZE" val="70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4a^3 + 2b^3 = c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5"/>
  <p:tag name="PICTUREFILESIZE" val="70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4a^3 + 2b^3 = (2c'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942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8840</TotalTime>
  <Words>2428</Words>
  <Application>Microsoft Office PowerPoint</Application>
  <PresentationFormat>On-screen Show (4:3)</PresentationFormat>
  <Paragraphs>580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Invariant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129</cp:revision>
  <dcterms:created xsi:type="dcterms:W3CDTF">2007-08-29T04:27:34Z</dcterms:created>
  <dcterms:modified xsi:type="dcterms:W3CDTF">2016-08-11T10:51:42Z</dcterms:modified>
</cp:coreProperties>
</file>