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notesSlides/notesSlide12.xml" ContentType="application/vnd.openxmlformats-officedocument.presentationml.notesSlide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37" r:id="rId2"/>
    <p:sldId id="339" r:id="rId3"/>
    <p:sldId id="341" r:id="rId4"/>
    <p:sldId id="366" r:id="rId5"/>
    <p:sldId id="343" r:id="rId6"/>
    <p:sldId id="342" r:id="rId7"/>
    <p:sldId id="344" r:id="rId8"/>
    <p:sldId id="345" r:id="rId9"/>
    <p:sldId id="367" r:id="rId10"/>
    <p:sldId id="369" r:id="rId11"/>
    <p:sldId id="370" r:id="rId12"/>
    <p:sldId id="368" r:id="rId13"/>
    <p:sldId id="346" r:id="rId14"/>
    <p:sldId id="371" r:id="rId15"/>
    <p:sldId id="373" r:id="rId16"/>
    <p:sldId id="377" r:id="rId17"/>
    <p:sldId id="378" r:id="rId18"/>
    <p:sldId id="381" r:id="rId19"/>
    <p:sldId id="382" r:id="rId20"/>
    <p:sldId id="380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</p:sldIdLst>
  <p:sldSz cx="9144000" cy="6858000" type="screen4x3"/>
  <p:notesSz cx="6858000" cy="9144000"/>
  <p:custDataLst>
    <p:tags r:id="rId43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99"/>
    <a:srgbClr val="FFFFCC"/>
    <a:srgbClr val="A50021"/>
    <a:srgbClr val="CCFFFF"/>
    <a:srgbClr val="FFCCFF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 showGuides="1">
      <p:cViewPr>
        <p:scale>
          <a:sx n="90" d="100"/>
          <a:sy n="90" d="100"/>
        </p:scale>
        <p:origin x="-123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6B55185-B9E7-4190-B152-955B7FF7B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682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E55D5587-9DAF-4627-AE31-AF5C0A58164D}" type="slidenum">
              <a:rPr lang="en-US" altLang="en-US">
                <a:latin typeface="Arial" pitchFamily="34" charset="0"/>
              </a:rPr>
              <a:pPr eaLnBrk="1" hangingPunct="1"/>
              <a:t>24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20E6491B-25DD-48CD-9721-0CCB6D72B393}" type="slidenum">
              <a:rPr lang="en-US" altLang="en-US" sz="1200">
                <a:latin typeface="Arial" pitchFamily="34" charset="0"/>
              </a:rPr>
              <a:pPr algn="r" eaLnBrk="1" hangingPunct="1"/>
              <a:t>36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58BAFA16-330A-469B-AE92-CABCF12343C6}" type="slidenum">
              <a:rPr lang="en-US" altLang="en-US">
                <a:latin typeface="Arial" pitchFamily="34" charset="0"/>
              </a:rPr>
              <a:pPr eaLnBrk="1" hangingPunct="1"/>
              <a:t>37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B31EDA93-5AFE-4786-A3CF-20A77D028A53}" type="slidenum">
              <a:rPr lang="en-US" altLang="en-US">
                <a:latin typeface="Arial" pitchFamily="34" charset="0"/>
              </a:rPr>
              <a:pPr eaLnBrk="1" hangingPunct="1"/>
              <a:t>38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9A9CDE46-0128-416F-90B3-F1B0569FB0F5}" type="slidenum">
              <a:rPr lang="en-US" altLang="en-US" sz="1200">
                <a:latin typeface="Arial" pitchFamily="34" charset="0"/>
              </a:rPr>
              <a:pPr algn="r" eaLnBrk="1" hangingPunct="1"/>
              <a:t>39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8E03D31B-2AFD-4E88-A2A9-81965C90B169}" type="slidenum">
              <a:rPr lang="en-US" altLang="en-US">
                <a:latin typeface="Arial" pitchFamily="34" charset="0"/>
              </a:rPr>
              <a:pPr eaLnBrk="1" hangingPunct="1"/>
              <a:t>40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CD711873-4CA1-40B7-B57B-7EA0EC6CADF1}" type="slidenum">
              <a:rPr lang="en-US" altLang="en-US">
                <a:latin typeface="Arial" pitchFamily="34" charset="0"/>
              </a:rPr>
              <a:pPr eaLnBrk="1" hangingPunct="1"/>
              <a:t>25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D0B87256-6787-489C-B008-FE73A393A371}" type="slidenum">
              <a:rPr lang="en-US" altLang="en-US">
                <a:latin typeface="Arial" pitchFamily="34" charset="0"/>
              </a:rPr>
              <a:pPr eaLnBrk="1" hangingPunct="1"/>
              <a:t>28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35A17761-07B5-4D05-A929-63AC6A387026}" type="slidenum">
              <a:rPr lang="en-US" altLang="en-US" sz="1200">
                <a:latin typeface="Arial" pitchFamily="34" charset="0"/>
              </a:rPr>
              <a:pPr algn="r" eaLnBrk="1" hangingPunct="1"/>
              <a:t>29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B3C6F4B9-C052-49EB-96EA-CE9A7C63425B}" type="slidenum">
              <a:rPr lang="en-US" altLang="en-US">
                <a:latin typeface="Arial" pitchFamily="34" charset="0"/>
              </a:rPr>
              <a:pPr eaLnBrk="1" hangingPunct="1"/>
              <a:t>30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1B14006D-60BC-4DFE-85ED-D2BEBE734D23}" type="slidenum">
              <a:rPr lang="en-US" altLang="en-US">
                <a:latin typeface="Arial" pitchFamily="34" charset="0"/>
              </a:rPr>
              <a:pPr eaLnBrk="1" hangingPunct="1"/>
              <a:t>32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11A7CDE4-259D-4C72-BBEC-F54C3C6FA774}" type="slidenum">
              <a:rPr lang="en-US" altLang="en-US" sz="1200">
                <a:latin typeface="Arial" pitchFamily="34" charset="0"/>
              </a:rPr>
              <a:pPr algn="r" eaLnBrk="1" hangingPunct="1"/>
              <a:t>33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478EB9E1-01E4-40D9-9392-6D4B50EF0DDB}" type="slidenum">
              <a:rPr lang="en-US" altLang="en-US">
                <a:latin typeface="Arial" pitchFamily="34" charset="0"/>
              </a:rPr>
              <a:pPr eaLnBrk="1" hangingPunct="1"/>
              <a:t>34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3A022F1D-664D-4AA1-89CA-D46FEDC69771}" type="slidenum">
              <a:rPr lang="en-US" altLang="en-US">
                <a:latin typeface="Arial" pitchFamily="34" charset="0"/>
              </a:rPr>
              <a:pPr eaLnBrk="1" hangingPunct="1"/>
              <a:t>35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064F1-9DD7-4FEA-844C-4FF1C26537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364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74E59-9FBC-406A-B664-692CE245358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276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8ACBD-9F45-4959-95A4-29765811A8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13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71838-3618-4FE2-A91C-BFF7459495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867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F853F-2318-4D41-B9B3-4CBF6FD9C5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80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18CC2-2E4F-43F8-9F5D-7BD13FB5A8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480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33576-9E94-49D0-89B4-764AE96DFC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2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8CB0-FDD1-4E8E-9DC8-F61A2723AD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016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48531-CB39-414A-AE8E-325DC7275E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93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64336-40A8-45E8-86A5-6FF34D4308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449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EA6E1-49D8-4FE8-A5CA-8F9CE6A403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9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9DDA705D-C3FD-476E-B1A7-7D02B0EAEBF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7.png"/><Relationship Id="rId5" Type="http://schemas.openxmlformats.org/officeDocument/2006/relationships/tags" Target="../tags/tag8.xml"/><Relationship Id="rId1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2.png"/><Relationship Id="rId5" Type="http://schemas.openxmlformats.org/officeDocument/2006/relationships/tags" Target="../tags/tag13.xml"/><Relationship Id="rId10" Type="http://schemas.openxmlformats.org/officeDocument/2006/relationships/image" Target="../media/image11.png"/><Relationship Id="rId4" Type="http://schemas.openxmlformats.org/officeDocument/2006/relationships/tags" Target="../tags/tag12.xml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6.png"/><Relationship Id="rId5" Type="http://schemas.openxmlformats.org/officeDocument/2006/relationships/tags" Target="../tags/tag19.xml"/><Relationship Id="rId10" Type="http://schemas.openxmlformats.org/officeDocument/2006/relationships/image" Target="../media/image15.png"/><Relationship Id="rId4" Type="http://schemas.openxmlformats.org/officeDocument/2006/relationships/tags" Target="../tags/tag18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2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22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notesSlide" Target="../notesSlides/notesSlide5.xml"/><Relationship Id="rId17" Type="http://schemas.openxmlformats.org/officeDocument/2006/relationships/image" Target="../media/image26.png"/><Relationship Id="rId2" Type="http://schemas.openxmlformats.org/officeDocument/2006/relationships/tags" Target="../tags/tag27.xml"/><Relationship Id="rId16" Type="http://schemas.openxmlformats.org/officeDocument/2006/relationships/image" Target="../media/image25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15" Type="http://schemas.openxmlformats.org/officeDocument/2006/relationships/image" Target="../media/image24.png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8.xml"/><Relationship Id="rId7" Type="http://schemas.openxmlformats.org/officeDocument/2006/relationships/image" Target="../media/image2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34.png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32.png"/><Relationship Id="rId5" Type="http://schemas.openxmlformats.org/officeDocument/2006/relationships/tags" Target="../tags/tag43.xml"/><Relationship Id="rId10" Type="http://schemas.openxmlformats.org/officeDocument/2006/relationships/image" Target="../media/image31.png"/><Relationship Id="rId4" Type="http://schemas.openxmlformats.org/officeDocument/2006/relationships/tags" Target="../tags/tag42.xml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23.png"/><Relationship Id="rId2" Type="http://schemas.openxmlformats.org/officeDocument/2006/relationships/tags" Target="../tags/tag46.xml"/><Relationship Id="rId16" Type="http://schemas.openxmlformats.org/officeDocument/2006/relationships/image" Target="../media/image37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image" Target="../media/image36.png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3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62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4.xml"/><Relationship Id="rId10" Type="http://schemas.openxmlformats.org/officeDocument/2006/relationships/image" Target="../media/image26.png"/><Relationship Id="rId4" Type="http://schemas.openxmlformats.org/officeDocument/2006/relationships/tags" Target="../tags/tag63.xml"/><Relationship Id="rId9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69.xml"/><Relationship Id="rId7" Type="http://schemas.openxmlformats.org/officeDocument/2006/relationships/image" Target="../media/image36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Fifteen Puzzle</a:t>
            </a:r>
          </a:p>
        </p:txBody>
      </p:sp>
      <p:graphicFrame>
        <p:nvGraphicFramePr>
          <p:cNvPr id="474145" name="Group 33"/>
          <p:cNvGraphicFramePr>
            <a:graphicFrameLocks noGrp="1"/>
          </p:cNvGraphicFramePr>
          <p:nvPr/>
        </p:nvGraphicFramePr>
        <p:xfrm>
          <a:off x="3352800" y="16002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4146" name="Text Box 34"/>
          <p:cNvSpPr txBox="1">
            <a:spLocks noChangeArrowheads="1"/>
          </p:cNvSpPr>
          <p:nvPr/>
        </p:nvSpPr>
        <p:spPr bwMode="auto">
          <a:xfrm>
            <a:off x="1547813" y="4419600"/>
            <a:ext cx="6056312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Move:</a:t>
            </a:r>
            <a:r>
              <a:rPr lang="en-US" altLang="zh-TW"/>
              <a:t> can move a square adjacent to the empty square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to the empty square.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0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the Invariant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600200" y="1843088"/>
            <a:ext cx="5935663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Claim:</a:t>
            </a:r>
            <a:r>
              <a:rPr lang="en-US" altLang="zh-TW"/>
              <a:t> Any move will preserve the parity of the state.</a:t>
            </a:r>
          </a:p>
        </p:txBody>
      </p:sp>
      <p:sp>
        <p:nvSpPr>
          <p:cNvPr id="49766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2581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Parity of S = (number of out-of-order pairs + row) mod 2</a:t>
            </a:r>
          </a:p>
        </p:txBody>
      </p:sp>
      <p:graphicFrame>
        <p:nvGraphicFramePr>
          <p:cNvPr id="497669" name="Group 5"/>
          <p:cNvGraphicFramePr>
            <a:graphicFrameLocks noGrp="1"/>
          </p:cNvGraphicFramePr>
          <p:nvPr/>
        </p:nvGraphicFramePr>
        <p:xfrm>
          <a:off x="1066800" y="24384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7696" name="Group 32"/>
          <p:cNvGraphicFramePr>
            <a:graphicFrameLocks noGrp="1"/>
          </p:cNvGraphicFramePr>
          <p:nvPr/>
        </p:nvGraphicFramePr>
        <p:xfrm>
          <a:off x="5621338" y="24638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7723" name="AutoShape 59"/>
          <p:cNvSpPr>
            <a:spLocks noChangeArrowheads="1"/>
          </p:cNvSpPr>
          <p:nvPr/>
        </p:nvSpPr>
        <p:spPr bwMode="auto">
          <a:xfrm>
            <a:off x="4083050" y="3352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724" name="Text Box 60"/>
          <p:cNvSpPr txBox="1">
            <a:spLocks noChangeArrowheads="1"/>
          </p:cNvSpPr>
          <p:nvPr/>
        </p:nvSpPr>
        <p:spPr bwMode="auto">
          <a:xfrm>
            <a:off x="3589338" y="4191000"/>
            <a:ext cx="1965325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Row number has </a:t>
            </a:r>
          </a:p>
          <a:p>
            <a:r>
              <a:rPr lang="en-US" altLang="zh-TW"/>
              <a:t>changed by 1</a:t>
            </a:r>
          </a:p>
        </p:txBody>
      </p:sp>
      <p:sp>
        <p:nvSpPr>
          <p:cNvPr id="497725" name="Line 61"/>
          <p:cNvSpPr>
            <a:spLocks noChangeShapeType="1"/>
          </p:cNvSpPr>
          <p:nvPr/>
        </p:nvSpPr>
        <p:spPr bwMode="auto">
          <a:xfrm flipH="1" flipV="1">
            <a:off x="2209800" y="35052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726" name="Line 62"/>
          <p:cNvSpPr>
            <a:spLocks noChangeShapeType="1"/>
          </p:cNvSpPr>
          <p:nvPr/>
        </p:nvSpPr>
        <p:spPr bwMode="auto">
          <a:xfrm flipV="1">
            <a:off x="55626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727" name="Text Box 63"/>
          <p:cNvSpPr txBox="1">
            <a:spLocks noChangeArrowheads="1"/>
          </p:cNvSpPr>
          <p:nvPr/>
        </p:nvSpPr>
        <p:spPr bwMode="auto">
          <a:xfrm>
            <a:off x="381000" y="5181600"/>
            <a:ext cx="8389938" cy="133985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Case 1: when a is largest, then the number of out-of-order pairs will decrease by three, and since the row number is changed by one,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parity is still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23" grpId="0" animBg="1"/>
      <p:bldP spid="497724" grpId="0" animBg="1"/>
      <p:bldP spid="497725" grpId="0" animBg="1"/>
      <p:bldP spid="497726" grpId="0" animBg="1"/>
      <p:bldP spid="4977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0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the Invariant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1600200" y="1843088"/>
            <a:ext cx="5935663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Claim:</a:t>
            </a:r>
            <a:r>
              <a:rPr lang="en-US" altLang="zh-TW"/>
              <a:t> Any move will preserve the parity of the state.</a:t>
            </a:r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2581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Parity of S = (number of out-of-order pairs + row) mod 2</a:t>
            </a:r>
          </a:p>
        </p:txBody>
      </p:sp>
      <p:graphicFrame>
        <p:nvGraphicFramePr>
          <p:cNvPr id="498693" name="Group 5"/>
          <p:cNvGraphicFramePr>
            <a:graphicFrameLocks noGrp="1"/>
          </p:cNvGraphicFramePr>
          <p:nvPr/>
        </p:nvGraphicFramePr>
        <p:xfrm>
          <a:off x="1066800" y="24384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720" name="Group 32"/>
          <p:cNvGraphicFramePr>
            <a:graphicFrameLocks noGrp="1"/>
          </p:cNvGraphicFramePr>
          <p:nvPr/>
        </p:nvGraphicFramePr>
        <p:xfrm>
          <a:off x="5621338" y="24638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8747" name="AutoShape 59"/>
          <p:cNvSpPr>
            <a:spLocks noChangeArrowheads="1"/>
          </p:cNvSpPr>
          <p:nvPr/>
        </p:nvSpPr>
        <p:spPr bwMode="auto">
          <a:xfrm>
            <a:off x="4083050" y="3352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748" name="Text Box 60"/>
          <p:cNvSpPr txBox="1">
            <a:spLocks noChangeArrowheads="1"/>
          </p:cNvSpPr>
          <p:nvPr/>
        </p:nvSpPr>
        <p:spPr bwMode="auto">
          <a:xfrm>
            <a:off x="3589338" y="4191000"/>
            <a:ext cx="1965325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Row number has </a:t>
            </a:r>
          </a:p>
          <a:p>
            <a:r>
              <a:rPr lang="en-US" altLang="zh-TW"/>
              <a:t>changed by 1</a:t>
            </a:r>
          </a:p>
        </p:txBody>
      </p:sp>
      <p:sp>
        <p:nvSpPr>
          <p:cNvPr id="498749" name="Line 61"/>
          <p:cNvSpPr>
            <a:spLocks noChangeShapeType="1"/>
          </p:cNvSpPr>
          <p:nvPr/>
        </p:nvSpPr>
        <p:spPr bwMode="auto">
          <a:xfrm flipH="1" flipV="1">
            <a:off x="2209800" y="35052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50" name="Line 62"/>
          <p:cNvSpPr>
            <a:spLocks noChangeShapeType="1"/>
          </p:cNvSpPr>
          <p:nvPr/>
        </p:nvSpPr>
        <p:spPr bwMode="auto">
          <a:xfrm flipV="1">
            <a:off x="55626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51" name="Text Box 63"/>
          <p:cNvSpPr txBox="1">
            <a:spLocks noChangeArrowheads="1"/>
          </p:cNvSpPr>
          <p:nvPr/>
        </p:nvSpPr>
        <p:spPr bwMode="auto">
          <a:xfrm>
            <a:off x="381000" y="5181600"/>
            <a:ext cx="8389938" cy="133985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Case 2: when a is the second largest, then the number of out-of-order pairs will decrease by one, and since the row number is changed by one,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parity is still the same.  (The remaining case analysis is the same.)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47" grpId="0" animBg="1"/>
      <p:bldP spid="498748" grpId="0" animBg="1"/>
      <p:bldP spid="498749" grpId="0" animBg="1"/>
      <p:bldP spid="498750" grpId="0" animBg="1"/>
      <p:bldP spid="4987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0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the Invariant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1600200" y="1843088"/>
            <a:ext cx="5935663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Claim:</a:t>
            </a:r>
            <a:r>
              <a:rPr lang="en-US" altLang="zh-TW"/>
              <a:t> Any move will preserve the parity of the state.</a:t>
            </a: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2581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Parity of S = (number of out-of-order pairs + row) mod 2</a:t>
            </a:r>
          </a:p>
        </p:txBody>
      </p:sp>
      <p:graphicFrame>
        <p:nvGraphicFramePr>
          <p:cNvPr id="496645" name="Group 5"/>
          <p:cNvGraphicFramePr>
            <a:graphicFrameLocks noGrp="1"/>
          </p:cNvGraphicFramePr>
          <p:nvPr/>
        </p:nvGraphicFramePr>
        <p:xfrm>
          <a:off x="1066800" y="24384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6672" name="Group 32"/>
          <p:cNvGraphicFramePr>
            <a:graphicFrameLocks noGrp="1"/>
          </p:cNvGraphicFramePr>
          <p:nvPr/>
        </p:nvGraphicFramePr>
        <p:xfrm>
          <a:off x="5621338" y="24638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6699" name="AutoShape 59"/>
          <p:cNvSpPr>
            <a:spLocks noChangeArrowheads="1"/>
          </p:cNvSpPr>
          <p:nvPr/>
        </p:nvSpPr>
        <p:spPr bwMode="auto">
          <a:xfrm>
            <a:off x="4083050" y="3352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700" name="Text Box 60"/>
          <p:cNvSpPr txBox="1">
            <a:spLocks noChangeArrowheads="1"/>
          </p:cNvSpPr>
          <p:nvPr/>
        </p:nvSpPr>
        <p:spPr bwMode="auto">
          <a:xfrm>
            <a:off x="304800" y="5230813"/>
            <a:ext cx="6770688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there are (0,1,2,3) out-of-order pairs in the current state,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 will be (3,2,1,0) out-of-order pairs in the next state.</a:t>
            </a:r>
          </a:p>
        </p:txBody>
      </p:sp>
      <p:sp>
        <p:nvSpPr>
          <p:cNvPr id="496701" name="Text Box 61"/>
          <p:cNvSpPr txBox="1">
            <a:spLocks noChangeArrowheads="1"/>
          </p:cNvSpPr>
          <p:nvPr/>
        </p:nvSpPr>
        <p:spPr bwMode="auto">
          <a:xfrm>
            <a:off x="3589338" y="4191000"/>
            <a:ext cx="1965325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Row number has </a:t>
            </a:r>
          </a:p>
          <a:p>
            <a:r>
              <a:rPr lang="en-US" altLang="zh-TW"/>
              <a:t>changed by 1</a:t>
            </a:r>
          </a:p>
        </p:txBody>
      </p:sp>
      <p:sp>
        <p:nvSpPr>
          <p:cNvPr id="496702" name="Line 62"/>
          <p:cNvSpPr>
            <a:spLocks noChangeShapeType="1"/>
          </p:cNvSpPr>
          <p:nvPr/>
        </p:nvSpPr>
        <p:spPr bwMode="auto">
          <a:xfrm flipH="1" flipV="1">
            <a:off x="2209800" y="35052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703" name="Line 63"/>
          <p:cNvSpPr>
            <a:spLocks noChangeShapeType="1"/>
          </p:cNvSpPr>
          <p:nvPr/>
        </p:nvSpPr>
        <p:spPr bwMode="auto">
          <a:xfrm flipV="1">
            <a:off x="55626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704" name="Text Box 64"/>
          <p:cNvSpPr txBox="1">
            <a:spLocks noChangeArrowheads="1"/>
          </p:cNvSpPr>
          <p:nvPr/>
        </p:nvSpPr>
        <p:spPr bwMode="auto">
          <a:xfrm>
            <a:off x="1539875" y="6324600"/>
            <a:ext cx="600392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the parity stays the same!  We’ve proved the </a:t>
            </a:r>
            <a:r>
              <a:rPr lang="en-US" altLang="zh-TW">
                <a:solidFill>
                  <a:srgbClr val="008000"/>
                </a:solidFill>
              </a:rPr>
              <a:t>claim</a:t>
            </a:r>
            <a:r>
              <a:rPr lang="en-US" altLang="zh-TW"/>
              <a:t>.</a:t>
            </a:r>
          </a:p>
        </p:txBody>
      </p:sp>
      <p:sp>
        <p:nvSpPr>
          <p:cNvPr id="496705" name="AutoShape 65"/>
          <p:cNvSpPr>
            <a:spLocks noChangeArrowheads="1"/>
          </p:cNvSpPr>
          <p:nvPr/>
        </p:nvSpPr>
        <p:spPr bwMode="auto">
          <a:xfrm>
            <a:off x="7391400" y="4953000"/>
            <a:ext cx="1524000" cy="990600"/>
          </a:xfrm>
          <a:prstGeom prst="wedgeRoundRectCallout">
            <a:avLst>
              <a:gd name="adj1" fmla="val -82708"/>
              <a:gd name="adj2" fmla="val 19713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/>
              <a:t>Difference is 1 or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99" grpId="0" animBg="1"/>
      <p:bldP spid="496700" grpId="0" animBg="1"/>
      <p:bldP spid="496701" grpId="0" animBg="1"/>
      <p:bldP spid="496702" grpId="0" animBg="1"/>
      <p:bldP spid="496703" grpId="0" animBg="1"/>
      <p:bldP spid="496704" grpId="0" animBg="1"/>
      <p:bldP spid="4967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Fifteen Puzzle</a:t>
            </a:r>
          </a:p>
        </p:txBody>
      </p:sp>
      <p:graphicFrame>
        <p:nvGraphicFramePr>
          <p:cNvPr id="464899" name="Group 3"/>
          <p:cNvGraphicFramePr>
            <a:graphicFrameLocks noGrp="1"/>
          </p:cNvGraphicFramePr>
          <p:nvPr/>
        </p:nvGraphicFramePr>
        <p:xfrm>
          <a:off x="1066800" y="16002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4926" name="Group 30"/>
          <p:cNvGraphicFramePr>
            <a:graphicFrameLocks noGrp="1"/>
          </p:cNvGraphicFramePr>
          <p:nvPr/>
        </p:nvGraphicFramePr>
        <p:xfrm>
          <a:off x="5621338" y="16256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4953" name="AutoShape 57"/>
          <p:cNvSpPr>
            <a:spLocks noChangeArrowheads="1"/>
          </p:cNvSpPr>
          <p:nvPr/>
        </p:nvSpPr>
        <p:spPr bwMode="auto">
          <a:xfrm>
            <a:off x="4083050" y="2514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954" name="Text Box 58"/>
          <p:cNvSpPr txBox="1">
            <a:spLocks noChangeArrowheads="1"/>
          </p:cNvSpPr>
          <p:nvPr/>
        </p:nvSpPr>
        <p:spPr bwMode="auto">
          <a:xfrm>
            <a:off x="1103313" y="4079875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2"/>
                </a:solidFill>
              </a:rPr>
              <a:t>Initial </a:t>
            </a:r>
            <a:r>
              <a:rPr lang="en-US" altLang="zh-TW"/>
              <a:t>configuration</a:t>
            </a:r>
          </a:p>
        </p:txBody>
      </p:sp>
      <p:sp>
        <p:nvSpPr>
          <p:cNvPr id="464955" name="Text Box 59"/>
          <p:cNvSpPr txBox="1">
            <a:spLocks noChangeArrowheads="1"/>
          </p:cNvSpPr>
          <p:nvPr/>
        </p:nvSpPr>
        <p:spPr bwMode="auto">
          <a:xfrm>
            <a:off x="5657850" y="4052888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Target</a:t>
            </a:r>
            <a:r>
              <a:rPr lang="en-US" altLang="zh-TW"/>
              <a:t> configuration</a:t>
            </a:r>
          </a:p>
        </p:txBody>
      </p:sp>
      <p:sp>
        <p:nvSpPr>
          <p:cNvPr id="464956" name="Text Box 60"/>
          <p:cNvSpPr txBox="1">
            <a:spLocks noChangeArrowheads="1"/>
          </p:cNvSpPr>
          <p:nvPr/>
        </p:nvSpPr>
        <p:spPr bwMode="auto">
          <a:xfrm>
            <a:off x="1382713" y="4876800"/>
            <a:ext cx="637857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Is there a sequence of moves that allows you to start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from the </a:t>
            </a:r>
            <a:r>
              <a:rPr lang="en-US" altLang="zh-TW">
                <a:solidFill>
                  <a:schemeClr val="accent2"/>
                </a:solidFill>
              </a:rPr>
              <a:t>initial</a:t>
            </a:r>
            <a:r>
              <a:rPr lang="en-US" altLang="zh-TW"/>
              <a:t> configuration to the </a:t>
            </a:r>
            <a:r>
              <a:rPr lang="en-US" altLang="zh-TW">
                <a:solidFill>
                  <a:srgbClr val="A50021"/>
                </a:solidFill>
              </a:rPr>
              <a:t>target</a:t>
            </a:r>
            <a:r>
              <a:rPr lang="en-US" altLang="zh-TW"/>
              <a:t> configuration?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Fifteen Puzzle</a:t>
            </a:r>
          </a:p>
        </p:txBody>
      </p:sp>
      <p:graphicFrame>
        <p:nvGraphicFramePr>
          <p:cNvPr id="499715" name="Group 3"/>
          <p:cNvGraphicFramePr>
            <a:graphicFrameLocks noGrp="1"/>
          </p:cNvGraphicFramePr>
          <p:nvPr/>
        </p:nvGraphicFramePr>
        <p:xfrm>
          <a:off x="1066800" y="11430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9742" name="Group 30"/>
          <p:cNvGraphicFramePr>
            <a:graphicFrameLocks noGrp="1"/>
          </p:cNvGraphicFramePr>
          <p:nvPr/>
        </p:nvGraphicFramePr>
        <p:xfrm>
          <a:off x="5621338" y="11684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9769" name="AutoShape 57"/>
          <p:cNvSpPr>
            <a:spLocks noChangeArrowheads="1"/>
          </p:cNvSpPr>
          <p:nvPr/>
        </p:nvSpPr>
        <p:spPr bwMode="auto">
          <a:xfrm>
            <a:off x="4083050" y="2057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9770" name="Text Box 58"/>
          <p:cNvSpPr txBox="1">
            <a:spLocks noChangeArrowheads="1"/>
          </p:cNvSpPr>
          <p:nvPr/>
        </p:nvSpPr>
        <p:spPr bwMode="auto">
          <a:xfrm>
            <a:off x="1103313" y="3622675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2"/>
                </a:solidFill>
              </a:rPr>
              <a:t>Initial </a:t>
            </a:r>
            <a:r>
              <a:rPr lang="en-US" altLang="zh-TW"/>
              <a:t>configuration</a:t>
            </a:r>
          </a:p>
        </p:txBody>
      </p:sp>
      <p:sp>
        <p:nvSpPr>
          <p:cNvPr id="499771" name="Text Box 59"/>
          <p:cNvSpPr txBox="1">
            <a:spLocks noChangeArrowheads="1"/>
          </p:cNvSpPr>
          <p:nvPr/>
        </p:nvSpPr>
        <p:spPr bwMode="auto">
          <a:xfrm>
            <a:off x="5657850" y="3595688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Target</a:t>
            </a:r>
            <a:r>
              <a:rPr lang="en-US" altLang="zh-TW"/>
              <a:t> configuration</a:t>
            </a:r>
          </a:p>
        </p:txBody>
      </p:sp>
      <p:sp>
        <p:nvSpPr>
          <p:cNvPr id="499774" name="Line 62"/>
          <p:cNvSpPr>
            <a:spLocks noChangeShapeType="1"/>
          </p:cNvSpPr>
          <p:nvPr/>
        </p:nvSpPr>
        <p:spPr bwMode="auto">
          <a:xfrm>
            <a:off x="4572000" y="4038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775" name="Text Box 63"/>
          <p:cNvSpPr txBox="1">
            <a:spLocks noChangeArrowheads="1"/>
          </p:cNvSpPr>
          <p:nvPr/>
        </p:nvSpPr>
        <p:spPr bwMode="auto">
          <a:xfrm>
            <a:off x="381000" y="4384675"/>
            <a:ext cx="37655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Number of out-of-order pairs = 0</a:t>
            </a:r>
          </a:p>
          <a:p>
            <a:endParaRPr lang="en-US" altLang="zh-TW"/>
          </a:p>
          <a:p>
            <a:r>
              <a:rPr lang="en-US" altLang="zh-TW"/>
              <a:t>Row of empty square = 4</a:t>
            </a:r>
          </a:p>
          <a:p>
            <a:endParaRPr lang="en-US" altLang="zh-TW"/>
          </a:p>
          <a:p>
            <a:r>
              <a:rPr lang="en-US" altLang="zh-TW"/>
              <a:t>Parity is even.</a:t>
            </a:r>
          </a:p>
        </p:txBody>
      </p:sp>
      <p:sp>
        <p:nvSpPr>
          <p:cNvPr id="499776" name="Text Box 64"/>
          <p:cNvSpPr txBox="1">
            <a:spLocks noChangeArrowheads="1"/>
          </p:cNvSpPr>
          <p:nvPr/>
        </p:nvSpPr>
        <p:spPr bwMode="auto">
          <a:xfrm>
            <a:off x="5029200" y="4402138"/>
            <a:ext cx="34417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Number of out-of-order pairs </a:t>
            </a:r>
          </a:p>
          <a:p>
            <a:r>
              <a:rPr lang="en-US" altLang="zh-TW"/>
              <a:t>= 14 + 13 + 12 + … + 1</a:t>
            </a:r>
          </a:p>
          <a:p>
            <a:r>
              <a:rPr lang="en-US" altLang="zh-TW"/>
              <a:t>= 14(13)/2 = 91</a:t>
            </a:r>
          </a:p>
          <a:p>
            <a:endParaRPr lang="en-US" altLang="zh-TW"/>
          </a:p>
          <a:p>
            <a:r>
              <a:rPr lang="en-US" altLang="zh-TW"/>
              <a:t>Row of empty square = 4</a:t>
            </a:r>
          </a:p>
          <a:p>
            <a:endParaRPr lang="en-US" altLang="zh-TW"/>
          </a:p>
          <a:p>
            <a:r>
              <a:rPr lang="en-US" altLang="zh-TW"/>
              <a:t>Parity is odd.</a:t>
            </a:r>
          </a:p>
        </p:txBody>
      </p:sp>
      <p:sp>
        <p:nvSpPr>
          <p:cNvPr id="499777" name="Text Box 65"/>
          <p:cNvSpPr txBox="1">
            <a:spLocks noChangeArrowheads="1"/>
          </p:cNvSpPr>
          <p:nvPr/>
        </p:nvSpPr>
        <p:spPr bwMode="auto">
          <a:xfrm>
            <a:off x="2941638" y="6172200"/>
            <a:ext cx="14017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Impossible!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74" grpId="0" animBg="1"/>
      <p:bldP spid="4997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Fifteen Puzzle</a:t>
            </a:r>
          </a:p>
        </p:txBody>
      </p:sp>
      <p:sp>
        <p:nvSpPr>
          <p:cNvPr id="502848" name="Text Box 64"/>
          <p:cNvSpPr txBox="1">
            <a:spLocks noChangeArrowheads="1"/>
          </p:cNvSpPr>
          <p:nvPr/>
        </p:nvSpPr>
        <p:spPr bwMode="auto">
          <a:xfrm>
            <a:off x="1487488" y="1506538"/>
            <a:ext cx="6142037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two configurations have the same parity,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is it true that we can always move from one to another?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K=4</a:t>
            </a:r>
          </a:p>
        </p:txBody>
      </p:sp>
      <p:sp>
        <p:nvSpPr>
          <p:cNvPr id="500739" name="Line 3"/>
          <p:cNvSpPr>
            <a:spLocks noChangeShapeType="1"/>
          </p:cNvSpPr>
          <p:nvPr/>
        </p:nvSpPr>
        <p:spPr bwMode="auto">
          <a:xfrm>
            <a:off x="1828800" y="3128963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0" name="Line 4"/>
          <p:cNvSpPr>
            <a:spLocks noChangeShapeType="1"/>
          </p:cNvSpPr>
          <p:nvPr/>
        </p:nvSpPr>
        <p:spPr bwMode="auto">
          <a:xfrm>
            <a:off x="45720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1" name="Text Box 5"/>
          <p:cNvSpPr txBox="1">
            <a:spLocks noChangeArrowheads="1"/>
          </p:cNvSpPr>
          <p:nvPr/>
        </p:nvSpPr>
        <p:spPr bwMode="auto">
          <a:xfrm>
            <a:off x="7696200" y="2944813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500742" name="Line 6"/>
          <p:cNvSpPr>
            <a:spLocks noChangeShapeType="1"/>
          </p:cNvSpPr>
          <p:nvPr/>
        </p:nvSpPr>
        <p:spPr bwMode="auto">
          <a:xfrm>
            <a:off x="1905000" y="3586163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1905000" y="4043363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4" name="Line 8"/>
          <p:cNvSpPr>
            <a:spLocks noChangeShapeType="1"/>
          </p:cNvSpPr>
          <p:nvPr/>
        </p:nvSpPr>
        <p:spPr bwMode="auto">
          <a:xfrm>
            <a:off x="1905000" y="4500563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5" name="Line 9"/>
          <p:cNvSpPr>
            <a:spLocks noChangeShapeType="1"/>
          </p:cNvSpPr>
          <p:nvPr/>
        </p:nvSpPr>
        <p:spPr bwMode="auto">
          <a:xfrm>
            <a:off x="1905000" y="2671763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6" name="Line 10"/>
          <p:cNvSpPr>
            <a:spLocks noChangeShapeType="1"/>
          </p:cNvSpPr>
          <p:nvPr/>
        </p:nvSpPr>
        <p:spPr bwMode="auto">
          <a:xfrm>
            <a:off x="1905000" y="2214563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>
            <a:off x="1905000" y="1757363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8" name="Line 12"/>
          <p:cNvSpPr>
            <a:spLocks noChangeShapeType="1"/>
          </p:cNvSpPr>
          <p:nvPr/>
        </p:nvSpPr>
        <p:spPr bwMode="auto">
          <a:xfrm>
            <a:off x="41148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9" name="Line 13"/>
          <p:cNvSpPr>
            <a:spLocks noChangeShapeType="1"/>
          </p:cNvSpPr>
          <p:nvPr/>
        </p:nvSpPr>
        <p:spPr bwMode="auto">
          <a:xfrm>
            <a:off x="36576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0" name="Line 14"/>
          <p:cNvSpPr>
            <a:spLocks noChangeShapeType="1"/>
          </p:cNvSpPr>
          <p:nvPr/>
        </p:nvSpPr>
        <p:spPr bwMode="auto">
          <a:xfrm>
            <a:off x="32004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1" name="Line 15"/>
          <p:cNvSpPr>
            <a:spLocks noChangeShapeType="1"/>
          </p:cNvSpPr>
          <p:nvPr/>
        </p:nvSpPr>
        <p:spPr bwMode="auto">
          <a:xfrm>
            <a:off x="27432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2" name="Line 16"/>
          <p:cNvSpPr>
            <a:spLocks noChangeShapeType="1"/>
          </p:cNvSpPr>
          <p:nvPr/>
        </p:nvSpPr>
        <p:spPr bwMode="auto">
          <a:xfrm>
            <a:off x="22860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3" name="Line 17"/>
          <p:cNvSpPr>
            <a:spLocks noChangeShapeType="1"/>
          </p:cNvSpPr>
          <p:nvPr/>
        </p:nvSpPr>
        <p:spPr bwMode="auto">
          <a:xfrm>
            <a:off x="68580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4" name="Line 18"/>
          <p:cNvSpPr>
            <a:spLocks noChangeShapeType="1"/>
          </p:cNvSpPr>
          <p:nvPr/>
        </p:nvSpPr>
        <p:spPr bwMode="auto">
          <a:xfrm>
            <a:off x="64008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5" name="Line 19"/>
          <p:cNvSpPr>
            <a:spLocks noChangeShapeType="1"/>
          </p:cNvSpPr>
          <p:nvPr/>
        </p:nvSpPr>
        <p:spPr bwMode="auto">
          <a:xfrm>
            <a:off x="59436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6" name="Line 20"/>
          <p:cNvSpPr>
            <a:spLocks noChangeShapeType="1"/>
          </p:cNvSpPr>
          <p:nvPr/>
        </p:nvSpPr>
        <p:spPr bwMode="auto">
          <a:xfrm>
            <a:off x="54864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7" name="Line 21"/>
          <p:cNvSpPr>
            <a:spLocks noChangeShapeType="1"/>
          </p:cNvSpPr>
          <p:nvPr/>
        </p:nvSpPr>
        <p:spPr bwMode="auto">
          <a:xfrm>
            <a:off x="5029200" y="13001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8" name="Oval 22"/>
          <p:cNvSpPr>
            <a:spLocks noChangeArrowheads="1"/>
          </p:cNvSpPr>
          <p:nvPr/>
        </p:nvSpPr>
        <p:spPr bwMode="auto">
          <a:xfrm>
            <a:off x="4953000" y="2976563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59" name="Oval 23"/>
          <p:cNvSpPr>
            <a:spLocks noChangeArrowheads="1"/>
          </p:cNvSpPr>
          <p:nvPr/>
        </p:nvSpPr>
        <p:spPr bwMode="auto">
          <a:xfrm>
            <a:off x="4953000" y="2595563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60" name="Oval 24"/>
          <p:cNvSpPr>
            <a:spLocks noChangeArrowheads="1"/>
          </p:cNvSpPr>
          <p:nvPr/>
        </p:nvSpPr>
        <p:spPr bwMode="auto">
          <a:xfrm>
            <a:off x="4495800" y="2595563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61" name="Oval 25"/>
          <p:cNvSpPr>
            <a:spLocks noChangeArrowheads="1"/>
          </p:cNvSpPr>
          <p:nvPr/>
        </p:nvSpPr>
        <p:spPr bwMode="auto">
          <a:xfrm>
            <a:off x="4038600" y="2595563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62" name="Oval 26"/>
          <p:cNvSpPr>
            <a:spLocks noChangeArrowheads="1"/>
          </p:cNvSpPr>
          <p:nvPr/>
        </p:nvSpPr>
        <p:spPr bwMode="auto">
          <a:xfrm>
            <a:off x="5867400" y="2976563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63" name="Oval 27"/>
          <p:cNvSpPr>
            <a:spLocks noChangeArrowheads="1"/>
          </p:cNvSpPr>
          <p:nvPr/>
        </p:nvSpPr>
        <p:spPr bwMode="auto">
          <a:xfrm>
            <a:off x="5410200" y="2976563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64" name="Oval 28"/>
          <p:cNvSpPr>
            <a:spLocks noChangeArrowheads="1"/>
          </p:cNvSpPr>
          <p:nvPr/>
        </p:nvSpPr>
        <p:spPr bwMode="auto">
          <a:xfrm>
            <a:off x="5867400" y="2595563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65" name="Oval 29"/>
          <p:cNvSpPr>
            <a:spLocks noChangeArrowheads="1"/>
          </p:cNvSpPr>
          <p:nvPr/>
        </p:nvSpPr>
        <p:spPr bwMode="auto">
          <a:xfrm>
            <a:off x="5410200" y="2595563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66" name="Text Box 30"/>
          <p:cNvSpPr txBox="1">
            <a:spLocks noChangeArrowheads="1"/>
          </p:cNvSpPr>
          <p:nvPr/>
        </p:nvSpPr>
        <p:spPr bwMode="auto">
          <a:xfrm>
            <a:off x="1447800" y="5338763"/>
            <a:ext cx="617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Remember the checker game that we have seen before?</a:t>
            </a:r>
          </a:p>
        </p:txBody>
      </p:sp>
    </p:spTree>
    <p:extLst>
      <p:ext uri="{BB962C8B-B14F-4D97-AF65-F5344CB8AC3E}">
        <p14:creationId xmlns:p14="http://schemas.microsoft.com/office/powerpoint/2010/main" val="37630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K=5</a:t>
            </a:r>
          </a:p>
        </p:txBody>
      </p:sp>
      <p:sp>
        <p:nvSpPr>
          <p:cNvPr id="511008" name="Text Box 32"/>
          <p:cNvSpPr txBox="1">
            <a:spLocks noChangeArrowheads="1"/>
          </p:cNvSpPr>
          <p:nvPr/>
        </p:nvSpPr>
        <p:spPr bwMode="auto">
          <a:xfrm>
            <a:off x="914400" y="2589213"/>
            <a:ext cx="73374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Sorry there are no slides for this proof.</a:t>
            </a:r>
          </a:p>
          <a:p>
            <a:endParaRPr lang="en-US" altLang="zh-TW"/>
          </a:p>
          <a:p>
            <a:r>
              <a:rPr lang="en-US" altLang="zh-TW"/>
              <a:t>The proof can be found in “Mathematical Gems II” by Honsberger.</a:t>
            </a:r>
          </a:p>
          <a:p>
            <a:endParaRPr lang="en-US" altLang="zh-TW"/>
          </a:p>
          <a:p>
            <a:r>
              <a:rPr lang="en-US" altLang="zh-TW"/>
              <a:t>There are three books on Mathematical Gems and all are excellent.</a:t>
            </a:r>
          </a:p>
        </p:txBody>
      </p:sp>
      <p:sp>
        <p:nvSpPr>
          <p:cNvPr id="511009" name="Text Box 33"/>
          <p:cNvSpPr txBox="1">
            <a:spLocks noChangeArrowheads="1"/>
          </p:cNvSpPr>
          <p:nvPr/>
        </p:nvSpPr>
        <p:spPr bwMode="auto">
          <a:xfrm>
            <a:off x="1905000" y="1604963"/>
            <a:ext cx="52959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can also be solved by the invariant method.</a:t>
            </a:r>
          </a:p>
        </p:txBody>
      </p:sp>
    </p:spTree>
    <p:extLst>
      <p:ext uri="{BB962C8B-B14F-4D97-AF65-F5344CB8AC3E}">
        <p14:creationId xmlns:p14="http://schemas.microsoft.com/office/powerpoint/2010/main" val="6351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0594" y="1524000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you cover a 8X8 board with straight </a:t>
            </a:r>
            <a:r>
              <a:rPr lang="en-US" dirty="0" err="1" smtClean="0"/>
              <a:t>trominoes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2651"/>
              </p:ext>
            </p:extLst>
          </p:nvPr>
        </p:nvGraphicFramePr>
        <p:xfrm>
          <a:off x="6248400" y="1981200"/>
          <a:ext cx="18288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0594" y="2590800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since the board has 64 squares and each </a:t>
            </a:r>
            <a:r>
              <a:rPr lang="en-US" dirty="0" err="1" smtClean="0"/>
              <a:t>tromino</a:t>
            </a:r>
            <a:r>
              <a:rPr lang="en-US" dirty="0" smtClean="0"/>
              <a:t> covers 3.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854" y="3810000"/>
            <a:ext cx="724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lets remove one corner so that the board now has 63 squares.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854" y="5029200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now, cover with straight </a:t>
            </a:r>
            <a:r>
              <a:rPr lang="en-US" dirty="0" err="1" smtClean="0"/>
              <a:t>trominoes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09600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Covering with </a:t>
            </a:r>
            <a:r>
              <a:rPr lang="en-US" sz="2400" b="1" dirty="0" err="1" smtClean="0"/>
              <a:t>Trominoes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368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8382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try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46334"/>
              </p:ext>
            </p:extLst>
          </p:nvPr>
        </p:nvGraphicFramePr>
        <p:xfrm>
          <a:off x="990600" y="1600200"/>
          <a:ext cx="55626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5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Fifteen Puzzle</a:t>
            </a:r>
          </a:p>
        </p:txBody>
      </p:sp>
      <p:graphicFrame>
        <p:nvGraphicFramePr>
          <p:cNvPr id="472067" name="Group 3"/>
          <p:cNvGraphicFramePr>
            <a:graphicFrameLocks noGrp="1"/>
          </p:cNvGraphicFramePr>
          <p:nvPr/>
        </p:nvGraphicFramePr>
        <p:xfrm>
          <a:off x="1066800" y="16002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2094" name="Group 30"/>
          <p:cNvGraphicFramePr>
            <a:graphicFrameLocks noGrp="1"/>
          </p:cNvGraphicFramePr>
          <p:nvPr/>
        </p:nvGraphicFramePr>
        <p:xfrm>
          <a:off x="5621338" y="16256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2121" name="AutoShape 57"/>
          <p:cNvSpPr>
            <a:spLocks noChangeArrowheads="1"/>
          </p:cNvSpPr>
          <p:nvPr/>
        </p:nvSpPr>
        <p:spPr bwMode="auto">
          <a:xfrm>
            <a:off x="4083050" y="2514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122" name="Text Box 58"/>
          <p:cNvSpPr txBox="1">
            <a:spLocks noChangeArrowheads="1"/>
          </p:cNvSpPr>
          <p:nvPr/>
        </p:nvSpPr>
        <p:spPr bwMode="auto">
          <a:xfrm>
            <a:off x="1103313" y="4079875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2"/>
                </a:solidFill>
              </a:rPr>
              <a:t>Initial </a:t>
            </a:r>
            <a:r>
              <a:rPr lang="en-US" altLang="zh-TW"/>
              <a:t>configuration</a:t>
            </a:r>
          </a:p>
        </p:txBody>
      </p:sp>
      <p:sp>
        <p:nvSpPr>
          <p:cNvPr id="472123" name="Text Box 59"/>
          <p:cNvSpPr txBox="1">
            <a:spLocks noChangeArrowheads="1"/>
          </p:cNvSpPr>
          <p:nvPr/>
        </p:nvSpPr>
        <p:spPr bwMode="auto">
          <a:xfrm>
            <a:off x="5657850" y="4052888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Target</a:t>
            </a:r>
            <a:r>
              <a:rPr lang="en-US" altLang="zh-TW"/>
              <a:t> configuration</a:t>
            </a:r>
          </a:p>
        </p:txBody>
      </p:sp>
      <p:sp>
        <p:nvSpPr>
          <p:cNvPr id="472124" name="Text Box 60"/>
          <p:cNvSpPr txBox="1">
            <a:spLocks noChangeArrowheads="1"/>
          </p:cNvSpPr>
          <p:nvPr/>
        </p:nvSpPr>
        <p:spPr bwMode="auto">
          <a:xfrm>
            <a:off x="1382713" y="5105400"/>
            <a:ext cx="637857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Is there a sequence of moves that allows you to start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from the </a:t>
            </a:r>
            <a:r>
              <a:rPr lang="en-US" altLang="zh-TW">
                <a:solidFill>
                  <a:schemeClr val="accent2"/>
                </a:solidFill>
              </a:rPr>
              <a:t>initial</a:t>
            </a:r>
            <a:r>
              <a:rPr lang="en-US" altLang="zh-TW"/>
              <a:t> configuration to the </a:t>
            </a:r>
            <a:r>
              <a:rPr lang="en-US" altLang="zh-TW">
                <a:solidFill>
                  <a:srgbClr val="A50021"/>
                </a:solidFill>
              </a:rPr>
              <a:t>target</a:t>
            </a:r>
            <a:r>
              <a:rPr lang="en-US" altLang="zh-TW"/>
              <a:t> configuration?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1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15085"/>
              </p:ext>
            </p:extLst>
          </p:nvPr>
        </p:nvGraphicFramePr>
        <p:xfrm>
          <a:off x="914400" y="1676400"/>
          <a:ext cx="4876800" cy="393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92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0" y="83820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try  our coloring trick.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9396" y="1752600"/>
            <a:ext cx="279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 board so that each </a:t>
            </a:r>
            <a:r>
              <a:rPr lang="en-US" dirty="0" err="1" smtClean="0"/>
              <a:t>tromino</a:t>
            </a:r>
            <a:r>
              <a:rPr lang="en-US" dirty="0" smtClean="0"/>
              <a:t> colors 3 different colors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9395" y="3059668"/>
            <a:ext cx="279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 the 4 corners, say 2 are red and one each are blue, yellow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9395" y="4311134"/>
            <a:ext cx="279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Rotate board so that missing corner is blue/ yellow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6019800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have 22 reds, 21 yellows and 20 blues!!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53842"/>
              </p:ext>
            </p:extLst>
          </p:nvPr>
        </p:nvGraphicFramePr>
        <p:xfrm>
          <a:off x="5173099" y="1651986"/>
          <a:ext cx="609600" cy="53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537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534400" cy="914400"/>
          </a:xfrm>
        </p:spPr>
        <p:txBody>
          <a:bodyPr/>
          <a:lstStyle/>
          <a:p>
            <a:r>
              <a:rPr lang="en-US" altLang="zh-TW">
                <a:latin typeface="Comic Sans MS" pitchFamily="66" charset="0"/>
              </a:rPr>
              <a:t>Set Theory</a:t>
            </a:r>
          </a:p>
        </p:txBody>
      </p:sp>
      <p:sp>
        <p:nvSpPr>
          <p:cNvPr id="2510" name="Text Box 462"/>
          <p:cNvSpPr txBox="1">
            <a:spLocks noChangeArrowheads="1"/>
          </p:cNvSpPr>
          <p:nvPr/>
        </p:nvSpPr>
        <p:spPr bwMode="auto">
          <a:xfrm>
            <a:off x="2686050" y="2844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511" name="Text Box 463"/>
          <p:cNvSpPr txBox="1">
            <a:spLocks noChangeArrowheads="1"/>
          </p:cNvSpPr>
          <p:nvPr/>
        </p:nvSpPr>
        <p:spPr bwMode="auto">
          <a:xfrm>
            <a:off x="6000750" y="2844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512" name="Text Box 464"/>
          <p:cNvSpPr txBox="1">
            <a:spLocks noChangeArrowheads="1"/>
          </p:cNvSpPr>
          <p:nvPr/>
        </p:nvSpPr>
        <p:spPr bwMode="auto">
          <a:xfrm>
            <a:off x="4330700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2513" name="Group 465"/>
          <p:cNvGrpSpPr>
            <a:grpSpLocks/>
          </p:cNvGrpSpPr>
          <p:nvPr/>
        </p:nvGrpSpPr>
        <p:grpSpPr bwMode="auto">
          <a:xfrm>
            <a:off x="3276600" y="2181225"/>
            <a:ext cx="2590800" cy="2552700"/>
            <a:chOff x="1984" y="2232"/>
            <a:chExt cx="1632" cy="1608"/>
          </a:xfrm>
        </p:grpSpPr>
        <p:sp>
          <p:nvSpPr>
            <p:cNvPr id="2514" name="Oval 466"/>
            <p:cNvSpPr>
              <a:spLocks noChangeArrowheads="1"/>
            </p:cNvSpPr>
            <p:nvPr/>
          </p:nvSpPr>
          <p:spPr bwMode="auto">
            <a:xfrm>
              <a:off x="1984" y="2240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2515" name="Oval 467"/>
            <p:cNvSpPr>
              <a:spLocks noChangeArrowheads="1"/>
            </p:cNvSpPr>
            <p:nvPr/>
          </p:nvSpPr>
          <p:spPr bwMode="auto">
            <a:xfrm>
              <a:off x="2292" y="2808"/>
              <a:ext cx="1016" cy="10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6" name="Oval 468"/>
            <p:cNvSpPr>
              <a:spLocks noChangeArrowheads="1"/>
            </p:cNvSpPr>
            <p:nvPr/>
          </p:nvSpPr>
          <p:spPr bwMode="auto">
            <a:xfrm>
              <a:off x="1984" y="2248"/>
              <a:ext cx="1016" cy="1032"/>
            </a:xfrm>
            <a:prstGeom prst="ellipse">
              <a:avLst/>
            </a:prstGeom>
            <a:solidFill>
              <a:srgbClr val="33CCFF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2517" name="Oval 469"/>
            <p:cNvSpPr>
              <a:spLocks noChangeArrowheads="1"/>
            </p:cNvSpPr>
            <p:nvPr/>
          </p:nvSpPr>
          <p:spPr bwMode="auto">
            <a:xfrm>
              <a:off x="2600" y="2232"/>
              <a:ext cx="1016" cy="1032"/>
            </a:xfrm>
            <a:prstGeom prst="ellipse">
              <a:avLst/>
            </a:prstGeom>
            <a:solidFill>
              <a:srgbClr val="CC00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5" name="Text Box 7"/>
          <p:cNvSpPr txBox="1">
            <a:spLocks noChangeArrowheads="1"/>
          </p:cNvSpPr>
          <p:nvPr/>
        </p:nvSpPr>
        <p:spPr bwMode="auto">
          <a:xfrm>
            <a:off x="3371850" y="2286000"/>
            <a:ext cx="24003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Basic Definitions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Operations on Sets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Set Identities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Russell’s Paradox</a:t>
            </a:r>
          </a:p>
        </p:txBody>
      </p:sp>
    </p:spTree>
    <p:extLst>
      <p:ext uri="{BB962C8B-B14F-4D97-AF65-F5344CB8AC3E}">
        <p14:creationId xmlns:p14="http://schemas.microsoft.com/office/powerpoint/2010/main" val="34617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18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Defining Sets</a:t>
            </a:r>
          </a:p>
        </p:txBody>
      </p:sp>
      <p:sp>
        <p:nvSpPr>
          <p:cNvPr id="979977" name="Text Box 9"/>
          <p:cNvSpPr txBox="1">
            <a:spLocks noChangeArrowheads="1"/>
          </p:cNvSpPr>
          <p:nvPr/>
        </p:nvSpPr>
        <p:spPr bwMode="auto">
          <a:xfrm>
            <a:off x="1219200" y="3424238"/>
            <a:ext cx="600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can define a set by directly listing all its elements.</a:t>
            </a:r>
          </a:p>
        </p:txBody>
      </p:sp>
      <p:sp>
        <p:nvSpPr>
          <p:cNvPr id="979978" name="Text Box 10"/>
          <p:cNvSpPr txBox="1">
            <a:spLocks noChangeArrowheads="1"/>
          </p:cNvSpPr>
          <p:nvPr/>
        </p:nvSpPr>
        <p:spPr bwMode="auto">
          <a:xfrm>
            <a:off x="1600200" y="3957638"/>
            <a:ext cx="5456238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S = {2, 3, 5, 7, 11, 13, 17, 19},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S = {CSC1130, CSC2110, ERG2020, MAT2510}</a:t>
            </a:r>
          </a:p>
        </p:txBody>
      </p:sp>
      <p:sp>
        <p:nvSpPr>
          <p:cNvPr id="7173" name="Text Box 15"/>
          <p:cNvSpPr txBox="1">
            <a:spLocks noChangeArrowheads="1"/>
          </p:cNvSpPr>
          <p:nvPr/>
        </p:nvSpPr>
        <p:spPr bwMode="auto">
          <a:xfrm>
            <a:off x="1219200" y="1371600"/>
            <a:ext cx="60150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A </a:t>
            </a:r>
            <a:r>
              <a:rPr lang="en-US" altLang="zh-TW" b="1"/>
              <a:t>set</a:t>
            </a:r>
            <a:r>
              <a:rPr lang="en-US" altLang="zh-TW"/>
              <a:t> is an unordered collection of objects.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19200" y="2128838"/>
            <a:ext cx="624205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objects in a set are called the </a:t>
            </a:r>
            <a:r>
              <a:rPr lang="en-US" altLang="zh-TW" b="1"/>
              <a:t>elements</a:t>
            </a:r>
            <a:r>
              <a:rPr lang="en-US" altLang="zh-TW"/>
              <a:t> or </a:t>
            </a:r>
            <a:r>
              <a:rPr lang="en-US" altLang="zh-TW" b="1"/>
              <a:t>members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of the set S, and we say S </a:t>
            </a:r>
            <a:r>
              <a:rPr lang="en-US" altLang="zh-TW" b="1"/>
              <a:t>contains</a:t>
            </a:r>
            <a:r>
              <a:rPr lang="en-US" altLang="zh-TW"/>
              <a:t> its elements.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143000" y="5029200"/>
            <a:ext cx="68421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After we define a set, the set is a single mathematical object,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it can be an element of another set.</a:t>
            </a:r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628775" y="6019800"/>
            <a:ext cx="480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S = {{1,2}, {1,3}, {1,4}, {2,3}, {2,4}, {3,4}}</a:t>
            </a:r>
          </a:p>
        </p:txBody>
      </p:sp>
    </p:spTree>
    <p:extLst>
      <p:ext uri="{BB962C8B-B14F-4D97-AF65-F5344CB8AC3E}">
        <p14:creationId xmlns:p14="http://schemas.microsoft.com/office/powerpoint/2010/main" val="57728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7" grpId="0"/>
      <p:bldP spid="979978" grpId="0"/>
      <p:bldP spid="10252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2374900" y="457200"/>
            <a:ext cx="429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Defining Sets by Properties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962400" y="3581400"/>
          <a:ext cx="1905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863280" imgH="203040" progId="Equation.DSMT4">
                  <p:embed/>
                </p:oleObj>
              </mc:Choice>
              <mc:Fallback>
                <p:oleObj name="Equation" r:id="rId6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1905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1524000" y="4114800"/>
            <a:ext cx="5105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/>
              <a:t>to define the set as the </a:t>
            </a:r>
            <a:r>
              <a:rPr kumimoji="0" lang="en-US" altLang="en-US">
                <a:solidFill>
                  <a:srgbClr val="4663F4"/>
                </a:solidFill>
              </a:rPr>
              <a:t>set of elements</a:t>
            </a:r>
            <a:r>
              <a:rPr kumimoji="0" lang="en-US" altLang="en-US"/>
              <a:t>, </a:t>
            </a:r>
            <a:r>
              <a:rPr kumimoji="0" lang="en-US" altLang="en-US" i="1"/>
              <a:t>x</a:t>
            </a:r>
            <a:r>
              <a:rPr kumimoji="0" lang="en-US" altLang="en-US"/>
              <a:t>,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en-US"/>
              <a:t>in </a:t>
            </a:r>
            <a:r>
              <a:rPr kumimoji="0" lang="en-US" altLang="en-US" i="1"/>
              <a:t>A</a:t>
            </a:r>
            <a:r>
              <a:rPr kumimoji="0" lang="en-US" altLang="en-US"/>
              <a:t> </a:t>
            </a:r>
            <a:r>
              <a:rPr kumimoji="0" lang="en-US" altLang="en-US">
                <a:solidFill>
                  <a:srgbClr val="FF00FF"/>
                </a:solidFill>
              </a:rPr>
              <a:t>such that</a:t>
            </a:r>
            <a:r>
              <a:rPr kumimoji="0" lang="en-US" altLang="en-US"/>
              <a:t> </a:t>
            </a:r>
            <a:r>
              <a:rPr kumimoji="0" lang="en-US" altLang="en-US" i="1"/>
              <a:t>x </a:t>
            </a:r>
            <a:r>
              <a:rPr kumimoji="0" lang="en-US" altLang="en-US"/>
              <a:t>satisfies property</a:t>
            </a:r>
            <a:r>
              <a:rPr kumimoji="0" lang="en-US" altLang="en-US" i="1"/>
              <a:t> P.</a:t>
            </a:r>
            <a:endParaRPr kumimoji="0" lang="en-US" altLang="en-US"/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524000" y="1430338"/>
            <a:ext cx="5024438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inconvenient, and sometimes impossible,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 define a set by listing all its elements.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524000" y="2438400"/>
            <a:ext cx="564991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Alternatively, we can define by a set by describing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</a:t>
            </a:r>
            <a:r>
              <a:rPr lang="en-US" altLang="zh-TW" i="1"/>
              <a:t>properties</a:t>
            </a:r>
            <a:r>
              <a:rPr lang="en-US" altLang="zh-TW"/>
              <a:t> that its elements should satisfy.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524000" y="3622675"/>
            <a:ext cx="234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use the notation</a:t>
            </a:r>
          </a:p>
        </p:txBody>
      </p:sp>
      <p:pic>
        <p:nvPicPr>
          <p:cNvPr id="103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867400"/>
            <a:ext cx="59436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1741488" y="5181600"/>
            <a:ext cx="544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</a:t>
            </a:r>
          </a:p>
        </p:txBody>
      </p:sp>
      <p:pic>
        <p:nvPicPr>
          <p:cNvPr id="1041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257800"/>
            <a:ext cx="5799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2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1035" grpId="0"/>
      <p:bldP spid="1036" grpId="0"/>
      <p:bldP spid="10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167063" y="457200"/>
            <a:ext cx="2776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Examples of Sets</a:t>
            </a:r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2428875" y="1433513"/>
            <a:ext cx="56388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/>
              <a:t>the set of all real numbers,         </a:t>
            </a:r>
            <a:endParaRPr lang="en-US" altLang="en-US" b="1">
              <a:solidFill>
                <a:schemeClr val="accent2"/>
              </a:solidFill>
              <a:sym typeface="Euclid Math Two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/>
              <a:t>the set of all complex numbers, 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/>
              <a:t>the set of all integers, 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/>
              <a:t>the set of all positive integers             </a:t>
            </a:r>
            <a:endParaRPr lang="en-US" altLang="en-US" b="1">
              <a:solidFill>
                <a:schemeClr val="accent2"/>
              </a:solidFill>
              <a:sym typeface="Euclid Math Two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 b="1"/>
              <a:t>empty set</a:t>
            </a:r>
            <a:r>
              <a:rPr lang="en-US" altLang="en-US"/>
              <a:t>,              , the set with no elements.</a:t>
            </a:r>
            <a:endParaRPr lang="en-US" altLang="en-US" b="1">
              <a:solidFill>
                <a:schemeClr val="accent2"/>
              </a:solidFill>
              <a:sym typeface="Euclid Symbol" pitchFamily="18" charset="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457200" y="1433513"/>
            <a:ext cx="197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Well known sets:</a:t>
            </a:r>
          </a:p>
        </p:txBody>
      </p:sp>
      <p:pic>
        <p:nvPicPr>
          <p:cNvPr id="8197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1509713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890713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271713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65271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3109913"/>
            <a:ext cx="9286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71488" y="3657600"/>
            <a:ext cx="1954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Other examples: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33400" y="4205288"/>
            <a:ext cx="83280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set of all polynomials with degree at most three: {1, x, x</a:t>
            </a:r>
            <a:r>
              <a:rPr lang="en-US" altLang="zh-TW" baseline="30000"/>
              <a:t>2</a:t>
            </a:r>
            <a:r>
              <a:rPr lang="en-US" altLang="zh-TW"/>
              <a:t>, x</a:t>
            </a:r>
            <a:r>
              <a:rPr lang="en-US" altLang="zh-TW" baseline="30000"/>
              <a:t>3</a:t>
            </a:r>
            <a:r>
              <a:rPr lang="en-US" altLang="zh-TW"/>
              <a:t>, 2x+3x</a:t>
            </a:r>
            <a:r>
              <a:rPr lang="en-US" altLang="zh-TW" baseline="30000"/>
              <a:t>2</a:t>
            </a:r>
            <a:r>
              <a:rPr lang="en-US" altLang="zh-TW"/>
              <a:t>,…}.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set of all n-bit strings: {000…0, 000…1, …, 111…1}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set of all triangles without an obtuse angle: {           ,           ,…   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set of all graphs with four nodes: {             ,            ,           ,           ,…}</a:t>
            </a: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6172200" y="5257800"/>
            <a:ext cx="304800" cy="457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6781800" y="5257800"/>
            <a:ext cx="609600" cy="457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52578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5029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52578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H="1">
            <a:off x="51054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51054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V="1">
            <a:off x="53340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53340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60960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58674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63246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60960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59436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9436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61722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61722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59436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69342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67056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71628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5" name="Oval 41"/>
          <p:cNvSpPr>
            <a:spLocks noChangeArrowheads="1"/>
          </p:cNvSpPr>
          <p:nvPr/>
        </p:nvSpPr>
        <p:spPr bwMode="auto">
          <a:xfrm>
            <a:off x="69342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 flipH="1">
            <a:off x="67818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67818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 flipV="1">
            <a:off x="70104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70104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67818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7010400" y="586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Oval 48"/>
          <p:cNvSpPr>
            <a:spLocks noChangeArrowheads="1"/>
          </p:cNvSpPr>
          <p:nvPr/>
        </p:nvSpPr>
        <p:spPr bwMode="auto">
          <a:xfrm>
            <a:off x="77724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5438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4" name="Oval 50"/>
          <p:cNvSpPr>
            <a:spLocks noChangeArrowheads="1"/>
          </p:cNvSpPr>
          <p:nvPr/>
        </p:nvSpPr>
        <p:spPr bwMode="auto">
          <a:xfrm>
            <a:off x="80010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77724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76200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V="1">
            <a:off x="78486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5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6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 animBg="1"/>
      <p:bldP spid="11299" grpId="0" animBg="1"/>
      <p:bldP spid="11300" grpId="0" animBg="1"/>
      <p:bldP spid="11301" grpId="0" animBg="1"/>
      <p:bldP spid="11302" grpId="0" animBg="1"/>
      <p:bldP spid="11303" grpId="0" animBg="1"/>
      <p:bldP spid="11304" grpId="0" animBg="1"/>
      <p:bldP spid="11305" grpId="0" animBg="1"/>
      <p:bldP spid="11306" grpId="0" animBg="1"/>
      <p:bldP spid="11307" grpId="0" animBg="1"/>
      <p:bldP spid="11308" grpId="0" animBg="1"/>
      <p:bldP spid="11309" grpId="0" animBg="1"/>
      <p:bldP spid="11310" grpId="0" animBg="1"/>
      <p:bldP spid="11311" grpId="0" animBg="1"/>
      <p:bldP spid="11312" grpId="0" animBg="1"/>
      <p:bldP spid="11313" grpId="0" animBg="1"/>
      <p:bldP spid="11314" grpId="0" animBg="1"/>
      <p:bldP spid="11315" grpId="0" animBg="1"/>
      <p:bldP spid="11316" grpId="0" animBg="1"/>
      <p:bldP spid="113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1905000" y="1371600"/>
            <a:ext cx="521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Order</a:t>
            </a:r>
            <a:r>
              <a:rPr lang="en-US" altLang="zh-TW"/>
              <a:t>, </a:t>
            </a:r>
            <a:r>
              <a:rPr lang="en-US" altLang="zh-TW">
                <a:solidFill>
                  <a:srgbClr val="008000"/>
                </a:solidFill>
              </a:rPr>
              <a:t>number of occurence</a:t>
            </a:r>
            <a:r>
              <a:rPr lang="en-US" altLang="zh-TW"/>
              <a:t> are not important.</a:t>
            </a:r>
          </a:p>
        </p:txBody>
      </p:sp>
      <p:sp>
        <p:nvSpPr>
          <p:cNvPr id="9219" name="Text Box 12"/>
          <p:cNvSpPr txBox="1">
            <a:spLocks noChangeArrowheads="1"/>
          </p:cNvSpPr>
          <p:nvPr/>
        </p:nvSpPr>
        <p:spPr bwMode="auto">
          <a:xfrm>
            <a:off x="2687638" y="1843088"/>
            <a:ext cx="349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{a,b,c} = {c,b,a} = {a,a,b,c,b}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581400" y="4572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Membership</a:t>
            </a:r>
          </a:p>
        </p:txBody>
      </p:sp>
      <p:sp>
        <p:nvSpPr>
          <p:cNvPr id="58380" name="Text Box 6"/>
          <p:cNvSpPr txBox="1">
            <a:spLocks noChangeArrowheads="1"/>
          </p:cNvSpPr>
          <p:nvPr/>
        </p:nvSpPr>
        <p:spPr bwMode="auto">
          <a:xfrm>
            <a:off x="1735138" y="3429000"/>
            <a:ext cx="237966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i="1"/>
              <a:t>x </a:t>
            </a:r>
            <a:r>
              <a:rPr kumimoji="0" lang="en-US" altLang="en-US"/>
              <a:t>is an </a:t>
            </a:r>
            <a:r>
              <a:rPr kumimoji="0" lang="en-US" altLang="en-US">
                <a:solidFill>
                  <a:schemeClr val="accent2"/>
                </a:solidFill>
              </a:rPr>
              <a:t>element</a:t>
            </a:r>
            <a:r>
              <a:rPr kumimoji="0" lang="en-US" altLang="en-US"/>
              <a:t> of </a:t>
            </a:r>
            <a:r>
              <a:rPr kumimoji="0" lang="en-US" altLang="en-US" i="1"/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en-US" i="1"/>
              <a:t>x </a:t>
            </a:r>
            <a:r>
              <a:rPr kumimoji="0" lang="en-US" altLang="en-US"/>
              <a:t>is </a:t>
            </a:r>
            <a:r>
              <a:rPr kumimoji="0" lang="en-US" altLang="en-US">
                <a:solidFill>
                  <a:schemeClr val="accent2"/>
                </a:solidFill>
              </a:rPr>
              <a:t>in</a:t>
            </a:r>
            <a:r>
              <a:rPr kumimoji="0" lang="en-US" altLang="en-US"/>
              <a:t> </a:t>
            </a:r>
            <a:r>
              <a:rPr kumimoji="0" lang="en-US" altLang="en-US" i="1"/>
              <a:t>A</a:t>
            </a:r>
          </a:p>
        </p:txBody>
      </p:sp>
      <p:sp>
        <p:nvSpPr>
          <p:cNvPr id="977928" name="Text Box 8"/>
          <p:cNvSpPr txBox="1">
            <a:spLocks noChangeArrowheads="1"/>
          </p:cNvSpPr>
          <p:nvPr/>
        </p:nvSpPr>
        <p:spPr bwMode="auto">
          <a:xfrm>
            <a:off x="5635625" y="4495800"/>
            <a:ext cx="765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7</a:t>
            </a:r>
            <a:r>
              <a:rPr kumimoji="0" lang="en-US" altLang="en-US">
                <a:sym typeface="Euclid Symbol" pitchFamily="18" charset="2"/>
              </a:rPr>
              <a:t></a:t>
            </a:r>
            <a:r>
              <a:rPr kumimoji="0" lang="en-US" altLang="en-US"/>
              <a:t> </a:t>
            </a:r>
            <a:r>
              <a:rPr kumimoji="0" lang="en-US" altLang="en-US">
                <a:sym typeface="Euclid Math Two" pitchFamily="18" charset="2"/>
              </a:rPr>
              <a:t></a:t>
            </a:r>
            <a:r>
              <a:rPr kumimoji="0" lang="en-US" altLang="en-US"/>
              <a:t> </a:t>
            </a:r>
            <a:endParaRPr kumimoji="0" lang="en-US" altLang="en-US">
              <a:sym typeface="Euclid Math Two" pitchFamily="18" charset="2"/>
            </a:endParaRPr>
          </a:p>
        </p:txBody>
      </p:sp>
      <p:sp>
        <p:nvSpPr>
          <p:cNvPr id="977929" name="Text Box 9"/>
          <p:cNvSpPr txBox="1">
            <a:spLocks noChangeArrowheads="1"/>
          </p:cNvSpPr>
          <p:nvPr/>
        </p:nvSpPr>
        <p:spPr bwMode="auto">
          <a:xfrm>
            <a:off x="68580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/>
              <a:t>2/3 </a:t>
            </a:r>
            <a:r>
              <a:rPr kumimoji="0" lang="en-US" altLang="en-US">
                <a:sym typeface="Euclid Symbol" pitchFamily="18" charset="2"/>
              </a:rPr>
              <a:t> </a:t>
            </a:r>
            <a:r>
              <a:rPr kumimoji="0" lang="en-US" altLang="en-US">
                <a:sym typeface="Euclid Math Two" pitchFamily="18" charset="2"/>
              </a:rPr>
              <a:t></a:t>
            </a:r>
          </a:p>
        </p:txBody>
      </p:sp>
      <p:sp>
        <p:nvSpPr>
          <p:cNvPr id="977932" name="Text Box 12"/>
          <p:cNvSpPr txBox="1">
            <a:spLocks noChangeArrowheads="1"/>
          </p:cNvSpPr>
          <p:nvPr/>
        </p:nvSpPr>
        <p:spPr bwMode="auto">
          <a:xfrm>
            <a:off x="304800" y="4495800"/>
            <a:ext cx="54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e.g.</a:t>
            </a:r>
          </a:p>
        </p:txBody>
      </p:sp>
      <p:sp>
        <p:nvSpPr>
          <p:cNvPr id="58385" name="Text Box 13"/>
          <p:cNvSpPr txBox="1">
            <a:spLocks noChangeArrowheads="1"/>
          </p:cNvSpPr>
          <p:nvPr/>
        </p:nvSpPr>
        <p:spPr bwMode="auto">
          <a:xfrm>
            <a:off x="687388" y="2590800"/>
            <a:ext cx="77708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most basic question in set theory is whether an element is in a set.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914400" y="4495800"/>
            <a:ext cx="710723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Recall that Z is the set of all integers.  So             and                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Let P be the set of all prime numbers.  Then               and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Let Q be the set of all rational numbers.  Then               and </a:t>
            </a:r>
          </a:p>
        </p:txBody>
      </p:sp>
      <p:sp>
        <p:nvSpPr>
          <p:cNvPr id="58388" name="Text Box 6"/>
          <p:cNvSpPr txBox="1">
            <a:spLocks noChangeArrowheads="1"/>
          </p:cNvSpPr>
          <p:nvPr/>
        </p:nvSpPr>
        <p:spPr bwMode="auto">
          <a:xfrm>
            <a:off x="5791200" y="3411538"/>
            <a:ext cx="2819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i="1"/>
              <a:t>x </a:t>
            </a:r>
            <a:r>
              <a:rPr kumimoji="0" lang="en-US" altLang="en-US"/>
              <a:t>is not an </a:t>
            </a:r>
            <a:r>
              <a:rPr kumimoji="0" lang="en-US" altLang="en-US">
                <a:solidFill>
                  <a:schemeClr val="accent2"/>
                </a:solidFill>
              </a:rPr>
              <a:t>element</a:t>
            </a:r>
            <a:r>
              <a:rPr kumimoji="0" lang="en-US" altLang="en-US"/>
              <a:t> of </a:t>
            </a:r>
            <a:r>
              <a:rPr kumimoji="0" lang="en-US" altLang="en-US" i="1"/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en-US" i="1"/>
              <a:t>x </a:t>
            </a:r>
            <a:r>
              <a:rPr kumimoji="0" lang="en-US" altLang="en-US"/>
              <a:t>is not </a:t>
            </a:r>
            <a:r>
              <a:rPr kumimoji="0" lang="en-US" altLang="en-US">
                <a:solidFill>
                  <a:schemeClr val="accent2"/>
                </a:solidFill>
              </a:rPr>
              <a:t>in</a:t>
            </a:r>
            <a:r>
              <a:rPr kumimoji="0" lang="en-US" altLang="en-US"/>
              <a:t> </a:t>
            </a:r>
            <a:r>
              <a:rPr kumimoji="0" lang="en-US" altLang="en-US" i="1"/>
              <a:t>A</a:t>
            </a:r>
          </a:p>
        </p:txBody>
      </p:sp>
      <p:pic>
        <p:nvPicPr>
          <p:cNvPr id="58389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9906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1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9906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145088"/>
            <a:ext cx="838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06988"/>
            <a:ext cx="1003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7" name="Picture 2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5638800"/>
            <a:ext cx="9144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9" name="Picture 3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5638800"/>
            <a:ext cx="901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6858000" y="6172200"/>
            <a:ext cx="1944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(will prove later)</a:t>
            </a:r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V="1">
            <a:off x="7924800" y="6019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6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  <p:bldP spid="977928" grpId="0"/>
      <p:bldP spid="977929" grpId="0"/>
      <p:bldP spid="977932" grpId="0"/>
      <p:bldP spid="58385" grpId="0" animBg="1"/>
      <p:bldP spid="58388" grpId="0"/>
      <p:bldP spid="58400" grpId="0"/>
      <p:bldP spid="584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3429000" y="457200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Size of a Set</a:t>
            </a: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457200" y="1219200"/>
            <a:ext cx="5005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this course we mostly focus on finite sets.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533400" y="3200400"/>
            <a:ext cx="70532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if S = {2, 3, 5, 7, 11, 13, 17, 19}, then |S|=8.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if S = {CSC1130, CSC2110, ERG2020, MAT2510}, then |S|=4.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if S = {{1,2}, {1,3}, {1,4}, {2,3}, {2,4}, {3,4}}, then |S|=6.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09588" y="4795838"/>
            <a:ext cx="7389812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Later we will study how to determine the size of the following sets: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	the set of poker hands which are “full house”.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	the set of n-bit strings without three consecutive ones.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	the set of valid ways to add n pairs of parentheses</a:t>
            </a:r>
          </a:p>
        </p:txBody>
      </p:sp>
      <p:sp>
        <p:nvSpPr>
          <p:cNvPr id="10246" name="Rectangle 22"/>
          <p:cNvSpPr>
            <a:spLocks noChangeArrowheads="1"/>
          </p:cNvSpPr>
          <p:nvPr/>
        </p:nvSpPr>
        <p:spPr bwMode="auto">
          <a:xfrm>
            <a:off x="533400" y="1954213"/>
            <a:ext cx="586740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The </a:t>
            </a:r>
            <a:r>
              <a:rPr lang="en-US" altLang="zh-TW" b="1"/>
              <a:t>size</a:t>
            </a:r>
            <a:r>
              <a:rPr lang="en-US" altLang="zh-TW"/>
              <a:t> of a set S, denoted by </a:t>
            </a:r>
            <a:r>
              <a:rPr lang="en-US" altLang="zh-TW" b="1"/>
              <a:t>|S|,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is defined as the number of elements contained in S.</a:t>
            </a:r>
          </a:p>
        </p:txBody>
      </p:sp>
    </p:spTree>
    <p:extLst>
      <p:ext uri="{BB962C8B-B14F-4D97-AF65-F5344CB8AC3E}">
        <p14:creationId xmlns:p14="http://schemas.microsoft.com/office/powerpoint/2010/main" val="187571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62400" y="457200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Subset</a:t>
            </a:r>
          </a:p>
        </p:txBody>
      </p:sp>
      <p:sp>
        <p:nvSpPr>
          <p:cNvPr id="11267" name="Text Box 16"/>
          <p:cNvSpPr txBox="1">
            <a:spLocks noChangeArrowheads="1"/>
          </p:cNvSpPr>
          <p:nvPr/>
        </p:nvSpPr>
        <p:spPr bwMode="auto">
          <a:xfrm>
            <a:off x="990600" y="1295400"/>
            <a:ext cx="7273925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Given two sets A and B, we say A is a </a:t>
            </a:r>
            <a:r>
              <a:rPr lang="en-US" altLang="zh-TW" b="1"/>
              <a:t>subset</a:t>
            </a:r>
            <a:r>
              <a:rPr lang="en-US" altLang="zh-TW"/>
              <a:t> of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denoted by             , if every element of A is also an element of B. </a:t>
            </a:r>
          </a:p>
        </p:txBody>
      </p:sp>
      <p:sp>
        <p:nvSpPr>
          <p:cNvPr id="11268" name="Oval 19"/>
          <p:cNvSpPr>
            <a:spLocks noChangeArrowheads="1"/>
          </p:cNvSpPr>
          <p:nvPr/>
        </p:nvSpPr>
        <p:spPr bwMode="auto">
          <a:xfrm>
            <a:off x="3962400" y="2667000"/>
            <a:ext cx="762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Oval 20"/>
          <p:cNvSpPr>
            <a:spLocks noChangeArrowheads="1"/>
          </p:cNvSpPr>
          <p:nvPr/>
        </p:nvSpPr>
        <p:spPr bwMode="auto">
          <a:xfrm>
            <a:off x="3810000" y="2438400"/>
            <a:ext cx="15240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4098925" y="278447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11271" name="Text Box 22"/>
          <p:cNvSpPr txBox="1">
            <a:spLocks noChangeArrowheads="1"/>
          </p:cNvSpPr>
          <p:nvPr/>
        </p:nvSpPr>
        <p:spPr bwMode="auto">
          <a:xfrm>
            <a:off x="4876800" y="274320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04800" y="3733800"/>
            <a:ext cx="792956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If A={4, 8, 12, 16} and B={2, 4, 6, 8, 10, 12, 14, 16}, then              but 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             because every element in A is an element of A.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           for any A because the empty set has no elements.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If A is the set of prime numbers and B is the set of odd numbers, then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</a:t>
            </a:r>
          </a:p>
        </p:txBody>
      </p:sp>
      <p:pic>
        <p:nvPicPr>
          <p:cNvPr id="3097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100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9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4737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1" name="Picture 2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3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100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1050925" y="6024563"/>
            <a:ext cx="385603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             , then |A| &lt;= |B|. </a:t>
            </a:r>
          </a:p>
        </p:txBody>
      </p:sp>
      <p:pic>
        <p:nvPicPr>
          <p:cNvPr id="3105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122988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7" name="Picture 3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76800"/>
            <a:ext cx="685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3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315200" y="2971800"/>
            <a:ext cx="1508125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not a subset</a:t>
            </a:r>
          </a:p>
        </p:txBody>
      </p:sp>
      <p:cxnSp>
        <p:nvCxnSpPr>
          <p:cNvPr id="19" name="Straight Arrow Connector 18"/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7953376" y="3457575"/>
            <a:ext cx="392112" cy="160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4920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4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703513" y="457200"/>
            <a:ext cx="3697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Proper Subset, Equality</a:t>
            </a:r>
          </a:p>
        </p:txBody>
      </p: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838200" y="1295400"/>
            <a:ext cx="7500938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Given two sets A and B, we say A is a </a:t>
            </a:r>
            <a:r>
              <a:rPr lang="en-US" altLang="zh-TW" b="1"/>
              <a:t>proper subset</a:t>
            </a:r>
            <a:r>
              <a:rPr lang="en-US" altLang="zh-TW"/>
              <a:t> of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denoted by             , if every element of A is an element of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there is an element in B that is not contained in A. </a:t>
            </a:r>
          </a:p>
        </p:txBody>
      </p:sp>
      <p:pic>
        <p:nvPicPr>
          <p:cNvPr id="12292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78000"/>
            <a:ext cx="7620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Oval 19"/>
          <p:cNvSpPr>
            <a:spLocks noChangeArrowheads="1"/>
          </p:cNvSpPr>
          <p:nvPr/>
        </p:nvSpPr>
        <p:spPr bwMode="auto">
          <a:xfrm>
            <a:off x="1219200" y="3048000"/>
            <a:ext cx="762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20"/>
          <p:cNvSpPr>
            <a:spLocks noChangeArrowheads="1"/>
          </p:cNvSpPr>
          <p:nvPr/>
        </p:nvSpPr>
        <p:spPr bwMode="auto">
          <a:xfrm>
            <a:off x="1066800" y="2819400"/>
            <a:ext cx="15240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Text Box 21"/>
          <p:cNvSpPr txBox="1">
            <a:spLocks noChangeArrowheads="1"/>
          </p:cNvSpPr>
          <p:nvPr/>
        </p:nvSpPr>
        <p:spPr bwMode="auto">
          <a:xfrm>
            <a:off x="1355725" y="316547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12296" name="Text Box 22"/>
          <p:cNvSpPr txBox="1">
            <a:spLocks noChangeArrowheads="1"/>
          </p:cNvSpPr>
          <p:nvPr/>
        </p:nvSpPr>
        <p:spPr bwMode="auto">
          <a:xfrm>
            <a:off x="2133600" y="312420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12297" name="Oval 22"/>
          <p:cNvSpPr>
            <a:spLocks noChangeArrowheads="1"/>
          </p:cNvSpPr>
          <p:nvPr/>
        </p:nvSpPr>
        <p:spPr bwMode="auto">
          <a:xfrm>
            <a:off x="2057400" y="3429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270250" y="3048000"/>
            <a:ext cx="37401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             , then |A| &lt; |B|. </a:t>
            </a:r>
          </a:p>
        </p:txBody>
      </p:sp>
      <p:pic>
        <p:nvPicPr>
          <p:cNvPr id="60441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36900"/>
            <a:ext cx="7620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838200" y="4343400"/>
            <a:ext cx="78152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Given two sets A and B, we say A = B if             and              .</a:t>
            </a:r>
          </a:p>
        </p:txBody>
      </p:sp>
      <p:pic>
        <p:nvPicPr>
          <p:cNvPr id="60443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5" name="Picture 2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1325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276600" y="5257800"/>
            <a:ext cx="34448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A = B, then |A| = |B|. </a:t>
            </a:r>
          </a:p>
        </p:txBody>
      </p:sp>
      <p:sp>
        <p:nvSpPr>
          <p:cNvPr id="2" name="Oval 20"/>
          <p:cNvSpPr>
            <a:spLocks noChangeArrowheads="1"/>
          </p:cNvSpPr>
          <p:nvPr/>
        </p:nvSpPr>
        <p:spPr bwMode="auto">
          <a:xfrm>
            <a:off x="1066800" y="5105400"/>
            <a:ext cx="15240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838200" y="50434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2438400" y="502920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591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9" grpId="0" animBg="1"/>
      <p:bldP spid="60442" grpId="0" animBg="1"/>
      <p:bldP spid="60446" grpId="0" animBg="1"/>
      <p:bldP spid="2" grpId="0" animBg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Invariant Method</a:t>
            </a: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1524000" y="1524000"/>
            <a:ext cx="6057900" cy="2025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Find properties (the </a:t>
            </a:r>
            <a:r>
              <a:rPr lang="en-US" altLang="zh-TW" b="1">
                <a:latin typeface="Comic Sans MS" pitchFamily="66" charset="0"/>
              </a:rPr>
              <a:t>invariants</a:t>
            </a:r>
            <a:r>
              <a:rPr lang="en-US" altLang="zh-TW">
                <a:latin typeface="Comic Sans MS" pitchFamily="66" charset="0"/>
              </a:rPr>
              <a:t>) that are satisfied throughout the whole process.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Show that the target do not satisfy the properties.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Conclude that the target is not achievable.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2667000" y="4267200"/>
            <a:ext cx="39147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an invariant in this game??</a:t>
            </a:r>
          </a:p>
        </p:txBody>
      </p:sp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2057400" y="5375275"/>
            <a:ext cx="499427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usually the hardest part of the proof.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animBg="1"/>
      <p:bldP spid="4700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08413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sp>
        <p:nvSpPr>
          <p:cNvPr id="13315" name="Rectangle 11"/>
          <p:cNvSpPr>
            <a:spLocks noChangeArrowheads="1"/>
          </p:cNvSpPr>
          <p:nvPr/>
        </p:nvSpPr>
        <p:spPr bwMode="auto">
          <a:xfrm>
            <a:off x="609600" y="1371600"/>
            <a:ext cx="48768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Math Two" pitchFamily="18" charset="2"/>
              </a:rPr>
              <a:t>            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>
              <a:sym typeface="Euclid Math Two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{3}     {5,7,3}?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</a:t>
            </a:r>
            <a:r>
              <a:rPr kumimoji="0" lang="en-US" altLang="en-US" b="1">
                <a:sym typeface="Euclid Symbol" pitchFamily="18" charset="2"/>
              </a:rPr>
              <a:t>    </a:t>
            </a:r>
            <a:r>
              <a:rPr kumimoji="0" lang="en-US" altLang="en-US">
                <a:sym typeface="Euclid Symbol" pitchFamily="18" charset="2"/>
              </a:rPr>
              <a:t>every set?  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 i="1">
              <a:sym typeface="Euclid Symbol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{1,2}    {{1,2}, {2,3}, {3,1}}?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 i="1">
              <a:sym typeface="Euclid Symbol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{a} = {{a}}?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If A    B and B    C, then A    C?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If A    B and B    C, then A    C?</a:t>
            </a:r>
          </a:p>
        </p:txBody>
      </p:sp>
      <p:pic>
        <p:nvPicPr>
          <p:cNvPr id="1331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11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094038"/>
            <a:ext cx="1651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168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1000"/>
            <a:ext cx="168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91000"/>
            <a:ext cx="168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24400"/>
            <a:ext cx="168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22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24400"/>
            <a:ext cx="1682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23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97425"/>
            <a:ext cx="1682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2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06596" name="Text Box 4"/>
          <p:cNvSpPr txBox="1">
            <a:spLocks noChangeArrowheads="1"/>
          </p:cNvSpPr>
          <p:nvPr/>
        </p:nvSpPr>
        <p:spPr bwMode="auto">
          <a:xfrm>
            <a:off x="3371850" y="2286000"/>
            <a:ext cx="24003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Definitions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Operations on Sets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Set Identities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Russell’s Paradox</a:t>
            </a:r>
          </a:p>
        </p:txBody>
      </p:sp>
    </p:spTree>
    <p:extLst>
      <p:ext uri="{BB962C8B-B14F-4D97-AF65-F5344CB8AC3E}">
        <p14:creationId xmlns:p14="http://schemas.microsoft.com/office/powerpoint/2010/main" val="33233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391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Basic Operations on Sets</a:t>
            </a: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0" y="2209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accent2"/>
                </a:solidFill>
              </a:rPr>
              <a:t>intersection:</a:t>
            </a:r>
          </a:p>
        </p:txBody>
      </p:sp>
      <p:sp>
        <p:nvSpPr>
          <p:cNvPr id="980998" name="Text Box 6"/>
          <p:cNvSpPr txBox="1">
            <a:spLocks noChangeArrowheads="1"/>
          </p:cNvSpPr>
          <p:nvPr/>
        </p:nvSpPr>
        <p:spPr bwMode="auto">
          <a:xfrm>
            <a:off x="457200" y="5105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accent2"/>
                </a:solidFill>
              </a:rPr>
              <a:t>union:</a:t>
            </a:r>
          </a:p>
        </p:txBody>
      </p:sp>
      <p:sp>
        <p:nvSpPr>
          <p:cNvPr id="981007" name="Oval 15"/>
          <p:cNvSpPr>
            <a:spLocks noChangeArrowheads="1"/>
          </p:cNvSpPr>
          <p:nvPr/>
        </p:nvSpPr>
        <p:spPr bwMode="auto">
          <a:xfrm rot="2058636">
            <a:off x="6934200" y="51816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1008" name="Oval 16"/>
          <p:cNvSpPr>
            <a:spLocks noChangeArrowheads="1"/>
          </p:cNvSpPr>
          <p:nvPr/>
        </p:nvSpPr>
        <p:spPr bwMode="auto">
          <a:xfrm rot="-1608170">
            <a:off x="7467600" y="51816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1009" name="Line 17"/>
          <p:cNvSpPr>
            <a:spLocks noChangeShapeType="1"/>
          </p:cNvSpPr>
          <p:nvPr/>
        </p:nvSpPr>
        <p:spPr bwMode="auto">
          <a:xfrm flipV="1">
            <a:off x="7010400" y="5181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0" name="Line 18"/>
          <p:cNvSpPr>
            <a:spLocks noChangeShapeType="1"/>
          </p:cNvSpPr>
          <p:nvPr/>
        </p:nvSpPr>
        <p:spPr bwMode="auto">
          <a:xfrm flipV="1">
            <a:off x="7010400" y="5257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1" name="Line 19"/>
          <p:cNvSpPr>
            <a:spLocks noChangeShapeType="1"/>
          </p:cNvSpPr>
          <p:nvPr/>
        </p:nvSpPr>
        <p:spPr bwMode="auto">
          <a:xfrm flipV="1">
            <a:off x="7162800" y="5257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2" name="Line 20"/>
          <p:cNvSpPr>
            <a:spLocks noChangeShapeType="1"/>
          </p:cNvSpPr>
          <p:nvPr/>
        </p:nvSpPr>
        <p:spPr bwMode="auto">
          <a:xfrm flipV="1">
            <a:off x="7315200" y="5334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3" name="Line 21"/>
          <p:cNvSpPr>
            <a:spLocks noChangeShapeType="1"/>
          </p:cNvSpPr>
          <p:nvPr/>
        </p:nvSpPr>
        <p:spPr bwMode="auto">
          <a:xfrm flipV="1">
            <a:off x="7696200" y="5562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4" name="Line 22"/>
          <p:cNvSpPr>
            <a:spLocks noChangeShapeType="1"/>
          </p:cNvSpPr>
          <p:nvPr/>
        </p:nvSpPr>
        <p:spPr bwMode="auto">
          <a:xfrm flipV="1">
            <a:off x="7924800" y="579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7" name="Oval 25"/>
          <p:cNvSpPr>
            <a:spLocks noChangeArrowheads="1"/>
          </p:cNvSpPr>
          <p:nvPr/>
        </p:nvSpPr>
        <p:spPr bwMode="auto">
          <a:xfrm rot="2058636">
            <a:off x="7239000" y="23622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1018" name="Oval 26"/>
          <p:cNvSpPr>
            <a:spLocks noChangeArrowheads="1"/>
          </p:cNvSpPr>
          <p:nvPr/>
        </p:nvSpPr>
        <p:spPr bwMode="auto">
          <a:xfrm rot="-1608170">
            <a:off x="7772400" y="23622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1022" name="Line 30"/>
          <p:cNvSpPr>
            <a:spLocks noChangeShapeType="1"/>
          </p:cNvSpPr>
          <p:nvPr/>
        </p:nvSpPr>
        <p:spPr bwMode="auto">
          <a:xfrm flipV="1">
            <a:off x="7848600" y="2590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23" name="Line 31"/>
          <p:cNvSpPr>
            <a:spLocks noChangeShapeType="1"/>
          </p:cNvSpPr>
          <p:nvPr/>
        </p:nvSpPr>
        <p:spPr bwMode="auto">
          <a:xfrm flipV="1">
            <a:off x="7848600" y="2743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24" name="Line 32"/>
          <p:cNvSpPr>
            <a:spLocks noChangeShapeType="1"/>
          </p:cNvSpPr>
          <p:nvPr/>
        </p:nvSpPr>
        <p:spPr bwMode="auto">
          <a:xfrm flipV="1">
            <a:off x="7848600" y="2895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25" name="Line 33"/>
          <p:cNvSpPr>
            <a:spLocks noChangeShapeType="1"/>
          </p:cNvSpPr>
          <p:nvPr/>
        </p:nvSpPr>
        <p:spPr bwMode="auto">
          <a:xfrm flipV="1">
            <a:off x="7924800" y="3048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" name="Text Box 52"/>
          <p:cNvSpPr txBox="1">
            <a:spLocks noChangeArrowheads="1"/>
          </p:cNvSpPr>
          <p:nvPr/>
        </p:nvSpPr>
        <p:spPr bwMode="auto">
          <a:xfrm>
            <a:off x="595313" y="2819400"/>
            <a:ext cx="502602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Defintion:</a:t>
            </a:r>
            <a:r>
              <a:rPr lang="en-US" altLang="zh-TW"/>
              <a:t> Two sets are said to be </a:t>
            </a:r>
            <a:r>
              <a:rPr lang="en-US" altLang="zh-TW" b="1"/>
              <a:t>disjoint</a:t>
            </a:r>
            <a:r>
              <a:rPr lang="en-US" altLang="zh-TW"/>
              <a:t> if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their intersection is an empty set.</a:t>
            </a:r>
          </a:p>
        </p:txBody>
      </p:sp>
      <p:sp>
        <p:nvSpPr>
          <p:cNvPr id="4149" name="Text Box 53"/>
          <p:cNvSpPr txBox="1">
            <a:spLocks noChangeArrowheads="1"/>
          </p:cNvSpPr>
          <p:nvPr/>
        </p:nvSpPr>
        <p:spPr bwMode="auto">
          <a:xfrm>
            <a:off x="609600" y="3886200"/>
            <a:ext cx="78771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Let A be the set of odd numbers, and B be the set of even numbers.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Then A and B are disjoint.</a:t>
            </a:r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609600" y="5867400"/>
            <a:ext cx="5410200" cy="514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                                                </a:t>
            </a:r>
          </a:p>
        </p:txBody>
      </p:sp>
      <p:pic>
        <p:nvPicPr>
          <p:cNvPr id="4151" name="Picture 5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943600"/>
            <a:ext cx="441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1021" name="Rectangle 29"/>
          <p:cNvSpPr>
            <a:spLocks noChangeArrowheads="1"/>
          </p:cNvSpPr>
          <p:nvPr/>
        </p:nvSpPr>
        <p:spPr bwMode="auto">
          <a:xfrm>
            <a:off x="7086600" y="2209800"/>
            <a:ext cx="1828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6781800" y="5029200"/>
            <a:ext cx="1828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5" name="Text Box 58"/>
          <p:cNvSpPr txBox="1">
            <a:spLocks noChangeArrowheads="1"/>
          </p:cNvSpPr>
          <p:nvPr/>
        </p:nvSpPr>
        <p:spPr bwMode="auto">
          <a:xfrm>
            <a:off x="1371600" y="1143000"/>
            <a:ext cx="6356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A, B be two subsets of a </a:t>
            </a:r>
            <a:r>
              <a:rPr lang="en-US" altLang="zh-TW" i="1"/>
              <a:t>universal</a:t>
            </a:r>
            <a:r>
              <a:rPr lang="en-US" altLang="zh-TW"/>
              <a:t> set U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(depending on the context U could be R, Z, or other sets).</a:t>
            </a:r>
          </a:p>
        </p:txBody>
      </p:sp>
      <p:pic>
        <p:nvPicPr>
          <p:cNvPr id="4155" name="Picture 5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3816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56" name="Picture 6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5103813"/>
            <a:ext cx="52435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980998" grpId="0"/>
      <p:bldP spid="981007" grpId="0" animBg="1"/>
      <p:bldP spid="981008" grpId="0" animBg="1"/>
      <p:bldP spid="981009" grpId="0" animBg="1"/>
      <p:bldP spid="981010" grpId="0" animBg="1"/>
      <p:bldP spid="981011" grpId="0" animBg="1"/>
      <p:bldP spid="981012" grpId="0" animBg="1"/>
      <p:bldP spid="981013" grpId="0" animBg="1"/>
      <p:bldP spid="981014" grpId="0" animBg="1"/>
      <p:bldP spid="981017" grpId="0" animBg="1"/>
      <p:bldP spid="981018" grpId="0" animBg="1"/>
      <p:bldP spid="981022" grpId="0" animBg="1"/>
      <p:bldP spid="981023" grpId="0" animBg="1"/>
      <p:bldP spid="981024" grpId="0" animBg="1"/>
      <p:bldP spid="981025" grpId="0" animBg="1"/>
      <p:bldP spid="4148" grpId="0" animBg="1"/>
      <p:bldP spid="4149" grpId="0"/>
      <p:bldP spid="4150" grpId="0" animBg="1"/>
      <p:bldP spid="981021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391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Basic Operations on Sets</a:t>
            </a: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152400" y="1447800"/>
            <a:ext cx="147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accent2"/>
                </a:solidFill>
              </a:rPr>
              <a:t>difference:</a:t>
            </a:r>
          </a:p>
        </p:txBody>
      </p:sp>
      <p:sp>
        <p:nvSpPr>
          <p:cNvPr id="981002" name="Text Box 10"/>
          <p:cNvSpPr txBox="1">
            <a:spLocks noChangeArrowheads="1"/>
          </p:cNvSpPr>
          <p:nvPr/>
        </p:nvSpPr>
        <p:spPr bwMode="auto">
          <a:xfrm>
            <a:off x="152400" y="3352800"/>
            <a:ext cx="162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accent2"/>
                </a:solidFill>
              </a:rPr>
              <a:t>complement:</a:t>
            </a:r>
          </a:p>
        </p:txBody>
      </p:sp>
      <p:sp>
        <p:nvSpPr>
          <p:cNvPr id="981015" name="Oval 23"/>
          <p:cNvSpPr>
            <a:spLocks noChangeArrowheads="1"/>
          </p:cNvSpPr>
          <p:nvPr/>
        </p:nvSpPr>
        <p:spPr bwMode="auto">
          <a:xfrm rot="2058636">
            <a:off x="6477000" y="35814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27"/>
          <p:cNvSpPr>
            <a:spLocks noChangeArrowheads="1"/>
          </p:cNvSpPr>
          <p:nvPr/>
        </p:nvSpPr>
        <p:spPr bwMode="auto">
          <a:xfrm rot="2058636">
            <a:off x="7239000" y="169545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Oval 28"/>
          <p:cNvSpPr>
            <a:spLocks noChangeArrowheads="1"/>
          </p:cNvSpPr>
          <p:nvPr/>
        </p:nvSpPr>
        <p:spPr bwMode="auto">
          <a:xfrm rot="-1608170">
            <a:off x="7772400" y="169545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1021" name="Rectangle 29"/>
          <p:cNvSpPr>
            <a:spLocks noChangeArrowheads="1"/>
          </p:cNvSpPr>
          <p:nvPr/>
        </p:nvSpPr>
        <p:spPr bwMode="auto">
          <a:xfrm>
            <a:off x="6324600" y="3429000"/>
            <a:ext cx="1828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Line 34"/>
          <p:cNvSpPr>
            <a:spLocks noChangeShapeType="1"/>
          </p:cNvSpPr>
          <p:nvPr/>
        </p:nvSpPr>
        <p:spPr bwMode="auto">
          <a:xfrm flipV="1">
            <a:off x="7315200" y="169545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 flipV="1">
            <a:off x="7239000" y="192405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7315200" y="215265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 flipV="1">
            <a:off x="7391400" y="230505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38"/>
          <p:cNvSpPr>
            <a:spLocks noChangeShapeType="1"/>
          </p:cNvSpPr>
          <p:nvPr/>
        </p:nvSpPr>
        <p:spPr bwMode="auto">
          <a:xfrm flipV="1">
            <a:off x="7620000" y="245745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2" name="Line 40"/>
          <p:cNvSpPr>
            <a:spLocks noChangeShapeType="1"/>
          </p:cNvSpPr>
          <p:nvPr/>
        </p:nvSpPr>
        <p:spPr bwMode="auto">
          <a:xfrm flipV="1">
            <a:off x="6324600" y="3429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3" name="Line 41"/>
          <p:cNvSpPr>
            <a:spLocks noChangeShapeType="1"/>
          </p:cNvSpPr>
          <p:nvPr/>
        </p:nvSpPr>
        <p:spPr bwMode="auto">
          <a:xfrm flipV="1">
            <a:off x="6324600" y="3810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4" name="Line 42"/>
          <p:cNvSpPr>
            <a:spLocks noChangeShapeType="1"/>
          </p:cNvSpPr>
          <p:nvPr/>
        </p:nvSpPr>
        <p:spPr bwMode="auto">
          <a:xfrm flipV="1">
            <a:off x="7086600" y="3429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5" name="Line 43"/>
          <p:cNvSpPr>
            <a:spLocks noChangeShapeType="1"/>
          </p:cNvSpPr>
          <p:nvPr/>
        </p:nvSpPr>
        <p:spPr bwMode="auto">
          <a:xfrm flipV="1">
            <a:off x="6324600" y="4038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6" name="Line 44"/>
          <p:cNvSpPr>
            <a:spLocks noChangeShapeType="1"/>
          </p:cNvSpPr>
          <p:nvPr/>
        </p:nvSpPr>
        <p:spPr bwMode="auto">
          <a:xfrm flipV="1">
            <a:off x="7239000" y="3429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7" name="Line 45"/>
          <p:cNvSpPr>
            <a:spLocks noChangeShapeType="1"/>
          </p:cNvSpPr>
          <p:nvPr/>
        </p:nvSpPr>
        <p:spPr bwMode="auto">
          <a:xfrm flipV="1">
            <a:off x="6324600" y="4267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8" name="Line 46"/>
          <p:cNvSpPr>
            <a:spLocks noChangeShapeType="1"/>
          </p:cNvSpPr>
          <p:nvPr/>
        </p:nvSpPr>
        <p:spPr bwMode="auto">
          <a:xfrm flipV="1">
            <a:off x="7391400" y="3581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9" name="Line 47"/>
          <p:cNvSpPr>
            <a:spLocks noChangeShapeType="1"/>
          </p:cNvSpPr>
          <p:nvPr/>
        </p:nvSpPr>
        <p:spPr bwMode="auto">
          <a:xfrm flipV="1">
            <a:off x="63246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40" name="Line 48"/>
          <p:cNvSpPr>
            <a:spLocks noChangeShapeType="1"/>
          </p:cNvSpPr>
          <p:nvPr/>
        </p:nvSpPr>
        <p:spPr bwMode="auto">
          <a:xfrm flipV="1">
            <a:off x="7467600" y="3886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41" name="Line 49"/>
          <p:cNvSpPr>
            <a:spLocks noChangeShapeType="1"/>
          </p:cNvSpPr>
          <p:nvPr/>
        </p:nvSpPr>
        <p:spPr bwMode="auto">
          <a:xfrm flipV="1">
            <a:off x="7010400" y="4114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42" name="Line 50"/>
          <p:cNvSpPr>
            <a:spLocks noChangeShapeType="1"/>
          </p:cNvSpPr>
          <p:nvPr/>
        </p:nvSpPr>
        <p:spPr bwMode="auto">
          <a:xfrm flipV="1">
            <a:off x="75438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Rectangle 29"/>
          <p:cNvSpPr>
            <a:spLocks noChangeArrowheads="1"/>
          </p:cNvSpPr>
          <p:nvPr/>
        </p:nvSpPr>
        <p:spPr bwMode="auto">
          <a:xfrm>
            <a:off x="7086600" y="1524000"/>
            <a:ext cx="1828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410" name="Picture 4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0188"/>
            <a:ext cx="542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63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39433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64" name="Text Box 52"/>
          <p:cNvSpPr txBox="1">
            <a:spLocks noChangeArrowheads="1"/>
          </p:cNvSpPr>
          <p:nvPr/>
        </p:nvSpPr>
        <p:spPr bwMode="auto">
          <a:xfrm>
            <a:off x="838200" y="2228850"/>
            <a:ext cx="4495800" cy="514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                                                </a:t>
            </a:r>
          </a:p>
        </p:txBody>
      </p:sp>
      <p:pic>
        <p:nvPicPr>
          <p:cNvPr id="64566" name="Picture 5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28863"/>
            <a:ext cx="3516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762000" y="4191000"/>
            <a:ext cx="52546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Let U = Z and A be the set of odd numbers.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Then       is the set of even numbers.</a:t>
            </a:r>
          </a:p>
        </p:txBody>
      </p:sp>
      <p:pic>
        <p:nvPicPr>
          <p:cNvPr id="64569" name="Picture 5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2508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70" name="Text Box 58"/>
          <p:cNvSpPr txBox="1">
            <a:spLocks noChangeArrowheads="1"/>
          </p:cNvSpPr>
          <p:nvPr/>
        </p:nvSpPr>
        <p:spPr bwMode="auto">
          <a:xfrm>
            <a:off x="838200" y="5334000"/>
            <a:ext cx="4038600" cy="514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               , then                                                 </a:t>
            </a:r>
          </a:p>
        </p:txBody>
      </p:sp>
      <p:pic>
        <p:nvPicPr>
          <p:cNvPr id="64574" name="Picture 6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62588"/>
            <a:ext cx="9715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77" name="Picture 6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5503863"/>
            <a:ext cx="939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17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002" grpId="0"/>
      <p:bldP spid="981015" grpId="0" animBg="1"/>
      <p:bldP spid="981021" grpId="0" animBg="1"/>
      <p:bldP spid="981032" grpId="0" animBg="1"/>
      <p:bldP spid="981033" grpId="0" animBg="1"/>
      <p:bldP spid="981034" grpId="0" animBg="1"/>
      <p:bldP spid="981035" grpId="0" animBg="1"/>
      <p:bldP spid="981036" grpId="0" animBg="1"/>
      <p:bldP spid="981037" grpId="0" animBg="1"/>
      <p:bldP spid="981038" grpId="0" animBg="1"/>
      <p:bldP spid="981039" grpId="0" animBg="1"/>
      <p:bldP spid="981040" grpId="0" animBg="1"/>
      <p:bldP spid="981041" grpId="0" animBg="1"/>
      <p:bldP spid="981042" grpId="0" animBg="1"/>
      <p:bldP spid="64564" grpId="0" animBg="1"/>
      <p:bldP spid="64567" grpId="0"/>
      <p:bldP spid="6457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08413" y="457200"/>
            <a:ext cx="152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Examples</a:t>
            </a: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62000" y="1447800"/>
            <a:ext cx="68294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= {1, 3, 6, 8, 10}     B = {2, 4, 6, 7, 10}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    B = {6, 10},   A    B = {1, 2, 3, 4, 6, 7, 8, 10}    A-B = {1, 3, 8}</a:t>
            </a:r>
          </a:p>
        </p:txBody>
      </p:sp>
      <p:pic>
        <p:nvPicPr>
          <p:cNvPr id="1434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6130" name="Text Box 18"/>
          <p:cNvSpPr txBox="1">
            <a:spLocks noChangeArrowheads="1"/>
          </p:cNvSpPr>
          <p:nvPr/>
        </p:nvSpPr>
        <p:spPr bwMode="auto">
          <a:xfrm>
            <a:off x="762000" y="3505200"/>
            <a:ext cx="718978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= { x     U | x is divisible by 3},   B = { x     U | x is divisible by 5}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    B = { x    U | x is divisible by 15}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    B = { x    U | x is divisible by 3 or is divisible by 5 (or both)}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 – B = { x     U | x is divisible by 3 but is not divisible by 5 }</a:t>
            </a:r>
          </a:p>
        </p:txBody>
      </p:sp>
      <p:pic>
        <p:nvPicPr>
          <p:cNvPr id="986131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6134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3657600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910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7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244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1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578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62000" y="2971800"/>
            <a:ext cx="3425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U = { x    Z | 1 &lt;= x &lt;= 100}.</a:t>
            </a:r>
          </a:p>
        </p:txBody>
      </p:sp>
      <p:pic>
        <p:nvPicPr>
          <p:cNvPr id="14356" name="Picture 20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62000" y="5867400"/>
            <a:ext cx="58007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Exercise</a:t>
            </a:r>
            <a:r>
              <a:rPr lang="en-US" altLang="zh-TW"/>
              <a:t>: compute |A|, |B|, |A   B|, |A    B|, |A – B|. </a:t>
            </a:r>
          </a:p>
        </p:txBody>
      </p:sp>
      <p:pic>
        <p:nvPicPr>
          <p:cNvPr id="2" name="Picture 1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5943600"/>
            <a:ext cx="1444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2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9436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01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5" grpId="0"/>
      <p:bldP spid="143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3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Partitions of Sets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14500" y="1385888"/>
            <a:ext cx="567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Two sets are </a:t>
            </a:r>
            <a:r>
              <a:rPr lang="en-US" altLang="zh-TW">
                <a:solidFill>
                  <a:srgbClr val="A50021"/>
                </a:solidFill>
              </a:rPr>
              <a:t>disjoint</a:t>
            </a:r>
            <a:r>
              <a:rPr lang="en-US" altLang="zh-TW"/>
              <a:t> if their intersection is empty.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74374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collection of nonempty sets {A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…, A</a:t>
            </a:r>
            <a:r>
              <a:rPr lang="en-US" altLang="zh-TW" baseline="-25000"/>
              <a:t>n</a:t>
            </a:r>
            <a:r>
              <a:rPr lang="en-US" altLang="zh-TW"/>
              <a:t>} is a </a:t>
            </a:r>
            <a:r>
              <a:rPr lang="en-US" altLang="zh-TW">
                <a:solidFill>
                  <a:srgbClr val="008000"/>
                </a:solidFill>
              </a:rPr>
              <a:t>partition</a:t>
            </a:r>
            <a:r>
              <a:rPr lang="en-US" altLang="zh-TW"/>
              <a:t> of a set 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</a:t>
            </a:r>
          </a:p>
        </p:txBody>
      </p:sp>
      <p:pic>
        <p:nvPicPr>
          <p:cNvPr id="18437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32766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1852613" y="3505200"/>
            <a:ext cx="6072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…, A</a:t>
            </a:r>
            <a:r>
              <a:rPr lang="en-US" altLang="zh-TW" baseline="-25000"/>
              <a:t>n</a:t>
            </a:r>
            <a:r>
              <a:rPr lang="en-US" altLang="zh-TW"/>
              <a:t> are </a:t>
            </a:r>
            <a:r>
              <a:rPr lang="en-US" altLang="zh-TW">
                <a:solidFill>
                  <a:srgbClr val="3333FF"/>
                </a:solidFill>
              </a:rPr>
              <a:t>mutually disjoint (or pairwise disjoint)</a:t>
            </a:r>
            <a:r>
              <a:rPr lang="en-US" altLang="zh-TW"/>
              <a:t>.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685800" y="1981200"/>
            <a:ext cx="79248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7145" name="Text Box 9"/>
          <p:cNvSpPr txBox="1">
            <a:spLocks noChangeArrowheads="1"/>
          </p:cNvSpPr>
          <p:nvPr/>
        </p:nvSpPr>
        <p:spPr bwMode="auto">
          <a:xfrm>
            <a:off x="841375" y="4343400"/>
            <a:ext cx="670242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 Let A be the set of integers.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Let A</a:t>
            </a:r>
            <a:r>
              <a:rPr lang="en-US" altLang="zh-TW" baseline="-25000"/>
              <a:t>1</a:t>
            </a:r>
            <a:r>
              <a:rPr lang="en-US" altLang="zh-TW"/>
              <a:t> be the set of negative integers.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Let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be the set of positive integers.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Then {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ym typeface="Euclid Symbol" pitchFamily="18" charset="2"/>
              </a:rPr>
              <a:t>} is not a partition of A, because A ≠A</a:t>
            </a:r>
            <a:r>
              <a:rPr lang="en-US" altLang="zh-TW" baseline="-25000">
                <a:sym typeface="Euclid Symbol" pitchFamily="18" charset="2"/>
              </a:rPr>
              <a:t>1</a:t>
            </a:r>
            <a:r>
              <a:rPr lang="en-US" altLang="zh-TW">
                <a:sym typeface="Euclid Symbol" pitchFamily="18" charset="2"/>
              </a:rPr>
              <a:t>   A</a:t>
            </a:r>
            <a:r>
              <a:rPr lang="en-US" altLang="zh-TW" baseline="-25000">
                <a:sym typeface="Euclid Symbol" pitchFamily="18" charset="2"/>
              </a:rPr>
              <a:t>2</a:t>
            </a:r>
            <a:r>
              <a:rPr lang="en-US" altLang="zh-TW">
                <a:sym typeface="Euclid 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   as 0 is contained in A but not contained in A</a:t>
            </a:r>
            <a:r>
              <a:rPr lang="en-US" altLang="zh-TW" baseline="-25000">
                <a:sym typeface="Euclid Symbol" pitchFamily="18" charset="2"/>
              </a:rPr>
              <a:t>1</a:t>
            </a:r>
            <a:r>
              <a:rPr lang="en-US" altLang="zh-TW">
                <a:sym typeface="Euclid Symbol" pitchFamily="18" charset="2"/>
              </a:rPr>
              <a:t>   A</a:t>
            </a:r>
            <a:r>
              <a:rPr lang="en-US" altLang="zh-TW" baseline="-25000">
                <a:sym typeface="Euclid Symbol" pitchFamily="18" charset="2"/>
              </a:rPr>
              <a:t>2</a:t>
            </a:r>
            <a:r>
              <a:rPr lang="en-US" altLang="zh-TW">
                <a:sym typeface="Euclid Symbol" pitchFamily="18" charset="2"/>
              </a:rPr>
              <a:t> </a:t>
            </a:r>
          </a:p>
        </p:txBody>
      </p:sp>
      <p:pic>
        <p:nvPicPr>
          <p:cNvPr id="15378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643563"/>
            <a:ext cx="144463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0960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5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3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Partitions of Sets</a:t>
            </a:r>
          </a:p>
        </p:txBody>
      </p:sp>
      <p:sp>
        <p:nvSpPr>
          <p:cNvPr id="987145" name="Text Box 9"/>
          <p:cNvSpPr txBox="1">
            <a:spLocks noChangeArrowheads="1"/>
          </p:cNvSpPr>
          <p:nvPr/>
        </p:nvSpPr>
        <p:spPr bwMode="auto">
          <a:xfrm>
            <a:off x="381000" y="1447800"/>
            <a:ext cx="8334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 Let A be the set of integers divisible by 6.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A</a:t>
            </a:r>
            <a:r>
              <a:rPr lang="en-US" altLang="zh-TW" baseline="-25000"/>
              <a:t>1</a:t>
            </a:r>
            <a:r>
              <a:rPr lang="en-US" altLang="zh-TW"/>
              <a:t> be the set of integers divisible by 2.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be the set of integers divisible by 3.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Then {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ym typeface="Euclid Symbol" pitchFamily="18" charset="2"/>
              </a:rPr>
              <a:t>} is not a partition of A, because A</a:t>
            </a:r>
            <a:r>
              <a:rPr lang="en-US" altLang="zh-TW" baseline="-25000">
                <a:sym typeface="Euclid Symbol" pitchFamily="18" charset="2"/>
              </a:rPr>
              <a:t>1</a:t>
            </a:r>
            <a:r>
              <a:rPr lang="en-US" altLang="zh-TW">
                <a:sym typeface="Euclid Symbol" pitchFamily="18" charset="2"/>
              </a:rPr>
              <a:t> and A</a:t>
            </a:r>
            <a:r>
              <a:rPr lang="en-US" altLang="zh-TW" baseline="-25000">
                <a:sym typeface="Euclid Symbol" pitchFamily="18" charset="2"/>
              </a:rPr>
              <a:t>2</a:t>
            </a:r>
            <a:r>
              <a:rPr lang="en-US" altLang="zh-TW">
                <a:sym typeface="Euclid Symbol" pitchFamily="18" charset="2"/>
              </a:rPr>
              <a:t> are not disjoint,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     and also A   </a:t>
            </a:r>
            <a:r>
              <a:rPr lang="en-US" altLang="zh-TW"/>
              <a:t>A</a:t>
            </a:r>
            <a:r>
              <a:rPr lang="en-US" altLang="zh-TW" baseline="-25000"/>
              <a:t>1  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ym typeface="Euclid Symbol" pitchFamily="18" charset="2"/>
              </a:rPr>
              <a:t> (so both conditions are not satisfied).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3849688"/>
            <a:ext cx="50387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 Let A be the set of integers.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A</a:t>
            </a:r>
            <a:r>
              <a:rPr lang="en-US" altLang="zh-TW" baseline="-25000"/>
              <a:t>1</a:t>
            </a:r>
            <a:r>
              <a:rPr lang="en-US" altLang="zh-TW"/>
              <a:t> = {x    A | x = 3k+1 for some integer k}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= {x   A | x = 3k+2 for some integer k}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= {x   A | x = 3k for some integer k}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Then {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>
                <a:sym typeface="Euclid Symbol" pitchFamily="18" charset="2"/>
              </a:rPr>
              <a:t>} is a partition of A</a:t>
            </a:r>
          </a:p>
        </p:txBody>
      </p:sp>
      <p:pic>
        <p:nvPicPr>
          <p:cNvPr id="66593" name="Picture 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306888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4" name="Picture 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764088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5" name="Picture 3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145088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7146" name="Oval 10"/>
          <p:cNvSpPr>
            <a:spLocks noChangeArrowheads="1"/>
          </p:cNvSpPr>
          <p:nvPr/>
        </p:nvSpPr>
        <p:spPr bwMode="auto">
          <a:xfrm>
            <a:off x="5867400" y="4078288"/>
            <a:ext cx="2133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7147" name="Freeform 11"/>
          <p:cNvSpPr>
            <a:spLocks/>
          </p:cNvSpPr>
          <p:nvPr/>
        </p:nvSpPr>
        <p:spPr bwMode="auto">
          <a:xfrm>
            <a:off x="6096000" y="4383088"/>
            <a:ext cx="800100" cy="1143000"/>
          </a:xfrm>
          <a:custGeom>
            <a:avLst/>
            <a:gdLst>
              <a:gd name="T0" fmla="*/ 0 w 504"/>
              <a:gd name="T1" fmla="*/ 0 h 720"/>
              <a:gd name="T2" fmla="*/ 1088707633 w 504"/>
              <a:gd name="T3" fmla="*/ 846772610 h 720"/>
              <a:gd name="T4" fmla="*/ 1088707633 w 504"/>
              <a:gd name="T5" fmla="*/ 1814512678 h 720"/>
              <a:gd name="T6" fmla="*/ 0 60000 65536"/>
              <a:gd name="T7" fmla="*/ 0 60000 65536"/>
              <a:gd name="T8" fmla="*/ 0 60000 65536"/>
              <a:gd name="T9" fmla="*/ 0 w 504"/>
              <a:gd name="T10" fmla="*/ 0 h 720"/>
              <a:gd name="T11" fmla="*/ 504 w 50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720">
                <a:moveTo>
                  <a:pt x="0" y="0"/>
                </a:moveTo>
                <a:cubicBezTo>
                  <a:pt x="180" y="108"/>
                  <a:pt x="360" y="216"/>
                  <a:pt x="432" y="336"/>
                </a:cubicBezTo>
                <a:cubicBezTo>
                  <a:pt x="504" y="456"/>
                  <a:pt x="468" y="588"/>
                  <a:pt x="432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48" name="Freeform 12"/>
          <p:cNvSpPr>
            <a:spLocks/>
          </p:cNvSpPr>
          <p:nvPr/>
        </p:nvSpPr>
        <p:spPr bwMode="auto">
          <a:xfrm>
            <a:off x="6781800" y="4230688"/>
            <a:ext cx="838200" cy="685800"/>
          </a:xfrm>
          <a:custGeom>
            <a:avLst/>
            <a:gdLst>
              <a:gd name="T0" fmla="*/ 0 w 528"/>
              <a:gd name="T1" fmla="*/ 1088707589 h 432"/>
              <a:gd name="T2" fmla="*/ 967739949 w 528"/>
              <a:gd name="T3" fmla="*/ 604837528 h 432"/>
              <a:gd name="T4" fmla="*/ 1330642282 w 528"/>
              <a:gd name="T5" fmla="*/ 0 h 432"/>
              <a:gd name="T6" fmla="*/ 0 60000 65536"/>
              <a:gd name="T7" fmla="*/ 0 60000 65536"/>
              <a:gd name="T8" fmla="*/ 0 60000 65536"/>
              <a:gd name="T9" fmla="*/ 0 w 528"/>
              <a:gd name="T10" fmla="*/ 0 h 432"/>
              <a:gd name="T11" fmla="*/ 528 w 52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432">
                <a:moveTo>
                  <a:pt x="0" y="432"/>
                </a:moveTo>
                <a:cubicBezTo>
                  <a:pt x="148" y="372"/>
                  <a:pt x="296" y="312"/>
                  <a:pt x="384" y="240"/>
                </a:cubicBezTo>
                <a:cubicBezTo>
                  <a:pt x="472" y="168"/>
                  <a:pt x="500" y="84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1682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46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6" grpId="0" animBg="1"/>
      <p:bldP spid="987147" grpId="0" animBg="1"/>
      <p:bldP spid="9871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652838" y="457200"/>
            <a:ext cx="183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Power Sets</a:t>
            </a: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3048000" y="1295400"/>
          <a:ext cx="4114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396800" imgH="203040" progId="Equation.DSMT4">
                  <p:embed/>
                </p:oleObj>
              </mc:Choice>
              <mc:Fallback>
                <p:oleObj name="Equation" r:id="rId4" imgW="1396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95400"/>
                        <a:ext cx="41148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1117600" y="1436688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>
                <a:solidFill>
                  <a:schemeClr val="accent2"/>
                </a:solidFill>
              </a:rPr>
              <a:t>power set:</a:t>
            </a:r>
          </a:p>
        </p:txBody>
      </p:sp>
      <p:sp>
        <p:nvSpPr>
          <p:cNvPr id="985103" name="Text Box 15"/>
          <p:cNvSpPr txBox="1">
            <a:spLocks noChangeArrowheads="1"/>
          </p:cNvSpPr>
          <p:nvPr/>
        </p:nvSpPr>
        <p:spPr bwMode="auto">
          <a:xfrm>
            <a:off x="1143000" y="3141663"/>
            <a:ext cx="331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pow({a,b}) = {</a:t>
            </a:r>
            <a:r>
              <a:rPr kumimoji="0" lang="en-US" altLang="en-US">
                <a:sym typeface="Euclid Symbol" pitchFamily="18" charset="2"/>
              </a:rPr>
              <a:t>, {a}, {b}, {a,b}}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85105" name="Text Box 17"/>
          <p:cNvSpPr txBox="1">
            <a:spLocks noChangeArrowheads="1"/>
          </p:cNvSpPr>
          <p:nvPr/>
        </p:nvSpPr>
        <p:spPr bwMode="auto">
          <a:xfrm>
            <a:off x="1143000" y="3827463"/>
            <a:ext cx="592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pow({a,b,c}) = {</a:t>
            </a:r>
            <a:r>
              <a:rPr kumimoji="0" lang="en-US" altLang="en-US">
                <a:sym typeface="Euclid Symbol" pitchFamily="18" charset="2"/>
              </a:rPr>
              <a:t>, {a}, {b}, {c}, {a,b}, {a,c}, {b,c}, {a,b,c}}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85106" name="Text Box 18"/>
          <p:cNvSpPr txBox="1">
            <a:spLocks noChangeArrowheads="1"/>
          </p:cNvSpPr>
          <p:nvPr/>
        </p:nvSpPr>
        <p:spPr bwMode="auto">
          <a:xfrm>
            <a:off x="241300" y="6096000"/>
            <a:ext cx="85979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 (to be explained later):</a:t>
            </a:r>
            <a:r>
              <a:rPr lang="en-US" altLang="zh-TW"/>
              <a:t> If A has n elements, then pow(A) has 2</a:t>
            </a:r>
            <a:r>
              <a:rPr lang="en-US" altLang="zh-TW" baseline="30000"/>
              <a:t>n</a:t>
            </a:r>
            <a:r>
              <a:rPr lang="en-US" altLang="zh-TW"/>
              <a:t> elements.</a:t>
            </a:r>
          </a:p>
        </p:txBody>
      </p:sp>
      <p:sp>
        <p:nvSpPr>
          <p:cNvPr id="985107" name="Text Box 19"/>
          <p:cNvSpPr txBox="1">
            <a:spLocks noChangeArrowheads="1"/>
          </p:cNvSpPr>
          <p:nvPr/>
        </p:nvSpPr>
        <p:spPr bwMode="auto">
          <a:xfrm>
            <a:off x="1143000" y="4527550"/>
            <a:ext cx="618331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pow({a,b,c,d}) = {</a:t>
            </a:r>
            <a:r>
              <a:rPr kumimoji="0" lang="en-US" altLang="en-US">
                <a:sym typeface="Euclid Symbol" pitchFamily="18" charset="2"/>
              </a:rPr>
              <a:t>, {a}, {b}, {c}, {d},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{a,b}, {a,c}, {b,c}, {a,d}, {b,d}, {c,d},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{a,b,c}, {a,b,d}, {a,c,d}, {b,c,d}, {a,b,c,d}}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1143000" y="2116138"/>
            <a:ext cx="47529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words, the power set pow(A) of a set A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contains all the subsets of A as members.</a:t>
            </a:r>
          </a:p>
        </p:txBody>
      </p:sp>
    </p:spTree>
    <p:extLst>
      <p:ext uri="{BB962C8B-B14F-4D97-AF65-F5344CB8AC3E}">
        <p14:creationId xmlns:p14="http://schemas.microsoft.com/office/powerpoint/2010/main" val="303583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103" grpId="0"/>
      <p:bldP spid="985105" grpId="0"/>
      <p:bldP spid="985106" grpId="0" animBg="1"/>
      <p:bldP spid="98510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68638" y="457200"/>
            <a:ext cx="295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Cartesian Products</a:t>
            </a:r>
          </a:p>
        </p:txBody>
      </p:sp>
      <p:sp>
        <p:nvSpPr>
          <p:cNvPr id="20483" name="Text Box 9"/>
          <p:cNvSpPr txBox="1">
            <a:spLocks noChangeArrowheads="1"/>
          </p:cNvSpPr>
          <p:nvPr/>
        </p:nvSpPr>
        <p:spPr bwMode="auto">
          <a:xfrm>
            <a:off x="685800" y="1371600"/>
            <a:ext cx="77597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Given two sets A and B, the </a:t>
            </a:r>
            <a:r>
              <a:rPr lang="en-US" altLang="zh-TW" b="1"/>
              <a:t>Cartesian product</a:t>
            </a:r>
            <a:r>
              <a:rPr lang="en-US" altLang="zh-TW"/>
              <a:t> A x B is the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set of all </a:t>
            </a:r>
            <a:r>
              <a:rPr lang="en-US" altLang="zh-TW" b="1"/>
              <a:t>ordered</a:t>
            </a:r>
            <a:r>
              <a:rPr lang="en-US" altLang="zh-TW"/>
              <a:t> pairs (a,b), where a is in A and b is in B.  Formally,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endParaRPr lang="en-US" altLang="zh-TW"/>
          </a:p>
        </p:txBody>
      </p:sp>
      <p:sp>
        <p:nvSpPr>
          <p:cNvPr id="16388" name="Text Box 10"/>
          <p:cNvSpPr txBox="1">
            <a:spLocks noChangeArrowheads="1"/>
          </p:cNvSpPr>
          <p:nvPr/>
        </p:nvSpPr>
        <p:spPr bwMode="auto">
          <a:xfrm>
            <a:off x="685800" y="3205163"/>
            <a:ext cx="7064375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Ordered pairs means the ordering is important, e.g. (1,2) ≠ (2,1)</a:t>
            </a:r>
          </a:p>
        </p:txBody>
      </p:sp>
      <p:pic>
        <p:nvPicPr>
          <p:cNvPr id="2048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2328863"/>
            <a:ext cx="5451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5800" y="3810000"/>
            <a:ext cx="7297738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 Let A be the set of letters, i.e. {a,b,c,…,x,y,z}.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TW"/>
              <a:t>       Let B be the set of digits, i.e. {0,1,…,9}.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TW"/>
              <a:t>       AxA is just the set of strings with two letters.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TW"/>
              <a:t>       BxB is just the set of strings with two digits.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TW"/>
              <a:t>       AxB is the set of strings where the first character is a letter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         and the second character is a digit.</a:t>
            </a:r>
          </a:p>
        </p:txBody>
      </p:sp>
    </p:spTree>
    <p:extLst>
      <p:ext uri="{BB962C8B-B14F-4D97-AF65-F5344CB8AC3E}">
        <p14:creationId xmlns:p14="http://schemas.microsoft.com/office/powerpoint/2010/main" val="10493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68638" y="457200"/>
            <a:ext cx="295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Cartesian Products</a:t>
            </a:r>
          </a:p>
        </p:txBody>
      </p:sp>
      <p:sp>
        <p:nvSpPr>
          <p:cNvPr id="21507" name="Text Box 12"/>
          <p:cNvSpPr txBox="1">
            <a:spLocks noChangeArrowheads="1"/>
          </p:cNvSpPr>
          <p:nvPr/>
        </p:nvSpPr>
        <p:spPr bwMode="auto">
          <a:xfrm>
            <a:off x="1219200" y="1295400"/>
            <a:ext cx="663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definition can be generalized to any number of sets, e.g.</a:t>
            </a:r>
          </a:p>
        </p:txBody>
      </p:sp>
      <p:sp>
        <p:nvSpPr>
          <p:cNvPr id="1007630" name="Text Box 14"/>
          <p:cNvSpPr txBox="1">
            <a:spLocks noChangeArrowheads="1"/>
          </p:cNvSpPr>
          <p:nvPr/>
        </p:nvSpPr>
        <p:spPr bwMode="auto">
          <a:xfrm>
            <a:off x="685800" y="4343400"/>
            <a:ext cx="50593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|A| = n and |B| = m, then |AxB| = mn.</a:t>
            </a:r>
          </a:p>
        </p:txBody>
      </p:sp>
      <p:pic>
        <p:nvPicPr>
          <p:cNvPr id="2150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10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533400" y="2555875"/>
            <a:ext cx="8101013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Using the above examples, </a:t>
            </a:r>
            <a:r>
              <a:rPr lang="en-US" altLang="zh-TW" dirty="0" err="1"/>
              <a:t>AxAxA</a:t>
            </a:r>
            <a:r>
              <a:rPr lang="en-US" altLang="zh-TW" dirty="0"/>
              <a:t> is the set of strings with three letters.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smtClean="0"/>
              <a:t>An </a:t>
            </a:r>
            <a:r>
              <a:rPr lang="en-US" altLang="zh-TW" dirty="0"/>
              <a:t>ID card number has one letter and then six digits,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so the set of ID card numbers is the set </a:t>
            </a:r>
            <a:r>
              <a:rPr lang="en-US" altLang="zh-TW" dirty="0" err="1"/>
              <a:t>AxBxBxBxBxBxB</a:t>
            </a:r>
            <a:r>
              <a:rPr lang="en-US" altLang="zh-TW" dirty="0"/>
              <a:t>.</a:t>
            </a: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85800" y="5105400"/>
            <a:ext cx="65484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|A| = n and |B| = m and |C| = l, then |AxBxC| = mnl.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90563" y="5867400"/>
            <a:ext cx="45021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|A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x…xA</a:t>
            </a:r>
            <a:r>
              <a:rPr lang="en-US" altLang="zh-TW" baseline="-25000"/>
              <a:t>k</a:t>
            </a:r>
            <a:r>
              <a:rPr lang="en-US" altLang="zh-TW"/>
              <a:t>| = |A</a:t>
            </a:r>
            <a:r>
              <a:rPr lang="en-US" altLang="zh-TW" baseline="-25000"/>
              <a:t>1</a:t>
            </a:r>
            <a:r>
              <a:rPr lang="en-US" altLang="zh-TW"/>
              <a:t>|x|A</a:t>
            </a:r>
            <a:r>
              <a:rPr lang="en-US" altLang="zh-TW" baseline="-25000"/>
              <a:t>2</a:t>
            </a:r>
            <a:r>
              <a:rPr lang="en-US" altLang="zh-TW"/>
              <a:t>|x…x|A</a:t>
            </a:r>
            <a:r>
              <a:rPr lang="en-US" altLang="zh-TW" baseline="-25000"/>
              <a:t>k</a:t>
            </a:r>
            <a:r>
              <a:rPr lang="en-US" altLang="zh-TW"/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37104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30" grpId="0" animBg="1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/>
          <p:cNvSpPr txBox="1">
            <a:spLocks noChangeArrowheads="1"/>
          </p:cNvSpPr>
          <p:nvPr/>
        </p:nvSpPr>
        <p:spPr bwMode="auto">
          <a:xfrm>
            <a:off x="4146550" y="457200"/>
            <a:ext cx="80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Hint</a:t>
            </a:r>
          </a:p>
        </p:txBody>
      </p:sp>
      <p:graphicFrame>
        <p:nvGraphicFramePr>
          <p:cNvPr id="485379" name="Group 3"/>
          <p:cNvGraphicFramePr>
            <a:graphicFrameLocks noGrp="1"/>
          </p:cNvGraphicFramePr>
          <p:nvPr/>
        </p:nvGraphicFramePr>
        <p:xfrm>
          <a:off x="1219200" y="17526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5406" name="Group 30"/>
          <p:cNvGraphicFramePr>
            <a:graphicFrameLocks noGrp="1"/>
          </p:cNvGraphicFramePr>
          <p:nvPr/>
        </p:nvGraphicFramePr>
        <p:xfrm>
          <a:off x="5773738" y="17780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5433" name="AutoShape 57"/>
          <p:cNvSpPr>
            <a:spLocks noChangeArrowheads="1"/>
          </p:cNvSpPr>
          <p:nvPr/>
        </p:nvSpPr>
        <p:spPr bwMode="auto">
          <a:xfrm>
            <a:off x="4235450" y="2667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4" name="Text Box 58"/>
          <p:cNvSpPr txBox="1">
            <a:spLocks noChangeArrowheads="1"/>
          </p:cNvSpPr>
          <p:nvPr/>
        </p:nvSpPr>
        <p:spPr bwMode="auto">
          <a:xfrm>
            <a:off x="1255713" y="4232275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2"/>
                </a:solidFill>
              </a:rPr>
              <a:t>Initial </a:t>
            </a:r>
            <a:r>
              <a:rPr lang="en-US" altLang="zh-TW"/>
              <a:t>configuration</a:t>
            </a:r>
          </a:p>
        </p:txBody>
      </p:sp>
      <p:sp>
        <p:nvSpPr>
          <p:cNvPr id="485435" name="Text Box 59"/>
          <p:cNvSpPr txBox="1">
            <a:spLocks noChangeArrowheads="1"/>
          </p:cNvSpPr>
          <p:nvPr/>
        </p:nvSpPr>
        <p:spPr bwMode="auto">
          <a:xfrm>
            <a:off x="5810250" y="4205288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Target</a:t>
            </a:r>
            <a:r>
              <a:rPr lang="en-US" altLang="zh-TW"/>
              <a:t> configuration</a:t>
            </a:r>
          </a:p>
        </p:txBody>
      </p:sp>
      <p:sp>
        <p:nvSpPr>
          <p:cNvPr id="485436" name="Text Box 60"/>
          <p:cNvSpPr txBox="1">
            <a:spLocks noChangeArrowheads="1"/>
          </p:cNvSpPr>
          <p:nvPr/>
        </p:nvSpPr>
        <p:spPr bwMode="auto">
          <a:xfrm>
            <a:off x="1219200" y="5070475"/>
            <a:ext cx="243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((1,2,3,…,14,15),(4,4))</a:t>
            </a:r>
          </a:p>
        </p:txBody>
      </p:sp>
      <p:sp>
        <p:nvSpPr>
          <p:cNvPr id="485437" name="Text Box 61"/>
          <p:cNvSpPr txBox="1">
            <a:spLocks noChangeArrowheads="1"/>
          </p:cNvSpPr>
          <p:nvPr/>
        </p:nvSpPr>
        <p:spPr bwMode="auto">
          <a:xfrm>
            <a:off x="5791200" y="5043488"/>
            <a:ext cx="2435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((1,2,3,…,15,14),(4,4))</a:t>
            </a:r>
          </a:p>
        </p:txBody>
      </p:sp>
      <p:sp>
        <p:nvSpPr>
          <p:cNvPr id="485438" name="Text Box 62"/>
          <p:cNvSpPr txBox="1">
            <a:spLocks noChangeArrowheads="1"/>
          </p:cNvSpPr>
          <p:nvPr/>
        </p:nvSpPr>
        <p:spPr bwMode="auto">
          <a:xfrm>
            <a:off x="2209800" y="5984875"/>
            <a:ext cx="47704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Hint:</a:t>
            </a:r>
            <a:r>
              <a:rPr lang="en-US" altLang="zh-TW">
                <a:solidFill>
                  <a:schemeClr val="tx2"/>
                </a:solidFill>
              </a:rPr>
              <a:t> the</a:t>
            </a:r>
            <a:r>
              <a:rPr lang="en-US" altLang="zh-TW"/>
              <a:t> two states have different parity.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36" grpId="0"/>
      <p:bldP spid="485437" grpId="0"/>
      <p:bldP spid="48543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43337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Let A be the set of prime numbers, and let B be the set of even numbers.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 dirty="0"/>
              <a:t>	  What is A   B and |A   B|?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endParaRPr lang="en-US" altLang="zh-TW" dirty="0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</a:pPr>
            <a:r>
              <a:rPr lang="en-US" altLang="zh-TW" dirty="0">
                <a:solidFill>
                  <a:srgbClr val="A50021"/>
                </a:solidFill>
              </a:rPr>
              <a:t>2.</a:t>
            </a:r>
            <a:r>
              <a:rPr lang="en-US" altLang="zh-TW" dirty="0"/>
              <a:t>	Is |A    B| &gt; |A| &gt; |A    B| always true?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</a:pPr>
            <a:r>
              <a:rPr lang="en-US" altLang="zh-TW" dirty="0">
                <a:solidFill>
                  <a:srgbClr val="A50021"/>
                </a:solidFill>
              </a:rPr>
              <a:t>3.	</a:t>
            </a:r>
            <a:r>
              <a:rPr lang="en-US" altLang="zh-TW" dirty="0"/>
              <a:t>Let A be the set of all n-bit binary strings, A</a:t>
            </a:r>
            <a:r>
              <a:rPr lang="en-US" altLang="zh-TW" baseline="-25000" dirty="0"/>
              <a:t>i</a:t>
            </a:r>
            <a:r>
              <a:rPr lang="en-US" altLang="zh-TW" dirty="0"/>
              <a:t> be the set of all n-bit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 dirty="0"/>
              <a:t>	  binary strings with </a:t>
            </a:r>
            <a:r>
              <a:rPr lang="en-US" altLang="zh-TW" dirty="0" err="1"/>
              <a:t>i</a:t>
            </a:r>
            <a:r>
              <a:rPr lang="en-US" altLang="zh-TW" dirty="0"/>
              <a:t> ones.  Is (A</a:t>
            </a:r>
            <a:r>
              <a:rPr lang="en-US" altLang="zh-TW" baseline="-25000" dirty="0"/>
              <a:t>1</a:t>
            </a:r>
            <a:r>
              <a:rPr lang="en-US" altLang="zh-TW" dirty="0"/>
              <a:t>, A</a:t>
            </a:r>
            <a:r>
              <a:rPr lang="en-US" altLang="zh-TW" baseline="-25000" dirty="0"/>
              <a:t>2</a:t>
            </a:r>
            <a:r>
              <a:rPr lang="en-US" altLang="zh-TW" dirty="0"/>
              <a:t>, …, A</a:t>
            </a:r>
            <a:r>
              <a:rPr lang="en-US" altLang="zh-TW" baseline="-25000" dirty="0"/>
              <a:t>i</a:t>
            </a:r>
            <a:r>
              <a:rPr lang="en-US" altLang="zh-TW" dirty="0"/>
              <a:t>, …, A</a:t>
            </a:r>
            <a:r>
              <a:rPr lang="en-US" altLang="zh-TW" baseline="-25000" dirty="0"/>
              <a:t>n</a:t>
            </a:r>
            <a:r>
              <a:rPr lang="en-US" altLang="zh-TW" dirty="0"/>
              <a:t>) a partition of A?</a:t>
            </a:r>
          </a:p>
          <a:p>
            <a:pPr marL="0" indent="0" eaLnBrk="1" hangingPunct="1">
              <a:buClr>
                <a:srgbClr val="A50021"/>
              </a:buClr>
            </a:pPr>
            <a:endParaRPr lang="en-US" altLang="zh-TW" dirty="0"/>
          </a:p>
          <a:p>
            <a:pPr eaLnBrk="1" hangingPunct="1">
              <a:buClr>
                <a:srgbClr val="A50021"/>
              </a:buClr>
            </a:pPr>
            <a:r>
              <a:rPr lang="en-US" altLang="zh-TW" dirty="0" smtClean="0">
                <a:solidFill>
                  <a:srgbClr val="A50021"/>
                </a:solidFill>
              </a:rPr>
              <a:t>4.</a:t>
            </a:r>
            <a:r>
              <a:rPr lang="en-US" altLang="zh-TW" dirty="0"/>
              <a:t>	Let A = {</a:t>
            </a:r>
            <a:r>
              <a:rPr lang="en-US" altLang="zh-TW" dirty="0" err="1"/>
              <a:t>x,y</a:t>
            </a:r>
            <a:r>
              <a:rPr lang="en-US" altLang="zh-TW" dirty="0"/>
              <a:t>}.  What is pow(A)</a:t>
            </a:r>
            <a:r>
              <a:rPr lang="en-US" altLang="zh-TW" dirty="0" err="1"/>
              <a:t>xpow</a:t>
            </a:r>
            <a:r>
              <a:rPr lang="en-US" altLang="zh-TW" dirty="0"/>
              <a:t>(A) and |pow(A)</a:t>
            </a:r>
            <a:r>
              <a:rPr lang="en-US" altLang="zh-TW" dirty="0" err="1"/>
              <a:t>xpow</a:t>
            </a:r>
            <a:r>
              <a:rPr lang="en-US" altLang="zh-TW" dirty="0"/>
              <a:t>(A)|?</a:t>
            </a:r>
          </a:p>
        </p:txBody>
      </p:sp>
      <p:pic>
        <p:nvPicPr>
          <p:cNvPr id="22532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676400"/>
            <a:ext cx="1444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2667000"/>
            <a:ext cx="1444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2238"/>
            <a:ext cx="144463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Text Box 2"/>
          <p:cNvSpPr txBox="1">
            <a:spLocks noChangeArrowheads="1"/>
          </p:cNvSpPr>
          <p:nvPr/>
        </p:nvSpPr>
        <p:spPr bwMode="auto">
          <a:xfrm>
            <a:off x="4038600" y="457200"/>
            <a:ext cx="105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Parity</a:t>
            </a:r>
          </a:p>
        </p:txBody>
      </p:sp>
      <p:sp>
        <p:nvSpPr>
          <p:cNvPr id="46797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7628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sequence, a pair is </a:t>
            </a:r>
            <a:r>
              <a:rPr lang="en-US" altLang="zh-TW">
                <a:solidFill>
                  <a:srgbClr val="A50021"/>
                </a:solidFill>
              </a:rPr>
              <a:t>“out-of-order”</a:t>
            </a:r>
            <a:r>
              <a:rPr lang="en-US" altLang="zh-TW"/>
              <a:t> if the first element is larger.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169863" y="3214688"/>
            <a:ext cx="8802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example, the sequence (1,2,4,5,3) has two out-of-order pairs, (4,3) and (5,3).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555875" y="4043363"/>
            <a:ext cx="40417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state S = ((a1,a2,…,a15),(i,j))</a:t>
            </a:r>
          </a:p>
        </p:txBody>
      </p:sp>
      <p:sp>
        <p:nvSpPr>
          <p:cNvPr id="467974" name="Text Box 6"/>
          <p:cNvSpPr txBox="1">
            <a:spLocks noChangeArrowheads="1"/>
          </p:cNvSpPr>
          <p:nvPr/>
        </p:nvSpPr>
        <p:spPr bwMode="auto">
          <a:xfrm>
            <a:off x="457200" y="4724400"/>
            <a:ext cx="82581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Parity of S = (number of out-of-order pairs + row) mod 2</a:t>
            </a:r>
          </a:p>
        </p:txBody>
      </p:sp>
      <p:sp>
        <p:nvSpPr>
          <p:cNvPr id="467975" name="AutoShape 7"/>
          <p:cNvSpPr>
            <a:spLocks noChangeArrowheads="1"/>
          </p:cNvSpPr>
          <p:nvPr/>
        </p:nvSpPr>
        <p:spPr bwMode="auto">
          <a:xfrm>
            <a:off x="5562600" y="5791200"/>
            <a:ext cx="2514600" cy="685800"/>
          </a:xfrm>
          <a:prstGeom prst="wedgeRoundRectCallout">
            <a:avLst>
              <a:gd name="adj1" fmla="val 18495"/>
              <a:gd name="adj2" fmla="val -128472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row number of the empty square</a:t>
            </a: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2122488" y="1905000"/>
            <a:ext cx="4897437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More formally, given a sequence (a</a:t>
            </a:r>
            <a:r>
              <a:rPr lang="en-US" altLang="zh-TW" baseline="-25000">
                <a:ea typeface=""/>
              </a:rPr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,…,a</a:t>
            </a:r>
            <a:r>
              <a:rPr lang="en-US" altLang="zh-TW" baseline="-25000"/>
              <a:t>n</a:t>
            </a:r>
            <a:r>
              <a:rPr lang="en-US" altLang="zh-TW"/>
              <a:t>),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pair (i,j) is out-of-order if i&lt;j but a</a:t>
            </a:r>
            <a:r>
              <a:rPr lang="en-US" altLang="zh-TW" baseline="-25000"/>
              <a:t>i</a:t>
            </a:r>
            <a:r>
              <a:rPr lang="en-US" altLang="zh-TW"/>
              <a:t> &gt; a</a:t>
            </a:r>
            <a:r>
              <a:rPr lang="en-US" altLang="zh-TW" baseline="-25000"/>
              <a:t>j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/>
      <p:bldP spid="467973" grpId="0" animBg="1"/>
      <p:bldP spid="467974" grpId="0" animBg="1"/>
      <p:bldP spid="4679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Text Box 2"/>
          <p:cNvSpPr txBox="1">
            <a:spLocks noChangeArrowheads="1"/>
          </p:cNvSpPr>
          <p:nvPr/>
        </p:nvSpPr>
        <p:spPr bwMode="auto">
          <a:xfrm>
            <a:off x="4146550" y="457200"/>
            <a:ext cx="80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Hint</a:t>
            </a:r>
          </a:p>
        </p:txBody>
      </p:sp>
      <p:graphicFrame>
        <p:nvGraphicFramePr>
          <p:cNvPr id="468995" name="Group 3"/>
          <p:cNvGraphicFramePr>
            <a:graphicFrameLocks noGrp="1"/>
          </p:cNvGraphicFramePr>
          <p:nvPr/>
        </p:nvGraphicFramePr>
        <p:xfrm>
          <a:off x="1219200" y="12954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022" name="Group 30"/>
          <p:cNvGraphicFramePr>
            <a:graphicFrameLocks noGrp="1"/>
          </p:cNvGraphicFramePr>
          <p:nvPr/>
        </p:nvGraphicFramePr>
        <p:xfrm>
          <a:off x="5773738" y="13208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235450" y="2209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50" name="Text Box 58"/>
          <p:cNvSpPr txBox="1">
            <a:spLocks noChangeArrowheads="1"/>
          </p:cNvSpPr>
          <p:nvPr/>
        </p:nvSpPr>
        <p:spPr bwMode="auto">
          <a:xfrm>
            <a:off x="1255713" y="3775075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2"/>
                </a:solidFill>
              </a:rPr>
              <a:t>Initial </a:t>
            </a:r>
            <a:r>
              <a:rPr lang="en-US" altLang="zh-TW"/>
              <a:t>configuration</a:t>
            </a:r>
          </a:p>
        </p:txBody>
      </p:sp>
      <p:sp>
        <p:nvSpPr>
          <p:cNvPr id="469051" name="Text Box 59"/>
          <p:cNvSpPr txBox="1">
            <a:spLocks noChangeArrowheads="1"/>
          </p:cNvSpPr>
          <p:nvPr/>
        </p:nvSpPr>
        <p:spPr bwMode="auto">
          <a:xfrm>
            <a:off x="5810250" y="3748088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Target</a:t>
            </a:r>
            <a:r>
              <a:rPr lang="en-US" altLang="zh-TW"/>
              <a:t> configuration</a:t>
            </a:r>
          </a:p>
        </p:txBody>
      </p:sp>
      <p:sp>
        <p:nvSpPr>
          <p:cNvPr id="469052" name="Text Box 60"/>
          <p:cNvSpPr txBox="1">
            <a:spLocks noChangeArrowheads="1"/>
          </p:cNvSpPr>
          <p:nvPr/>
        </p:nvSpPr>
        <p:spPr bwMode="auto">
          <a:xfrm>
            <a:off x="1219200" y="4281488"/>
            <a:ext cx="2435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((1,2,3,…,14,15),(4,4))</a:t>
            </a:r>
          </a:p>
        </p:txBody>
      </p:sp>
      <p:sp>
        <p:nvSpPr>
          <p:cNvPr id="469053" name="Text Box 61"/>
          <p:cNvSpPr txBox="1">
            <a:spLocks noChangeArrowheads="1"/>
          </p:cNvSpPr>
          <p:nvPr/>
        </p:nvSpPr>
        <p:spPr bwMode="auto">
          <a:xfrm>
            <a:off x="5791200" y="4254500"/>
            <a:ext cx="243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((1,2,3,…,15,14),(4,4))</a:t>
            </a:r>
          </a:p>
        </p:txBody>
      </p:sp>
      <p:sp>
        <p:nvSpPr>
          <p:cNvPr id="469054" name="Text Box 62"/>
          <p:cNvSpPr txBox="1">
            <a:spLocks noChangeArrowheads="1"/>
          </p:cNvSpPr>
          <p:nvPr/>
        </p:nvSpPr>
        <p:spPr bwMode="auto">
          <a:xfrm>
            <a:off x="2057400" y="5948363"/>
            <a:ext cx="50323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Clearly, the two states have different parity.</a:t>
            </a:r>
          </a:p>
        </p:txBody>
      </p:sp>
      <p:sp>
        <p:nvSpPr>
          <p:cNvPr id="469055" name="Text Box 63"/>
          <p:cNvSpPr txBox="1">
            <a:spLocks noChangeArrowheads="1"/>
          </p:cNvSpPr>
          <p:nvPr/>
        </p:nvSpPr>
        <p:spPr bwMode="auto">
          <a:xfrm>
            <a:off x="457200" y="5105400"/>
            <a:ext cx="82581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Parity of S = (number of out-of-order pairs + row) mod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Invariant Method</a:t>
            </a:r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1524000" y="1524000"/>
            <a:ext cx="6057900" cy="2025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Find properties (the </a:t>
            </a:r>
            <a:r>
              <a:rPr lang="en-US" altLang="zh-TW" b="1">
                <a:latin typeface="Comic Sans MS" pitchFamily="66" charset="0"/>
              </a:rPr>
              <a:t>invariants</a:t>
            </a:r>
            <a:r>
              <a:rPr lang="en-US" altLang="zh-TW">
                <a:latin typeface="Comic Sans MS" pitchFamily="66" charset="0"/>
              </a:rPr>
              <a:t>) that are satisfied throughout the whole process.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Show that the target do not satisfy the properties.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Conclude that the target is not achievable.</a:t>
            </a: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3048000" y="4232275"/>
            <a:ext cx="30194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Invariant</a:t>
            </a:r>
            <a:r>
              <a:rPr lang="en-US" altLang="zh-TW"/>
              <a:t> = parity of state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1600200" y="5181600"/>
            <a:ext cx="59356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Claim:</a:t>
            </a:r>
            <a:r>
              <a:rPr lang="en-US" altLang="zh-TW"/>
              <a:t> Any move will preserve the parity of the state.</a:t>
            </a:r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1752600" y="6137275"/>
            <a:ext cx="56197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Proving the claim will finish the impossibility proof.</a:t>
            </a:r>
          </a:p>
        </p:txBody>
      </p:sp>
      <p:sp>
        <p:nvSpPr>
          <p:cNvPr id="466951" name="AutoShape 7"/>
          <p:cNvSpPr>
            <a:spLocks noChangeArrowheads="1"/>
          </p:cNvSpPr>
          <p:nvPr/>
        </p:nvSpPr>
        <p:spPr bwMode="auto">
          <a:xfrm>
            <a:off x="6553200" y="609600"/>
            <a:ext cx="2438400" cy="609600"/>
          </a:xfrm>
          <a:prstGeom prst="wedgeEllipseCallout">
            <a:avLst>
              <a:gd name="adj1" fmla="val -41079"/>
              <a:gd name="adj2" fmla="val 115106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Parity is even</a:t>
            </a:r>
          </a:p>
        </p:txBody>
      </p:sp>
      <p:sp>
        <p:nvSpPr>
          <p:cNvPr id="466952" name="AutoShape 8"/>
          <p:cNvSpPr>
            <a:spLocks noChangeArrowheads="1"/>
          </p:cNvSpPr>
          <p:nvPr/>
        </p:nvSpPr>
        <p:spPr bwMode="auto">
          <a:xfrm>
            <a:off x="6324600" y="3657600"/>
            <a:ext cx="2438400" cy="609600"/>
          </a:xfrm>
          <a:prstGeom prst="wedgeEllipseCallout">
            <a:avLst>
              <a:gd name="adj1" fmla="val -34310"/>
              <a:gd name="adj2" fmla="val -151824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Parity is odd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animBg="1"/>
      <p:bldP spid="466949" grpId="0" animBg="1"/>
      <p:bldP spid="466950" grpId="0" animBg="1"/>
      <p:bldP spid="466951" grpId="0" animBg="1"/>
      <p:bldP spid="4669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0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Proving the Invariant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1600200" y="1985963"/>
            <a:ext cx="5935663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Claim:</a:t>
            </a:r>
            <a:r>
              <a:rPr lang="en-US" altLang="zh-TW"/>
              <a:t> Any move will preserve the parity of the state.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457200" y="1209675"/>
            <a:ext cx="82581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Parity of S = (number of out-of-order pairs + row) mod 2</a:t>
            </a:r>
          </a:p>
        </p:txBody>
      </p:sp>
      <p:graphicFrame>
        <p:nvGraphicFramePr>
          <p:cNvPr id="465925" name="Group 5"/>
          <p:cNvGraphicFramePr>
            <a:graphicFrameLocks noGrp="1"/>
          </p:cNvGraphicFramePr>
          <p:nvPr/>
        </p:nvGraphicFramePr>
        <p:xfrm>
          <a:off x="1066800" y="28194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5952" name="Group 32"/>
          <p:cNvGraphicFramePr>
            <a:graphicFrameLocks noGrp="1"/>
          </p:cNvGraphicFramePr>
          <p:nvPr/>
        </p:nvGraphicFramePr>
        <p:xfrm>
          <a:off x="5621338" y="28448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79" name="AutoShape 59"/>
          <p:cNvSpPr>
            <a:spLocks noChangeArrowheads="1"/>
          </p:cNvSpPr>
          <p:nvPr/>
        </p:nvSpPr>
        <p:spPr bwMode="auto">
          <a:xfrm>
            <a:off x="4083050" y="3733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5984" name="Text Box 64"/>
          <p:cNvSpPr txBox="1">
            <a:spLocks noChangeArrowheads="1"/>
          </p:cNvSpPr>
          <p:nvPr/>
        </p:nvSpPr>
        <p:spPr bwMode="auto">
          <a:xfrm>
            <a:off x="1905000" y="5715000"/>
            <a:ext cx="53435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Horizontal movement does not change anything…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79" grpId="0" animBg="1"/>
      <p:bldP spid="4659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0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the Invariant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1600200" y="1843088"/>
            <a:ext cx="5935663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Claim:</a:t>
            </a:r>
            <a:r>
              <a:rPr lang="en-US" altLang="zh-TW"/>
              <a:t> Any move will preserve the parity of the state.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2581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Parity of S = (number of out-of-order pairs + row) mod 2</a:t>
            </a:r>
          </a:p>
        </p:txBody>
      </p:sp>
      <p:graphicFrame>
        <p:nvGraphicFramePr>
          <p:cNvPr id="486469" name="Group 69"/>
          <p:cNvGraphicFramePr>
            <a:graphicFrameLocks noGrp="1"/>
          </p:cNvGraphicFramePr>
          <p:nvPr/>
        </p:nvGraphicFramePr>
        <p:xfrm>
          <a:off x="1066800" y="24384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6470" name="Group 70"/>
          <p:cNvGraphicFramePr>
            <a:graphicFrameLocks noGrp="1"/>
          </p:cNvGraphicFramePr>
          <p:nvPr/>
        </p:nvGraphicFramePr>
        <p:xfrm>
          <a:off x="5621338" y="24638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6459" name="AutoShape 59"/>
          <p:cNvSpPr>
            <a:spLocks noChangeArrowheads="1"/>
          </p:cNvSpPr>
          <p:nvPr/>
        </p:nvSpPr>
        <p:spPr bwMode="auto">
          <a:xfrm>
            <a:off x="4083050" y="3352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72" name="Text Box 72"/>
          <p:cNvSpPr txBox="1">
            <a:spLocks noChangeArrowheads="1"/>
          </p:cNvSpPr>
          <p:nvPr/>
        </p:nvSpPr>
        <p:spPr bwMode="auto">
          <a:xfrm>
            <a:off x="3589338" y="4191000"/>
            <a:ext cx="1965325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Row number has </a:t>
            </a:r>
          </a:p>
          <a:p>
            <a:r>
              <a:rPr lang="en-US" altLang="zh-TW"/>
              <a:t>changed by 1</a:t>
            </a:r>
          </a:p>
        </p:txBody>
      </p:sp>
      <p:sp>
        <p:nvSpPr>
          <p:cNvPr id="486473" name="Line 73"/>
          <p:cNvSpPr>
            <a:spLocks noChangeShapeType="1"/>
          </p:cNvSpPr>
          <p:nvPr/>
        </p:nvSpPr>
        <p:spPr bwMode="auto">
          <a:xfrm flipH="1" flipV="1">
            <a:off x="2209800" y="35052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74" name="Line 74"/>
          <p:cNvSpPr>
            <a:spLocks noChangeShapeType="1"/>
          </p:cNvSpPr>
          <p:nvPr/>
        </p:nvSpPr>
        <p:spPr bwMode="auto">
          <a:xfrm flipV="1">
            <a:off x="55626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536" name="Text Box 136"/>
          <p:cNvSpPr txBox="1">
            <a:spLocks noChangeArrowheads="1"/>
          </p:cNvSpPr>
          <p:nvPr/>
        </p:nvSpPr>
        <p:spPr bwMode="auto">
          <a:xfrm>
            <a:off x="449263" y="5334000"/>
            <a:ext cx="8389937" cy="9271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To count the </a:t>
            </a:r>
            <a:r>
              <a:rPr lang="en-US" altLang="zh-TW" i="1"/>
              <a:t>change</a:t>
            </a:r>
            <a:r>
              <a:rPr lang="en-US" altLang="zh-TW"/>
              <a:t> on the number of out-of-order pairs, we can distinguish 4 cases, depending on the relative order of a among (a,b1,b2,b3).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59" grpId="0" animBg="1"/>
      <p:bldP spid="486472" grpId="0" animBg="1"/>
      <p:bldP spid="486473" grpId="0" animBg="1"/>
      <p:bldP spid="486474" grpId="0" animBg="1"/>
      <p:bldP spid="4865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 \in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3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97 \in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9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321 \notin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40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0.5 \in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37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qrt{2} \notin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477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63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not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31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4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 \not\subseteq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9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6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{x~|~x~{\rm is~a~real~number~and~}-2 &lt; x &lt; 5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0"/>
  <p:tag name="PICTUREFILESIZE" val="1529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mptyset \subseteq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59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63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5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5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63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 \subseteq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5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{\mathbb Z} \subset {\mathbb 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84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e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{x~|~x~{\rm is~a~prime~number~and~} x &lt; 1000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0"/>
  <p:tag name="PICTUREFILESIZE" val="1669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e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9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e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9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e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9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e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9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4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4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 \cup B| = |A| + |B| - |A \cap 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4"/>
  <p:tag name="PICTUREFILESIZE" val="845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ap B = \{x \in U~|~x \in A {\rm~and~} x \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4"/>
  <p:tag name="PICTUREFILESIZE" val="137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up B = \{x \in U~|~x \in A {\rm~or~} x \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8"/>
  <p:tag name="PICTUREFILESIZE" val="126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- B = \{x \in U~|~x \in A {\rm~and~} x \not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7"/>
  <p:tag name="PICTUREFILESIZE" val="139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{\mathbb 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109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A} = A^c = \{x \in U~|~x \notin A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983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 - B| = |A| - |A \cap 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67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A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8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B} \subseteq \overline{A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66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63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{\mathbb C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118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= A_1 \cup A_2 \cup \cdots \cup A_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1"/>
  <p:tag name="PICTUREFILESIZE" val="716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{\mathbb Z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104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4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times B = \{ (a,b)~|~a \in A {\rm~and~} b \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1538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times B \times C= \{ (a,b,c)~|~a \in A {\rm~and~} b \in B {\rm~and~} c \in C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8"/>
  <p:tag name="PICTUREFILESIZE" val="2139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{\mathbb Z}^+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"/>
  <p:tag name="PICTUREFILESIZE" val="132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\emptyset = \{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23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 \notin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82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3053</Words>
  <Application>Microsoft Office PowerPoint</Application>
  <PresentationFormat>On-screen Show (4:3)</PresentationFormat>
  <Paragraphs>669</Paragraphs>
  <Slides>40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 Kumar</cp:lastModifiedBy>
  <cp:revision>126</cp:revision>
  <dcterms:created xsi:type="dcterms:W3CDTF">2007-08-29T04:27:34Z</dcterms:created>
  <dcterms:modified xsi:type="dcterms:W3CDTF">2016-08-21T14:13:47Z</dcterms:modified>
</cp:coreProperties>
</file>