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585" r:id="rId2"/>
    <p:sldId id="58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6" r:id="rId13"/>
    <p:sldId id="597" r:id="rId14"/>
    <p:sldId id="598" r:id="rId15"/>
    <p:sldId id="599" r:id="rId16"/>
    <p:sldId id="600" r:id="rId17"/>
    <p:sldId id="601" r:id="rId18"/>
    <p:sldId id="602" r:id="rId19"/>
    <p:sldId id="603" r:id="rId20"/>
    <p:sldId id="604" r:id="rId21"/>
    <p:sldId id="605" r:id="rId22"/>
    <p:sldId id="606" r:id="rId23"/>
    <p:sldId id="607" r:id="rId24"/>
    <p:sldId id="608" r:id="rId25"/>
    <p:sldId id="609" r:id="rId26"/>
    <p:sldId id="610" r:id="rId27"/>
    <p:sldId id="611" r:id="rId28"/>
    <p:sldId id="612" r:id="rId29"/>
    <p:sldId id="613" r:id="rId30"/>
    <p:sldId id="614" r:id="rId31"/>
    <p:sldId id="615" r:id="rId32"/>
    <p:sldId id="616" r:id="rId33"/>
    <p:sldId id="617" r:id="rId34"/>
    <p:sldId id="618" r:id="rId35"/>
    <p:sldId id="619" r:id="rId36"/>
    <p:sldId id="620" r:id="rId37"/>
    <p:sldId id="621" r:id="rId38"/>
    <p:sldId id="622" r:id="rId39"/>
    <p:sldId id="623" r:id="rId40"/>
    <p:sldId id="624" r:id="rId41"/>
    <p:sldId id="625" r:id="rId42"/>
    <p:sldId id="626" r:id="rId43"/>
    <p:sldId id="627" r:id="rId44"/>
    <p:sldId id="628" r:id="rId45"/>
    <p:sldId id="629" r:id="rId46"/>
    <p:sldId id="630" r:id="rId47"/>
    <p:sldId id="631" r:id="rId48"/>
    <p:sldId id="632" r:id="rId49"/>
    <p:sldId id="633" r:id="rId50"/>
    <p:sldId id="634" r:id="rId51"/>
    <p:sldId id="635" r:id="rId52"/>
    <p:sldId id="636" r:id="rId53"/>
    <p:sldId id="637" r:id="rId54"/>
    <p:sldId id="638" r:id="rId55"/>
    <p:sldId id="639" r:id="rId56"/>
    <p:sldId id="640" r:id="rId57"/>
    <p:sldId id="641" r:id="rId58"/>
    <p:sldId id="642" r:id="rId59"/>
    <p:sldId id="643" r:id="rId60"/>
    <p:sldId id="644" r:id="rId61"/>
    <p:sldId id="645" r:id="rId62"/>
    <p:sldId id="646" r:id="rId63"/>
    <p:sldId id="647" r:id="rId64"/>
    <p:sldId id="648" r:id="rId65"/>
    <p:sldId id="649" r:id="rId66"/>
    <p:sldId id="650" r:id="rId67"/>
    <p:sldId id="651" r:id="rId68"/>
    <p:sldId id="652" r:id="rId69"/>
    <p:sldId id="653" r:id="rId70"/>
    <p:sldId id="654" r:id="rId71"/>
    <p:sldId id="655" r:id="rId72"/>
    <p:sldId id="656" r:id="rId73"/>
    <p:sldId id="657" r:id="rId74"/>
    <p:sldId id="658" r:id="rId75"/>
    <p:sldId id="659" r:id="rId76"/>
    <p:sldId id="660" r:id="rId77"/>
    <p:sldId id="661" r:id="rId78"/>
    <p:sldId id="662" r:id="rId79"/>
    <p:sldId id="663" r:id="rId80"/>
    <p:sldId id="664" r:id="rId81"/>
    <p:sldId id="665" r:id="rId82"/>
    <p:sldId id="666" r:id="rId83"/>
    <p:sldId id="667" r:id="rId84"/>
    <p:sldId id="668" r:id="rId85"/>
    <p:sldId id="669" r:id="rId86"/>
    <p:sldId id="670" r:id="rId87"/>
    <p:sldId id="671" r:id="rId88"/>
    <p:sldId id="672" r:id="rId89"/>
    <p:sldId id="673" r:id="rId90"/>
    <p:sldId id="674" r:id="rId91"/>
    <p:sldId id="675" r:id="rId92"/>
    <p:sldId id="676" r:id="rId93"/>
  </p:sldIdLst>
  <p:sldSz cx="9144000" cy="6858000" type="screen4x3"/>
  <p:notesSz cx="6858000" cy="9144000"/>
  <p:custDataLst>
    <p:tags r:id="rId95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008000"/>
    <a:srgbClr val="CCCCFF"/>
    <a:srgbClr val="FFFF66"/>
    <a:srgbClr val="FFCCFF"/>
    <a:srgbClr val="A50021"/>
    <a:srgbClr val="0000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2" autoAdjust="0"/>
    <p:restoredTop sz="94660"/>
  </p:normalViewPr>
  <p:slideViewPr>
    <p:cSldViewPr showGuides="1">
      <p:cViewPr>
        <p:scale>
          <a:sx n="80" d="100"/>
          <a:sy n="80" d="100"/>
        </p:scale>
        <p:origin x="-792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gs" Target="tags/tag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BE1991BB-F377-43D8-8D59-EC4E72441C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068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Claim1 was shown in earlier slides. So you need not prove claim 1. Claim 2 is just rephrasing Claim 1. So these two claims </a:t>
            </a:r>
            <a:r>
              <a:rPr lang="en-US" smtClean="0"/>
              <a:t>were shown.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1991BB-F377-43D8-8D59-EC4E72441C34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385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17269-8A05-49B5-867D-BF7B63810A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252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AF3E0-35BE-4328-AC9C-00838E9EC77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920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068B2-7054-4562-AD37-6E0F015B0FB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442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23F95-0CC8-4FF7-8E55-BC99C583565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948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30031-0409-4F0B-8A47-0189CE827AC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361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0232B-03A1-49AF-A718-DB79F9EC9EE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657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3B7537-DECE-4879-88ED-BD9382090B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445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BA6F2-4F89-4FC1-952E-70852C8079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5026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70E8F-F0A6-404C-BF1F-1F22D69D30F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355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F66EF-5257-4A0C-B458-14AD79BB420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068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09E8A-FC4F-4CBF-A20F-B9E8E6C3E72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628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674C56AF-C22A-475E-958C-7D132DBB04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ChangeArrowheads="1"/>
          </p:cNvSpPr>
          <p:nvPr/>
        </p:nvSpPr>
        <p:spPr bwMode="auto">
          <a:xfrm>
            <a:off x="685800" y="2667000"/>
            <a:ext cx="7848600" cy="2286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>
                <a:latin typeface="Comic Sans MS" pitchFamily="66" charset="0"/>
              </a:rPr>
              <a:t>In particular, when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p </a:t>
            </a:r>
            <a:r>
              <a:rPr lang="en-US" altLang="en-US" sz="1800">
                <a:latin typeface="Comic Sans MS" pitchFamily="66" charset="0"/>
              </a:rPr>
              <a:t>is a prime &amp;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k</a:t>
            </a:r>
            <a:r>
              <a:rPr lang="en-US" altLang="en-US" sz="1800">
                <a:latin typeface="Comic Sans MS" pitchFamily="66" charset="0"/>
              </a:rPr>
              <a:t> not a multiple of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p, </a:t>
            </a:r>
            <a:r>
              <a:rPr lang="en-US" altLang="en-US" sz="1800">
                <a:solidFill>
                  <a:schemeClr val="tx2"/>
                </a:solidFill>
                <a:latin typeface="Comic Sans MS" pitchFamily="66" charset="0"/>
              </a:rPr>
              <a:t> then gcd(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k,p</a:t>
            </a:r>
            <a:r>
              <a:rPr lang="en-US" altLang="en-US" sz="1800">
                <a:solidFill>
                  <a:schemeClr val="tx2"/>
                </a:solidFill>
                <a:latin typeface="Comic Sans MS" pitchFamily="66" charset="0"/>
              </a:rPr>
              <a:t>)=1.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			If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i </a:t>
            </a:r>
            <a:r>
              <a:rPr lang="en-US" altLang="en-US" sz="1800" b="1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j (mod p)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, then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i·k </a:t>
            </a:r>
            <a:r>
              <a:rPr lang="en-US" altLang="en-US" sz="1800" b="1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j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ea typeface="Arial Unicode MS" pitchFamily="34" charset="-120"/>
                <a:cs typeface="Arial Unicode MS" pitchFamily="34" charset="-120"/>
                <a:sym typeface="Euclid Symbol" pitchFamily="18" charset="2"/>
              </a:rPr>
              <a:t>·k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(mod p)</a:t>
            </a:r>
            <a:endParaRPr lang="en-US" altLang="en-US" sz="1800">
              <a:solidFill>
                <a:schemeClr val="tx2"/>
              </a:solidFill>
              <a:latin typeface="Comic Sans MS" pitchFamily="66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Comic Sans MS" pitchFamily="66" charset="0"/>
              </a:rPr>
              <a:t>Therefore,</a:t>
            </a:r>
            <a:endParaRPr lang="en-US" altLang="en-US" sz="1800">
              <a:latin typeface="Comic Sans MS" pitchFamily="66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1800">
                <a:latin typeface="Comic Sans MS" pitchFamily="66" charset="0"/>
              </a:rPr>
              <a:t>			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k mod p, 2k mod p,  …, (p-1)k mod p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1800">
                <a:latin typeface="Comic Sans MS" pitchFamily="66" charset="0"/>
              </a:rPr>
              <a:t>are all different numbers. 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667000" y="457200"/>
            <a:ext cx="3779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Fermat’s Little Theorem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838200" y="1219200"/>
            <a:ext cx="74676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>
                <a:solidFill>
                  <a:srgbClr val="A50021"/>
                </a:solidFill>
                <a:latin typeface="Comic Sans MS" pitchFamily="66" charset="0"/>
                <a:sym typeface="Euclid Symbol" pitchFamily="18" charset="2"/>
              </a:rPr>
              <a:t>Claim 1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: Assume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gcd(k,n) = 1.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  If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i·k </a:t>
            </a:r>
            <a:r>
              <a:rPr lang="en-US" altLang="en-US" sz="1800" b="1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j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ea typeface="Arial Unicode MS" pitchFamily="34" charset="-120"/>
                <a:cs typeface="Arial Unicode MS" pitchFamily="34" charset="-120"/>
                <a:sym typeface="Euclid Symbol" pitchFamily="18" charset="2"/>
              </a:rPr>
              <a:t>·k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(mod n)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, then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 i </a:t>
            </a:r>
            <a:r>
              <a:rPr lang="en-US" altLang="en-US" sz="1800" b="1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j (mod n)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.</a:t>
            </a:r>
          </a:p>
        </p:txBody>
      </p:sp>
      <p:sp>
        <p:nvSpPr>
          <p:cNvPr id="921605" name="Rectangle 5"/>
          <p:cNvSpPr>
            <a:spLocks noChangeArrowheads="1"/>
          </p:cNvSpPr>
          <p:nvPr/>
        </p:nvSpPr>
        <p:spPr bwMode="auto">
          <a:xfrm>
            <a:off x="838200" y="1905000"/>
            <a:ext cx="74676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>
                <a:solidFill>
                  <a:srgbClr val="A50021"/>
                </a:solidFill>
                <a:latin typeface="Comic Sans MS" pitchFamily="66" charset="0"/>
                <a:sym typeface="Euclid Symbol" pitchFamily="18" charset="2"/>
              </a:rPr>
              <a:t>Claim 2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: Assume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gcd(k,n) = 1.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  If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i </a:t>
            </a:r>
            <a:r>
              <a:rPr lang="en-US" altLang="en-US" sz="1800" b="1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j (mod n)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, then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i·k </a:t>
            </a:r>
            <a:r>
              <a:rPr lang="en-US" altLang="en-US" sz="1800" b="1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j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ea typeface="Arial Unicode MS" pitchFamily="34" charset="-120"/>
                <a:cs typeface="Arial Unicode MS" pitchFamily="34" charset="-120"/>
                <a:sym typeface="Euclid Symbol" pitchFamily="18" charset="2"/>
              </a:rPr>
              <a:t>·k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(mod n) 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.</a:t>
            </a:r>
          </a:p>
        </p:txBody>
      </p:sp>
      <p:sp>
        <p:nvSpPr>
          <p:cNvPr id="921606" name="Line 6"/>
          <p:cNvSpPr>
            <a:spLocks noChangeShapeType="1"/>
          </p:cNvSpPr>
          <p:nvPr/>
        </p:nvSpPr>
        <p:spPr bwMode="auto">
          <a:xfrm>
            <a:off x="4572000" y="1981200"/>
            <a:ext cx="76200" cy="2286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7" name="Line 7"/>
          <p:cNvSpPr>
            <a:spLocks noChangeShapeType="1"/>
          </p:cNvSpPr>
          <p:nvPr/>
        </p:nvSpPr>
        <p:spPr bwMode="auto">
          <a:xfrm>
            <a:off x="6705600" y="1981200"/>
            <a:ext cx="76200" cy="2286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8" name="Line 8"/>
          <p:cNvSpPr>
            <a:spLocks noChangeShapeType="1"/>
          </p:cNvSpPr>
          <p:nvPr/>
        </p:nvSpPr>
        <p:spPr bwMode="auto">
          <a:xfrm>
            <a:off x="3048000" y="3200400"/>
            <a:ext cx="76200" cy="2286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9" name="Line 9"/>
          <p:cNvSpPr>
            <a:spLocks noChangeShapeType="1"/>
          </p:cNvSpPr>
          <p:nvPr/>
        </p:nvSpPr>
        <p:spPr bwMode="auto">
          <a:xfrm>
            <a:off x="5181600" y="3200400"/>
            <a:ext cx="76200" cy="2286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10" name="Text Box 10"/>
          <p:cNvSpPr txBox="1">
            <a:spLocks noChangeArrowheads="1"/>
          </p:cNvSpPr>
          <p:nvPr/>
        </p:nvSpPr>
        <p:spPr bwMode="auto">
          <a:xfrm>
            <a:off x="325438" y="5210175"/>
            <a:ext cx="8437562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600"/>
              <a:t>For example, when  </a:t>
            </a:r>
            <a:r>
              <a:rPr lang="en-US" altLang="zh-TW" sz="1600">
                <a:solidFill>
                  <a:srgbClr val="0000CC"/>
                </a:solidFill>
              </a:rPr>
              <a:t>p</a:t>
            </a:r>
            <a:r>
              <a:rPr lang="en-US" altLang="zh-TW" sz="1600"/>
              <a:t>=7 and </a:t>
            </a:r>
            <a:r>
              <a:rPr lang="en-US" altLang="zh-TW" sz="1600">
                <a:solidFill>
                  <a:srgbClr val="0000CC"/>
                </a:solidFill>
              </a:rPr>
              <a:t>k</a:t>
            </a:r>
            <a:r>
              <a:rPr lang="en-US" altLang="zh-TW" sz="1600"/>
              <a:t>=3,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1600"/>
              <a:t>3 mod 7 = </a:t>
            </a:r>
            <a:r>
              <a:rPr lang="en-US" altLang="zh-TW" sz="1600">
                <a:solidFill>
                  <a:srgbClr val="A50021"/>
                </a:solidFill>
              </a:rPr>
              <a:t>3</a:t>
            </a:r>
            <a:r>
              <a:rPr lang="en-US" altLang="zh-TW" sz="1600"/>
              <a:t>,  2·3 mod 7 = </a:t>
            </a:r>
            <a:r>
              <a:rPr lang="en-US" altLang="zh-TW" sz="1600">
                <a:solidFill>
                  <a:srgbClr val="A50021"/>
                </a:solidFill>
              </a:rPr>
              <a:t>6</a:t>
            </a:r>
            <a:r>
              <a:rPr lang="en-US" altLang="zh-TW" sz="1600"/>
              <a:t>,  3·3 mod 7 = </a:t>
            </a:r>
            <a:r>
              <a:rPr lang="en-US" altLang="zh-TW" sz="1600">
                <a:solidFill>
                  <a:srgbClr val="A50021"/>
                </a:solidFill>
              </a:rPr>
              <a:t>2</a:t>
            </a:r>
            <a:r>
              <a:rPr lang="en-US" altLang="zh-TW" sz="1600"/>
              <a:t>,  4·3 mod 7 = </a:t>
            </a:r>
            <a:r>
              <a:rPr lang="en-US" altLang="zh-TW" sz="1600">
                <a:solidFill>
                  <a:srgbClr val="A50021"/>
                </a:solidFill>
              </a:rPr>
              <a:t>5</a:t>
            </a:r>
            <a:r>
              <a:rPr lang="en-US" altLang="zh-TW" sz="1600"/>
              <a:t>,  5·3 mod 7 = </a:t>
            </a:r>
            <a:r>
              <a:rPr lang="en-US" altLang="zh-TW" sz="1600">
                <a:solidFill>
                  <a:srgbClr val="A50021"/>
                </a:solidFill>
              </a:rPr>
              <a:t>1</a:t>
            </a:r>
            <a:r>
              <a:rPr lang="en-US" altLang="zh-TW" sz="1600"/>
              <a:t>, 6·3 mod 7 = </a:t>
            </a:r>
            <a:r>
              <a:rPr lang="en-US" altLang="zh-TW" sz="1600">
                <a:solidFill>
                  <a:srgbClr val="A50021"/>
                </a:solidFill>
              </a:rPr>
              <a:t>4</a:t>
            </a:r>
          </a:p>
        </p:txBody>
      </p:sp>
      <p:sp>
        <p:nvSpPr>
          <p:cNvPr id="921611" name="Rectangle 11"/>
          <p:cNvSpPr>
            <a:spLocks noChangeArrowheads="1"/>
          </p:cNvSpPr>
          <p:nvPr/>
        </p:nvSpPr>
        <p:spPr bwMode="auto">
          <a:xfrm>
            <a:off x="630238" y="6076950"/>
            <a:ext cx="7904162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600">
                <a:solidFill>
                  <a:schemeClr val="tx2"/>
                </a:solidFill>
              </a:rPr>
              <a:t>Notice that in the above example every number from </a:t>
            </a:r>
            <a:r>
              <a:rPr lang="en-US" altLang="zh-TW" sz="1600">
                <a:solidFill>
                  <a:srgbClr val="A50021"/>
                </a:solidFill>
              </a:rPr>
              <a:t>1</a:t>
            </a:r>
            <a:r>
              <a:rPr lang="en-US" altLang="zh-TW" sz="1600">
                <a:solidFill>
                  <a:schemeClr val="tx2"/>
                </a:solidFill>
              </a:rPr>
              <a:t> to </a:t>
            </a:r>
            <a:r>
              <a:rPr lang="en-US" altLang="zh-TW" sz="1600">
                <a:solidFill>
                  <a:srgbClr val="A50021"/>
                </a:solidFill>
              </a:rPr>
              <a:t>6</a:t>
            </a:r>
            <a:r>
              <a:rPr lang="en-US" altLang="zh-TW" sz="1600">
                <a:solidFill>
                  <a:schemeClr val="tx2"/>
                </a:solidFill>
              </a:rPr>
              <a:t> appears exactly once.</a:t>
            </a:r>
          </a:p>
        </p:txBody>
      </p:sp>
    </p:spTree>
    <p:extLst>
      <p:ext uri="{BB962C8B-B14F-4D97-AF65-F5344CB8AC3E}">
        <p14:creationId xmlns:p14="http://schemas.microsoft.com/office/powerpoint/2010/main" val="317983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05" grpId="0" animBg="1"/>
      <p:bldP spid="921606" grpId="0" animBg="1"/>
      <p:bldP spid="921607" grpId="0" animBg="1"/>
      <p:bldP spid="921608" grpId="0" animBg="1"/>
      <p:bldP spid="921609" grpId="0" animBg="1"/>
      <p:bldP spid="921610" grpId="0"/>
      <p:bldP spid="9216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3505200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3075" name="Text Box 16"/>
          <p:cNvSpPr txBox="1">
            <a:spLocks noChangeArrowheads="1"/>
          </p:cNvSpPr>
          <p:nvPr/>
        </p:nvSpPr>
        <p:spPr bwMode="auto">
          <a:xfrm>
            <a:off x="1219200" y="1371600"/>
            <a:ext cx="66675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In this lecture we will study the Chinese remainder theorem,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which is a method to solve equations about remainders.</a:t>
            </a:r>
          </a:p>
        </p:txBody>
      </p:sp>
      <p:sp>
        <p:nvSpPr>
          <p:cNvPr id="3076" name="Text Box 17"/>
          <p:cNvSpPr txBox="1">
            <a:spLocks noChangeArrowheads="1"/>
          </p:cNvSpPr>
          <p:nvPr/>
        </p:nvSpPr>
        <p:spPr bwMode="auto">
          <a:xfrm>
            <a:off x="2651125" y="2860675"/>
            <a:ext cx="40259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One equation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Ancient application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Two equations and three equations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Chinese Remainder theorem</a:t>
            </a:r>
          </a:p>
        </p:txBody>
      </p:sp>
    </p:spTree>
    <p:extLst>
      <p:ext uri="{BB962C8B-B14F-4D97-AF65-F5344CB8AC3E}">
        <p14:creationId xmlns:p14="http://schemas.microsoft.com/office/powerpoint/2010/main" val="233388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633788" y="457200"/>
            <a:ext cx="1852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Case Study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467100" y="1981200"/>
            <a:ext cx="2208213" cy="466725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CC"/>
                </a:solidFill>
              </a:rPr>
              <a:t>ax 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40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n)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760663" y="1423988"/>
            <a:ext cx="40560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How to solve the following equation?</a:t>
            </a:r>
          </a:p>
        </p:txBody>
      </p:sp>
      <p:sp>
        <p:nvSpPr>
          <p:cNvPr id="885765" name="Text Box 5"/>
          <p:cNvSpPr txBox="1">
            <a:spLocks noChangeArrowheads="1"/>
          </p:cNvSpPr>
          <p:nvPr/>
        </p:nvSpPr>
        <p:spPr bwMode="auto">
          <a:xfrm>
            <a:off x="4953000" y="2878138"/>
            <a:ext cx="1738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2x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 3 (mod 7)</a:t>
            </a:r>
            <a:endParaRPr lang="en-US" altLang="zh-TW">
              <a:solidFill>
                <a:srgbClr val="0000CC"/>
              </a:solidFill>
              <a:sym typeface="Euclid Symbol" pitchFamily="18" charset="2"/>
            </a:endParaRPr>
          </a:p>
        </p:txBody>
      </p:sp>
      <p:sp>
        <p:nvSpPr>
          <p:cNvPr id="885767" name="Text Box 7"/>
          <p:cNvSpPr txBox="1">
            <a:spLocks noChangeArrowheads="1"/>
          </p:cNvSpPr>
          <p:nvPr/>
        </p:nvSpPr>
        <p:spPr bwMode="auto">
          <a:xfrm>
            <a:off x="914400" y="2878138"/>
            <a:ext cx="39131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For example, consider the equation</a:t>
            </a:r>
          </a:p>
        </p:txBody>
      </p:sp>
      <p:sp>
        <p:nvSpPr>
          <p:cNvPr id="885768" name="Text Box 8"/>
          <p:cNvSpPr txBox="1">
            <a:spLocks noChangeArrowheads="1"/>
          </p:cNvSpPr>
          <p:nvPr/>
        </p:nvSpPr>
        <p:spPr bwMode="auto">
          <a:xfrm>
            <a:off x="914400" y="3455988"/>
            <a:ext cx="5573713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Suppose there is a solution </a:t>
            </a:r>
            <a:r>
              <a:rPr lang="en-US" altLang="zh-TW">
                <a:solidFill>
                  <a:srgbClr val="0000CC"/>
                </a:solidFill>
              </a:rPr>
              <a:t>x</a:t>
            </a:r>
            <a:r>
              <a:rPr lang="en-US" altLang="zh-TW"/>
              <a:t> to the equation,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then there is a solution </a:t>
            </a:r>
            <a:r>
              <a:rPr lang="en-US" altLang="zh-TW">
                <a:solidFill>
                  <a:srgbClr val="0000CC"/>
                </a:solidFill>
              </a:rPr>
              <a:t>x</a:t>
            </a:r>
            <a:r>
              <a:rPr lang="en-US" altLang="zh-TW"/>
              <a:t> in the range from </a:t>
            </a:r>
            <a:r>
              <a:rPr lang="en-US" altLang="zh-TW">
                <a:solidFill>
                  <a:srgbClr val="0000CC"/>
                </a:solidFill>
              </a:rPr>
              <a:t>0</a:t>
            </a:r>
            <a:r>
              <a:rPr lang="en-US" altLang="zh-TW"/>
              <a:t> to </a:t>
            </a:r>
            <a:r>
              <a:rPr lang="en-US" altLang="zh-TW">
                <a:solidFill>
                  <a:srgbClr val="0000CC"/>
                </a:solidFill>
              </a:rPr>
              <a:t>6</a:t>
            </a:r>
            <a:r>
              <a:rPr lang="en-US" altLang="zh-TW"/>
              <a:t>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because we can replace </a:t>
            </a:r>
            <a:r>
              <a:rPr lang="en-US" altLang="zh-TW">
                <a:solidFill>
                  <a:srgbClr val="0000CC"/>
                </a:solidFill>
              </a:rPr>
              <a:t>x</a:t>
            </a:r>
            <a:r>
              <a:rPr lang="en-US" altLang="zh-TW"/>
              <a:t> by </a:t>
            </a:r>
            <a:r>
              <a:rPr lang="en-US" altLang="zh-TW">
                <a:solidFill>
                  <a:srgbClr val="0000CC"/>
                </a:solidFill>
              </a:rPr>
              <a:t>x mod 7</a:t>
            </a:r>
            <a:r>
              <a:rPr lang="en-US" altLang="zh-TW"/>
              <a:t>.</a:t>
            </a:r>
          </a:p>
        </p:txBody>
      </p:sp>
      <p:sp>
        <p:nvSpPr>
          <p:cNvPr id="885769" name="Text Box 9"/>
          <p:cNvSpPr txBox="1">
            <a:spLocks noChangeArrowheads="1"/>
          </p:cNvSpPr>
          <p:nvPr/>
        </p:nvSpPr>
        <p:spPr bwMode="auto">
          <a:xfrm>
            <a:off x="968375" y="4967288"/>
            <a:ext cx="4289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Then we can see that </a:t>
            </a:r>
            <a:r>
              <a:rPr lang="en-US" altLang="zh-TW">
                <a:solidFill>
                  <a:srgbClr val="0000CC"/>
                </a:solidFill>
              </a:rPr>
              <a:t>x=5</a:t>
            </a:r>
            <a:r>
              <a:rPr lang="en-US" altLang="zh-TW"/>
              <a:t> is a solution.</a:t>
            </a:r>
          </a:p>
        </p:txBody>
      </p:sp>
      <p:sp>
        <p:nvSpPr>
          <p:cNvPr id="885770" name="Text Box 10"/>
          <p:cNvSpPr txBox="1">
            <a:spLocks noChangeArrowheads="1"/>
          </p:cNvSpPr>
          <p:nvPr/>
        </p:nvSpPr>
        <p:spPr bwMode="auto">
          <a:xfrm>
            <a:off x="974725" y="5638800"/>
            <a:ext cx="717867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Also, </a:t>
            </a:r>
            <a:r>
              <a:rPr lang="en-US" altLang="zh-TW">
                <a:solidFill>
                  <a:srgbClr val="0000CC"/>
                </a:solidFill>
              </a:rPr>
              <a:t>5+7, 5+2·7, 5+3·7, …, 5-7, 5-2·7</a:t>
            </a:r>
            <a:r>
              <a:rPr lang="en-US" altLang="zh-TW"/>
              <a:t>…, are solutions.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Therefore the solutions are of the form </a:t>
            </a:r>
            <a:r>
              <a:rPr lang="en-US" altLang="zh-TW">
                <a:solidFill>
                  <a:srgbClr val="0000CC"/>
                </a:solidFill>
              </a:rPr>
              <a:t>5+7k</a:t>
            </a:r>
            <a:r>
              <a:rPr lang="en-US" altLang="zh-TW"/>
              <a:t> for some integer </a:t>
            </a:r>
            <a:r>
              <a:rPr lang="en-US" altLang="zh-TW">
                <a:solidFill>
                  <a:srgbClr val="0000CC"/>
                </a:solidFill>
              </a:rPr>
              <a:t>k</a:t>
            </a:r>
            <a:r>
              <a:rPr lang="en-US" altLang="zh-TW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583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5765" grpId="0"/>
      <p:bldP spid="885767" grpId="0"/>
      <p:bldP spid="885768" grpId="0"/>
      <p:bldP spid="885769" grpId="0"/>
      <p:bldP spid="8857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505200" y="457200"/>
            <a:ext cx="2116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One Equation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467100" y="1981200"/>
            <a:ext cx="2208213" cy="466725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CC"/>
                </a:solidFill>
              </a:rPr>
              <a:t>ax 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40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n)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760663" y="1423988"/>
            <a:ext cx="40560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How to solve the following equation?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751013" y="3048000"/>
            <a:ext cx="1841500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2x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 3 (mod 7)</a:t>
            </a:r>
          </a:p>
          <a:p>
            <a:pPr eaLnBrk="1" hangingPunct="1"/>
            <a:endParaRPr lang="en-US" altLang="zh-TW">
              <a:solidFill>
                <a:srgbClr val="0000CC"/>
              </a:solidFill>
              <a:sym typeface="Euclid Symbol" pitchFamily="18" charset="2"/>
            </a:endParaRPr>
          </a:p>
          <a:p>
            <a:pPr eaLnBrk="1" hangingPunct="1"/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5x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 6 (mod 9)</a:t>
            </a:r>
          </a:p>
          <a:p>
            <a:pPr eaLnBrk="1" hangingPunct="1"/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/>
            </a:r>
            <a:br>
              <a:rPr lang="en-US" altLang="zh-TW">
                <a:solidFill>
                  <a:srgbClr val="0000CC"/>
                </a:solidFill>
                <a:sym typeface="Euclid Symbol" pitchFamily="18" charset="2"/>
              </a:rPr>
            </a:b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4x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 -1 (mod 5)</a:t>
            </a:r>
          </a:p>
          <a:p>
            <a:pPr eaLnBrk="1" hangingPunct="1"/>
            <a:endParaRPr lang="en-US" altLang="zh-TW">
              <a:solidFill>
                <a:srgbClr val="0000CC"/>
              </a:solidFill>
              <a:sym typeface="Euclid Symbol" pitchFamily="18" charset="2"/>
            </a:endParaRPr>
          </a:p>
          <a:p>
            <a:pPr eaLnBrk="1" hangingPunct="1"/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4x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 2 (mod 6)</a:t>
            </a:r>
          </a:p>
          <a:p>
            <a:pPr eaLnBrk="1" hangingPunct="1"/>
            <a:endParaRPr lang="en-US" altLang="zh-TW">
              <a:solidFill>
                <a:srgbClr val="0000CC"/>
              </a:solidFill>
              <a:sym typeface="Euclid Symbol" pitchFamily="18" charset="2"/>
            </a:endParaRPr>
          </a:p>
          <a:p>
            <a:pPr eaLnBrk="1" hangingPunct="1"/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10x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 2 (mod 7)</a:t>
            </a:r>
            <a:endParaRPr lang="en-US" altLang="zh-TW">
              <a:solidFill>
                <a:srgbClr val="0000CC"/>
              </a:solidFill>
              <a:sym typeface="Euclid Symbol" pitchFamily="18" charset="2"/>
            </a:endParaRPr>
          </a:p>
          <a:p>
            <a:pPr eaLnBrk="1" hangingPunct="1"/>
            <a:endParaRPr lang="en-US" altLang="zh-TW">
              <a:solidFill>
                <a:srgbClr val="0000CC"/>
              </a:solidFill>
              <a:sym typeface="Euclid Symbol" pitchFamily="18" charset="2"/>
            </a:endParaRPr>
          </a:p>
          <a:p>
            <a:pPr eaLnBrk="1" hangingPunct="1"/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3x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 1 (mod 6)</a:t>
            </a:r>
            <a:endParaRPr lang="en-US" altLang="zh-TW">
              <a:solidFill>
                <a:srgbClr val="0000CC"/>
              </a:solidFill>
              <a:sym typeface="Euclid Symbol" pitchFamily="18" charset="2"/>
            </a:endParaRPr>
          </a:p>
        </p:txBody>
      </p:sp>
      <p:sp>
        <p:nvSpPr>
          <p:cNvPr id="884742" name="Text Box 6"/>
          <p:cNvSpPr txBox="1">
            <a:spLocks noChangeArrowheads="1"/>
          </p:cNvSpPr>
          <p:nvPr/>
        </p:nvSpPr>
        <p:spPr bwMode="auto">
          <a:xfrm>
            <a:off x="4630738" y="3059113"/>
            <a:ext cx="3090862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x = 5 + 7k</a:t>
            </a:r>
            <a:r>
              <a:rPr lang="en-US" altLang="zh-TW"/>
              <a:t> for any integer </a:t>
            </a:r>
            <a:r>
              <a:rPr lang="en-US" altLang="zh-TW">
                <a:solidFill>
                  <a:srgbClr val="0000CC"/>
                </a:solidFill>
              </a:rPr>
              <a:t>k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x = 3 + 9k</a:t>
            </a:r>
            <a:r>
              <a:rPr lang="en-US" altLang="zh-TW"/>
              <a:t> for any integer </a:t>
            </a:r>
            <a:r>
              <a:rPr lang="en-US" altLang="zh-TW">
                <a:solidFill>
                  <a:srgbClr val="0000CC"/>
                </a:solidFill>
              </a:rPr>
              <a:t>k</a:t>
            </a:r>
          </a:p>
          <a:p>
            <a:pPr eaLnBrk="1" hangingPunct="1"/>
            <a:endParaRPr lang="en-US" altLang="zh-TW">
              <a:solidFill>
                <a:srgbClr val="0000CC"/>
              </a:solidFill>
            </a:endParaRPr>
          </a:p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x = 1 + 5k</a:t>
            </a:r>
            <a:r>
              <a:rPr lang="en-US" altLang="zh-TW"/>
              <a:t> for any integer </a:t>
            </a:r>
            <a:r>
              <a:rPr lang="en-US" altLang="zh-TW">
                <a:solidFill>
                  <a:srgbClr val="0000CC"/>
                </a:solidFill>
              </a:rPr>
              <a:t>k</a:t>
            </a:r>
          </a:p>
          <a:p>
            <a:pPr eaLnBrk="1" hangingPunct="1"/>
            <a:endParaRPr lang="en-US" altLang="zh-TW">
              <a:solidFill>
                <a:srgbClr val="0000CC"/>
              </a:solidFill>
            </a:endParaRPr>
          </a:p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x = 2 + 3k</a:t>
            </a:r>
            <a:r>
              <a:rPr lang="en-US" altLang="zh-TW"/>
              <a:t> for any integer </a:t>
            </a:r>
            <a:r>
              <a:rPr lang="en-US" altLang="zh-TW">
                <a:solidFill>
                  <a:srgbClr val="0000CC"/>
                </a:solidFill>
              </a:rPr>
              <a:t>k</a:t>
            </a:r>
          </a:p>
          <a:p>
            <a:pPr eaLnBrk="1" hangingPunct="1"/>
            <a:endParaRPr lang="en-US" altLang="zh-TW">
              <a:solidFill>
                <a:srgbClr val="0000CC"/>
              </a:solidFill>
            </a:endParaRPr>
          </a:p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x = 3 + 7k</a:t>
            </a:r>
            <a:r>
              <a:rPr lang="en-US" altLang="zh-TW"/>
              <a:t> for any integer </a:t>
            </a:r>
            <a:r>
              <a:rPr lang="en-US" altLang="zh-TW">
                <a:solidFill>
                  <a:srgbClr val="0000CC"/>
                </a:solidFill>
              </a:rPr>
              <a:t>k</a:t>
            </a:r>
          </a:p>
          <a:p>
            <a:pPr eaLnBrk="1" hangingPunct="1"/>
            <a:endParaRPr lang="en-US" altLang="zh-TW">
              <a:solidFill>
                <a:srgbClr val="0000CC"/>
              </a:solidFill>
            </a:endParaRPr>
          </a:p>
          <a:p>
            <a:pPr eaLnBrk="1" hangingPunct="1"/>
            <a:r>
              <a:rPr lang="en-US" altLang="zh-TW">
                <a:solidFill>
                  <a:srgbClr val="008000"/>
                </a:solidFill>
              </a:rPr>
              <a:t>no solutions</a:t>
            </a:r>
          </a:p>
        </p:txBody>
      </p:sp>
    </p:spTree>
    <p:extLst>
      <p:ext uri="{BB962C8B-B14F-4D97-AF65-F5344CB8AC3E}">
        <p14:creationId xmlns:p14="http://schemas.microsoft.com/office/powerpoint/2010/main" val="172234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209800" y="457200"/>
            <a:ext cx="4729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One Equation: Relatively Prime</a:t>
            </a:r>
          </a:p>
        </p:txBody>
      </p:sp>
      <p:sp>
        <p:nvSpPr>
          <p:cNvPr id="859139" name="Text Box 3"/>
          <p:cNvSpPr txBox="1">
            <a:spLocks noChangeArrowheads="1"/>
          </p:cNvSpPr>
          <p:nvPr/>
        </p:nvSpPr>
        <p:spPr bwMode="auto">
          <a:xfrm>
            <a:off x="2627313" y="2057400"/>
            <a:ext cx="3897312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Case 1: </a:t>
            </a:r>
            <a:r>
              <a:rPr lang="en-US" altLang="zh-TW">
                <a:solidFill>
                  <a:srgbClr val="0000CC"/>
                </a:solidFill>
              </a:rPr>
              <a:t>a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are relatively prime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467100" y="1209675"/>
            <a:ext cx="2208213" cy="466725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CC"/>
                </a:solidFill>
              </a:rPr>
              <a:t>ax 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40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n)</a:t>
            </a:r>
          </a:p>
        </p:txBody>
      </p:sp>
      <p:sp>
        <p:nvSpPr>
          <p:cNvPr id="859142" name="Text Box 6"/>
          <p:cNvSpPr txBox="1">
            <a:spLocks noChangeArrowheads="1"/>
          </p:cNvSpPr>
          <p:nvPr/>
        </p:nvSpPr>
        <p:spPr bwMode="auto">
          <a:xfrm>
            <a:off x="252413" y="2751138"/>
            <a:ext cx="8586787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Without loss of generality, we can assume that </a:t>
            </a:r>
            <a:r>
              <a:rPr lang="en-US" altLang="zh-TW">
                <a:solidFill>
                  <a:srgbClr val="0000CC"/>
                </a:solidFill>
              </a:rPr>
              <a:t>0 &lt; a &lt; n</a:t>
            </a:r>
            <a:r>
              <a:rPr lang="en-US" altLang="zh-TW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Because we can replace </a:t>
            </a:r>
            <a:r>
              <a:rPr lang="en-US" altLang="zh-TW">
                <a:solidFill>
                  <a:srgbClr val="0000CC"/>
                </a:solidFill>
              </a:rPr>
              <a:t>a</a:t>
            </a:r>
            <a:r>
              <a:rPr lang="en-US" altLang="zh-TW"/>
              <a:t> by </a:t>
            </a:r>
            <a:r>
              <a:rPr lang="en-US" altLang="zh-TW">
                <a:solidFill>
                  <a:srgbClr val="0000CC"/>
                </a:solidFill>
              </a:rPr>
              <a:t>a mod n</a:t>
            </a:r>
            <a:r>
              <a:rPr lang="en-US" altLang="zh-TW"/>
              <a:t> without changing the equation.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e.g. 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103x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 6 (mod 9)</a:t>
            </a:r>
            <a:r>
              <a:rPr lang="en-US" altLang="en-US">
                <a:sym typeface="Euclid Symbol" pitchFamily="18" charset="2"/>
              </a:rPr>
              <a:t> is equivalent to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4x  6 (mod 9).</a:t>
            </a:r>
          </a:p>
          <a:p>
            <a:pPr eaLnBrk="1" hangingPunct="1">
              <a:lnSpc>
                <a:spcPct val="150000"/>
              </a:lnSpc>
            </a:pPr>
            <a:endParaRPr lang="en-US" altLang="en-US">
              <a:sym typeface="Euclid 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>
                <a:sym typeface="Euclid Symbol" pitchFamily="18" charset="2"/>
              </a:rPr>
              <a:t>Since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altLang="en-US">
                <a:sym typeface="Euclid Symbol" pitchFamily="18" charset="2"/>
              </a:rPr>
              <a:t> and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n</a:t>
            </a:r>
            <a:r>
              <a:rPr lang="en-US" altLang="en-US">
                <a:sym typeface="Euclid Symbol" pitchFamily="18" charset="2"/>
              </a:rPr>
              <a:t> are relatively prime, there exists a multiplicative inverse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a’</a:t>
            </a:r>
            <a:r>
              <a:rPr lang="en-US" altLang="en-US">
                <a:sym typeface="Euclid Symbol" pitchFamily="18" charset="2"/>
              </a:rPr>
              <a:t> for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altLang="en-US">
                <a:sym typeface="Euclid Symbol" pitchFamily="18" charset="2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>
                <a:sym typeface="Euclid Symbol" pitchFamily="18" charset="2"/>
              </a:rPr>
              <a:t>Hence we can multiply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a’</a:t>
            </a:r>
            <a:r>
              <a:rPr lang="en-US" altLang="en-US">
                <a:sym typeface="Euclid Symbol" pitchFamily="18" charset="2"/>
              </a:rPr>
              <a:t> on both sides of the equation to obtain</a:t>
            </a:r>
          </a:p>
        </p:txBody>
      </p:sp>
      <p:sp>
        <p:nvSpPr>
          <p:cNvPr id="859143" name="Rectangle 7"/>
          <p:cNvSpPr>
            <a:spLocks noChangeArrowheads="1"/>
          </p:cNvSpPr>
          <p:nvPr/>
        </p:nvSpPr>
        <p:spPr bwMode="auto">
          <a:xfrm>
            <a:off x="3657600" y="5414963"/>
            <a:ext cx="177165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CC"/>
                </a:solidFill>
              </a:rPr>
              <a:t>x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a’b</a:t>
            </a:r>
            <a:r>
              <a:rPr lang="en-US" altLang="en-US">
                <a:solidFill>
                  <a:srgbClr val="0000CC"/>
                </a:solidFill>
              </a:rPr>
              <a:t> (mod n)</a:t>
            </a:r>
          </a:p>
        </p:txBody>
      </p:sp>
      <p:sp>
        <p:nvSpPr>
          <p:cNvPr id="859144" name="Rectangle 8"/>
          <p:cNvSpPr>
            <a:spLocks noChangeArrowheads="1"/>
          </p:cNvSpPr>
          <p:nvPr/>
        </p:nvSpPr>
        <p:spPr bwMode="auto">
          <a:xfrm>
            <a:off x="762000" y="6096000"/>
            <a:ext cx="7559675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>
                <a:sym typeface="Euclid Symbol" pitchFamily="18" charset="2"/>
              </a:rPr>
              <a:t>Therefore, a solution always exists when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altLang="en-US">
                <a:sym typeface="Euclid Symbol" pitchFamily="18" charset="2"/>
              </a:rPr>
              <a:t> and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n</a:t>
            </a:r>
            <a:r>
              <a:rPr lang="en-US" altLang="en-US">
                <a:sym typeface="Euclid Symbol" pitchFamily="18" charset="2"/>
              </a:rPr>
              <a:t> are relatively prime.</a:t>
            </a:r>
          </a:p>
        </p:txBody>
      </p:sp>
    </p:spTree>
    <p:extLst>
      <p:ext uri="{BB962C8B-B14F-4D97-AF65-F5344CB8AC3E}">
        <p14:creationId xmlns:p14="http://schemas.microsoft.com/office/powerpoint/2010/main" val="355325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9139" grpId="0" animBg="1"/>
      <p:bldP spid="859143" grpId="0" animBg="1"/>
      <p:bldP spid="8591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286000" y="457200"/>
            <a:ext cx="4616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One Equation: Common Factor</a:t>
            </a:r>
          </a:p>
        </p:txBody>
      </p:sp>
      <p:sp>
        <p:nvSpPr>
          <p:cNvPr id="860163" name="Text Box 3"/>
          <p:cNvSpPr txBox="1">
            <a:spLocks noChangeArrowheads="1"/>
          </p:cNvSpPr>
          <p:nvPr/>
        </p:nvSpPr>
        <p:spPr bwMode="auto">
          <a:xfrm>
            <a:off x="2362200" y="1881188"/>
            <a:ext cx="4759325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Case 2: </a:t>
            </a:r>
            <a:r>
              <a:rPr lang="en-US" altLang="zh-TW">
                <a:solidFill>
                  <a:srgbClr val="0000CC"/>
                </a:solidFill>
              </a:rPr>
              <a:t>a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have a common factor </a:t>
            </a:r>
            <a:r>
              <a:rPr lang="en-US" altLang="zh-TW">
                <a:solidFill>
                  <a:srgbClr val="0000CC"/>
                </a:solidFill>
              </a:rPr>
              <a:t>c&gt;=2</a:t>
            </a:r>
            <a:r>
              <a:rPr lang="en-US" altLang="zh-TW"/>
              <a:t>.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467100" y="1209675"/>
            <a:ext cx="2208213" cy="466725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CC"/>
                </a:solidFill>
              </a:rPr>
              <a:t>ax 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40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n)</a:t>
            </a:r>
          </a:p>
        </p:txBody>
      </p:sp>
      <p:sp>
        <p:nvSpPr>
          <p:cNvPr id="860165" name="Rectangle 5"/>
          <p:cNvSpPr>
            <a:spLocks noChangeArrowheads="1"/>
          </p:cNvSpPr>
          <p:nvPr/>
        </p:nvSpPr>
        <p:spPr bwMode="auto">
          <a:xfrm>
            <a:off x="2362200" y="2438400"/>
            <a:ext cx="2338388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Case 2a: </a:t>
            </a:r>
            <a:r>
              <a:rPr lang="en-US" altLang="zh-TW">
                <a:solidFill>
                  <a:srgbClr val="0000CC"/>
                </a:solidFill>
              </a:rPr>
              <a:t>c</a:t>
            </a:r>
            <a:r>
              <a:rPr lang="en-US" altLang="zh-TW"/>
              <a:t> divides </a:t>
            </a:r>
            <a:r>
              <a:rPr lang="en-US" altLang="zh-TW">
                <a:solidFill>
                  <a:srgbClr val="0000CC"/>
                </a:solidFill>
              </a:rPr>
              <a:t>b</a:t>
            </a:r>
            <a:r>
              <a:rPr lang="en-US" altLang="zh-TW"/>
              <a:t>.</a:t>
            </a:r>
          </a:p>
        </p:txBody>
      </p:sp>
      <p:sp>
        <p:nvSpPr>
          <p:cNvPr id="860166" name="Rectangle 6"/>
          <p:cNvSpPr>
            <a:spLocks noChangeArrowheads="1"/>
          </p:cNvSpPr>
          <p:nvPr/>
        </p:nvSpPr>
        <p:spPr bwMode="auto">
          <a:xfrm>
            <a:off x="2286000" y="3200400"/>
            <a:ext cx="3673475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CC"/>
                </a:solidFill>
              </a:rPr>
              <a:t>    ax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altLang="en-US">
                <a:solidFill>
                  <a:srgbClr val="0000CC"/>
                </a:solidFill>
              </a:rPr>
              <a:t> (mod n)</a:t>
            </a:r>
          </a:p>
          <a:p>
            <a:pPr eaLnBrk="1" hangingPunct="1"/>
            <a:endParaRPr lang="en-US" altLang="zh-TW">
              <a:solidFill>
                <a:srgbClr val="0000CC"/>
              </a:solidFill>
            </a:endParaRPr>
          </a:p>
          <a:p>
            <a:pPr eaLnBrk="1" hangingPunct="1"/>
            <a:r>
              <a:rPr lang="en-US" altLang="zh-TW">
                <a:solidFill>
                  <a:srgbClr val="0000CC"/>
                </a:solidFill>
                <a:sym typeface="Wingdings" pitchFamily="2" charset="2"/>
              </a:rPr>
              <a:t> </a:t>
            </a:r>
            <a:r>
              <a:rPr lang="en-US" altLang="zh-TW">
                <a:solidFill>
                  <a:srgbClr val="0000CC"/>
                </a:solidFill>
              </a:rPr>
              <a:t>ax = b + nk </a:t>
            </a:r>
            <a:r>
              <a:rPr lang="en-US" altLang="zh-TW"/>
              <a:t>for some integer</a:t>
            </a:r>
            <a:r>
              <a:rPr lang="en-US" altLang="zh-TW">
                <a:solidFill>
                  <a:srgbClr val="0000CC"/>
                </a:solidFill>
              </a:rPr>
              <a:t> k</a:t>
            </a:r>
          </a:p>
          <a:p>
            <a:pPr eaLnBrk="1" hangingPunct="1"/>
            <a:endParaRPr lang="en-US" altLang="zh-TW">
              <a:solidFill>
                <a:srgbClr val="0000CC"/>
              </a:solidFill>
            </a:endParaRPr>
          </a:p>
          <a:p>
            <a:pPr eaLnBrk="1" hangingPunct="1"/>
            <a:r>
              <a:rPr lang="en-US" altLang="zh-TW">
                <a:solidFill>
                  <a:srgbClr val="0000CC"/>
                </a:solidFill>
                <a:sym typeface="Wingdings" pitchFamily="2" charset="2"/>
              </a:rPr>
              <a:t> </a:t>
            </a:r>
            <a:r>
              <a:rPr lang="en-US" altLang="zh-TW">
                <a:solidFill>
                  <a:srgbClr val="0000CC"/>
                </a:solidFill>
              </a:rPr>
              <a:t>a</a:t>
            </a:r>
            <a:r>
              <a:rPr lang="en-US" altLang="zh-TW" baseline="-25000">
                <a:solidFill>
                  <a:srgbClr val="0000CC"/>
                </a:solidFill>
              </a:rPr>
              <a:t>1</a:t>
            </a:r>
            <a:r>
              <a:rPr lang="en-US" altLang="zh-TW">
                <a:solidFill>
                  <a:srgbClr val="0000CC"/>
                </a:solidFill>
              </a:rPr>
              <a:t>cx = b</a:t>
            </a:r>
            <a:r>
              <a:rPr lang="en-US" altLang="zh-TW" baseline="-25000">
                <a:solidFill>
                  <a:srgbClr val="0000CC"/>
                </a:solidFill>
              </a:rPr>
              <a:t>1</a:t>
            </a:r>
            <a:r>
              <a:rPr lang="en-US" altLang="zh-TW">
                <a:solidFill>
                  <a:srgbClr val="0000CC"/>
                </a:solidFill>
              </a:rPr>
              <a:t>c + n</a:t>
            </a:r>
            <a:r>
              <a:rPr lang="en-US" altLang="zh-TW" baseline="-25000">
                <a:solidFill>
                  <a:srgbClr val="0000CC"/>
                </a:solidFill>
              </a:rPr>
              <a:t>1</a:t>
            </a:r>
            <a:r>
              <a:rPr lang="en-US" altLang="zh-TW">
                <a:solidFill>
                  <a:srgbClr val="0000CC"/>
                </a:solidFill>
              </a:rPr>
              <a:t>ck</a:t>
            </a:r>
          </a:p>
          <a:p>
            <a:pPr eaLnBrk="1" hangingPunct="1"/>
            <a:endParaRPr lang="en-US" altLang="zh-TW">
              <a:solidFill>
                <a:srgbClr val="0000CC"/>
              </a:solidFill>
            </a:endParaRPr>
          </a:p>
          <a:p>
            <a:pPr eaLnBrk="1" hangingPunct="1"/>
            <a:r>
              <a:rPr lang="en-US" altLang="zh-TW">
                <a:solidFill>
                  <a:srgbClr val="0000CC"/>
                </a:solidFill>
                <a:sym typeface="Wingdings" pitchFamily="2" charset="2"/>
              </a:rPr>
              <a:t> </a:t>
            </a:r>
            <a:r>
              <a:rPr lang="en-US" altLang="zh-TW">
                <a:solidFill>
                  <a:srgbClr val="0000CC"/>
                </a:solidFill>
              </a:rPr>
              <a:t>a</a:t>
            </a:r>
            <a:r>
              <a:rPr lang="en-US" altLang="zh-TW" baseline="-25000">
                <a:solidFill>
                  <a:srgbClr val="0000CC"/>
                </a:solidFill>
              </a:rPr>
              <a:t>1</a:t>
            </a:r>
            <a:r>
              <a:rPr lang="en-US" altLang="zh-TW">
                <a:solidFill>
                  <a:srgbClr val="0000CC"/>
                </a:solidFill>
              </a:rPr>
              <a:t>x = b</a:t>
            </a:r>
            <a:r>
              <a:rPr lang="en-US" altLang="zh-TW" baseline="-25000">
                <a:solidFill>
                  <a:srgbClr val="0000CC"/>
                </a:solidFill>
              </a:rPr>
              <a:t>1</a:t>
            </a:r>
            <a:r>
              <a:rPr lang="en-US" altLang="zh-TW">
                <a:solidFill>
                  <a:srgbClr val="0000CC"/>
                </a:solidFill>
              </a:rPr>
              <a:t> + n</a:t>
            </a:r>
            <a:r>
              <a:rPr lang="en-US" altLang="zh-TW" baseline="-25000">
                <a:solidFill>
                  <a:srgbClr val="0000CC"/>
                </a:solidFill>
              </a:rPr>
              <a:t>1</a:t>
            </a:r>
            <a:r>
              <a:rPr lang="en-US" altLang="zh-TW">
                <a:solidFill>
                  <a:srgbClr val="0000CC"/>
                </a:solidFill>
              </a:rPr>
              <a:t>k</a:t>
            </a:r>
          </a:p>
          <a:p>
            <a:pPr eaLnBrk="1" hangingPunct="1"/>
            <a:endParaRPr lang="en-US" altLang="zh-TW">
              <a:solidFill>
                <a:srgbClr val="0000CC"/>
              </a:solidFill>
            </a:endParaRPr>
          </a:p>
          <a:p>
            <a:pPr eaLnBrk="1" hangingPunct="1"/>
            <a:r>
              <a:rPr lang="en-US" altLang="zh-TW">
                <a:solidFill>
                  <a:srgbClr val="0000CC"/>
                </a:solidFill>
                <a:sym typeface="Wingdings" pitchFamily="2" charset="2"/>
              </a:rPr>
              <a:t> </a:t>
            </a:r>
            <a:r>
              <a:rPr lang="en-US" altLang="zh-TW">
                <a:solidFill>
                  <a:srgbClr val="0000CC"/>
                </a:solidFill>
              </a:rPr>
              <a:t>a</a:t>
            </a:r>
            <a:r>
              <a:rPr lang="en-US" altLang="zh-TW" baseline="-25000">
                <a:solidFill>
                  <a:srgbClr val="0000CC"/>
                </a:solidFill>
              </a:rPr>
              <a:t>1</a:t>
            </a:r>
            <a:r>
              <a:rPr lang="en-US" altLang="zh-TW">
                <a:solidFill>
                  <a:srgbClr val="0000CC"/>
                </a:solidFill>
              </a:rPr>
              <a:t>x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zh-TW">
                <a:solidFill>
                  <a:srgbClr val="0000CC"/>
                </a:solidFill>
              </a:rPr>
              <a:t> b</a:t>
            </a:r>
            <a:r>
              <a:rPr lang="en-US" altLang="zh-TW" baseline="-25000">
                <a:solidFill>
                  <a:srgbClr val="0000CC"/>
                </a:solidFill>
              </a:rPr>
              <a:t>1</a:t>
            </a:r>
            <a:r>
              <a:rPr lang="en-US" altLang="zh-TW">
                <a:solidFill>
                  <a:srgbClr val="0000CC"/>
                </a:solidFill>
              </a:rPr>
              <a:t> (mod n</a:t>
            </a:r>
            <a:r>
              <a:rPr lang="en-US" altLang="zh-TW" baseline="-25000">
                <a:solidFill>
                  <a:srgbClr val="0000CC"/>
                </a:solidFill>
              </a:rPr>
              <a:t>1</a:t>
            </a:r>
            <a:r>
              <a:rPr lang="en-US" altLang="zh-TW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860167" name="Text Box 7"/>
          <p:cNvSpPr txBox="1">
            <a:spLocks noChangeArrowheads="1"/>
          </p:cNvSpPr>
          <p:nvPr/>
        </p:nvSpPr>
        <p:spPr bwMode="auto">
          <a:xfrm>
            <a:off x="381000" y="6096000"/>
            <a:ext cx="8432800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In Case (2a) we can simplify the equation, and solve the new equation instead.</a:t>
            </a:r>
          </a:p>
        </p:txBody>
      </p:sp>
      <p:sp>
        <p:nvSpPr>
          <p:cNvPr id="860168" name="Text Box 8"/>
          <p:cNvSpPr txBox="1">
            <a:spLocks noChangeArrowheads="1"/>
          </p:cNvSpPr>
          <p:nvPr/>
        </p:nvSpPr>
        <p:spPr bwMode="auto">
          <a:xfrm>
            <a:off x="4876800" y="4267200"/>
            <a:ext cx="3941763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we assume c|a and c|n and also c|b.</a:t>
            </a:r>
          </a:p>
        </p:txBody>
      </p:sp>
      <p:sp>
        <p:nvSpPr>
          <p:cNvPr id="860169" name="Line 9"/>
          <p:cNvSpPr>
            <a:spLocks noChangeShapeType="1"/>
          </p:cNvSpPr>
          <p:nvPr/>
        </p:nvSpPr>
        <p:spPr bwMode="auto">
          <a:xfrm flipV="1">
            <a:off x="6553200" y="22860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170" name="Line 10"/>
          <p:cNvSpPr>
            <a:spLocks noChangeShapeType="1"/>
          </p:cNvSpPr>
          <p:nvPr/>
        </p:nvSpPr>
        <p:spPr bwMode="auto">
          <a:xfrm flipH="1" flipV="1">
            <a:off x="4724400" y="2667000"/>
            <a:ext cx="373380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172" name="Line 12"/>
          <p:cNvSpPr>
            <a:spLocks noChangeShapeType="1"/>
          </p:cNvSpPr>
          <p:nvPr/>
        </p:nvSpPr>
        <p:spPr bwMode="auto">
          <a:xfrm flipH="1" flipV="1">
            <a:off x="4572000" y="5638800"/>
            <a:ext cx="26670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5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63" grpId="0" animBg="1"/>
      <p:bldP spid="860165" grpId="0" animBg="1"/>
      <p:bldP spid="860167" grpId="0" animBg="1"/>
      <p:bldP spid="860168" grpId="0" animBg="1"/>
      <p:bldP spid="860169" grpId="0" animBg="1"/>
      <p:bldP spid="860170" grpId="0" animBg="1"/>
      <p:bldP spid="86017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286000" y="457200"/>
            <a:ext cx="4616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One Equation: Common Factor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362200" y="1881188"/>
            <a:ext cx="4759325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Case 2: </a:t>
            </a:r>
            <a:r>
              <a:rPr lang="en-US" altLang="zh-TW">
                <a:solidFill>
                  <a:srgbClr val="0000CC"/>
                </a:solidFill>
              </a:rPr>
              <a:t>a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have a common factor </a:t>
            </a:r>
            <a:r>
              <a:rPr lang="en-US" altLang="zh-TW">
                <a:solidFill>
                  <a:srgbClr val="0000CC"/>
                </a:solidFill>
              </a:rPr>
              <a:t>c&gt;=2</a:t>
            </a:r>
            <a:r>
              <a:rPr lang="en-US" altLang="zh-TW"/>
              <a:t>.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467100" y="1209675"/>
            <a:ext cx="2208213" cy="466725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CC"/>
                </a:solidFill>
              </a:rPr>
              <a:t>ax 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40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n)</a:t>
            </a:r>
          </a:p>
        </p:txBody>
      </p:sp>
      <p:sp>
        <p:nvSpPr>
          <p:cNvPr id="880645" name="Rectangle 5"/>
          <p:cNvSpPr>
            <a:spLocks noChangeArrowheads="1"/>
          </p:cNvSpPr>
          <p:nvPr/>
        </p:nvSpPr>
        <p:spPr bwMode="auto">
          <a:xfrm>
            <a:off x="2362200" y="2438400"/>
            <a:ext cx="3332163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Case 2b: </a:t>
            </a:r>
            <a:r>
              <a:rPr lang="en-US" altLang="zh-TW">
                <a:solidFill>
                  <a:srgbClr val="0000CC"/>
                </a:solidFill>
              </a:rPr>
              <a:t>c</a:t>
            </a:r>
            <a:r>
              <a:rPr lang="en-US" altLang="zh-TW"/>
              <a:t> does not divides </a:t>
            </a:r>
            <a:r>
              <a:rPr lang="en-US" altLang="zh-TW">
                <a:solidFill>
                  <a:srgbClr val="0000CC"/>
                </a:solidFill>
              </a:rPr>
              <a:t>b</a:t>
            </a:r>
            <a:r>
              <a:rPr lang="en-US" altLang="zh-TW"/>
              <a:t>.</a:t>
            </a:r>
          </a:p>
        </p:txBody>
      </p:sp>
      <p:sp>
        <p:nvSpPr>
          <p:cNvPr id="880646" name="Rectangle 6"/>
          <p:cNvSpPr>
            <a:spLocks noChangeArrowheads="1"/>
          </p:cNvSpPr>
          <p:nvPr/>
        </p:nvSpPr>
        <p:spPr bwMode="auto">
          <a:xfrm>
            <a:off x="1600200" y="3124200"/>
            <a:ext cx="5873750" cy="29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CC"/>
                </a:solidFill>
              </a:rPr>
              <a:t>    ax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altLang="en-US">
                <a:solidFill>
                  <a:srgbClr val="0000CC"/>
                </a:solidFill>
              </a:rPr>
              <a:t> (mod n)</a:t>
            </a:r>
          </a:p>
          <a:p>
            <a:pPr eaLnBrk="1" hangingPunct="1"/>
            <a:endParaRPr lang="en-US" altLang="zh-TW">
              <a:solidFill>
                <a:srgbClr val="0000CC"/>
              </a:solidFill>
            </a:endParaRPr>
          </a:p>
          <a:p>
            <a:pPr eaLnBrk="1" hangingPunct="1"/>
            <a:r>
              <a:rPr lang="en-US" altLang="zh-TW">
                <a:solidFill>
                  <a:srgbClr val="0000CC"/>
                </a:solidFill>
                <a:sym typeface="Wingdings" pitchFamily="2" charset="2"/>
              </a:rPr>
              <a:t> </a:t>
            </a:r>
            <a:r>
              <a:rPr lang="en-US" altLang="zh-TW">
                <a:solidFill>
                  <a:srgbClr val="0000CC"/>
                </a:solidFill>
              </a:rPr>
              <a:t>ax = b + nk </a:t>
            </a:r>
            <a:r>
              <a:rPr lang="en-US" altLang="zh-TW"/>
              <a:t>for some integer</a:t>
            </a:r>
            <a:r>
              <a:rPr lang="en-US" altLang="zh-TW">
                <a:solidFill>
                  <a:srgbClr val="0000CC"/>
                </a:solidFill>
              </a:rPr>
              <a:t> k</a:t>
            </a:r>
          </a:p>
          <a:p>
            <a:pPr eaLnBrk="1" hangingPunct="1"/>
            <a:endParaRPr lang="en-US" altLang="zh-TW">
              <a:solidFill>
                <a:srgbClr val="0000CC"/>
              </a:solidFill>
            </a:endParaRPr>
          </a:p>
          <a:p>
            <a:pPr eaLnBrk="1" hangingPunct="1"/>
            <a:r>
              <a:rPr lang="en-US" altLang="zh-TW">
                <a:solidFill>
                  <a:srgbClr val="0000CC"/>
                </a:solidFill>
                <a:sym typeface="Wingdings" pitchFamily="2" charset="2"/>
              </a:rPr>
              <a:t> </a:t>
            </a:r>
            <a:r>
              <a:rPr lang="en-US" altLang="zh-TW">
                <a:solidFill>
                  <a:srgbClr val="0000CC"/>
                </a:solidFill>
              </a:rPr>
              <a:t>a</a:t>
            </a:r>
            <a:r>
              <a:rPr lang="en-US" altLang="zh-TW" baseline="-25000">
                <a:solidFill>
                  <a:srgbClr val="0000CC"/>
                </a:solidFill>
              </a:rPr>
              <a:t>1</a:t>
            </a:r>
            <a:r>
              <a:rPr lang="en-US" altLang="zh-TW">
                <a:solidFill>
                  <a:srgbClr val="0000CC"/>
                </a:solidFill>
              </a:rPr>
              <a:t>cx = b + n</a:t>
            </a:r>
            <a:r>
              <a:rPr lang="en-US" altLang="zh-TW" baseline="-25000">
                <a:solidFill>
                  <a:srgbClr val="0000CC"/>
                </a:solidFill>
              </a:rPr>
              <a:t>1</a:t>
            </a:r>
            <a:r>
              <a:rPr lang="en-US" altLang="zh-TW">
                <a:solidFill>
                  <a:srgbClr val="0000CC"/>
                </a:solidFill>
              </a:rPr>
              <a:t>ck</a:t>
            </a:r>
          </a:p>
          <a:p>
            <a:pPr eaLnBrk="1" hangingPunct="1"/>
            <a:endParaRPr lang="en-US" altLang="zh-TW">
              <a:solidFill>
                <a:srgbClr val="0000CC"/>
              </a:solidFill>
            </a:endParaRPr>
          </a:p>
          <a:p>
            <a:pPr eaLnBrk="1" hangingPunct="1"/>
            <a:r>
              <a:rPr lang="en-US" altLang="zh-TW">
                <a:solidFill>
                  <a:srgbClr val="0000CC"/>
                </a:solidFill>
                <a:sym typeface="Wingdings" pitchFamily="2" charset="2"/>
              </a:rPr>
              <a:t> </a:t>
            </a:r>
            <a:r>
              <a:rPr lang="en-US" altLang="zh-TW">
                <a:solidFill>
                  <a:srgbClr val="0000CC"/>
                </a:solidFill>
              </a:rPr>
              <a:t>a</a:t>
            </a:r>
            <a:r>
              <a:rPr lang="en-US" altLang="zh-TW" baseline="-25000">
                <a:solidFill>
                  <a:srgbClr val="0000CC"/>
                </a:solidFill>
              </a:rPr>
              <a:t>1</a:t>
            </a:r>
            <a:r>
              <a:rPr lang="en-US" altLang="zh-TW">
                <a:solidFill>
                  <a:srgbClr val="0000CC"/>
                </a:solidFill>
              </a:rPr>
              <a:t>x = b/c + n</a:t>
            </a:r>
            <a:r>
              <a:rPr lang="en-US" altLang="zh-TW" baseline="-25000">
                <a:solidFill>
                  <a:srgbClr val="0000CC"/>
                </a:solidFill>
              </a:rPr>
              <a:t>1</a:t>
            </a:r>
            <a:r>
              <a:rPr lang="en-US" altLang="zh-TW">
                <a:solidFill>
                  <a:srgbClr val="0000CC"/>
                </a:solidFill>
              </a:rPr>
              <a:t>k</a:t>
            </a:r>
          </a:p>
          <a:p>
            <a:pPr eaLnBrk="1" hangingPunct="1"/>
            <a:endParaRPr lang="en-US" altLang="zh-TW">
              <a:solidFill>
                <a:srgbClr val="0000CC"/>
              </a:solidFill>
            </a:endParaRPr>
          </a:p>
          <a:p>
            <a:pPr eaLnBrk="1" hangingPunct="1"/>
            <a:r>
              <a:rPr lang="en-US" altLang="zh-TW">
                <a:sym typeface="Wingdings" pitchFamily="2" charset="2"/>
              </a:rPr>
              <a:t>This is a contradiction, since</a:t>
            </a:r>
            <a:r>
              <a:rPr lang="en-US" altLang="zh-TW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lang="en-US" altLang="zh-TW">
                <a:solidFill>
                  <a:srgbClr val="0000CC"/>
                </a:solidFill>
              </a:rPr>
              <a:t>a</a:t>
            </a:r>
            <a:r>
              <a:rPr lang="en-US" altLang="zh-TW" baseline="-25000">
                <a:solidFill>
                  <a:srgbClr val="0000CC"/>
                </a:solidFill>
              </a:rPr>
              <a:t>1</a:t>
            </a:r>
            <a:r>
              <a:rPr lang="en-US" altLang="zh-TW">
                <a:solidFill>
                  <a:srgbClr val="0000CC"/>
                </a:solidFill>
              </a:rPr>
              <a:t>x </a:t>
            </a:r>
            <a:r>
              <a:rPr lang="en-US" altLang="zh-TW"/>
              <a:t>and</a:t>
            </a:r>
            <a:r>
              <a:rPr lang="en-US" altLang="zh-TW">
                <a:solidFill>
                  <a:srgbClr val="0000CC"/>
                </a:solidFill>
              </a:rPr>
              <a:t> n</a:t>
            </a:r>
            <a:r>
              <a:rPr lang="en-US" altLang="zh-TW" baseline="-25000">
                <a:solidFill>
                  <a:srgbClr val="0000CC"/>
                </a:solidFill>
              </a:rPr>
              <a:t>1</a:t>
            </a:r>
            <a:r>
              <a:rPr lang="en-US" altLang="zh-TW">
                <a:solidFill>
                  <a:srgbClr val="0000CC"/>
                </a:solidFill>
              </a:rPr>
              <a:t>k </a:t>
            </a:r>
            <a:r>
              <a:rPr lang="en-US" altLang="zh-TW"/>
              <a:t>are integers,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but</a:t>
            </a:r>
            <a:r>
              <a:rPr lang="en-US" altLang="zh-TW">
                <a:solidFill>
                  <a:srgbClr val="0000CC"/>
                </a:solidFill>
              </a:rPr>
              <a:t> b/c </a:t>
            </a:r>
            <a:r>
              <a:rPr lang="en-US" altLang="zh-TW"/>
              <a:t>is not an integer since</a:t>
            </a:r>
            <a:r>
              <a:rPr lang="en-US" altLang="zh-TW">
                <a:solidFill>
                  <a:srgbClr val="0000CC"/>
                </a:solidFill>
              </a:rPr>
              <a:t> c </a:t>
            </a:r>
            <a:r>
              <a:rPr lang="en-US" altLang="zh-TW"/>
              <a:t>does not divide</a:t>
            </a:r>
            <a:r>
              <a:rPr lang="en-US" altLang="zh-TW">
                <a:solidFill>
                  <a:srgbClr val="0000CC"/>
                </a:solidFill>
              </a:rPr>
              <a:t> b.</a:t>
            </a:r>
          </a:p>
        </p:txBody>
      </p:sp>
      <p:sp>
        <p:nvSpPr>
          <p:cNvPr id="880647" name="Text Box 7"/>
          <p:cNvSpPr txBox="1">
            <a:spLocks noChangeArrowheads="1"/>
          </p:cNvSpPr>
          <p:nvPr/>
        </p:nvSpPr>
        <p:spPr bwMode="auto">
          <a:xfrm>
            <a:off x="2209800" y="6248400"/>
            <a:ext cx="4762500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Therefore, in Case 2b, there is no solution.</a:t>
            </a:r>
          </a:p>
        </p:txBody>
      </p:sp>
    </p:spTree>
    <p:extLst>
      <p:ext uri="{BB962C8B-B14F-4D97-AF65-F5344CB8AC3E}">
        <p14:creationId xmlns:p14="http://schemas.microsoft.com/office/powerpoint/2010/main" val="301957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45" grpId="0" animBg="1"/>
      <p:bldP spid="8806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Text Box 2"/>
          <p:cNvSpPr txBox="1">
            <a:spLocks noChangeArrowheads="1"/>
          </p:cNvSpPr>
          <p:nvPr/>
        </p:nvSpPr>
        <p:spPr bwMode="auto">
          <a:xfrm>
            <a:off x="3505200" y="457200"/>
            <a:ext cx="2116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One Equation</a:t>
            </a:r>
          </a:p>
        </p:txBody>
      </p:sp>
      <p:sp>
        <p:nvSpPr>
          <p:cNvPr id="862211" name="Text Box 3"/>
          <p:cNvSpPr txBox="1">
            <a:spLocks noChangeArrowheads="1"/>
          </p:cNvSpPr>
          <p:nvPr/>
        </p:nvSpPr>
        <p:spPr bwMode="auto">
          <a:xfrm>
            <a:off x="563563" y="2119313"/>
            <a:ext cx="7970837" cy="161448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Theorem.</a:t>
            </a:r>
            <a:r>
              <a:rPr lang="en-US" altLang="zh-TW"/>
              <a:t>  Let </a:t>
            </a:r>
            <a:r>
              <a:rPr lang="en-US" altLang="zh-TW">
                <a:solidFill>
                  <a:srgbClr val="0000CC"/>
                </a:solidFill>
              </a:rPr>
              <a:t>a, b, n</a:t>
            </a:r>
            <a:r>
              <a:rPr lang="en-US" altLang="zh-TW"/>
              <a:t> be given integers. 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 above equation has a solution if and only if </a:t>
            </a:r>
            <a:r>
              <a:rPr lang="en-US" altLang="zh-TW">
                <a:solidFill>
                  <a:srgbClr val="0000CC"/>
                </a:solidFill>
              </a:rPr>
              <a:t>gcd(a,n) | b.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Furthermore, if the condition </a:t>
            </a:r>
            <a:r>
              <a:rPr lang="en-US" altLang="zh-TW">
                <a:solidFill>
                  <a:srgbClr val="0000CC"/>
                </a:solidFill>
              </a:rPr>
              <a:t>gcd(a,n) | b</a:t>
            </a:r>
            <a:r>
              <a:rPr lang="en-US" altLang="zh-TW"/>
              <a:t> is satisfied,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then the solutions are of the form </a:t>
            </a:r>
            <a:r>
              <a:rPr lang="en-US" altLang="zh-TW">
                <a:solidFill>
                  <a:srgbClr val="0000CC"/>
                </a:solidFill>
              </a:rPr>
              <a:t>y mod (n/gcd(a,n))</a:t>
            </a:r>
            <a:r>
              <a:rPr lang="en-US" altLang="zh-TW"/>
              <a:t> for some integer </a:t>
            </a:r>
            <a:r>
              <a:rPr lang="en-US" altLang="zh-TW">
                <a:solidFill>
                  <a:srgbClr val="0000CC"/>
                </a:solidFill>
              </a:rPr>
              <a:t>y</a:t>
            </a:r>
            <a:r>
              <a:rPr lang="en-US" altLang="zh-TW"/>
              <a:t>.</a:t>
            </a:r>
          </a:p>
        </p:txBody>
      </p:sp>
      <p:sp>
        <p:nvSpPr>
          <p:cNvPr id="862212" name="Rectangle 4"/>
          <p:cNvSpPr>
            <a:spLocks noChangeArrowheads="1"/>
          </p:cNvSpPr>
          <p:nvPr/>
        </p:nvSpPr>
        <p:spPr bwMode="auto">
          <a:xfrm>
            <a:off x="3467100" y="1209675"/>
            <a:ext cx="2208213" cy="466725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0000CC"/>
                </a:solidFill>
              </a:rPr>
              <a:t>ax 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40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n)</a:t>
            </a:r>
          </a:p>
        </p:txBody>
      </p:sp>
      <p:sp>
        <p:nvSpPr>
          <p:cNvPr id="862213" name="Text Box 5"/>
          <p:cNvSpPr txBox="1">
            <a:spLocks noChangeArrowheads="1"/>
          </p:cNvSpPr>
          <p:nvPr/>
        </p:nvSpPr>
        <p:spPr bwMode="auto">
          <a:xfrm>
            <a:off x="1004888" y="4262438"/>
            <a:ext cx="7132637" cy="160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Proof.  	First, divide </a:t>
            </a:r>
            <a:r>
              <a:rPr lang="en-US" altLang="zh-TW">
                <a:solidFill>
                  <a:srgbClr val="0000CC"/>
                </a:solidFill>
              </a:rPr>
              <a:t>b</a:t>
            </a:r>
            <a:r>
              <a:rPr lang="en-US" altLang="zh-TW"/>
              <a:t> by </a:t>
            </a:r>
            <a:r>
              <a:rPr lang="en-US" altLang="zh-TW">
                <a:solidFill>
                  <a:srgbClr val="0000CC"/>
                </a:solidFill>
              </a:rPr>
              <a:t>gcd(a,n).</a:t>
            </a:r>
          </a:p>
          <a:p>
            <a:pPr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	</a:t>
            </a:r>
            <a:r>
              <a:rPr lang="en-US" altLang="zh-TW"/>
              <a:t>If not divisible, then there is no solution by Case (2b).</a:t>
            </a:r>
          </a:p>
          <a:p>
            <a:pPr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	</a:t>
            </a:r>
            <a:r>
              <a:rPr lang="en-US" altLang="zh-TW"/>
              <a:t>If divisible, then we simplify the solution as in Case (2a).</a:t>
            </a:r>
          </a:p>
          <a:p>
            <a:pPr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	</a:t>
            </a:r>
            <a:r>
              <a:rPr lang="en-US" altLang="zh-TW"/>
              <a:t>Then we proceed as in Case (1) to compute the solution.</a:t>
            </a:r>
          </a:p>
        </p:txBody>
      </p:sp>
    </p:spTree>
    <p:extLst>
      <p:ext uri="{BB962C8B-B14F-4D97-AF65-F5344CB8AC3E}">
        <p14:creationId xmlns:p14="http://schemas.microsoft.com/office/powerpoint/2010/main" val="110234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22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743200" y="457200"/>
            <a:ext cx="362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One Equation: Exercise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762000" y="1295400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87x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 3 (mod 15)</a:t>
            </a:r>
            <a:endParaRPr lang="en-US" altLang="zh-TW">
              <a:solidFill>
                <a:srgbClr val="0000CC"/>
              </a:solidFill>
              <a:sym typeface="Euclid Symbol" pitchFamily="18" charset="2"/>
            </a:endParaRPr>
          </a:p>
        </p:txBody>
      </p:sp>
      <p:sp>
        <p:nvSpPr>
          <p:cNvPr id="887814" name="Text Box 6"/>
          <p:cNvSpPr txBox="1">
            <a:spLocks noChangeArrowheads="1"/>
          </p:cNvSpPr>
          <p:nvPr/>
        </p:nvSpPr>
        <p:spPr bwMode="auto">
          <a:xfrm>
            <a:off x="935038" y="4953000"/>
            <a:ext cx="1427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8000"/>
                </a:solidFill>
              </a:rPr>
              <a:t>no solutions</a:t>
            </a:r>
          </a:p>
        </p:txBody>
      </p:sp>
      <p:sp>
        <p:nvSpPr>
          <p:cNvPr id="887815" name="Text Box 7"/>
          <p:cNvSpPr txBox="1">
            <a:spLocks noChangeArrowheads="1"/>
          </p:cNvSpPr>
          <p:nvPr/>
        </p:nvSpPr>
        <p:spPr bwMode="auto">
          <a:xfrm>
            <a:off x="3497263" y="1295400"/>
            <a:ext cx="2827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Replace </a:t>
            </a:r>
            <a:r>
              <a:rPr lang="en-US" altLang="zh-TW">
                <a:solidFill>
                  <a:srgbClr val="0000CC"/>
                </a:solidFill>
              </a:rPr>
              <a:t>87</a:t>
            </a:r>
            <a:r>
              <a:rPr lang="en-US" altLang="zh-TW"/>
              <a:t> by </a:t>
            </a:r>
            <a:r>
              <a:rPr lang="en-US" altLang="zh-TW">
                <a:solidFill>
                  <a:srgbClr val="0000CC"/>
                </a:solidFill>
              </a:rPr>
              <a:t>87 mod 15</a:t>
            </a:r>
          </a:p>
        </p:txBody>
      </p:sp>
      <p:sp>
        <p:nvSpPr>
          <p:cNvPr id="10246" name="Line 8"/>
          <p:cNvSpPr>
            <a:spLocks noChangeShapeType="1"/>
          </p:cNvSpPr>
          <p:nvPr/>
        </p:nvSpPr>
        <p:spPr bwMode="auto">
          <a:xfrm>
            <a:off x="3200400" y="10668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7817" name="Text Box 9"/>
          <p:cNvSpPr txBox="1">
            <a:spLocks noChangeArrowheads="1"/>
          </p:cNvSpPr>
          <p:nvPr/>
        </p:nvSpPr>
        <p:spPr bwMode="auto">
          <a:xfrm>
            <a:off x="798513" y="1828800"/>
            <a:ext cx="1944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12x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 3 (mod 15)</a:t>
            </a:r>
            <a:endParaRPr lang="en-US" altLang="zh-TW">
              <a:solidFill>
                <a:srgbClr val="0000CC"/>
              </a:solidFill>
              <a:sym typeface="Euclid Symbol" pitchFamily="18" charset="2"/>
            </a:endParaRPr>
          </a:p>
        </p:txBody>
      </p:sp>
      <p:sp>
        <p:nvSpPr>
          <p:cNvPr id="887818" name="Text Box 10"/>
          <p:cNvSpPr txBox="1">
            <a:spLocks noChangeArrowheads="1"/>
          </p:cNvSpPr>
          <p:nvPr/>
        </p:nvSpPr>
        <p:spPr bwMode="auto">
          <a:xfrm>
            <a:off x="3489325" y="1828800"/>
            <a:ext cx="3898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Divide both sides by </a:t>
            </a:r>
            <a:r>
              <a:rPr lang="en-US" altLang="zh-TW">
                <a:solidFill>
                  <a:srgbClr val="0000CC"/>
                </a:solidFill>
              </a:rPr>
              <a:t>gcd(12,15) = 3</a:t>
            </a:r>
          </a:p>
        </p:txBody>
      </p:sp>
      <p:sp>
        <p:nvSpPr>
          <p:cNvPr id="887819" name="Text Box 11"/>
          <p:cNvSpPr txBox="1">
            <a:spLocks noChangeArrowheads="1"/>
          </p:cNvSpPr>
          <p:nvPr/>
        </p:nvSpPr>
        <p:spPr bwMode="auto">
          <a:xfrm>
            <a:off x="889000" y="2376488"/>
            <a:ext cx="170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4x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 1 (mod 5)</a:t>
            </a:r>
            <a:endParaRPr lang="en-US" altLang="zh-TW">
              <a:solidFill>
                <a:srgbClr val="0000CC"/>
              </a:solidFill>
              <a:sym typeface="Euclid Symbol" pitchFamily="18" charset="2"/>
            </a:endParaRPr>
          </a:p>
        </p:txBody>
      </p:sp>
      <p:sp>
        <p:nvSpPr>
          <p:cNvPr id="887820" name="Text Box 12"/>
          <p:cNvSpPr txBox="1">
            <a:spLocks noChangeArrowheads="1"/>
          </p:cNvSpPr>
          <p:nvPr/>
        </p:nvSpPr>
        <p:spPr bwMode="auto">
          <a:xfrm>
            <a:off x="3489325" y="2403475"/>
            <a:ext cx="5375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Compute the multiplicative inverse of </a:t>
            </a:r>
            <a:r>
              <a:rPr lang="en-US" altLang="zh-TW">
                <a:solidFill>
                  <a:srgbClr val="0000CC"/>
                </a:solidFill>
              </a:rPr>
              <a:t>4</a:t>
            </a:r>
            <a:r>
              <a:rPr lang="en-US" altLang="zh-TW"/>
              <a:t> modulo </a:t>
            </a:r>
            <a:r>
              <a:rPr lang="en-US" altLang="zh-TW">
                <a:solidFill>
                  <a:srgbClr val="0000CC"/>
                </a:solidFill>
              </a:rPr>
              <a:t>5</a:t>
            </a:r>
          </a:p>
        </p:txBody>
      </p:sp>
      <p:sp>
        <p:nvSpPr>
          <p:cNvPr id="887821" name="Text Box 13"/>
          <p:cNvSpPr txBox="1">
            <a:spLocks noChangeArrowheads="1"/>
          </p:cNvSpPr>
          <p:nvPr/>
        </p:nvSpPr>
        <p:spPr bwMode="auto">
          <a:xfrm>
            <a:off x="1028700" y="2909888"/>
            <a:ext cx="1230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x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 4 + 5k</a:t>
            </a:r>
            <a:endParaRPr lang="en-US" altLang="zh-TW">
              <a:solidFill>
                <a:srgbClr val="0000CC"/>
              </a:solidFill>
              <a:sym typeface="Euclid Symbol" pitchFamily="18" charset="2"/>
            </a:endParaRPr>
          </a:p>
        </p:txBody>
      </p:sp>
      <p:sp>
        <p:nvSpPr>
          <p:cNvPr id="10252" name="Line 15"/>
          <p:cNvSpPr>
            <a:spLocks noChangeShapeType="1"/>
          </p:cNvSpPr>
          <p:nvPr/>
        </p:nvSpPr>
        <p:spPr bwMode="auto">
          <a:xfrm>
            <a:off x="228600" y="3429000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Text Box 16"/>
          <p:cNvSpPr txBox="1">
            <a:spLocks noChangeArrowheads="1"/>
          </p:cNvSpPr>
          <p:nvPr/>
        </p:nvSpPr>
        <p:spPr bwMode="auto">
          <a:xfrm>
            <a:off x="685800" y="3810000"/>
            <a:ext cx="2084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114x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 5 (mod 22)</a:t>
            </a:r>
            <a:endParaRPr lang="en-US" altLang="zh-TW">
              <a:solidFill>
                <a:srgbClr val="0000CC"/>
              </a:solidFill>
              <a:sym typeface="Euclid Symbol" pitchFamily="18" charset="2"/>
            </a:endParaRPr>
          </a:p>
        </p:txBody>
      </p:sp>
      <p:sp>
        <p:nvSpPr>
          <p:cNvPr id="887825" name="Text Box 17"/>
          <p:cNvSpPr txBox="1">
            <a:spLocks noChangeArrowheads="1"/>
          </p:cNvSpPr>
          <p:nvPr/>
        </p:nvSpPr>
        <p:spPr bwMode="auto">
          <a:xfrm>
            <a:off x="3505200" y="3824288"/>
            <a:ext cx="299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Replace </a:t>
            </a:r>
            <a:r>
              <a:rPr lang="en-US" altLang="zh-TW">
                <a:solidFill>
                  <a:srgbClr val="0000CC"/>
                </a:solidFill>
              </a:rPr>
              <a:t>114</a:t>
            </a:r>
            <a:r>
              <a:rPr lang="en-US" altLang="zh-TW"/>
              <a:t> by </a:t>
            </a:r>
            <a:r>
              <a:rPr lang="en-US" altLang="zh-TW">
                <a:solidFill>
                  <a:srgbClr val="0000CC"/>
                </a:solidFill>
              </a:rPr>
              <a:t>114 mod 22</a:t>
            </a:r>
          </a:p>
        </p:txBody>
      </p:sp>
      <p:sp>
        <p:nvSpPr>
          <p:cNvPr id="887826" name="Text Box 18"/>
          <p:cNvSpPr txBox="1">
            <a:spLocks noChangeArrowheads="1"/>
          </p:cNvSpPr>
          <p:nvPr/>
        </p:nvSpPr>
        <p:spPr bwMode="auto">
          <a:xfrm>
            <a:off x="901700" y="4357688"/>
            <a:ext cx="18780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4x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 5 (mod 22)</a:t>
            </a:r>
            <a:endParaRPr lang="en-US" altLang="zh-TW">
              <a:solidFill>
                <a:srgbClr val="0000CC"/>
              </a:solidFill>
              <a:sym typeface="Euclid Symbol" pitchFamily="18" charset="2"/>
            </a:endParaRPr>
          </a:p>
        </p:txBody>
      </p:sp>
      <p:sp>
        <p:nvSpPr>
          <p:cNvPr id="887827" name="Text Box 19"/>
          <p:cNvSpPr txBox="1">
            <a:spLocks noChangeArrowheads="1"/>
          </p:cNvSpPr>
          <p:nvPr/>
        </p:nvSpPr>
        <p:spPr bwMode="auto">
          <a:xfrm>
            <a:off x="3492500" y="4357688"/>
            <a:ext cx="3832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Divide both sides by </a:t>
            </a:r>
            <a:r>
              <a:rPr lang="en-US" altLang="zh-TW">
                <a:solidFill>
                  <a:srgbClr val="0000CC"/>
                </a:solidFill>
              </a:rPr>
              <a:t>gcd(4,22) = 2</a:t>
            </a:r>
          </a:p>
        </p:txBody>
      </p:sp>
      <p:sp>
        <p:nvSpPr>
          <p:cNvPr id="887828" name="Text Box 20"/>
          <p:cNvSpPr txBox="1">
            <a:spLocks noChangeArrowheads="1"/>
          </p:cNvSpPr>
          <p:nvPr/>
        </p:nvSpPr>
        <p:spPr bwMode="auto">
          <a:xfrm>
            <a:off x="3505200" y="4967288"/>
            <a:ext cx="31956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Because </a:t>
            </a:r>
            <a:r>
              <a:rPr lang="en-US" altLang="zh-TW">
                <a:solidFill>
                  <a:srgbClr val="0000CC"/>
                </a:solidFill>
              </a:rPr>
              <a:t>2</a:t>
            </a:r>
            <a:r>
              <a:rPr lang="en-US" altLang="zh-TW"/>
              <a:t> does not divide </a:t>
            </a:r>
            <a:r>
              <a:rPr lang="en-US" altLang="zh-TW">
                <a:solidFill>
                  <a:srgbClr val="0000CC"/>
                </a:solidFill>
              </a:rPr>
              <a:t>5</a:t>
            </a:r>
            <a:r>
              <a:rPr lang="en-US" altLang="zh-TW"/>
              <a:t>.</a:t>
            </a:r>
          </a:p>
        </p:txBody>
      </p:sp>
      <p:sp>
        <p:nvSpPr>
          <p:cNvPr id="887829" name="Text Box 21"/>
          <p:cNvSpPr txBox="1">
            <a:spLocks noChangeArrowheads="1"/>
          </p:cNvSpPr>
          <p:nvPr/>
        </p:nvSpPr>
        <p:spPr bwMode="auto">
          <a:xfrm>
            <a:off x="1000125" y="5688013"/>
            <a:ext cx="7153275" cy="7889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Important:</a:t>
            </a:r>
            <a:r>
              <a:rPr lang="en-US" altLang="zh-TW"/>
              <a:t> to be familiar with the extended Euclidean algorithm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     to compute gcd and to compute multiplicative inverse.</a:t>
            </a:r>
          </a:p>
        </p:txBody>
      </p:sp>
    </p:spTree>
    <p:extLst>
      <p:ext uri="{BB962C8B-B14F-4D97-AF65-F5344CB8AC3E}">
        <p14:creationId xmlns:p14="http://schemas.microsoft.com/office/powerpoint/2010/main" val="136933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5" grpId="0"/>
      <p:bldP spid="887817" grpId="0"/>
      <p:bldP spid="887818" grpId="0"/>
      <p:bldP spid="887819" grpId="0"/>
      <p:bldP spid="887820" grpId="0"/>
      <p:bldP spid="887821" grpId="0"/>
      <p:bldP spid="887825" grpId="0"/>
      <p:bldP spid="887826" grpId="0"/>
      <p:bldP spid="887827" grpId="0"/>
      <p:bldP spid="887828" grpId="0"/>
      <p:bldP spid="8878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Text Box 2"/>
          <p:cNvSpPr txBox="1">
            <a:spLocks noChangeArrowheads="1"/>
          </p:cNvSpPr>
          <p:nvPr/>
        </p:nvSpPr>
        <p:spPr bwMode="auto">
          <a:xfrm>
            <a:off x="1219200" y="1687513"/>
            <a:ext cx="6781800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en-US"/>
              <a:t>Example: </a:t>
            </a:r>
            <a:r>
              <a:rPr kumimoji="0" lang="en-US" altLang="en-US">
                <a:solidFill>
                  <a:srgbClr val="0000CC"/>
                </a:solidFill>
              </a:rPr>
              <a:t>n</a:t>
            </a:r>
            <a:r>
              <a:rPr kumimoji="0" lang="en-US" altLang="en-US"/>
              <a:t> = 123, </a:t>
            </a:r>
            <a:r>
              <a:rPr kumimoji="0" lang="en-US" altLang="en-US">
                <a:solidFill>
                  <a:srgbClr val="0000CC"/>
                </a:solidFill>
              </a:rPr>
              <a:t>k</a:t>
            </a:r>
            <a:r>
              <a:rPr kumimoji="0" lang="en-US" altLang="en-US"/>
              <a:t>=37</a:t>
            </a:r>
          </a:p>
          <a:p>
            <a:pPr eaLnBrk="1" hangingPunct="1">
              <a:lnSpc>
                <a:spcPct val="200000"/>
              </a:lnSpc>
            </a:pPr>
            <a:r>
              <a:rPr kumimoji="0" lang="en-US" altLang="en-US"/>
              <a:t>123 = 3·37 + 12    	so 12 = n - 3k </a:t>
            </a:r>
          </a:p>
          <a:p>
            <a:pPr eaLnBrk="1" hangingPunct="1">
              <a:lnSpc>
                <a:spcPct val="200000"/>
              </a:lnSpc>
            </a:pPr>
            <a:r>
              <a:rPr kumimoji="0" lang="en-US" altLang="en-US"/>
              <a:t>37 = 3·12 + 1        	so 1 = 37 – 3·12</a:t>
            </a:r>
          </a:p>
          <a:p>
            <a:pPr eaLnBrk="1" hangingPunct="1">
              <a:lnSpc>
                <a:spcPct val="200000"/>
              </a:lnSpc>
            </a:pPr>
            <a:r>
              <a:rPr kumimoji="0" lang="en-US" altLang="en-US"/>
              <a:t>                                               = k – 3(n-3k) = 10k - 3n</a:t>
            </a:r>
          </a:p>
          <a:p>
            <a:pPr eaLnBrk="1" hangingPunct="1">
              <a:lnSpc>
                <a:spcPct val="200000"/>
              </a:lnSpc>
            </a:pPr>
            <a:r>
              <a:rPr kumimoji="0" lang="en-US" altLang="en-US"/>
              <a:t>12 = 12·1 + 0         	done, gcd=1</a:t>
            </a:r>
          </a:p>
          <a:p>
            <a:pPr eaLnBrk="1" hangingPunct="1">
              <a:lnSpc>
                <a:spcPct val="200000"/>
              </a:lnSpc>
            </a:pPr>
            <a:r>
              <a:rPr kumimoji="0" lang="en-US" altLang="en-US"/>
              <a:t>                                          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057400" y="457200"/>
            <a:ext cx="496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Computing Multiplicative Inverse</a:t>
            </a:r>
          </a:p>
        </p:txBody>
      </p:sp>
      <p:sp>
        <p:nvSpPr>
          <p:cNvPr id="894981" name="Text Box 5"/>
          <p:cNvSpPr txBox="1">
            <a:spLocks noChangeArrowheads="1"/>
          </p:cNvSpPr>
          <p:nvPr/>
        </p:nvSpPr>
        <p:spPr bwMode="auto">
          <a:xfrm>
            <a:off x="533400" y="5103813"/>
            <a:ext cx="813911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So 1 = 10k-3n.   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Then we know that 10 is the multiplicative inverse of 37 under modulo 123.</a:t>
            </a:r>
          </a:p>
        </p:txBody>
      </p:sp>
    </p:spTree>
    <p:extLst>
      <p:ext uri="{BB962C8B-B14F-4D97-AF65-F5344CB8AC3E}">
        <p14:creationId xmlns:p14="http://schemas.microsoft.com/office/powerpoint/2010/main" val="20167700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505200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2527300" y="2176463"/>
            <a:ext cx="4025900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One equation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Ancient application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Two equations and three equations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Chinese Remainder theorem</a:t>
            </a:r>
          </a:p>
        </p:txBody>
      </p:sp>
    </p:spTree>
    <p:extLst>
      <p:ext uri="{BB962C8B-B14F-4D97-AF65-F5344CB8AC3E}">
        <p14:creationId xmlns:p14="http://schemas.microsoft.com/office/powerpoint/2010/main" val="224791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609600" y="1219200"/>
            <a:ext cx="7848600" cy="2286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>
                <a:latin typeface="Comic Sans MS" pitchFamily="66" charset="0"/>
              </a:rPr>
              <a:t>In particular, when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p </a:t>
            </a:r>
            <a:r>
              <a:rPr lang="en-US" altLang="en-US" sz="1800">
                <a:latin typeface="Comic Sans MS" pitchFamily="66" charset="0"/>
              </a:rPr>
              <a:t>is a prime &amp;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k</a:t>
            </a:r>
            <a:r>
              <a:rPr lang="en-US" altLang="en-US" sz="1800">
                <a:latin typeface="Comic Sans MS" pitchFamily="66" charset="0"/>
              </a:rPr>
              <a:t> not a multiple of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p, </a:t>
            </a:r>
            <a:r>
              <a:rPr lang="en-US" altLang="en-US" sz="1800">
                <a:solidFill>
                  <a:schemeClr val="tx2"/>
                </a:solidFill>
                <a:latin typeface="Comic Sans MS" pitchFamily="66" charset="0"/>
              </a:rPr>
              <a:t> then gcd(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k,p</a:t>
            </a:r>
            <a:r>
              <a:rPr lang="en-US" altLang="en-US" sz="1800">
                <a:solidFill>
                  <a:schemeClr val="tx2"/>
                </a:solidFill>
                <a:latin typeface="Comic Sans MS" pitchFamily="66" charset="0"/>
              </a:rPr>
              <a:t>)=1.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			If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i </a:t>
            </a:r>
            <a:r>
              <a:rPr lang="en-US" altLang="en-US" sz="1800" b="1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j (mod p)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, then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i·k </a:t>
            </a:r>
            <a:r>
              <a:rPr lang="en-US" altLang="en-US" sz="1800" b="1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j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ea typeface="Arial Unicode MS" pitchFamily="34" charset="-120"/>
                <a:cs typeface="Arial Unicode MS" pitchFamily="34" charset="-120"/>
                <a:sym typeface="Euclid Symbol" pitchFamily="18" charset="2"/>
              </a:rPr>
              <a:t>·k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(mod p)</a:t>
            </a:r>
            <a:endParaRPr lang="en-US" altLang="en-US" sz="1800">
              <a:solidFill>
                <a:schemeClr val="tx2"/>
              </a:solidFill>
              <a:latin typeface="Comic Sans MS" pitchFamily="66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Comic Sans MS" pitchFamily="66" charset="0"/>
              </a:rPr>
              <a:t>Therefore,</a:t>
            </a:r>
            <a:endParaRPr lang="en-US" altLang="en-US" sz="1800">
              <a:latin typeface="Comic Sans MS" pitchFamily="66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1800">
                <a:latin typeface="Comic Sans MS" pitchFamily="66" charset="0"/>
              </a:rPr>
              <a:t>			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k mod p, 2k mod p,  …, (p-1)k mod p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1800">
                <a:latin typeface="Comic Sans MS" pitchFamily="66" charset="0"/>
              </a:rPr>
              <a:t>are all different numbers. 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667000" y="457200"/>
            <a:ext cx="3779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Fermat’s Little Theorem</a:t>
            </a: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2971800" y="1752600"/>
            <a:ext cx="76200" cy="2286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5105400" y="1752600"/>
            <a:ext cx="76200" cy="2286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30" name="Text Box 6"/>
          <p:cNvSpPr txBox="1">
            <a:spLocks noChangeArrowheads="1"/>
          </p:cNvSpPr>
          <p:nvPr/>
        </p:nvSpPr>
        <p:spPr bwMode="auto">
          <a:xfrm>
            <a:off x="685800" y="3733800"/>
            <a:ext cx="7840663" cy="284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Each of </a:t>
            </a:r>
            <a:r>
              <a:rPr lang="en-US" altLang="zh-TW">
                <a:solidFill>
                  <a:srgbClr val="0000CC"/>
                </a:solidFill>
              </a:rPr>
              <a:t>ik mod p</a:t>
            </a:r>
            <a:r>
              <a:rPr lang="en-US" altLang="zh-TW"/>
              <a:t> cannot be equal to </a:t>
            </a:r>
            <a:r>
              <a:rPr lang="en-US" altLang="zh-TW">
                <a:solidFill>
                  <a:srgbClr val="0000CC"/>
                </a:solidFill>
              </a:rPr>
              <a:t>0</a:t>
            </a:r>
            <a:r>
              <a:rPr lang="en-US" altLang="zh-TW"/>
              <a:t>, because </a:t>
            </a:r>
            <a:r>
              <a:rPr lang="en-US" altLang="zh-TW">
                <a:solidFill>
                  <a:srgbClr val="0000CC"/>
                </a:solidFill>
              </a:rPr>
              <a:t>p</a:t>
            </a:r>
            <a:r>
              <a:rPr lang="en-US" altLang="zh-TW"/>
              <a:t> is a prime number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Let </a:t>
            </a:r>
            <a:r>
              <a:rPr lang="en-US" altLang="zh-TW">
                <a:solidFill>
                  <a:srgbClr val="0000CC"/>
                </a:solidFill>
              </a:rPr>
              <a:t>c</a:t>
            </a:r>
            <a:r>
              <a:rPr lang="en-US" altLang="zh-TW" baseline="-25000">
                <a:solidFill>
                  <a:srgbClr val="0000CC"/>
                </a:solidFill>
              </a:rPr>
              <a:t>i</a:t>
            </a:r>
            <a:r>
              <a:rPr lang="en-US" altLang="zh-TW">
                <a:solidFill>
                  <a:srgbClr val="0000CC"/>
                </a:solidFill>
              </a:rPr>
              <a:t> = ik mod p.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So </a:t>
            </a:r>
            <a:r>
              <a:rPr lang="en-US" altLang="en-US">
                <a:solidFill>
                  <a:srgbClr val="0000CC"/>
                </a:solidFill>
              </a:rPr>
              <a:t>1 &lt;= c</a:t>
            </a:r>
            <a:r>
              <a:rPr lang="en-US" altLang="en-US" baseline="-25000">
                <a:solidFill>
                  <a:srgbClr val="0000CC"/>
                </a:solidFill>
              </a:rPr>
              <a:t>1</a:t>
            </a:r>
            <a:r>
              <a:rPr lang="en-US" altLang="en-US">
                <a:solidFill>
                  <a:srgbClr val="0000CC"/>
                </a:solidFill>
              </a:rPr>
              <a:t> &lt;= p-1,   1 &lt;= c</a:t>
            </a:r>
            <a:r>
              <a:rPr lang="en-US" altLang="en-US" baseline="-25000">
                <a:solidFill>
                  <a:srgbClr val="0000CC"/>
                </a:solidFill>
              </a:rPr>
              <a:t>2</a:t>
            </a:r>
            <a:r>
              <a:rPr lang="en-US" altLang="en-US">
                <a:solidFill>
                  <a:srgbClr val="0000CC"/>
                </a:solidFill>
              </a:rPr>
              <a:t> &lt;= p-1,  …,   1&lt; = c</a:t>
            </a:r>
            <a:r>
              <a:rPr lang="en-US" altLang="en-US" baseline="-25000">
                <a:solidFill>
                  <a:srgbClr val="0000CC"/>
                </a:solidFill>
              </a:rPr>
              <a:t>p-1</a:t>
            </a:r>
            <a:r>
              <a:rPr lang="en-US" altLang="en-US">
                <a:solidFill>
                  <a:srgbClr val="0000CC"/>
                </a:solidFill>
              </a:rPr>
              <a:t> &lt;= p-1</a:t>
            </a:r>
            <a:r>
              <a:rPr lang="en-US" altLang="zh-TW"/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By the above we know that </a:t>
            </a:r>
            <a:r>
              <a:rPr lang="en-US" altLang="en-US">
                <a:solidFill>
                  <a:srgbClr val="0000CC"/>
                </a:solidFill>
              </a:rPr>
              <a:t>c</a:t>
            </a:r>
            <a:r>
              <a:rPr lang="en-US" altLang="en-US" baseline="-25000">
                <a:solidFill>
                  <a:srgbClr val="0000CC"/>
                </a:solidFill>
              </a:rPr>
              <a:t>1</a:t>
            </a:r>
            <a:r>
              <a:rPr lang="en-US" altLang="zh-TW"/>
              <a:t>,</a:t>
            </a:r>
            <a:r>
              <a:rPr lang="en-US" altLang="en-US">
                <a:solidFill>
                  <a:srgbClr val="0000CC"/>
                </a:solidFill>
              </a:rPr>
              <a:t>c</a:t>
            </a:r>
            <a:r>
              <a:rPr lang="en-US" altLang="en-US" baseline="-25000">
                <a:solidFill>
                  <a:srgbClr val="0000CC"/>
                </a:solidFill>
              </a:rPr>
              <a:t>2</a:t>
            </a:r>
            <a:r>
              <a:rPr lang="en-US" altLang="zh-TW"/>
              <a:t>,…,</a:t>
            </a:r>
            <a:r>
              <a:rPr lang="en-US" altLang="en-US">
                <a:solidFill>
                  <a:srgbClr val="0000CC"/>
                </a:solidFill>
              </a:rPr>
              <a:t>c</a:t>
            </a:r>
            <a:r>
              <a:rPr lang="en-US" altLang="en-US" baseline="-25000">
                <a:solidFill>
                  <a:srgbClr val="0000CC"/>
                </a:solidFill>
              </a:rPr>
              <a:t>p-2</a:t>
            </a:r>
            <a:r>
              <a:rPr lang="en-US" altLang="zh-TW"/>
              <a:t>,</a:t>
            </a:r>
            <a:r>
              <a:rPr lang="en-US" altLang="en-US">
                <a:solidFill>
                  <a:srgbClr val="0000CC"/>
                </a:solidFill>
              </a:rPr>
              <a:t>c</a:t>
            </a:r>
            <a:r>
              <a:rPr lang="en-US" altLang="en-US" baseline="-25000">
                <a:solidFill>
                  <a:srgbClr val="0000CC"/>
                </a:solidFill>
              </a:rPr>
              <a:t>p-1</a:t>
            </a:r>
            <a:r>
              <a:rPr lang="en-US" altLang="zh-TW"/>
              <a:t> are all different.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So for each </a:t>
            </a:r>
            <a:r>
              <a:rPr lang="en-US" altLang="zh-TW">
                <a:solidFill>
                  <a:srgbClr val="0000CC"/>
                </a:solidFill>
              </a:rPr>
              <a:t>i</a:t>
            </a:r>
            <a:r>
              <a:rPr lang="en-US" altLang="zh-TW"/>
              <a:t> from </a:t>
            </a:r>
            <a:r>
              <a:rPr lang="en-US" altLang="zh-TW">
                <a:solidFill>
                  <a:srgbClr val="0000CC"/>
                </a:solidFill>
              </a:rPr>
              <a:t>1</a:t>
            </a:r>
            <a:r>
              <a:rPr lang="en-US" altLang="zh-TW"/>
              <a:t> to </a:t>
            </a:r>
            <a:r>
              <a:rPr lang="en-US" altLang="zh-TW">
                <a:solidFill>
                  <a:srgbClr val="0000CC"/>
                </a:solidFill>
              </a:rPr>
              <a:t>p-1</a:t>
            </a:r>
            <a:r>
              <a:rPr lang="en-US" altLang="zh-TW"/>
              <a:t>, there is exactly one </a:t>
            </a:r>
            <a:r>
              <a:rPr lang="en-US" altLang="zh-TW">
                <a:solidFill>
                  <a:srgbClr val="0000CC"/>
                </a:solidFill>
              </a:rPr>
              <a:t>c</a:t>
            </a:r>
            <a:r>
              <a:rPr lang="en-US" altLang="zh-TW" baseline="-25000">
                <a:solidFill>
                  <a:srgbClr val="0000CC"/>
                </a:solidFill>
              </a:rPr>
              <a:t>j</a:t>
            </a:r>
            <a:r>
              <a:rPr lang="en-US" altLang="zh-TW"/>
              <a:t> such that </a:t>
            </a:r>
            <a:r>
              <a:rPr lang="en-US" altLang="zh-TW">
                <a:solidFill>
                  <a:srgbClr val="0000CC"/>
                </a:solidFill>
              </a:rPr>
              <a:t>c</a:t>
            </a:r>
            <a:r>
              <a:rPr lang="en-US" altLang="zh-TW" baseline="-25000">
                <a:solidFill>
                  <a:srgbClr val="0000CC"/>
                </a:solidFill>
              </a:rPr>
              <a:t>j</a:t>
            </a:r>
            <a:r>
              <a:rPr lang="en-US" altLang="zh-TW">
                <a:solidFill>
                  <a:srgbClr val="0000CC"/>
                </a:solidFill>
              </a:rPr>
              <a:t> = i.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Therefore, we have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>
                <a:solidFill>
                  <a:srgbClr val="0000CC"/>
                </a:solidFill>
              </a:rPr>
              <a:t>(k mod p)·(2k mod p)·…·((p-1)k mod p) = c</a:t>
            </a:r>
            <a:r>
              <a:rPr lang="en-US" altLang="en-US" baseline="-25000">
                <a:solidFill>
                  <a:srgbClr val="0000CC"/>
                </a:solidFill>
              </a:rPr>
              <a:t>1</a:t>
            </a:r>
            <a:r>
              <a:rPr lang="en-US" altLang="en-US">
                <a:solidFill>
                  <a:srgbClr val="0000CC"/>
                </a:solidFill>
              </a:rPr>
              <a:t>·c</a:t>
            </a:r>
            <a:r>
              <a:rPr lang="en-US" altLang="en-US" baseline="-25000">
                <a:solidFill>
                  <a:srgbClr val="0000CC"/>
                </a:solidFill>
              </a:rPr>
              <a:t>2</a:t>
            </a:r>
            <a:r>
              <a:rPr lang="en-US" altLang="en-US">
                <a:solidFill>
                  <a:srgbClr val="0000CC"/>
                </a:solidFill>
              </a:rPr>
              <a:t>·</a:t>
            </a:r>
            <a:r>
              <a:rPr lang="en-US" altLang="zh-TW"/>
              <a:t>…</a:t>
            </a:r>
            <a:r>
              <a:rPr lang="en-US" altLang="en-US">
                <a:solidFill>
                  <a:srgbClr val="0000CC"/>
                </a:solidFill>
              </a:rPr>
              <a:t>·c</a:t>
            </a:r>
            <a:r>
              <a:rPr lang="en-US" altLang="en-US" baseline="-25000">
                <a:solidFill>
                  <a:srgbClr val="0000CC"/>
                </a:solidFill>
              </a:rPr>
              <a:t>p-2</a:t>
            </a:r>
            <a:r>
              <a:rPr lang="en-US" altLang="en-US">
                <a:solidFill>
                  <a:srgbClr val="0000CC"/>
                </a:solidFill>
              </a:rPr>
              <a:t>·c</a:t>
            </a:r>
            <a:r>
              <a:rPr lang="en-US" altLang="en-US" baseline="-25000">
                <a:solidFill>
                  <a:srgbClr val="0000CC"/>
                </a:solidFill>
              </a:rPr>
              <a:t>p-1</a:t>
            </a:r>
            <a:r>
              <a:rPr lang="en-US" altLang="zh-TW"/>
              <a:t> </a:t>
            </a:r>
            <a:r>
              <a:rPr lang="en-US" altLang="zh-TW">
                <a:solidFill>
                  <a:srgbClr val="0000CC"/>
                </a:solidFill>
              </a:rPr>
              <a:t>= 1</a:t>
            </a:r>
            <a:r>
              <a:rPr lang="en-US" altLang="en-US">
                <a:solidFill>
                  <a:srgbClr val="0000CC"/>
                </a:solidFill>
              </a:rPr>
              <a:t>·</a:t>
            </a:r>
            <a:r>
              <a:rPr lang="en-US" altLang="zh-TW">
                <a:solidFill>
                  <a:srgbClr val="0000CC"/>
                </a:solidFill>
              </a:rPr>
              <a:t>2</a:t>
            </a:r>
            <a:r>
              <a:rPr lang="en-US" altLang="en-US">
                <a:solidFill>
                  <a:srgbClr val="0000CC"/>
                </a:solidFill>
              </a:rPr>
              <a:t>·</a:t>
            </a:r>
            <a:r>
              <a:rPr lang="en-US" altLang="zh-TW">
                <a:solidFill>
                  <a:srgbClr val="0000CC"/>
                </a:solidFill>
              </a:rPr>
              <a:t>3…</a:t>
            </a:r>
            <a:r>
              <a:rPr lang="en-US" altLang="en-US">
                <a:solidFill>
                  <a:srgbClr val="0000CC"/>
                </a:solidFill>
              </a:rPr>
              <a:t>·</a:t>
            </a:r>
            <a:r>
              <a:rPr lang="en-US" altLang="zh-TW">
                <a:solidFill>
                  <a:srgbClr val="0000CC"/>
                </a:solidFill>
              </a:rPr>
              <a:t>(p-2)</a:t>
            </a:r>
            <a:r>
              <a:rPr lang="en-US" altLang="en-US">
                <a:solidFill>
                  <a:srgbClr val="0000CC"/>
                </a:solidFill>
              </a:rPr>
              <a:t>·</a:t>
            </a:r>
            <a:r>
              <a:rPr lang="en-US" altLang="zh-TW">
                <a:solidFill>
                  <a:srgbClr val="0000CC"/>
                </a:solidFill>
              </a:rPr>
              <a:t>(p-1)</a:t>
            </a:r>
          </a:p>
        </p:txBody>
      </p:sp>
      <p:sp>
        <p:nvSpPr>
          <p:cNvPr id="922631" name="Line 7"/>
          <p:cNvSpPr>
            <a:spLocks noChangeShapeType="1"/>
          </p:cNvSpPr>
          <p:nvPr/>
        </p:nvSpPr>
        <p:spPr bwMode="auto">
          <a:xfrm>
            <a:off x="762000" y="6553200"/>
            <a:ext cx="7696200" cy="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6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3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5486400" y="4419600"/>
            <a:ext cx="12954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00"/>
          <a:stretch>
            <a:fillRect/>
          </a:stretch>
        </p:blipFill>
        <p:spPr bwMode="auto">
          <a:xfrm>
            <a:off x="5562600" y="2971800"/>
            <a:ext cx="2514600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100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8194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9718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718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670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2004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7432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624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290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6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7338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7" name="Picture 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8" y="53340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8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1816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9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8006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0" name="Picture 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6388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1" name="Picture 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5720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2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4958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3" name="Picture 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1054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4" name="Picture 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0292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5" name="Picture 2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4196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6" name="Text Box 27"/>
          <p:cNvSpPr txBox="1">
            <a:spLocks noChangeArrowheads="1"/>
          </p:cNvSpPr>
          <p:nvPr/>
        </p:nvSpPr>
        <p:spPr bwMode="auto">
          <a:xfrm>
            <a:off x="1600200" y="457200"/>
            <a:ext cx="5894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Ancient Application of Number Theory</a:t>
            </a:r>
          </a:p>
        </p:txBody>
      </p:sp>
      <p:sp>
        <p:nvSpPr>
          <p:cNvPr id="13337" name="Text Box 28"/>
          <p:cNvSpPr txBox="1">
            <a:spLocks noChangeArrowheads="1"/>
          </p:cNvSpPr>
          <p:nvPr/>
        </p:nvSpPr>
        <p:spPr bwMode="auto">
          <a:xfrm>
            <a:off x="1127125" y="1371600"/>
            <a:ext cx="6900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600"/>
              <a:t>Starting from </a:t>
            </a:r>
            <a:r>
              <a:rPr lang="en-US" altLang="zh-TW" sz="1600">
                <a:solidFill>
                  <a:srgbClr val="0000CC"/>
                </a:solidFill>
              </a:rPr>
              <a:t>1500</a:t>
            </a:r>
            <a:r>
              <a:rPr lang="en-US" altLang="zh-TW" sz="1600"/>
              <a:t> soldiers, after a war, about </a:t>
            </a:r>
            <a:r>
              <a:rPr lang="en-US" altLang="zh-TW" sz="1600">
                <a:solidFill>
                  <a:srgbClr val="0000CC"/>
                </a:solidFill>
              </a:rPr>
              <a:t>400-500</a:t>
            </a:r>
            <a:r>
              <a:rPr lang="en-US" altLang="zh-TW" sz="1600"/>
              <a:t> soldiers died.</a:t>
            </a:r>
          </a:p>
        </p:txBody>
      </p:sp>
      <p:sp>
        <p:nvSpPr>
          <p:cNvPr id="13338" name="Text Box 29"/>
          <p:cNvSpPr txBox="1">
            <a:spLocks noChangeArrowheads="1"/>
          </p:cNvSpPr>
          <p:nvPr/>
        </p:nvSpPr>
        <p:spPr bwMode="auto">
          <a:xfrm>
            <a:off x="6572250" y="5321300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zh-TW" altLang="en-US" sz="1600"/>
              <a:t>韓信</a:t>
            </a:r>
          </a:p>
        </p:txBody>
      </p:sp>
      <p:sp>
        <p:nvSpPr>
          <p:cNvPr id="13339" name="Text Box 30"/>
          <p:cNvSpPr txBox="1">
            <a:spLocks noChangeArrowheads="1"/>
          </p:cNvSpPr>
          <p:nvPr/>
        </p:nvSpPr>
        <p:spPr bwMode="auto">
          <a:xfrm>
            <a:off x="2125663" y="1905000"/>
            <a:ext cx="48085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600"/>
              <a:t>Now we want to know how many soldiers are left.</a:t>
            </a:r>
          </a:p>
        </p:txBody>
      </p:sp>
      <p:sp>
        <p:nvSpPr>
          <p:cNvPr id="875551" name="AutoShape 31"/>
          <p:cNvSpPr>
            <a:spLocks noChangeArrowheads="1"/>
          </p:cNvSpPr>
          <p:nvPr/>
        </p:nvSpPr>
        <p:spPr bwMode="auto">
          <a:xfrm>
            <a:off x="5334000" y="2438400"/>
            <a:ext cx="3276600" cy="381000"/>
          </a:xfrm>
          <a:prstGeom prst="wedgeRoundRectCallout">
            <a:avLst>
              <a:gd name="adj1" fmla="val -12306"/>
              <a:gd name="adj2" fmla="val 192500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zh-TW"/>
              <a:t>Form groups of </a:t>
            </a:r>
            <a:r>
              <a:rPr lang="en-US" altLang="zh-TW">
                <a:solidFill>
                  <a:srgbClr val="0000CC"/>
                </a:solidFill>
              </a:rPr>
              <a:t>3</a:t>
            </a:r>
            <a:r>
              <a:rPr lang="en-US" altLang="zh-TW"/>
              <a:t> soldiers</a:t>
            </a:r>
          </a:p>
        </p:txBody>
      </p:sp>
    </p:spTree>
    <p:extLst>
      <p:ext uri="{BB962C8B-B14F-4D97-AF65-F5344CB8AC3E}">
        <p14:creationId xmlns:p14="http://schemas.microsoft.com/office/powerpoint/2010/main" val="280421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55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5486400" y="4419600"/>
            <a:ext cx="12954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39" name="Text Box 30"/>
          <p:cNvSpPr txBox="1">
            <a:spLocks noChangeArrowheads="1"/>
          </p:cNvSpPr>
          <p:nvPr/>
        </p:nvSpPr>
        <p:spPr bwMode="auto">
          <a:xfrm>
            <a:off x="1600200" y="457200"/>
            <a:ext cx="5894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Ancient Application of Number Theory</a:t>
            </a:r>
          </a:p>
        </p:txBody>
      </p:sp>
      <p:pic>
        <p:nvPicPr>
          <p:cNvPr id="14340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00"/>
          <a:stretch>
            <a:fillRect/>
          </a:stretch>
        </p:blipFill>
        <p:spPr bwMode="auto">
          <a:xfrm>
            <a:off x="5562600" y="2971800"/>
            <a:ext cx="2514600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4529" name="Picture 3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5908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4530" name="Picture 3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336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4531" name="Picture 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6764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4532" name="Picture 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0292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4533" name="Picture 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0292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4534" name="Text Box 38"/>
          <p:cNvSpPr txBox="1">
            <a:spLocks noChangeArrowheads="1"/>
          </p:cNvSpPr>
          <p:nvPr/>
        </p:nvSpPr>
        <p:spPr bwMode="auto">
          <a:xfrm>
            <a:off x="1676400" y="1676400"/>
            <a:ext cx="141287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600"/>
              <a:t>………………………</a:t>
            </a:r>
          </a:p>
          <a:p>
            <a:pPr eaLnBrk="1" hangingPunct="1"/>
            <a:endParaRPr lang="en-US" altLang="zh-TW" sz="1600"/>
          </a:p>
          <a:p>
            <a:pPr eaLnBrk="1" hangingPunct="1"/>
            <a:r>
              <a:rPr lang="en-US" altLang="zh-TW" sz="1600"/>
              <a:t>………………………</a:t>
            </a:r>
          </a:p>
          <a:p>
            <a:pPr eaLnBrk="1" hangingPunct="1"/>
            <a:endParaRPr lang="en-US" altLang="zh-TW" sz="1600"/>
          </a:p>
          <a:p>
            <a:pPr eaLnBrk="1" hangingPunct="1"/>
            <a:r>
              <a:rPr lang="en-US" altLang="zh-TW" sz="1600"/>
              <a:t>………………………</a:t>
            </a:r>
          </a:p>
        </p:txBody>
      </p:sp>
      <p:pic>
        <p:nvPicPr>
          <p:cNvPr id="874535" name="Picture 3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908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4536" name="Picture 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1336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4537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764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4538" name="Picture 4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25908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4539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21336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4540" name="Picture 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6764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4541" name="Picture 4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8" y="43434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4542" name="Picture 4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8" y="38862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4543" name="Picture 4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8" y="34290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4544" name="Text Box 48"/>
          <p:cNvSpPr txBox="1">
            <a:spLocks noChangeArrowheads="1"/>
          </p:cNvSpPr>
          <p:nvPr/>
        </p:nvSpPr>
        <p:spPr bwMode="auto">
          <a:xfrm>
            <a:off x="1652588" y="3429000"/>
            <a:ext cx="141287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600"/>
              <a:t>………………………</a:t>
            </a:r>
          </a:p>
          <a:p>
            <a:pPr eaLnBrk="1" hangingPunct="1"/>
            <a:endParaRPr lang="en-US" altLang="zh-TW" sz="1600"/>
          </a:p>
          <a:p>
            <a:pPr eaLnBrk="1" hangingPunct="1"/>
            <a:r>
              <a:rPr lang="en-US" altLang="zh-TW" sz="1600"/>
              <a:t>………………………</a:t>
            </a:r>
          </a:p>
          <a:p>
            <a:pPr eaLnBrk="1" hangingPunct="1"/>
            <a:endParaRPr lang="en-US" altLang="zh-TW" sz="1600"/>
          </a:p>
          <a:p>
            <a:pPr eaLnBrk="1" hangingPunct="1"/>
            <a:r>
              <a:rPr lang="en-US" altLang="zh-TW" sz="1600"/>
              <a:t>………………………</a:t>
            </a:r>
          </a:p>
        </p:txBody>
      </p:sp>
      <p:pic>
        <p:nvPicPr>
          <p:cNvPr id="874545" name="Picture 4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8" y="43434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4546" name="Picture 5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8" y="38862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4547" name="Picture 5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8" y="34290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4548" name="Picture 5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3434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4549" name="Picture 5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862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4550" name="Picture 5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4290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4552" name="Rectangle 56"/>
          <p:cNvSpPr>
            <a:spLocks noChangeArrowheads="1"/>
          </p:cNvSpPr>
          <p:nvPr/>
        </p:nvSpPr>
        <p:spPr bwMode="auto">
          <a:xfrm>
            <a:off x="990600" y="5867400"/>
            <a:ext cx="291306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There are </a:t>
            </a:r>
            <a:r>
              <a:rPr lang="en-US" altLang="zh-TW">
                <a:solidFill>
                  <a:srgbClr val="0000CC"/>
                </a:solidFill>
              </a:rPr>
              <a:t>2</a:t>
            </a:r>
            <a:r>
              <a:rPr lang="en-US" altLang="zh-TW"/>
              <a:t> soliders left.</a:t>
            </a:r>
          </a:p>
        </p:txBody>
      </p:sp>
      <p:sp>
        <p:nvSpPr>
          <p:cNvPr id="874554" name="AutoShape 58"/>
          <p:cNvSpPr>
            <a:spLocks noChangeArrowheads="1"/>
          </p:cNvSpPr>
          <p:nvPr/>
        </p:nvSpPr>
        <p:spPr bwMode="auto">
          <a:xfrm>
            <a:off x="5334000" y="2438400"/>
            <a:ext cx="3276600" cy="381000"/>
          </a:xfrm>
          <a:prstGeom prst="wedgeRoundRectCallout">
            <a:avLst>
              <a:gd name="adj1" fmla="val -12306"/>
              <a:gd name="adj2" fmla="val 192500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zh-TW"/>
              <a:t>Form groups of </a:t>
            </a:r>
            <a:r>
              <a:rPr lang="en-US" altLang="zh-TW">
                <a:solidFill>
                  <a:srgbClr val="0000CC"/>
                </a:solidFill>
              </a:rPr>
              <a:t>5</a:t>
            </a:r>
            <a:r>
              <a:rPr lang="en-US" altLang="zh-TW"/>
              <a:t> soldiers</a:t>
            </a:r>
          </a:p>
        </p:txBody>
      </p:sp>
    </p:spTree>
    <p:extLst>
      <p:ext uri="{BB962C8B-B14F-4D97-AF65-F5344CB8AC3E}">
        <p14:creationId xmlns:p14="http://schemas.microsoft.com/office/powerpoint/2010/main" val="220068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7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7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7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7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7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7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7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7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7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74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7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7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7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74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7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87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7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87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7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87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7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87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4534" grpId="0"/>
      <p:bldP spid="874544" grpId="0"/>
      <p:bldP spid="874552" grpId="0" animBg="1"/>
      <p:bldP spid="87455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5486400" y="4419600"/>
            <a:ext cx="12954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600200" y="457200"/>
            <a:ext cx="5894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Ancient Application of Number Theory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00"/>
          <a:stretch>
            <a:fillRect/>
          </a:stretch>
        </p:blipFill>
        <p:spPr bwMode="auto">
          <a:xfrm>
            <a:off x="5562600" y="2971800"/>
            <a:ext cx="2514600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65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7432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655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2860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655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8288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655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8768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655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8768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6554" name="Text Box 10"/>
          <p:cNvSpPr txBox="1">
            <a:spLocks noChangeArrowheads="1"/>
          </p:cNvSpPr>
          <p:nvPr/>
        </p:nvSpPr>
        <p:spPr bwMode="auto">
          <a:xfrm>
            <a:off x="1676400" y="1828800"/>
            <a:ext cx="1412875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600"/>
              <a:t>………………………</a:t>
            </a:r>
          </a:p>
          <a:p>
            <a:pPr eaLnBrk="1" hangingPunct="1"/>
            <a:endParaRPr lang="en-US" altLang="zh-TW" sz="1600"/>
          </a:p>
          <a:p>
            <a:pPr eaLnBrk="1" hangingPunct="1"/>
            <a:r>
              <a:rPr lang="en-US" altLang="zh-TW" sz="1600"/>
              <a:t>………………………</a:t>
            </a:r>
          </a:p>
          <a:p>
            <a:pPr eaLnBrk="1" hangingPunct="1"/>
            <a:endParaRPr lang="en-US" altLang="zh-TW" sz="1600"/>
          </a:p>
          <a:p>
            <a:pPr eaLnBrk="1" hangingPunct="1"/>
            <a:r>
              <a:rPr lang="en-US" altLang="zh-TW" sz="1600"/>
              <a:t>………………………</a:t>
            </a:r>
          </a:p>
          <a:p>
            <a:pPr eaLnBrk="1" hangingPunct="1"/>
            <a:endParaRPr lang="en-US" altLang="zh-TW" sz="1600"/>
          </a:p>
          <a:p>
            <a:pPr eaLnBrk="1" hangingPunct="1"/>
            <a:r>
              <a:rPr lang="en-US" altLang="zh-TW" sz="1600"/>
              <a:t>………………………</a:t>
            </a:r>
          </a:p>
          <a:p>
            <a:pPr eaLnBrk="1" hangingPunct="1"/>
            <a:endParaRPr lang="en-US" altLang="zh-TW" sz="1600"/>
          </a:p>
          <a:p>
            <a:pPr eaLnBrk="1" hangingPunct="1"/>
            <a:r>
              <a:rPr lang="en-US" altLang="zh-TW" sz="1600"/>
              <a:t>………………………</a:t>
            </a:r>
          </a:p>
        </p:txBody>
      </p:sp>
      <p:pic>
        <p:nvPicPr>
          <p:cNvPr id="876555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7432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6556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860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6557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8288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6558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27432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6559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22860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6560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8288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6572" name="Picture 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13" y="36576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6573" name="Picture 2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13" y="32004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6574" name="Picture 3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3" y="36576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6575" name="Picture 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3" y="32004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6576" name="Picture 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36576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6577" name="Picture 3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32004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6578" name="Picture 3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8768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6580" name="Rectangle 36"/>
          <p:cNvSpPr>
            <a:spLocks noChangeArrowheads="1"/>
          </p:cNvSpPr>
          <p:nvPr/>
        </p:nvSpPr>
        <p:spPr bwMode="auto">
          <a:xfrm>
            <a:off x="990600" y="5867400"/>
            <a:ext cx="291306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There are </a:t>
            </a:r>
            <a:r>
              <a:rPr lang="en-US" altLang="zh-TW">
                <a:solidFill>
                  <a:srgbClr val="0000CC"/>
                </a:solidFill>
              </a:rPr>
              <a:t>3</a:t>
            </a:r>
            <a:r>
              <a:rPr lang="en-US" altLang="zh-TW"/>
              <a:t> soliders left.</a:t>
            </a:r>
          </a:p>
        </p:txBody>
      </p:sp>
      <p:sp>
        <p:nvSpPr>
          <p:cNvPr id="876581" name="AutoShape 37"/>
          <p:cNvSpPr>
            <a:spLocks noChangeArrowheads="1"/>
          </p:cNvSpPr>
          <p:nvPr/>
        </p:nvSpPr>
        <p:spPr bwMode="auto">
          <a:xfrm>
            <a:off x="5334000" y="2438400"/>
            <a:ext cx="3276600" cy="381000"/>
          </a:xfrm>
          <a:prstGeom prst="wedgeRoundRectCallout">
            <a:avLst>
              <a:gd name="adj1" fmla="val -12306"/>
              <a:gd name="adj2" fmla="val 192500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zh-TW"/>
              <a:t>Form groups of </a:t>
            </a:r>
            <a:r>
              <a:rPr lang="en-US" altLang="zh-TW">
                <a:solidFill>
                  <a:srgbClr val="0000CC"/>
                </a:solidFill>
              </a:rPr>
              <a:t>7</a:t>
            </a:r>
            <a:r>
              <a:rPr lang="en-US" altLang="zh-TW"/>
              <a:t> soldiers</a:t>
            </a:r>
          </a:p>
        </p:txBody>
      </p:sp>
    </p:spTree>
    <p:extLst>
      <p:ext uri="{BB962C8B-B14F-4D97-AF65-F5344CB8AC3E}">
        <p14:creationId xmlns:p14="http://schemas.microsoft.com/office/powerpoint/2010/main" val="180751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7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7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76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76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7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76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7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76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76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76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7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7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7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7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7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87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7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87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87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6554" grpId="0"/>
      <p:bldP spid="876580" grpId="0" animBg="1"/>
      <p:bldP spid="87658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5486400" y="4419600"/>
            <a:ext cx="12954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600200" y="457200"/>
            <a:ext cx="5894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Ancient Application of Number Theory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00"/>
          <a:stretch>
            <a:fillRect/>
          </a:stretch>
        </p:blipFill>
        <p:spPr bwMode="auto">
          <a:xfrm>
            <a:off x="5562600" y="2971800"/>
            <a:ext cx="2514600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757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5908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757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336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757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6764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757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1816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757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1816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7578" name="Text Box 10"/>
          <p:cNvSpPr txBox="1">
            <a:spLocks noChangeArrowheads="1"/>
          </p:cNvSpPr>
          <p:nvPr/>
        </p:nvSpPr>
        <p:spPr bwMode="auto">
          <a:xfrm>
            <a:off x="1676400" y="1600200"/>
            <a:ext cx="1412875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600"/>
              <a:t>………………………</a:t>
            </a:r>
          </a:p>
          <a:p>
            <a:pPr eaLnBrk="1" hangingPunct="1"/>
            <a:endParaRPr lang="en-US" altLang="zh-TW" sz="1600"/>
          </a:p>
          <a:p>
            <a:pPr eaLnBrk="1" hangingPunct="1"/>
            <a:r>
              <a:rPr lang="en-US" altLang="zh-TW" sz="1600"/>
              <a:t>………………………</a:t>
            </a:r>
          </a:p>
          <a:p>
            <a:pPr eaLnBrk="1" hangingPunct="1"/>
            <a:endParaRPr lang="en-US" altLang="zh-TW" sz="1600"/>
          </a:p>
          <a:p>
            <a:pPr eaLnBrk="1" hangingPunct="1"/>
            <a:r>
              <a:rPr lang="en-US" altLang="zh-TW" sz="1600"/>
              <a:t>………………………</a:t>
            </a:r>
          </a:p>
          <a:p>
            <a:pPr eaLnBrk="1" hangingPunct="1"/>
            <a:endParaRPr lang="en-US" altLang="zh-TW" sz="1600"/>
          </a:p>
          <a:p>
            <a:pPr eaLnBrk="1" hangingPunct="1"/>
            <a:r>
              <a:rPr lang="en-US" altLang="zh-TW" sz="1600"/>
              <a:t>………………………</a:t>
            </a:r>
          </a:p>
          <a:p>
            <a:pPr eaLnBrk="1" hangingPunct="1"/>
            <a:endParaRPr lang="en-US" altLang="zh-TW" sz="1600"/>
          </a:p>
          <a:p>
            <a:pPr eaLnBrk="1" hangingPunct="1"/>
            <a:r>
              <a:rPr lang="en-US" altLang="zh-TW" sz="1600"/>
              <a:t>………………………</a:t>
            </a:r>
          </a:p>
          <a:p>
            <a:pPr eaLnBrk="1" hangingPunct="1"/>
            <a:endParaRPr lang="en-US" altLang="zh-TW" sz="1600"/>
          </a:p>
          <a:p>
            <a:pPr eaLnBrk="1" hangingPunct="1"/>
            <a:r>
              <a:rPr lang="en-US" altLang="zh-TW" sz="1600"/>
              <a:t>………………………</a:t>
            </a:r>
          </a:p>
          <a:p>
            <a:pPr eaLnBrk="1" hangingPunct="1"/>
            <a:endParaRPr lang="en-US" altLang="zh-TW" sz="1600"/>
          </a:p>
          <a:p>
            <a:pPr eaLnBrk="1" hangingPunct="1"/>
            <a:r>
              <a:rPr lang="en-US" altLang="zh-TW" sz="1600"/>
              <a:t>………………………</a:t>
            </a:r>
          </a:p>
        </p:txBody>
      </p:sp>
      <p:pic>
        <p:nvPicPr>
          <p:cNvPr id="877579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908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7580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1336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7581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764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7582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25908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7583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21336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7584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6764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7586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13" y="35052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7587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13" y="30480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7588" name="Picture 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3" y="35052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7589" name="Picture 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3" y="30480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7590" name="Picture 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35052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7591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30480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7593" name="Picture 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13" y="44196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7594" name="Picture 2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13" y="39624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7595" name="Picture 2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3" y="44196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7596" name="Picture 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3" y="39624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7597" name="Picture 2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44196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7598" name="Picture 3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39624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7600" name="Rectangle 32"/>
          <p:cNvSpPr>
            <a:spLocks noChangeArrowheads="1"/>
          </p:cNvSpPr>
          <p:nvPr/>
        </p:nvSpPr>
        <p:spPr bwMode="auto">
          <a:xfrm>
            <a:off x="990600" y="5867400"/>
            <a:ext cx="291306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There are </a:t>
            </a:r>
            <a:r>
              <a:rPr lang="en-US" altLang="zh-TW">
                <a:solidFill>
                  <a:srgbClr val="0000CC"/>
                </a:solidFill>
              </a:rPr>
              <a:t>2</a:t>
            </a:r>
            <a:r>
              <a:rPr lang="en-US" altLang="zh-TW"/>
              <a:t> soliders left.</a:t>
            </a:r>
          </a:p>
        </p:txBody>
      </p:sp>
      <p:sp>
        <p:nvSpPr>
          <p:cNvPr id="877601" name="AutoShape 33"/>
          <p:cNvSpPr>
            <a:spLocks noChangeArrowheads="1"/>
          </p:cNvSpPr>
          <p:nvPr/>
        </p:nvSpPr>
        <p:spPr bwMode="auto">
          <a:xfrm>
            <a:off x="5334000" y="2438400"/>
            <a:ext cx="2971800" cy="381000"/>
          </a:xfrm>
          <a:prstGeom prst="wedgeRoundRectCallout">
            <a:avLst>
              <a:gd name="adj1" fmla="val -8440"/>
              <a:gd name="adj2" fmla="val 192500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zh-TW"/>
              <a:t>We have </a:t>
            </a:r>
            <a:r>
              <a:rPr lang="en-US" altLang="zh-TW">
                <a:solidFill>
                  <a:srgbClr val="0000CC"/>
                </a:solidFill>
              </a:rPr>
              <a:t>1073</a:t>
            </a:r>
            <a:r>
              <a:rPr lang="en-US" altLang="zh-TW"/>
              <a:t> soliders.</a:t>
            </a:r>
          </a:p>
        </p:txBody>
      </p:sp>
      <p:sp>
        <p:nvSpPr>
          <p:cNvPr id="877602" name="Text Box 34"/>
          <p:cNvSpPr txBox="1">
            <a:spLocks noChangeArrowheads="1"/>
          </p:cNvSpPr>
          <p:nvPr/>
        </p:nvSpPr>
        <p:spPr bwMode="auto">
          <a:xfrm>
            <a:off x="5137150" y="5872163"/>
            <a:ext cx="3146425" cy="37623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How could he figure it out?!</a:t>
            </a:r>
          </a:p>
        </p:txBody>
      </p:sp>
    </p:spTree>
    <p:extLst>
      <p:ext uri="{BB962C8B-B14F-4D97-AF65-F5344CB8AC3E}">
        <p14:creationId xmlns:p14="http://schemas.microsoft.com/office/powerpoint/2010/main" val="205366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7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7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7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7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7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77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7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7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77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7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7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7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7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7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7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87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7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87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7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87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87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87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87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87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87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578" grpId="0"/>
      <p:bldP spid="877600" grpId="0" animBg="1"/>
      <p:bldP spid="877601" grpId="0" animBg="1"/>
      <p:bldP spid="87760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438400" y="457200"/>
            <a:ext cx="427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The Mathematical Question</a:t>
            </a:r>
          </a:p>
        </p:txBody>
      </p:sp>
      <p:sp>
        <p:nvSpPr>
          <p:cNvPr id="17411" name="Rectangle 7"/>
          <p:cNvSpPr>
            <a:spLocks noChangeArrowheads="1"/>
          </p:cNvSpPr>
          <p:nvPr/>
        </p:nvSpPr>
        <p:spPr bwMode="auto">
          <a:xfrm>
            <a:off x="1574800" y="1600200"/>
            <a:ext cx="2082800" cy="15621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CC"/>
                </a:solidFill>
              </a:rPr>
              <a:t>x 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400">
                <a:solidFill>
                  <a:srgbClr val="0000CC"/>
                </a:solidFill>
                <a:sym typeface="Euclid Symbol" pitchFamily="18" charset="2"/>
              </a:rPr>
              <a:t>2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3)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>
                <a:solidFill>
                  <a:srgbClr val="0000CC"/>
                </a:solidFill>
              </a:rPr>
              <a:t>x 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400">
                <a:solidFill>
                  <a:srgbClr val="0000CC"/>
                </a:solidFill>
              </a:rPr>
              <a:t>3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5)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>
                <a:solidFill>
                  <a:srgbClr val="0000CC"/>
                </a:solidFill>
              </a:rPr>
              <a:t>x 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400">
                <a:solidFill>
                  <a:srgbClr val="0000CC"/>
                </a:solidFill>
              </a:rPr>
              <a:t>2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7)</a:t>
            </a:r>
          </a:p>
        </p:txBody>
      </p:sp>
      <p:sp>
        <p:nvSpPr>
          <p:cNvPr id="17412" name="Rectangle 8"/>
          <p:cNvSpPr>
            <a:spLocks noChangeArrowheads="1"/>
          </p:cNvSpPr>
          <p:nvPr/>
        </p:nvSpPr>
        <p:spPr bwMode="auto">
          <a:xfrm>
            <a:off x="1066800" y="4343400"/>
            <a:ext cx="2616200" cy="46672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CC"/>
                </a:solidFill>
              </a:rPr>
              <a:t>1000 &lt;= x &lt;= 1100</a:t>
            </a:r>
          </a:p>
        </p:txBody>
      </p:sp>
      <p:sp>
        <p:nvSpPr>
          <p:cNvPr id="17413" name="Text Box 9"/>
          <p:cNvSpPr txBox="1">
            <a:spLocks noChangeArrowheads="1"/>
          </p:cNvSpPr>
          <p:nvPr/>
        </p:nvSpPr>
        <p:spPr bwMode="auto">
          <a:xfrm>
            <a:off x="2362200" y="3359150"/>
            <a:ext cx="403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3600"/>
              <a:t>+</a:t>
            </a:r>
          </a:p>
        </p:txBody>
      </p:sp>
      <p:sp>
        <p:nvSpPr>
          <p:cNvPr id="17414" name="AutoShape 10"/>
          <p:cNvSpPr>
            <a:spLocks noChangeArrowheads="1"/>
          </p:cNvSpPr>
          <p:nvPr/>
        </p:nvSpPr>
        <p:spPr bwMode="auto">
          <a:xfrm>
            <a:off x="4343400" y="34290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5" name="Rectangle 11"/>
          <p:cNvSpPr>
            <a:spLocks noChangeArrowheads="1"/>
          </p:cNvSpPr>
          <p:nvPr/>
        </p:nvSpPr>
        <p:spPr bwMode="auto">
          <a:xfrm>
            <a:off x="5746750" y="3429000"/>
            <a:ext cx="1403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CC"/>
                </a:solidFill>
              </a:rPr>
              <a:t>x = 1073</a:t>
            </a:r>
          </a:p>
        </p:txBody>
      </p:sp>
      <p:sp>
        <p:nvSpPr>
          <p:cNvPr id="863244" name="Text Box 12"/>
          <p:cNvSpPr txBox="1">
            <a:spLocks noChangeArrowheads="1"/>
          </p:cNvSpPr>
          <p:nvPr/>
        </p:nvSpPr>
        <p:spPr bwMode="auto">
          <a:xfrm>
            <a:off x="1911350" y="5715000"/>
            <a:ext cx="5251450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How to solve this system of modular equations?</a:t>
            </a:r>
          </a:p>
        </p:txBody>
      </p:sp>
    </p:spTree>
    <p:extLst>
      <p:ext uri="{BB962C8B-B14F-4D97-AF65-F5344CB8AC3E}">
        <p14:creationId xmlns:p14="http://schemas.microsoft.com/office/powerpoint/2010/main" val="265069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324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505200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527300" y="2176463"/>
            <a:ext cx="4025900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One equation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Ancient application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Two equations and three equations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Chinese Remainder theorem</a:t>
            </a:r>
          </a:p>
        </p:txBody>
      </p:sp>
    </p:spTree>
    <p:extLst>
      <p:ext uri="{BB962C8B-B14F-4D97-AF65-F5344CB8AC3E}">
        <p14:creationId xmlns:p14="http://schemas.microsoft.com/office/powerpoint/2010/main" val="395239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71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Two Equations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198813" y="1752600"/>
            <a:ext cx="2746375" cy="1014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CC"/>
                </a:solidFill>
                <a:sym typeface="Euclid Symbol" pitchFamily="18" charset="2"/>
              </a:rPr>
              <a:t>c</a:t>
            </a:r>
            <a:r>
              <a:rPr lang="en-US" altLang="en-US" sz="2400" baseline="-25000">
                <a:solidFill>
                  <a:srgbClr val="0000CC"/>
                </a:solidFill>
                <a:sym typeface="Euclid Symbol" pitchFamily="18" charset="2"/>
              </a:rPr>
              <a:t>1</a:t>
            </a:r>
            <a:r>
              <a:rPr lang="en-US" altLang="en-US" sz="2400">
                <a:solidFill>
                  <a:srgbClr val="0000CC"/>
                </a:solidFill>
              </a:rPr>
              <a:t> x 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400">
                <a:solidFill>
                  <a:srgbClr val="0000CC"/>
                </a:solidFill>
                <a:sym typeface="Euclid Symbol" pitchFamily="18" charset="2"/>
              </a:rPr>
              <a:t>d</a:t>
            </a:r>
            <a:r>
              <a:rPr lang="en-US" altLang="en-US" sz="2400" baseline="-25000">
                <a:solidFill>
                  <a:srgbClr val="0000CC"/>
                </a:solidFill>
                <a:sym typeface="Euclid Symbol" pitchFamily="18" charset="2"/>
              </a:rPr>
              <a:t>1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m</a:t>
            </a:r>
            <a:r>
              <a:rPr lang="en-US" altLang="en-US" sz="2400" baseline="-25000">
                <a:solidFill>
                  <a:srgbClr val="0000CC"/>
                </a:solidFill>
              </a:rPr>
              <a:t>1</a:t>
            </a:r>
            <a:r>
              <a:rPr lang="en-US" altLang="en-US" sz="2400">
                <a:solidFill>
                  <a:srgbClr val="0000CC"/>
                </a:solidFill>
              </a:rPr>
              <a:t>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>
                <a:solidFill>
                  <a:srgbClr val="0000CC"/>
                </a:solidFill>
              </a:rPr>
              <a:t>c</a:t>
            </a:r>
            <a:r>
              <a:rPr lang="en-US" altLang="en-US" sz="2400" baseline="-25000">
                <a:solidFill>
                  <a:srgbClr val="0000CC"/>
                </a:solidFill>
              </a:rPr>
              <a:t>2</a:t>
            </a:r>
            <a:r>
              <a:rPr lang="en-US" altLang="en-US" sz="2400">
                <a:solidFill>
                  <a:srgbClr val="0000CC"/>
                </a:solidFill>
              </a:rPr>
              <a:t> x 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400">
                <a:solidFill>
                  <a:srgbClr val="0000CC"/>
                </a:solidFill>
              </a:rPr>
              <a:t>d</a:t>
            </a:r>
            <a:r>
              <a:rPr lang="en-US" altLang="en-US" sz="2400" baseline="-25000">
                <a:solidFill>
                  <a:srgbClr val="0000CC"/>
                </a:solidFill>
              </a:rPr>
              <a:t>2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m</a:t>
            </a:r>
            <a:r>
              <a:rPr lang="en-US" altLang="en-US" sz="2400" baseline="-25000">
                <a:solidFill>
                  <a:srgbClr val="0000CC"/>
                </a:solidFill>
              </a:rPr>
              <a:t>2</a:t>
            </a:r>
            <a:r>
              <a:rPr lang="en-US" altLang="en-US" sz="240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879623" name="Rectangle 7"/>
          <p:cNvSpPr>
            <a:spLocks noChangeArrowheads="1"/>
          </p:cNvSpPr>
          <p:nvPr/>
        </p:nvSpPr>
        <p:spPr bwMode="auto">
          <a:xfrm>
            <a:off x="3352800" y="3892550"/>
            <a:ext cx="2438400" cy="1014413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CC"/>
                </a:solidFill>
              </a:rPr>
              <a:t>x 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40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altLang="en-US" sz="2400" baseline="-25000">
                <a:solidFill>
                  <a:srgbClr val="0000CC"/>
                </a:solidFill>
                <a:sym typeface="Euclid Symbol" pitchFamily="18" charset="2"/>
              </a:rPr>
              <a:t>1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n</a:t>
            </a:r>
            <a:r>
              <a:rPr lang="en-US" altLang="en-US" sz="2400" baseline="-25000">
                <a:solidFill>
                  <a:srgbClr val="0000CC"/>
                </a:solidFill>
              </a:rPr>
              <a:t>1</a:t>
            </a:r>
            <a:r>
              <a:rPr lang="en-US" altLang="en-US" sz="2400">
                <a:solidFill>
                  <a:srgbClr val="0000CC"/>
                </a:solidFill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>
                <a:solidFill>
                  <a:srgbClr val="0000CC"/>
                </a:solidFill>
              </a:rPr>
              <a:t>x 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400">
                <a:solidFill>
                  <a:srgbClr val="0000CC"/>
                </a:solidFill>
              </a:rPr>
              <a:t>a</a:t>
            </a:r>
            <a:r>
              <a:rPr lang="en-US" altLang="en-US" sz="2400" baseline="-25000">
                <a:solidFill>
                  <a:srgbClr val="0000CC"/>
                </a:solidFill>
              </a:rPr>
              <a:t>2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n</a:t>
            </a:r>
            <a:r>
              <a:rPr lang="en-US" altLang="en-US" sz="2400" baseline="-25000">
                <a:solidFill>
                  <a:srgbClr val="0000CC"/>
                </a:solidFill>
              </a:rPr>
              <a:t>2</a:t>
            </a:r>
            <a:r>
              <a:rPr lang="en-US" altLang="en-US" sz="240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19461" name="Text Box 8"/>
          <p:cNvSpPr txBox="1">
            <a:spLocks noChangeArrowheads="1"/>
          </p:cNvSpPr>
          <p:nvPr/>
        </p:nvSpPr>
        <p:spPr bwMode="auto">
          <a:xfrm>
            <a:off x="1495425" y="1233488"/>
            <a:ext cx="6124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Find a solution to satisfy both equations simultaneously.</a:t>
            </a:r>
          </a:p>
        </p:txBody>
      </p:sp>
      <p:sp>
        <p:nvSpPr>
          <p:cNvPr id="879625" name="Text Box 9"/>
          <p:cNvSpPr txBox="1">
            <a:spLocks noChangeArrowheads="1"/>
          </p:cNvSpPr>
          <p:nvPr/>
        </p:nvSpPr>
        <p:spPr bwMode="auto">
          <a:xfrm>
            <a:off x="990600" y="2895600"/>
            <a:ext cx="75406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First we can solve each equation to reduce to the following form.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(Of course, if one equation has no solution, then there is no solution.)</a:t>
            </a:r>
          </a:p>
        </p:txBody>
      </p:sp>
      <p:sp>
        <p:nvSpPr>
          <p:cNvPr id="879626" name="Text Box 10"/>
          <p:cNvSpPr txBox="1">
            <a:spLocks noChangeArrowheads="1"/>
          </p:cNvSpPr>
          <p:nvPr/>
        </p:nvSpPr>
        <p:spPr bwMode="auto">
          <a:xfrm>
            <a:off x="914400" y="5011738"/>
            <a:ext cx="7367588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There may be no solutions simultaneously satisfying both equations.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For example, consider  </a:t>
            </a:r>
            <a:r>
              <a:rPr lang="en-US" altLang="en-US">
                <a:solidFill>
                  <a:srgbClr val="0000CC"/>
                </a:solidFill>
              </a:rPr>
              <a:t>x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1</a:t>
            </a:r>
            <a:r>
              <a:rPr lang="en-US" altLang="en-US">
                <a:solidFill>
                  <a:srgbClr val="0000CC"/>
                </a:solidFill>
              </a:rPr>
              <a:t> (mod 3),    x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>
                <a:solidFill>
                  <a:srgbClr val="0000CC"/>
                </a:solidFill>
              </a:rPr>
              <a:t>2 (mod 3).</a:t>
            </a:r>
          </a:p>
          <a:p>
            <a:pPr eaLnBrk="1" hangingPunct="1"/>
            <a:endParaRPr lang="en-US" altLang="zh-TW">
              <a:solidFill>
                <a:srgbClr val="0000CC"/>
              </a:solidFill>
            </a:endParaRPr>
          </a:p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		         </a:t>
            </a:r>
            <a:r>
              <a:rPr lang="en-US" altLang="en-US">
                <a:solidFill>
                  <a:srgbClr val="0000CC"/>
                </a:solidFill>
              </a:rPr>
              <a:t>x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1</a:t>
            </a:r>
            <a:r>
              <a:rPr lang="en-US" altLang="en-US">
                <a:solidFill>
                  <a:srgbClr val="0000CC"/>
                </a:solidFill>
              </a:rPr>
              <a:t> (mod 6),    x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>
                <a:solidFill>
                  <a:srgbClr val="0000CC"/>
                </a:solidFill>
              </a:rPr>
              <a:t>2 (mod 4).</a:t>
            </a:r>
            <a:endParaRPr lang="en-US" altLang="zh-TW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623" grpId="0" animBg="1"/>
      <p:bldP spid="8796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71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Two Equations</a:t>
            </a:r>
          </a:p>
        </p:txBody>
      </p:sp>
      <p:sp>
        <p:nvSpPr>
          <p:cNvPr id="881672" name="Rectangle 8"/>
          <p:cNvSpPr>
            <a:spLocks noChangeArrowheads="1"/>
          </p:cNvSpPr>
          <p:nvPr/>
        </p:nvSpPr>
        <p:spPr bwMode="auto">
          <a:xfrm>
            <a:off x="3505200" y="1600200"/>
            <a:ext cx="2133600" cy="83185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solidFill>
                  <a:srgbClr val="0000CC"/>
                </a:solidFill>
              </a:rPr>
              <a:t>x 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400">
                <a:solidFill>
                  <a:srgbClr val="0000CC"/>
                </a:solidFill>
                <a:sym typeface="Euclid Symbol" pitchFamily="18" charset="2"/>
              </a:rPr>
              <a:t>2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3)</a:t>
            </a:r>
          </a:p>
          <a:p>
            <a:r>
              <a:rPr lang="en-US" altLang="en-US" sz="2400">
                <a:solidFill>
                  <a:srgbClr val="0000CC"/>
                </a:solidFill>
              </a:rPr>
              <a:t>x 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400">
                <a:solidFill>
                  <a:srgbClr val="0000CC"/>
                </a:solidFill>
              </a:rPr>
              <a:t>4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7)</a:t>
            </a:r>
          </a:p>
        </p:txBody>
      </p:sp>
      <p:sp>
        <p:nvSpPr>
          <p:cNvPr id="881673" name="Text Box 9"/>
          <p:cNvSpPr txBox="1">
            <a:spLocks noChangeArrowheads="1"/>
          </p:cNvSpPr>
          <p:nvPr/>
        </p:nvSpPr>
        <p:spPr bwMode="auto">
          <a:xfrm>
            <a:off x="2513013" y="1066800"/>
            <a:ext cx="41179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Case 1: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 baseline="-25000">
                <a:solidFill>
                  <a:srgbClr val="0000CC"/>
                </a:solidFill>
              </a:rPr>
              <a:t>1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 baseline="-25000">
                <a:solidFill>
                  <a:srgbClr val="0000CC"/>
                </a:solidFill>
              </a:rPr>
              <a:t>2</a:t>
            </a:r>
            <a:r>
              <a:rPr lang="en-US" altLang="zh-TW"/>
              <a:t> are relatively prime.</a:t>
            </a:r>
          </a:p>
        </p:txBody>
      </p:sp>
      <p:sp>
        <p:nvSpPr>
          <p:cNvPr id="881674" name="Text Box 10"/>
          <p:cNvSpPr txBox="1">
            <a:spLocks noChangeArrowheads="1"/>
          </p:cNvSpPr>
          <p:nvPr/>
        </p:nvSpPr>
        <p:spPr bwMode="auto">
          <a:xfrm>
            <a:off x="2063750" y="2749550"/>
            <a:ext cx="5022850" cy="327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>
                <a:solidFill>
                  <a:srgbClr val="0000CC"/>
                </a:solidFill>
              </a:rPr>
              <a:t>x = 2+3u</a:t>
            </a:r>
            <a:r>
              <a:rPr lang="en-US" altLang="zh-TW" sz="1600"/>
              <a:t> and </a:t>
            </a:r>
            <a:r>
              <a:rPr lang="en-US" altLang="zh-TW" sz="1600">
                <a:solidFill>
                  <a:srgbClr val="0000CC"/>
                </a:solidFill>
              </a:rPr>
              <a:t>x = 4+7v</a:t>
            </a:r>
            <a:r>
              <a:rPr lang="en-US" altLang="zh-TW" sz="1600"/>
              <a:t> for some integers </a:t>
            </a:r>
            <a:r>
              <a:rPr lang="en-US" altLang="zh-TW" sz="1600">
                <a:solidFill>
                  <a:srgbClr val="0000CC"/>
                </a:solidFill>
              </a:rPr>
              <a:t>u</a:t>
            </a:r>
            <a:r>
              <a:rPr lang="en-US" altLang="zh-TW" sz="1600"/>
              <a:t> and </a:t>
            </a:r>
            <a:r>
              <a:rPr lang="en-US" altLang="zh-TW" sz="1600">
                <a:solidFill>
                  <a:srgbClr val="0000CC"/>
                </a:solidFill>
              </a:rPr>
              <a:t>v</a:t>
            </a:r>
            <a:r>
              <a:rPr lang="en-US" altLang="zh-TW" sz="1600"/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sz="1600">
                <a:solidFill>
                  <a:srgbClr val="0000CC"/>
                </a:solidFill>
              </a:rPr>
              <a:t>2+3u = 4+7v</a:t>
            </a:r>
            <a:r>
              <a:rPr lang="en-US" altLang="zh-TW" sz="1600"/>
              <a:t>    =&gt;   </a:t>
            </a:r>
            <a:r>
              <a:rPr lang="en-US" altLang="zh-TW" sz="1600">
                <a:solidFill>
                  <a:srgbClr val="0000CC"/>
                </a:solidFill>
              </a:rPr>
              <a:t>3u = 2+7v</a:t>
            </a:r>
          </a:p>
          <a:p>
            <a:pPr>
              <a:lnSpc>
                <a:spcPct val="150000"/>
              </a:lnSpc>
            </a:pPr>
            <a:r>
              <a:rPr lang="en-US" altLang="zh-TW" sz="1600"/>
              <a:t>                      =&gt;   </a:t>
            </a:r>
            <a:r>
              <a:rPr lang="en-US" altLang="zh-TW" sz="1600">
                <a:solidFill>
                  <a:srgbClr val="0000CC"/>
                </a:solidFill>
              </a:rPr>
              <a:t>3u </a:t>
            </a:r>
            <a:r>
              <a:rPr lang="en-US" altLang="en-US" sz="1600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zh-TW" sz="1600">
                <a:solidFill>
                  <a:srgbClr val="0000CC"/>
                </a:solidFill>
              </a:rPr>
              <a:t> 2 (mod 7)</a:t>
            </a:r>
          </a:p>
          <a:p>
            <a:pPr>
              <a:lnSpc>
                <a:spcPct val="150000"/>
              </a:lnSpc>
            </a:pPr>
            <a:r>
              <a:rPr lang="en-US" altLang="zh-TW" sz="1600">
                <a:solidFill>
                  <a:srgbClr val="0000CC"/>
                </a:solidFill>
              </a:rPr>
              <a:t>5</a:t>
            </a:r>
            <a:r>
              <a:rPr lang="en-US" altLang="zh-TW" sz="1600"/>
              <a:t> is the multiplicative inverse for </a:t>
            </a:r>
            <a:r>
              <a:rPr lang="en-US" altLang="zh-TW" sz="1600">
                <a:solidFill>
                  <a:srgbClr val="0000CC"/>
                </a:solidFill>
              </a:rPr>
              <a:t>3</a:t>
            </a:r>
            <a:r>
              <a:rPr lang="en-US" altLang="zh-TW" sz="1600"/>
              <a:t> under modulo </a:t>
            </a:r>
            <a:r>
              <a:rPr lang="en-US" altLang="zh-TW" sz="1600">
                <a:solidFill>
                  <a:srgbClr val="0000CC"/>
                </a:solidFill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zh-TW" sz="1600"/>
              <a:t>Multiply </a:t>
            </a:r>
            <a:r>
              <a:rPr lang="en-US" altLang="zh-TW" sz="1600">
                <a:solidFill>
                  <a:srgbClr val="0000CC"/>
                </a:solidFill>
              </a:rPr>
              <a:t>5</a:t>
            </a:r>
            <a:r>
              <a:rPr lang="en-US" altLang="zh-TW" sz="1600"/>
              <a:t> on both sides gives:</a:t>
            </a:r>
          </a:p>
          <a:p>
            <a:pPr>
              <a:lnSpc>
                <a:spcPct val="150000"/>
              </a:lnSpc>
            </a:pPr>
            <a:r>
              <a:rPr lang="en-US" altLang="zh-TW" sz="1600"/>
              <a:t>		  </a:t>
            </a:r>
            <a:r>
              <a:rPr lang="en-US" altLang="zh-TW" sz="1600">
                <a:solidFill>
                  <a:srgbClr val="0000CC"/>
                </a:solidFill>
              </a:rPr>
              <a:t>5</a:t>
            </a:r>
            <a:r>
              <a:rPr kumimoji="0" lang="en-US" altLang="en-US" sz="1600">
                <a:solidFill>
                  <a:srgbClr val="0000CC"/>
                </a:solidFill>
              </a:rPr>
              <a:t>·3</a:t>
            </a:r>
            <a:r>
              <a:rPr lang="en-US" altLang="zh-TW" sz="1600">
                <a:solidFill>
                  <a:srgbClr val="0000CC"/>
                </a:solidFill>
              </a:rPr>
              <a:t>u </a:t>
            </a:r>
            <a:r>
              <a:rPr lang="en-US" altLang="en-US" sz="1600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zh-TW" sz="1600">
                <a:solidFill>
                  <a:srgbClr val="0000CC"/>
                </a:solidFill>
              </a:rPr>
              <a:t> 5</a:t>
            </a:r>
            <a:r>
              <a:rPr kumimoji="0" lang="en-US" altLang="en-US" sz="1600">
                <a:solidFill>
                  <a:srgbClr val="0000CC"/>
                </a:solidFill>
              </a:rPr>
              <a:t>·2</a:t>
            </a:r>
            <a:r>
              <a:rPr lang="en-US" altLang="zh-TW" sz="1600">
                <a:solidFill>
                  <a:srgbClr val="0000CC"/>
                </a:solidFill>
              </a:rPr>
              <a:t> (mod 7)</a:t>
            </a:r>
          </a:p>
          <a:p>
            <a:pPr>
              <a:lnSpc>
                <a:spcPct val="150000"/>
              </a:lnSpc>
            </a:pPr>
            <a:r>
              <a:rPr lang="en-US" altLang="zh-TW" sz="1600"/>
              <a:t>	         =&gt;    </a:t>
            </a:r>
            <a:r>
              <a:rPr lang="en-US" altLang="zh-TW" sz="1600">
                <a:solidFill>
                  <a:srgbClr val="0000CC"/>
                </a:solidFill>
              </a:rPr>
              <a:t>u </a:t>
            </a:r>
            <a:r>
              <a:rPr lang="en-US" altLang="en-US" sz="1600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zh-TW" sz="1600">
                <a:solidFill>
                  <a:srgbClr val="0000CC"/>
                </a:solidFill>
              </a:rPr>
              <a:t> 3 (mod 7)  </a:t>
            </a:r>
            <a:r>
              <a:rPr lang="en-US" altLang="zh-TW" sz="1600"/>
              <a:t>=&gt;    </a:t>
            </a:r>
            <a:r>
              <a:rPr lang="en-US" altLang="zh-TW" sz="1600">
                <a:solidFill>
                  <a:srgbClr val="0000CC"/>
                </a:solidFill>
              </a:rPr>
              <a:t>u = 3 + 7w</a:t>
            </a:r>
          </a:p>
          <a:p>
            <a:pPr>
              <a:lnSpc>
                <a:spcPct val="150000"/>
              </a:lnSpc>
            </a:pPr>
            <a:r>
              <a:rPr lang="en-US" altLang="zh-TW" sz="1600"/>
              <a:t>Therefore, </a:t>
            </a:r>
            <a:r>
              <a:rPr lang="en-US" altLang="zh-TW" sz="1600">
                <a:solidFill>
                  <a:srgbClr val="0000CC"/>
                </a:solidFill>
              </a:rPr>
              <a:t>x = 2+3u = 2+3(3+7w) = 11+21w</a:t>
            </a:r>
          </a:p>
          <a:p>
            <a:pPr>
              <a:lnSpc>
                <a:spcPct val="150000"/>
              </a:lnSpc>
            </a:pPr>
            <a:r>
              <a:rPr lang="en-US" altLang="zh-TW" sz="1600"/>
              <a:t>So </a:t>
            </a:r>
            <a:r>
              <a:rPr lang="en-US" altLang="zh-TW" sz="1600">
                <a:solidFill>
                  <a:srgbClr val="008000"/>
                </a:solidFill>
              </a:rPr>
              <a:t>any</a:t>
            </a:r>
            <a:r>
              <a:rPr lang="en-US" altLang="zh-TW" sz="1600">
                <a:solidFill>
                  <a:srgbClr val="0000CC"/>
                </a:solidFill>
              </a:rPr>
              <a:t> x </a:t>
            </a:r>
            <a:r>
              <a:rPr lang="en-US" altLang="en-US" sz="1600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zh-TW" sz="1600">
                <a:solidFill>
                  <a:srgbClr val="0000CC"/>
                </a:solidFill>
              </a:rPr>
              <a:t> 11 (mod 21) </a:t>
            </a:r>
            <a:r>
              <a:rPr lang="en-US" altLang="zh-TW" sz="1600"/>
              <a:t>is the solution.</a:t>
            </a:r>
          </a:p>
        </p:txBody>
      </p:sp>
      <p:sp>
        <p:nvSpPr>
          <p:cNvPr id="881676" name="Text Box 12"/>
          <p:cNvSpPr txBox="1">
            <a:spLocks noChangeArrowheads="1"/>
          </p:cNvSpPr>
          <p:nvPr/>
        </p:nvSpPr>
        <p:spPr bwMode="auto">
          <a:xfrm>
            <a:off x="762000" y="6324600"/>
            <a:ext cx="7559675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Where did we use the assumption that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 baseline="-25000">
                <a:solidFill>
                  <a:srgbClr val="0000CC"/>
                </a:solidFill>
              </a:rPr>
              <a:t>1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 baseline="-25000">
                <a:solidFill>
                  <a:srgbClr val="0000CC"/>
                </a:solidFill>
              </a:rPr>
              <a:t>2</a:t>
            </a:r>
            <a:r>
              <a:rPr lang="en-US" altLang="zh-TW"/>
              <a:t> are relatively prime?</a:t>
            </a:r>
          </a:p>
        </p:txBody>
      </p:sp>
      <p:sp>
        <p:nvSpPr>
          <p:cNvPr id="881677" name="Freeform 13"/>
          <p:cNvSpPr>
            <a:spLocks/>
          </p:cNvSpPr>
          <p:nvPr/>
        </p:nvSpPr>
        <p:spPr bwMode="auto">
          <a:xfrm>
            <a:off x="5562600" y="3162300"/>
            <a:ext cx="2908300" cy="3162300"/>
          </a:xfrm>
          <a:custGeom>
            <a:avLst/>
            <a:gdLst>
              <a:gd name="T0" fmla="*/ 1488 w 1832"/>
              <a:gd name="T1" fmla="*/ 1992 h 1992"/>
              <a:gd name="T2" fmla="*/ 1584 w 1832"/>
              <a:gd name="T3" fmla="*/ 312 h 1992"/>
              <a:gd name="T4" fmla="*/ 0 w 1832"/>
              <a:gd name="T5" fmla="*/ 120 h 1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32" h="1992">
                <a:moveTo>
                  <a:pt x="1488" y="1992"/>
                </a:moveTo>
                <a:cubicBezTo>
                  <a:pt x="1660" y="1308"/>
                  <a:pt x="1832" y="624"/>
                  <a:pt x="1584" y="312"/>
                </a:cubicBezTo>
                <a:cubicBezTo>
                  <a:pt x="1336" y="0"/>
                  <a:pt x="668" y="60"/>
                  <a:pt x="0" y="1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5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8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672" grpId="0" animBg="1"/>
      <p:bldP spid="881676" grpId="0" animBg="1"/>
      <p:bldP spid="88167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443288" y="457200"/>
            <a:ext cx="2271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Two Equations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657600" y="1600200"/>
            <a:ext cx="1828800" cy="8636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CC"/>
                </a:solidFill>
              </a:rPr>
              <a:t>x </a:t>
            </a:r>
            <a:r>
              <a:rPr lang="en-US" altLang="en-US" sz="20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000">
                <a:solidFill>
                  <a:srgbClr val="0000CC"/>
                </a:solidFill>
                <a:sym typeface="Euclid Symbol" pitchFamily="18" charset="2"/>
              </a:rPr>
              <a:t>2</a:t>
            </a:r>
            <a:r>
              <a:rPr lang="en-US" altLang="en-US" sz="2000" baseline="30000">
                <a:solidFill>
                  <a:srgbClr val="0000CC"/>
                </a:solidFill>
              </a:rPr>
              <a:t> </a:t>
            </a:r>
            <a:r>
              <a:rPr lang="en-US" altLang="en-US" sz="2000">
                <a:solidFill>
                  <a:srgbClr val="0000CC"/>
                </a:solidFill>
              </a:rPr>
              <a:t>(mod 3)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>
                <a:solidFill>
                  <a:srgbClr val="0000CC"/>
                </a:solidFill>
              </a:rPr>
              <a:t>x </a:t>
            </a:r>
            <a:r>
              <a:rPr lang="en-US" altLang="en-US" sz="20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000">
                <a:solidFill>
                  <a:srgbClr val="0000CC"/>
                </a:solidFill>
              </a:rPr>
              <a:t>4</a:t>
            </a:r>
            <a:r>
              <a:rPr lang="en-US" altLang="en-US" sz="2000" baseline="30000">
                <a:solidFill>
                  <a:srgbClr val="0000CC"/>
                </a:solidFill>
              </a:rPr>
              <a:t> </a:t>
            </a:r>
            <a:r>
              <a:rPr lang="en-US" altLang="en-US" sz="2000">
                <a:solidFill>
                  <a:srgbClr val="0000CC"/>
                </a:solidFill>
              </a:rPr>
              <a:t>(mod 7)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513013" y="1066800"/>
            <a:ext cx="41973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Assume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 baseline="-25000">
                <a:solidFill>
                  <a:srgbClr val="0000CC"/>
                </a:solidFill>
              </a:rPr>
              <a:t>1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 baseline="-25000">
                <a:solidFill>
                  <a:srgbClr val="0000CC"/>
                </a:solidFill>
              </a:rPr>
              <a:t>2</a:t>
            </a:r>
            <a:r>
              <a:rPr lang="en-US" altLang="zh-TW"/>
              <a:t> are relatively prime.</a:t>
            </a:r>
          </a:p>
        </p:txBody>
      </p:sp>
      <p:sp>
        <p:nvSpPr>
          <p:cNvPr id="883721" name="Text Box 9"/>
          <p:cNvSpPr txBox="1">
            <a:spLocks noChangeArrowheads="1"/>
          </p:cNvSpPr>
          <p:nvPr/>
        </p:nvSpPr>
        <p:spPr bwMode="auto">
          <a:xfrm>
            <a:off x="1752600" y="2743200"/>
            <a:ext cx="5619750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The original idea is to construct such an </a:t>
            </a:r>
            <a:r>
              <a:rPr lang="en-US" altLang="zh-TW">
                <a:solidFill>
                  <a:srgbClr val="0000CC"/>
                </a:solidFill>
              </a:rPr>
              <a:t>x</a:t>
            </a:r>
            <a:r>
              <a:rPr lang="en-US" altLang="zh-TW"/>
              <a:t> directly.</a:t>
            </a:r>
          </a:p>
        </p:txBody>
      </p:sp>
      <p:sp>
        <p:nvSpPr>
          <p:cNvPr id="883722" name="Text Box 10"/>
          <p:cNvSpPr txBox="1">
            <a:spLocks noChangeArrowheads="1"/>
          </p:cNvSpPr>
          <p:nvPr/>
        </p:nvSpPr>
        <p:spPr bwMode="auto">
          <a:xfrm>
            <a:off x="3581400" y="3290888"/>
            <a:ext cx="1958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Let </a:t>
            </a:r>
            <a:r>
              <a:rPr lang="en-US" altLang="zh-TW">
                <a:solidFill>
                  <a:srgbClr val="0000CC"/>
                </a:solidFill>
              </a:rPr>
              <a:t>x =</a:t>
            </a:r>
            <a:r>
              <a:rPr lang="en-US" altLang="zh-TW"/>
              <a:t> </a:t>
            </a:r>
            <a:r>
              <a:rPr kumimoji="0" lang="en-US" altLang="en-US">
                <a:solidFill>
                  <a:srgbClr val="0000CC"/>
                </a:solidFill>
              </a:rPr>
              <a:t>3·a + 7·b</a:t>
            </a:r>
            <a:r>
              <a:rPr lang="en-US" altLang="zh-TW"/>
              <a:t> </a:t>
            </a:r>
          </a:p>
        </p:txBody>
      </p:sp>
      <p:sp>
        <p:nvSpPr>
          <p:cNvPr id="883723" name="Text Box 11"/>
          <p:cNvSpPr txBox="1">
            <a:spLocks noChangeArrowheads="1"/>
          </p:cNvSpPr>
          <p:nvPr/>
        </p:nvSpPr>
        <p:spPr bwMode="auto">
          <a:xfrm>
            <a:off x="685800" y="3733800"/>
            <a:ext cx="7718425" cy="71278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600"/>
              <a:t>Note that when </a:t>
            </a:r>
            <a:r>
              <a:rPr lang="en-US" altLang="zh-TW" sz="1600">
                <a:solidFill>
                  <a:srgbClr val="0000CC"/>
                </a:solidFill>
              </a:rPr>
              <a:t>x</a:t>
            </a:r>
            <a:r>
              <a:rPr lang="en-US" altLang="zh-TW" sz="1600"/>
              <a:t> is divided by </a:t>
            </a:r>
            <a:r>
              <a:rPr lang="en-US" altLang="zh-TW" sz="1600">
                <a:solidFill>
                  <a:srgbClr val="0000CC"/>
                </a:solidFill>
              </a:rPr>
              <a:t>3</a:t>
            </a:r>
            <a:r>
              <a:rPr lang="en-US" altLang="zh-TW" sz="1600"/>
              <a:t>, the remainder is decided by the second term.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1600"/>
              <a:t>And when </a:t>
            </a:r>
            <a:r>
              <a:rPr lang="en-US" altLang="zh-TW" sz="1600">
                <a:solidFill>
                  <a:srgbClr val="0000CC"/>
                </a:solidFill>
              </a:rPr>
              <a:t>x</a:t>
            </a:r>
            <a:r>
              <a:rPr lang="en-US" altLang="zh-TW" sz="1600"/>
              <a:t> is divided by </a:t>
            </a:r>
            <a:r>
              <a:rPr lang="en-US" altLang="zh-TW" sz="1600">
                <a:solidFill>
                  <a:srgbClr val="0000CC"/>
                </a:solidFill>
              </a:rPr>
              <a:t>7</a:t>
            </a:r>
            <a:r>
              <a:rPr lang="en-US" altLang="zh-TW" sz="1600"/>
              <a:t>, the remainder is decided by the first term.</a:t>
            </a:r>
          </a:p>
        </p:txBody>
      </p:sp>
      <p:sp>
        <p:nvSpPr>
          <p:cNvPr id="883724" name="Text Box 12"/>
          <p:cNvSpPr txBox="1">
            <a:spLocks noChangeArrowheads="1"/>
          </p:cNvSpPr>
          <p:nvPr/>
        </p:nvSpPr>
        <p:spPr bwMode="auto">
          <a:xfrm>
            <a:off x="730250" y="4586288"/>
            <a:ext cx="6051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More precisely, </a:t>
            </a:r>
            <a:r>
              <a:rPr lang="en-US" altLang="zh-TW">
                <a:solidFill>
                  <a:srgbClr val="0000CC"/>
                </a:solidFill>
              </a:rPr>
              <a:t>x mod 7 =</a:t>
            </a:r>
            <a:r>
              <a:rPr lang="en-US" altLang="zh-TW"/>
              <a:t> </a:t>
            </a:r>
            <a:r>
              <a:rPr kumimoji="0" lang="en-US" altLang="en-US">
                <a:solidFill>
                  <a:srgbClr val="0000CC"/>
                </a:solidFill>
              </a:rPr>
              <a:t>(3·a + 7·b) mod 7 = 3a mod 7</a:t>
            </a:r>
            <a:r>
              <a:rPr lang="en-US" altLang="zh-TW"/>
              <a:t> </a:t>
            </a:r>
          </a:p>
        </p:txBody>
      </p:sp>
      <p:sp>
        <p:nvSpPr>
          <p:cNvPr id="883725" name="Rectangle 13"/>
          <p:cNvSpPr>
            <a:spLocks noChangeArrowheads="1"/>
          </p:cNvSpPr>
          <p:nvPr/>
        </p:nvSpPr>
        <p:spPr bwMode="auto">
          <a:xfrm>
            <a:off x="685800" y="5029200"/>
            <a:ext cx="5421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Similarly, </a:t>
            </a:r>
            <a:r>
              <a:rPr lang="en-US" altLang="zh-TW">
                <a:solidFill>
                  <a:srgbClr val="0000CC"/>
                </a:solidFill>
              </a:rPr>
              <a:t>x mod 3 =</a:t>
            </a:r>
            <a:r>
              <a:rPr lang="en-US" altLang="zh-TW"/>
              <a:t> </a:t>
            </a:r>
            <a:r>
              <a:rPr kumimoji="0" lang="en-US" altLang="en-US">
                <a:solidFill>
                  <a:srgbClr val="0000CC"/>
                </a:solidFill>
              </a:rPr>
              <a:t>(3·a + 7·b) mod 3 = 7b mod 3</a:t>
            </a:r>
            <a:r>
              <a:rPr lang="en-US" altLang="zh-TW"/>
              <a:t> </a:t>
            </a:r>
          </a:p>
        </p:txBody>
      </p:sp>
      <p:sp>
        <p:nvSpPr>
          <p:cNvPr id="883726" name="Text Box 14"/>
          <p:cNvSpPr txBox="1">
            <a:spLocks noChangeArrowheads="1"/>
          </p:cNvSpPr>
          <p:nvPr/>
        </p:nvSpPr>
        <p:spPr bwMode="auto">
          <a:xfrm>
            <a:off x="762000" y="5638800"/>
            <a:ext cx="6959600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Therefore, to satisfy the equations, we just need to find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	a</a:t>
            </a:r>
            <a:r>
              <a:rPr lang="en-US" altLang="zh-TW"/>
              <a:t> such that </a:t>
            </a:r>
            <a:r>
              <a:rPr lang="en-US" altLang="zh-TW">
                <a:solidFill>
                  <a:srgbClr val="0000CC"/>
                </a:solidFill>
              </a:rPr>
              <a:t>3a mod 7 = 4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b</a:t>
            </a:r>
            <a:r>
              <a:rPr lang="en-US" altLang="zh-TW"/>
              <a:t> such that </a:t>
            </a:r>
            <a:r>
              <a:rPr lang="en-US" altLang="zh-TW">
                <a:solidFill>
                  <a:srgbClr val="0000CC"/>
                </a:solidFill>
              </a:rPr>
              <a:t>7b mod 3 = 2</a:t>
            </a:r>
            <a:r>
              <a:rPr lang="en-US" altLang="zh-TW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202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721" grpId="0" animBg="1"/>
      <p:bldP spid="883722" grpId="0"/>
      <p:bldP spid="883724" grpId="0"/>
      <p:bldP spid="883725" grpId="0"/>
      <p:bldP spid="8837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443288" y="457200"/>
            <a:ext cx="2271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Two Equations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657600" y="1600200"/>
            <a:ext cx="1828800" cy="8636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CC"/>
                </a:solidFill>
              </a:rPr>
              <a:t>x </a:t>
            </a:r>
            <a:r>
              <a:rPr lang="en-US" altLang="en-US" sz="20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000">
                <a:solidFill>
                  <a:srgbClr val="0000CC"/>
                </a:solidFill>
                <a:sym typeface="Euclid Symbol" pitchFamily="18" charset="2"/>
              </a:rPr>
              <a:t>2</a:t>
            </a:r>
            <a:r>
              <a:rPr lang="en-US" altLang="en-US" sz="2000" baseline="30000">
                <a:solidFill>
                  <a:srgbClr val="0000CC"/>
                </a:solidFill>
              </a:rPr>
              <a:t> </a:t>
            </a:r>
            <a:r>
              <a:rPr lang="en-US" altLang="en-US" sz="2000">
                <a:solidFill>
                  <a:srgbClr val="0000CC"/>
                </a:solidFill>
              </a:rPr>
              <a:t>(mod 3)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>
                <a:solidFill>
                  <a:srgbClr val="0000CC"/>
                </a:solidFill>
              </a:rPr>
              <a:t>x </a:t>
            </a:r>
            <a:r>
              <a:rPr lang="en-US" altLang="en-US" sz="20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000">
                <a:solidFill>
                  <a:srgbClr val="0000CC"/>
                </a:solidFill>
              </a:rPr>
              <a:t>4</a:t>
            </a:r>
            <a:r>
              <a:rPr lang="en-US" altLang="en-US" sz="2000" baseline="30000">
                <a:solidFill>
                  <a:srgbClr val="0000CC"/>
                </a:solidFill>
              </a:rPr>
              <a:t> </a:t>
            </a:r>
            <a:r>
              <a:rPr lang="en-US" altLang="en-US" sz="2000">
                <a:solidFill>
                  <a:srgbClr val="0000CC"/>
                </a:solidFill>
              </a:rPr>
              <a:t>(mod 7)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513013" y="1066800"/>
            <a:ext cx="41973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Assume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 baseline="-25000">
                <a:solidFill>
                  <a:srgbClr val="0000CC"/>
                </a:solidFill>
              </a:rPr>
              <a:t>1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 baseline="-25000">
                <a:solidFill>
                  <a:srgbClr val="0000CC"/>
                </a:solidFill>
              </a:rPr>
              <a:t>2</a:t>
            </a:r>
            <a:r>
              <a:rPr lang="en-US" altLang="zh-TW"/>
              <a:t> are relatively prime.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752600" y="2743200"/>
            <a:ext cx="5619750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The original idea is to construct such an </a:t>
            </a:r>
            <a:r>
              <a:rPr lang="en-US" altLang="zh-TW">
                <a:solidFill>
                  <a:srgbClr val="0000CC"/>
                </a:solidFill>
              </a:rPr>
              <a:t>x</a:t>
            </a:r>
            <a:r>
              <a:rPr lang="en-US" altLang="zh-TW"/>
              <a:t> directly.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3581400" y="3290888"/>
            <a:ext cx="1958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Let </a:t>
            </a:r>
            <a:r>
              <a:rPr lang="en-US" altLang="zh-TW">
                <a:solidFill>
                  <a:srgbClr val="0000CC"/>
                </a:solidFill>
              </a:rPr>
              <a:t>x =</a:t>
            </a:r>
            <a:r>
              <a:rPr lang="en-US" altLang="zh-TW"/>
              <a:t> </a:t>
            </a:r>
            <a:r>
              <a:rPr kumimoji="0" lang="en-US" altLang="en-US">
                <a:solidFill>
                  <a:srgbClr val="0000CC"/>
                </a:solidFill>
              </a:rPr>
              <a:t>3·a + 7·b</a:t>
            </a:r>
            <a:r>
              <a:rPr lang="en-US" altLang="zh-TW"/>
              <a:t> </a:t>
            </a:r>
          </a:p>
        </p:txBody>
      </p:sp>
      <p:sp>
        <p:nvSpPr>
          <p:cNvPr id="889863" name="Text Box 7"/>
          <p:cNvSpPr txBox="1">
            <a:spLocks noChangeArrowheads="1"/>
          </p:cNvSpPr>
          <p:nvPr/>
        </p:nvSpPr>
        <p:spPr bwMode="auto">
          <a:xfrm>
            <a:off x="760413" y="4779963"/>
            <a:ext cx="6908800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TW" sz="1600"/>
              <a:t>Since </a:t>
            </a:r>
            <a:r>
              <a:rPr lang="en-US" altLang="zh-TW" sz="1600">
                <a:solidFill>
                  <a:srgbClr val="0000CC"/>
                </a:solidFill>
              </a:rPr>
              <a:t>3</a:t>
            </a:r>
            <a:r>
              <a:rPr lang="en-US" altLang="zh-TW" sz="1600"/>
              <a:t> and </a:t>
            </a:r>
            <a:r>
              <a:rPr lang="en-US" altLang="zh-TW" sz="1600">
                <a:solidFill>
                  <a:srgbClr val="0000CC"/>
                </a:solidFill>
              </a:rPr>
              <a:t>7</a:t>
            </a:r>
            <a:r>
              <a:rPr lang="en-US" altLang="zh-TW" sz="1600"/>
              <a:t> are </a:t>
            </a:r>
            <a:r>
              <a:rPr lang="en-US" altLang="zh-TW" sz="1600">
                <a:solidFill>
                  <a:srgbClr val="A50021"/>
                </a:solidFill>
              </a:rPr>
              <a:t>relatively prime</a:t>
            </a:r>
            <a:r>
              <a:rPr lang="en-US" altLang="zh-TW" sz="1600"/>
              <a:t>, both the equations can be solved.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1600"/>
              <a:t>The first equation is </a:t>
            </a:r>
            <a:r>
              <a:rPr lang="en-US" altLang="zh-TW" sz="1600">
                <a:solidFill>
                  <a:srgbClr val="0000CC"/>
                </a:solidFill>
              </a:rPr>
              <a:t>3a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zh-TW" sz="1600">
                <a:solidFill>
                  <a:srgbClr val="0000CC"/>
                </a:solidFill>
              </a:rPr>
              <a:t> 4 (mod 7),</a:t>
            </a:r>
            <a:r>
              <a:rPr lang="en-US" altLang="zh-TW" sz="1600"/>
              <a:t> and the answer is </a:t>
            </a:r>
            <a:r>
              <a:rPr lang="en-US" altLang="zh-TW" sz="1600">
                <a:solidFill>
                  <a:srgbClr val="0000CC"/>
                </a:solidFill>
              </a:rPr>
              <a:t>a=6</a:t>
            </a:r>
            <a:r>
              <a:rPr lang="en-US" altLang="zh-TW" sz="160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1600"/>
              <a:t>Similarly, the second equation is </a:t>
            </a:r>
            <a:r>
              <a:rPr lang="en-US" altLang="zh-TW" sz="1600">
                <a:solidFill>
                  <a:srgbClr val="0000CC"/>
                </a:solidFill>
              </a:rPr>
              <a:t>7b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zh-TW" sz="1600">
                <a:solidFill>
                  <a:srgbClr val="0000CC"/>
                </a:solidFill>
              </a:rPr>
              <a:t> 2 (mod 3),</a:t>
            </a:r>
            <a:r>
              <a:rPr lang="en-US" altLang="zh-TW" sz="1600"/>
              <a:t> and the answer is </a:t>
            </a:r>
            <a:r>
              <a:rPr lang="en-US" altLang="zh-TW" sz="1600">
                <a:solidFill>
                  <a:srgbClr val="0000CC"/>
                </a:solidFill>
              </a:rPr>
              <a:t>b=2</a:t>
            </a:r>
            <a:r>
              <a:rPr lang="en-US" altLang="zh-TW" sz="1600"/>
              <a:t>.</a:t>
            </a:r>
          </a:p>
          <a:p>
            <a:pPr eaLnBrk="1" hangingPunct="1"/>
            <a:endParaRPr lang="en-US" altLang="zh-TW" sz="1600"/>
          </a:p>
          <a:p>
            <a:pPr eaLnBrk="1" hangingPunct="1"/>
            <a:r>
              <a:rPr lang="en-US" altLang="zh-TW" sz="1600"/>
              <a:t>So one answer is </a:t>
            </a:r>
            <a:r>
              <a:rPr lang="en-US" altLang="zh-TW" sz="1600">
                <a:solidFill>
                  <a:srgbClr val="0000CC"/>
                </a:solidFill>
              </a:rPr>
              <a:t>x = 3a+7b = 3(6)+7(2) = 32</a:t>
            </a:r>
            <a:r>
              <a:rPr lang="en-US" altLang="zh-TW" sz="1600"/>
              <a:t>.</a:t>
            </a:r>
            <a:endParaRPr lang="en-US" altLang="zh-TW" sz="1600">
              <a:solidFill>
                <a:srgbClr val="0000CC"/>
              </a:solidFill>
            </a:endParaRP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1752600" y="3859213"/>
            <a:ext cx="5592763" cy="71278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600"/>
              <a:t>Therefore, to satisfy the equations, we just need to find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1600">
                <a:solidFill>
                  <a:srgbClr val="0000CC"/>
                </a:solidFill>
              </a:rPr>
              <a:t>a</a:t>
            </a:r>
            <a:r>
              <a:rPr lang="en-US" altLang="zh-TW" sz="1600"/>
              <a:t> such that </a:t>
            </a:r>
            <a:r>
              <a:rPr lang="en-US" altLang="zh-TW" sz="1600">
                <a:solidFill>
                  <a:srgbClr val="0000CC"/>
                </a:solidFill>
              </a:rPr>
              <a:t>3a mod 7 = 4</a:t>
            </a:r>
            <a:r>
              <a:rPr lang="en-US" altLang="zh-TW" sz="1600"/>
              <a:t> and </a:t>
            </a:r>
            <a:r>
              <a:rPr lang="en-US" altLang="zh-TW" sz="1600">
                <a:solidFill>
                  <a:srgbClr val="0000CC"/>
                </a:solidFill>
              </a:rPr>
              <a:t>b</a:t>
            </a:r>
            <a:r>
              <a:rPr lang="en-US" altLang="zh-TW" sz="1600"/>
              <a:t> such that </a:t>
            </a:r>
            <a:r>
              <a:rPr lang="en-US" altLang="zh-TW" sz="1600">
                <a:solidFill>
                  <a:srgbClr val="0000CC"/>
                </a:solidFill>
              </a:rPr>
              <a:t>7b mod 3 = 2</a:t>
            </a:r>
            <a:r>
              <a:rPr lang="en-US" altLang="zh-TW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444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667000" y="457200"/>
            <a:ext cx="3779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Fermat’s Little Theorem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429000" y="1981200"/>
            <a:ext cx="237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CC"/>
                </a:solidFill>
              </a:rPr>
              <a:t>1 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400">
                <a:solidFill>
                  <a:srgbClr val="0000CC"/>
                </a:solidFill>
              </a:rPr>
              <a:t>k</a:t>
            </a:r>
            <a:r>
              <a:rPr lang="en-US" altLang="en-US" sz="2400" baseline="30000">
                <a:solidFill>
                  <a:srgbClr val="0000CC"/>
                </a:solidFill>
              </a:rPr>
              <a:t>p-1 </a:t>
            </a:r>
            <a:r>
              <a:rPr lang="en-US" altLang="en-US" sz="2400">
                <a:solidFill>
                  <a:srgbClr val="0000CC"/>
                </a:solidFill>
              </a:rPr>
              <a:t>(mod p)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057400" y="1371600"/>
            <a:ext cx="5062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b="1"/>
              <a:t>Theorem:</a:t>
            </a:r>
            <a:r>
              <a:rPr lang="en-US" altLang="en-US"/>
              <a:t> If </a:t>
            </a:r>
            <a:r>
              <a:rPr lang="en-US" altLang="en-US">
                <a:solidFill>
                  <a:srgbClr val="0000CC"/>
                </a:solidFill>
              </a:rPr>
              <a:t>p </a:t>
            </a:r>
            <a:r>
              <a:rPr lang="en-US" altLang="en-US"/>
              <a:t>is prime &amp; </a:t>
            </a:r>
            <a:r>
              <a:rPr lang="en-US" altLang="en-US">
                <a:solidFill>
                  <a:srgbClr val="0000CC"/>
                </a:solidFill>
              </a:rPr>
              <a:t>k</a:t>
            </a:r>
            <a:r>
              <a:rPr lang="en-US" altLang="en-US"/>
              <a:t> not a multiple of </a:t>
            </a:r>
            <a:r>
              <a:rPr lang="en-US" altLang="en-US">
                <a:solidFill>
                  <a:srgbClr val="0000CC"/>
                </a:solidFill>
              </a:rPr>
              <a:t>p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1524000" y="1143000"/>
            <a:ext cx="6096000" cy="152400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654" name="Text Box 6"/>
          <p:cNvSpPr txBox="1">
            <a:spLocks noChangeArrowheads="1"/>
          </p:cNvSpPr>
          <p:nvPr/>
        </p:nvSpPr>
        <p:spPr bwMode="auto">
          <a:xfrm>
            <a:off x="1219200" y="2971800"/>
            <a:ext cx="675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For example, when p=5, k=4, we have </a:t>
            </a:r>
            <a:r>
              <a:rPr lang="en-US" altLang="en-US"/>
              <a:t>k</a:t>
            </a:r>
            <a:r>
              <a:rPr lang="en-US" altLang="en-US" baseline="30000"/>
              <a:t>p-1 </a:t>
            </a:r>
            <a:r>
              <a:rPr lang="en-US" altLang="en-US"/>
              <a:t>mod p </a:t>
            </a:r>
            <a:r>
              <a:rPr lang="en-US" altLang="en-US" b="1">
                <a:sym typeface="Euclid Symbol" pitchFamily="18" charset="2"/>
              </a:rPr>
              <a:t>= </a:t>
            </a:r>
            <a:r>
              <a:rPr lang="en-US" altLang="en-US">
                <a:sym typeface="Euclid Symbol" pitchFamily="18" charset="2"/>
              </a:rPr>
              <a:t>4</a:t>
            </a:r>
            <a:r>
              <a:rPr lang="en-US" altLang="en-US" baseline="30000">
                <a:sym typeface="Euclid Symbol" pitchFamily="18" charset="2"/>
              </a:rPr>
              <a:t>4</a:t>
            </a:r>
            <a:r>
              <a:rPr lang="en-US" altLang="en-US">
                <a:sym typeface="Euclid Symbol" pitchFamily="18" charset="2"/>
              </a:rPr>
              <a:t> mod 5 = 1</a:t>
            </a:r>
            <a:endParaRPr lang="en-US" altLang="zh-TW">
              <a:sym typeface="Euclid Symbol" pitchFamily="18" charset="2"/>
            </a:endParaRPr>
          </a:p>
        </p:txBody>
      </p:sp>
      <p:sp>
        <p:nvSpPr>
          <p:cNvPr id="923655" name="Text Box 7"/>
          <p:cNvSpPr txBox="1">
            <a:spLocks noChangeArrowheads="1"/>
          </p:cNvSpPr>
          <p:nvPr/>
        </p:nvSpPr>
        <p:spPr bwMode="auto">
          <a:xfrm>
            <a:off x="1279525" y="3698875"/>
            <a:ext cx="950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“Proof”</a:t>
            </a:r>
          </a:p>
        </p:txBody>
      </p:sp>
      <p:sp>
        <p:nvSpPr>
          <p:cNvPr id="923656" name="Text Box 8"/>
          <p:cNvSpPr txBox="1">
            <a:spLocks noChangeArrowheads="1"/>
          </p:cNvSpPr>
          <p:nvPr/>
        </p:nvSpPr>
        <p:spPr bwMode="auto">
          <a:xfrm>
            <a:off x="1319213" y="4205288"/>
            <a:ext cx="7054850" cy="243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4·3·2·1 </a:t>
            </a:r>
            <a:r>
              <a:rPr lang="en-US" altLang="en-US" b="1">
                <a:sym typeface="Euclid Symbol" pitchFamily="18" charset="2"/>
              </a:rPr>
              <a:t></a:t>
            </a:r>
            <a:r>
              <a:rPr lang="en-US" altLang="zh-TW"/>
              <a:t> [(4 mod 5) (2·4 mod 5) (3·4 mod 5) (4·4 mod 5)] (mod 5)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b="1">
                <a:sym typeface="Euclid Symbol" pitchFamily="18" charset="2"/>
              </a:rPr>
              <a:t>	</a:t>
            </a:r>
            <a:r>
              <a:rPr lang="en-US" altLang="zh-TW"/>
              <a:t> [4 · (2·4) · (3·4) · (4·4)] (mod 5)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</a:t>
            </a:r>
            <a:r>
              <a:rPr lang="en-US" altLang="en-US" b="1">
                <a:sym typeface="Euclid Symbol" pitchFamily="18" charset="2"/>
              </a:rPr>
              <a:t></a:t>
            </a:r>
            <a:r>
              <a:rPr lang="en-US" altLang="zh-TW"/>
              <a:t> [4</a:t>
            </a:r>
            <a:r>
              <a:rPr lang="en-US" altLang="zh-TW" baseline="30000"/>
              <a:t>4</a:t>
            </a:r>
            <a:r>
              <a:rPr lang="en-US" altLang="zh-TW"/>
              <a:t> · (1·2·3·4)] (mod 5)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Since gcd(1·2·3·4, 5)=1, we can cancel 1·2·3·4 on both sides.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This implies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1 </a:t>
            </a:r>
            <a:r>
              <a:rPr lang="en-US" altLang="en-US" b="1">
                <a:sym typeface="Euclid Symbol" pitchFamily="18" charset="2"/>
              </a:rPr>
              <a:t></a:t>
            </a:r>
            <a:r>
              <a:rPr lang="en-US" altLang="zh-TW"/>
              <a:t> 4</a:t>
            </a:r>
            <a:r>
              <a:rPr lang="en-US" altLang="zh-TW" baseline="30000"/>
              <a:t>4</a:t>
            </a:r>
            <a:r>
              <a:rPr lang="en-US" altLang="zh-TW"/>
              <a:t> (mod 5)</a:t>
            </a:r>
          </a:p>
        </p:txBody>
      </p:sp>
      <p:sp>
        <p:nvSpPr>
          <p:cNvPr id="923657" name="Text Box 9"/>
          <p:cNvSpPr txBox="1">
            <a:spLocks noChangeArrowheads="1"/>
          </p:cNvSpPr>
          <p:nvPr/>
        </p:nvSpPr>
        <p:spPr bwMode="auto">
          <a:xfrm>
            <a:off x="3886200" y="3657600"/>
            <a:ext cx="462438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By the previous slide or direct calculation</a:t>
            </a:r>
          </a:p>
        </p:txBody>
      </p:sp>
      <p:sp>
        <p:nvSpPr>
          <p:cNvPr id="923658" name="Line 10"/>
          <p:cNvSpPr>
            <a:spLocks noChangeShapeType="1"/>
          </p:cNvSpPr>
          <p:nvPr/>
        </p:nvSpPr>
        <p:spPr bwMode="auto">
          <a:xfrm flipH="1">
            <a:off x="2286000" y="38862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834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54" grpId="0"/>
      <p:bldP spid="923655" grpId="0"/>
      <p:bldP spid="923657" grpId="0" animBg="1"/>
      <p:bldP spid="92365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443288" y="457200"/>
            <a:ext cx="2271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Two Equations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657600" y="1600200"/>
            <a:ext cx="1828800" cy="8636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CC"/>
                </a:solidFill>
              </a:rPr>
              <a:t>x </a:t>
            </a:r>
            <a:r>
              <a:rPr lang="en-US" altLang="en-US" sz="20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000">
                <a:solidFill>
                  <a:srgbClr val="0000CC"/>
                </a:solidFill>
                <a:sym typeface="Euclid Symbol" pitchFamily="18" charset="2"/>
              </a:rPr>
              <a:t>2</a:t>
            </a:r>
            <a:r>
              <a:rPr lang="en-US" altLang="en-US" sz="2000" baseline="30000">
                <a:solidFill>
                  <a:srgbClr val="0000CC"/>
                </a:solidFill>
              </a:rPr>
              <a:t> </a:t>
            </a:r>
            <a:r>
              <a:rPr lang="en-US" altLang="en-US" sz="2000">
                <a:solidFill>
                  <a:srgbClr val="0000CC"/>
                </a:solidFill>
              </a:rPr>
              <a:t>(mod 3)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>
                <a:solidFill>
                  <a:srgbClr val="0000CC"/>
                </a:solidFill>
              </a:rPr>
              <a:t>x </a:t>
            </a:r>
            <a:r>
              <a:rPr lang="en-US" altLang="en-US" sz="20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000">
                <a:solidFill>
                  <a:srgbClr val="0000CC"/>
                </a:solidFill>
              </a:rPr>
              <a:t>4</a:t>
            </a:r>
            <a:r>
              <a:rPr lang="en-US" altLang="en-US" sz="2000" baseline="30000">
                <a:solidFill>
                  <a:srgbClr val="0000CC"/>
                </a:solidFill>
              </a:rPr>
              <a:t> </a:t>
            </a:r>
            <a:r>
              <a:rPr lang="en-US" altLang="en-US" sz="2000">
                <a:solidFill>
                  <a:srgbClr val="0000CC"/>
                </a:solidFill>
              </a:rPr>
              <a:t>(mod 7)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513013" y="1066800"/>
            <a:ext cx="41973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Assume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 baseline="-25000">
                <a:solidFill>
                  <a:srgbClr val="0000CC"/>
                </a:solidFill>
              </a:rPr>
              <a:t>1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 baseline="-25000">
                <a:solidFill>
                  <a:srgbClr val="0000CC"/>
                </a:solidFill>
              </a:rPr>
              <a:t>2</a:t>
            </a:r>
            <a:r>
              <a:rPr lang="en-US" altLang="zh-TW"/>
              <a:t> are relatively prime.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752600" y="2743200"/>
            <a:ext cx="5619750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The original idea is to construct such an </a:t>
            </a:r>
            <a:r>
              <a:rPr lang="en-US" altLang="zh-TW">
                <a:solidFill>
                  <a:srgbClr val="0000CC"/>
                </a:solidFill>
              </a:rPr>
              <a:t>x</a:t>
            </a:r>
            <a:r>
              <a:rPr lang="en-US" altLang="zh-TW"/>
              <a:t> directly.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581400" y="3290888"/>
            <a:ext cx="1958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Let </a:t>
            </a:r>
            <a:r>
              <a:rPr lang="en-US" altLang="zh-TW">
                <a:solidFill>
                  <a:srgbClr val="0000CC"/>
                </a:solidFill>
              </a:rPr>
              <a:t>x =</a:t>
            </a:r>
            <a:r>
              <a:rPr lang="en-US" altLang="zh-TW"/>
              <a:t> </a:t>
            </a:r>
            <a:r>
              <a:rPr kumimoji="0" lang="en-US" altLang="en-US">
                <a:solidFill>
                  <a:srgbClr val="0000CC"/>
                </a:solidFill>
              </a:rPr>
              <a:t>3·a + 7·b</a:t>
            </a:r>
            <a:r>
              <a:rPr lang="en-US" altLang="zh-TW"/>
              <a:t> 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2362200" y="3810000"/>
            <a:ext cx="4375150" cy="46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TW" sz="1600"/>
              <a:t>So one answer is </a:t>
            </a:r>
            <a:r>
              <a:rPr lang="en-US" altLang="zh-TW" sz="1600">
                <a:solidFill>
                  <a:srgbClr val="0000CC"/>
                </a:solidFill>
              </a:rPr>
              <a:t>x = 3a+7b = 3(6)+7(2) = 32</a:t>
            </a:r>
            <a:r>
              <a:rPr lang="en-US" altLang="zh-TW" sz="1600"/>
              <a:t>.</a:t>
            </a:r>
            <a:endParaRPr lang="en-US" altLang="zh-TW" sz="1600">
              <a:solidFill>
                <a:srgbClr val="0000CC"/>
              </a:solidFill>
            </a:endParaRPr>
          </a:p>
        </p:txBody>
      </p:sp>
      <p:sp>
        <p:nvSpPr>
          <p:cNvPr id="890889" name="Text Box 9"/>
          <p:cNvSpPr txBox="1">
            <a:spLocks noChangeArrowheads="1"/>
          </p:cNvSpPr>
          <p:nvPr/>
        </p:nvSpPr>
        <p:spPr bwMode="auto">
          <a:xfrm>
            <a:off x="1146175" y="5029200"/>
            <a:ext cx="6969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Note that </a:t>
            </a:r>
            <a:r>
              <a:rPr lang="en-US" altLang="zh-TW">
                <a:solidFill>
                  <a:srgbClr val="0000CC"/>
                </a:solidFill>
              </a:rPr>
              <a:t>32 + 3·7·k</a:t>
            </a:r>
            <a:r>
              <a:rPr lang="en-US" altLang="zh-TW"/>
              <a:t> is also a solution to satisfy both equations.</a:t>
            </a:r>
          </a:p>
        </p:txBody>
      </p:sp>
      <p:sp>
        <p:nvSpPr>
          <p:cNvPr id="890890" name="Text Box 10"/>
          <p:cNvSpPr txBox="1">
            <a:spLocks noChangeArrowheads="1"/>
          </p:cNvSpPr>
          <p:nvPr/>
        </p:nvSpPr>
        <p:spPr bwMode="auto">
          <a:xfrm>
            <a:off x="1128713" y="6096000"/>
            <a:ext cx="6907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The only solutions are of the form </a:t>
            </a:r>
            <a:r>
              <a:rPr lang="en-US" altLang="zh-TW">
                <a:solidFill>
                  <a:srgbClr val="0000CC"/>
                </a:solidFill>
              </a:rPr>
              <a:t>32 + 21k</a:t>
            </a:r>
            <a:r>
              <a:rPr lang="en-US" altLang="zh-TW"/>
              <a:t> for some integer </a:t>
            </a:r>
            <a:r>
              <a:rPr lang="en-US" altLang="zh-TW">
                <a:solidFill>
                  <a:srgbClr val="0000CC"/>
                </a:solidFill>
              </a:rPr>
              <a:t>k</a:t>
            </a:r>
            <a:r>
              <a:rPr lang="en-US" altLang="zh-TW"/>
              <a:t>.</a:t>
            </a:r>
          </a:p>
        </p:txBody>
      </p:sp>
      <p:sp>
        <p:nvSpPr>
          <p:cNvPr id="890891" name="Text Box 11"/>
          <p:cNvSpPr txBox="1">
            <a:spLocks noChangeArrowheads="1"/>
          </p:cNvSpPr>
          <p:nvPr/>
        </p:nvSpPr>
        <p:spPr bwMode="auto">
          <a:xfrm>
            <a:off x="3051175" y="4495800"/>
            <a:ext cx="3049588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Are there other solutions?</a:t>
            </a:r>
          </a:p>
        </p:txBody>
      </p:sp>
      <p:sp>
        <p:nvSpPr>
          <p:cNvPr id="890892" name="Text Box 12"/>
          <p:cNvSpPr txBox="1">
            <a:spLocks noChangeArrowheads="1"/>
          </p:cNvSpPr>
          <p:nvPr/>
        </p:nvSpPr>
        <p:spPr bwMode="auto">
          <a:xfrm>
            <a:off x="3048000" y="5567363"/>
            <a:ext cx="3049588" cy="37623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Are there other solutions?</a:t>
            </a:r>
          </a:p>
        </p:txBody>
      </p:sp>
    </p:spTree>
    <p:extLst>
      <p:ext uri="{BB962C8B-B14F-4D97-AF65-F5344CB8AC3E}">
        <p14:creationId xmlns:p14="http://schemas.microsoft.com/office/powerpoint/2010/main" val="170861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889" grpId="0"/>
      <p:bldP spid="890890" grpId="0"/>
      <p:bldP spid="890891" grpId="0" animBg="1"/>
      <p:bldP spid="89089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276600" y="457200"/>
            <a:ext cx="256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Three Equations</a:t>
            </a:r>
          </a:p>
        </p:txBody>
      </p:sp>
      <p:sp>
        <p:nvSpPr>
          <p:cNvPr id="868359" name="Text Box 7"/>
          <p:cNvSpPr txBox="1">
            <a:spLocks noChangeArrowheads="1"/>
          </p:cNvSpPr>
          <p:nvPr/>
        </p:nvSpPr>
        <p:spPr bwMode="auto">
          <a:xfrm>
            <a:off x="4648200" y="1600200"/>
            <a:ext cx="285908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600"/>
              <a:t>Let </a:t>
            </a:r>
            <a:r>
              <a:rPr lang="en-US" altLang="zh-TW" sz="1600">
                <a:solidFill>
                  <a:srgbClr val="0000CC"/>
                </a:solidFill>
              </a:rPr>
              <a:t>x = 5</a:t>
            </a:r>
            <a:r>
              <a:rPr kumimoji="0" lang="en-US" altLang="en-US">
                <a:solidFill>
                  <a:srgbClr val="0000CC"/>
                </a:solidFill>
              </a:rPr>
              <a:t>·</a:t>
            </a:r>
            <a:r>
              <a:rPr lang="en-US" altLang="zh-TW" sz="1600">
                <a:solidFill>
                  <a:srgbClr val="0000CC"/>
                </a:solidFill>
              </a:rPr>
              <a:t>7</a:t>
            </a:r>
            <a:r>
              <a:rPr kumimoji="0" lang="en-US" altLang="en-US">
                <a:solidFill>
                  <a:srgbClr val="0000CC"/>
                </a:solidFill>
              </a:rPr>
              <a:t>·a</a:t>
            </a:r>
            <a:r>
              <a:rPr lang="en-US" altLang="zh-TW" sz="1600">
                <a:solidFill>
                  <a:srgbClr val="0000CC"/>
                </a:solidFill>
              </a:rPr>
              <a:t> + 3</a:t>
            </a:r>
            <a:r>
              <a:rPr kumimoji="0" lang="en-US" altLang="en-US">
                <a:solidFill>
                  <a:srgbClr val="0000CC"/>
                </a:solidFill>
              </a:rPr>
              <a:t>·</a:t>
            </a:r>
            <a:r>
              <a:rPr lang="en-US" altLang="zh-TW" sz="1600">
                <a:solidFill>
                  <a:srgbClr val="0000CC"/>
                </a:solidFill>
              </a:rPr>
              <a:t>7</a:t>
            </a:r>
            <a:r>
              <a:rPr kumimoji="0" lang="en-US" altLang="en-US">
                <a:solidFill>
                  <a:srgbClr val="0000CC"/>
                </a:solidFill>
              </a:rPr>
              <a:t>·b</a:t>
            </a:r>
            <a:r>
              <a:rPr lang="en-US" altLang="zh-TW" sz="1600">
                <a:solidFill>
                  <a:srgbClr val="0000CC"/>
                </a:solidFill>
              </a:rPr>
              <a:t>  + 3</a:t>
            </a:r>
            <a:r>
              <a:rPr kumimoji="0" lang="en-US" altLang="en-US">
                <a:solidFill>
                  <a:srgbClr val="0000CC"/>
                </a:solidFill>
              </a:rPr>
              <a:t>·</a:t>
            </a:r>
            <a:r>
              <a:rPr lang="en-US" altLang="zh-TW" sz="1600">
                <a:solidFill>
                  <a:srgbClr val="0000CC"/>
                </a:solidFill>
              </a:rPr>
              <a:t>5</a:t>
            </a:r>
            <a:r>
              <a:rPr kumimoji="0" lang="en-US" altLang="en-US">
                <a:solidFill>
                  <a:srgbClr val="0000CC"/>
                </a:solidFill>
              </a:rPr>
              <a:t>·</a:t>
            </a:r>
            <a:r>
              <a:rPr lang="en-US" altLang="zh-TW" sz="1600">
                <a:solidFill>
                  <a:srgbClr val="0000CC"/>
                </a:solidFill>
              </a:rPr>
              <a:t>c</a:t>
            </a:r>
          </a:p>
        </p:txBody>
      </p:sp>
      <p:sp>
        <p:nvSpPr>
          <p:cNvPr id="23556" name="Rectangle 8"/>
          <p:cNvSpPr>
            <a:spLocks noChangeArrowheads="1"/>
          </p:cNvSpPr>
          <p:nvPr/>
        </p:nvSpPr>
        <p:spPr bwMode="auto">
          <a:xfrm>
            <a:off x="1600200" y="1143000"/>
            <a:ext cx="2082800" cy="1196975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CC"/>
                </a:solidFill>
              </a:rPr>
              <a:t>x 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400">
                <a:solidFill>
                  <a:srgbClr val="0000CC"/>
                </a:solidFill>
                <a:sym typeface="Euclid Symbol" pitchFamily="18" charset="2"/>
              </a:rPr>
              <a:t>2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3)</a:t>
            </a:r>
          </a:p>
          <a:p>
            <a:pPr eaLnBrk="1" hangingPunct="1"/>
            <a:r>
              <a:rPr lang="en-US" altLang="en-US" sz="2400">
                <a:solidFill>
                  <a:srgbClr val="0000CC"/>
                </a:solidFill>
              </a:rPr>
              <a:t>x 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400">
                <a:solidFill>
                  <a:srgbClr val="0000CC"/>
                </a:solidFill>
              </a:rPr>
              <a:t>3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5)</a:t>
            </a:r>
          </a:p>
          <a:p>
            <a:pPr eaLnBrk="1" hangingPunct="1"/>
            <a:r>
              <a:rPr lang="en-US" altLang="en-US" sz="2400">
                <a:solidFill>
                  <a:srgbClr val="0000CC"/>
                </a:solidFill>
              </a:rPr>
              <a:t>x 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400">
                <a:solidFill>
                  <a:srgbClr val="0000CC"/>
                </a:solidFill>
              </a:rPr>
              <a:t>2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7)</a:t>
            </a:r>
          </a:p>
        </p:txBody>
      </p:sp>
      <p:sp>
        <p:nvSpPr>
          <p:cNvPr id="868365" name="Text Box 13"/>
          <p:cNvSpPr txBox="1">
            <a:spLocks noChangeArrowheads="1"/>
          </p:cNvSpPr>
          <p:nvPr/>
        </p:nvSpPr>
        <p:spPr bwMode="auto">
          <a:xfrm>
            <a:off x="381000" y="2667000"/>
            <a:ext cx="8347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600"/>
              <a:t>So the </a:t>
            </a:r>
            <a:r>
              <a:rPr lang="en-US" altLang="zh-TW" sz="1600">
                <a:solidFill>
                  <a:srgbClr val="0000CC"/>
                </a:solidFill>
              </a:rPr>
              <a:t>first</a:t>
            </a:r>
            <a:r>
              <a:rPr lang="en-US" altLang="zh-TW" sz="1600"/>
              <a:t> (</a:t>
            </a:r>
            <a:r>
              <a:rPr lang="en-US" altLang="zh-TW" sz="1600">
                <a:solidFill>
                  <a:srgbClr val="008000"/>
                </a:solidFill>
              </a:rPr>
              <a:t>second</a:t>
            </a:r>
            <a:r>
              <a:rPr lang="en-US" altLang="zh-TW" sz="1600"/>
              <a:t>, </a:t>
            </a:r>
            <a:r>
              <a:rPr lang="en-US" altLang="zh-TW" sz="1600">
                <a:solidFill>
                  <a:srgbClr val="A50021"/>
                </a:solidFill>
              </a:rPr>
              <a:t>third</a:t>
            </a:r>
            <a:r>
              <a:rPr lang="en-US" altLang="zh-TW" sz="1600"/>
              <a:t>) term is responsible for the </a:t>
            </a:r>
            <a:r>
              <a:rPr lang="en-US" altLang="zh-TW" sz="1600">
                <a:solidFill>
                  <a:srgbClr val="0000CC"/>
                </a:solidFill>
              </a:rPr>
              <a:t>first</a:t>
            </a:r>
            <a:r>
              <a:rPr lang="en-US" altLang="zh-TW" sz="1600"/>
              <a:t> (</a:t>
            </a:r>
            <a:r>
              <a:rPr lang="en-US" altLang="zh-TW" sz="1600">
                <a:solidFill>
                  <a:srgbClr val="008000"/>
                </a:solidFill>
              </a:rPr>
              <a:t>second</a:t>
            </a:r>
            <a:r>
              <a:rPr lang="en-US" altLang="zh-TW" sz="1600"/>
              <a:t>, </a:t>
            </a:r>
            <a:r>
              <a:rPr lang="en-US" altLang="zh-TW" sz="1600">
                <a:solidFill>
                  <a:srgbClr val="A50021"/>
                </a:solidFill>
              </a:rPr>
              <a:t>third</a:t>
            </a:r>
            <a:r>
              <a:rPr lang="en-US" altLang="zh-TW" sz="1600"/>
              <a:t>) equation. </a:t>
            </a:r>
          </a:p>
        </p:txBody>
      </p:sp>
      <p:sp>
        <p:nvSpPr>
          <p:cNvPr id="868367" name="Text Box 15"/>
          <p:cNvSpPr txBox="1">
            <a:spLocks noChangeArrowheads="1"/>
          </p:cNvSpPr>
          <p:nvPr/>
        </p:nvSpPr>
        <p:spPr bwMode="auto">
          <a:xfrm>
            <a:off x="457200" y="3260725"/>
            <a:ext cx="6707188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600"/>
              <a:t>More precisely, </a:t>
            </a:r>
            <a:r>
              <a:rPr lang="en-US" altLang="zh-TW" sz="1600">
                <a:solidFill>
                  <a:srgbClr val="0000CC"/>
                </a:solidFill>
              </a:rPr>
              <a:t>x mod 3 =</a:t>
            </a:r>
            <a:r>
              <a:rPr lang="en-US" altLang="zh-TW" sz="1600"/>
              <a:t> </a:t>
            </a:r>
            <a:r>
              <a:rPr kumimoji="0" lang="en-US" altLang="en-US" sz="1600">
                <a:solidFill>
                  <a:srgbClr val="0000CC"/>
                </a:solidFill>
              </a:rPr>
              <a:t>(</a:t>
            </a:r>
            <a:r>
              <a:rPr lang="en-US" altLang="zh-TW" sz="1600">
                <a:solidFill>
                  <a:srgbClr val="0000CC"/>
                </a:solidFill>
              </a:rPr>
              <a:t>5</a:t>
            </a:r>
            <a:r>
              <a:rPr kumimoji="0" lang="en-US" altLang="en-US" sz="1600">
                <a:solidFill>
                  <a:srgbClr val="0000CC"/>
                </a:solidFill>
              </a:rPr>
              <a:t>·</a:t>
            </a:r>
            <a:r>
              <a:rPr lang="en-US" altLang="zh-TW" sz="1600">
                <a:solidFill>
                  <a:srgbClr val="0000CC"/>
                </a:solidFill>
              </a:rPr>
              <a:t>7</a:t>
            </a:r>
            <a:r>
              <a:rPr kumimoji="0" lang="en-US" altLang="en-US" sz="1600">
                <a:solidFill>
                  <a:srgbClr val="0000CC"/>
                </a:solidFill>
              </a:rPr>
              <a:t>·a</a:t>
            </a:r>
            <a:r>
              <a:rPr lang="en-US" altLang="zh-TW" sz="1600">
                <a:solidFill>
                  <a:srgbClr val="0000CC"/>
                </a:solidFill>
              </a:rPr>
              <a:t> + 3</a:t>
            </a:r>
            <a:r>
              <a:rPr kumimoji="0" lang="en-US" altLang="en-US" sz="1600">
                <a:solidFill>
                  <a:srgbClr val="0000CC"/>
                </a:solidFill>
              </a:rPr>
              <a:t>·</a:t>
            </a:r>
            <a:r>
              <a:rPr lang="en-US" altLang="zh-TW" sz="1600">
                <a:solidFill>
                  <a:srgbClr val="0000CC"/>
                </a:solidFill>
              </a:rPr>
              <a:t>7</a:t>
            </a:r>
            <a:r>
              <a:rPr kumimoji="0" lang="en-US" altLang="en-US" sz="1600">
                <a:solidFill>
                  <a:srgbClr val="0000CC"/>
                </a:solidFill>
              </a:rPr>
              <a:t>·b</a:t>
            </a:r>
            <a:r>
              <a:rPr lang="en-US" altLang="zh-TW" sz="1600">
                <a:solidFill>
                  <a:srgbClr val="0000CC"/>
                </a:solidFill>
              </a:rPr>
              <a:t>  + 3</a:t>
            </a:r>
            <a:r>
              <a:rPr kumimoji="0" lang="en-US" altLang="en-US" sz="1600">
                <a:solidFill>
                  <a:srgbClr val="0000CC"/>
                </a:solidFill>
              </a:rPr>
              <a:t>·</a:t>
            </a:r>
            <a:r>
              <a:rPr lang="en-US" altLang="zh-TW" sz="1600">
                <a:solidFill>
                  <a:srgbClr val="0000CC"/>
                </a:solidFill>
              </a:rPr>
              <a:t>5</a:t>
            </a:r>
            <a:r>
              <a:rPr kumimoji="0" lang="en-US" altLang="en-US" sz="1600">
                <a:solidFill>
                  <a:srgbClr val="0000CC"/>
                </a:solidFill>
              </a:rPr>
              <a:t>·</a:t>
            </a:r>
            <a:r>
              <a:rPr lang="en-US" altLang="zh-TW" sz="1600">
                <a:solidFill>
                  <a:srgbClr val="0000CC"/>
                </a:solidFill>
              </a:rPr>
              <a:t>c</a:t>
            </a:r>
            <a:r>
              <a:rPr kumimoji="0" lang="en-US" altLang="en-US" sz="1600">
                <a:solidFill>
                  <a:srgbClr val="0000CC"/>
                </a:solidFill>
              </a:rPr>
              <a:t>) mod 3 = </a:t>
            </a:r>
            <a:r>
              <a:rPr lang="en-US" altLang="zh-TW" sz="1600">
                <a:solidFill>
                  <a:srgbClr val="0000CC"/>
                </a:solidFill>
              </a:rPr>
              <a:t>5</a:t>
            </a:r>
            <a:r>
              <a:rPr kumimoji="0" lang="en-US" altLang="en-US" sz="1600">
                <a:solidFill>
                  <a:srgbClr val="0000CC"/>
                </a:solidFill>
              </a:rPr>
              <a:t>·</a:t>
            </a:r>
            <a:r>
              <a:rPr lang="en-US" altLang="zh-TW" sz="1600">
                <a:solidFill>
                  <a:srgbClr val="0000CC"/>
                </a:solidFill>
              </a:rPr>
              <a:t>7</a:t>
            </a:r>
            <a:r>
              <a:rPr kumimoji="0" lang="en-US" altLang="en-US" sz="1600">
                <a:solidFill>
                  <a:srgbClr val="0000CC"/>
                </a:solidFill>
              </a:rPr>
              <a:t>·a mod 3</a:t>
            </a:r>
            <a:r>
              <a:rPr lang="en-US" altLang="zh-TW" sz="1600"/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1600"/>
              <a:t>	          </a:t>
            </a:r>
            <a:r>
              <a:rPr lang="en-US" altLang="zh-TW" sz="1600">
                <a:solidFill>
                  <a:srgbClr val="0000CC"/>
                </a:solidFill>
              </a:rPr>
              <a:t>x mod 5 =</a:t>
            </a:r>
            <a:r>
              <a:rPr lang="en-US" altLang="zh-TW" sz="1600"/>
              <a:t> </a:t>
            </a:r>
            <a:r>
              <a:rPr kumimoji="0" lang="en-US" altLang="en-US" sz="1600">
                <a:solidFill>
                  <a:srgbClr val="0000CC"/>
                </a:solidFill>
              </a:rPr>
              <a:t>(</a:t>
            </a:r>
            <a:r>
              <a:rPr lang="en-US" altLang="zh-TW" sz="1600">
                <a:solidFill>
                  <a:srgbClr val="0000CC"/>
                </a:solidFill>
              </a:rPr>
              <a:t>5</a:t>
            </a:r>
            <a:r>
              <a:rPr kumimoji="0" lang="en-US" altLang="en-US" sz="1600">
                <a:solidFill>
                  <a:srgbClr val="0000CC"/>
                </a:solidFill>
              </a:rPr>
              <a:t>·</a:t>
            </a:r>
            <a:r>
              <a:rPr lang="en-US" altLang="zh-TW" sz="1600">
                <a:solidFill>
                  <a:srgbClr val="0000CC"/>
                </a:solidFill>
              </a:rPr>
              <a:t>7</a:t>
            </a:r>
            <a:r>
              <a:rPr kumimoji="0" lang="en-US" altLang="en-US" sz="1600">
                <a:solidFill>
                  <a:srgbClr val="0000CC"/>
                </a:solidFill>
              </a:rPr>
              <a:t>·a</a:t>
            </a:r>
            <a:r>
              <a:rPr lang="en-US" altLang="zh-TW" sz="1600">
                <a:solidFill>
                  <a:srgbClr val="0000CC"/>
                </a:solidFill>
              </a:rPr>
              <a:t> + 3</a:t>
            </a:r>
            <a:r>
              <a:rPr kumimoji="0" lang="en-US" altLang="en-US" sz="1600">
                <a:solidFill>
                  <a:srgbClr val="0000CC"/>
                </a:solidFill>
              </a:rPr>
              <a:t>·</a:t>
            </a:r>
            <a:r>
              <a:rPr lang="en-US" altLang="zh-TW" sz="1600">
                <a:solidFill>
                  <a:srgbClr val="0000CC"/>
                </a:solidFill>
              </a:rPr>
              <a:t>7</a:t>
            </a:r>
            <a:r>
              <a:rPr kumimoji="0" lang="en-US" altLang="en-US" sz="1600">
                <a:solidFill>
                  <a:srgbClr val="0000CC"/>
                </a:solidFill>
              </a:rPr>
              <a:t>·b</a:t>
            </a:r>
            <a:r>
              <a:rPr lang="en-US" altLang="zh-TW" sz="1600">
                <a:solidFill>
                  <a:srgbClr val="0000CC"/>
                </a:solidFill>
              </a:rPr>
              <a:t>  + 3</a:t>
            </a:r>
            <a:r>
              <a:rPr kumimoji="0" lang="en-US" altLang="en-US" sz="1600">
                <a:solidFill>
                  <a:srgbClr val="0000CC"/>
                </a:solidFill>
              </a:rPr>
              <a:t>·</a:t>
            </a:r>
            <a:r>
              <a:rPr lang="en-US" altLang="zh-TW" sz="1600">
                <a:solidFill>
                  <a:srgbClr val="0000CC"/>
                </a:solidFill>
              </a:rPr>
              <a:t>5</a:t>
            </a:r>
            <a:r>
              <a:rPr kumimoji="0" lang="en-US" altLang="en-US" sz="1600">
                <a:solidFill>
                  <a:srgbClr val="0000CC"/>
                </a:solidFill>
              </a:rPr>
              <a:t>·</a:t>
            </a:r>
            <a:r>
              <a:rPr lang="en-US" altLang="zh-TW" sz="1600">
                <a:solidFill>
                  <a:srgbClr val="0000CC"/>
                </a:solidFill>
              </a:rPr>
              <a:t>c</a:t>
            </a:r>
            <a:r>
              <a:rPr kumimoji="0" lang="en-US" altLang="en-US" sz="1600">
                <a:solidFill>
                  <a:srgbClr val="0000CC"/>
                </a:solidFill>
              </a:rPr>
              <a:t>) mod 5 = 3·</a:t>
            </a:r>
            <a:r>
              <a:rPr lang="en-US" altLang="zh-TW" sz="1600">
                <a:solidFill>
                  <a:srgbClr val="0000CC"/>
                </a:solidFill>
              </a:rPr>
              <a:t>7</a:t>
            </a:r>
            <a:r>
              <a:rPr kumimoji="0" lang="en-US" altLang="en-US" sz="1600">
                <a:solidFill>
                  <a:srgbClr val="0000CC"/>
                </a:solidFill>
              </a:rPr>
              <a:t>·b mod 5</a:t>
            </a:r>
            <a:r>
              <a:rPr lang="en-US" altLang="zh-TW" sz="1600"/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1600"/>
              <a:t>	          </a:t>
            </a:r>
            <a:r>
              <a:rPr lang="en-US" altLang="zh-TW" sz="1600">
                <a:solidFill>
                  <a:srgbClr val="0000CC"/>
                </a:solidFill>
              </a:rPr>
              <a:t>x mod 7 =</a:t>
            </a:r>
            <a:r>
              <a:rPr lang="en-US" altLang="zh-TW" sz="1600"/>
              <a:t> </a:t>
            </a:r>
            <a:r>
              <a:rPr kumimoji="0" lang="en-US" altLang="en-US" sz="1600">
                <a:solidFill>
                  <a:srgbClr val="0000CC"/>
                </a:solidFill>
              </a:rPr>
              <a:t>(</a:t>
            </a:r>
            <a:r>
              <a:rPr lang="en-US" altLang="zh-TW" sz="1600">
                <a:solidFill>
                  <a:srgbClr val="0000CC"/>
                </a:solidFill>
              </a:rPr>
              <a:t>5</a:t>
            </a:r>
            <a:r>
              <a:rPr kumimoji="0" lang="en-US" altLang="en-US" sz="1600">
                <a:solidFill>
                  <a:srgbClr val="0000CC"/>
                </a:solidFill>
              </a:rPr>
              <a:t>·</a:t>
            </a:r>
            <a:r>
              <a:rPr lang="en-US" altLang="zh-TW" sz="1600">
                <a:solidFill>
                  <a:srgbClr val="0000CC"/>
                </a:solidFill>
              </a:rPr>
              <a:t>7</a:t>
            </a:r>
            <a:r>
              <a:rPr kumimoji="0" lang="en-US" altLang="en-US" sz="1600">
                <a:solidFill>
                  <a:srgbClr val="0000CC"/>
                </a:solidFill>
              </a:rPr>
              <a:t>·a</a:t>
            </a:r>
            <a:r>
              <a:rPr lang="en-US" altLang="zh-TW" sz="1600">
                <a:solidFill>
                  <a:srgbClr val="0000CC"/>
                </a:solidFill>
              </a:rPr>
              <a:t> + 3</a:t>
            </a:r>
            <a:r>
              <a:rPr kumimoji="0" lang="en-US" altLang="en-US" sz="1600">
                <a:solidFill>
                  <a:srgbClr val="0000CC"/>
                </a:solidFill>
              </a:rPr>
              <a:t>·</a:t>
            </a:r>
            <a:r>
              <a:rPr lang="en-US" altLang="zh-TW" sz="1600">
                <a:solidFill>
                  <a:srgbClr val="0000CC"/>
                </a:solidFill>
              </a:rPr>
              <a:t>7</a:t>
            </a:r>
            <a:r>
              <a:rPr kumimoji="0" lang="en-US" altLang="en-US" sz="1600">
                <a:solidFill>
                  <a:srgbClr val="0000CC"/>
                </a:solidFill>
              </a:rPr>
              <a:t>·b</a:t>
            </a:r>
            <a:r>
              <a:rPr lang="en-US" altLang="zh-TW" sz="1600">
                <a:solidFill>
                  <a:srgbClr val="0000CC"/>
                </a:solidFill>
              </a:rPr>
              <a:t>  + 3</a:t>
            </a:r>
            <a:r>
              <a:rPr kumimoji="0" lang="en-US" altLang="en-US" sz="1600">
                <a:solidFill>
                  <a:srgbClr val="0000CC"/>
                </a:solidFill>
              </a:rPr>
              <a:t>·</a:t>
            </a:r>
            <a:r>
              <a:rPr lang="en-US" altLang="zh-TW" sz="1600">
                <a:solidFill>
                  <a:srgbClr val="0000CC"/>
                </a:solidFill>
              </a:rPr>
              <a:t>5</a:t>
            </a:r>
            <a:r>
              <a:rPr kumimoji="0" lang="en-US" altLang="en-US" sz="1600">
                <a:solidFill>
                  <a:srgbClr val="0000CC"/>
                </a:solidFill>
              </a:rPr>
              <a:t>·</a:t>
            </a:r>
            <a:r>
              <a:rPr lang="en-US" altLang="zh-TW" sz="1600">
                <a:solidFill>
                  <a:srgbClr val="0000CC"/>
                </a:solidFill>
              </a:rPr>
              <a:t>c</a:t>
            </a:r>
            <a:r>
              <a:rPr kumimoji="0" lang="en-US" altLang="en-US" sz="1600">
                <a:solidFill>
                  <a:srgbClr val="0000CC"/>
                </a:solidFill>
              </a:rPr>
              <a:t>) mod 7 = 3·5·c mod 7</a:t>
            </a:r>
            <a:r>
              <a:rPr lang="en-US" altLang="zh-TW" sz="1600"/>
              <a:t> </a:t>
            </a:r>
          </a:p>
        </p:txBody>
      </p:sp>
      <p:sp>
        <p:nvSpPr>
          <p:cNvPr id="868368" name="Text Box 16"/>
          <p:cNvSpPr txBox="1">
            <a:spLocks noChangeArrowheads="1"/>
          </p:cNvSpPr>
          <p:nvPr/>
        </p:nvSpPr>
        <p:spPr bwMode="auto">
          <a:xfrm>
            <a:off x="457200" y="4637088"/>
            <a:ext cx="7969250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600"/>
              <a:t>Therefore, to satisfy the equations, we want to find </a:t>
            </a:r>
            <a:r>
              <a:rPr lang="en-US" altLang="zh-TW" sz="1600">
                <a:solidFill>
                  <a:srgbClr val="0000CC"/>
                </a:solidFill>
              </a:rPr>
              <a:t>a,b,c</a:t>
            </a:r>
            <a:r>
              <a:rPr lang="en-US" altLang="zh-TW" sz="1600"/>
              <a:t> to satisfy the following:</a:t>
            </a:r>
          </a:p>
          <a:p>
            <a:pPr eaLnBrk="1" hangingPunct="1"/>
            <a:endParaRPr lang="en-US" altLang="zh-TW" sz="1600"/>
          </a:p>
          <a:p>
            <a:pPr eaLnBrk="1" hangingPunct="1"/>
            <a:r>
              <a:rPr lang="en-US" altLang="zh-TW" sz="1600">
                <a:solidFill>
                  <a:srgbClr val="0000CC"/>
                </a:solidFill>
              </a:rPr>
              <a:t>		x mod 3 =</a:t>
            </a:r>
            <a:r>
              <a:rPr lang="en-US" altLang="zh-TW" sz="1600"/>
              <a:t> </a:t>
            </a:r>
            <a:r>
              <a:rPr kumimoji="0" lang="en-US" altLang="en-US" sz="1600">
                <a:solidFill>
                  <a:srgbClr val="0000CC"/>
                </a:solidFill>
              </a:rPr>
              <a:t>35a mod 3 = 2</a:t>
            </a:r>
            <a:endParaRPr lang="en-US" altLang="zh-TW" sz="1600"/>
          </a:p>
          <a:p>
            <a:pPr eaLnBrk="1" hangingPunct="1">
              <a:lnSpc>
                <a:spcPct val="150000"/>
              </a:lnSpc>
            </a:pPr>
            <a:r>
              <a:rPr lang="en-US" altLang="zh-TW" sz="1600">
                <a:solidFill>
                  <a:srgbClr val="0000CC"/>
                </a:solidFill>
              </a:rPr>
              <a:t>		x mod 5 =</a:t>
            </a:r>
            <a:r>
              <a:rPr lang="en-US" altLang="zh-TW" sz="1600"/>
              <a:t> </a:t>
            </a:r>
            <a:r>
              <a:rPr kumimoji="0" lang="en-US" altLang="en-US" sz="1600">
                <a:solidFill>
                  <a:srgbClr val="0000CC"/>
                </a:solidFill>
              </a:rPr>
              <a:t>21b mod 5 = 3</a:t>
            </a:r>
            <a:endParaRPr lang="en-US" altLang="zh-TW" sz="1600"/>
          </a:p>
          <a:p>
            <a:pPr eaLnBrk="1" hangingPunct="1">
              <a:lnSpc>
                <a:spcPct val="150000"/>
              </a:lnSpc>
            </a:pPr>
            <a:r>
              <a:rPr lang="en-US" altLang="zh-TW" sz="1600">
                <a:solidFill>
                  <a:srgbClr val="0000CC"/>
                </a:solidFill>
              </a:rPr>
              <a:t>		x mod 7 =</a:t>
            </a:r>
            <a:r>
              <a:rPr lang="en-US" altLang="zh-TW" sz="1600"/>
              <a:t> </a:t>
            </a:r>
            <a:r>
              <a:rPr kumimoji="0" lang="en-US" altLang="en-US" sz="1600">
                <a:solidFill>
                  <a:srgbClr val="0000CC"/>
                </a:solidFill>
              </a:rPr>
              <a:t>15c mod 7 = 2</a:t>
            </a:r>
            <a:r>
              <a:rPr lang="en-US" altLang="zh-TW" sz="1600"/>
              <a:t> </a:t>
            </a:r>
          </a:p>
          <a:p>
            <a:pPr eaLnBrk="1" hangingPunct="1"/>
            <a:endParaRPr lang="en-US" altLang="zh-TW" sz="1600"/>
          </a:p>
        </p:txBody>
      </p:sp>
    </p:spTree>
    <p:extLst>
      <p:ext uri="{BB962C8B-B14F-4D97-AF65-F5344CB8AC3E}">
        <p14:creationId xmlns:p14="http://schemas.microsoft.com/office/powerpoint/2010/main" val="177805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35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276600" y="457200"/>
            <a:ext cx="256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Three Equations</a:t>
            </a:r>
          </a:p>
        </p:txBody>
      </p:sp>
      <p:sp>
        <p:nvSpPr>
          <p:cNvPr id="891907" name="Text Box 3"/>
          <p:cNvSpPr txBox="1">
            <a:spLocks noChangeArrowheads="1"/>
          </p:cNvSpPr>
          <p:nvPr/>
        </p:nvSpPr>
        <p:spPr bwMode="auto">
          <a:xfrm>
            <a:off x="4648200" y="1600200"/>
            <a:ext cx="285908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600"/>
              <a:t>Let </a:t>
            </a:r>
            <a:r>
              <a:rPr lang="en-US" altLang="zh-TW" sz="1600">
                <a:solidFill>
                  <a:srgbClr val="0000CC"/>
                </a:solidFill>
              </a:rPr>
              <a:t>x = 5</a:t>
            </a:r>
            <a:r>
              <a:rPr kumimoji="0" lang="en-US" altLang="en-US">
                <a:solidFill>
                  <a:srgbClr val="0000CC"/>
                </a:solidFill>
              </a:rPr>
              <a:t>·</a:t>
            </a:r>
            <a:r>
              <a:rPr lang="en-US" altLang="zh-TW" sz="1600">
                <a:solidFill>
                  <a:srgbClr val="0000CC"/>
                </a:solidFill>
              </a:rPr>
              <a:t>7</a:t>
            </a:r>
            <a:r>
              <a:rPr kumimoji="0" lang="en-US" altLang="en-US">
                <a:solidFill>
                  <a:srgbClr val="0000CC"/>
                </a:solidFill>
              </a:rPr>
              <a:t>·a</a:t>
            </a:r>
            <a:r>
              <a:rPr lang="en-US" altLang="zh-TW" sz="1600">
                <a:solidFill>
                  <a:srgbClr val="0000CC"/>
                </a:solidFill>
              </a:rPr>
              <a:t> + 3</a:t>
            </a:r>
            <a:r>
              <a:rPr kumimoji="0" lang="en-US" altLang="en-US">
                <a:solidFill>
                  <a:srgbClr val="0000CC"/>
                </a:solidFill>
              </a:rPr>
              <a:t>·</a:t>
            </a:r>
            <a:r>
              <a:rPr lang="en-US" altLang="zh-TW" sz="1600">
                <a:solidFill>
                  <a:srgbClr val="0000CC"/>
                </a:solidFill>
              </a:rPr>
              <a:t>7</a:t>
            </a:r>
            <a:r>
              <a:rPr kumimoji="0" lang="en-US" altLang="en-US">
                <a:solidFill>
                  <a:srgbClr val="0000CC"/>
                </a:solidFill>
              </a:rPr>
              <a:t>·b</a:t>
            </a:r>
            <a:r>
              <a:rPr lang="en-US" altLang="zh-TW" sz="1600">
                <a:solidFill>
                  <a:srgbClr val="0000CC"/>
                </a:solidFill>
              </a:rPr>
              <a:t>  + 3</a:t>
            </a:r>
            <a:r>
              <a:rPr kumimoji="0" lang="en-US" altLang="en-US">
                <a:solidFill>
                  <a:srgbClr val="0000CC"/>
                </a:solidFill>
              </a:rPr>
              <a:t>·</a:t>
            </a:r>
            <a:r>
              <a:rPr lang="en-US" altLang="zh-TW" sz="1600">
                <a:solidFill>
                  <a:srgbClr val="0000CC"/>
                </a:solidFill>
              </a:rPr>
              <a:t>5</a:t>
            </a:r>
            <a:r>
              <a:rPr kumimoji="0" lang="en-US" altLang="en-US">
                <a:solidFill>
                  <a:srgbClr val="0000CC"/>
                </a:solidFill>
              </a:rPr>
              <a:t>·</a:t>
            </a:r>
            <a:r>
              <a:rPr lang="en-US" altLang="zh-TW" sz="1600">
                <a:solidFill>
                  <a:srgbClr val="0000CC"/>
                </a:solidFill>
              </a:rPr>
              <a:t>c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600200" y="1143000"/>
            <a:ext cx="2082800" cy="1196975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CC"/>
                </a:solidFill>
              </a:rPr>
              <a:t>x 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400">
                <a:solidFill>
                  <a:srgbClr val="0000CC"/>
                </a:solidFill>
                <a:sym typeface="Euclid Symbol" pitchFamily="18" charset="2"/>
              </a:rPr>
              <a:t>2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3)</a:t>
            </a:r>
          </a:p>
          <a:p>
            <a:pPr eaLnBrk="1" hangingPunct="1"/>
            <a:r>
              <a:rPr lang="en-US" altLang="en-US" sz="2400">
                <a:solidFill>
                  <a:srgbClr val="0000CC"/>
                </a:solidFill>
              </a:rPr>
              <a:t>x 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400">
                <a:solidFill>
                  <a:srgbClr val="0000CC"/>
                </a:solidFill>
              </a:rPr>
              <a:t>3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5)</a:t>
            </a:r>
          </a:p>
          <a:p>
            <a:pPr eaLnBrk="1" hangingPunct="1"/>
            <a:r>
              <a:rPr lang="en-US" altLang="en-US" sz="2400">
                <a:solidFill>
                  <a:srgbClr val="0000CC"/>
                </a:solidFill>
              </a:rPr>
              <a:t>x 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400">
                <a:solidFill>
                  <a:srgbClr val="0000CC"/>
                </a:solidFill>
              </a:rPr>
              <a:t>2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7)</a:t>
            </a:r>
          </a:p>
        </p:txBody>
      </p:sp>
      <p:sp>
        <p:nvSpPr>
          <p:cNvPr id="891909" name="Text Box 5"/>
          <p:cNvSpPr txBox="1">
            <a:spLocks noChangeArrowheads="1"/>
          </p:cNvSpPr>
          <p:nvPr/>
        </p:nvSpPr>
        <p:spPr bwMode="auto">
          <a:xfrm>
            <a:off x="381000" y="2667000"/>
            <a:ext cx="834707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600"/>
              <a:t>So the </a:t>
            </a:r>
            <a:r>
              <a:rPr lang="en-US" altLang="zh-TW" sz="1600">
                <a:solidFill>
                  <a:srgbClr val="0000CC"/>
                </a:solidFill>
              </a:rPr>
              <a:t>first</a:t>
            </a:r>
            <a:r>
              <a:rPr lang="en-US" altLang="zh-TW" sz="1600"/>
              <a:t> (</a:t>
            </a:r>
            <a:r>
              <a:rPr lang="en-US" altLang="zh-TW" sz="1600">
                <a:solidFill>
                  <a:srgbClr val="008000"/>
                </a:solidFill>
              </a:rPr>
              <a:t>second</a:t>
            </a:r>
            <a:r>
              <a:rPr lang="en-US" altLang="zh-TW" sz="1600"/>
              <a:t>, </a:t>
            </a:r>
            <a:r>
              <a:rPr lang="en-US" altLang="zh-TW" sz="1600">
                <a:solidFill>
                  <a:srgbClr val="A50021"/>
                </a:solidFill>
              </a:rPr>
              <a:t>third</a:t>
            </a:r>
            <a:r>
              <a:rPr lang="en-US" altLang="zh-TW" sz="1600"/>
              <a:t>) term is responsible for the </a:t>
            </a:r>
            <a:r>
              <a:rPr lang="en-US" altLang="zh-TW" sz="1600">
                <a:solidFill>
                  <a:srgbClr val="0000CC"/>
                </a:solidFill>
              </a:rPr>
              <a:t>first</a:t>
            </a:r>
            <a:r>
              <a:rPr lang="en-US" altLang="zh-TW" sz="1600"/>
              <a:t> (</a:t>
            </a:r>
            <a:r>
              <a:rPr lang="en-US" altLang="zh-TW" sz="1600">
                <a:solidFill>
                  <a:srgbClr val="008000"/>
                </a:solidFill>
              </a:rPr>
              <a:t>second</a:t>
            </a:r>
            <a:r>
              <a:rPr lang="en-US" altLang="zh-TW" sz="1600"/>
              <a:t>, </a:t>
            </a:r>
            <a:r>
              <a:rPr lang="en-US" altLang="zh-TW" sz="1600">
                <a:solidFill>
                  <a:srgbClr val="A50021"/>
                </a:solidFill>
              </a:rPr>
              <a:t>third</a:t>
            </a:r>
            <a:r>
              <a:rPr lang="en-US" altLang="zh-TW" sz="1600"/>
              <a:t>) equation.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1600"/>
              <a:t>Now we just need to solve the following three equations separately.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1600"/>
              <a:t>		</a:t>
            </a:r>
            <a:r>
              <a:rPr lang="en-US" altLang="zh-TW" sz="1600">
                <a:solidFill>
                  <a:srgbClr val="0000CC"/>
                </a:solidFill>
              </a:rPr>
              <a:t>35a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zh-TW" sz="1600">
                <a:solidFill>
                  <a:srgbClr val="0000CC"/>
                </a:solidFill>
              </a:rPr>
              <a:t> 2 (mod 3), 	21b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zh-TW" sz="1600">
                <a:solidFill>
                  <a:srgbClr val="0000CC"/>
                </a:solidFill>
              </a:rPr>
              <a:t> 3 (mod 5), 	15c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zh-TW" sz="1600">
                <a:solidFill>
                  <a:srgbClr val="0000CC"/>
                </a:solidFill>
              </a:rPr>
              <a:t> 2 (mod 7).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1600"/>
              <a:t>This is equal to 	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1600"/>
              <a:t>		</a:t>
            </a:r>
            <a:r>
              <a:rPr lang="en-US" altLang="zh-TW" sz="1600">
                <a:solidFill>
                  <a:srgbClr val="0000CC"/>
                </a:solidFill>
              </a:rPr>
              <a:t>2a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zh-TW" sz="1600">
                <a:solidFill>
                  <a:srgbClr val="0000CC"/>
                </a:solidFill>
              </a:rPr>
              <a:t> 2 (mod 3),	b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zh-TW" sz="1600">
                <a:solidFill>
                  <a:srgbClr val="0000CC"/>
                </a:solidFill>
              </a:rPr>
              <a:t> 3 (mod 5),	c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zh-TW" sz="1600">
                <a:solidFill>
                  <a:srgbClr val="0000CC"/>
                </a:solidFill>
              </a:rPr>
              <a:t> 2 (mod 7)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1600"/>
              <a:t>Therefore, we can set </a:t>
            </a:r>
            <a:r>
              <a:rPr lang="en-US" altLang="zh-TW" sz="1600">
                <a:solidFill>
                  <a:srgbClr val="0000CC"/>
                </a:solidFill>
              </a:rPr>
              <a:t>a = 1, b = 3, c = 2</a:t>
            </a:r>
            <a:r>
              <a:rPr lang="en-US" altLang="zh-TW" sz="160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1600"/>
              <a:t>Then </a:t>
            </a:r>
            <a:r>
              <a:rPr lang="en-US" altLang="zh-TW" sz="1600">
                <a:solidFill>
                  <a:srgbClr val="0000CC"/>
                </a:solidFill>
              </a:rPr>
              <a:t>x = 35a+21b+15c = 35(1)+21(3)+15(2) = 128.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1600"/>
              <a:t>Note that </a:t>
            </a:r>
            <a:r>
              <a:rPr lang="en-US" altLang="zh-TW" sz="1600">
                <a:solidFill>
                  <a:srgbClr val="0000CC"/>
                </a:solidFill>
              </a:rPr>
              <a:t>128+3</a:t>
            </a:r>
            <a:r>
              <a:rPr kumimoji="0" lang="en-US" altLang="en-US" sz="1600">
                <a:solidFill>
                  <a:srgbClr val="0000CC"/>
                </a:solidFill>
              </a:rPr>
              <a:t>·5·7·k = 128+105k </a:t>
            </a:r>
            <a:r>
              <a:rPr kumimoji="0" lang="en-US" altLang="en-US" sz="1600">
                <a:solidFill>
                  <a:schemeClr val="tx2"/>
                </a:solidFill>
              </a:rPr>
              <a:t>is also a solution</a:t>
            </a:r>
            <a:r>
              <a:rPr kumimoji="0" lang="en-US" altLang="en-US" sz="1600">
                <a:solidFill>
                  <a:srgbClr val="0000CC"/>
                </a:solidFill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zh-TW" sz="1600"/>
              <a:t>Since</a:t>
            </a:r>
            <a:r>
              <a:rPr kumimoji="0" lang="en-US" altLang="zh-TW" sz="1600">
                <a:solidFill>
                  <a:srgbClr val="0000CC"/>
                </a:solidFill>
              </a:rPr>
              <a:t> </a:t>
            </a:r>
            <a:r>
              <a:rPr lang="zh-TW" altLang="en-US" sz="1600"/>
              <a:t>韓信 </a:t>
            </a:r>
            <a:r>
              <a:rPr lang="en-US" altLang="zh-TW" sz="1600"/>
              <a:t>knows that </a:t>
            </a:r>
            <a:r>
              <a:rPr lang="en-US" altLang="zh-TW" sz="1600">
                <a:solidFill>
                  <a:srgbClr val="0000CC"/>
                </a:solidFill>
              </a:rPr>
              <a:t>1000 &lt;= x &lt;= 1100</a:t>
            </a:r>
            <a:r>
              <a:rPr lang="en-US" altLang="zh-TW" sz="1600"/>
              <a:t>, he concludes that </a:t>
            </a:r>
            <a:r>
              <a:rPr lang="en-US" altLang="zh-TW" sz="1600">
                <a:solidFill>
                  <a:srgbClr val="0000CC"/>
                </a:solidFill>
              </a:rPr>
              <a:t>x = 1073</a:t>
            </a:r>
            <a:r>
              <a:rPr lang="en-US" altLang="zh-TW" sz="1600"/>
              <a:t>.</a:t>
            </a:r>
          </a:p>
        </p:txBody>
      </p:sp>
      <p:sp>
        <p:nvSpPr>
          <p:cNvPr id="891910" name="Text Box 6"/>
          <p:cNvSpPr txBox="1">
            <a:spLocks noChangeArrowheads="1"/>
          </p:cNvSpPr>
          <p:nvPr/>
        </p:nvSpPr>
        <p:spPr bwMode="auto">
          <a:xfrm>
            <a:off x="1254125" y="6253163"/>
            <a:ext cx="6594475" cy="37623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Wait, but how does he know that there is no other solution?</a:t>
            </a:r>
          </a:p>
        </p:txBody>
      </p:sp>
    </p:spTree>
    <p:extLst>
      <p:ext uri="{BB962C8B-B14F-4D97-AF65-F5344CB8AC3E}">
        <p14:creationId xmlns:p14="http://schemas.microsoft.com/office/powerpoint/2010/main" val="226067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907" grpId="0" animBg="1"/>
      <p:bldP spid="8919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505200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527300" y="2176463"/>
            <a:ext cx="4025900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One equation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Ancient application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Two equations and three equations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</a:t>
            </a:r>
            <a:r>
              <a:rPr lang="en-US" altLang="zh-TW"/>
              <a:t>Chinese Remainder theorem</a:t>
            </a:r>
          </a:p>
        </p:txBody>
      </p:sp>
    </p:spTree>
    <p:extLst>
      <p:ext uri="{BB962C8B-B14F-4D97-AF65-F5344CB8AC3E}">
        <p14:creationId xmlns:p14="http://schemas.microsoft.com/office/powerpoint/2010/main" val="301295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2362200" y="457200"/>
            <a:ext cx="433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Chinese Remainder Theorem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376613" y="2590800"/>
            <a:ext cx="226536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CC"/>
                </a:solidFill>
              </a:rPr>
              <a:t>x 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40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altLang="en-US" sz="2400" baseline="-25000">
                <a:solidFill>
                  <a:srgbClr val="0000CC"/>
                </a:solidFill>
                <a:sym typeface="Euclid Symbol" pitchFamily="18" charset="2"/>
              </a:rPr>
              <a:t>1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n</a:t>
            </a:r>
            <a:r>
              <a:rPr lang="en-US" altLang="en-US" sz="2400" baseline="-25000">
                <a:solidFill>
                  <a:srgbClr val="0000CC"/>
                </a:solidFill>
              </a:rPr>
              <a:t>1</a:t>
            </a:r>
            <a:r>
              <a:rPr lang="en-US" altLang="en-US" sz="2400">
                <a:solidFill>
                  <a:srgbClr val="0000CC"/>
                </a:solidFill>
              </a:rPr>
              <a:t>)</a:t>
            </a:r>
          </a:p>
          <a:p>
            <a:pPr eaLnBrk="1" hangingPunct="1"/>
            <a:r>
              <a:rPr lang="en-US" altLang="en-US" sz="2400">
                <a:solidFill>
                  <a:srgbClr val="0000CC"/>
                </a:solidFill>
              </a:rPr>
              <a:t>x 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400">
                <a:solidFill>
                  <a:srgbClr val="0000CC"/>
                </a:solidFill>
              </a:rPr>
              <a:t>a</a:t>
            </a:r>
            <a:r>
              <a:rPr lang="en-US" altLang="en-US" sz="2400" baseline="-25000">
                <a:solidFill>
                  <a:srgbClr val="0000CC"/>
                </a:solidFill>
              </a:rPr>
              <a:t>2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n</a:t>
            </a:r>
            <a:r>
              <a:rPr lang="en-US" altLang="en-US" sz="2400" baseline="-25000">
                <a:solidFill>
                  <a:srgbClr val="0000CC"/>
                </a:solidFill>
              </a:rPr>
              <a:t>2</a:t>
            </a:r>
            <a:r>
              <a:rPr lang="en-US" altLang="en-US" sz="2400">
                <a:solidFill>
                  <a:srgbClr val="0000CC"/>
                </a:solidFill>
              </a:rPr>
              <a:t>)</a:t>
            </a:r>
          </a:p>
          <a:p>
            <a:pPr eaLnBrk="1" hangingPunct="1"/>
            <a:endParaRPr lang="en-US" altLang="en-US" sz="2400">
              <a:solidFill>
                <a:srgbClr val="0000CC"/>
              </a:solidFill>
            </a:endParaRPr>
          </a:p>
          <a:p>
            <a:pPr eaLnBrk="1" hangingPunct="1"/>
            <a:r>
              <a:rPr lang="en-US" altLang="en-US" sz="2400">
                <a:solidFill>
                  <a:srgbClr val="0000CC"/>
                </a:solidFill>
              </a:rPr>
              <a:t>x 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400">
                <a:solidFill>
                  <a:srgbClr val="0000CC"/>
                </a:solidFill>
              </a:rPr>
              <a:t>a</a:t>
            </a:r>
            <a:r>
              <a:rPr lang="en-US" altLang="en-US" sz="2400" baseline="-25000">
                <a:solidFill>
                  <a:srgbClr val="0000CC"/>
                </a:solidFill>
              </a:rPr>
              <a:t>k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n</a:t>
            </a:r>
            <a:r>
              <a:rPr lang="en-US" altLang="en-US" sz="2400" baseline="-25000">
                <a:solidFill>
                  <a:srgbClr val="0000CC"/>
                </a:solidFill>
              </a:rPr>
              <a:t>k</a:t>
            </a:r>
            <a:r>
              <a:rPr lang="en-US" altLang="en-US" sz="240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057400" y="1600200"/>
            <a:ext cx="5160963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b="1"/>
              <a:t>Theorem:</a:t>
            </a:r>
            <a:r>
              <a:rPr lang="en-US" altLang="en-US"/>
              <a:t> If </a:t>
            </a:r>
            <a:r>
              <a:rPr lang="en-US" altLang="en-US">
                <a:solidFill>
                  <a:srgbClr val="0000CC"/>
                </a:solidFill>
              </a:rPr>
              <a:t>n</a:t>
            </a:r>
            <a:r>
              <a:rPr lang="en-US" altLang="en-US" baseline="-25000">
                <a:solidFill>
                  <a:srgbClr val="0000CC"/>
                </a:solidFill>
              </a:rPr>
              <a:t>1</a:t>
            </a:r>
            <a:r>
              <a:rPr lang="en-US" altLang="en-US">
                <a:solidFill>
                  <a:srgbClr val="0000CC"/>
                </a:solidFill>
              </a:rPr>
              <a:t>,n</a:t>
            </a:r>
            <a:r>
              <a:rPr lang="en-US" altLang="en-US" baseline="-25000">
                <a:solidFill>
                  <a:srgbClr val="0000CC"/>
                </a:solidFill>
              </a:rPr>
              <a:t>2</a:t>
            </a:r>
            <a:r>
              <a:rPr lang="en-US" altLang="en-US">
                <a:solidFill>
                  <a:srgbClr val="0000CC"/>
                </a:solidFill>
              </a:rPr>
              <a:t>,…,n</a:t>
            </a:r>
            <a:r>
              <a:rPr lang="en-US" altLang="en-US" baseline="-25000">
                <a:solidFill>
                  <a:srgbClr val="0000CC"/>
                </a:solidFill>
              </a:rPr>
              <a:t>k</a:t>
            </a:r>
            <a:r>
              <a:rPr lang="en-US" altLang="en-US">
                <a:solidFill>
                  <a:srgbClr val="0000CC"/>
                </a:solidFill>
              </a:rPr>
              <a:t> </a:t>
            </a:r>
            <a:r>
              <a:rPr lang="en-US" altLang="en-US"/>
              <a:t>are relatively prime and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 	   </a:t>
            </a:r>
            <a:r>
              <a:rPr lang="en-US" altLang="en-US">
                <a:solidFill>
                  <a:srgbClr val="0000CC"/>
                </a:solidFill>
              </a:rPr>
              <a:t>a</a:t>
            </a:r>
            <a:r>
              <a:rPr lang="en-US" altLang="en-US" baseline="-25000">
                <a:solidFill>
                  <a:srgbClr val="0000CC"/>
                </a:solidFill>
              </a:rPr>
              <a:t>1</a:t>
            </a:r>
            <a:r>
              <a:rPr lang="en-US" altLang="en-US">
                <a:solidFill>
                  <a:srgbClr val="0000CC"/>
                </a:solidFill>
              </a:rPr>
              <a:t>,a</a:t>
            </a:r>
            <a:r>
              <a:rPr lang="en-US" altLang="en-US" baseline="-25000">
                <a:solidFill>
                  <a:srgbClr val="0000CC"/>
                </a:solidFill>
              </a:rPr>
              <a:t>2</a:t>
            </a:r>
            <a:r>
              <a:rPr lang="en-US" altLang="en-US">
                <a:solidFill>
                  <a:srgbClr val="0000CC"/>
                </a:solidFill>
              </a:rPr>
              <a:t>,…,a</a:t>
            </a:r>
            <a:r>
              <a:rPr lang="en-US" altLang="en-US" baseline="-25000">
                <a:solidFill>
                  <a:srgbClr val="0000CC"/>
                </a:solidFill>
              </a:rPr>
              <a:t>k</a:t>
            </a:r>
            <a:r>
              <a:rPr lang="en-US" altLang="en-US"/>
              <a:t> are integers, then</a:t>
            </a:r>
            <a:endParaRPr lang="en-US" altLang="en-US">
              <a:solidFill>
                <a:srgbClr val="0000CC"/>
              </a:solidFill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524000" y="1371600"/>
            <a:ext cx="6096000" cy="3886200"/>
          </a:xfrm>
          <a:prstGeom prst="rect">
            <a:avLst/>
          </a:prstGeom>
          <a:noFill/>
          <a:ln w="38100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2270125" y="4384675"/>
            <a:ext cx="48863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have a simultaneous solution x that is </a:t>
            </a:r>
            <a:r>
              <a:rPr lang="en-US" altLang="zh-TW" b="1">
                <a:solidFill>
                  <a:srgbClr val="008000"/>
                </a:solidFill>
              </a:rPr>
              <a:t>unique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modulo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, where </a:t>
            </a:r>
            <a:r>
              <a:rPr lang="en-US" altLang="zh-TW">
                <a:solidFill>
                  <a:srgbClr val="0000CC"/>
                </a:solidFill>
              </a:rPr>
              <a:t>n = n</a:t>
            </a:r>
            <a:r>
              <a:rPr lang="en-US" altLang="zh-TW" baseline="-25000">
                <a:solidFill>
                  <a:srgbClr val="0000CC"/>
                </a:solidFill>
              </a:rPr>
              <a:t>1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 baseline="-25000">
                <a:solidFill>
                  <a:srgbClr val="0000CC"/>
                </a:solidFill>
              </a:rPr>
              <a:t>2</a:t>
            </a:r>
            <a:r>
              <a:rPr lang="en-US" altLang="zh-TW">
                <a:solidFill>
                  <a:srgbClr val="0000CC"/>
                </a:solidFill>
              </a:rPr>
              <a:t>…n</a:t>
            </a:r>
            <a:r>
              <a:rPr lang="en-US" altLang="zh-TW" baseline="-25000">
                <a:solidFill>
                  <a:srgbClr val="0000CC"/>
                </a:solidFill>
              </a:rPr>
              <a:t>k</a:t>
            </a:r>
            <a:r>
              <a:rPr lang="en-US" altLang="zh-TW"/>
              <a:t>.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198563" y="5749925"/>
            <a:ext cx="6726237" cy="346075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600"/>
              <a:t>We will give a proof when k=3, but it can be extended easily to any k.</a:t>
            </a:r>
          </a:p>
        </p:txBody>
      </p:sp>
    </p:spTree>
    <p:extLst>
      <p:ext uri="{BB962C8B-B14F-4D97-AF65-F5344CB8AC3E}">
        <p14:creationId xmlns:p14="http://schemas.microsoft.com/office/powerpoint/2010/main" val="1068376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676400" y="457200"/>
            <a:ext cx="5694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Proof of Chinese Remainder Theorem</a:t>
            </a:r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1981200" y="1219200"/>
            <a:ext cx="1458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N</a:t>
            </a:r>
            <a:r>
              <a:rPr lang="en-US" altLang="en-US" sz="2400" baseline="-25000">
                <a:solidFill>
                  <a:srgbClr val="0000CC"/>
                </a:solidFill>
                <a:sym typeface="Euclid Symbol" pitchFamily="18" charset="2"/>
              </a:rPr>
              <a:t>1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= n</a:t>
            </a:r>
            <a:r>
              <a:rPr lang="en-US" altLang="en-US" sz="2400" baseline="-25000">
                <a:solidFill>
                  <a:srgbClr val="0000CC"/>
                </a:solidFill>
              </a:rPr>
              <a:t>2 </a:t>
            </a:r>
            <a:r>
              <a:rPr lang="en-US" altLang="en-US" sz="2400">
                <a:solidFill>
                  <a:srgbClr val="0000CC"/>
                </a:solidFill>
              </a:rPr>
              <a:t>n</a:t>
            </a:r>
            <a:r>
              <a:rPr lang="en-US" altLang="en-US" sz="2400" baseline="-25000">
                <a:solidFill>
                  <a:srgbClr val="0000CC"/>
                </a:solidFill>
              </a:rPr>
              <a:t>3</a:t>
            </a:r>
            <a:endParaRPr lang="en-US" altLang="en-US" sz="2400">
              <a:solidFill>
                <a:srgbClr val="0000CC"/>
              </a:solidFill>
            </a:endParaRPr>
          </a:p>
        </p:txBody>
      </p:sp>
      <p:sp>
        <p:nvSpPr>
          <p:cNvPr id="865284" name="Rectangle 4"/>
          <p:cNvSpPr>
            <a:spLocks noChangeArrowheads="1"/>
          </p:cNvSpPr>
          <p:nvPr/>
        </p:nvSpPr>
        <p:spPr bwMode="auto">
          <a:xfrm>
            <a:off x="457200" y="2514600"/>
            <a:ext cx="247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CC"/>
                </a:solidFill>
                <a:sym typeface="Euclid Symbol" pitchFamily="18" charset="2"/>
              </a:rPr>
              <a:t>N</a:t>
            </a:r>
            <a:r>
              <a:rPr lang="en-US" altLang="en-US" sz="2400" baseline="-25000">
                <a:solidFill>
                  <a:srgbClr val="0000CC"/>
                </a:solidFill>
                <a:sym typeface="Euclid Symbol" pitchFamily="18" charset="2"/>
              </a:rPr>
              <a:t>1</a:t>
            </a:r>
            <a:r>
              <a:rPr lang="en-US" altLang="en-US" sz="2400">
                <a:solidFill>
                  <a:srgbClr val="0000CC"/>
                </a:solidFill>
              </a:rPr>
              <a:t>x</a:t>
            </a:r>
            <a:r>
              <a:rPr lang="en-US" altLang="en-US" sz="2400" baseline="-25000">
                <a:solidFill>
                  <a:srgbClr val="0000CC"/>
                </a:solidFill>
              </a:rPr>
              <a:t>1</a:t>
            </a:r>
            <a:r>
              <a:rPr lang="en-US" altLang="en-US" sz="24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  <a:sym typeface="Euclid Symbol" pitchFamily="18" charset="2"/>
              </a:rPr>
              <a:t> 1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n</a:t>
            </a:r>
            <a:r>
              <a:rPr lang="en-US" altLang="en-US" sz="2400" baseline="-25000">
                <a:solidFill>
                  <a:srgbClr val="0000CC"/>
                </a:solidFill>
              </a:rPr>
              <a:t>1</a:t>
            </a:r>
            <a:r>
              <a:rPr lang="en-US" altLang="en-US" sz="240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865285" name="Rectangle 5"/>
          <p:cNvSpPr>
            <a:spLocks noChangeArrowheads="1"/>
          </p:cNvSpPr>
          <p:nvPr/>
        </p:nvSpPr>
        <p:spPr bwMode="auto">
          <a:xfrm>
            <a:off x="2249488" y="3886200"/>
            <a:ext cx="4654550" cy="4667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tx2"/>
                </a:solidFill>
              </a:rPr>
              <a:t>Let</a:t>
            </a:r>
            <a:r>
              <a:rPr lang="en-US" altLang="en-US" sz="2400">
                <a:solidFill>
                  <a:srgbClr val="0000CC"/>
                </a:solidFill>
              </a:rPr>
              <a:t> x = </a:t>
            </a:r>
            <a:r>
              <a:rPr lang="en-US" altLang="en-US" sz="240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altLang="en-US" sz="2400" baseline="-25000">
                <a:solidFill>
                  <a:srgbClr val="0000CC"/>
                </a:solidFill>
                <a:sym typeface="Euclid Symbol" pitchFamily="18" charset="2"/>
              </a:rPr>
              <a:t>1</a:t>
            </a:r>
            <a:r>
              <a:rPr lang="en-US" altLang="en-US" sz="2400">
                <a:solidFill>
                  <a:srgbClr val="0000CC"/>
                </a:solidFill>
                <a:sym typeface="Euclid Symbol" pitchFamily="18" charset="2"/>
              </a:rPr>
              <a:t>N</a:t>
            </a:r>
            <a:r>
              <a:rPr lang="en-US" altLang="en-US" sz="2400" baseline="-25000">
                <a:solidFill>
                  <a:srgbClr val="0000CC"/>
                </a:solidFill>
                <a:sym typeface="Euclid Symbol" pitchFamily="18" charset="2"/>
              </a:rPr>
              <a:t>1</a:t>
            </a:r>
            <a:r>
              <a:rPr lang="en-US" altLang="en-US" sz="2400">
                <a:solidFill>
                  <a:srgbClr val="0000CC"/>
                </a:solidFill>
              </a:rPr>
              <a:t>x</a:t>
            </a:r>
            <a:r>
              <a:rPr lang="en-US" altLang="en-US" sz="2400" baseline="-25000">
                <a:solidFill>
                  <a:srgbClr val="0000CC"/>
                </a:solidFill>
              </a:rPr>
              <a:t>1 </a:t>
            </a:r>
            <a:r>
              <a:rPr lang="en-US" altLang="en-US" sz="2400">
                <a:solidFill>
                  <a:srgbClr val="0000CC"/>
                </a:solidFill>
              </a:rPr>
              <a:t>+ </a:t>
            </a:r>
            <a:r>
              <a:rPr lang="en-US" altLang="en-US" sz="240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altLang="en-US" sz="2400" baseline="-25000">
                <a:solidFill>
                  <a:srgbClr val="0000CC"/>
                </a:solidFill>
                <a:sym typeface="Euclid Symbol" pitchFamily="18" charset="2"/>
              </a:rPr>
              <a:t>2</a:t>
            </a:r>
            <a:r>
              <a:rPr lang="en-US" altLang="en-US" sz="2400">
                <a:solidFill>
                  <a:srgbClr val="0000CC"/>
                </a:solidFill>
                <a:sym typeface="Euclid Symbol" pitchFamily="18" charset="2"/>
              </a:rPr>
              <a:t>N</a:t>
            </a:r>
            <a:r>
              <a:rPr lang="en-US" altLang="en-US" sz="2400" baseline="-25000">
                <a:solidFill>
                  <a:srgbClr val="0000CC"/>
                </a:solidFill>
                <a:sym typeface="Euclid Symbol" pitchFamily="18" charset="2"/>
              </a:rPr>
              <a:t>2</a:t>
            </a:r>
            <a:r>
              <a:rPr lang="en-US" altLang="en-US" sz="2400">
                <a:solidFill>
                  <a:srgbClr val="0000CC"/>
                </a:solidFill>
              </a:rPr>
              <a:t>x</a:t>
            </a:r>
            <a:r>
              <a:rPr lang="en-US" altLang="en-US" sz="2400" baseline="-25000">
                <a:solidFill>
                  <a:srgbClr val="0000CC"/>
                </a:solidFill>
              </a:rPr>
              <a:t>2</a:t>
            </a:r>
            <a:r>
              <a:rPr lang="en-US" altLang="en-US" sz="2400">
                <a:solidFill>
                  <a:srgbClr val="0000CC"/>
                </a:solidFill>
              </a:rPr>
              <a:t> + </a:t>
            </a:r>
            <a:r>
              <a:rPr lang="en-US" altLang="en-US" sz="240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altLang="en-US" sz="2400" baseline="-25000">
                <a:solidFill>
                  <a:srgbClr val="0000CC"/>
                </a:solidFill>
                <a:sym typeface="Euclid Symbol" pitchFamily="18" charset="2"/>
              </a:rPr>
              <a:t>3</a:t>
            </a:r>
            <a:r>
              <a:rPr lang="en-US" altLang="en-US" sz="2400">
                <a:solidFill>
                  <a:srgbClr val="0000CC"/>
                </a:solidFill>
                <a:sym typeface="Euclid Symbol" pitchFamily="18" charset="2"/>
              </a:rPr>
              <a:t>N</a:t>
            </a:r>
            <a:r>
              <a:rPr lang="en-US" altLang="en-US" sz="2400" baseline="-25000">
                <a:solidFill>
                  <a:srgbClr val="0000CC"/>
                </a:solidFill>
                <a:sym typeface="Euclid Symbol" pitchFamily="18" charset="2"/>
              </a:rPr>
              <a:t>3</a:t>
            </a:r>
            <a:r>
              <a:rPr lang="en-US" altLang="en-US" sz="2400">
                <a:solidFill>
                  <a:srgbClr val="0000CC"/>
                </a:solidFill>
              </a:rPr>
              <a:t>x</a:t>
            </a:r>
            <a:r>
              <a:rPr lang="en-US" altLang="en-US" sz="2400" baseline="-25000">
                <a:solidFill>
                  <a:srgbClr val="0000CC"/>
                </a:solidFill>
              </a:rPr>
              <a:t>3</a:t>
            </a:r>
            <a:endParaRPr lang="en-US" altLang="en-US" sz="2400">
              <a:solidFill>
                <a:srgbClr val="0000CC"/>
              </a:solidFill>
            </a:endParaRPr>
          </a:p>
        </p:txBody>
      </p:sp>
      <p:sp>
        <p:nvSpPr>
          <p:cNvPr id="865286" name="Rectangle 6"/>
          <p:cNvSpPr>
            <a:spLocks noChangeArrowheads="1"/>
          </p:cNvSpPr>
          <p:nvPr/>
        </p:nvSpPr>
        <p:spPr bwMode="auto">
          <a:xfrm>
            <a:off x="4038600" y="5410200"/>
            <a:ext cx="2211388" cy="4667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CC"/>
                </a:solidFill>
              </a:rPr>
              <a:t>x 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40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altLang="en-US" sz="2400" baseline="-25000">
                <a:solidFill>
                  <a:srgbClr val="0000CC"/>
                </a:solidFill>
                <a:sym typeface="Euclid Symbol" pitchFamily="18" charset="2"/>
              </a:rPr>
              <a:t>1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n</a:t>
            </a:r>
            <a:r>
              <a:rPr lang="en-US" altLang="en-US" sz="2400" baseline="-25000">
                <a:solidFill>
                  <a:srgbClr val="0000CC"/>
                </a:solidFill>
              </a:rPr>
              <a:t>1</a:t>
            </a:r>
            <a:r>
              <a:rPr lang="en-US" altLang="en-US" sz="240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865287" name="Text Box 7"/>
          <p:cNvSpPr txBox="1">
            <a:spLocks noChangeArrowheads="1"/>
          </p:cNvSpPr>
          <p:nvPr/>
        </p:nvSpPr>
        <p:spPr bwMode="auto">
          <a:xfrm>
            <a:off x="1066800" y="1219200"/>
            <a:ext cx="542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Let</a:t>
            </a:r>
          </a:p>
        </p:txBody>
      </p:sp>
      <p:sp>
        <p:nvSpPr>
          <p:cNvPr id="865288" name="Rectangle 8"/>
          <p:cNvSpPr>
            <a:spLocks noChangeArrowheads="1"/>
          </p:cNvSpPr>
          <p:nvPr/>
        </p:nvSpPr>
        <p:spPr bwMode="auto">
          <a:xfrm>
            <a:off x="3841750" y="1219200"/>
            <a:ext cx="1458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N</a:t>
            </a:r>
            <a:r>
              <a:rPr lang="en-US" altLang="en-US" sz="2400" baseline="-25000">
                <a:solidFill>
                  <a:srgbClr val="0000CC"/>
                </a:solidFill>
                <a:sym typeface="Euclid Symbol" pitchFamily="18" charset="2"/>
              </a:rPr>
              <a:t>2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= n</a:t>
            </a:r>
            <a:r>
              <a:rPr lang="en-US" altLang="en-US" sz="2400" baseline="-25000">
                <a:solidFill>
                  <a:srgbClr val="0000CC"/>
                </a:solidFill>
              </a:rPr>
              <a:t>1 </a:t>
            </a:r>
            <a:r>
              <a:rPr lang="en-US" altLang="en-US" sz="2400">
                <a:solidFill>
                  <a:srgbClr val="0000CC"/>
                </a:solidFill>
              </a:rPr>
              <a:t>n</a:t>
            </a:r>
            <a:r>
              <a:rPr lang="en-US" altLang="en-US" sz="2400" baseline="-25000">
                <a:solidFill>
                  <a:srgbClr val="0000CC"/>
                </a:solidFill>
              </a:rPr>
              <a:t>3</a:t>
            </a:r>
            <a:endParaRPr lang="en-US" altLang="en-US" sz="2400">
              <a:solidFill>
                <a:srgbClr val="0000CC"/>
              </a:solidFill>
            </a:endParaRPr>
          </a:p>
        </p:txBody>
      </p:sp>
      <p:sp>
        <p:nvSpPr>
          <p:cNvPr id="865289" name="Rectangle 9"/>
          <p:cNvSpPr>
            <a:spLocks noChangeArrowheads="1"/>
          </p:cNvSpPr>
          <p:nvPr/>
        </p:nvSpPr>
        <p:spPr bwMode="auto">
          <a:xfrm>
            <a:off x="5856288" y="1219200"/>
            <a:ext cx="1458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N</a:t>
            </a:r>
            <a:r>
              <a:rPr lang="en-US" altLang="en-US" sz="2400" baseline="-25000">
                <a:solidFill>
                  <a:srgbClr val="0000CC"/>
                </a:solidFill>
                <a:sym typeface="Euclid Symbol" pitchFamily="18" charset="2"/>
              </a:rPr>
              <a:t>3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= n</a:t>
            </a:r>
            <a:r>
              <a:rPr lang="en-US" altLang="en-US" sz="2400" baseline="-25000">
                <a:solidFill>
                  <a:srgbClr val="0000CC"/>
                </a:solidFill>
              </a:rPr>
              <a:t>1 </a:t>
            </a:r>
            <a:r>
              <a:rPr lang="en-US" altLang="en-US" sz="2400">
                <a:solidFill>
                  <a:srgbClr val="0000CC"/>
                </a:solidFill>
              </a:rPr>
              <a:t>n</a:t>
            </a:r>
            <a:r>
              <a:rPr lang="en-US" altLang="en-US" sz="2400" baseline="-25000">
                <a:solidFill>
                  <a:srgbClr val="0000CC"/>
                </a:solidFill>
              </a:rPr>
              <a:t>2</a:t>
            </a:r>
            <a:endParaRPr lang="en-US" altLang="en-US" sz="2400">
              <a:solidFill>
                <a:srgbClr val="0000CC"/>
              </a:solidFill>
            </a:endParaRPr>
          </a:p>
        </p:txBody>
      </p:sp>
      <p:sp>
        <p:nvSpPr>
          <p:cNvPr id="865290" name="Text Box 10"/>
          <p:cNvSpPr txBox="1">
            <a:spLocks noChangeArrowheads="1"/>
          </p:cNvSpPr>
          <p:nvPr/>
        </p:nvSpPr>
        <p:spPr bwMode="auto">
          <a:xfrm>
            <a:off x="381000" y="1981200"/>
            <a:ext cx="790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Since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 baseline="-25000">
                <a:solidFill>
                  <a:srgbClr val="0000CC"/>
                </a:solidFill>
              </a:rPr>
              <a:t>i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 baseline="-25000">
                <a:solidFill>
                  <a:srgbClr val="0000CC"/>
                </a:solidFill>
              </a:rPr>
              <a:t>i</a:t>
            </a:r>
            <a:r>
              <a:rPr lang="en-US" altLang="zh-TW"/>
              <a:t> are relatively prime, this implies that there exist </a:t>
            </a:r>
            <a:r>
              <a:rPr lang="en-US" altLang="zh-TW">
                <a:solidFill>
                  <a:srgbClr val="0000CC"/>
                </a:solidFill>
              </a:rPr>
              <a:t>x</a:t>
            </a:r>
            <a:r>
              <a:rPr lang="en-US" altLang="zh-TW" baseline="-25000">
                <a:solidFill>
                  <a:srgbClr val="0000CC"/>
                </a:solidFill>
              </a:rPr>
              <a:t>1</a:t>
            </a:r>
            <a:r>
              <a:rPr lang="en-US" altLang="zh-TW">
                <a:solidFill>
                  <a:srgbClr val="0000CC"/>
                </a:solidFill>
              </a:rPr>
              <a:t> x</a:t>
            </a:r>
            <a:r>
              <a:rPr lang="en-US" altLang="zh-TW" baseline="-25000">
                <a:solidFill>
                  <a:srgbClr val="0000CC"/>
                </a:solidFill>
              </a:rPr>
              <a:t>2</a:t>
            </a:r>
            <a:r>
              <a:rPr lang="en-US" altLang="zh-TW">
                <a:solidFill>
                  <a:srgbClr val="0000CC"/>
                </a:solidFill>
              </a:rPr>
              <a:t> x</a:t>
            </a:r>
            <a:r>
              <a:rPr lang="en-US" altLang="zh-TW" baseline="-25000">
                <a:solidFill>
                  <a:srgbClr val="0000CC"/>
                </a:solidFill>
              </a:rPr>
              <a:t>3</a:t>
            </a:r>
          </a:p>
        </p:txBody>
      </p:sp>
      <p:sp>
        <p:nvSpPr>
          <p:cNvPr id="865291" name="Rectangle 11"/>
          <p:cNvSpPr>
            <a:spLocks noChangeArrowheads="1"/>
          </p:cNvSpPr>
          <p:nvPr/>
        </p:nvSpPr>
        <p:spPr bwMode="auto">
          <a:xfrm>
            <a:off x="3286125" y="2514600"/>
            <a:ext cx="257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CC"/>
                </a:solidFill>
                <a:sym typeface="Euclid Symbol" pitchFamily="18" charset="2"/>
              </a:rPr>
              <a:t>N</a:t>
            </a:r>
            <a:r>
              <a:rPr lang="en-US" altLang="en-US" sz="2400" baseline="-25000">
                <a:solidFill>
                  <a:srgbClr val="0000CC"/>
                </a:solidFill>
                <a:sym typeface="Euclid Symbol" pitchFamily="18" charset="2"/>
              </a:rPr>
              <a:t>2</a:t>
            </a:r>
            <a:r>
              <a:rPr lang="en-US" altLang="en-US" sz="2400">
                <a:solidFill>
                  <a:srgbClr val="0000CC"/>
                </a:solidFill>
              </a:rPr>
              <a:t>x</a:t>
            </a:r>
            <a:r>
              <a:rPr lang="en-US" altLang="en-US" sz="2400" baseline="-25000">
                <a:solidFill>
                  <a:srgbClr val="0000CC"/>
                </a:solidFill>
              </a:rPr>
              <a:t>2</a:t>
            </a:r>
            <a:r>
              <a:rPr lang="en-US" altLang="en-US" sz="24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  <a:sym typeface="Euclid Symbol" pitchFamily="18" charset="2"/>
              </a:rPr>
              <a:t> 1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n</a:t>
            </a:r>
            <a:r>
              <a:rPr lang="en-US" altLang="en-US" sz="2400" baseline="-25000">
                <a:solidFill>
                  <a:srgbClr val="0000CC"/>
                </a:solidFill>
              </a:rPr>
              <a:t>2</a:t>
            </a:r>
            <a:r>
              <a:rPr lang="en-US" altLang="en-US" sz="240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865292" name="Rectangle 12"/>
          <p:cNvSpPr>
            <a:spLocks noChangeArrowheads="1"/>
          </p:cNvSpPr>
          <p:nvPr/>
        </p:nvSpPr>
        <p:spPr bwMode="auto">
          <a:xfrm>
            <a:off x="6248400" y="2514600"/>
            <a:ext cx="257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CC"/>
                </a:solidFill>
                <a:sym typeface="Euclid Symbol" pitchFamily="18" charset="2"/>
              </a:rPr>
              <a:t>N</a:t>
            </a:r>
            <a:r>
              <a:rPr lang="en-US" altLang="en-US" sz="2400" baseline="-25000">
                <a:solidFill>
                  <a:srgbClr val="0000CC"/>
                </a:solidFill>
                <a:sym typeface="Euclid Symbol" pitchFamily="18" charset="2"/>
              </a:rPr>
              <a:t>3</a:t>
            </a:r>
            <a:r>
              <a:rPr lang="en-US" altLang="en-US" sz="2400">
                <a:solidFill>
                  <a:srgbClr val="0000CC"/>
                </a:solidFill>
              </a:rPr>
              <a:t>x</a:t>
            </a:r>
            <a:r>
              <a:rPr lang="en-US" altLang="en-US" sz="2400" baseline="-25000">
                <a:solidFill>
                  <a:srgbClr val="0000CC"/>
                </a:solidFill>
              </a:rPr>
              <a:t>3</a:t>
            </a:r>
            <a:r>
              <a:rPr lang="en-US" altLang="en-US" sz="24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  <a:sym typeface="Euclid Symbol" pitchFamily="18" charset="2"/>
              </a:rPr>
              <a:t> 1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n</a:t>
            </a:r>
            <a:r>
              <a:rPr lang="en-US" altLang="en-US" sz="2400" baseline="-25000">
                <a:solidFill>
                  <a:srgbClr val="0000CC"/>
                </a:solidFill>
              </a:rPr>
              <a:t>3</a:t>
            </a:r>
            <a:r>
              <a:rPr lang="en-US" altLang="en-US" sz="240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865293" name="Text Box 13"/>
          <p:cNvSpPr txBox="1">
            <a:spLocks noChangeArrowheads="1"/>
          </p:cNvSpPr>
          <p:nvPr/>
        </p:nvSpPr>
        <p:spPr bwMode="auto">
          <a:xfrm>
            <a:off x="0" y="3244850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So,</a:t>
            </a:r>
          </a:p>
        </p:txBody>
      </p:sp>
      <p:sp>
        <p:nvSpPr>
          <p:cNvPr id="865294" name="Rectangle 14"/>
          <p:cNvSpPr>
            <a:spLocks noChangeArrowheads="1"/>
          </p:cNvSpPr>
          <p:nvPr/>
        </p:nvSpPr>
        <p:spPr bwMode="auto">
          <a:xfrm>
            <a:off x="457200" y="3200400"/>
            <a:ext cx="2919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altLang="en-US" sz="2400" baseline="-25000">
                <a:solidFill>
                  <a:srgbClr val="0000CC"/>
                </a:solidFill>
                <a:sym typeface="Euclid Symbol" pitchFamily="18" charset="2"/>
              </a:rPr>
              <a:t>1</a:t>
            </a:r>
            <a:r>
              <a:rPr lang="en-US" altLang="en-US" sz="2400">
                <a:solidFill>
                  <a:srgbClr val="0000CC"/>
                </a:solidFill>
                <a:sym typeface="Euclid Symbol" pitchFamily="18" charset="2"/>
              </a:rPr>
              <a:t>N</a:t>
            </a:r>
            <a:r>
              <a:rPr lang="en-US" altLang="en-US" sz="2400" baseline="-25000">
                <a:solidFill>
                  <a:srgbClr val="0000CC"/>
                </a:solidFill>
                <a:sym typeface="Euclid Symbol" pitchFamily="18" charset="2"/>
              </a:rPr>
              <a:t>1</a:t>
            </a:r>
            <a:r>
              <a:rPr lang="en-US" altLang="en-US" sz="2400">
                <a:solidFill>
                  <a:srgbClr val="0000CC"/>
                </a:solidFill>
              </a:rPr>
              <a:t>x</a:t>
            </a:r>
            <a:r>
              <a:rPr lang="en-US" altLang="en-US" sz="2400" baseline="-25000">
                <a:solidFill>
                  <a:srgbClr val="0000CC"/>
                </a:solidFill>
              </a:rPr>
              <a:t>1</a:t>
            </a:r>
            <a:r>
              <a:rPr lang="en-US" altLang="en-US" sz="24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  <a:sym typeface="Euclid Symbol" pitchFamily="18" charset="2"/>
              </a:rPr>
              <a:t> a</a:t>
            </a:r>
            <a:r>
              <a:rPr lang="en-US" altLang="en-US" sz="2400" baseline="-25000">
                <a:solidFill>
                  <a:srgbClr val="0000CC"/>
                </a:solidFill>
                <a:sym typeface="Euclid Symbol" pitchFamily="18" charset="2"/>
              </a:rPr>
              <a:t>1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n</a:t>
            </a:r>
            <a:r>
              <a:rPr lang="en-US" altLang="en-US" sz="2400" baseline="-25000">
                <a:solidFill>
                  <a:srgbClr val="0000CC"/>
                </a:solidFill>
              </a:rPr>
              <a:t>1</a:t>
            </a:r>
            <a:r>
              <a:rPr lang="en-US" altLang="en-US" sz="2400">
                <a:solidFill>
                  <a:srgbClr val="0000CC"/>
                </a:solidFill>
              </a:rPr>
              <a:t>),</a:t>
            </a:r>
          </a:p>
        </p:txBody>
      </p:sp>
      <p:sp>
        <p:nvSpPr>
          <p:cNvPr id="865295" name="Rectangle 15"/>
          <p:cNvSpPr>
            <a:spLocks noChangeArrowheads="1"/>
          </p:cNvSpPr>
          <p:nvPr/>
        </p:nvSpPr>
        <p:spPr bwMode="auto">
          <a:xfrm>
            <a:off x="3276600" y="3200400"/>
            <a:ext cx="3078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altLang="en-US" sz="2400" baseline="-25000">
                <a:solidFill>
                  <a:srgbClr val="0000CC"/>
                </a:solidFill>
                <a:sym typeface="Euclid Symbol" pitchFamily="18" charset="2"/>
              </a:rPr>
              <a:t>2</a:t>
            </a:r>
            <a:r>
              <a:rPr lang="en-US" altLang="en-US" sz="2400">
                <a:solidFill>
                  <a:srgbClr val="0000CC"/>
                </a:solidFill>
                <a:sym typeface="Euclid Symbol" pitchFamily="18" charset="2"/>
              </a:rPr>
              <a:t>N</a:t>
            </a:r>
            <a:r>
              <a:rPr lang="en-US" altLang="en-US" sz="2400" baseline="-25000">
                <a:solidFill>
                  <a:srgbClr val="0000CC"/>
                </a:solidFill>
                <a:sym typeface="Euclid Symbol" pitchFamily="18" charset="2"/>
              </a:rPr>
              <a:t>2</a:t>
            </a:r>
            <a:r>
              <a:rPr lang="en-US" altLang="en-US" sz="2400">
                <a:solidFill>
                  <a:srgbClr val="0000CC"/>
                </a:solidFill>
              </a:rPr>
              <a:t>x</a:t>
            </a:r>
            <a:r>
              <a:rPr lang="en-US" altLang="en-US" sz="2400" baseline="-25000">
                <a:solidFill>
                  <a:srgbClr val="0000CC"/>
                </a:solidFill>
              </a:rPr>
              <a:t>2</a:t>
            </a:r>
            <a:r>
              <a:rPr lang="en-US" altLang="en-US" sz="24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  <a:sym typeface="Euclid Symbol" pitchFamily="18" charset="2"/>
              </a:rPr>
              <a:t> a</a:t>
            </a:r>
            <a:r>
              <a:rPr lang="en-US" altLang="en-US" sz="2400" baseline="-25000">
                <a:solidFill>
                  <a:srgbClr val="0000CC"/>
                </a:solidFill>
                <a:sym typeface="Euclid Symbol" pitchFamily="18" charset="2"/>
              </a:rPr>
              <a:t>2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n</a:t>
            </a:r>
            <a:r>
              <a:rPr lang="en-US" altLang="en-US" sz="2400" baseline="-25000">
                <a:solidFill>
                  <a:srgbClr val="0000CC"/>
                </a:solidFill>
              </a:rPr>
              <a:t>2</a:t>
            </a:r>
            <a:r>
              <a:rPr lang="en-US" altLang="en-US" sz="2400">
                <a:solidFill>
                  <a:srgbClr val="0000CC"/>
                </a:solidFill>
              </a:rPr>
              <a:t>),</a:t>
            </a:r>
          </a:p>
        </p:txBody>
      </p:sp>
      <p:sp>
        <p:nvSpPr>
          <p:cNvPr id="865296" name="Rectangle 16"/>
          <p:cNvSpPr>
            <a:spLocks noChangeArrowheads="1"/>
          </p:cNvSpPr>
          <p:nvPr/>
        </p:nvSpPr>
        <p:spPr bwMode="auto">
          <a:xfrm>
            <a:off x="6248400" y="3200400"/>
            <a:ext cx="2994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altLang="en-US" sz="2400" baseline="-25000">
                <a:solidFill>
                  <a:srgbClr val="0000CC"/>
                </a:solidFill>
                <a:sym typeface="Euclid Symbol" pitchFamily="18" charset="2"/>
              </a:rPr>
              <a:t>3</a:t>
            </a:r>
            <a:r>
              <a:rPr lang="en-US" altLang="en-US" sz="2400">
                <a:solidFill>
                  <a:srgbClr val="0000CC"/>
                </a:solidFill>
                <a:sym typeface="Euclid Symbol" pitchFamily="18" charset="2"/>
              </a:rPr>
              <a:t>N</a:t>
            </a:r>
            <a:r>
              <a:rPr lang="en-US" altLang="en-US" sz="2400" baseline="-25000">
                <a:solidFill>
                  <a:srgbClr val="0000CC"/>
                </a:solidFill>
                <a:sym typeface="Euclid Symbol" pitchFamily="18" charset="2"/>
              </a:rPr>
              <a:t>3</a:t>
            </a:r>
            <a:r>
              <a:rPr lang="en-US" altLang="en-US" sz="2400">
                <a:solidFill>
                  <a:srgbClr val="0000CC"/>
                </a:solidFill>
              </a:rPr>
              <a:t>x</a:t>
            </a:r>
            <a:r>
              <a:rPr lang="en-US" altLang="en-US" sz="2400" baseline="-25000">
                <a:solidFill>
                  <a:srgbClr val="0000CC"/>
                </a:solidFill>
              </a:rPr>
              <a:t>3</a:t>
            </a:r>
            <a:r>
              <a:rPr lang="en-US" altLang="en-US" sz="24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  <a:sym typeface="Euclid Symbol" pitchFamily="18" charset="2"/>
              </a:rPr>
              <a:t> a</a:t>
            </a:r>
            <a:r>
              <a:rPr lang="en-US" altLang="en-US" sz="2400" baseline="-25000">
                <a:solidFill>
                  <a:srgbClr val="0000CC"/>
                </a:solidFill>
                <a:sym typeface="Euclid Symbol" pitchFamily="18" charset="2"/>
              </a:rPr>
              <a:t>3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n</a:t>
            </a:r>
            <a:r>
              <a:rPr lang="en-US" altLang="en-US" sz="2400" baseline="-25000">
                <a:solidFill>
                  <a:srgbClr val="0000CC"/>
                </a:solidFill>
              </a:rPr>
              <a:t>3</a:t>
            </a:r>
            <a:r>
              <a:rPr lang="en-US" altLang="en-US" sz="240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865297" name="Rectangle 17"/>
          <p:cNvSpPr>
            <a:spLocks noChangeArrowheads="1"/>
          </p:cNvSpPr>
          <p:nvPr/>
        </p:nvSpPr>
        <p:spPr bwMode="auto">
          <a:xfrm>
            <a:off x="3962400" y="4648200"/>
            <a:ext cx="2868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CC"/>
                </a:solidFill>
              </a:rPr>
              <a:t>x 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40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altLang="en-US" sz="2400" baseline="-25000">
                <a:solidFill>
                  <a:srgbClr val="0000CC"/>
                </a:solidFill>
                <a:sym typeface="Euclid Symbol" pitchFamily="18" charset="2"/>
              </a:rPr>
              <a:t>1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  <a:sym typeface="Euclid Symbol" pitchFamily="18" charset="2"/>
              </a:rPr>
              <a:t>N</a:t>
            </a:r>
            <a:r>
              <a:rPr lang="en-US" altLang="en-US" sz="2400" baseline="-25000">
                <a:solidFill>
                  <a:srgbClr val="0000CC"/>
                </a:solidFill>
                <a:sym typeface="Euclid Symbol" pitchFamily="18" charset="2"/>
              </a:rPr>
              <a:t>1</a:t>
            </a:r>
            <a:r>
              <a:rPr lang="en-US" altLang="en-US" sz="2400">
                <a:solidFill>
                  <a:srgbClr val="0000CC"/>
                </a:solidFill>
              </a:rPr>
              <a:t>x</a:t>
            </a:r>
            <a:r>
              <a:rPr lang="en-US" altLang="en-US" sz="2400" baseline="-25000">
                <a:solidFill>
                  <a:srgbClr val="0000CC"/>
                </a:solidFill>
              </a:rPr>
              <a:t>1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n</a:t>
            </a:r>
            <a:r>
              <a:rPr lang="en-US" altLang="en-US" sz="2400" baseline="-25000">
                <a:solidFill>
                  <a:srgbClr val="0000CC"/>
                </a:solidFill>
              </a:rPr>
              <a:t>1</a:t>
            </a:r>
            <a:r>
              <a:rPr lang="en-US" altLang="en-US" sz="240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865298" name="Text Box 18"/>
          <p:cNvSpPr txBox="1">
            <a:spLocks noChangeArrowheads="1"/>
          </p:cNvSpPr>
          <p:nvPr/>
        </p:nvSpPr>
        <p:spPr bwMode="auto">
          <a:xfrm>
            <a:off x="914400" y="4648200"/>
            <a:ext cx="290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Since </a:t>
            </a:r>
            <a:r>
              <a:rPr lang="en-US" altLang="en-US" sz="2400">
                <a:solidFill>
                  <a:srgbClr val="0000CC"/>
                </a:solidFill>
              </a:rPr>
              <a:t>n</a:t>
            </a:r>
            <a:r>
              <a:rPr lang="en-US" altLang="en-US" sz="2400" baseline="-25000">
                <a:solidFill>
                  <a:srgbClr val="0000CC"/>
                </a:solidFill>
              </a:rPr>
              <a:t>1</a:t>
            </a:r>
            <a:r>
              <a:rPr lang="en-US" altLang="en-US" sz="2400">
                <a:solidFill>
                  <a:srgbClr val="0000CC"/>
                </a:solidFill>
              </a:rPr>
              <a:t>|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N</a:t>
            </a:r>
            <a:r>
              <a:rPr lang="en-US" altLang="en-US" sz="2400" baseline="-25000">
                <a:solidFill>
                  <a:srgbClr val="0000CC"/>
                </a:solidFill>
                <a:sym typeface="Euclid Symbol" pitchFamily="18" charset="2"/>
              </a:rPr>
              <a:t>2 </a:t>
            </a:r>
            <a:r>
              <a:rPr lang="en-US" altLang="zh-TW"/>
              <a:t>and </a:t>
            </a:r>
            <a:r>
              <a:rPr lang="en-US" altLang="en-US" sz="2400">
                <a:solidFill>
                  <a:srgbClr val="0000CC"/>
                </a:solidFill>
              </a:rPr>
              <a:t>n</a:t>
            </a:r>
            <a:r>
              <a:rPr lang="en-US" altLang="en-US" sz="2400" baseline="-25000">
                <a:solidFill>
                  <a:srgbClr val="0000CC"/>
                </a:solidFill>
              </a:rPr>
              <a:t>1</a:t>
            </a:r>
            <a:r>
              <a:rPr lang="en-US" altLang="en-US" sz="2400">
                <a:solidFill>
                  <a:srgbClr val="0000CC"/>
                </a:solidFill>
              </a:rPr>
              <a:t>|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N</a:t>
            </a:r>
            <a:r>
              <a:rPr lang="en-US" altLang="en-US" sz="2400" baseline="-25000">
                <a:solidFill>
                  <a:srgbClr val="0000CC"/>
                </a:solidFill>
                <a:sym typeface="Euclid Symbol" pitchFamily="18" charset="2"/>
              </a:rPr>
              <a:t>3</a:t>
            </a:r>
            <a:r>
              <a:rPr lang="en-US" altLang="zh-TW"/>
              <a:t>,</a:t>
            </a:r>
          </a:p>
        </p:txBody>
      </p:sp>
      <p:sp>
        <p:nvSpPr>
          <p:cNvPr id="865299" name="Rectangle 19"/>
          <p:cNvSpPr>
            <a:spLocks noChangeArrowheads="1"/>
          </p:cNvSpPr>
          <p:nvPr/>
        </p:nvSpPr>
        <p:spPr bwMode="auto">
          <a:xfrm>
            <a:off x="685800" y="5410200"/>
            <a:ext cx="3192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Since </a:t>
            </a:r>
            <a:r>
              <a:rPr lang="en-US" altLang="en-US" sz="2400">
                <a:solidFill>
                  <a:srgbClr val="0000CC"/>
                </a:solidFill>
                <a:sym typeface="Euclid Symbol" pitchFamily="18" charset="2"/>
              </a:rPr>
              <a:t>N</a:t>
            </a:r>
            <a:r>
              <a:rPr lang="en-US" altLang="en-US" sz="2400" baseline="-25000">
                <a:solidFill>
                  <a:srgbClr val="0000CC"/>
                </a:solidFill>
                <a:sym typeface="Euclid Symbol" pitchFamily="18" charset="2"/>
              </a:rPr>
              <a:t>1</a:t>
            </a:r>
            <a:r>
              <a:rPr lang="en-US" altLang="en-US" sz="2400">
                <a:solidFill>
                  <a:srgbClr val="0000CC"/>
                </a:solidFill>
              </a:rPr>
              <a:t>x</a:t>
            </a:r>
            <a:r>
              <a:rPr lang="en-US" altLang="en-US" sz="2400" baseline="-25000">
                <a:solidFill>
                  <a:srgbClr val="0000CC"/>
                </a:solidFill>
              </a:rPr>
              <a:t>1</a:t>
            </a:r>
            <a:r>
              <a:rPr lang="en-US" altLang="en-US" sz="24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  <a:sym typeface="Euclid Symbol" pitchFamily="18" charset="2"/>
              </a:rPr>
              <a:t> 1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n</a:t>
            </a:r>
            <a:r>
              <a:rPr lang="en-US" altLang="en-US" sz="2400" baseline="-25000">
                <a:solidFill>
                  <a:srgbClr val="0000CC"/>
                </a:solidFill>
              </a:rPr>
              <a:t>1</a:t>
            </a:r>
            <a:r>
              <a:rPr lang="en-US" altLang="en-US" sz="2400">
                <a:solidFill>
                  <a:srgbClr val="0000CC"/>
                </a:solidFill>
              </a:rPr>
              <a:t>)</a:t>
            </a:r>
            <a:r>
              <a:rPr lang="en-US" altLang="zh-TW"/>
              <a:t>,</a:t>
            </a:r>
            <a:endParaRPr lang="en-US" altLang="en-US"/>
          </a:p>
        </p:txBody>
      </p:sp>
      <p:sp>
        <p:nvSpPr>
          <p:cNvPr id="865300" name="Text Box 20"/>
          <p:cNvSpPr txBox="1">
            <a:spLocks noChangeArrowheads="1"/>
          </p:cNvSpPr>
          <p:nvPr/>
        </p:nvSpPr>
        <p:spPr bwMode="auto">
          <a:xfrm>
            <a:off x="1219200" y="6172200"/>
            <a:ext cx="1181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Similarly,</a:t>
            </a:r>
          </a:p>
        </p:txBody>
      </p:sp>
      <p:sp>
        <p:nvSpPr>
          <p:cNvPr id="865301" name="Rectangle 21"/>
          <p:cNvSpPr>
            <a:spLocks noChangeArrowheads="1"/>
          </p:cNvSpPr>
          <p:nvPr/>
        </p:nvSpPr>
        <p:spPr bwMode="auto">
          <a:xfrm>
            <a:off x="2743200" y="6162675"/>
            <a:ext cx="2274888" cy="4667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CC"/>
                </a:solidFill>
              </a:rPr>
              <a:t>x 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40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altLang="en-US" sz="2400" baseline="-25000">
                <a:solidFill>
                  <a:srgbClr val="0000CC"/>
                </a:solidFill>
                <a:sym typeface="Euclid Symbol" pitchFamily="18" charset="2"/>
              </a:rPr>
              <a:t>2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n</a:t>
            </a:r>
            <a:r>
              <a:rPr lang="en-US" altLang="en-US" sz="2400" baseline="-25000">
                <a:solidFill>
                  <a:srgbClr val="0000CC"/>
                </a:solidFill>
              </a:rPr>
              <a:t>2</a:t>
            </a:r>
            <a:r>
              <a:rPr lang="en-US" altLang="en-US" sz="240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865302" name="Rectangle 22"/>
          <p:cNvSpPr>
            <a:spLocks noChangeArrowheads="1"/>
          </p:cNvSpPr>
          <p:nvPr/>
        </p:nvSpPr>
        <p:spPr bwMode="auto">
          <a:xfrm>
            <a:off x="5484813" y="6172200"/>
            <a:ext cx="2274887" cy="4667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CC"/>
                </a:solidFill>
              </a:rPr>
              <a:t>x 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40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altLang="en-US" sz="2400" baseline="-25000">
                <a:solidFill>
                  <a:srgbClr val="0000CC"/>
                </a:solidFill>
                <a:sym typeface="Euclid Symbol" pitchFamily="18" charset="2"/>
              </a:rPr>
              <a:t>3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n</a:t>
            </a:r>
            <a:r>
              <a:rPr lang="en-US" altLang="en-US" sz="2400" baseline="-25000">
                <a:solidFill>
                  <a:srgbClr val="0000CC"/>
                </a:solidFill>
              </a:rPr>
              <a:t>3</a:t>
            </a:r>
            <a:r>
              <a:rPr lang="en-US" altLang="en-US" sz="2400">
                <a:solidFill>
                  <a:srgbClr val="0000CC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25833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283" grpId="0"/>
      <p:bldP spid="865284" grpId="0"/>
      <p:bldP spid="865285" grpId="0" animBg="1"/>
      <p:bldP spid="865286" grpId="0" animBg="1"/>
      <p:bldP spid="865287" grpId="0"/>
      <p:bldP spid="865288" grpId="0"/>
      <p:bldP spid="865289" grpId="0"/>
      <p:bldP spid="865290" grpId="0"/>
      <p:bldP spid="865291" grpId="0"/>
      <p:bldP spid="865292" grpId="0"/>
      <p:bldP spid="865293" grpId="0"/>
      <p:bldP spid="865294" grpId="0"/>
      <p:bldP spid="865295" grpId="0"/>
      <p:bldP spid="865296" grpId="0"/>
      <p:bldP spid="865297" grpId="0"/>
      <p:bldP spid="865298" grpId="0"/>
      <p:bldP spid="865299" grpId="0"/>
      <p:bldP spid="865300" grpId="0"/>
      <p:bldP spid="865301" grpId="0" animBg="1"/>
      <p:bldP spid="86530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657600" y="457200"/>
            <a:ext cx="1766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Uniqueness</a:t>
            </a:r>
          </a:p>
        </p:txBody>
      </p:sp>
      <p:sp>
        <p:nvSpPr>
          <p:cNvPr id="28675" name="Rectangle 24"/>
          <p:cNvSpPr>
            <a:spLocks noChangeArrowheads="1"/>
          </p:cNvSpPr>
          <p:nvPr/>
        </p:nvSpPr>
        <p:spPr bwMode="auto">
          <a:xfrm>
            <a:off x="3429000" y="1219200"/>
            <a:ext cx="22653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CC"/>
                </a:solidFill>
              </a:rPr>
              <a:t>x 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40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altLang="en-US" sz="2400" baseline="-25000">
                <a:solidFill>
                  <a:srgbClr val="0000CC"/>
                </a:solidFill>
                <a:sym typeface="Euclid Symbol" pitchFamily="18" charset="2"/>
              </a:rPr>
              <a:t>1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n</a:t>
            </a:r>
            <a:r>
              <a:rPr lang="en-US" altLang="en-US" sz="2400" baseline="-25000">
                <a:solidFill>
                  <a:srgbClr val="0000CC"/>
                </a:solidFill>
              </a:rPr>
              <a:t>1</a:t>
            </a:r>
            <a:r>
              <a:rPr lang="en-US" altLang="en-US" sz="2400">
                <a:solidFill>
                  <a:srgbClr val="0000CC"/>
                </a:solidFill>
              </a:rPr>
              <a:t>)</a:t>
            </a:r>
          </a:p>
          <a:p>
            <a:pPr eaLnBrk="1" hangingPunct="1"/>
            <a:r>
              <a:rPr lang="en-US" altLang="en-US" sz="2400">
                <a:solidFill>
                  <a:srgbClr val="0000CC"/>
                </a:solidFill>
              </a:rPr>
              <a:t>x 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400">
                <a:solidFill>
                  <a:srgbClr val="0000CC"/>
                </a:solidFill>
              </a:rPr>
              <a:t>a</a:t>
            </a:r>
            <a:r>
              <a:rPr lang="en-US" altLang="en-US" sz="2400" baseline="-25000">
                <a:solidFill>
                  <a:srgbClr val="0000CC"/>
                </a:solidFill>
              </a:rPr>
              <a:t>2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n</a:t>
            </a:r>
            <a:r>
              <a:rPr lang="en-US" altLang="en-US" sz="2400" baseline="-25000">
                <a:solidFill>
                  <a:srgbClr val="0000CC"/>
                </a:solidFill>
              </a:rPr>
              <a:t>2</a:t>
            </a:r>
            <a:r>
              <a:rPr lang="en-US" altLang="en-US" sz="2400">
                <a:solidFill>
                  <a:srgbClr val="0000CC"/>
                </a:solidFill>
              </a:rPr>
              <a:t>)</a:t>
            </a:r>
          </a:p>
          <a:p>
            <a:pPr eaLnBrk="1" hangingPunct="1"/>
            <a:endParaRPr lang="en-US" altLang="en-US" sz="2400">
              <a:solidFill>
                <a:srgbClr val="0000CC"/>
              </a:solidFill>
            </a:endParaRPr>
          </a:p>
          <a:p>
            <a:pPr eaLnBrk="1" hangingPunct="1"/>
            <a:r>
              <a:rPr lang="en-US" altLang="en-US" sz="2400">
                <a:solidFill>
                  <a:srgbClr val="0000CC"/>
                </a:solidFill>
              </a:rPr>
              <a:t>x 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400">
                <a:solidFill>
                  <a:srgbClr val="0000CC"/>
                </a:solidFill>
              </a:rPr>
              <a:t>a</a:t>
            </a:r>
            <a:r>
              <a:rPr lang="en-US" altLang="en-US" sz="2400" baseline="-25000">
                <a:solidFill>
                  <a:srgbClr val="0000CC"/>
                </a:solidFill>
              </a:rPr>
              <a:t>k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n</a:t>
            </a:r>
            <a:r>
              <a:rPr lang="en-US" altLang="en-US" sz="2400" baseline="-25000">
                <a:solidFill>
                  <a:srgbClr val="0000CC"/>
                </a:solidFill>
              </a:rPr>
              <a:t>k</a:t>
            </a:r>
            <a:r>
              <a:rPr lang="en-US" altLang="en-US" sz="240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870425" name="Text Box 25"/>
          <p:cNvSpPr txBox="1">
            <a:spLocks noChangeArrowheads="1"/>
          </p:cNvSpPr>
          <p:nvPr/>
        </p:nvSpPr>
        <p:spPr bwMode="auto">
          <a:xfrm>
            <a:off x="1144588" y="3276600"/>
            <a:ext cx="6853237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Suppose there are two solutions, </a:t>
            </a:r>
            <a:r>
              <a:rPr lang="en-US" altLang="zh-TW">
                <a:solidFill>
                  <a:srgbClr val="0000CC"/>
                </a:solidFill>
              </a:rPr>
              <a:t>x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y</a:t>
            </a:r>
            <a:r>
              <a:rPr lang="en-US" altLang="zh-TW"/>
              <a:t>, to the above system.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Then </a:t>
            </a:r>
            <a:r>
              <a:rPr lang="en-US" altLang="zh-TW">
                <a:solidFill>
                  <a:srgbClr val="0000CC"/>
                </a:solidFill>
              </a:rPr>
              <a:t>x – y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zh-TW">
                <a:solidFill>
                  <a:srgbClr val="0000CC"/>
                </a:solidFill>
              </a:rPr>
              <a:t> 0 (mod n</a:t>
            </a:r>
            <a:r>
              <a:rPr lang="en-US" altLang="zh-TW" baseline="-25000">
                <a:solidFill>
                  <a:srgbClr val="0000CC"/>
                </a:solidFill>
              </a:rPr>
              <a:t>i</a:t>
            </a:r>
            <a:r>
              <a:rPr lang="en-US" altLang="zh-TW">
                <a:solidFill>
                  <a:srgbClr val="0000CC"/>
                </a:solidFill>
              </a:rPr>
              <a:t>)</a:t>
            </a:r>
            <a:r>
              <a:rPr lang="en-US" altLang="zh-TW"/>
              <a:t> for any </a:t>
            </a:r>
            <a:r>
              <a:rPr lang="en-US" altLang="zh-TW">
                <a:solidFill>
                  <a:srgbClr val="0000CC"/>
                </a:solidFill>
              </a:rPr>
              <a:t>i</a:t>
            </a:r>
            <a:r>
              <a:rPr lang="en-US" altLang="zh-TW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This means that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 baseline="-25000">
                <a:solidFill>
                  <a:srgbClr val="0000CC"/>
                </a:solidFill>
              </a:rPr>
              <a:t>i</a:t>
            </a:r>
            <a:r>
              <a:rPr lang="en-US" altLang="zh-TW">
                <a:solidFill>
                  <a:srgbClr val="0000CC"/>
                </a:solidFill>
              </a:rPr>
              <a:t> | x – y</a:t>
            </a:r>
            <a:r>
              <a:rPr lang="en-US" altLang="zh-TW"/>
              <a:t> for any </a:t>
            </a:r>
            <a:r>
              <a:rPr lang="en-US" altLang="zh-TW">
                <a:solidFill>
                  <a:srgbClr val="0000CC"/>
                </a:solidFill>
              </a:rPr>
              <a:t>i</a:t>
            </a:r>
            <a:r>
              <a:rPr lang="en-US" altLang="zh-TW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Since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 baseline="-25000">
                <a:solidFill>
                  <a:srgbClr val="0000CC"/>
                </a:solidFill>
              </a:rPr>
              <a:t>1</a:t>
            </a:r>
            <a:r>
              <a:rPr lang="en-US" altLang="zh-TW">
                <a:solidFill>
                  <a:srgbClr val="0000CC"/>
                </a:solidFill>
              </a:rPr>
              <a:t>,n</a:t>
            </a:r>
            <a:r>
              <a:rPr lang="en-US" altLang="zh-TW" baseline="-25000">
                <a:solidFill>
                  <a:srgbClr val="0000CC"/>
                </a:solidFill>
              </a:rPr>
              <a:t>2</a:t>
            </a:r>
            <a:r>
              <a:rPr lang="en-US" altLang="zh-TW">
                <a:solidFill>
                  <a:srgbClr val="0000CC"/>
                </a:solidFill>
              </a:rPr>
              <a:t>,…,n</a:t>
            </a:r>
            <a:r>
              <a:rPr lang="en-US" altLang="zh-TW" baseline="-25000">
                <a:solidFill>
                  <a:srgbClr val="0000CC"/>
                </a:solidFill>
              </a:rPr>
              <a:t>k</a:t>
            </a:r>
            <a:r>
              <a:rPr lang="en-US" altLang="zh-TW"/>
              <a:t> are relatively prime,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this means that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 baseline="-25000">
                <a:solidFill>
                  <a:srgbClr val="0000CC"/>
                </a:solidFill>
              </a:rPr>
              <a:t>1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 baseline="-25000">
                <a:solidFill>
                  <a:srgbClr val="0000CC"/>
                </a:solidFill>
              </a:rPr>
              <a:t>2</a:t>
            </a:r>
            <a:r>
              <a:rPr lang="en-US" altLang="zh-TW">
                <a:solidFill>
                  <a:srgbClr val="0000CC"/>
                </a:solidFill>
              </a:rPr>
              <a:t>…n</a:t>
            </a:r>
            <a:r>
              <a:rPr lang="en-US" altLang="zh-TW" baseline="-25000">
                <a:solidFill>
                  <a:srgbClr val="0000CC"/>
                </a:solidFill>
              </a:rPr>
              <a:t>k</a:t>
            </a:r>
            <a:r>
              <a:rPr lang="en-US" altLang="zh-TW">
                <a:solidFill>
                  <a:srgbClr val="0000CC"/>
                </a:solidFill>
              </a:rPr>
              <a:t> | x – y</a:t>
            </a:r>
            <a:r>
              <a:rPr lang="en-US" altLang="zh-TW"/>
              <a:t>.  (why?)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Therefore, </a:t>
            </a:r>
            <a:r>
              <a:rPr lang="en-US" altLang="zh-TW">
                <a:solidFill>
                  <a:srgbClr val="0000CC"/>
                </a:solidFill>
              </a:rPr>
              <a:t>x = y (mod n</a:t>
            </a:r>
            <a:r>
              <a:rPr lang="en-US" altLang="zh-TW" baseline="-25000">
                <a:solidFill>
                  <a:srgbClr val="0000CC"/>
                </a:solidFill>
              </a:rPr>
              <a:t>1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 baseline="-25000">
                <a:solidFill>
                  <a:srgbClr val="0000CC"/>
                </a:solidFill>
              </a:rPr>
              <a:t>2</a:t>
            </a:r>
            <a:r>
              <a:rPr lang="en-US" altLang="zh-TW">
                <a:solidFill>
                  <a:srgbClr val="0000CC"/>
                </a:solidFill>
              </a:rPr>
              <a:t>…n</a:t>
            </a:r>
            <a:r>
              <a:rPr lang="en-US" altLang="zh-TW" baseline="-25000">
                <a:solidFill>
                  <a:srgbClr val="0000CC"/>
                </a:solidFill>
              </a:rPr>
              <a:t>k</a:t>
            </a:r>
            <a:r>
              <a:rPr lang="en-US" altLang="zh-TW">
                <a:solidFill>
                  <a:srgbClr val="0000CC"/>
                </a:solidFill>
              </a:rPr>
              <a:t>).</a:t>
            </a:r>
          </a:p>
        </p:txBody>
      </p:sp>
      <p:sp>
        <p:nvSpPr>
          <p:cNvPr id="870426" name="Text Box 26"/>
          <p:cNvSpPr txBox="1">
            <a:spLocks noChangeArrowheads="1"/>
          </p:cNvSpPr>
          <p:nvPr/>
        </p:nvSpPr>
        <p:spPr bwMode="auto">
          <a:xfrm>
            <a:off x="1203325" y="5984875"/>
            <a:ext cx="5929313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So there is a unique solution in every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 baseline="-25000">
                <a:solidFill>
                  <a:srgbClr val="0000CC"/>
                </a:solidFill>
              </a:rPr>
              <a:t>1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 baseline="-25000">
                <a:solidFill>
                  <a:srgbClr val="0000CC"/>
                </a:solidFill>
              </a:rPr>
              <a:t>2</a:t>
            </a:r>
            <a:r>
              <a:rPr lang="en-US" altLang="zh-TW">
                <a:solidFill>
                  <a:srgbClr val="0000CC"/>
                </a:solidFill>
              </a:rPr>
              <a:t>…n</a:t>
            </a:r>
            <a:r>
              <a:rPr lang="en-US" altLang="zh-TW" baseline="-25000">
                <a:solidFill>
                  <a:srgbClr val="0000CC"/>
                </a:solidFill>
              </a:rPr>
              <a:t>k </a:t>
            </a:r>
            <a:r>
              <a:rPr lang="en-US" altLang="zh-TW"/>
              <a:t>numbers.</a:t>
            </a:r>
          </a:p>
        </p:txBody>
      </p:sp>
    </p:spTree>
    <p:extLst>
      <p:ext uri="{BB962C8B-B14F-4D97-AF65-F5344CB8AC3E}">
        <p14:creationId xmlns:p14="http://schemas.microsoft.com/office/powerpoint/2010/main" val="28067941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3200400" y="457200"/>
            <a:ext cx="264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General Systems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368550" y="1111250"/>
            <a:ext cx="4346575" cy="3460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600"/>
              <a:t>What if </a:t>
            </a:r>
            <a:r>
              <a:rPr lang="en-US" altLang="zh-TW" sz="1600">
                <a:solidFill>
                  <a:srgbClr val="0000CC"/>
                </a:solidFill>
              </a:rPr>
              <a:t>n1,n2,…,nk</a:t>
            </a:r>
            <a:r>
              <a:rPr lang="en-US" altLang="zh-TW" sz="1600"/>
              <a:t> are </a:t>
            </a:r>
            <a:r>
              <a:rPr lang="en-US" altLang="zh-TW" sz="1600">
                <a:solidFill>
                  <a:srgbClr val="A50021"/>
                </a:solidFill>
              </a:rPr>
              <a:t>not</a:t>
            </a:r>
            <a:r>
              <a:rPr lang="en-US" altLang="zh-TW" sz="1600"/>
              <a:t> relatively prime?</a:t>
            </a:r>
          </a:p>
        </p:txBody>
      </p:sp>
      <p:sp>
        <p:nvSpPr>
          <p:cNvPr id="871428" name="Rectangle 4"/>
          <p:cNvSpPr>
            <a:spLocks noChangeArrowheads="1"/>
          </p:cNvSpPr>
          <p:nvPr/>
        </p:nvSpPr>
        <p:spPr bwMode="auto">
          <a:xfrm>
            <a:off x="1447800" y="1905000"/>
            <a:ext cx="2259013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CC"/>
                </a:solidFill>
              </a:rPr>
              <a:t>x 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400">
                <a:solidFill>
                  <a:srgbClr val="0000CC"/>
                </a:solidFill>
                <a:sym typeface="Euclid Symbol" pitchFamily="18" charset="2"/>
              </a:rPr>
              <a:t>3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10)</a:t>
            </a:r>
          </a:p>
          <a:p>
            <a:pPr eaLnBrk="1" hangingPunct="1"/>
            <a:endParaRPr lang="en-US" altLang="en-US" sz="2400">
              <a:solidFill>
                <a:srgbClr val="0000CC"/>
              </a:solidFill>
            </a:endParaRPr>
          </a:p>
          <a:p>
            <a:pPr eaLnBrk="1" hangingPunct="1"/>
            <a:endParaRPr lang="en-US" altLang="en-US" sz="2400">
              <a:solidFill>
                <a:srgbClr val="0000CC"/>
              </a:solidFill>
            </a:endParaRPr>
          </a:p>
          <a:p>
            <a:pPr eaLnBrk="1" hangingPunct="1"/>
            <a:r>
              <a:rPr lang="en-US" altLang="en-US" sz="2400">
                <a:solidFill>
                  <a:srgbClr val="0000CC"/>
                </a:solidFill>
              </a:rPr>
              <a:t>x 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400">
                <a:solidFill>
                  <a:srgbClr val="0000CC"/>
                </a:solidFill>
              </a:rPr>
              <a:t>8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15)</a:t>
            </a:r>
          </a:p>
          <a:p>
            <a:pPr eaLnBrk="1" hangingPunct="1"/>
            <a:endParaRPr lang="en-US" altLang="en-US" sz="2400">
              <a:solidFill>
                <a:srgbClr val="0000CC"/>
              </a:solidFill>
            </a:endParaRPr>
          </a:p>
          <a:p>
            <a:pPr eaLnBrk="1" hangingPunct="1"/>
            <a:endParaRPr lang="en-US" altLang="en-US" sz="2400">
              <a:solidFill>
                <a:srgbClr val="0000CC"/>
              </a:solidFill>
            </a:endParaRPr>
          </a:p>
          <a:p>
            <a:pPr eaLnBrk="1" hangingPunct="1"/>
            <a:r>
              <a:rPr lang="en-US" altLang="en-US" sz="2400">
                <a:solidFill>
                  <a:srgbClr val="0000CC"/>
                </a:solidFill>
              </a:rPr>
              <a:t>x 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400">
                <a:solidFill>
                  <a:srgbClr val="0000CC"/>
                </a:solidFill>
              </a:rPr>
              <a:t>5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84)</a:t>
            </a:r>
          </a:p>
        </p:txBody>
      </p:sp>
      <p:sp>
        <p:nvSpPr>
          <p:cNvPr id="871431" name="Rectangle 7"/>
          <p:cNvSpPr>
            <a:spLocks noChangeArrowheads="1"/>
          </p:cNvSpPr>
          <p:nvPr/>
        </p:nvSpPr>
        <p:spPr bwMode="auto">
          <a:xfrm>
            <a:off x="4191000" y="1752600"/>
            <a:ext cx="3006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x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zh-TW">
                <a:solidFill>
                  <a:srgbClr val="0000CC"/>
                </a:solidFill>
              </a:rPr>
              <a:t> 3 (mod 2)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zh-TW">
                <a:solidFill>
                  <a:srgbClr val="0000CC"/>
                </a:solidFill>
              </a:rPr>
              <a:t> </a:t>
            </a:r>
            <a:r>
              <a:rPr lang="en-US" altLang="zh-TW" b="1">
                <a:solidFill>
                  <a:srgbClr val="0000CC"/>
                </a:solidFill>
              </a:rPr>
              <a:t>1 (mod 2)</a:t>
            </a:r>
            <a:r>
              <a:rPr lang="en-US" altLang="zh-TW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871432" name="Rectangle 8"/>
          <p:cNvSpPr>
            <a:spLocks noChangeArrowheads="1"/>
          </p:cNvSpPr>
          <p:nvPr/>
        </p:nvSpPr>
        <p:spPr bwMode="auto">
          <a:xfrm>
            <a:off x="4151313" y="2681288"/>
            <a:ext cx="29384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x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zh-TW">
                <a:solidFill>
                  <a:srgbClr val="0000CC"/>
                </a:solidFill>
              </a:rPr>
              <a:t> 8 (mod 3)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zh-TW">
                <a:solidFill>
                  <a:srgbClr val="0000CC"/>
                </a:solidFill>
              </a:rPr>
              <a:t> </a:t>
            </a:r>
            <a:r>
              <a:rPr lang="en-US" altLang="zh-TW" b="1">
                <a:solidFill>
                  <a:srgbClr val="0000CC"/>
                </a:solidFill>
              </a:rPr>
              <a:t>2 (mod 3)</a:t>
            </a:r>
          </a:p>
        </p:txBody>
      </p:sp>
      <p:sp>
        <p:nvSpPr>
          <p:cNvPr id="871433" name="Rectangle 9"/>
          <p:cNvSpPr>
            <a:spLocks noChangeArrowheads="1"/>
          </p:cNvSpPr>
          <p:nvPr/>
        </p:nvSpPr>
        <p:spPr bwMode="auto">
          <a:xfrm>
            <a:off x="4151313" y="3138488"/>
            <a:ext cx="29384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x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zh-TW">
                <a:solidFill>
                  <a:srgbClr val="0000CC"/>
                </a:solidFill>
              </a:rPr>
              <a:t> 8 (mod 5)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zh-TW">
                <a:solidFill>
                  <a:srgbClr val="0000CC"/>
                </a:solidFill>
              </a:rPr>
              <a:t> </a:t>
            </a:r>
            <a:r>
              <a:rPr lang="en-US" altLang="zh-TW" b="1">
                <a:solidFill>
                  <a:srgbClr val="0000CC"/>
                </a:solidFill>
              </a:rPr>
              <a:t>3 (mod 5)</a:t>
            </a:r>
          </a:p>
        </p:txBody>
      </p:sp>
      <p:sp>
        <p:nvSpPr>
          <p:cNvPr id="871434" name="Rectangle 10"/>
          <p:cNvSpPr>
            <a:spLocks noChangeArrowheads="1"/>
          </p:cNvSpPr>
          <p:nvPr/>
        </p:nvSpPr>
        <p:spPr bwMode="auto">
          <a:xfrm>
            <a:off x="4114800" y="3733800"/>
            <a:ext cx="29384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x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zh-TW">
                <a:solidFill>
                  <a:srgbClr val="0000CC"/>
                </a:solidFill>
              </a:rPr>
              <a:t> 5 (mod 4)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zh-TW">
                <a:solidFill>
                  <a:srgbClr val="0000CC"/>
                </a:solidFill>
              </a:rPr>
              <a:t> </a:t>
            </a:r>
            <a:r>
              <a:rPr lang="en-US" altLang="zh-TW" b="1">
                <a:solidFill>
                  <a:srgbClr val="0000CC"/>
                </a:solidFill>
              </a:rPr>
              <a:t>1 (mod 4)</a:t>
            </a:r>
          </a:p>
        </p:txBody>
      </p:sp>
      <p:sp>
        <p:nvSpPr>
          <p:cNvPr id="871435" name="Rectangle 11"/>
          <p:cNvSpPr>
            <a:spLocks noChangeArrowheads="1"/>
          </p:cNvSpPr>
          <p:nvPr/>
        </p:nvSpPr>
        <p:spPr bwMode="auto">
          <a:xfrm>
            <a:off x="4114800" y="4205288"/>
            <a:ext cx="29384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x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zh-TW">
                <a:solidFill>
                  <a:srgbClr val="0000CC"/>
                </a:solidFill>
              </a:rPr>
              <a:t> 5 (mod 3)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zh-TW">
                <a:solidFill>
                  <a:srgbClr val="0000CC"/>
                </a:solidFill>
              </a:rPr>
              <a:t> </a:t>
            </a:r>
            <a:r>
              <a:rPr lang="en-US" altLang="zh-TW" b="1">
                <a:solidFill>
                  <a:srgbClr val="0000CC"/>
                </a:solidFill>
              </a:rPr>
              <a:t>2 (mod 3)</a:t>
            </a:r>
          </a:p>
        </p:txBody>
      </p:sp>
      <p:sp>
        <p:nvSpPr>
          <p:cNvPr id="871436" name="Rectangle 12"/>
          <p:cNvSpPr>
            <a:spLocks noChangeArrowheads="1"/>
          </p:cNvSpPr>
          <p:nvPr/>
        </p:nvSpPr>
        <p:spPr bwMode="auto">
          <a:xfrm>
            <a:off x="4125913" y="4662488"/>
            <a:ext cx="1658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x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zh-TW">
                <a:solidFill>
                  <a:srgbClr val="0000CC"/>
                </a:solidFill>
              </a:rPr>
              <a:t> </a:t>
            </a:r>
            <a:r>
              <a:rPr lang="en-US" altLang="zh-TW" b="1">
                <a:solidFill>
                  <a:srgbClr val="0000CC"/>
                </a:solidFill>
              </a:rPr>
              <a:t>5 (mod 7)</a:t>
            </a:r>
          </a:p>
        </p:txBody>
      </p:sp>
      <p:sp>
        <p:nvSpPr>
          <p:cNvPr id="871437" name="Rectangle 13"/>
          <p:cNvSpPr>
            <a:spLocks noChangeArrowheads="1"/>
          </p:cNvSpPr>
          <p:nvPr/>
        </p:nvSpPr>
        <p:spPr bwMode="auto">
          <a:xfrm>
            <a:off x="4191000" y="2133600"/>
            <a:ext cx="1658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x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zh-TW">
                <a:solidFill>
                  <a:srgbClr val="0000CC"/>
                </a:solidFill>
              </a:rPr>
              <a:t> </a:t>
            </a:r>
            <a:r>
              <a:rPr lang="en-US" altLang="zh-TW" b="1">
                <a:solidFill>
                  <a:srgbClr val="0000CC"/>
                </a:solidFill>
              </a:rPr>
              <a:t>3 (mod 5)</a:t>
            </a:r>
          </a:p>
        </p:txBody>
      </p:sp>
      <p:sp>
        <p:nvSpPr>
          <p:cNvPr id="871438" name="Text Box 14"/>
          <p:cNvSpPr txBox="1">
            <a:spLocks noChangeArrowheads="1"/>
          </p:cNvSpPr>
          <p:nvPr/>
        </p:nvSpPr>
        <p:spPr bwMode="auto">
          <a:xfrm>
            <a:off x="7527925" y="1752600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(a)</a:t>
            </a:r>
          </a:p>
        </p:txBody>
      </p:sp>
      <p:sp>
        <p:nvSpPr>
          <p:cNvPr id="871439" name="Text Box 15"/>
          <p:cNvSpPr txBox="1">
            <a:spLocks noChangeArrowheads="1"/>
          </p:cNvSpPr>
          <p:nvPr/>
        </p:nvSpPr>
        <p:spPr bwMode="auto">
          <a:xfrm>
            <a:off x="7531100" y="2147888"/>
            <a:ext cx="487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(b)</a:t>
            </a:r>
          </a:p>
        </p:txBody>
      </p:sp>
      <p:sp>
        <p:nvSpPr>
          <p:cNvPr id="871440" name="Text Box 16"/>
          <p:cNvSpPr txBox="1">
            <a:spLocks noChangeArrowheads="1"/>
          </p:cNvSpPr>
          <p:nvPr/>
        </p:nvSpPr>
        <p:spPr bwMode="auto">
          <a:xfrm>
            <a:off x="7543800" y="2681288"/>
            <a:ext cx="469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(c)</a:t>
            </a:r>
          </a:p>
        </p:txBody>
      </p:sp>
      <p:sp>
        <p:nvSpPr>
          <p:cNvPr id="871441" name="Text Box 17"/>
          <p:cNvSpPr txBox="1">
            <a:spLocks noChangeArrowheads="1"/>
          </p:cNvSpPr>
          <p:nvPr/>
        </p:nvSpPr>
        <p:spPr bwMode="auto">
          <a:xfrm>
            <a:off x="7543800" y="3138488"/>
            <a:ext cx="487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(d)</a:t>
            </a:r>
          </a:p>
        </p:txBody>
      </p:sp>
      <p:sp>
        <p:nvSpPr>
          <p:cNvPr id="871442" name="Text Box 18"/>
          <p:cNvSpPr txBox="1">
            <a:spLocks noChangeArrowheads="1"/>
          </p:cNvSpPr>
          <p:nvPr/>
        </p:nvSpPr>
        <p:spPr bwMode="auto">
          <a:xfrm>
            <a:off x="7543800" y="3671888"/>
            <a:ext cx="4778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(e)</a:t>
            </a:r>
          </a:p>
        </p:txBody>
      </p:sp>
      <p:sp>
        <p:nvSpPr>
          <p:cNvPr id="871443" name="Text Box 19"/>
          <p:cNvSpPr txBox="1">
            <a:spLocks noChangeArrowheads="1"/>
          </p:cNvSpPr>
          <p:nvPr/>
        </p:nvSpPr>
        <p:spPr bwMode="auto">
          <a:xfrm>
            <a:off x="7543800" y="4191000"/>
            <a:ext cx="468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(f)</a:t>
            </a:r>
          </a:p>
        </p:txBody>
      </p:sp>
      <p:sp>
        <p:nvSpPr>
          <p:cNvPr id="871444" name="Text Box 20"/>
          <p:cNvSpPr txBox="1">
            <a:spLocks noChangeArrowheads="1"/>
          </p:cNvSpPr>
          <p:nvPr/>
        </p:nvSpPr>
        <p:spPr bwMode="auto">
          <a:xfrm>
            <a:off x="7543800" y="4662488"/>
            <a:ext cx="473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(g)</a:t>
            </a:r>
          </a:p>
        </p:txBody>
      </p:sp>
      <p:sp>
        <p:nvSpPr>
          <p:cNvPr id="871445" name="Text Box 21"/>
          <p:cNvSpPr txBox="1">
            <a:spLocks noChangeArrowheads="1"/>
          </p:cNvSpPr>
          <p:nvPr/>
        </p:nvSpPr>
        <p:spPr bwMode="auto">
          <a:xfrm>
            <a:off x="4724400" y="5334000"/>
            <a:ext cx="2809875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8000"/>
                </a:solidFill>
              </a:rPr>
              <a:t>(b) and (d) are the same.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FF9900"/>
                </a:solidFill>
              </a:rPr>
              <a:t>(c) and (f) are the same.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A50021"/>
                </a:solidFill>
              </a:rPr>
              <a:t>(e) is stronger than (a).</a:t>
            </a:r>
          </a:p>
        </p:txBody>
      </p:sp>
      <p:sp>
        <p:nvSpPr>
          <p:cNvPr id="871447" name="Text Box 23"/>
          <p:cNvSpPr txBox="1">
            <a:spLocks noChangeArrowheads="1"/>
          </p:cNvSpPr>
          <p:nvPr/>
        </p:nvSpPr>
        <p:spPr bwMode="auto">
          <a:xfrm>
            <a:off x="715963" y="5351463"/>
            <a:ext cx="3322637" cy="12017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So we reduce the problem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to the relatively prime case.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 answer is 173 (mod 420).</a:t>
            </a:r>
          </a:p>
        </p:txBody>
      </p:sp>
      <p:sp>
        <p:nvSpPr>
          <p:cNvPr id="871448" name="Line 24"/>
          <p:cNvSpPr>
            <a:spLocks noChangeShapeType="1"/>
          </p:cNvSpPr>
          <p:nvPr/>
        </p:nvSpPr>
        <p:spPr bwMode="auto">
          <a:xfrm flipV="1">
            <a:off x="3657600" y="19812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449" name="Line 25"/>
          <p:cNvSpPr>
            <a:spLocks noChangeShapeType="1"/>
          </p:cNvSpPr>
          <p:nvPr/>
        </p:nvSpPr>
        <p:spPr bwMode="auto">
          <a:xfrm>
            <a:off x="3657600" y="21336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450" name="Line 26"/>
          <p:cNvSpPr>
            <a:spLocks noChangeShapeType="1"/>
          </p:cNvSpPr>
          <p:nvPr/>
        </p:nvSpPr>
        <p:spPr bwMode="auto">
          <a:xfrm flipV="1">
            <a:off x="3657600" y="29718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451" name="Line 27"/>
          <p:cNvSpPr>
            <a:spLocks noChangeShapeType="1"/>
          </p:cNvSpPr>
          <p:nvPr/>
        </p:nvSpPr>
        <p:spPr bwMode="auto">
          <a:xfrm>
            <a:off x="3657600" y="3200400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452" name="Line 28"/>
          <p:cNvSpPr>
            <a:spLocks noChangeShapeType="1"/>
          </p:cNvSpPr>
          <p:nvPr/>
        </p:nvSpPr>
        <p:spPr bwMode="auto">
          <a:xfrm flipV="1">
            <a:off x="3657600" y="3962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453" name="Line 29"/>
          <p:cNvSpPr>
            <a:spLocks noChangeShapeType="1"/>
          </p:cNvSpPr>
          <p:nvPr/>
        </p:nvSpPr>
        <p:spPr bwMode="auto">
          <a:xfrm>
            <a:off x="3657600" y="4343400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454" name="Line 30"/>
          <p:cNvSpPr>
            <a:spLocks noChangeShapeType="1"/>
          </p:cNvSpPr>
          <p:nvPr/>
        </p:nvSpPr>
        <p:spPr bwMode="auto">
          <a:xfrm>
            <a:off x="3657600" y="4343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455" name="Line 31"/>
          <p:cNvSpPr>
            <a:spLocks noChangeShapeType="1"/>
          </p:cNvSpPr>
          <p:nvPr/>
        </p:nvSpPr>
        <p:spPr bwMode="auto">
          <a:xfrm>
            <a:off x="4191000" y="3352800"/>
            <a:ext cx="38862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456" name="Line 32"/>
          <p:cNvSpPr>
            <a:spLocks noChangeShapeType="1"/>
          </p:cNvSpPr>
          <p:nvPr/>
        </p:nvSpPr>
        <p:spPr bwMode="auto">
          <a:xfrm>
            <a:off x="4191000" y="4419600"/>
            <a:ext cx="38100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457" name="Line 33"/>
          <p:cNvSpPr>
            <a:spLocks noChangeShapeType="1"/>
          </p:cNvSpPr>
          <p:nvPr/>
        </p:nvSpPr>
        <p:spPr bwMode="auto">
          <a:xfrm>
            <a:off x="4267200" y="1981200"/>
            <a:ext cx="3810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996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7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7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7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7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7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7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7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7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7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7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7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7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7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7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7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7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7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428" grpId="0"/>
      <p:bldP spid="871431" grpId="0"/>
      <p:bldP spid="871432" grpId="0"/>
      <p:bldP spid="871433" grpId="0"/>
      <p:bldP spid="871434" grpId="0"/>
      <p:bldP spid="871435" grpId="0"/>
      <p:bldP spid="871436" grpId="0"/>
      <p:bldP spid="871437" grpId="0"/>
      <p:bldP spid="871438" grpId="0"/>
      <p:bldP spid="871439" grpId="0"/>
      <p:bldP spid="871440" grpId="0"/>
      <p:bldP spid="871441" grpId="0"/>
      <p:bldP spid="871442" grpId="0"/>
      <p:bldP spid="871443" grpId="0"/>
      <p:bldP spid="871444" grpId="0"/>
      <p:bldP spid="871447" grpId="0" animBg="1"/>
      <p:bldP spid="871448" grpId="0" animBg="1"/>
      <p:bldP spid="871449" grpId="0" animBg="1"/>
      <p:bldP spid="871450" grpId="0" animBg="1"/>
      <p:bldP spid="871451" grpId="0" animBg="1"/>
      <p:bldP spid="871452" grpId="0" animBg="1"/>
      <p:bldP spid="871453" grpId="0" animBg="1"/>
      <p:bldP spid="871454" grpId="0" animBg="1"/>
      <p:bldP spid="871455" grpId="0" animBg="1"/>
      <p:bldP spid="871456" grpId="0" animBg="1"/>
      <p:bldP spid="87145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314700" y="304800"/>
            <a:ext cx="247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Quick Summary</a:t>
            </a:r>
          </a:p>
        </p:txBody>
      </p:sp>
      <p:sp>
        <p:nvSpPr>
          <p:cNvPr id="893983" name="Text Box 31"/>
          <p:cNvSpPr txBox="1">
            <a:spLocks noChangeArrowheads="1"/>
          </p:cNvSpPr>
          <p:nvPr/>
        </p:nvSpPr>
        <p:spPr bwMode="auto">
          <a:xfrm>
            <a:off x="304800" y="981075"/>
            <a:ext cx="8572500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First we talk about how to solve one equation </a:t>
            </a:r>
            <a:r>
              <a:rPr lang="en-US" altLang="en-US">
                <a:solidFill>
                  <a:srgbClr val="0000CC"/>
                </a:solidFill>
              </a:rPr>
              <a:t>ax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altLang="en-US">
                <a:solidFill>
                  <a:srgbClr val="0000CC"/>
                </a:solidFill>
              </a:rPr>
              <a:t> (mod n)</a:t>
            </a:r>
            <a:r>
              <a:rPr lang="en-US" altLang="zh-TW"/>
              <a:t>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/>
              <a:t>The equation has solutions if and only if </a:t>
            </a:r>
            <a:r>
              <a:rPr lang="en-US" altLang="zh-TW">
                <a:solidFill>
                  <a:srgbClr val="0000CC"/>
                </a:solidFill>
              </a:rPr>
              <a:t>gcd(a,n)</a:t>
            </a:r>
            <a:r>
              <a:rPr lang="en-US" altLang="zh-TW"/>
              <a:t> divides </a:t>
            </a:r>
            <a:r>
              <a:rPr lang="en-US" altLang="zh-TW">
                <a:solidFill>
                  <a:srgbClr val="0000CC"/>
                </a:solidFill>
              </a:rPr>
              <a:t>b</a:t>
            </a:r>
            <a:r>
              <a:rPr lang="en-US" altLang="zh-TW"/>
              <a:t>.</a:t>
            </a:r>
          </a:p>
          <a:p>
            <a:pPr eaLnBrk="1" hangingPunct="1">
              <a:lnSpc>
                <a:spcPct val="130000"/>
              </a:lnSpc>
            </a:pPr>
            <a:endParaRPr lang="en-US" altLang="zh-TW"/>
          </a:p>
          <a:p>
            <a:pPr eaLnBrk="1" hangingPunct="1">
              <a:lnSpc>
                <a:spcPct val="130000"/>
              </a:lnSpc>
            </a:pPr>
            <a:r>
              <a:rPr lang="en-US" altLang="zh-TW"/>
              <a:t>Then we talk about how to find simultaneous solutions to two equations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>
                <a:solidFill>
                  <a:srgbClr val="0000CC"/>
                </a:solidFill>
              </a:rPr>
              <a:t>	a</a:t>
            </a:r>
            <a:r>
              <a:rPr lang="en-US" altLang="en-US" baseline="-25000">
                <a:solidFill>
                  <a:srgbClr val="0000CC"/>
                </a:solidFill>
              </a:rPr>
              <a:t>1</a:t>
            </a:r>
            <a:r>
              <a:rPr lang="en-US" altLang="en-US">
                <a:solidFill>
                  <a:srgbClr val="0000CC"/>
                </a:solidFill>
              </a:rPr>
              <a:t>x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altLang="en-US" baseline="-25000">
                <a:solidFill>
                  <a:srgbClr val="0000CC"/>
                </a:solidFill>
                <a:sym typeface="Euclid Symbol" pitchFamily="18" charset="2"/>
              </a:rPr>
              <a:t>1</a:t>
            </a:r>
            <a:r>
              <a:rPr lang="en-US" altLang="en-US">
                <a:solidFill>
                  <a:srgbClr val="0000CC"/>
                </a:solidFill>
              </a:rPr>
              <a:t> (mod n</a:t>
            </a:r>
            <a:r>
              <a:rPr lang="en-US" altLang="en-US" baseline="-25000">
                <a:solidFill>
                  <a:srgbClr val="0000CC"/>
                </a:solidFill>
              </a:rPr>
              <a:t>1</a:t>
            </a:r>
            <a:r>
              <a:rPr lang="en-US" altLang="en-US">
                <a:solidFill>
                  <a:srgbClr val="0000CC"/>
                </a:solidFill>
              </a:rPr>
              <a:t>) </a:t>
            </a:r>
            <a:r>
              <a:rPr lang="en-US" altLang="zh-TW"/>
              <a:t>and</a:t>
            </a:r>
            <a:r>
              <a:rPr lang="en-US" altLang="en-US">
                <a:solidFill>
                  <a:srgbClr val="0000CC"/>
                </a:solidFill>
              </a:rPr>
              <a:t> a</a:t>
            </a:r>
            <a:r>
              <a:rPr lang="en-US" altLang="en-US" baseline="-25000">
                <a:solidFill>
                  <a:srgbClr val="0000CC"/>
                </a:solidFill>
              </a:rPr>
              <a:t>2</a:t>
            </a:r>
            <a:r>
              <a:rPr lang="en-US" altLang="en-US">
                <a:solidFill>
                  <a:srgbClr val="0000CC"/>
                </a:solidFill>
              </a:rPr>
              <a:t>x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altLang="en-US" baseline="-25000">
                <a:solidFill>
                  <a:srgbClr val="0000CC"/>
                </a:solidFill>
                <a:sym typeface="Euclid Symbol" pitchFamily="18" charset="2"/>
              </a:rPr>
              <a:t>2</a:t>
            </a:r>
            <a:r>
              <a:rPr lang="en-US" altLang="en-US">
                <a:solidFill>
                  <a:srgbClr val="0000CC"/>
                </a:solidFill>
              </a:rPr>
              <a:t> (mod n</a:t>
            </a:r>
            <a:r>
              <a:rPr lang="en-US" altLang="en-US" baseline="-25000">
                <a:solidFill>
                  <a:srgbClr val="0000CC"/>
                </a:solidFill>
              </a:rPr>
              <a:t>2</a:t>
            </a:r>
            <a:r>
              <a:rPr lang="en-US" altLang="en-US">
                <a:solidFill>
                  <a:srgbClr val="0000CC"/>
                </a:solidFill>
              </a:rPr>
              <a:t>)</a:t>
            </a:r>
            <a:r>
              <a:rPr lang="en-US" altLang="zh-TW"/>
              <a:t>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/>
              <a:t>First use the technique in one equation to reduce to the form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>
                <a:solidFill>
                  <a:srgbClr val="0000CC"/>
                </a:solidFill>
              </a:rPr>
              <a:t>	x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c</a:t>
            </a:r>
            <a:r>
              <a:rPr lang="en-US" altLang="en-US" baseline="-25000">
                <a:solidFill>
                  <a:srgbClr val="0000CC"/>
                </a:solidFill>
                <a:sym typeface="Euclid Symbol" pitchFamily="18" charset="2"/>
              </a:rPr>
              <a:t>1</a:t>
            </a:r>
            <a:r>
              <a:rPr lang="en-US" altLang="en-US">
                <a:solidFill>
                  <a:srgbClr val="0000CC"/>
                </a:solidFill>
              </a:rPr>
              <a:t> (mod n</a:t>
            </a:r>
            <a:r>
              <a:rPr lang="en-US" altLang="en-US" baseline="-25000">
                <a:solidFill>
                  <a:srgbClr val="0000CC"/>
                </a:solidFill>
              </a:rPr>
              <a:t>1</a:t>
            </a:r>
            <a:r>
              <a:rPr lang="en-US" altLang="en-US">
                <a:solidFill>
                  <a:srgbClr val="0000CC"/>
                </a:solidFill>
              </a:rPr>
              <a:t>) </a:t>
            </a:r>
            <a:r>
              <a:rPr lang="en-US" altLang="zh-TW"/>
              <a:t>and</a:t>
            </a:r>
            <a:r>
              <a:rPr lang="en-US" altLang="en-US">
                <a:solidFill>
                  <a:srgbClr val="0000CC"/>
                </a:solidFill>
              </a:rPr>
              <a:t> x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c</a:t>
            </a:r>
            <a:r>
              <a:rPr lang="en-US" altLang="en-US" baseline="-25000">
                <a:solidFill>
                  <a:srgbClr val="0000CC"/>
                </a:solidFill>
                <a:sym typeface="Euclid Symbol" pitchFamily="18" charset="2"/>
              </a:rPr>
              <a:t>2</a:t>
            </a:r>
            <a:r>
              <a:rPr lang="en-US" altLang="en-US">
                <a:solidFill>
                  <a:srgbClr val="0000CC"/>
                </a:solidFill>
              </a:rPr>
              <a:t> (mod n</a:t>
            </a:r>
            <a:r>
              <a:rPr lang="en-US" altLang="en-US" baseline="-25000">
                <a:solidFill>
                  <a:srgbClr val="0000CC"/>
                </a:solidFill>
              </a:rPr>
              <a:t>2</a:t>
            </a:r>
            <a:r>
              <a:rPr lang="en-US" altLang="en-US">
                <a:solidFill>
                  <a:srgbClr val="0000CC"/>
                </a:solidFill>
              </a:rPr>
              <a:t>)</a:t>
            </a:r>
            <a:r>
              <a:rPr lang="en-US" altLang="zh-TW"/>
              <a:t>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/>
              <a:t>By setting </a:t>
            </a:r>
            <a:r>
              <a:rPr lang="en-US" altLang="zh-TW">
                <a:solidFill>
                  <a:srgbClr val="0000CC"/>
                </a:solidFill>
              </a:rPr>
              <a:t>x = k</a:t>
            </a:r>
            <a:r>
              <a:rPr lang="en-US" altLang="zh-TW" baseline="-25000">
                <a:solidFill>
                  <a:srgbClr val="0000CC"/>
                </a:solidFill>
              </a:rPr>
              <a:t>1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 baseline="-25000">
                <a:solidFill>
                  <a:srgbClr val="0000CC"/>
                </a:solidFill>
              </a:rPr>
              <a:t>1</a:t>
            </a:r>
            <a:r>
              <a:rPr lang="en-US" altLang="zh-TW">
                <a:solidFill>
                  <a:srgbClr val="0000CC"/>
                </a:solidFill>
              </a:rPr>
              <a:t> + k</a:t>
            </a:r>
            <a:r>
              <a:rPr lang="en-US" altLang="zh-TW" baseline="-25000">
                <a:solidFill>
                  <a:srgbClr val="0000CC"/>
                </a:solidFill>
              </a:rPr>
              <a:t>2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 baseline="-25000">
                <a:solidFill>
                  <a:srgbClr val="0000CC"/>
                </a:solidFill>
              </a:rPr>
              <a:t>2</a:t>
            </a:r>
            <a:r>
              <a:rPr lang="en-US" altLang="zh-TW"/>
              <a:t>, then we just need to find </a:t>
            </a:r>
            <a:r>
              <a:rPr lang="en-US" altLang="zh-TW">
                <a:solidFill>
                  <a:srgbClr val="0000CC"/>
                </a:solidFill>
              </a:rPr>
              <a:t>k</a:t>
            </a:r>
            <a:r>
              <a:rPr lang="en-US" altLang="zh-TW" baseline="-25000">
                <a:solidFill>
                  <a:srgbClr val="0000CC"/>
                </a:solidFill>
              </a:rPr>
              <a:t>1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k</a:t>
            </a:r>
            <a:r>
              <a:rPr lang="en-US" altLang="zh-TW" baseline="-25000">
                <a:solidFill>
                  <a:srgbClr val="0000CC"/>
                </a:solidFill>
              </a:rPr>
              <a:t>2</a:t>
            </a:r>
            <a:r>
              <a:rPr lang="en-US" altLang="zh-TW"/>
              <a:t> so that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>
                <a:solidFill>
                  <a:srgbClr val="0000CC"/>
                </a:solidFill>
              </a:rPr>
              <a:t>	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c</a:t>
            </a:r>
            <a:r>
              <a:rPr lang="en-US" altLang="en-US" baseline="-25000">
                <a:solidFill>
                  <a:srgbClr val="0000CC"/>
                </a:solidFill>
                <a:sym typeface="Euclid Symbol" pitchFamily="18" charset="2"/>
              </a:rPr>
              <a:t>2</a:t>
            </a:r>
            <a:r>
              <a:rPr lang="en-US" altLang="en-US">
                <a:solidFill>
                  <a:srgbClr val="0000CC"/>
                </a:solidFill>
              </a:rPr>
              <a:t>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k</a:t>
            </a:r>
            <a:r>
              <a:rPr lang="en-US" altLang="en-US" baseline="-25000">
                <a:solidFill>
                  <a:srgbClr val="0000CC"/>
                </a:solidFill>
                <a:sym typeface="Euclid Symbol" pitchFamily="18" charset="2"/>
              </a:rPr>
              <a:t>1 </a:t>
            </a:r>
            <a:r>
              <a:rPr lang="en-US" altLang="en-US">
                <a:solidFill>
                  <a:srgbClr val="0000CC"/>
                </a:solidFill>
              </a:rPr>
              <a:t>n</a:t>
            </a:r>
            <a:r>
              <a:rPr lang="en-US" altLang="en-US" baseline="-25000">
                <a:solidFill>
                  <a:srgbClr val="0000CC"/>
                </a:solidFill>
              </a:rPr>
              <a:t>1</a:t>
            </a:r>
            <a:r>
              <a:rPr lang="en-US" altLang="en-US">
                <a:solidFill>
                  <a:srgbClr val="0000CC"/>
                </a:solidFill>
              </a:rPr>
              <a:t> (mod n</a:t>
            </a:r>
            <a:r>
              <a:rPr lang="en-US" altLang="en-US" baseline="-25000">
                <a:solidFill>
                  <a:srgbClr val="0000CC"/>
                </a:solidFill>
              </a:rPr>
              <a:t>2</a:t>
            </a:r>
            <a:r>
              <a:rPr lang="en-US" altLang="en-US">
                <a:solidFill>
                  <a:srgbClr val="0000CC"/>
                </a:solidFill>
              </a:rPr>
              <a:t>) </a:t>
            </a:r>
            <a:r>
              <a:rPr lang="en-US" altLang="zh-TW"/>
              <a:t>and</a:t>
            </a:r>
            <a:r>
              <a:rPr lang="en-US" altLang="en-US">
                <a:solidFill>
                  <a:srgbClr val="0000CC"/>
                </a:solidFill>
              </a:rPr>
              <a:t>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c</a:t>
            </a:r>
            <a:r>
              <a:rPr lang="en-US" altLang="en-US" baseline="-25000">
                <a:solidFill>
                  <a:srgbClr val="0000CC"/>
                </a:solidFill>
                <a:sym typeface="Euclid Symbol" pitchFamily="18" charset="2"/>
              </a:rPr>
              <a:t>1</a:t>
            </a:r>
            <a:r>
              <a:rPr lang="en-US" altLang="en-US">
                <a:solidFill>
                  <a:srgbClr val="0000CC"/>
                </a:solidFill>
              </a:rPr>
              <a:t>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k</a:t>
            </a:r>
            <a:r>
              <a:rPr lang="en-US" altLang="en-US" baseline="-25000">
                <a:solidFill>
                  <a:srgbClr val="0000CC"/>
                </a:solidFill>
                <a:sym typeface="Euclid Symbol" pitchFamily="18" charset="2"/>
              </a:rPr>
              <a:t>2 </a:t>
            </a:r>
            <a:r>
              <a:rPr lang="en-US" altLang="en-US">
                <a:solidFill>
                  <a:srgbClr val="0000CC"/>
                </a:solidFill>
              </a:rPr>
              <a:t>n</a:t>
            </a:r>
            <a:r>
              <a:rPr lang="en-US" altLang="en-US" baseline="-25000">
                <a:solidFill>
                  <a:srgbClr val="0000CC"/>
                </a:solidFill>
              </a:rPr>
              <a:t>2</a:t>
            </a:r>
            <a:r>
              <a:rPr lang="en-US" altLang="en-US">
                <a:solidFill>
                  <a:srgbClr val="0000CC"/>
                </a:solidFill>
              </a:rPr>
              <a:t> (mod n</a:t>
            </a:r>
            <a:r>
              <a:rPr lang="en-US" altLang="en-US" baseline="-25000">
                <a:solidFill>
                  <a:srgbClr val="0000CC"/>
                </a:solidFill>
              </a:rPr>
              <a:t>1</a:t>
            </a:r>
            <a:r>
              <a:rPr lang="en-US" altLang="en-US">
                <a:solidFill>
                  <a:srgbClr val="0000CC"/>
                </a:solidFill>
              </a:rPr>
              <a:t>)</a:t>
            </a:r>
            <a:r>
              <a:rPr lang="en-US" altLang="zh-TW"/>
              <a:t>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/>
              <a:t>These equations can be solved separately by using techniques for one equation.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/>
              <a:t>	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/>
              <a:t>The same techniques apply for more than two equations.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/>
              <a:t>And the solution is </a:t>
            </a:r>
            <a:r>
              <a:rPr lang="en-US" altLang="zh-TW">
                <a:solidFill>
                  <a:srgbClr val="A50021"/>
                </a:solidFill>
              </a:rPr>
              <a:t>unique</a:t>
            </a:r>
            <a:r>
              <a:rPr lang="en-US" altLang="zh-TW"/>
              <a:t> </a:t>
            </a:r>
            <a:r>
              <a:rPr lang="en-US" altLang="en-US">
                <a:solidFill>
                  <a:srgbClr val="0000CC"/>
                </a:solidFill>
              </a:rPr>
              <a:t>mod n</a:t>
            </a:r>
            <a:r>
              <a:rPr lang="en-US" altLang="en-US" baseline="-25000">
                <a:solidFill>
                  <a:srgbClr val="0000CC"/>
                </a:solidFill>
              </a:rPr>
              <a:t>1 </a:t>
            </a:r>
            <a:r>
              <a:rPr lang="en-US" altLang="en-US">
                <a:solidFill>
                  <a:srgbClr val="0000CC"/>
                </a:solidFill>
              </a:rPr>
              <a:t>n</a:t>
            </a:r>
            <a:r>
              <a:rPr lang="en-US" altLang="en-US" baseline="-25000">
                <a:solidFill>
                  <a:srgbClr val="0000CC"/>
                </a:solidFill>
              </a:rPr>
              <a:t>2</a:t>
            </a:r>
            <a:r>
              <a:rPr lang="en-US" altLang="en-US">
                <a:solidFill>
                  <a:srgbClr val="0000CC"/>
                </a:solidFill>
              </a:rPr>
              <a:t>…n</a:t>
            </a:r>
            <a:r>
              <a:rPr lang="en-US" altLang="en-US" baseline="-25000">
                <a:solidFill>
                  <a:srgbClr val="0000CC"/>
                </a:solidFill>
              </a:rPr>
              <a:t>k </a:t>
            </a:r>
            <a:r>
              <a:rPr lang="en-US" altLang="en-US">
                <a:solidFill>
                  <a:srgbClr val="0000CC"/>
                </a:solidFill>
              </a:rPr>
              <a:t> </a:t>
            </a:r>
            <a:r>
              <a:rPr lang="en-US" altLang="en-US"/>
              <a:t>if there are </a:t>
            </a:r>
            <a:r>
              <a:rPr lang="en-US" altLang="en-US">
                <a:solidFill>
                  <a:srgbClr val="0000CC"/>
                </a:solidFill>
              </a:rPr>
              <a:t>k</a:t>
            </a:r>
            <a:r>
              <a:rPr lang="en-US" altLang="en-US"/>
              <a:t> equations.</a:t>
            </a:r>
          </a:p>
          <a:p>
            <a:pPr eaLnBrk="1" hangingPunct="1">
              <a:lnSpc>
                <a:spcPct val="130000"/>
              </a:lnSpc>
            </a:pPr>
            <a:endParaRPr lang="en-US" altLang="zh-TW"/>
          </a:p>
          <a:p>
            <a:pPr eaLnBrk="1" hangingPunct="1">
              <a:lnSpc>
                <a:spcPct val="130000"/>
              </a:lnSpc>
            </a:pPr>
            <a:r>
              <a:rPr lang="en-US" altLang="zh-TW"/>
              <a:t>Finally, when </a:t>
            </a:r>
            <a:r>
              <a:rPr lang="en-US" altLang="en-US">
                <a:solidFill>
                  <a:srgbClr val="0000CC"/>
                </a:solidFill>
              </a:rPr>
              <a:t>n</a:t>
            </a:r>
            <a:r>
              <a:rPr lang="en-US" altLang="en-US" baseline="-25000">
                <a:solidFill>
                  <a:srgbClr val="0000CC"/>
                </a:solidFill>
              </a:rPr>
              <a:t>1 </a:t>
            </a:r>
            <a:r>
              <a:rPr lang="en-US" altLang="en-US">
                <a:solidFill>
                  <a:srgbClr val="0000CC"/>
                </a:solidFill>
              </a:rPr>
              <a:t>n</a:t>
            </a:r>
            <a:r>
              <a:rPr lang="en-US" altLang="en-US" baseline="-25000">
                <a:solidFill>
                  <a:srgbClr val="0000CC"/>
                </a:solidFill>
              </a:rPr>
              <a:t>2</a:t>
            </a:r>
            <a:r>
              <a:rPr lang="en-US" altLang="en-US">
                <a:solidFill>
                  <a:srgbClr val="0000CC"/>
                </a:solidFill>
              </a:rPr>
              <a:t>…n</a:t>
            </a:r>
            <a:r>
              <a:rPr lang="en-US" altLang="en-US" baseline="-25000">
                <a:solidFill>
                  <a:srgbClr val="0000CC"/>
                </a:solidFill>
              </a:rPr>
              <a:t>k </a:t>
            </a:r>
            <a:r>
              <a:rPr lang="en-US" altLang="zh-TW"/>
              <a:t>are not relatively prime, we show how to reduce it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/>
              <a:t>back to the relatively prime case.</a:t>
            </a:r>
          </a:p>
        </p:txBody>
      </p:sp>
    </p:spTree>
    <p:extLst>
      <p:ext uri="{BB962C8B-B14F-4D97-AF65-F5344CB8AC3E}">
        <p14:creationId xmlns:p14="http://schemas.microsoft.com/office/powerpoint/2010/main" val="22772029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200400" y="457200"/>
            <a:ext cx="2730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A Faster Method</a:t>
            </a:r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3429000" y="1479550"/>
            <a:ext cx="225901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CC"/>
                </a:solidFill>
              </a:rPr>
              <a:t>x 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400">
                <a:solidFill>
                  <a:srgbClr val="0000CC"/>
                </a:solidFill>
                <a:sym typeface="Euclid Symbol" pitchFamily="18" charset="2"/>
              </a:rPr>
              <a:t>3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10)</a:t>
            </a:r>
          </a:p>
          <a:p>
            <a:pPr eaLnBrk="1" hangingPunct="1"/>
            <a:r>
              <a:rPr lang="en-US" altLang="en-US" sz="2400">
                <a:solidFill>
                  <a:srgbClr val="0000CC"/>
                </a:solidFill>
              </a:rPr>
              <a:t>x 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400">
                <a:solidFill>
                  <a:srgbClr val="0000CC"/>
                </a:solidFill>
              </a:rPr>
              <a:t>8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15)</a:t>
            </a:r>
          </a:p>
          <a:p>
            <a:pPr eaLnBrk="1" hangingPunct="1"/>
            <a:r>
              <a:rPr lang="en-US" altLang="en-US" sz="2400">
                <a:solidFill>
                  <a:srgbClr val="0000CC"/>
                </a:solidFill>
              </a:rPr>
              <a:t>x 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400">
                <a:solidFill>
                  <a:srgbClr val="0000CC"/>
                </a:solidFill>
              </a:rPr>
              <a:t>5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84)</a:t>
            </a:r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922338" y="1066800"/>
            <a:ext cx="733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There is another method to solve the system of modular equations.</a:t>
            </a:r>
          </a:p>
        </p:txBody>
      </p:sp>
      <p:sp>
        <p:nvSpPr>
          <p:cNvPr id="872455" name="Text Box 7"/>
          <p:cNvSpPr txBox="1">
            <a:spLocks noChangeArrowheads="1"/>
          </p:cNvSpPr>
          <p:nvPr/>
        </p:nvSpPr>
        <p:spPr bwMode="auto">
          <a:xfrm>
            <a:off x="439738" y="2819400"/>
            <a:ext cx="8269287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600"/>
              <a:t>From the third equation we know that </a:t>
            </a:r>
            <a:r>
              <a:rPr lang="en-US" altLang="zh-TW" sz="1600">
                <a:solidFill>
                  <a:srgbClr val="0000CC"/>
                </a:solidFill>
              </a:rPr>
              <a:t>x = 5+84u</a:t>
            </a:r>
            <a:r>
              <a:rPr lang="en-US" altLang="zh-TW" sz="160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1600"/>
              <a:t>Plug it into the second equation gives </a:t>
            </a:r>
            <a:r>
              <a:rPr lang="en-US" altLang="zh-TW" sz="1600">
                <a:solidFill>
                  <a:srgbClr val="0000CC"/>
                </a:solidFill>
              </a:rPr>
              <a:t>5+84u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zh-TW" sz="1600">
                <a:solidFill>
                  <a:srgbClr val="0000CC"/>
                </a:solidFill>
              </a:rPr>
              <a:t> 8 (mod 15)   </a:t>
            </a:r>
            <a:r>
              <a:rPr lang="en-US" altLang="zh-TW" sz="1600"/>
              <a:t>=&gt; </a:t>
            </a:r>
            <a:r>
              <a:rPr lang="en-US" altLang="zh-TW" sz="1600">
                <a:solidFill>
                  <a:srgbClr val="0000CC"/>
                </a:solidFill>
              </a:rPr>
              <a:t>  84u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zh-TW" sz="1600">
                <a:solidFill>
                  <a:srgbClr val="0000CC"/>
                </a:solidFill>
              </a:rPr>
              <a:t> 3 (mod 15).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1600"/>
              <a:t>Solving this would give us </a:t>
            </a:r>
            <a:r>
              <a:rPr lang="en-US" altLang="zh-TW" sz="1600">
                <a:solidFill>
                  <a:srgbClr val="0000CC"/>
                </a:solidFill>
              </a:rPr>
              <a:t>u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zh-TW"/>
              <a:t> </a:t>
            </a:r>
            <a:r>
              <a:rPr lang="en-US" altLang="zh-TW" sz="1600">
                <a:solidFill>
                  <a:srgbClr val="0000CC"/>
                </a:solidFill>
              </a:rPr>
              <a:t>2 (mod 5)   </a:t>
            </a:r>
            <a:r>
              <a:rPr lang="en-US" altLang="zh-TW" sz="1600"/>
              <a:t>=&gt;</a:t>
            </a:r>
            <a:r>
              <a:rPr lang="en-US" altLang="zh-TW" sz="1600">
                <a:solidFill>
                  <a:srgbClr val="0000CC"/>
                </a:solidFill>
              </a:rPr>
              <a:t>   u = 2 + 5v</a:t>
            </a:r>
            <a:r>
              <a:rPr lang="en-US" altLang="zh-TW" sz="160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1600"/>
              <a:t>Therefore </a:t>
            </a:r>
            <a:r>
              <a:rPr lang="en-US" altLang="zh-TW" sz="1600">
                <a:solidFill>
                  <a:srgbClr val="0000CC"/>
                </a:solidFill>
              </a:rPr>
              <a:t>x = 5+84u = 5+84(2+5v) = 173 + 420v</a:t>
            </a:r>
            <a:r>
              <a:rPr lang="en-US" altLang="zh-TW" sz="160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1600"/>
              <a:t>Plug it into the first equation gives </a:t>
            </a:r>
            <a:r>
              <a:rPr lang="en-US" altLang="zh-TW" sz="1600">
                <a:solidFill>
                  <a:srgbClr val="0000CC"/>
                </a:solidFill>
              </a:rPr>
              <a:t>173+420v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zh-TW" sz="1600">
                <a:solidFill>
                  <a:srgbClr val="0000CC"/>
                </a:solidFill>
              </a:rPr>
              <a:t> 3 (mod 10)</a:t>
            </a:r>
            <a:r>
              <a:rPr lang="en-US" altLang="zh-TW" sz="1600"/>
              <a:t>   =&gt;   </a:t>
            </a:r>
            <a:r>
              <a:rPr lang="en-US" altLang="zh-TW" sz="1600">
                <a:solidFill>
                  <a:srgbClr val="0000CC"/>
                </a:solidFill>
              </a:rPr>
              <a:t>420v = -170 (mod 10).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1600"/>
              <a:t>This equation is always true.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1600"/>
              <a:t>So we can conclude that </a:t>
            </a:r>
            <a:r>
              <a:rPr lang="en-US" altLang="zh-TW" sz="1600">
                <a:solidFill>
                  <a:srgbClr val="0000CC"/>
                </a:solidFill>
              </a:rPr>
              <a:t>x = 173+420v</a:t>
            </a:r>
            <a:r>
              <a:rPr lang="en-US" altLang="zh-TW" sz="1600"/>
              <a:t>, or equivalently </a:t>
            </a:r>
            <a:r>
              <a:rPr lang="en-US" altLang="zh-TW" sz="1600">
                <a:solidFill>
                  <a:srgbClr val="0000CC"/>
                </a:solidFill>
              </a:rPr>
              <a:t>x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zh-TW" sz="1600">
                <a:solidFill>
                  <a:srgbClr val="0000CC"/>
                </a:solidFill>
              </a:rPr>
              <a:t> 173 (mod 420).</a:t>
            </a:r>
            <a:r>
              <a:rPr lang="en-US" altLang="zh-TW" sz="1600"/>
              <a:t> </a:t>
            </a:r>
          </a:p>
        </p:txBody>
      </p:sp>
      <p:sp>
        <p:nvSpPr>
          <p:cNvPr id="872456" name="Text Box 8"/>
          <p:cNvSpPr txBox="1">
            <a:spLocks noChangeArrowheads="1"/>
          </p:cNvSpPr>
          <p:nvPr/>
        </p:nvSpPr>
        <p:spPr bwMode="auto">
          <a:xfrm>
            <a:off x="304800" y="5715000"/>
            <a:ext cx="8491538" cy="835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600"/>
              <a:t>This method can also be used to prove the Chinese Remainder Theorem.</a:t>
            </a:r>
          </a:p>
          <a:p>
            <a:pPr eaLnBrk="1" hangingPunct="1"/>
            <a:endParaRPr lang="en-US" altLang="zh-TW" sz="1600"/>
          </a:p>
          <a:p>
            <a:pPr eaLnBrk="1" hangingPunct="1"/>
            <a:r>
              <a:rPr lang="en-US" altLang="zh-TW" sz="1600"/>
              <a:t>It is much faster (no need to find factorization), requiring only k-1 Euclidean algorithm.</a:t>
            </a:r>
          </a:p>
        </p:txBody>
      </p:sp>
    </p:spTree>
    <p:extLst>
      <p:ext uri="{BB962C8B-B14F-4D97-AF65-F5344CB8AC3E}">
        <p14:creationId xmlns:p14="http://schemas.microsoft.com/office/powerpoint/2010/main" val="1509141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24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667000" y="457200"/>
            <a:ext cx="3779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Fermat’s Little Theorem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429000" y="1981200"/>
            <a:ext cx="237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CC"/>
                </a:solidFill>
              </a:rPr>
              <a:t>1 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400">
                <a:solidFill>
                  <a:srgbClr val="0000CC"/>
                </a:solidFill>
              </a:rPr>
              <a:t>k</a:t>
            </a:r>
            <a:r>
              <a:rPr lang="en-US" altLang="en-US" sz="2400" baseline="30000">
                <a:solidFill>
                  <a:srgbClr val="0000CC"/>
                </a:solidFill>
              </a:rPr>
              <a:t>p-1 </a:t>
            </a:r>
            <a:r>
              <a:rPr lang="en-US" altLang="en-US" sz="2400">
                <a:solidFill>
                  <a:srgbClr val="0000CC"/>
                </a:solidFill>
              </a:rPr>
              <a:t>(mod p)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057400" y="1371600"/>
            <a:ext cx="5062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b="1"/>
              <a:t>Theorem:</a:t>
            </a:r>
            <a:r>
              <a:rPr lang="en-US" altLang="en-US"/>
              <a:t> If </a:t>
            </a:r>
            <a:r>
              <a:rPr lang="en-US" altLang="en-US">
                <a:solidFill>
                  <a:srgbClr val="0000CC"/>
                </a:solidFill>
              </a:rPr>
              <a:t>p </a:t>
            </a:r>
            <a:r>
              <a:rPr lang="en-US" altLang="en-US"/>
              <a:t>is prime &amp; </a:t>
            </a:r>
            <a:r>
              <a:rPr lang="en-US" altLang="en-US">
                <a:solidFill>
                  <a:srgbClr val="0000CC"/>
                </a:solidFill>
              </a:rPr>
              <a:t>k</a:t>
            </a:r>
            <a:r>
              <a:rPr lang="en-US" altLang="en-US"/>
              <a:t> not a multiple of </a:t>
            </a:r>
            <a:r>
              <a:rPr lang="en-US" altLang="en-US">
                <a:solidFill>
                  <a:srgbClr val="0000CC"/>
                </a:solidFill>
              </a:rPr>
              <a:t>p</a:t>
            </a:r>
          </a:p>
        </p:txBody>
      </p:sp>
      <p:sp>
        <p:nvSpPr>
          <p:cNvPr id="924677" name="Rectangle 5"/>
          <p:cNvSpPr>
            <a:spLocks noChangeArrowheads="1"/>
          </p:cNvSpPr>
          <p:nvPr/>
        </p:nvSpPr>
        <p:spPr bwMode="auto">
          <a:xfrm>
            <a:off x="1219200" y="2971800"/>
            <a:ext cx="74676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>
                <a:latin typeface="Comic Sans MS" pitchFamily="66" charset="0"/>
              </a:rPr>
              <a:t>Proof.</a:t>
            </a:r>
            <a:endParaRPr lang="en-US" altLang="en-US" sz="200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CC"/>
                </a:solidFill>
                <a:latin typeface="Comic Sans MS" pitchFamily="66" charset="0"/>
              </a:rPr>
              <a:t>1·2···(p-1) </a:t>
            </a:r>
            <a:r>
              <a:rPr lang="en-US" altLang="en-US" sz="2400" b="1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</a:t>
            </a:r>
            <a:r>
              <a:rPr lang="en-US" altLang="en-US" sz="2000">
                <a:solidFill>
                  <a:srgbClr val="0000CC"/>
                </a:solidFill>
                <a:latin typeface="Comic Sans MS" pitchFamily="66" charset="0"/>
              </a:rPr>
              <a:t> (k mod p · 2k mod p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·…·</a:t>
            </a:r>
            <a:r>
              <a:rPr lang="en-US" altLang="en-US" sz="2000">
                <a:solidFill>
                  <a:srgbClr val="0000CC"/>
                </a:solidFill>
                <a:latin typeface="Comic Sans MS" pitchFamily="66" charset="0"/>
              </a:rPr>
              <a:t>(p-1)k mod p) mod p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000" b="1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		  </a:t>
            </a:r>
            <a:r>
              <a:rPr lang="en-US" altLang="en-US" sz="2400" b="1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</a:t>
            </a:r>
            <a:r>
              <a:rPr lang="en-US" altLang="en-US" sz="2000">
                <a:solidFill>
                  <a:srgbClr val="0000CC"/>
                </a:solidFill>
                <a:latin typeface="Comic Sans MS" pitchFamily="66" charset="0"/>
              </a:rPr>
              <a:t> (k·2k ··· (p-1)k) mod p</a:t>
            </a:r>
          </a:p>
          <a:p>
            <a:pPr eaLnBrk="1" hangingPunct="1">
              <a:lnSpc>
                <a:spcPct val="150000"/>
              </a:lnSpc>
              <a:buFont typeface="Euclid Symbol" pitchFamily="18" charset="2"/>
              <a:buNone/>
            </a:pPr>
            <a:r>
              <a:rPr lang="en-US" altLang="en-US" sz="2000" b="1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		  </a:t>
            </a:r>
            <a:r>
              <a:rPr lang="en-US" altLang="en-US" sz="2400" b="1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</a:t>
            </a:r>
            <a:r>
              <a:rPr lang="en-US" altLang="en-US" sz="2000">
                <a:solidFill>
                  <a:srgbClr val="0000CC"/>
                </a:solidFill>
                <a:latin typeface="Comic Sans MS" pitchFamily="66" charset="0"/>
              </a:rPr>
              <a:t> (k</a:t>
            </a:r>
            <a:r>
              <a:rPr lang="en-US" altLang="en-US" sz="2000" baseline="30000">
                <a:solidFill>
                  <a:srgbClr val="0000CC"/>
                </a:solidFill>
                <a:latin typeface="Comic Sans MS" pitchFamily="66" charset="0"/>
              </a:rPr>
              <a:t>p-1</a:t>
            </a:r>
            <a:r>
              <a:rPr lang="en-US" altLang="en-US" sz="2000">
                <a:solidFill>
                  <a:srgbClr val="0000CC"/>
                </a:solidFill>
                <a:latin typeface="Comic Sans MS" pitchFamily="66" charset="0"/>
              </a:rPr>
              <a:t>)·1·2 ··· (p-1)       (mod p)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000">
                <a:latin typeface="Comic Sans MS" pitchFamily="66" charset="0"/>
              </a:rPr>
              <a:t>So, by cancelling </a:t>
            </a:r>
            <a:r>
              <a:rPr lang="en-US" altLang="en-US" sz="2000">
                <a:solidFill>
                  <a:srgbClr val="0000CC"/>
                </a:solidFill>
                <a:latin typeface="Comic Sans MS" pitchFamily="66" charset="0"/>
              </a:rPr>
              <a:t>1·2 ··· (p-1) </a:t>
            </a:r>
            <a:r>
              <a:rPr lang="en-US" altLang="en-US" sz="2000">
                <a:latin typeface="Comic Sans MS" pitchFamily="66" charset="0"/>
              </a:rPr>
              <a:t>on both sides applying </a:t>
            </a:r>
            <a:r>
              <a:rPr lang="en-US" altLang="en-US" sz="2000" i="1">
                <a:solidFill>
                  <a:srgbClr val="A50021"/>
                </a:solidFill>
                <a:latin typeface="Comic Sans MS" pitchFamily="66" charset="0"/>
              </a:rPr>
              <a:t>Claim 1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000">
                <a:latin typeface="Comic Sans MS" pitchFamily="66" charset="0"/>
              </a:rPr>
              <a:t>(we can cancel them because </a:t>
            </a:r>
            <a:r>
              <a:rPr lang="en-US" altLang="en-US" sz="2000">
                <a:solidFill>
                  <a:srgbClr val="0000CC"/>
                </a:solidFill>
                <a:latin typeface="Comic Sans MS" pitchFamily="66" charset="0"/>
              </a:rPr>
              <a:t>gcd(1·2 ··· (p-1), p)=1</a:t>
            </a:r>
            <a:r>
              <a:rPr lang="en-US" altLang="en-US" sz="2000">
                <a:latin typeface="Comic Sans MS" pitchFamily="66" charset="0"/>
              </a:rPr>
              <a:t>), we have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000">
                <a:latin typeface="Comic Sans MS" pitchFamily="66" charset="0"/>
              </a:rPr>
              <a:t>		   </a:t>
            </a:r>
            <a:r>
              <a:rPr lang="en-US" altLang="en-US" sz="2000">
                <a:solidFill>
                  <a:srgbClr val="0000CC"/>
                </a:solidFill>
                <a:latin typeface="Comic Sans MS" pitchFamily="66" charset="0"/>
              </a:rPr>
              <a:t>1 </a:t>
            </a:r>
            <a:r>
              <a:rPr lang="en-US" altLang="en-US" sz="2000" b="1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 </a:t>
            </a:r>
            <a:r>
              <a:rPr lang="en-US" altLang="en-US" sz="2000">
                <a:solidFill>
                  <a:srgbClr val="0000CC"/>
                </a:solidFill>
                <a:latin typeface="Comic Sans MS" pitchFamily="66" charset="0"/>
              </a:rPr>
              <a:t>k</a:t>
            </a:r>
            <a:r>
              <a:rPr lang="en-US" altLang="en-US" sz="2000" baseline="30000">
                <a:solidFill>
                  <a:srgbClr val="0000CC"/>
                </a:solidFill>
                <a:latin typeface="Comic Sans MS" pitchFamily="66" charset="0"/>
              </a:rPr>
              <a:t>p-1 </a:t>
            </a:r>
            <a:r>
              <a:rPr lang="en-US" altLang="en-US" sz="2000">
                <a:solidFill>
                  <a:srgbClr val="0000CC"/>
                </a:solidFill>
                <a:latin typeface="Comic Sans MS" pitchFamily="66" charset="0"/>
              </a:rPr>
              <a:t>(mod p)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524000" y="1143000"/>
            <a:ext cx="6096000" cy="152400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4679" name="Text Box 7"/>
          <p:cNvSpPr txBox="1">
            <a:spLocks noChangeArrowheads="1"/>
          </p:cNvSpPr>
          <p:nvPr/>
        </p:nvSpPr>
        <p:spPr bwMode="auto">
          <a:xfrm>
            <a:off x="5791200" y="2971800"/>
            <a:ext cx="214153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By 2 slides before</a:t>
            </a:r>
          </a:p>
        </p:txBody>
      </p:sp>
      <p:sp>
        <p:nvSpPr>
          <p:cNvPr id="924680" name="Line 8"/>
          <p:cNvSpPr>
            <a:spLocks noChangeShapeType="1"/>
          </p:cNvSpPr>
          <p:nvPr/>
        </p:nvSpPr>
        <p:spPr bwMode="auto">
          <a:xfrm flipH="1">
            <a:off x="5105400" y="32004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681" name="Text Box 9"/>
          <p:cNvSpPr txBox="1">
            <a:spLocks noChangeArrowheads="1"/>
          </p:cNvSpPr>
          <p:nvPr/>
        </p:nvSpPr>
        <p:spPr bwMode="auto">
          <a:xfrm>
            <a:off x="5791200" y="3810000"/>
            <a:ext cx="286702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By the multiplication rule</a:t>
            </a:r>
          </a:p>
        </p:txBody>
      </p:sp>
      <p:sp>
        <p:nvSpPr>
          <p:cNvPr id="924682" name="Line 10"/>
          <p:cNvSpPr>
            <a:spLocks noChangeShapeType="1"/>
          </p:cNvSpPr>
          <p:nvPr/>
        </p:nvSpPr>
        <p:spPr bwMode="auto">
          <a:xfrm flipH="1">
            <a:off x="5181600" y="38862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442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9" grpId="0" animBg="1"/>
      <p:bldP spid="924680" grpId="0" animBg="1"/>
      <p:bldP spid="924681" grpId="0" animBg="1"/>
      <p:bldP spid="92468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04800"/>
            <a:ext cx="8534400" cy="9144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Comic Sans MS" pitchFamily="66" charset="0"/>
              </a:rPr>
              <a:t>Cryptography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6248400"/>
            <a:ext cx="3048000" cy="38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smtClean="0">
                <a:latin typeface="Comic Sans MS" pitchFamily="66" charset="0"/>
              </a:rPr>
              <a:t>Dec 29</a:t>
            </a:r>
          </a:p>
        </p:txBody>
      </p:sp>
      <p:pic>
        <p:nvPicPr>
          <p:cNvPr id="2052" name="Picture 351" descr="ist2_413656_encry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62200"/>
            <a:ext cx="3398838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352" descr="1924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438400"/>
            <a:ext cx="179546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922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498850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3075" name="Text Box 11"/>
          <p:cNvSpPr txBox="1">
            <a:spLocks noChangeArrowheads="1"/>
          </p:cNvSpPr>
          <p:nvPr/>
        </p:nvSpPr>
        <p:spPr bwMode="auto">
          <a:xfrm>
            <a:off x="914400" y="1398588"/>
            <a:ext cx="729615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In this last lecture for number theory, we will see probably the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most important application of number theory in computer science –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 design of cryptosystem.</a:t>
            </a:r>
          </a:p>
        </p:txBody>
      </p:sp>
      <p:sp>
        <p:nvSpPr>
          <p:cNvPr id="3076" name="Text Box 12"/>
          <p:cNvSpPr txBox="1">
            <a:spLocks noChangeArrowheads="1"/>
          </p:cNvSpPr>
          <p:nvPr/>
        </p:nvSpPr>
        <p:spPr bwMode="auto">
          <a:xfrm>
            <a:off x="2870200" y="3013075"/>
            <a:ext cx="33020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Introduction to cryptograph</a:t>
            </a:r>
          </a:p>
          <a:p>
            <a:pPr eaLnBrk="1" hangingPunct="1">
              <a:lnSpc>
                <a:spcPct val="20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“Turing code”</a:t>
            </a:r>
          </a:p>
          <a:p>
            <a:pPr eaLnBrk="1" hangingPunct="1">
              <a:lnSpc>
                <a:spcPct val="20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Public key cryptography</a:t>
            </a:r>
          </a:p>
          <a:p>
            <a:pPr eaLnBrk="1" hangingPunct="1">
              <a:lnSpc>
                <a:spcPct val="20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RSA cryptosystem</a:t>
            </a:r>
          </a:p>
        </p:txBody>
      </p:sp>
    </p:spTree>
    <p:extLst>
      <p:ext uri="{BB962C8B-B14F-4D97-AF65-F5344CB8AC3E}">
        <p14:creationId xmlns:p14="http://schemas.microsoft.com/office/powerpoint/2010/main" val="216983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498850" y="457200"/>
            <a:ext cx="213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Cryptography</a:t>
            </a:r>
          </a:p>
        </p:txBody>
      </p:sp>
      <p:sp>
        <p:nvSpPr>
          <p:cNvPr id="870403" name="Oval 3"/>
          <p:cNvSpPr>
            <a:spLocks noChangeArrowheads="1"/>
          </p:cNvSpPr>
          <p:nvPr/>
        </p:nvSpPr>
        <p:spPr bwMode="auto">
          <a:xfrm>
            <a:off x="1295400" y="2895600"/>
            <a:ext cx="1371600" cy="914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Alice</a:t>
            </a:r>
          </a:p>
        </p:txBody>
      </p:sp>
      <p:sp>
        <p:nvSpPr>
          <p:cNvPr id="870404" name="Oval 4"/>
          <p:cNvSpPr>
            <a:spLocks noChangeArrowheads="1"/>
          </p:cNvSpPr>
          <p:nvPr/>
        </p:nvSpPr>
        <p:spPr bwMode="auto">
          <a:xfrm>
            <a:off x="6477000" y="2895600"/>
            <a:ext cx="1371600" cy="91440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Bob</a:t>
            </a:r>
          </a:p>
        </p:txBody>
      </p:sp>
      <p:sp>
        <p:nvSpPr>
          <p:cNvPr id="870405" name="Line 5"/>
          <p:cNvSpPr>
            <a:spLocks noChangeShapeType="1"/>
          </p:cNvSpPr>
          <p:nvPr/>
        </p:nvSpPr>
        <p:spPr bwMode="auto">
          <a:xfrm>
            <a:off x="2819400" y="3352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2133600" y="1371600"/>
            <a:ext cx="4800600" cy="7889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b="1"/>
              <a:t>Cryptography</a:t>
            </a:r>
            <a:r>
              <a:rPr lang="en-US" altLang="en-US"/>
              <a:t> is the study of methods for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sending and receiving secret messages.</a:t>
            </a:r>
          </a:p>
        </p:txBody>
      </p:sp>
      <p:sp>
        <p:nvSpPr>
          <p:cNvPr id="870407" name="Oval 7"/>
          <p:cNvSpPr>
            <a:spLocks noChangeArrowheads="1"/>
          </p:cNvSpPr>
          <p:nvPr/>
        </p:nvSpPr>
        <p:spPr bwMode="auto">
          <a:xfrm>
            <a:off x="3810000" y="4495800"/>
            <a:ext cx="1524000" cy="9144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adversary</a:t>
            </a:r>
          </a:p>
        </p:txBody>
      </p:sp>
      <p:sp>
        <p:nvSpPr>
          <p:cNvPr id="870408" name="Line 8"/>
          <p:cNvSpPr>
            <a:spLocks noChangeShapeType="1"/>
          </p:cNvSpPr>
          <p:nvPr/>
        </p:nvSpPr>
        <p:spPr bwMode="auto">
          <a:xfrm flipV="1">
            <a:off x="4572000" y="3505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09" name="Text Box 9"/>
          <p:cNvSpPr txBox="1">
            <a:spLocks noChangeArrowheads="1"/>
          </p:cNvSpPr>
          <p:nvPr/>
        </p:nvSpPr>
        <p:spPr bwMode="auto">
          <a:xfrm>
            <a:off x="1136650" y="5840413"/>
            <a:ext cx="6940550" cy="78898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b="1"/>
              <a:t>Goal:</a:t>
            </a:r>
            <a:r>
              <a:rPr lang="en-US" altLang="en-US"/>
              <a:t> Even though an adversary can listen to your conversation,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         the adversary can not learn what the message was. </a:t>
            </a:r>
          </a:p>
        </p:txBody>
      </p:sp>
      <p:sp>
        <p:nvSpPr>
          <p:cNvPr id="870410" name="Text Box 10"/>
          <p:cNvSpPr txBox="1">
            <a:spLocks noChangeArrowheads="1"/>
          </p:cNvSpPr>
          <p:nvPr/>
        </p:nvSpPr>
        <p:spPr bwMode="auto">
          <a:xfrm>
            <a:off x="3946525" y="2936875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293187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03" grpId="0" animBg="1"/>
      <p:bldP spid="870404" grpId="0" animBg="1"/>
      <p:bldP spid="870405" grpId="0" animBg="1"/>
      <p:bldP spid="870407" grpId="0" animBg="1"/>
      <p:bldP spid="870408" grpId="0" animBg="1"/>
      <p:bldP spid="870409" grpId="0" animBg="1"/>
      <p:bldP spid="8704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498850" y="457200"/>
            <a:ext cx="213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Cryptography</a:t>
            </a:r>
          </a:p>
        </p:txBody>
      </p:sp>
      <p:sp>
        <p:nvSpPr>
          <p:cNvPr id="5123" name="Oval 3"/>
          <p:cNvSpPr>
            <a:spLocks noChangeArrowheads="1"/>
          </p:cNvSpPr>
          <p:nvPr/>
        </p:nvSpPr>
        <p:spPr bwMode="auto">
          <a:xfrm>
            <a:off x="1295400" y="2895600"/>
            <a:ext cx="1371600" cy="914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Alice</a:t>
            </a:r>
          </a:p>
        </p:txBody>
      </p:sp>
      <p:sp>
        <p:nvSpPr>
          <p:cNvPr id="5124" name="Oval 4"/>
          <p:cNvSpPr>
            <a:spLocks noChangeArrowheads="1"/>
          </p:cNvSpPr>
          <p:nvPr/>
        </p:nvSpPr>
        <p:spPr bwMode="auto">
          <a:xfrm>
            <a:off x="6477000" y="2895600"/>
            <a:ext cx="1371600" cy="91440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Bob</a:t>
            </a: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2819400" y="3352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" name="Oval 7"/>
          <p:cNvSpPr>
            <a:spLocks noChangeArrowheads="1"/>
          </p:cNvSpPr>
          <p:nvPr/>
        </p:nvSpPr>
        <p:spPr bwMode="auto">
          <a:xfrm>
            <a:off x="3810000" y="4495800"/>
            <a:ext cx="1524000" cy="9144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adversary</a:t>
            </a:r>
          </a:p>
        </p:txBody>
      </p:sp>
      <p:sp>
        <p:nvSpPr>
          <p:cNvPr id="5127" name="Line 8"/>
          <p:cNvSpPr>
            <a:spLocks noChangeShapeType="1"/>
          </p:cNvSpPr>
          <p:nvPr/>
        </p:nvSpPr>
        <p:spPr bwMode="auto">
          <a:xfrm flipV="1">
            <a:off x="4572000" y="3505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Text Box 9"/>
          <p:cNvSpPr txBox="1">
            <a:spLocks noChangeArrowheads="1"/>
          </p:cNvSpPr>
          <p:nvPr/>
        </p:nvSpPr>
        <p:spPr bwMode="auto">
          <a:xfrm>
            <a:off x="1136650" y="1420813"/>
            <a:ext cx="6940550" cy="78898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b="1"/>
              <a:t>Goal:</a:t>
            </a:r>
            <a:r>
              <a:rPr lang="en-US" altLang="en-US"/>
              <a:t> Even though an adversary can listen to your conversation,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         the adversary can not learn what the message was. </a:t>
            </a:r>
          </a:p>
        </p:txBody>
      </p:sp>
      <p:sp>
        <p:nvSpPr>
          <p:cNvPr id="873483" name="Text Box 11"/>
          <p:cNvSpPr txBox="1">
            <a:spLocks noChangeArrowheads="1"/>
          </p:cNvSpPr>
          <p:nvPr/>
        </p:nvSpPr>
        <p:spPr bwMode="auto">
          <a:xfrm>
            <a:off x="482600" y="4648200"/>
            <a:ext cx="256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message -&gt; f(message)</a:t>
            </a:r>
          </a:p>
        </p:txBody>
      </p:sp>
      <p:sp>
        <p:nvSpPr>
          <p:cNvPr id="873484" name="Text Box 12"/>
          <p:cNvSpPr txBox="1">
            <a:spLocks noChangeArrowheads="1"/>
          </p:cNvSpPr>
          <p:nvPr/>
        </p:nvSpPr>
        <p:spPr bwMode="auto">
          <a:xfrm>
            <a:off x="3900488" y="2860675"/>
            <a:ext cx="1357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f(message)</a:t>
            </a:r>
          </a:p>
        </p:txBody>
      </p:sp>
      <p:sp>
        <p:nvSpPr>
          <p:cNvPr id="873485" name="Text Box 13"/>
          <p:cNvSpPr txBox="1">
            <a:spLocks noChangeArrowheads="1"/>
          </p:cNvSpPr>
          <p:nvPr/>
        </p:nvSpPr>
        <p:spPr bwMode="auto">
          <a:xfrm>
            <a:off x="576263" y="4129088"/>
            <a:ext cx="2395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encrypt the message</a:t>
            </a:r>
          </a:p>
        </p:txBody>
      </p:sp>
      <p:sp>
        <p:nvSpPr>
          <p:cNvPr id="873486" name="Text Box 14"/>
          <p:cNvSpPr txBox="1">
            <a:spLocks noChangeArrowheads="1"/>
          </p:cNvSpPr>
          <p:nvPr/>
        </p:nvSpPr>
        <p:spPr bwMode="auto">
          <a:xfrm>
            <a:off x="6096000" y="4129088"/>
            <a:ext cx="24114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decrypt the message</a:t>
            </a:r>
          </a:p>
        </p:txBody>
      </p:sp>
      <p:sp>
        <p:nvSpPr>
          <p:cNvPr id="873487" name="Text Box 15"/>
          <p:cNvSpPr txBox="1">
            <a:spLocks noChangeArrowheads="1"/>
          </p:cNvSpPr>
          <p:nvPr/>
        </p:nvSpPr>
        <p:spPr bwMode="auto">
          <a:xfrm>
            <a:off x="6019800" y="4648200"/>
            <a:ext cx="256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f(message) -&gt; message</a:t>
            </a:r>
          </a:p>
        </p:txBody>
      </p:sp>
      <p:sp>
        <p:nvSpPr>
          <p:cNvPr id="873488" name="Text Box 16"/>
          <p:cNvSpPr txBox="1">
            <a:spLocks noChangeArrowheads="1"/>
          </p:cNvSpPr>
          <p:nvPr/>
        </p:nvSpPr>
        <p:spPr bwMode="auto">
          <a:xfrm>
            <a:off x="762000" y="5638800"/>
            <a:ext cx="7639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But the adversary has no clue how to obtain message from f(message)</a:t>
            </a:r>
          </a:p>
        </p:txBody>
      </p:sp>
      <p:sp>
        <p:nvSpPr>
          <p:cNvPr id="873489" name="Text Box 17"/>
          <p:cNvSpPr txBox="1">
            <a:spLocks noChangeArrowheads="1"/>
          </p:cNvSpPr>
          <p:nvPr/>
        </p:nvSpPr>
        <p:spPr bwMode="auto">
          <a:xfrm>
            <a:off x="3641725" y="6289675"/>
            <a:ext cx="187166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A difficult goal!</a:t>
            </a:r>
          </a:p>
        </p:txBody>
      </p:sp>
    </p:spTree>
    <p:extLst>
      <p:ext uri="{BB962C8B-B14F-4D97-AF65-F5344CB8AC3E}">
        <p14:creationId xmlns:p14="http://schemas.microsoft.com/office/powerpoint/2010/main" val="286745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3483" grpId="0"/>
      <p:bldP spid="873484" grpId="0"/>
      <p:bldP spid="873485" grpId="0"/>
      <p:bldP spid="873486" grpId="0"/>
      <p:bldP spid="873487" grpId="0"/>
      <p:bldP spid="873488" grpId="0"/>
      <p:bldP spid="87348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168775" y="457200"/>
            <a:ext cx="70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Key</a:t>
            </a:r>
          </a:p>
        </p:txBody>
      </p:sp>
      <p:sp>
        <p:nvSpPr>
          <p:cNvPr id="6147" name="Oval 3"/>
          <p:cNvSpPr>
            <a:spLocks noChangeArrowheads="1"/>
          </p:cNvSpPr>
          <p:nvPr/>
        </p:nvSpPr>
        <p:spPr bwMode="auto">
          <a:xfrm>
            <a:off x="1295400" y="2895600"/>
            <a:ext cx="1371600" cy="914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Alice</a:t>
            </a:r>
          </a:p>
        </p:txBody>
      </p:sp>
      <p:sp>
        <p:nvSpPr>
          <p:cNvPr id="6148" name="Oval 4"/>
          <p:cNvSpPr>
            <a:spLocks noChangeArrowheads="1"/>
          </p:cNvSpPr>
          <p:nvPr/>
        </p:nvSpPr>
        <p:spPr bwMode="auto">
          <a:xfrm>
            <a:off x="6477000" y="2895600"/>
            <a:ext cx="1371600" cy="91440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Bob</a:t>
            </a: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2819400" y="3352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Oval 6"/>
          <p:cNvSpPr>
            <a:spLocks noChangeArrowheads="1"/>
          </p:cNvSpPr>
          <p:nvPr/>
        </p:nvSpPr>
        <p:spPr bwMode="auto">
          <a:xfrm>
            <a:off x="3810000" y="4495800"/>
            <a:ext cx="1524000" cy="9144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adversary</a:t>
            </a: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V="1">
            <a:off x="4572000" y="3505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1136650" y="1420813"/>
            <a:ext cx="6940550" cy="78898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b="1"/>
              <a:t>Goal:</a:t>
            </a:r>
            <a:r>
              <a:rPr lang="en-US" altLang="en-US"/>
              <a:t> Even though an adversary can listen to your conversation,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         the adversary can not learn what the message was. </a:t>
            </a:r>
          </a:p>
        </p:txBody>
      </p:sp>
      <p:sp>
        <p:nvSpPr>
          <p:cNvPr id="874505" name="Text Box 9"/>
          <p:cNvSpPr txBox="1">
            <a:spLocks noChangeArrowheads="1"/>
          </p:cNvSpPr>
          <p:nvPr/>
        </p:nvSpPr>
        <p:spPr bwMode="auto">
          <a:xfrm>
            <a:off x="304800" y="4648200"/>
            <a:ext cx="299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message -&gt; f(message,</a:t>
            </a:r>
            <a:r>
              <a:rPr lang="en-US" altLang="en-US">
                <a:solidFill>
                  <a:srgbClr val="A50021"/>
                </a:solidFill>
              </a:rPr>
              <a:t>key</a:t>
            </a:r>
            <a:r>
              <a:rPr lang="en-US" altLang="en-US"/>
              <a:t>)</a:t>
            </a:r>
          </a:p>
        </p:txBody>
      </p:sp>
      <p:sp>
        <p:nvSpPr>
          <p:cNvPr id="874506" name="Text Box 10"/>
          <p:cNvSpPr txBox="1">
            <a:spLocks noChangeArrowheads="1"/>
          </p:cNvSpPr>
          <p:nvPr/>
        </p:nvSpPr>
        <p:spPr bwMode="auto">
          <a:xfrm>
            <a:off x="3657600" y="2860675"/>
            <a:ext cx="1857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f(message, </a:t>
            </a:r>
            <a:r>
              <a:rPr lang="en-US" altLang="en-US">
                <a:solidFill>
                  <a:srgbClr val="A50021"/>
                </a:solidFill>
              </a:rPr>
              <a:t>key</a:t>
            </a:r>
            <a:r>
              <a:rPr lang="en-US" altLang="en-US"/>
              <a:t>)</a:t>
            </a:r>
          </a:p>
        </p:txBody>
      </p:sp>
      <p:sp>
        <p:nvSpPr>
          <p:cNvPr id="874507" name="Text Box 11"/>
          <p:cNvSpPr txBox="1">
            <a:spLocks noChangeArrowheads="1"/>
          </p:cNvSpPr>
          <p:nvPr/>
        </p:nvSpPr>
        <p:spPr bwMode="auto">
          <a:xfrm>
            <a:off x="152400" y="4129088"/>
            <a:ext cx="386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encrypt the message </a:t>
            </a:r>
            <a:r>
              <a:rPr lang="en-US" altLang="en-US">
                <a:solidFill>
                  <a:srgbClr val="A50021"/>
                </a:solidFill>
              </a:rPr>
              <a:t>using the key</a:t>
            </a:r>
          </a:p>
        </p:txBody>
      </p:sp>
      <p:sp>
        <p:nvSpPr>
          <p:cNvPr id="874508" name="Text Box 12"/>
          <p:cNvSpPr txBox="1">
            <a:spLocks noChangeArrowheads="1"/>
          </p:cNvSpPr>
          <p:nvPr/>
        </p:nvSpPr>
        <p:spPr bwMode="auto">
          <a:xfrm>
            <a:off x="5184775" y="4129088"/>
            <a:ext cx="3883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decrypt the message </a:t>
            </a:r>
            <a:r>
              <a:rPr lang="en-US" altLang="en-US">
                <a:solidFill>
                  <a:srgbClr val="A50021"/>
                </a:solidFill>
              </a:rPr>
              <a:t>using the key</a:t>
            </a:r>
          </a:p>
        </p:txBody>
      </p:sp>
      <p:sp>
        <p:nvSpPr>
          <p:cNvPr id="874509" name="Text Box 13"/>
          <p:cNvSpPr txBox="1">
            <a:spLocks noChangeArrowheads="1"/>
          </p:cNvSpPr>
          <p:nvPr/>
        </p:nvSpPr>
        <p:spPr bwMode="auto">
          <a:xfrm>
            <a:off x="5791200" y="4648200"/>
            <a:ext cx="299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f(message,</a:t>
            </a:r>
            <a:r>
              <a:rPr lang="en-US" altLang="en-US">
                <a:solidFill>
                  <a:srgbClr val="A50021"/>
                </a:solidFill>
              </a:rPr>
              <a:t>key</a:t>
            </a:r>
            <a:r>
              <a:rPr lang="en-US" altLang="en-US"/>
              <a:t>) -&gt; message</a:t>
            </a:r>
          </a:p>
        </p:txBody>
      </p:sp>
      <p:sp>
        <p:nvSpPr>
          <p:cNvPr id="874510" name="Text Box 14"/>
          <p:cNvSpPr txBox="1">
            <a:spLocks noChangeArrowheads="1"/>
          </p:cNvSpPr>
          <p:nvPr/>
        </p:nvSpPr>
        <p:spPr bwMode="auto">
          <a:xfrm>
            <a:off x="914400" y="5638800"/>
            <a:ext cx="7275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But the adversary can not decrypt f(message,</a:t>
            </a:r>
            <a:r>
              <a:rPr lang="en-US" altLang="en-US">
                <a:solidFill>
                  <a:srgbClr val="A50021"/>
                </a:solidFill>
              </a:rPr>
              <a:t>key</a:t>
            </a:r>
            <a:r>
              <a:rPr lang="en-US" altLang="en-US"/>
              <a:t>) without the </a:t>
            </a:r>
            <a:r>
              <a:rPr lang="en-US" altLang="en-US">
                <a:solidFill>
                  <a:srgbClr val="A50021"/>
                </a:solidFill>
              </a:rPr>
              <a:t>key</a:t>
            </a:r>
          </a:p>
        </p:txBody>
      </p:sp>
      <p:sp>
        <p:nvSpPr>
          <p:cNvPr id="874514" name="Text Box 18"/>
          <p:cNvSpPr txBox="1">
            <a:spLocks noChangeArrowheads="1"/>
          </p:cNvSpPr>
          <p:nvPr/>
        </p:nvSpPr>
        <p:spPr bwMode="auto">
          <a:xfrm>
            <a:off x="3355975" y="6289675"/>
            <a:ext cx="228917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Use number theory!</a:t>
            </a:r>
          </a:p>
        </p:txBody>
      </p:sp>
      <p:pic>
        <p:nvPicPr>
          <p:cNvPr id="874515" name="Picture 19" descr="ist2_413656_encry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89288"/>
            <a:ext cx="808038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4516" name="Picture 20" descr="ist2_413656_encry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200400"/>
            <a:ext cx="80803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21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4505" grpId="0"/>
      <p:bldP spid="874506" grpId="0"/>
      <p:bldP spid="874507" grpId="0"/>
      <p:bldP spid="874508" grpId="0"/>
      <p:bldP spid="874509" grpId="0"/>
      <p:bldP spid="874510" grpId="0"/>
      <p:bldP spid="8745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498850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2870200" y="1828800"/>
            <a:ext cx="33020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Introduction to cryptograph</a:t>
            </a:r>
          </a:p>
          <a:p>
            <a:pPr eaLnBrk="1" hangingPunct="1">
              <a:lnSpc>
                <a:spcPct val="20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“Turing code”</a:t>
            </a:r>
          </a:p>
          <a:p>
            <a:pPr eaLnBrk="1" hangingPunct="1">
              <a:lnSpc>
                <a:spcPct val="200000"/>
              </a:lnSpc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Public key cryptography</a:t>
            </a:r>
          </a:p>
          <a:p>
            <a:pPr eaLnBrk="1" hangingPunct="1">
              <a:lnSpc>
                <a:spcPct val="200000"/>
              </a:lnSpc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RSA cryptosystem</a:t>
            </a:r>
          </a:p>
        </p:txBody>
      </p:sp>
    </p:spTree>
    <p:extLst>
      <p:ext uri="{BB962C8B-B14F-4D97-AF65-F5344CB8AC3E}">
        <p14:creationId xmlns:p14="http://schemas.microsoft.com/office/powerpoint/2010/main" val="201921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438400" y="457200"/>
            <a:ext cx="4221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Turing’s Code (Version 1.0)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600200" y="1295400"/>
            <a:ext cx="596582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The first step is to translate a message into a number</a:t>
            </a:r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3048000" y="2039938"/>
            <a:ext cx="30480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   “v    i    c    t    o  r   y”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-&gt; 22 09 03 20 15 18 25</a:t>
            </a:r>
          </a:p>
        </p:txBody>
      </p:sp>
      <p:sp>
        <p:nvSpPr>
          <p:cNvPr id="869381" name="Rectangle 5"/>
          <p:cNvSpPr>
            <a:spLocks noChangeArrowheads="1"/>
          </p:cNvSpPr>
          <p:nvPr/>
        </p:nvSpPr>
        <p:spPr bwMode="auto">
          <a:xfrm>
            <a:off x="1143000" y="3365500"/>
            <a:ext cx="6858000" cy="25781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b="1"/>
              <a:t>Beforehand </a:t>
            </a:r>
            <a:r>
              <a:rPr lang="en-US" altLang="en-US"/>
              <a:t>The sender and receiver agree on a </a:t>
            </a:r>
            <a:r>
              <a:rPr lang="en-US" altLang="en-US">
                <a:solidFill>
                  <a:srgbClr val="A50021"/>
                </a:solidFill>
              </a:rPr>
              <a:t>secret key</a:t>
            </a:r>
            <a:r>
              <a:rPr lang="en-US" altLang="en-US"/>
              <a:t>, 	       which is a large number </a:t>
            </a:r>
            <a:r>
              <a:rPr lang="en-US" altLang="en-US">
                <a:solidFill>
                  <a:srgbClr val="0000CC"/>
                </a:solidFill>
              </a:rPr>
              <a:t>k</a:t>
            </a:r>
            <a:r>
              <a:rPr lang="en-US" altLang="en-US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b="1"/>
              <a:t>Encryption </a:t>
            </a:r>
            <a:r>
              <a:rPr lang="en-US" altLang="en-US"/>
              <a:t>The sender encrypts the message </a:t>
            </a:r>
            <a:r>
              <a:rPr lang="en-US" altLang="en-US">
                <a:solidFill>
                  <a:srgbClr val="0000CC"/>
                </a:solidFill>
              </a:rPr>
              <a:t>m</a:t>
            </a:r>
            <a:r>
              <a:rPr lang="en-US" altLang="en-US"/>
              <a:t> by computing: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                   </a:t>
            </a:r>
            <a:r>
              <a:rPr lang="en-US" altLang="en-US">
                <a:solidFill>
                  <a:srgbClr val="0000CC"/>
                </a:solidFill>
              </a:rPr>
              <a:t>m* = m · k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b="1"/>
              <a:t>Decryption </a:t>
            </a:r>
            <a:r>
              <a:rPr lang="en-US" altLang="en-US"/>
              <a:t>The receiver decrypts m by computing: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                   </a:t>
            </a:r>
            <a:r>
              <a:rPr lang="en-US" altLang="en-US">
                <a:solidFill>
                  <a:srgbClr val="0000CC"/>
                </a:solidFill>
              </a:rPr>
              <a:t>m*/k = m · k/k = m</a:t>
            </a: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972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9380" grpId="0"/>
      <p:bldP spid="869381" grpId="0" build="allAtOnce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438400" y="457200"/>
            <a:ext cx="4221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Turing’s Code (Version 1.0)</a:t>
            </a:r>
          </a:p>
        </p:txBody>
      </p:sp>
      <p:sp>
        <p:nvSpPr>
          <p:cNvPr id="9219" name="Oval 3"/>
          <p:cNvSpPr>
            <a:spLocks noChangeArrowheads="1"/>
          </p:cNvSpPr>
          <p:nvPr/>
        </p:nvSpPr>
        <p:spPr bwMode="auto">
          <a:xfrm>
            <a:off x="1295400" y="1482725"/>
            <a:ext cx="1371600" cy="914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Alice</a:t>
            </a:r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6477000" y="1482725"/>
            <a:ext cx="1371600" cy="91440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Bob</a:t>
            </a:r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2819400" y="1939925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3810000" y="3082925"/>
            <a:ext cx="1524000" cy="9144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adversary</a:t>
            </a:r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 flipV="1">
            <a:off x="4572000" y="2092325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5530" name="Text Box 10"/>
          <p:cNvSpPr txBox="1">
            <a:spLocks noChangeArrowheads="1"/>
          </p:cNvSpPr>
          <p:nvPr/>
        </p:nvSpPr>
        <p:spPr bwMode="auto">
          <a:xfrm>
            <a:off x="4343400" y="1447800"/>
            <a:ext cx="485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CC"/>
                </a:solidFill>
              </a:rPr>
              <a:t>mk</a:t>
            </a:r>
          </a:p>
        </p:txBody>
      </p:sp>
      <p:sp>
        <p:nvSpPr>
          <p:cNvPr id="875531" name="Text Box 11"/>
          <p:cNvSpPr txBox="1">
            <a:spLocks noChangeArrowheads="1"/>
          </p:cNvSpPr>
          <p:nvPr/>
        </p:nvSpPr>
        <p:spPr bwMode="auto">
          <a:xfrm>
            <a:off x="423863" y="2611438"/>
            <a:ext cx="2776537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CC"/>
                </a:solidFill>
              </a:rPr>
              <a:t>m</a:t>
            </a:r>
            <a:r>
              <a:rPr lang="en-US" altLang="en-US"/>
              <a:t> = message </a:t>
            </a:r>
          </a:p>
          <a:p>
            <a:pPr eaLnBrk="1" hangingPunct="1"/>
            <a:r>
              <a:rPr lang="en-US" altLang="en-US">
                <a:solidFill>
                  <a:srgbClr val="0000CC"/>
                </a:solidFill>
              </a:rPr>
              <a:t>k</a:t>
            </a:r>
            <a:r>
              <a:rPr lang="en-US" altLang="en-US"/>
              <a:t> = key</a:t>
            </a:r>
          </a:p>
          <a:p>
            <a:pPr eaLnBrk="1" hangingPunct="1"/>
            <a:r>
              <a:rPr lang="en-US" altLang="en-US"/>
              <a:t>encrypted message = </a:t>
            </a:r>
            <a:r>
              <a:rPr lang="en-US" altLang="en-US">
                <a:solidFill>
                  <a:srgbClr val="0000CC"/>
                </a:solidFill>
              </a:rPr>
              <a:t>mk</a:t>
            </a:r>
          </a:p>
        </p:txBody>
      </p:sp>
      <p:sp>
        <p:nvSpPr>
          <p:cNvPr id="875534" name="Text Box 14"/>
          <p:cNvSpPr txBox="1">
            <a:spLocks noChangeArrowheads="1"/>
          </p:cNvSpPr>
          <p:nvPr/>
        </p:nvSpPr>
        <p:spPr bwMode="auto">
          <a:xfrm>
            <a:off x="1430338" y="4495800"/>
            <a:ext cx="4513262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Why the adversary cannot figure out </a:t>
            </a:r>
            <a:r>
              <a:rPr lang="en-US" altLang="en-US">
                <a:solidFill>
                  <a:srgbClr val="0000CC"/>
                </a:solidFill>
              </a:rPr>
              <a:t>m</a:t>
            </a:r>
            <a:r>
              <a:rPr lang="en-US" altLang="en-US"/>
              <a:t>?</a:t>
            </a:r>
            <a:endParaRPr lang="en-US" altLang="en-US">
              <a:solidFill>
                <a:srgbClr val="A50021"/>
              </a:solidFill>
            </a:endParaRPr>
          </a:p>
        </p:txBody>
      </p:sp>
      <p:sp>
        <p:nvSpPr>
          <p:cNvPr id="875538" name="Text Box 18"/>
          <p:cNvSpPr txBox="1">
            <a:spLocks noChangeArrowheads="1"/>
          </p:cNvSpPr>
          <p:nvPr/>
        </p:nvSpPr>
        <p:spPr bwMode="auto">
          <a:xfrm>
            <a:off x="5638800" y="2611438"/>
            <a:ext cx="33274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CC"/>
                </a:solidFill>
              </a:rPr>
              <a:t>mk</a:t>
            </a:r>
            <a:r>
              <a:rPr lang="en-US" altLang="en-US"/>
              <a:t> = received message </a:t>
            </a:r>
          </a:p>
          <a:p>
            <a:pPr eaLnBrk="1" hangingPunct="1"/>
            <a:r>
              <a:rPr lang="en-US" altLang="en-US">
                <a:solidFill>
                  <a:srgbClr val="0000CC"/>
                </a:solidFill>
              </a:rPr>
              <a:t>k</a:t>
            </a:r>
            <a:r>
              <a:rPr lang="en-US" altLang="en-US"/>
              <a:t> = key</a:t>
            </a:r>
          </a:p>
          <a:p>
            <a:pPr eaLnBrk="1" hangingPunct="1"/>
            <a:r>
              <a:rPr lang="en-US" altLang="en-US"/>
              <a:t>decrypted message = </a:t>
            </a:r>
            <a:r>
              <a:rPr lang="en-US" altLang="en-US">
                <a:solidFill>
                  <a:srgbClr val="0000CC"/>
                </a:solidFill>
              </a:rPr>
              <a:t>mk/k=m</a:t>
            </a:r>
          </a:p>
        </p:txBody>
      </p:sp>
      <p:sp>
        <p:nvSpPr>
          <p:cNvPr id="875539" name="Text Box 19"/>
          <p:cNvSpPr txBox="1">
            <a:spLocks noChangeArrowheads="1"/>
          </p:cNvSpPr>
          <p:nvPr/>
        </p:nvSpPr>
        <p:spPr bwMode="auto">
          <a:xfrm>
            <a:off x="1476375" y="5257800"/>
            <a:ext cx="4638675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The adversary doesn’t have the key </a:t>
            </a:r>
            <a:r>
              <a:rPr lang="en-US" altLang="en-US">
                <a:solidFill>
                  <a:srgbClr val="0000CC"/>
                </a:solidFill>
              </a:rPr>
              <a:t>k</a:t>
            </a:r>
            <a:r>
              <a:rPr lang="en-US" altLang="en-US"/>
              <a:t>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and so can only factor </a:t>
            </a:r>
            <a:r>
              <a:rPr lang="en-US" altLang="en-US">
                <a:solidFill>
                  <a:srgbClr val="0000CC"/>
                </a:solidFill>
              </a:rPr>
              <a:t>mk</a:t>
            </a:r>
            <a:r>
              <a:rPr lang="en-US" altLang="en-US"/>
              <a:t> to figure out </a:t>
            </a:r>
            <a:r>
              <a:rPr lang="en-US" altLang="en-US">
                <a:solidFill>
                  <a:srgbClr val="0000CC"/>
                </a:solidFill>
              </a:rPr>
              <a:t>m</a:t>
            </a:r>
            <a:r>
              <a:rPr lang="en-US" altLang="en-US"/>
              <a:t>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but factoring is a difficult task to do.</a:t>
            </a:r>
          </a:p>
        </p:txBody>
      </p:sp>
      <p:pic>
        <p:nvPicPr>
          <p:cNvPr id="875540" name="Picture 20" descr="1924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648200"/>
            <a:ext cx="129063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80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5530" grpId="0"/>
      <p:bldP spid="875531" grpId="0"/>
      <p:bldP spid="875534" grpId="0" animBg="1"/>
      <p:bldP spid="875538" grpId="0"/>
      <p:bldP spid="87553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438400" y="457200"/>
            <a:ext cx="4221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Turing’s Code (Version 1.0)</a:t>
            </a:r>
          </a:p>
        </p:txBody>
      </p:sp>
      <p:sp>
        <p:nvSpPr>
          <p:cNvPr id="10243" name="Oval 3"/>
          <p:cNvSpPr>
            <a:spLocks noChangeArrowheads="1"/>
          </p:cNvSpPr>
          <p:nvPr/>
        </p:nvSpPr>
        <p:spPr bwMode="auto">
          <a:xfrm>
            <a:off x="1295400" y="1482725"/>
            <a:ext cx="1371600" cy="914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Alice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6477000" y="1482725"/>
            <a:ext cx="1371600" cy="91440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Bob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2819400" y="1939925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3810000" y="3082925"/>
            <a:ext cx="1524000" cy="9144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adversary</a:t>
            </a:r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 flipV="1">
            <a:off x="4572000" y="2092325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4343400" y="1447800"/>
            <a:ext cx="485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CC"/>
                </a:solidFill>
              </a:rPr>
              <a:t>mk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423863" y="2611438"/>
            <a:ext cx="2776537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CC"/>
                </a:solidFill>
              </a:rPr>
              <a:t>m</a:t>
            </a:r>
            <a:r>
              <a:rPr lang="en-US" altLang="en-US"/>
              <a:t> = message </a:t>
            </a:r>
          </a:p>
          <a:p>
            <a:pPr eaLnBrk="1" hangingPunct="1"/>
            <a:r>
              <a:rPr lang="en-US" altLang="en-US">
                <a:solidFill>
                  <a:srgbClr val="0000CC"/>
                </a:solidFill>
              </a:rPr>
              <a:t>k</a:t>
            </a:r>
            <a:r>
              <a:rPr lang="en-US" altLang="en-US"/>
              <a:t> = key</a:t>
            </a:r>
          </a:p>
          <a:p>
            <a:pPr eaLnBrk="1" hangingPunct="1"/>
            <a:r>
              <a:rPr lang="en-US" altLang="en-US"/>
              <a:t>encrypted message = </a:t>
            </a:r>
            <a:r>
              <a:rPr lang="en-US" altLang="en-US">
                <a:solidFill>
                  <a:srgbClr val="0000CC"/>
                </a:solidFill>
              </a:rPr>
              <a:t>mk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5638800" y="2611438"/>
            <a:ext cx="33274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CC"/>
                </a:solidFill>
              </a:rPr>
              <a:t>mk</a:t>
            </a:r>
            <a:r>
              <a:rPr lang="en-US" altLang="en-US"/>
              <a:t> = received message </a:t>
            </a:r>
          </a:p>
          <a:p>
            <a:pPr eaLnBrk="1" hangingPunct="1"/>
            <a:r>
              <a:rPr lang="en-US" altLang="en-US">
                <a:solidFill>
                  <a:srgbClr val="0000CC"/>
                </a:solidFill>
              </a:rPr>
              <a:t>k</a:t>
            </a:r>
            <a:r>
              <a:rPr lang="en-US" altLang="en-US"/>
              <a:t> = key</a:t>
            </a:r>
          </a:p>
          <a:p>
            <a:pPr eaLnBrk="1" hangingPunct="1"/>
            <a:r>
              <a:rPr lang="en-US" altLang="en-US"/>
              <a:t>decrypted message = </a:t>
            </a:r>
            <a:r>
              <a:rPr lang="en-US" altLang="en-US">
                <a:solidFill>
                  <a:srgbClr val="0000CC"/>
                </a:solidFill>
              </a:rPr>
              <a:t>mk/k=m</a:t>
            </a:r>
          </a:p>
        </p:txBody>
      </p:sp>
      <p:sp>
        <p:nvSpPr>
          <p:cNvPr id="868363" name="Text Box 11"/>
          <p:cNvSpPr txBox="1">
            <a:spLocks noChangeArrowheads="1"/>
          </p:cNvSpPr>
          <p:nvPr/>
        </p:nvSpPr>
        <p:spPr bwMode="auto">
          <a:xfrm>
            <a:off x="2025650" y="4500563"/>
            <a:ext cx="5060950" cy="376237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So why don’t we use this Turing’s code today?</a:t>
            </a:r>
          </a:p>
        </p:txBody>
      </p:sp>
      <p:sp>
        <p:nvSpPr>
          <p:cNvPr id="868364" name="Text Box 12"/>
          <p:cNvSpPr txBox="1">
            <a:spLocks noChangeArrowheads="1"/>
          </p:cNvSpPr>
          <p:nvPr/>
        </p:nvSpPr>
        <p:spPr bwMode="auto">
          <a:xfrm>
            <a:off x="1344613" y="5105400"/>
            <a:ext cx="7477125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b="1"/>
              <a:t>Major flaw:</a:t>
            </a:r>
            <a:r>
              <a:rPr lang="en-US" altLang="en-US"/>
              <a:t> if you use the same key to send two messages </a:t>
            </a:r>
            <a:r>
              <a:rPr lang="en-US" altLang="en-US">
                <a:solidFill>
                  <a:srgbClr val="0000CC"/>
                </a:solidFill>
              </a:rPr>
              <a:t>m</a:t>
            </a:r>
            <a:r>
              <a:rPr lang="en-US" altLang="en-US"/>
              <a:t> and </a:t>
            </a:r>
            <a:r>
              <a:rPr lang="en-US" altLang="en-US">
                <a:solidFill>
                  <a:srgbClr val="0000CC"/>
                </a:solidFill>
              </a:rPr>
              <a:t>m’,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                    then from </a:t>
            </a:r>
            <a:r>
              <a:rPr lang="en-US" altLang="en-US">
                <a:solidFill>
                  <a:srgbClr val="0000CC"/>
                </a:solidFill>
              </a:rPr>
              <a:t>mk</a:t>
            </a:r>
            <a:r>
              <a:rPr lang="en-US" altLang="en-US"/>
              <a:t> and </a:t>
            </a:r>
            <a:r>
              <a:rPr lang="en-US" altLang="en-US">
                <a:solidFill>
                  <a:srgbClr val="0000CC"/>
                </a:solidFill>
              </a:rPr>
              <a:t>m’k</a:t>
            </a:r>
            <a:r>
              <a:rPr lang="en-US" altLang="en-US"/>
              <a:t>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                    we can use </a:t>
            </a:r>
            <a:r>
              <a:rPr lang="en-US" altLang="en-US">
                <a:solidFill>
                  <a:srgbClr val="0000CC"/>
                </a:solidFill>
              </a:rPr>
              <a:t>gcd(mk,m’k)</a:t>
            </a:r>
            <a:r>
              <a:rPr lang="en-US" altLang="en-US"/>
              <a:t> to figure out </a:t>
            </a:r>
            <a:r>
              <a:rPr lang="en-US" altLang="en-US">
                <a:solidFill>
                  <a:srgbClr val="0000CC"/>
                </a:solidFill>
              </a:rPr>
              <a:t>k</a:t>
            </a:r>
            <a:r>
              <a:rPr lang="en-US" altLang="en-US"/>
              <a:t>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                    and then decrypt every message.</a:t>
            </a:r>
          </a:p>
        </p:txBody>
      </p:sp>
    </p:spTree>
    <p:extLst>
      <p:ext uri="{BB962C8B-B14F-4D97-AF65-F5344CB8AC3E}">
        <p14:creationId xmlns:p14="http://schemas.microsoft.com/office/powerpoint/2010/main" val="55772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36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438400" y="457200"/>
            <a:ext cx="4221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Turing’s Code (Version 2.0)</a:t>
            </a:r>
          </a:p>
        </p:txBody>
      </p:sp>
      <p:sp>
        <p:nvSpPr>
          <p:cNvPr id="867331" name="Rectangle 3"/>
          <p:cNvSpPr>
            <a:spLocks noChangeArrowheads="1"/>
          </p:cNvSpPr>
          <p:nvPr/>
        </p:nvSpPr>
        <p:spPr bwMode="auto">
          <a:xfrm>
            <a:off x="609600" y="1323975"/>
            <a:ext cx="830580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b="1"/>
              <a:t>Beforehand </a:t>
            </a:r>
            <a:r>
              <a:rPr lang="en-US" altLang="en-US"/>
              <a:t>The sender and receiver agree on a large prime </a:t>
            </a:r>
            <a:r>
              <a:rPr lang="en-US" altLang="en-US">
                <a:solidFill>
                  <a:srgbClr val="0000CC"/>
                </a:solidFill>
              </a:rPr>
              <a:t>p</a:t>
            </a:r>
            <a:r>
              <a:rPr lang="en-US" altLang="en-US"/>
              <a:t>, which may be made public. (This will be the modulus for all our arithmetic.) They also agree on a secret key </a:t>
            </a:r>
            <a:r>
              <a:rPr lang="en-US" altLang="en-US">
                <a:solidFill>
                  <a:srgbClr val="0000CC"/>
                </a:solidFill>
              </a:rPr>
              <a:t>k</a:t>
            </a:r>
            <a:r>
              <a:rPr lang="en-US" altLang="en-US"/>
              <a:t> in </a:t>
            </a:r>
            <a:r>
              <a:rPr lang="en-US" altLang="en-US">
                <a:solidFill>
                  <a:srgbClr val="0000CC"/>
                </a:solidFill>
              </a:rPr>
              <a:t>{1, 2, . . . , p − 1}.</a:t>
            </a:r>
          </a:p>
          <a:p>
            <a:pPr eaLnBrk="1" hangingPunct="1">
              <a:lnSpc>
                <a:spcPct val="150000"/>
              </a:lnSpc>
            </a:pPr>
            <a:endParaRPr lang="en-US" altLang="en-US" b="1"/>
          </a:p>
          <a:p>
            <a:pPr eaLnBrk="1" hangingPunct="1">
              <a:lnSpc>
                <a:spcPct val="150000"/>
              </a:lnSpc>
            </a:pPr>
            <a:r>
              <a:rPr lang="en-US" altLang="en-US" b="1"/>
              <a:t>Encryption </a:t>
            </a:r>
            <a:r>
              <a:rPr lang="en-US" altLang="en-US"/>
              <a:t>The message m can be any integer in the set </a:t>
            </a:r>
            <a:r>
              <a:rPr lang="en-US" altLang="en-US">
                <a:solidFill>
                  <a:srgbClr val="0000CC"/>
                </a:solidFill>
              </a:rPr>
              <a:t>{0, 1, 2, . . . , p − 1}.</a:t>
            </a:r>
            <a:r>
              <a:rPr lang="en-US" altLang="en-US"/>
              <a:t> The sender encrypts the message </a:t>
            </a:r>
            <a:r>
              <a:rPr lang="en-US" altLang="en-US">
                <a:solidFill>
                  <a:srgbClr val="0000CC"/>
                </a:solidFill>
              </a:rPr>
              <a:t>m</a:t>
            </a:r>
            <a:r>
              <a:rPr lang="en-US" altLang="en-US"/>
              <a:t> to produce </a:t>
            </a:r>
            <a:r>
              <a:rPr lang="en-US" altLang="en-US">
                <a:solidFill>
                  <a:srgbClr val="0000CC"/>
                </a:solidFill>
              </a:rPr>
              <a:t>m*</a:t>
            </a:r>
            <a:r>
              <a:rPr lang="en-US" altLang="en-US"/>
              <a:t> by computing: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en-US">
                <a:solidFill>
                  <a:srgbClr val="0000CC"/>
                </a:solidFill>
              </a:rPr>
              <a:t>m* = mk mod p</a:t>
            </a:r>
          </a:p>
        </p:txBody>
      </p:sp>
      <p:sp>
        <p:nvSpPr>
          <p:cNvPr id="867332" name="Rectangle 4"/>
          <p:cNvSpPr>
            <a:spLocks noChangeArrowheads="1"/>
          </p:cNvSpPr>
          <p:nvPr/>
        </p:nvSpPr>
        <p:spPr bwMode="auto">
          <a:xfrm>
            <a:off x="609600" y="4724400"/>
            <a:ext cx="7364413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b="1"/>
              <a:t>Decryption </a:t>
            </a:r>
            <a:r>
              <a:rPr lang="en-US" altLang="en-US"/>
              <a:t>Let </a:t>
            </a:r>
            <a:r>
              <a:rPr lang="en-US" altLang="en-US">
                <a:solidFill>
                  <a:srgbClr val="0000CC"/>
                </a:solidFill>
              </a:rPr>
              <a:t>k’</a:t>
            </a:r>
            <a:r>
              <a:rPr lang="en-US" altLang="en-US"/>
              <a:t> be the multiplicative inverse of </a:t>
            </a:r>
            <a:r>
              <a:rPr lang="en-US" altLang="en-US">
                <a:solidFill>
                  <a:srgbClr val="0000CC"/>
                </a:solidFill>
              </a:rPr>
              <a:t>k</a:t>
            </a:r>
            <a:r>
              <a:rPr lang="en-US" altLang="en-US"/>
              <a:t> under modulo </a:t>
            </a:r>
            <a:r>
              <a:rPr lang="en-US" altLang="en-US">
                <a:solidFill>
                  <a:srgbClr val="0000CC"/>
                </a:solidFill>
              </a:rPr>
              <a:t>p</a:t>
            </a:r>
            <a:r>
              <a:rPr lang="en-US" altLang="en-US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                   </a:t>
            </a:r>
            <a:r>
              <a:rPr lang="en-US" altLang="en-US">
                <a:solidFill>
                  <a:srgbClr val="0000CC"/>
                </a:solidFill>
              </a:rPr>
              <a:t>m* </a:t>
            </a:r>
            <a:r>
              <a:rPr kumimoji="0" lang="en-US" altLang="en-US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>
                <a:solidFill>
                  <a:srgbClr val="0000CC"/>
                </a:solidFill>
              </a:rPr>
              <a:t> mk  (mod p)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                   </a:t>
            </a:r>
            <a:r>
              <a:rPr lang="en-US" altLang="en-US">
                <a:solidFill>
                  <a:srgbClr val="0000CC"/>
                </a:solidFill>
              </a:rPr>
              <a:t>m*k’ </a:t>
            </a:r>
            <a:r>
              <a:rPr kumimoji="0" lang="en-US" altLang="en-US">
                <a:solidFill>
                  <a:srgbClr val="0000CC"/>
                </a:solidFill>
                <a:sym typeface="Euclid Symbol" pitchFamily="18" charset="2"/>
              </a:rPr>
              <a:t> m   (mod p)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>
                <a:sym typeface="Euclid Symbol" pitchFamily="18" charset="2"/>
              </a:rPr>
              <a:t>                   </a:t>
            </a:r>
            <a:r>
              <a:rPr kumimoji="0" lang="en-US" altLang="en-US">
                <a:solidFill>
                  <a:srgbClr val="0000CC"/>
                </a:solidFill>
                <a:sym typeface="Euclid Symbol" pitchFamily="18" charset="2"/>
              </a:rPr>
              <a:t>m*k’ = m</a:t>
            </a:r>
          </a:p>
        </p:txBody>
      </p:sp>
    </p:spTree>
    <p:extLst>
      <p:ext uri="{BB962C8B-B14F-4D97-AF65-F5344CB8AC3E}">
        <p14:creationId xmlns:p14="http://schemas.microsoft.com/office/powerpoint/2010/main" val="90889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184525" y="457200"/>
            <a:ext cx="275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Wilson’s Theorem</a:t>
            </a:r>
          </a:p>
        </p:txBody>
      </p:sp>
      <p:sp>
        <p:nvSpPr>
          <p:cNvPr id="37891" name="Rectangle 9"/>
          <p:cNvSpPr>
            <a:spLocks noChangeArrowheads="1"/>
          </p:cNvSpPr>
          <p:nvPr/>
        </p:nvSpPr>
        <p:spPr bwMode="auto">
          <a:xfrm>
            <a:off x="1524000" y="1143000"/>
            <a:ext cx="6096000" cy="15240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2" name="Rectangle 10"/>
          <p:cNvSpPr>
            <a:spLocks noChangeArrowheads="1"/>
          </p:cNvSpPr>
          <p:nvPr/>
        </p:nvSpPr>
        <p:spPr bwMode="auto">
          <a:xfrm>
            <a:off x="2057400" y="1371600"/>
            <a:ext cx="3948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b="1"/>
              <a:t>Theorem:</a:t>
            </a:r>
            <a:r>
              <a:rPr lang="en-US" altLang="en-US"/>
              <a:t> </a:t>
            </a:r>
            <a:r>
              <a:rPr lang="en-US" altLang="en-US">
                <a:solidFill>
                  <a:srgbClr val="0000CC"/>
                </a:solidFill>
              </a:rPr>
              <a:t>p</a:t>
            </a:r>
            <a:r>
              <a:rPr lang="en-US" altLang="en-US"/>
              <a:t> is a prime if and only if</a:t>
            </a:r>
            <a:endParaRPr lang="en-US" altLang="en-US">
              <a:solidFill>
                <a:srgbClr val="0000CC"/>
              </a:solidFill>
            </a:endParaRPr>
          </a:p>
        </p:txBody>
      </p:sp>
      <p:sp>
        <p:nvSpPr>
          <p:cNvPr id="37893" name="Rectangle 11"/>
          <p:cNvSpPr>
            <a:spLocks noChangeArrowheads="1"/>
          </p:cNvSpPr>
          <p:nvPr/>
        </p:nvSpPr>
        <p:spPr bwMode="auto">
          <a:xfrm>
            <a:off x="3429000" y="1981200"/>
            <a:ext cx="2671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CC"/>
                </a:solidFill>
              </a:rPr>
              <a:t>(p-1)! 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400">
                <a:solidFill>
                  <a:srgbClr val="0000CC"/>
                </a:solidFill>
              </a:rPr>
              <a:t>-1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p)</a:t>
            </a:r>
          </a:p>
        </p:txBody>
      </p:sp>
      <p:sp>
        <p:nvSpPr>
          <p:cNvPr id="845836" name="Text Box 12"/>
          <p:cNvSpPr txBox="1">
            <a:spLocks noChangeArrowheads="1"/>
          </p:cNvSpPr>
          <p:nvPr/>
        </p:nvSpPr>
        <p:spPr bwMode="auto">
          <a:xfrm>
            <a:off x="1109663" y="2895600"/>
            <a:ext cx="6891337" cy="380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First we consider the easy direction.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If </a:t>
            </a:r>
            <a:r>
              <a:rPr lang="en-US" altLang="zh-TW">
                <a:solidFill>
                  <a:srgbClr val="0000CC"/>
                </a:solidFill>
              </a:rPr>
              <a:t>p</a:t>
            </a:r>
            <a:r>
              <a:rPr lang="en-US" altLang="zh-TW"/>
              <a:t> is not a prime,  assume </a:t>
            </a:r>
            <a:r>
              <a:rPr lang="en-US" altLang="zh-TW">
                <a:solidFill>
                  <a:srgbClr val="0000CC"/>
                </a:solidFill>
              </a:rPr>
              <a:t>p &gt;= 5</a:t>
            </a:r>
            <a:r>
              <a:rPr lang="en-US" altLang="zh-TW"/>
              <a:t>,  (for </a:t>
            </a:r>
            <a:r>
              <a:rPr lang="en-US" altLang="zh-TW">
                <a:solidFill>
                  <a:srgbClr val="0000CC"/>
                </a:solidFill>
              </a:rPr>
              <a:t>p=4, 3!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zh-TW">
                <a:solidFill>
                  <a:srgbClr val="0000CC"/>
                </a:solidFill>
              </a:rPr>
              <a:t> 2 (mod 4) </a:t>
            </a:r>
            <a:r>
              <a:rPr lang="en-US" altLang="zh-TW"/>
              <a:t>)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Then </a:t>
            </a:r>
            <a:r>
              <a:rPr lang="en-US" altLang="zh-TW">
                <a:solidFill>
                  <a:srgbClr val="0000CC"/>
                </a:solidFill>
              </a:rPr>
              <a:t>p=qr</a:t>
            </a:r>
            <a:r>
              <a:rPr lang="en-US" altLang="zh-TW"/>
              <a:t> for some </a:t>
            </a:r>
            <a:r>
              <a:rPr lang="en-US" altLang="zh-TW">
                <a:solidFill>
                  <a:srgbClr val="0000CC"/>
                </a:solidFill>
              </a:rPr>
              <a:t>2 &lt;= q &lt; p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2 &lt;= r &lt; p</a:t>
            </a:r>
            <a:r>
              <a:rPr lang="en-US" altLang="zh-TW"/>
              <a:t>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If </a:t>
            </a:r>
            <a:r>
              <a:rPr lang="en-US" altLang="zh-TW">
                <a:solidFill>
                  <a:srgbClr val="0000CC"/>
                </a:solidFill>
              </a:rPr>
              <a:t>q ≠ r</a:t>
            </a:r>
            <a:r>
              <a:rPr lang="en-US" altLang="zh-TW"/>
              <a:t>, then both </a:t>
            </a:r>
            <a:r>
              <a:rPr lang="en-US" altLang="zh-TW">
                <a:solidFill>
                  <a:srgbClr val="0000CC"/>
                </a:solidFill>
              </a:rPr>
              <a:t>q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r</a:t>
            </a:r>
            <a:r>
              <a:rPr lang="en-US" altLang="zh-TW"/>
              <a:t> appear in </a:t>
            </a:r>
            <a:r>
              <a:rPr lang="en-US" altLang="zh-TW">
                <a:solidFill>
                  <a:srgbClr val="0000CC"/>
                </a:solidFill>
              </a:rPr>
              <a:t>(p-1)!,</a:t>
            </a:r>
            <a:r>
              <a:rPr lang="en-US" altLang="zh-TW"/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and so </a:t>
            </a:r>
            <a:r>
              <a:rPr lang="en-US" altLang="zh-TW">
                <a:solidFill>
                  <a:srgbClr val="0000CC"/>
                </a:solidFill>
              </a:rPr>
              <a:t>(p-1)!</a:t>
            </a:r>
            <a:r>
              <a:rPr lang="en-US" altLang="zh-TW"/>
              <a:t>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 0 (mod p).</a:t>
            </a:r>
          </a:p>
          <a:p>
            <a:pPr eaLnBrk="1" hangingPunct="1"/>
            <a:endParaRPr lang="en-US" altLang="zh-TW">
              <a:solidFill>
                <a:srgbClr val="0000CC"/>
              </a:solidFill>
              <a:sym typeface="Euclid Symbol" pitchFamily="18" charset="2"/>
            </a:endParaRPr>
          </a:p>
          <a:p>
            <a:pPr eaLnBrk="1" hangingPunct="1"/>
            <a:r>
              <a:rPr lang="en-US" altLang="zh-TW">
                <a:sym typeface="Euclid Symbol" pitchFamily="18" charset="2"/>
              </a:rPr>
              <a:t>If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 q = r, then </a:t>
            </a:r>
            <a:r>
              <a:rPr lang="en-US" altLang="zh-TW"/>
              <a:t> </a:t>
            </a:r>
            <a:r>
              <a:rPr lang="en-US" altLang="zh-TW">
                <a:solidFill>
                  <a:srgbClr val="0000CC"/>
                </a:solidFill>
              </a:rPr>
              <a:t>p = q</a:t>
            </a:r>
            <a:r>
              <a:rPr lang="en-US" altLang="zh-TW" baseline="30000">
                <a:solidFill>
                  <a:srgbClr val="0000CC"/>
                </a:solidFill>
              </a:rPr>
              <a:t>2</a:t>
            </a:r>
            <a:r>
              <a:rPr lang="en-US" altLang="zh-TW">
                <a:solidFill>
                  <a:srgbClr val="0000CC"/>
                </a:solidFill>
              </a:rPr>
              <a:t> &gt; 2q</a:t>
            </a:r>
            <a:r>
              <a:rPr lang="en-US" altLang="zh-TW"/>
              <a:t> (since we assume </a:t>
            </a:r>
            <a:r>
              <a:rPr lang="en-US" altLang="zh-TW">
                <a:solidFill>
                  <a:srgbClr val="0000CC"/>
                </a:solidFill>
              </a:rPr>
              <a:t>p &gt; 5</a:t>
            </a:r>
            <a:r>
              <a:rPr lang="en-US" altLang="zh-TW"/>
              <a:t> and thus </a:t>
            </a:r>
            <a:r>
              <a:rPr lang="en-US" altLang="zh-TW">
                <a:solidFill>
                  <a:srgbClr val="0000CC"/>
                </a:solidFill>
              </a:rPr>
              <a:t>q &gt; 2</a:t>
            </a:r>
            <a:r>
              <a:rPr lang="en-US" altLang="zh-TW"/>
              <a:t>).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then both </a:t>
            </a:r>
            <a:r>
              <a:rPr lang="en-US" altLang="zh-TW">
                <a:solidFill>
                  <a:srgbClr val="0000CC"/>
                </a:solidFill>
              </a:rPr>
              <a:t>q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2q</a:t>
            </a:r>
            <a:r>
              <a:rPr lang="en-US" altLang="zh-TW"/>
              <a:t> are in </a:t>
            </a:r>
            <a:r>
              <a:rPr lang="en-US" altLang="zh-TW">
                <a:solidFill>
                  <a:srgbClr val="0000CC"/>
                </a:solidFill>
              </a:rPr>
              <a:t>(p-1)!,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and so again </a:t>
            </a:r>
            <a:r>
              <a:rPr lang="en-US" altLang="zh-TW">
                <a:solidFill>
                  <a:srgbClr val="0000CC"/>
                </a:solidFill>
              </a:rPr>
              <a:t>(p-1)!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 0 (mod p).</a:t>
            </a:r>
            <a:endParaRPr lang="en-US" altLang="zh-TW">
              <a:solidFill>
                <a:srgbClr val="0000CC"/>
              </a:solidFill>
              <a:sym typeface="Euclid 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31681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438400" y="457200"/>
            <a:ext cx="4221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Turing’s Code (Version 2.0)</a:t>
            </a:r>
          </a:p>
        </p:txBody>
      </p:sp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1295400" y="1600200"/>
            <a:ext cx="1371600" cy="914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Alice</a:t>
            </a:r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6477000" y="1600200"/>
            <a:ext cx="1371600" cy="91440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Bob</a:t>
            </a:r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2819400" y="2057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3810000" y="3200400"/>
            <a:ext cx="1524000" cy="9144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adversary</a:t>
            </a: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V="1">
            <a:off x="4572000" y="22098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2" name="Text Box 8"/>
          <p:cNvSpPr txBox="1">
            <a:spLocks noChangeArrowheads="1"/>
          </p:cNvSpPr>
          <p:nvPr/>
        </p:nvSpPr>
        <p:spPr bwMode="auto">
          <a:xfrm>
            <a:off x="3657600" y="1614488"/>
            <a:ext cx="1728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CC"/>
                </a:solidFill>
              </a:rPr>
              <a:t>m* = mk mod p</a:t>
            </a:r>
          </a:p>
        </p:txBody>
      </p:sp>
      <p:sp>
        <p:nvSpPr>
          <p:cNvPr id="876553" name="Text Box 9"/>
          <p:cNvSpPr txBox="1">
            <a:spLocks noChangeArrowheads="1"/>
          </p:cNvSpPr>
          <p:nvPr/>
        </p:nvSpPr>
        <p:spPr bwMode="auto">
          <a:xfrm>
            <a:off x="152400" y="2728913"/>
            <a:ext cx="346868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CC"/>
                </a:solidFill>
              </a:rPr>
              <a:t>m</a:t>
            </a:r>
            <a:r>
              <a:rPr lang="en-US" altLang="en-US"/>
              <a:t> = message </a:t>
            </a:r>
          </a:p>
          <a:p>
            <a:pPr eaLnBrk="1" hangingPunct="1"/>
            <a:r>
              <a:rPr lang="en-US" altLang="en-US">
                <a:solidFill>
                  <a:srgbClr val="0000CC"/>
                </a:solidFill>
              </a:rPr>
              <a:t>k</a:t>
            </a:r>
            <a:r>
              <a:rPr lang="en-US" altLang="en-US"/>
              <a:t> = key</a:t>
            </a:r>
          </a:p>
          <a:p>
            <a:pPr eaLnBrk="1" hangingPunct="1"/>
            <a:r>
              <a:rPr lang="en-US" altLang="en-US"/>
              <a:t>encrypted message = </a:t>
            </a:r>
            <a:r>
              <a:rPr lang="en-US" altLang="en-US">
                <a:solidFill>
                  <a:srgbClr val="0000CC"/>
                </a:solidFill>
              </a:rPr>
              <a:t>mk mod p</a:t>
            </a:r>
          </a:p>
        </p:txBody>
      </p:sp>
      <p:sp>
        <p:nvSpPr>
          <p:cNvPr id="876554" name="Text Box 10"/>
          <p:cNvSpPr txBox="1">
            <a:spLocks noChangeArrowheads="1"/>
          </p:cNvSpPr>
          <p:nvPr/>
        </p:nvSpPr>
        <p:spPr bwMode="auto">
          <a:xfrm>
            <a:off x="2287588" y="4630738"/>
            <a:ext cx="4513262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Why the adversary cannot figure out </a:t>
            </a:r>
            <a:r>
              <a:rPr lang="en-US" altLang="en-US">
                <a:solidFill>
                  <a:srgbClr val="0000CC"/>
                </a:solidFill>
              </a:rPr>
              <a:t>m</a:t>
            </a:r>
            <a:r>
              <a:rPr lang="en-US" altLang="en-US"/>
              <a:t>?</a:t>
            </a:r>
            <a:endParaRPr lang="en-US" altLang="en-US">
              <a:solidFill>
                <a:srgbClr val="A50021"/>
              </a:solidFill>
            </a:endParaRPr>
          </a:p>
        </p:txBody>
      </p:sp>
      <p:sp>
        <p:nvSpPr>
          <p:cNvPr id="876555" name="Text Box 11"/>
          <p:cNvSpPr txBox="1">
            <a:spLocks noChangeArrowheads="1"/>
          </p:cNvSpPr>
          <p:nvPr/>
        </p:nvSpPr>
        <p:spPr bwMode="auto">
          <a:xfrm>
            <a:off x="5638800" y="2728913"/>
            <a:ext cx="331628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CC"/>
                </a:solidFill>
              </a:rPr>
              <a:t>m*</a:t>
            </a:r>
            <a:r>
              <a:rPr lang="en-US" altLang="en-US"/>
              <a:t> = received message </a:t>
            </a:r>
          </a:p>
          <a:p>
            <a:pPr eaLnBrk="1" hangingPunct="1"/>
            <a:r>
              <a:rPr lang="en-US" altLang="en-US">
                <a:solidFill>
                  <a:srgbClr val="0000CC"/>
                </a:solidFill>
              </a:rPr>
              <a:t>k</a:t>
            </a:r>
            <a:r>
              <a:rPr lang="en-US" altLang="en-US"/>
              <a:t> = key</a:t>
            </a:r>
          </a:p>
          <a:p>
            <a:pPr eaLnBrk="1" hangingPunct="1"/>
            <a:r>
              <a:rPr lang="en-US" altLang="en-US"/>
              <a:t>decrypted message = </a:t>
            </a:r>
            <a:r>
              <a:rPr lang="en-US" altLang="en-US">
                <a:solidFill>
                  <a:srgbClr val="0000CC"/>
                </a:solidFill>
              </a:rPr>
              <a:t>m*k’ =m</a:t>
            </a:r>
          </a:p>
        </p:txBody>
      </p:sp>
      <p:sp>
        <p:nvSpPr>
          <p:cNvPr id="876556" name="Text Box 12"/>
          <p:cNvSpPr txBox="1">
            <a:spLocks noChangeArrowheads="1"/>
          </p:cNvSpPr>
          <p:nvPr/>
        </p:nvSpPr>
        <p:spPr bwMode="auto">
          <a:xfrm>
            <a:off x="2333625" y="5392738"/>
            <a:ext cx="4600575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Many </a:t>
            </a:r>
            <a:r>
              <a:rPr lang="en-US" altLang="en-US">
                <a:solidFill>
                  <a:srgbClr val="0000CC"/>
                </a:solidFill>
              </a:rPr>
              <a:t>m</a:t>
            </a:r>
            <a:r>
              <a:rPr lang="en-US" altLang="en-US"/>
              <a:t> and </a:t>
            </a:r>
            <a:r>
              <a:rPr lang="en-US" altLang="en-US">
                <a:solidFill>
                  <a:srgbClr val="0000CC"/>
                </a:solidFill>
              </a:rPr>
              <a:t>k</a:t>
            </a:r>
            <a:r>
              <a:rPr lang="en-US" altLang="en-US"/>
              <a:t> can produce </a:t>
            </a:r>
            <a:r>
              <a:rPr lang="en-US" altLang="en-US">
                <a:solidFill>
                  <a:srgbClr val="0000CC"/>
                </a:solidFill>
              </a:rPr>
              <a:t>m*</a:t>
            </a:r>
            <a:r>
              <a:rPr lang="en-US" altLang="en-US"/>
              <a:t> as output,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just impossible to determine </a:t>
            </a:r>
            <a:r>
              <a:rPr lang="en-US" altLang="en-US">
                <a:solidFill>
                  <a:srgbClr val="0000CC"/>
                </a:solidFill>
              </a:rPr>
              <a:t>m</a:t>
            </a:r>
            <a:r>
              <a:rPr lang="en-US" altLang="en-US"/>
              <a:t> without </a:t>
            </a:r>
            <a:r>
              <a:rPr lang="en-US" altLang="en-US">
                <a:solidFill>
                  <a:srgbClr val="0000CC"/>
                </a:solidFill>
              </a:rPr>
              <a:t>k</a:t>
            </a:r>
            <a:r>
              <a:rPr lang="en-US" altLang="en-US"/>
              <a:t>.</a:t>
            </a:r>
          </a:p>
        </p:txBody>
      </p:sp>
      <p:sp>
        <p:nvSpPr>
          <p:cNvPr id="876558" name="Text Box 14"/>
          <p:cNvSpPr txBox="1">
            <a:spLocks noChangeArrowheads="1"/>
          </p:cNvSpPr>
          <p:nvPr/>
        </p:nvSpPr>
        <p:spPr bwMode="auto">
          <a:xfrm>
            <a:off x="3429000" y="1122363"/>
            <a:ext cx="2303463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Public information </a:t>
            </a:r>
            <a:r>
              <a:rPr lang="en-US" altLang="en-US">
                <a:solidFill>
                  <a:srgbClr val="0000CC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80410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6552" grpId="0"/>
      <p:bldP spid="876553" grpId="0"/>
      <p:bldP spid="876554" grpId="0" animBg="1"/>
      <p:bldP spid="876555" grpId="0"/>
      <p:bldP spid="876556" grpId="0"/>
      <p:bldP spid="87655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438400" y="457200"/>
            <a:ext cx="4221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Turing’s Code (Version 2.0)</a:t>
            </a: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295400" y="1600200"/>
            <a:ext cx="1371600" cy="914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Alice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6477000" y="1600200"/>
            <a:ext cx="1371600" cy="91440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Bob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2819400" y="2057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3810000" y="3200400"/>
            <a:ext cx="1524000" cy="9144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adversary</a:t>
            </a:r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 flipV="1">
            <a:off x="4572000" y="22098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3657600" y="1614488"/>
            <a:ext cx="1728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CC"/>
                </a:solidFill>
              </a:rPr>
              <a:t>m* = mk mod p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52400" y="2728913"/>
            <a:ext cx="346868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CC"/>
                </a:solidFill>
              </a:rPr>
              <a:t>m</a:t>
            </a:r>
            <a:r>
              <a:rPr lang="en-US" altLang="en-US"/>
              <a:t> = message </a:t>
            </a:r>
          </a:p>
          <a:p>
            <a:pPr eaLnBrk="1" hangingPunct="1"/>
            <a:r>
              <a:rPr lang="en-US" altLang="en-US">
                <a:solidFill>
                  <a:srgbClr val="0000CC"/>
                </a:solidFill>
              </a:rPr>
              <a:t>k</a:t>
            </a:r>
            <a:r>
              <a:rPr lang="en-US" altLang="en-US"/>
              <a:t> = key</a:t>
            </a:r>
          </a:p>
          <a:p>
            <a:pPr eaLnBrk="1" hangingPunct="1"/>
            <a:r>
              <a:rPr lang="en-US" altLang="en-US"/>
              <a:t>encrypted message = </a:t>
            </a:r>
            <a:r>
              <a:rPr lang="en-US" altLang="en-US">
                <a:solidFill>
                  <a:srgbClr val="0000CC"/>
                </a:solidFill>
              </a:rPr>
              <a:t>mk mod p</a:t>
            </a:r>
          </a:p>
        </p:txBody>
      </p:sp>
      <p:sp>
        <p:nvSpPr>
          <p:cNvPr id="13322" name="Text Box 11"/>
          <p:cNvSpPr txBox="1">
            <a:spLocks noChangeArrowheads="1"/>
          </p:cNvSpPr>
          <p:nvPr/>
        </p:nvSpPr>
        <p:spPr bwMode="auto">
          <a:xfrm>
            <a:off x="5638800" y="2728913"/>
            <a:ext cx="331628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CC"/>
                </a:solidFill>
              </a:rPr>
              <a:t>m*</a:t>
            </a:r>
            <a:r>
              <a:rPr lang="en-US" altLang="en-US"/>
              <a:t> = received message </a:t>
            </a:r>
          </a:p>
          <a:p>
            <a:pPr eaLnBrk="1" hangingPunct="1"/>
            <a:r>
              <a:rPr lang="en-US" altLang="en-US">
                <a:solidFill>
                  <a:srgbClr val="0000CC"/>
                </a:solidFill>
              </a:rPr>
              <a:t>k</a:t>
            </a:r>
            <a:r>
              <a:rPr lang="en-US" altLang="en-US"/>
              <a:t> = key</a:t>
            </a:r>
          </a:p>
          <a:p>
            <a:pPr eaLnBrk="1" hangingPunct="1"/>
            <a:r>
              <a:rPr lang="en-US" altLang="en-US"/>
              <a:t>decrypted message = </a:t>
            </a:r>
            <a:r>
              <a:rPr lang="en-US" altLang="en-US">
                <a:solidFill>
                  <a:srgbClr val="0000CC"/>
                </a:solidFill>
              </a:rPr>
              <a:t>m*k’ =m</a:t>
            </a:r>
          </a:p>
        </p:txBody>
      </p:sp>
      <p:sp>
        <p:nvSpPr>
          <p:cNvPr id="878604" name="Text Box 12"/>
          <p:cNvSpPr txBox="1">
            <a:spLocks noChangeArrowheads="1"/>
          </p:cNvSpPr>
          <p:nvPr/>
        </p:nvSpPr>
        <p:spPr bwMode="auto">
          <a:xfrm>
            <a:off x="2413000" y="4941888"/>
            <a:ext cx="5616575" cy="168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If the adversary somehow knows </a:t>
            </a:r>
            <a:r>
              <a:rPr lang="en-US" altLang="en-US">
                <a:solidFill>
                  <a:srgbClr val="0000CC"/>
                </a:solidFill>
              </a:rPr>
              <a:t>m</a:t>
            </a:r>
            <a:r>
              <a:rPr lang="en-US" altLang="en-US"/>
              <a:t>,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/>
              <a:t>then first compute </a:t>
            </a:r>
            <a:r>
              <a:rPr lang="en-US" altLang="en-US">
                <a:solidFill>
                  <a:srgbClr val="0000CC"/>
                </a:solidFill>
              </a:rPr>
              <a:t>m’</a:t>
            </a:r>
            <a:r>
              <a:rPr lang="en-US" altLang="en-US"/>
              <a:t> := multiplicative inverse of </a:t>
            </a:r>
            <a:r>
              <a:rPr lang="en-US" altLang="en-US">
                <a:solidFill>
                  <a:srgbClr val="0000CC"/>
                </a:solidFill>
              </a:rPr>
              <a:t>m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>
                <a:solidFill>
                  <a:srgbClr val="0000CC"/>
                </a:solidFill>
              </a:rPr>
              <a:t>m* </a:t>
            </a:r>
            <a:r>
              <a:rPr kumimoji="0" lang="en-US" altLang="en-US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>
                <a:solidFill>
                  <a:srgbClr val="0000CC"/>
                </a:solidFill>
              </a:rPr>
              <a:t> mk  (mod p)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>
                <a:solidFill>
                  <a:srgbClr val="0000CC"/>
                </a:solidFill>
              </a:rPr>
              <a:t>m*m’ </a:t>
            </a:r>
            <a:r>
              <a:rPr kumimoji="0" lang="en-US" altLang="en-US">
                <a:solidFill>
                  <a:srgbClr val="0000CC"/>
                </a:solidFill>
                <a:sym typeface="Euclid Symbol" pitchFamily="18" charset="2"/>
              </a:rPr>
              <a:t> k   (mod p)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/>
              <a:t>So the adversary can figure out </a:t>
            </a:r>
            <a:r>
              <a:rPr lang="en-US" altLang="en-US">
                <a:solidFill>
                  <a:srgbClr val="0000CC"/>
                </a:solidFill>
              </a:rPr>
              <a:t>k</a:t>
            </a:r>
            <a:r>
              <a:rPr lang="en-US" altLang="en-US"/>
              <a:t>.</a:t>
            </a:r>
          </a:p>
        </p:txBody>
      </p:sp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3429000" y="1122363"/>
            <a:ext cx="2303463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Public information </a:t>
            </a:r>
            <a:r>
              <a:rPr lang="en-US" altLang="en-US">
                <a:solidFill>
                  <a:srgbClr val="0000CC"/>
                </a:solidFill>
              </a:rPr>
              <a:t>p</a:t>
            </a:r>
          </a:p>
        </p:txBody>
      </p:sp>
      <p:sp>
        <p:nvSpPr>
          <p:cNvPr id="878606" name="Text Box 14"/>
          <p:cNvSpPr txBox="1">
            <a:spLocks noChangeArrowheads="1"/>
          </p:cNvSpPr>
          <p:nvPr/>
        </p:nvSpPr>
        <p:spPr bwMode="auto">
          <a:xfrm>
            <a:off x="2025650" y="4267200"/>
            <a:ext cx="5060950" cy="376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So why don’t we use this Turing’s code today?</a:t>
            </a:r>
          </a:p>
        </p:txBody>
      </p:sp>
      <p:sp>
        <p:nvSpPr>
          <p:cNvPr id="878607" name="Text Box 15"/>
          <p:cNvSpPr txBox="1">
            <a:spLocks noChangeArrowheads="1"/>
          </p:cNvSpPr>
          <p:nvPr/>
        </p:nvSpPr>
        <p:spPr bwMode="auto">
          <a:xfrm>
            <a:off x="152400" y="5562600"/>
            <a:ext cx="20097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plain-text attack</a:t>
            </a:r>
          </a:p>
        </p:txBody>
      </p:sp>
    </p:spTree>
    <p:extLst>
      <p:ext uri="{BB962C8B-B14F-4D97-AF65-F5344CB8AC3E}">
        <p14:creationId xmlns:p14="http://schemas.microsoft.com/office/powerpoint/2010/main" val="265354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8606" grpId="0" animBg="1"/>
      <p:bldP spid="87860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498850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870200" y="1828800"/>
            <a:ext cx="33020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Introduction to cryptograph</a:t>
            </a:r>
          </a:p>
          <a:p>
            <a:pPr eaLnBrk="1" hangingPunct="1">
              <a:lnSpc>
                <a:spcPct val="200000"/>
              </a:lnSpc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“Turing code”</a:t>
            </a:r>
          </a:p>
          <a:p>
            <a:pPr eaLnBrk="1" hangingPunct="1">
              <a:lnSpc>
                <a:spcPct val="200000"/>
              </a:lnSpc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tx2"/>
                </a:solidFill>
              </a:rPr>
              <a:t>Public key cryptography</a:t>
            </a:r>
          </a:p>
          <a:p>
            <a:pPr eaLnBrk="1" hangingPunct="1">
              <a:lnSpc>
                <a:spcPct val="200000"/>
              </a:lnSpc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RSA cryptosystem</a:t>
            </a:r>
          </a:p>
        </p:txBody>
      </p:sp>
    </p:spTree>
    <p:extLst>
      <p:ext uri="{BB962C8B-B14F-4D97-AF65-F5344CB8AC3E}">
        <p14:creationId xmlns:p14="http://schemas.microsoft.com/office/powerpoint/2010/main" val="400451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574925" y="457200"/>
            <a:ext cx="3978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Private Key Cryptosystem</a:t>
            </a:r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1295400" y="1635125"/>
            <a:ext cx="1371600" cy="914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Alice</a:t>
            </a:r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6477000" y="1635125"/>
            <a:ext cx="1371600" cy="91440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Bob</a:t>
            </a:r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2819400" y="2092325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3810000" y="3235325"/>
            <a:ext cx="1524000" cy="9144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adversary</a:t>
            </a: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V="1">
            <a:off x="4572000" y="2244725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304800" y="3387725"/>
            <a:ext cx="299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message -&gt; f(message,</a:t>
            </a:r>
            <a:r>
              <a:rPr lang="en-US" altLang="en-US">
                <a:solidFill>
                  <a:srgbClr val="A50021"/>
                </a:solidFill>
              </a:rPr>
              <a:t>key</a:t>
            </a:r>
            <a:r>
              <a:rPr lang="en-US" altLang="en-US"/>
              <a:t>)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3657600" y="1600200"/>
            <a:ext cx="1857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f(message, </a:t>
            </a:r>
            <a:r>
              <a:rPr lang="en-US" altLang="en-US">
                <a:solidFill>
                  <a:srgbClr val="A50021"/>
                </a:solidFill>
              </a:rPr>
              <a:t>key</a:t>
            </a:r>
            <a:r>
              <a:rPr lang="en-US" altLang="en-US"/>
              <a:t>)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152400" y="2868613"/>
            <a:ext cx="386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encrypt the message </a:t>
            </a:r>
            <a:r>
              <a:rPr lang="en-US" altLang="en-US">
                <a:solidFill>
                  <a:srgbClr val="A50021"/>
                </a:solidFill>
              </a:rPr>
              <a:t>using the key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5184775" y="2868613"/>
            <a:ext cx="3883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decrypt the message </a:t>
            </a:r>
            <a:r>
              <a:rPr lang="en-US" altLang="en-US">
                <a:solidFill>
                  <a:srgbClr val="A50021"/>
                </a:solidFill>
              </a:rPr>
              <a:t>using the key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5791200" y="3387725"/>
            <a:ext cx="299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f(message,</a:t>
            </a:r>
            <a:r>
              <a:rPr lang="en-US" altLang="en-US">
                <a:solidFill>
                  <a:srgbClr val="A50021"/>
                </a:solidFill>
              </a:rPr>
              <a:t>key</a:t>
            </a:r>
            <a:r>
              <a:rPr lang="en-US" altLang="en-US"/>
              <a:t>) -&gt; message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914400" y="4378325"/>
            <a:ext cx="7275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But the adversary can not decrypt f(message,</a:t>
            </a:r>
            <a:r>
              <a:rPr lang="en-US" altLang="en-US">
                <a:solidFill>
                  <a:srgbClr val="A50021"/>
                </a:solidFill>
              </a:rPr>
              <a:t>key</a:t>
            </a:r>
            <a:r>
              <a:rPr lang="en-US" altLang="en-US"/>
              <a:t>) without the </a:t>
            </a:r>
            <a:r>
              <a:rPr lang="en-US" altLang="en-US">
                <a:solidFill>
                  <a:srgbClr val="A50021"/>
                </a:solidFill>
              </a:rPr>
              <a:t>key</a:t>
            </a:r>
          </a:p>
        </p:txBody>
      </p:sp>
      <p:sp>
        <p:nvSpPr>
          <p:cNvPr id="866320" name="Text Box 16"/>
          <p:cNvSpPr txBox="1">
            <a:spLocks noChangeArrowheads="1"/>
          </p:cNvSpPr>
          <p:nvPr/>
        </p:nvSpPr>
        <p:spPr bwMode="auto">
          <a:xfrm>
            <a:off x="381000" y="5181600"/>
            <a:ext cx="8483600" cy="376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Two parties have to agree on a </a:t>
            </a:r>
            <a:r>
              <a:rPr lang="en-US" altLang="en-US" b="1"/>
              <a:t>secret key</a:t>
            </a:r>
            <a:r>
              <a:rPr lang="en-US" altLang="en-US"/>
              <a:t>, which may be difficult in practice.</a:t>
            </a:r>
          </a:p>
        </p:txBody>
      </p:sp>
      <p:sp>
        <p:nvSpPr>
          <p:cNvPr id="866321" name="Text Box 17"/>
          <p:cNvSpPr txBox="1">
            <a:spLocks noChangeArrowheads="1"/>
          </p:cNvSpPr>
          <p:nvPr/>
        </p:nvSpPr>
        <p:spPr bwMode="auto">
          <a:xfrm>
            <a:off x="609600" y="5791200"/>
            <a:ext cx="789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If we buy books from Amazon, we don’t need to exchange a secret code.</a:t>
            </a:r>
          </a:p>
        </p:txBody>
      </p:sp>
      <p:sp>
        <p:nvSpPr>
          <p:cNvPr id="866322" name="Text Box 18"/>
          <p:cNvSpPr txBox="1">
            <a:spLocks noChangeArrowheads="1"/>
          </p:cNvSpPr>
          <p:nvPr/>
        </p:nvSpPr>
        <p:spPr bwMode="auto">
          <a:xfrm>
            <a:off x="3511550" y="6365875"/>
            <a:ext cx="20605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Why is it secure?</a:t>
            </a:r>
          </a:p>
        </p:txBody>
      </p:sp>
      <p:pic>
        <p:nvPicPr>
          <p:cNvPr id="15377" name="Picture 19" descr="ist2_413656_encry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0803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8" name="Picture 20" descr="ist2_413656_encry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763713"/>
            <a:ext cx="808038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254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6320" grpId="0" animBg="1"/>
      <p:bldP spid="866321" grpId="0"/>
      <p:bldP spid="86632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693988" y="457200"/>
            <a:ext cx="3783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Public Key Cryptosystem</a:t>
            </a:r>
          </a:p>
        </p:txBody>
      </p:sp>
      <p:sp>
        <p:nvSpPr>
          <p:cNvPr id="16387" name="Oval 3"/>
          <p:cNvSpPr>
            <a:spLocks noChangeArrowheads="1"/>
          </p:cNvSpPr>
          <p:nvPr/>
        </p:nvSpPr>
        <p:spPr bwMode="auto">
          <a:xfrm>
            <a:off x="1295400" y="1635125"/>
            <a:ext cx="1371600" cy="914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Alice</a:t>
            </a:r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6477000" y="1635125"/>
            <a:ext cx="1371600" cy="91440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Bob</a:t>
            </a:r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2819400" y="2092325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3810000" y="3235325"/>
            <a:ext cx="1524000" cy="9144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adversary</a:t>
            </a: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V="1">
            <a:off x="4572000" y="2244725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9624" name="Text Box 8"/>
          <p:cNvSpPr txBox="1">
            <a:spLocks noChangeArrowheads="1"/>
          </p:cNvSpPr>
          <p:nvPr/>
        </p:nvSpPr>
        <p:spPr bwMode="auto">
          <a:xfrm>
            <a:off x="76200" y="3443288"/>
            <a:ext cx="3617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message -&gt; f(message,</a:t>
            </a:r>
            <a:r>
              <a:rPr lang="en-US" altLang="en-US">
                <a:solidFill>
                  <a:srgbClr val="A50021"/>
                </a:solidFill>
              </a:rPr>
              <a:t>Bob’s key</a:t>
            </a:r>
            <a:r>
              <a:rPr lang="en-US" altLang="en-US"/>
              <a:t>)</a:t>
            </a:r>
          </a:p>
        </p:txBody>
      </p:sp>
      <p:sp>
        <p:nvSpPr>
          <p:cNvPr id="879625" name="Text Box 9"/>
          <p:cNvSpPr txBox="1">
            <a:spLocks noChangeArrowheads="1"/>
          </p:cNvSpPr>
          <p:nvPr/>
        </p:nvSpPr>
        <p:spPr bwMode="auto">
          <a:xfrm>
            <a:off x="3352800" y="1600200"/>
            <a:ext cx="2478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f(message, </a:t>
            </a:r>
            <a:r>
              <a:rPr lang="en-US" altLang="en-US">
                <a:solidFill>
                  <a:srgbClr val="A50021"/>
                </a:solidFill>
              </a:rPr>
              <a:t>Bob’s key</a:t>
            </a:r>
            <a:r>
              <a:rPr lang="en-US" altLang="en-US"/>
              <a:t>)</a:t>
            </a:r>
          </a:p>
        </p:txBody>
      </p:sp>
      <p:sp>
        <p:nvSpPr>
          <p:cNvPr id="879626" name="Text Box 10"/>
          <p:cNvSpPr txBox="1">
            <a:spLocks noChangeArrowheads="1"/>
          </p:cNvSpPr>
          <p:nvPr/>
        </p:nvSpPr>
        <p:spPr bwMode="auto">
          <a:xfrm>
            <a:off x="76200" y="2868613"/>
            <a:ext cx="4054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encrypt the message </a:t>
            </a:r>
            <a:r>
              <a:rPr lang="en-US" altLang="en-US">
                <a:solidFill>
                  <a:srgbClr val="A50021"/>
                </a:solidFill>
              </a:rPr>
              <a:t>using Bob’s key</a:t>
            </a:r>
          </a:p>
        </p:txBody>
      </p:sp>
      <p:sp>
        <p:nvSpPr>
          <p:cNvPr id="879627" name="Text Box 11"/>
          <p:cNvSpPr txBox="1">
            <a:spLocks noChangeArrowheads="1"/>
          </p:cNvSpPr>
          <p:nvPr/>
        </p:nvSpPr>
        <p:spPr bwMode="auto">
          <a:xfrm>
            <a:off x="6122988" y="2868613"/>
            <a:ext cx="24114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decrypt the message</a:t>
            </a:r>
            <a:endParaRPr lang="en-US" altLang="en-US">
              <a:solidFill>
                <a:srgbClr val="A50021"/>
              </a:solidFill>
            </a:endParaRPr>
          </a:p>
        </p:txBody>
      </p:sp>
      <p:sp>
        <p:nvSpPr>
          <p:cNvPr id="879628" name="Text Box 12"/>
          <p:cNvSpPr txBox="1">
            <a:spLocks noChangeArrowheads="1"/>
          </p:cNvSpPr>
          <p:nvPr/>
        </p:nvSpPr>
        <p:spPr bwMode="auto">
          <a:xfrm>
            <a:off x="5486400" y="3429000"/>
            <a:ext cx="3617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f(message,</a:t>
            </a:r>
            <a:r>
              <a:rPr lang="en-US" altLang="en-US">
                <a:solidFill>
                  <a:srgbClr val="A50021"/>
                </a:solidFill>
              </a:rPr>
              <a:t>Bob’s key</a:t>
            </a:r>
            <a:r>
              <a:rPr lang="en-US" altLang="en-US"/>
              <a:t>) -&gt; message</a:t>
            </a:r>
          </a:p>
        </p:txBody>
      </p:sp>
      <p:sp>
        <p:nvSpPr>
          <p:cNvPr id="879629" name="Text Box 13"/>
          <p:cNvSpPr txBox="1">
            <a:spLocks noChangeArrowheads="1"/>
          </p:cNvSpPr>
          <p:nvPr/>
        </p:nvSpPr>
        <p:spPr bwMode="auto">
          <a:xfrm>
            <a:off x="1423988" y="4433888"/>
            <a:ext cx="62722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But the adversary can not decrypt f(message, </a:t>
            </a:r>
            <a:r>
              <a:rPr lang="en-US" altLang="en-US">
                <a:solidFill>
                  <a:srgbClr val="A50021"/>
                </a:solidFill>
              </a:rPr>
              <a:t>Bob’s key</a:t>
            </a:r>
            <a:r>
              <a:rPr lang="en-US" altLang="en-US"/>
              <a:t>)!</a:t>
            </a:r>
            <a:endParaRPr lang="en-US" altLang="en-US">
              <a:solidFill>
                <a:srgbClr val="A50021"/>
              </a:solidFill>
            </a:endParaRPr>
          </a:p>
        </p:txBody>
      </p:sp>
      <p:sp>
        <p:nvSpPr>
          <p:cNvPr id="879630" name="Text Box 14"/>
          <p:cNvSpPr txBox="1">
            <a:spLocks noChangeArrowheads="1"/>
          </p:cNvSpPr>
          <p:nvPr/>
        </p:nvSpPr>
        <p:spPr bwMode="auto">
          <a:xfrm>
            <a:off x="152400" y="1143000"/>
            <a:ext cx="36512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Public information: Key for Alice</a:t>
            </a:r>
          </a:p>
        </p:txBody>
      </p:sp>
      <p:sp>
        <p:nvSpPr>
          <p:cNvPr id="879635" name="Text Box 19"/>
          <p:cNvSpPr txBox="1">
            <a:spLocks noChangeArrowheads="1"/>
          </p:cNvSpPr>
          <p:nvPr/>
        </p:nvSpPr>
        <p:spPr bwMode="auto">
          <a:xfrm>
            <a:off x="5475288" y="1143000"/>
            <a:ext cx="3516312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Public information: Key for Bob</a:t>
            </a:r>
          </a:p>
        </p:txBody>
      </p:sp>
      <p:sp>
        <p:nvSpPr>
          <p:cNvPr id="879636" name="Text Box 20"/>
          <p:cNvSpPr txBox="1">
            <a:spLocks noChangeArrowheads="1"/>
          </p:cNvSpPr>
          <p:nvPr/>
        </p:nvSpPr>
        <p:spPr bwMode="auto">
          <a:xfrm>
            <a:off x="1976438" y="5110163"/>
            <a:ext cx="5186362" cy="376237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Only Bob can decrypt the message sent to him!</a:t>
            </a:r>
          </a:p>
        </p:txBody>
      </p:sp>
      <p:sp>
        <p:nvSpPr>
          <p:cNvPr id="879637" name="Text Box 21"/>
          <p:cNvSpPr txBox="1">
            <a:spLocks noChangeArrowheads="1"/>
          </p:cNvSpPr>
          <p:nvPr/>
        </p:nvSpPr>
        <p:spPr bwMode="auto">
          <a:xfrm>
            <a:off x="3394075" y="6338888"/>
            <a:ext cx="240665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How is it possible???</a:t>
            </a:r>
          </a:p>
        </p:txBody>
      </p:sp>
      <p:sp>
        <p:nvSpPr>
          <p:cNvPr id="879638" name="Text Box 22"/>
          <p:cNvSpPr txBox="1">
            <a:spLocks noChangeArrowheads="1"/>
          </p:cNvSpPr>
          <p:nvPr/>
        </p:nvSpPr>
        <p:spPr bwMode="auto">
          <a:xfrm>
            <a:off x="1219200" y="5756275"/>
            <a:ext cx="6726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There is no need to have a secret key between Alice and Bob.</a:t>
            </a:r>
          </a:p>
        </p:txBody>
      </p:sp>
    </p:spTree>
    <p:extLst>
      <p:ext uri="{BB962C8B-B14F-4D97-AF65-F5344CB8AC3E}">
        <p14:creationId xmlns:p14="http://schemas.microsoft.com/office/powerpoint/2010/main" val="172658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7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624" grpId="0"/>
      <p:bldP spid="879625" grpId="0"/>
      <p:bldP spid="879626" grpId="0"/>
      <p:bldP spid="879627" grpId="0"/>
      <p:bldP spid="879628" grpId="0"/>
      <p:bldP spid="879629" grpId="0"/>
      <p:bldP spid="879630" grpId="0" animBg="1"/>
      <p:bldP spid="879635" grpId="0" animBg="1"/>
      <p:bldP spid="879636" grpId="0" animBg="1"/>
      <p:bldP spid="879637" grpId="0" animBg="1"/>
      <p:bldP spid="87963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rivest_shamir_adelman_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295400"/>
            <a:ext cx="4629150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092450" y="457200"/>
            <a:ext cx="292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RSA Cryptosystem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286000" y="4941888"/>
            <a:ext cx="4572000" cy="168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RSA are the initials of three Computer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/>
              <a:t>Scientists, Ron Rivest, Adi Shamir and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/>
              <a:t>Len Adleman, who discovered their algorithm when they were working together at MIT in 1977.</a:t>
            </a:r>
          </a:p>
        </p:txBody>
      </p:sp>
    </p:spTree>
    <p:extLst>
      <p:ext uri="{BB962C8B-B14F-4D97-AF65-F5344CB8AC3E}">
        <p14:creationId xmlns:p14="http://schemas.microsoft.com/office/powerpoint/2010/main" val="91446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498850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209800" y="1828800"/>
            <a:ext cx="33020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Introduction to cryptograph</a:t>
            </a:r>
          </a:p>
          <a:p>
            <a:pPr eaLnBrk="1" hangingPunct="1">
              <a:lnSpc>
                <a:spcPct val="200000"/>
              </a:lnSpc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“Turing code”</a:t>
            </a:r>
          </a:p>
          <a:p>
            <a:pPr eaLnBrk="1" hangingPunct="1">
              <a:lnSpc>
                <a:spcPct val="200000"/>
              </a:lnSpc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Public key cryptography</a:t>
            </a:r>
          </a:p>
          <a:p>
            <a:pPr eaLnBrk="1" hangingPunct="1">
              <a:lnSpc>
                <a:spcPct val="20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RSA cryptosystem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828925" y="3927475"/>
            <a:ext cx="43815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Key generation, encryption, decryption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Correctness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Secure?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Computational issues</a:t>
            </a:r>
          </a:p>
        </p:txBody>
      </p:sp>
    </p:spTree>
    <p:extLst>
      <p:ext uri="{BB962C8B-B14F-4D97-AF65-F5344CB8AC3E}">
        <p14:creationId xmlns:p14="http://schemas.microsoft.com/office/powerpoint/2010/main" val="83356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874963" y="457200"/>
            <a:ext cx="3375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Generating Public Key</a:t>
            </a: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1295400" y="1635125"/>
            <a:ext cx="1371600" cy="914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Alice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6477000" y="1635125"/>
            <a:ext cx="1371600" cy="91440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Bob</a:t>
            </a: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2819400" y="2092325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6803" name="Text Box 19"/>
          <p:cNvSpPr txBox="1">
            <a:spLocks noChangeArrowheads="1"/>
          </p:cNvSpPr>
          <p:nvPr/>
        </p:nvSpPr>
        <p:spPr bwMode="auto">
          <a:xfrm>
            <a:off x="990600" y="3276600"/>
            <a:ext cx="372745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How Bob creates his public keys?</a:t>
            </a:r>
          </a:p>
        </p:txBody>
      </p:sp>
      <p:sp>
        <p:nvSpPr>
          <p:cNvPr id="886804" name="Text Box 20"/>
          <p:cNvSpPr txBox="1">
            <a:spLocks noChangeArrowheads="1"/>
          </p:cNvSpPr>
          <p:nvPr/>
        </p:nvSpPr>
        <p:spPr bwMode="auto">
          <a:xfrm>
            <a:off x="665163" y="3962400"/>
            <a:ext cx="4592637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Choose </a:t>
            </a:r>
            <a:r>
              <a:rPr lang="en-US" altLang="zh-TW">
                <a:solidFill>
                  <a:srgbClr val="0000CC"/>
                </a:solidFill>
              </a:rPr>
              <a:t>2</a:t>
            </a:r>
            <a:r>
              <a:rPr lang="en-US" altLang="zh-TW"/>
              <a:t> large prime numbers </a:t>
            </a:r>
            <a:r>
              <a:rPr lang="en-US" altLang="zh-TW">
                <a:solidFill>
                  <a:srgbClr val="0000CC"/>
                </a:solidFill>
              </a:rPr>
              <a:t>p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q</a:t>
            </a:r>
            <a:r>
              <a:rPr lang="en-US" altLang="zh-TW"/>
              <a:t>.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Set </a:t>
            </a:r>
            <a:r>
              <a:rPr lang="en-US" altLang="zh-TW">
                <a:solidFill>
                  <a:srgbClr val="0000CC"/>
                </a:solidFill>
              </a:rPr>
              <a:t>n = pq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T = (p-1)(q-1)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Choose </a:t>
            </a:r>
            <a:r>
              <a:rPr lang="en-US" altLang="zh-TW">
                <a:solidFill>
                  <a:srgbClr val="0000CC"/>
                </a:solidFill>
              </a:rPr>
              <a:t>e ≠1</a:t>
            </a:r>
            <a:r>
              <a:rPr lang="en-US" altLang="zh-TW"/>
              <a:t> so that </a:t>
            </a:r>
            <a:r>
              <a:rPr lang="en-US" altLang="zh-TW">
                <a:solidFill>
                  <a:srgbClr val="0000CC"/>
                </a:solidFill>
              </a:rPr>
              <a:t>gcd(e,T)=1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Calculate </a:t>
            </a:r>
            <a:r>
              <a:rPr lang="en-US" altLang="zh-TW">
                <a:solidFill>
                  <a:srgbClr val="0000CC"/>
                </a:solidFill>
              </a:rPr>
              <a:t>d</a:t>
            </a:r>
            <a:r>
              <a:rPr lang="en-US" altLang="zh-TW"/>
              <a:t> so that </a:t>
            </a:r>
            <a:r>
              <a:rPr lang="en-US" altLang="zh-TW">
                <a:solidFill>
                  <a:srgbClr val="0000CC"/>
                </a:solidFill>
              </a:rPr>
              <a:t>de = 1 (mod T)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Publish </a:t>
            </a:r>
            <a:r>
              <a:rPr lang="en-US" altLang="zh-TW">
                <a:solidFill>
                  <a:srgbClr val="0000CC"/>
                </a:solidFill>
              </a:rPr>
              <a:t>e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as public keys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Keep </a:t>
            </a:r>
            <a:r>
              <a:rPr lang="en-US" altLang="zh-TW">
                <a:solidFill>
                  <a:srgbClr val="0000CC"/>
                </a:solidFill>
              </a:rPr>
              <a:t>d</a:t>
            </a:r>
            <a:r>
              <a:rPr lang="en-US" altLang="zh-TW"/>
              <a:t> as secret key </a:t>
            </a:r>
          </a:p>
        </p:txBody>
      </p:sp>
      <p:sp>
        <p:nvSpPr>
          <p:cNvPr id="886805" name="Text Box 21"/>
          <p:cNvSpPr txBox="1">
            <a:spLocks noChangeArrowheads="1"/>
          </p:cNvSpPr>
          <p:nvPr/>
        </p:nvSpPr>
        <p:spPr bwMode="auto">
          <a:xfrm>
            <a:off x="5181600" y="4648200"/>
            <a:ext cx="1401763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&gt; 150</a:t>
            </a:r>
            <a:r>
              <a:rPr lang="en-US" altLang="zh-TW"/>
              <a:t> digits</a:t>
            </a:r>
          </a:p>
        </p:txBody>
      </p:sp>
      <p:sp>
        <p:nvSpPr>
          <p:cNvPr id="886808" name="Text Box 24"/>
          <p:cNvSpPr txBox="1">
            <a:spLocks noChangeArrowheads="1"/>
          </p:cNvSpPr>
          <p:nvPr/>
        </p:nvSpPr>
        <p:spPr bwMode="auto">
          <a:xfrm>
            <a:off x="5562600" y="3352800"/>
            <a:ext cx="3394075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Secret key only known to Bob.</a:t>
            </a:r>
          </a:p>
        </p:txBody>
      </p:sp>
      <p:sp>
        <p:nvSpPr>
          <p:cNvPr id="886809" name="Line 25"/>
          <p:cNvSpPr>
            <a:spLocks noChangeShapeType="1"/>
          </p:cNvSpPr>
          <p:nvPr/>
        </p:nvSpPr>
        <p:spPr bwMode="auto">
          <a:xfrm flipH="1" flipV="1">
            <a:off x="4648200" y="43434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6810" name="Line 26"/>
          <p:cNvSpPr>
            <a:spLocks noChangeShapeType="1"/>
          </p:cNvSpPr>
          <p:nvPr/>
        </p:nvSpPr>
        <p:spPr bwMode="auto">
          <a:xfrm flipH="1" flipV="1">
            <a:off x="5181600" y="4343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6813" name="Text Box 29"/>
          <p:cNvSpPr txBox="1">
            <a:spLocks noChangeArrowheads="1"/>
          </p:cNvSpPr>
          <p:nvPr/>
        </p:nvSpPr>
        <p:spPr bwMode="auto">
          <a:xfrm>
            <a:off x="6553200" y="1066800"/>
            <a:ext cx="2138363" cy="3762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public key: </a:t>
            </a:r>
            <a:r>
              <a:rPr lang="en-US" altLang="zh-TW">
                <a:solidFill>
                  <a:srgbClr val="0000CC"/>
                </a:solidFill>
              </a:rPr>
              <a:t>e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886814" name="Text Box 30"/>
          <p:cNvSpPr txBox="1">
            <a:spLocks noChangeArrowheads="1"/>
          </p:cNvSpPr>
          <p:nvPr/>
        </p:nvSpPr>
        <p:spPr bwMode="auto">
          <a:xfrm>
            <a:off x="6553200" y="2743200"/>
            <a:ext cx="1598613" cy="376238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secret key: </a:t>
            </a:r>
            <a:r>
              <a:rPr lang="en-US" altLang="zh-TW">
                <a:solidFill>
                  <a:srgbClr val="0000CC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04540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6803" grpId="0" animBg="1"/>
      <p:bldP spid="886805" grpId="0" animBg="1"/>
      <p:bldP spid="886808" grpId="0" animBg="1"/>
      <p:bldP spid="886809" grpId="0" animBg="1"/>
      <p:bldP spid="886810" grpId="0" animBg="1"/>
      <p:bldP spid="886813" grpId="0" animBg="1"/>
      <p:bldP spid="88681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006725" y="457200"/>
            <a:ext cx="308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Encrypting Message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295400" y="1635125"/>
            <a:ext cx="1371600" cy="914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Alice</a:t>
            </a:r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6477000" y="1635125"/>
            <a:ext cx="1371600" cy="91440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Bob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2819400" y="2092325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9863" name="Text Box 7"/>
          <p:cNvSpPr txBox="1">
            <a:spLocks noChangeArrowheads="1"/>
          </p:cNvSpPr>
          <p:nvPr/>
        </p:nvSpPr>
        <p:spPr bwMode="auto">
          <a:xfrm>
            <a:off x="762000" y="4038600"/>
            <a:ext cx="4216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 Look at Bob’s homepage for </a:t>
            </a:r>
            <a:r>
              <a:rPr lang="en-US" altLang="zh-TW">
                <a:solidFill>
                  <a:srgbClr val="0000CC"/>
                </a:solidFill>
              </a:rPr>
              <a:t>e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.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 Send </a:t>
            </a:r>
            <a:r>
              <a:rPr lang="en-US" altLang="zh-TW" sz="2000">
                <a:solidFill>
                  <a:srgbClr val="0000CC"/>
                </a:solidFill>
              </a:rPr>
              <a:t>y = x</a:t>
            </a:r>
            <a:r>
              <a:rPr lang="en-US" altLang="zh-TW" sz="2000" baseline="30000">
                <a:solidFill>
                  <a:srgbClr val="0000CC"/>
                </a:solidFill>
              </a:rPr>
              <a:t>e</a:t>
            </a:r>
            <a:r>
              <a:rPr lang="en-US" altLang="zh-TW" sz="2000">
                <a:solidFill>
                  <a:srgbClr val="0000CC"/>
                </a:solidFill>
              </a:rPr>
              <a:t> mod n</a:t>
            </a:r>
          </a:p>
        </p:txBody>
      </p:sp>
      <p:sp>
        <p:nvSpPr>
          <p:cNvPr id="889867" name="Text Box 11"/>
          <p:cNvSpPr txBox="1">
            <a:spLocks noChangeArrowheads="1"/>
          </p:cNvSpPr>
          <p:nvPr/>
        </p:nvSpPr>
        <p:spPr bwMode="auto">
          <a:xfrm>
            <a:off x="990600" y="3276600"/>
            <a:ext cx="3948113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How Alice sends a message to Bob?</a:t>
            </a:r>
          </a:p>
        </p:txBody>
      </p:sp>
      <p:sp>
        <p:nvSpPr>
          <p:cNvPr id="889868" name="Text Box 12"/>
          <p:cNvSpPr txBox="1">
            <a:spLocks noChangeArrowheads="1"/>
          </p:cNvSpPr>
          <p:nvPr/>
        </p:nvSpPr>
        <p:spPr bwMode="auto">
          <a:xfrm>
            <a:off x="1219200" y="1066800"/>
            <a:ext cx="1285875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message </a:t>
            </a:r>
            <a:r>
              <a:rPr lang="en-US" altLang="zh-TW">
                <a:solidFill>
                  <a:srgbClr val="0000CC"/>
                </a:solidFill>
              </a:rPr>
              <a:t>x</a:t>
            </a:r>
          </a:p>
        </p:txBody>
      </p:sp>
      <p:sp>
        <p:nvSpPr>
          <p:cNvPr id="889869" name="Text Box 13"/>
          <p:cNvSpPr txBox="1">
            <a:spLocks noChangeArrowheads="1"/>
          </p:cNvSpPr>
          <p:nvPr/>
        </p:nvSpPr>
        <p:spPr bwMode="auto">
          <a:xfrm>
            <a:off x="3429000" y="1524000"/>
            <a:ext cx="227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000"/>
              <a:t>Send </a:t>
            </a:r>
            <a:r>
              <a:rPr lang="en-US" altLang="zh-TW" sz="2000">
                <a:solidFill>
                  <a:srgbClr val="0000CC"/>
                </a:solidFill>
              </a:rPr>
              <a:t>y = x</a:t>
            </a:r>
            <a:r>
              <a:rPr lang="en-US" altLang="zh-TW" sz="2000" baseline="30000">
                <a:solidFill>
                  <a:srgbClr val="0000CC"/>
                </a:solidFill>
              </a:rPr>
              <a:t>e</a:t>
            </a:r>
            <a:r>
              <a:rPr lang="en-US" altLang="zh-TW" sz="2000">
                <a:solidFill>
                  <a:srgbClr val="0000CC"/>
                </a:solidFill>
              </a:rPr>
              <a:t> mod n</a:t>
            </a:r>
          </a:p>
        </p:txBody>
      </p:sp>
      <p:sp>
        <p:nvSpPr>
          <p:cNvPr id="889870" name="Text Box 14"/>
          <p:cNvSpPr txBox="1">
            <a:spLocks noChangeArrowheads="1"/>
          </p:cNvSpPr>
          <p:nvPr/>
        </p:nvSpPr>
        <p:spPr bwMode="auto">
          <a:xfrm>
            <a:off x="990600" y="5257800"/>
            <a:ext cx="7289800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Alice does not need to know Bob’s secret key to send the message.</a:t>
            </a:r>
          </a:p>
        </p:txBody>
      </p:sp>
      <p:sp>
        <p:nvSpPr>
          <p:cNvPr id="20491" name="Text Box 15"/>
          <p:cNvSpPr txBox="1">
            <a:spLocks noChangeArrowheads="1"/>
          </p:cNvSpPr>
          <p:nvPr/>
        </p:nvSpPr>
        <p:spPr bwMode="auto">
          <a:xfrm>
            <a:off x="6553200" y="1066800"/>
            <a:ext cx="2138363" cy="3762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public key: </a:t>
            </a:r>
            <a:r>
              <a:rPr lang="en-US" altLang="zh-TW">
                <a:solidFill>
                  <a:srgbClr val="0000CC"/>
                </a:solidFill>
              </a:rPr>
              <a:t>e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20492" name="Text Box 16"/>
          <p:cNvSpPr txBox="1">
            <a:spLocks noChangeArrowheads="1"/>
          </p:cNvSpPr>
          <p:nvPr/>
        </p:nvSpPr>
        <p:spPr bwMode="auto">
          <a:xfrm>
            <a:off x="6553200" y="2743200"/>
            <a:ext cx="1598613" cy="376238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secret key: </a:t>
            </a:r>
            <a:r>
              <a:rPr lang="en-US" altLang="zh-TW">
                <a:solidFill>
                  <a:srgbClr val="0000CC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81408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867" grpId="0" animBg="1"/>
      <p:bldP spid="889868" grpId="0" animBg="1"/>
      <p:bldP spid="889869" grpId="0"/>
      <p:bldP spid="88987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val 3"/>
          <p:cNvSpPr>
            <a:spLocks noChangeArrowheads="1"/>
          </p:cNvSpPr>
          <p:nvPr/>
        </p:nvSpPr>
        <p:spPr bwMode="auto">
          <a:xfrm>
            <a:off x="1295400" y="1635125"/>
            <a:ext cx="1371600" cy="914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Alice</a:t>
            </a:r>
          </a:p>
        </p:txBody>
      </p:sp>
      <p:sp>
        <p:nvSpPr>
          <p:cNvPr id="21507" name="Oval 4"/>
          <p:cNvSpPr>
            <a:spLocks noChangeArrowheads="1"/>
          </p:cNvSpPr>
          <p:nvPr/>
        </p:nvSpPr>
        <p:spPr bwMode="auto">
          <a:xfrm>
            <a:off x="6477000" y="1635125"/>
            <a:ext cx="1371600" cy="91440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Bob</a:t>
            </a:r>
          </a:p>
        </p:txBody>
      </p:sp>
      <p:sp>
        <p:nvSpPr>
          <p:cNvPr id="21508" name="Line 5"/>
          <p:cNvSpPr>
            <a:spLocks noChangeShapeType="1"/>
          </p:cNvSpPr>
          <p:nvPr/>
        </p:nvSpPr>
        <p:spPr bwMode="auto">
          <a:xfrm>
            <a:off x="2819400" y="2092325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886" name="Text Box 6"/>
          <p:cNvSpPr txBox="1">
            <a:spLocks noChangeArrowheads="1"/>
          </p:cNvSpPr>
          <p:nvPr/>
        </p:nvSpPr>
        <p:spPr bwMode="auto">
          <a:xfrm>
            <a:off x="779463" y="3946525"/>
            <a:ext cx="2801937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 Receive </a:t>
            </a:r>
            <a:r>
              <a:rPr lang="en-US" altLang="zh-TW" sz="2000">
                <a:solidFill>
                  <a:srgbClr val="0000CC"/>
                </a:solidFill>
              </a:rPr>
              <a:t>y = x</a:t>
            </a:r>
            <a:r>
              <a:rPr lang="en-US" altLang="zh-TW" sz="2000" baseline="30000">
                <a:solidFill>
                  <a:srgbClr val="0000CC"/>
                </a:solidFill>
              </a:rPr>
              <a:t>e</a:t>
            </a:r>
            <a:r>
              <a:rPr lang="en-US" altLang="zh-TW" sz="2000">
                <a:solidFill>
                  <a:srgbClr val="0000CC"/>
                </a:solidFill>
              </a:rPr>
              <a:t> mod n</a:t>
            </a:r>
            <a:endParaRPr lang="en-US" altLang="zh-TW"/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  Compute </a:t>
            </a:r>
            <a:r>
              <a:rPr lang="en-US" altLang="zh-TW" sz="2000">
                <a:solidFill>
                  <a:srgbClr val="0000CC"/>
                </a:solidFill>
              </a:rPr>
              <a:t>z = y</a:t>
            </a:r>
            <a:r>
              <a:rPr lang="en-US" altLang="zh-TW" sz="2000" baseline="30000">
                <a:solidFill>
                  <a:srgbClr val="0000CC"/>
                </a:solidFill>
              </a:rPr>
              <a:t>d</a:t>
            </a:r>
            <a:r>
              <a:rPr lang="en-US" altLang="zh-TW" sz="2000">
                <a:solidFill>
                  <a:srgbClr val="0000CC"/>
                </a:solidFill>
              </a:rPr>
              <a:t> mod n</a:t>
            </a:r>
            <a:endParaRPr lang="en-US" altLang="zh-TW"/>
          </a:p>
        </p:txBody>
      </p:sp>
      <p:sp>
        <p:nvSpPr>
          <p:cNvPr id="890890" name="Text Box 10"/>
          <p:cNvSpPr txBox="1">
            <a:spLocks noChangeArrowheads="1"/>
          </p:cNvSpPr>
          <p:nvPr/>
        </p:nvSpPr>
        <p:spPr bwMode="auto">
          <a:xfrm>
            <a:off x="990600" y="3276600"/>
            <a:ext cx="3835400" cy="376238"/>
          </a:xfrm>
          <a:prstGeom prst="rect">
            <a:avLst/>
          </a:prstGeom>
          <a:solidFill>
            <a:srgbClr val="CCFF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How Bob recover Alice’s message?</a:t>
            </a:r>
          </a:p>
        </p:txBody>
      </p:sp>
      <p:sp>
        <p:nvSpPr>
          <p:cNvPr id="21511" name="Text Box 14"/>
          <p:cNvSpPr txBox="1">
            <a:spLocks noChangeArrowheads="1"/>
          </p:cNvSpPr>
          <p:nvPr/>
        </p:nvSpPr>
        <p:spPr bwMode="auto">
          <a:xfrm>
            <a:off x="6553200" y="1066800"/>
            <a:ext cx="2138363" cy="3762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public key: </a:t>
            </a:r>
            <a:r>
              <a:rPr lang="en-US" altLang="zh-TW">
                <a:solidFill>
                  <a:srgbClr val="0000CC"/>
                </a:solidFill>
              </a:rPr>
              <a:t>e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21512" name="Text Box 15"/>
          <p:cNvSpPr txBox="1">
            <a:spLocks noChangeArrowheads="1"/>
          </p:cNvSpPr>
          <p:nvPr/>
        </p:nvSpPr>
        <p:spPr bwMode="auto">
          <a:xfrm>
            <a:off x="6553200" y="2743200"/>
            <a:ext cx="1598613" cy="376238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secret key: </a:t>
            </a:r>
            <a:r>
              <a:rPr lang="en-US" altLang="zh-TW">
                <a:solidFill>
                  <a:srgbClr val="0000CC"/>
                </a:solidFill>
              </a:rPr>
              <a:t>d</a:t>
            </a:r>
          </a:p>
        </p:txBody>
      </p:sp>
      <p:sp>
        <p:nvSpPr>
          <p:cNvPr id="21513" name="Text Box 16"/>
          <p:cNvSpPr txBox="1">
            <a:spLocks noChangeArrowheads="1"/>
          </p:cNvSpPr>
          <p:nvPr/>
        </p:nvSpPr>
        <p:spPr bwMode="auto">
          <a:xfrm>
            <a:off x="1219200" y="1066800"/>
            <a:ext cx="1285875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message </a:t>
            </a:r>
            <a:r>
              <a:rPr lang="en-US" altLang="zh-TW">
                <a:solidFill>
                  <a:srgbClr val="0000CC"/>
                </a:solidFill>
              </a:rPr>
              <a:t>x</a:t>
            </a:r>
          </a:p>
        </p:txBody>
      </p:sp>
      <p:sp>
        <p:nvSpPr>
          <p:cNvPr id="21514" name="Text Box 17"/>
          <p:cNvSpPr txBox="1">
            <a:spLocks noChangeArrowheads="1"/>
          </p:cNvSpPr>
          <p:nvPr/>
        </p:nvSpPr>
        <p:spPr bwMode="auto">
          <a:xfrm>
            <a:off x="3429000" y="1500188"/>
            <a:ext cx="227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000"/>
              <a:t>Send </a:t>
            </a:r>
            <a:r>
              <a:rPr lang="en-US" altLang="zh-TW" sz="2000">
                <a:solidFill>
                  <a:srgbClr val="0000CC"/>
                </a:solidFill>
              </a:rPr>
              <a:t>y = x</a:t>
            </a:r>
            <a:r>
              <a:rPr lang="en-US" altLang="zh-TW" sz="2000" baseline="30000">
                <a:solidFill>
                  <a:srgbClr val="0000CC"/>
                </a:solidFill>
              </a:rPr>
              <a:t>e</a:t>
            </a:r>
            <a:r>
              <a:rPr lang="en-US" altLang="zh-TW" sz="2000">
                <a:solidFill>
                  <a:srgbClr val="0000CC"/>
                </a:solidFill>
              </a:rPr>
              <a:t> mod n</a:t>
            </a:r>
          </a:p>
        </p:txBody>
      </p:sp>
      <p:sp>
        <p:nvSpPr>
          <p:cNvPr id="890898" name="Rectangle 18"/>
          <p:cNvSpPr>
            <a:spLocks noChangeArrowheads="1"/>
          </p:cNvSpPr>
          <p:nvPr/>
        </p:nvSpPr>
        <p:spPr bwMode="auto">
          <a:xfrm>
            <a:off x="990600" y="5105400"/>
            <a:ext cx="5522913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Bob uses </a:t>
            </a:r>
            <a:r>
              <a:rPr lang="en-US" altLang="zh-TW">
                <a:solidFill>
                  <a:srgbClr val="0000CC"/>
                </a:solidFill>
              </a:rPr>
              <a:t>z</a:t>
            </a:r>
            <a:r>
              <a:rPr lang="en-US" altLang="zh-TW"/>
              <a:t> is the original message that Alice sent.</a:t>
            </a:r>
          </a:p>
        </p:txBody>
      </p:sp>
      <p:sp>
        <p:nvSpPr>
          <p:cNvPr id="21516" name="Text Box 19"/>
          <p:cNvSpPr txBox="1">
            <a:spLocks noChangeArrowheads="1"/>
          </p:cNvSpPr>
          <p:nvPr/>
        </p:nvSpPr>
        <p:spPr bwMode="auto">
          <a:xfrm>
            <a:off x="3006725" y="457200"/>
            <a:ext cx="3128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Decrypting Message</a:t>
            </a:r>
          </a:p>
        </p:txBody>
      </p:sp>
    </p:spTree>
    <p:extLst>
      <p:ext uri="{BB962C8B-B14F-4D97-AF65-F5344CB8AC3E}">
        <p14:creationId xmlns:p14="http://schemas.microsoft.com/office/powerpoint/2010/main" val="199928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890" grpId="0" animBg="1"/>
      <p:bldP spid="89089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184525" y="457200"/>
            <a:ext cx="275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Wilson’s Theorem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524000" y="1143000"/>
            <a:ext cx="6096000" cy="15240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057400" y="1371600"/>
            <a:ext cx="3948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b="1"/>
              <a:t>Theorem:</a:t>
            </a:r>
            <a:r>
              <a:rPr lang="en-US" altLang="en-US"/>
              <a:t> </a:t>
            </a:r>
            <a:r>
              <a:rPr lang="en-US" altLang="en-US">
                <a:solidFill>
                  <a:srgbClr val="0000CC"/>
                </a:solidFill>
              </a:rPr>
              <a:t>p</a:t>
            </a:r>
            <a:r>
              <a:rPr lang="en-US" altLang="en-US"/>
              <a:t> is a prime if and only if</a:t>
            </a:r>
            <a:endParaRPr lang="en-US" altLang="en-US">
              <a:solidFill>
                <a:srgbClr val="0000CC"/>
              </a:solidFill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429000" y="1981200"/>
            <a:ext cx="2671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CC"/>
                </a:solidFill>
              </a:rPr>
              <a:t>(p-1)! 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400">
                <a:solidFill>
                  <a:srgbClr val="0000CC"/>
                </a:solidFill>
              </a:rPr>
              <a:t>-1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p)</a:t>
            </a:r>
          </a:p>
        </p:txBody>
      </p:sp>
      <p:sp>
        <p:nvSpPr>
          <p:cNvPr id="856070" name="Text Box 6"/>
          <p:cNvSpPr txBox="1">
            <a:spLocks noChangeArrowheads="1"/>
          </p:cNvSpPr>
          <p:nvPr/>
        </p:nvSpPr>
        <p:spPr bwMode="auto">
          <a:xfrm>
            <a:off x="933450" y="2895600"/>
            <a:ext cx="695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To prove the more interesting direction, first we need a lemma.</a:t>
            </a:r>
          </a:p>
        </p:txBody>
      </p:sp>
      <p:sp>
        <p:nvSpPr>
          <p:cNvPr id="856071" name="Text Box 7"/>
          <p:cNvSpPr txBox="1">
            <a:spLocks noChangeArrowheads="1"/>
          </p:cNvSpPr>
          <p:nvPr/>
        </p:nvSpPr>
        <p:spPr bwMode="auto">
          <a:xfrm>
            <a:off x="933450" y="3505200"/>
            <a:ext cx="7372350" cy="78898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Lemma.   If p is a prime number,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</a:t>
            </a:r>
            <a:r>
              <a:rPr lang="en-US" altLang="zh-TW">
                <a:solidFill>
                  <a:srgbClr val="0000CC"/>
                </a:solidFill>
              </a:rPr>
              <a:t>x</a:t>
            </a:r>
            <a:r>
              <a:rPr lang="en-US" altLang="zh-TW" baseline="30000">
                <a:solidFill>
                  <a:srgbClr val="0000CC"/>
                </a:solidFill>
              </a:rPr>
              <a:t>2</a:t>
            </a:r>
            <a:r>
              <a:rPr lang="en-US" altLang="en-US">
                <a:solidFill>
                  <a:srgbClr val="0000CC"/>
                </a:solidFill>
              </a:rPr>
              <a:t>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>
                <a:solidFill>
                  <a:srgbClr val="0000CC"/>
                </a:solidFill>
              </a:rPr>
              <a:t>1 (mod p) </a:t>
            </a:r>
            <a:r>
              <a:rPr lang="en-US" altLang="en-US">
                <a:solidFill>
                  <a:schemeClr val="tx2"/>
                </a:solidFill>
              </a:rPr>
              <a:t>if and only if</a:t>
            </a:r>
            <a:r>
              <a:rPr lang="en-US" altLang="en-US">
                <a:solidFill>
                  <a:srgbClr val="0000CC"/>
                </a:solidFill>
              </a:rPr>
              <a:t> x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>
                <a:solidFill>
                  <a:srgbClr val="0000CC"/>
                </a:solidFill>
              </a:rPr>
              <a:t>1 (mod p)</a:t>
            </a:r>
            <a:r>
              <a:rPr lang="en-US" altLang="en-US"/>
              <a:t> or </a:t>
            </a:r>
            <a:r>
              <a:rPr lang="en-US" altLang="en-US">
                <a:solidFill>
                  <a:srgbClr val="0000CC"/>
                </a:solidFill>
              </a:rPr>
              <a:t>x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-</a:t>
            </a:r>
            <a:r>
              <a:rPr lang="en-US" altLang="en-US">
                <a:solidFill>
                  <a:srgbClr val="0000CC"/>
                </a:solidFill>
              </a:rPr>
              <a:t>1 (mod p)</a:t>
            </a:r>
            <a:endParaRPr lang="en-US" altLang="zh-TW">
              <a:solidFill>
                <a:srgbClr val="0000CC"/>
              </a:solidFill>
            </a:endParaRPr>
          </a:p>
        </p:txBody>
      </p:sp>
      <p:sp>
        <p:nvSpPr>
          <p:cNvPr id="856072" name="Text Box 8"/>
          <p:cNvSpPr txBox="1">
            <a:spLocks noChangeArrowheads="1"/>
          </p:cNvSpPr>
          <p:nvPr/>
        </p:nvSpPr>
        <p:spPr bwMode="auto">
          <a:xfrm>
            <a:off x="917575" y="4560888"/>
            <a:ext cx="3835400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Proof. </a:t>
            </a:r>
            <a:r>
              <a:rPr lang="en-US" altLang="zh-TW">
                <a:solidFill>
                  <a:srgbClr val="0000CC"/>
                </a:solidFill>
              </a:rPr>
              <a:t>x</a:t>
            </a:r>
            <a:r>
              <a:rPr lang="en-US" altLang="zh-TW" baseline="30000">
                <a:solidFill>
                  <a:srgbClr val="0000CC"/>
                </a:solidFill>
              </a:rPr>
              <a:t>2</a:t>
            </a:r>
            <a:r>
              <a:rPr lang="en-US" altLang="en-US">
                <a:solidFill>
                  <a:srgbClr val="0000CC"/>
                </a:solidFill>
              </a:rPr>
              <a:t>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>
                <a:solidFill>
                  <a:srgbClr val="0000CC"/>
                </a:solidFill>
              </a:rPr>
              <a:t>1 (mod p)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>
                <a:solidFill>
                  <a:schemeClr val="tx2"/>
                </a:solidFill>
              </a:rPr>
              <a:t>iff</a:t>
            </a:r>
            <a:r>
              <a:rPr lang="en-US" altLang="en-US">
                <a:solidFill>
                  <a:srgbClr val="0000CC"/>
                </a:solidFill>
              </a:rPr>
              <a:t> p | </a:t>
            </a:r>
            <a:r>
              <a:rPr lang="en-US" altLang="zh-TW">
                <a:solidFill>
                  <a:srgbClr val="0000CC"/>
                </a:solidFill>
              </a:rPr>
              <a:t>x</a:t>
            </a:r>
            <a:r>
              <a:rPr lang="en-US" altLang="zh-TW" baseline="30000">
                <a:solidFill>
                  <a:srgbClr val="0000CC"/>
                </a:solidFill>
              </a:rPr>
              <a:t>2</a:t>
            </a:r>
            <a:r>
              <a:rPr lang="en-US" altLang="en-US">
                <a:solidFill>
                  <a:srgbClr val="0000CC"/>
                </a:solidFill>
              </a:rPr>
              <a:t>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- </a:t>
            </a:r>
            <a:r>
              <a:rPr lang="en-US" altLang="en-US">
                <a:solidFill>
                  <a:srgbClr val="0000CC"/>
                </a:solidFill>
              </a:rPr>
              <a:t>1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>
                <a:solidFill>
                  <a:schemeClr val="tx2"/>
                </a:solidFill>
              </a:rPr>
              <a:t>iff</a:t>
            </a:r>
            <a:r>
              <a:rPr lang="en-US" altLang="en-US">
                <a:solidFill>
                  <a:srgbClr val="0000CC"/>
                </a:solidFill>
              </a:rPr>
              <a:t> p | (</a:t>
            </a:r>
            <a:r>
              <a:rPr lang="en-US" altLang="zh-TW">
                <a:solidFill>
                  <a:srgbClr val="0000CC"/>
                </a:solidFill>
              </a:rPr>
              <a:t>x</a:t>
            </a:r>
            <a:r>
              <a:rPr lang="en-US" altLang="en-US">
                <a:solidFill>
                  <a:srgbClr val="0000CC"/>
                </a:solidFill>
              </a:rPr>
              <a:t>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– </a:t>
            </a:r>
            <a:r>
              <a:rPr lang="en-US" altLang="en-US">
                <a:solidFill>
                  <a:srgbClr val="0000CC"/>
                </a:solidFill>
              </a:rPr>
              <a:t>1)(x + 1)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>
                <a:solidFill>
                  <a:schemeClr val="tx2"/>
                </a:solidFill>
              </a:rPr>
              <a:t>iff</a:t>
            </a:r>
            <a:r>
              <a:rPr lang="en-US" altLang="en-US">
                <a:solidFill>
                  <a:srgbClr val="0000CC"/>
                </a:solidFill>
              </a:rPr>
              <a:t> p | (x – 1) or p | (x+1)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>
                <a:solidFill>
                  <a:schemeClr val="tx2"/>
                </a:solidFill>
              </a:rPr>
              <a:t>iff</a:t>
            </a:r>
            <a:r>
              <a:rPr lang="en-US" altLang="en-US">
                <a:solidFill>
                  <a:srgbClr val="0000CC"/>
                </a:solidFill>
              </a:rPr>
              <a:t> x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>
                <a:solidFill>
                  <a:srgbClr val="0000CC"/>
                </a:solidFill>
              </a:rPr>
              <a:t>1 (mod p)</a:t>
            </a:r>
            <a:r>
              <a:rPr lang="en-US" altLang="en-US"/>
              <a:t> or </a:t>
            </a:r>
            <a:r>
              <a:rPr lang="en-US" altLang="en-US">
                <a:solidFill>
                  <a:srgbClr val="0000CC"/>
                </a:solidFill>
              </a:rPr>
              <a:t>x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-</a:t>
            </a:r>
            <a:r>
              <a:rPr lang="en-US" altLang="en-US">
                <a:solidFill>
                  <a:srgbClr val="0000CC"/>
                </a:solidFill>
              </a:rPr>
              <a:t>1 (mod p)</a:t>
            </a:r>
          </a:p>
          <a:p>
            <a:pPr eaLnBrk="1" hangingPunct="1"/>
            <a:endParaRPr lang="en-US" altLang="zh-TW">
              <a:solidFill>
                <a:srgbClr val="0000CC"/>
              </a:solidFill>
            </a:endParaRPr>
          </a:p>
        </p:txBody>
      </p:sp>
      <p:sp>
        <p:nvSpPr>
          <p:cNvPr id="856073" name="Rectangle 9"/>
          <p:cNvSpPr>
            <a:spLocks noChangeArrowheads="1"/>
          </p:cNvSpPr>
          <p:nvPr/>
        </p:nvSpPr>
        <p:spPr bwMode="auto">
          <a:xfrm>
            <a:off x="4267200" y="5486400"/>
            <a:ext cx="453707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b="1" i="1">
                <a:solidFill>
                  <a:srgbClr val="000000"/>
                </a:solidFill>
              </a:rPr>
              <a:t>Lemma</a:t>
            </a:r>
            <a:r>
              <a:rPr lang="en-US" altLang="en-US" b="1">
                <a:solidFill>
                  <a:srgbClr val="000000"/>
                </a:solidFill>
              </a:rPr>
              <a:t>: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>
                <a:solidFill>
                  <a:srgbClr val="0000CC"/>
                </a:solidFill>
              </a:rPr>
              <a:t>p</a:t>
            </a:r>
            <a:r>
              <a:rPr lang="en-US" altLang="en-US">
                <a:solidFill>
                  <a:srgbClr val="000000"/>
                </a:solidFill>
              </a:rPr>
              <a:t> prime and </a:t>
            </a:r>
            <a:r>
              <a:rPr lang="en-US" altLang="en-US">
                <a:solidFill>
                  <a:srgbClr val="0000CC"/>
                </a:solidFill>
              </a:rPr>
              <a:t>p|a·b </a:t>
            </a:r>
            <a:r>
              <a:rPr lang="en-US" altLang="en-US">
                <a:solidFill>
                  <a:schemeClr val="tx2"/>
                </a:solidFill>
              </a:rPr>
              <a:t>iff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>
                <a:solidFill>
                  <a:srgbClr val="0000CC"/>
                </a:solidFill>
              </a:rPr>
              <a:t>p|a  </a:t>
            </a:r>
            <a:r>
              <a:rPr lang="en-US" altLang="en-US">
                <a:solidFill>
                  <a:srgbClr val="000000"/>
                </a:solidFill>
              </a:rPr>
              <a:t>or</a:t>
            </a:r>
            <a:r>
              <a:rPr lang="en-US" altLang="en-US">
                <a:solidFill>
                  <a:srgbClr val="0000CC"/>
                </a:solidFill>
              </a:rPr>
              <a:t> p|b.</a:t>
            </a:r>
          </a:p>
        </p:txBody>
      </p:sp>
    </p:spTree>
    <p:extLst>
      <p:ext uri="{BB962C8B-B14F-4D97-AF65-F5344CB8AC3E}">
        <p14:creationId xmlns:p14="http://schemas.microsoft.com/office/powerpoint/2010/main" val="3564010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070" grpId="0"/>
      <p:bldP spid="856071" grpId="0" animBg="1"/>
      <p:bldP spid="85607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092450" y="457200"/>
            <a:ext cx="292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RSA Cryptosystem</a:t>
            </a:r>
          </a:p>
        </p:txBody>
      </p:sp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1295400" y="1635125"/>
            <a:ext cx="1371600" cy="914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Alice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6477000" y="1635125"/>
            <a:ext cx="1371600" cy="91440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Bob</a:t>
            </a:r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2819400" y="2092325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919" name="Text Box 15"/>
          <p:cNvSpPr txBox="1">
            <a:spLocks noChangeArrowheads="1"/>
          </p:cNvSpPr>
          <p:nvPr/>
        </p:nvSpPr>
        <p:spPr bwMode="auto">
          <a:xfrm>
            <a:off x="6553200" y="1066800"/>
            <a:ext cx="2138363" cy="3762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public key: </a:t>
            </a:r>
            <a:r>
              <a:rPr lang="en-US" altLang="zh-TW">
                <a:solidFill>
                  <a:srgbClr val="0000CC"/>
                </a:solidFill>
              </a:rPr>
              <a:t>e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891920" name="Text Box 16"/>
          <p:cNvSpPr txBox="1">
            <a:spLocks noChangeArrowheads="1"/>
          </p:cNvSpPr>
          <p:nvPr/>
        </p:nvSpPr>
        <p:spPr bwMode="auto">
          <a:xfrm>
            <a:off x="6553200" y="2743200"/>
            <a:ext cx="1598613" cy="376238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secret key: </a:t>
            </a:r>
            <a:r>
              <a:rPr lang="en-US" altLang="zh-TW">
                <a:solidFill>
                  <a:srgbClr val="0000CC"/>
                </a:solidFill>
              </a:rPr>
              <a:t>d</a:t>
            </a:r>
          </a:p>
        </p:txBody>
      </p:sp>
      <p:sp>
        <p:nvSpPr>
          <p:cNvPr id="891921" name="Text Box 17"/>
          <p:cNvSpPr txBox="1">
            <a:spLocks noChangeArrowheads="1"/>
          </p:cNvSpPr>
          <p:nvPr/>
        </p:nvSpPr>
        <p:spPr bwMode="auto">
          <a:xfrm>
            <a:off x="1219200" y="1066800"/>
            <a:ext cx="1285875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message </a:t>
            </a:r>
            <a:r>
              <a:rPr lang="en-US" altLang="zh-TW">
                <a:solidFill>
                  <a:srgbClr val="0000CC"/>
                </a:solidFill>
              </a:rPr>
              <a:t>x</a:t>
            </a:r>
          </a:p>
        </p:txBody>
      </p:sp>
      <p:sp>
        <p:nvSpPr>
          <p:cNvPr id="891922" name="Text Box 18"/>
          <p:cNvSpPr txBox="1">
            <a:spLocks noChangeArrowheads="1"/>
          </p:cNvSpPr>
          <p:nvPr/>
        </p:nvSpPr>
        <p:spPr bwMode="auto">
          <a:xfrm>
            <a:off x="3429000" y="1447800"/>
            <a:ext cx="2287588" cy="406400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000"/>
              <a:t>Send </a:t>
            </a:r>
            <a:r>
              <a:rPr lang="en-US" altLang="zh-TW" sz="2000">
                <a:solidFill>
                  <a:srgbClr val="0000CC"/>
                </a:solidFill>
              </a:rPr>
              <a:t>y = x</a:t>
            </a:r>
            <a:r>
              <a:rPr lang="en-US" altLang="zh-TW" sz="2000" baseline="30000">
                <a:solidFill>
                  <a:srgbClr val="0000CC"/>
                </a:solidFill>
              </a:rPr>
              <a:t>e</a:t>
            </a:r>
            <a:r>
              <a:rPr lang="en-US" altLang="zh-TW" sz="2000">
                <a:solidFill>
                  <a:srgbClr val="0000CC"/>
                </a:solidFill>
              </a:rPr>
              <a:t> mod n</a:t>
            </a:r>
          </a:p>
        </p:txBody>
      </p:sp>
      <p:sp>
        <p:nvSpPr>
          <p:cNvPr id="891923" name="Text Box 19"/>
          <p:cNvSpPr txBox="1">
            <a:spLocks noChangeArrowheads="1"/>
          </p:cNvSpPr>
          <p:nvPr/>
        </p:nvSpPr>
        <p:spPr bwMode="auto">
          <a:xfrm>
            <a:off x="655638" y="3810000"/>
            <a:ext cx="4602162" cy="243998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Choose </a:t>
            </a:r>
            <a:r>
              <a:rPr lang="en-US" altLang="zh-TW">
                <a:solidFill>
                  <a:srgbClr val="0000CC"/>
                </a:solidFill>
              </a:rPr>
              <a:t>2</a:t>
            </a:r>
            <a:r>
              <a:rPr lang="en-US" altLang="zh-TW"/>
              <a:t> large prime numbers </a:t>
            </a:r>
            <a:r>
              <a:rPr lang="en-US" altLang="zh-TW">
                <a:solidFill>
                  <a:srgbClr val="0000CC"/>
                </a:solidFill>
              </a:rPr>
              <a:t>p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q</a:t>
            </a:r>
            <a:r>
              <a:rPr lang="en-US" altLang="zh-TW"/>
              <a:t>.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Set </a:t>
            </a:r>
            <a:r>
              <a:rPr lang="en-US" altLang="zh-TW">
                <a:solidFill>
                  <a:srgbClr val="0000CC"/>
                </a:solidFill>
              </a:rPr>
              <a:t>n = pq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T = (p-1)(q-1)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Choose </a:t>
            </a:r>
            <a:r>
              <a:rPr lang="en-US" altLang="zh-TW">
                <a:solidFill>
                  <a:srgbClr val="0000CC"/>
                </a:solidFill>
              </a:rPr>
              <a:t>e ≠1</a:t>
            </a:r>
            <a:r>
              <a:rPr lang="en-US" altLang="zh-TW"/>
              <a:t> so that </a:t>
            </a:r>
            <a:r>
              <a:rPr lang="en-US" altLang="zh-TW">
                <a:solidFill>
                  <a:srgbClr val="0000CC"/>
                </a:solidFill>
              </a:rPr>
              <a:t>gcd(e,T)=1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Calculate </a:t>
            </a:r>
            <a:r>
              <a:rPr lang="en-US" altLang="zh-TW">
                <a:solidFill>
                  <a:srgbClr val="0000CC"/>
                </a:solidFill>
              </a:rPr>
              <a:t>d</a:t>
            </a:r>
            <a:r>
              <a:rPr lang="en-US" altLang="zh-TW"/>
              <a:t> so that </a:t>
            </a:r>
            <a:r>
              <a:rPr lang="en-US" altLang="zh-TW">
                <a:solidFill>
                  <a:srgbClr val="0000CC"/>
                </a:solidFill>
              </a:rPr>
              <a:t>de = 1 (mod T)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Publish </a:t>
            </a:r>
            <a:r>
              <a:rPr lang="en-US" altLang="zh-TW">
                <a:solidFill>
                  <a:srgbClr val="0000CC"/>
                </a:solidFill>
              </a:rPr>
              <a:t>e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as public keys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Keep </a:t>
            </a:r>
            <a:r>
              <a:rPr lang="en-US" altLang="zh-TW">
                <a:solidFill>
                  <a:srgbClr val="0000CC"/>
                </a:solidFill>
              </a:rPr>
              <a:t>d</a:t>
            </a:r>
            <a:r>
              <a:rPr lang="en-US" altLang="zh-TW"/>
              <a:t> as secret key </a:t>
            </a:r>
          </a:p>
        </p:txBody>
      </p:sp>
      <p:sp>
        <p:nvSpPr>
          <p:cNvPr id="891925" name="Rectangle 21"/>
          <p:cNvSpPr>
            <a:spLocks noChangeArrowheads="1"/>
          </p:cNvSpPr>
          <p:nvPr/>
        </p:nvSpPr>
        <p:spPr bwMode="auto">
          <a:xfrm>
            <a:off x="6019800" y="4419600"/>
            <a:ext cx="2586038" cy="406400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</a:pPr>
            <a:r>
              <a:rPr lang="en-US" altLang="zh-TW"/>
              <a:t>Compute </a:t>
            </a:r>
            <a:r>
              <a:rPr lang="en-US" altLang="zh-TW" sz="2000">
                <a:solidFill>
                  <a:srgbClr val="0000CC"/>
                </a:solidFill>
              </a:rPr>
              <a:t>z = y</a:t>
            </a:r>
            <a:r>
              <a:rPr lang="en-US" altLang="zh-TW" sz="2000" baseline="30000">
                <a:solidFill>
                  <a:srgbClr val="0000CC"/>
                </a:solidFill>
              </a:rPr>
              <a:t>d</a:t>
            </a:r>
            <a:r>
              <a:rPr lang="en-US" altLang="zh-TW" sz="2000">
                <a:solidFill>
                  <a:srgbClr val="0000CC"/>
                </a:solidFill>
              </a:rPr>
              <a:t> mod n</a:t>
            </a:r>
          </a:p>
        </p:txBody>
      </p:sp>
      <p:sp>
        <p:nvSpPr>
          <p:cNvPr id="891926" name="Text Box 22"/>
          <p:cNvSpPr txBox="1">
            <a:spLocks noChangeArrowheads="1"/>
          </p:cNvSpPr>
          <p:nvPr/>
        </p:nvSpPr>
        <p:spPr bwMode="auto">
          <a:xfrm>
            <a:off x="685800" y="3200400"/>
            <a:ext cx="17748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Key generation</a:t>
            </a:r>
          </a:p>
        </p:txBody>
      </p:sp>
      <p:sp>
        <p:nvSpPr>
          <p:cNvPr id="891927" name="Text Box 23"/>
          <p:cNvSpPr txBox="1">
            <a:spLocks noChangeArrowheads="1"/>
          </p:cNvSpPr>
          <p:nvPr/>
        </p:nvSpPr>
        <p:spPr bwMode="auto">
          <a:xfrm>
            <a:off x="3429000" y="2286000"/>
            <a:ext cx="229235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Encrypting message</a:t>
            </a:r>
          </a:p>
        </p:txBody>
      </p:sp>
      <p:sp>
        <p:nvSpPr>
          <p:cNvPr id="891928" name="Text Box 24"/>
          <p:cNvSpPr txBox="1">
            <a:spLocks noChangeArrowheads="1"/>
          </p:cNvSpPr>
          <p:nvPr/>
        </p:nvSpPr>
        <p:spPr bwMode="auto">
          <a:xfrm>
            <a:off x="6019800" y="3886200"/>
            <a:ext cx="23209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Decrypting message</a:t>
            </a:r>
          </a:p>
        </p:txBody>
      </p:sp>
    </p:spTree>
    <p:extLst>
      <p:ext uri="{BB962C8B-B14F-4D97-AF65-F5344CB8AC3E}">
        <p14:creationId xmlns:p14="http://schemas.microsoft.com/office/powerpoint/2010/main" val="321858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919" grpId="0" animBg="1"/>
      <p:bldP spid="891920" grpId="0" animBg="1"/>
      <p:bldP spid="891921" grpId="0" animBg="1"/>
      <p:bldP spid="891922" grpId="0" animBg="1"/>
      <p:bldP spid="891923" grpId="0" animBg="1"/>
      <p:bldP spid="891925" grpId="0" animBg="1"/>
      <p:bldP spid="891926" grpId="0" animBg="1"/>
      <p:bldP spid="891927" grpId="0" animBg="1"/>
      <p:bldP spid="89192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498850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209800" y="1828800"/>
            <a:ext cx="33020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Introduction to cryptograph</a:t>
            </a:r>
          </a:p>
          <a:p>
            <a:pPr eaLnBrk="1" hangingPunct="1">
              <a:lnSpc>
                <a:spcPct val="200000"/>
              </a:lnSpc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“Turing code”</a:t>
            </a:r>
          </a:p>
          <a:p>
            <a:pPr eaLnBrk="1" hangingPunct="1">
              <a:lnSpc>
                <a:spcPct val="200000"/>
              </a:lnSpc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Public key cryptography</a:t>
            </a:r>
          </a:p>
          <a:p>
            <a:pPr eaLnBrk="1" hangingPunct="1">
              <a:lnSpc>
                <a:spcPct val="20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RSA cryptosystem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828925" y="3927475"/>
            <a:ext cx="43815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Key generation, encryption, decryption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Correctness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Secure?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Computational issues</a:t>
            </a:r>
          </a:p>
        </p:txBody>
      </p:sp>
    </p:spTree>
    <p:extLst>
      <p:ext uri="{BB962C8B-B14F-4D97-AF65-F5344CB8AC3E}">
        <p14:creationId xmlns:p14="http://schemas.microsoft.com/office/powerpoint/2010/main" val="126601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092450" y="457200"/>
            <a:ext cx="292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RSA Cryptosystem</a:t>
            </a:r>
          </a:p>
        </p:txBody>
      </p:sp>
      <p:sp>
        <p:nvSpPr>
          <p:cNvPr id="24579" name="Oval 3"/>
          <p:cNvSpPr>
            <a:spLocks noChangeArrowheads="1"/>
          </p:cNvSpPr>
          <p:nvPr/>
        </p:nvSpPr>
        <p:spPr bwMode="auto">
          <a:xfrm>
            <a:off x="1295400" y="1635125"/>
            <a:ext cx="1371600" cy="914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Alice</a:t>
            </a:r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6477000" y="1635125"/>
            <a:ext cx="1371600" cy="91440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Bob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2819400" y="2092325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40" name="Text Box 12"/>
          <p:cNvSpPr txBox="1">
            <a:spLocks noChangeArrowheads="1"/>
          </p:cNvSpPr>
          <p:nvPr/>
        </p:nvSpPr>
        <p:spPr bwMode="auto">
          <a:xfrm>
            <a:off x="838200" y="3429000"/>
            <a:ext cx="4849813" cy="2439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For the RSA cryptosytem to work,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we need to show: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A50021"/>
                </a:solidFill>
              </a:rPr>
              <a:t>1)</a:t>
            </a:r>
            <a:r>
              <a:rPr lang="en-US" altLang="zh-TW"/>
              <a:t>  </a:t>
            </a:r>
            <a:r>
              <a:rPr lang="en-US" altLang="zh-TW">
                <a:solidFill>
                  <a:srgbClr val="0000CC"/>
                </a:solidFill>
              </a:rPr>
              <a:t>z = x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A50021"/>
                </a:solidFill>
              </a:rPr>
              <a:t>2)</a:t>
            </a:r>
            <a:r>
              <a:rPr lang="en-US" altLang="zh-TW"/>
              <a:t> Without the secret key </a:t>
            </a:r>
            <a:r>
              <a:rPr lang="en-US" altLang="zh-TW">
                <a:solidFill>
                  <a:srgbClr val="0000CC"/>
                </a:solidFill>
              </a:rPr>
              <a:t>d</a:t>
            </a:r>
            <a:r>
              <a:rPr lang="en-US" altLang="zh-TW"/>
              <a:t>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we can not compute the original message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</a:t>
            </a:r>
            <a:r>
              <a:rPr lang="en-US" altLang="zh-TW" i="1"/>
              <a:t>before the sun burns out.</a:t>
            </a:r>
          </a:p>
        </p:txBody>
      </p:sp>
      <p:sp>
        <p:nvSpPr>
          <p:cNvPr id="24583" name="Text Box 13"/>
          <p:cNvSpPr txBox="1">
            <a:spLocks noChangeArrowheads="1"/>
          </p:cNvSpPr>
          <p:nvPr/>
        </p:nvSpPr>
        <p:spPr bwMode="auto">
          <a:xfrm>
            <a:off x="6553200" y="1066800"/>
            <a:ext cx="2138363" cy="3762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public key: </a:t>
            </a:r>
            <a:r>
              <a:rPr lang="en-US" altLang="zh-TW">
                <a:solidFill>
                  <a:srgbClr val="0000CC"/>
                </a:solidFill>
              </a:rPr>
              <a:t>e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24584" name="Text Box 14"/>
          <p:cNvSpPr txBox="1">
            <a:spLocks noChangeArrowheads="1"/>
          </p:cNvSpPr>
          <p:nvPr/>
        </p:nvSpPr>
        <p:spPr bwMode="auto">
          <a:xfrm>
            <a:off x="6553200" y="2743200"/>
            <a:ext cx="1598613" cy="376238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secret key: </a:t>
            </a:r>
            <a:r>
              <a:rPr lang="en-US" altLang="zh-TW">
                <a:solidFill>
                  <a:srgbClr val="0000CC"/>
                </a:solidFill>
              </a:rPr>
              <a:t>d</a:t>
            </a:r>
          </a:p>
        </p:txBody>
      </p:sp>
      <p:sp>
        <p:nvSpPr>
          <p:cNvPr id="24585" name="Text Box 15"/>
          <p:cNvSpPr txBox="1">
            <a:spLocks noChangeArrowheads="1"/>
          </p:cNvSpPr>
          <p:nvPr/>
        </p:nvSpPr>
        <p:spPr bwMode="auto">
          <a:xfrm>
            <a:off x="1219200" y="1066800"/>
            <a:ext cx="1285875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message </a:t>
            </a:r>
            <a:r>
              <a:rPr lang="en-US" altLang="zh-TW">
                <a:solidFill>
                  <a:srgbClr val="0000CC"/>
                </a:solidFill>
              </a:rPr>
              <a:t>x</a:t>
            </a:r>
          </a:p>
        </p:txBody>
      </p:sp>
      <p:sp>
        <p:nvSpPr>
          <p:cNvPr id="24586" name="Text Box 16"/>
          <p:cNvSpPr txBox="1">
            <a:spLocks noChangeArrowheads="1"/>
          </p:cNvSpPr>
          <p:nvPr/>
        </p:nvSpPr>
        <p:spPr bwMode="auto">
          <a:xfrm>
            <a:off x="3429000" y="1500188"/>
            <a:ext cx="227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000"/>
              <a:t>Send </a:t>
            </a:r>
            <a:r>
              <a:rPr lang="en-US" altLang="zh-TW" sz="2000">
                <a:solidFill>
                  <a:srgbClr val="0000CC"/>
                </a:solidFill>
              </a:rPr>
              <a:t>y = x</a:t>
            </a:r>
            <a:r>
              <a:rPr lang="en-US" altLang="zh-TW" sz="2000" baseline="30000">
                <a:solidFill>
                  <a:srgbClr val="0000CC"/>
                </a:solidFill>
              </a:rPr>
              <a:t>e</a:t>
            </a:r>
            <a:r>
              <a:rPr lang="en-US" altLang="zh-TW" sz="2000">
                <a:solidFill>
                  <a:srgbClr val="0000CC"/>
                </a:solidFill>
              </a:rPr>
              <a:t> mod n</a:t>
            </a:r>
          </a:p>
        </p:txBody>
      </p:sp>
      <p:sp>
        <p:nvSpPr>
          <p:cNvPr id="24587" name="Rectangle 17"/>
          <p:cNvSpPr>
            <a:spLocks noChangeArrowheads="1"/>
          </p:cNvSpPr>
          <p:nvPr/>
        </p:nvSpPr>
        <p:spPr bwMode="auto">
          <a:xfrm>
            <a:off x="6172200" y="3429000"/>
            <a:ext cx="2586038" cy="406400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</a:pPr>
            <a:r>
              <a:rPr lang="en-US" altLang="zh-TW"/>
              <a:t>Compute </a:t>
            </a:r>
            <a:r>
              <a:rPr lang="en-US" altLang="zh-TW" sz="2000">
                <a:solidFill>
                  <a:srgbClr val="0000CC"/>
                </a:solidFill>
              </a:rPr>
              <a:t>z = y</a:t>
            </a:r>
            <a:r>
              <a:rPr lang="en-US" altLang="zh-TW" sz="2000" baseline="30000">
                <a:solidFill>
                  <a:srgbClr val="0000CC"/>
                </a:solidFill>
              </a:rPr>
              <a:t>d</a:t>
            </a:r>
            <a:r>
              <a:rPr lang="en-US" altLang="zh-TW" sz="2000">
                <a:solidFill>
                  <a:srgbClr val="0000CC"/>
                </a:solidFill>
              </a:rPr>
              <a:t> mod n</a:t>
            </a:r>
          </a:p>
        </p:txBody>
      </p:sp>
      <p:sp>
        <p:nvSpPr>
          <p:cNvPr id="892946" name="Text Box 18"/>
          <p:cNvSpPr txBox="1">
            <a:spLocks noChangeArrowheads="1"/>
          </p:cNvSpPr>
          <p:nvPr/>
        </p:nvSpPr>
        <p:spPr bwMode="auto">
          <a:xfrm>
            <a:off x="5181600" y="5867400"/>
            <a:ext cx="3267075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with additional assumptions…</a:t>
            </a:r>
          </a:p>
        </p:txBody>
      </p:sp>
      <p:sp>
        <p:nvSpPr>
          <p:cNvPr id="892947" name="Line 19"/>
          <p:cNvSpPr>
            <a:spLocks noChangeShapeType="1"/>
          </p:cNvSpPr>
          <p:nvPr/>
        </p:nvSpPr>
        <p:spPr bwMode="auto">
          <a:xfrm flipH="1" flipV="1">
            <a:off x="5257800" y="5486400"/>
            <a:ext cx="1676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3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2946" grpId="0" animBg="1"/>
      <p:bldP spid="89294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581400" y="457200"/>
            <a:ext cx="192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Correctness</a:t>
            </a:r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1295400" y="1635125"/>
            <a:ext cx="1371600" cy="914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Alice</a:t>
            </a:r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6477000" y="1635125"/>
            <a:ext cx="1371600" cy="91440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Bob</a:t>
            </a: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2819400" y="2092325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963" name="Text Box 11"/>
          <p:cNvSpPr txBox="1">
            <a:spLocks noChangeArrowheads="1"/>
          </p:cNvSpPr>
          <p:nvPr/>
        </p:nvSpPr>
        <p:spPr bwMode="auto">
          <a:xfrm>
            <a:off x="609600" y="3657600"/>
            <a:ext cx="479583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Note that </a:t>
            </a:r>
            <a:r>
              <a:rPr lang="en-US" altLang="zh-TW" sz="2000">
                <a:solidFill>
                  <a:srgbClr val="0000CC"/>
                </a:solidFill>
              </a:rPr>
              <a:t>z = y</a:t>
            </a:r>
            <a:r>
              <a:rPr lang="en-US" altLang="zh-TW" sz="2000" baseline="30000">
                <a:solidFill>
                  <a:srgbClr val="0000CC"/>
                </a:solidFill>
              </a:rPr>
              <a:t>d</a:t>
            </a:r>
            <a:r>
              <a:rPr lang="en-US" altLang="zh-TW" sz="2000">
                <a:solidFill>
                  <a:srgbClr val="0000CC"/>
                </a:solidFill>
              </a:rPr>
              <a:t> mod n = x</a:t>
            </a:r>
            <a:r>
              <a:rPr lang="en-US" altLang="zh-TW" sz="2000" baseline="30000">
                <a:solidFill>
                  <a:srgbClr val="0000CC"/>
                </a:solidFill>
              </a:rPr>
              <a:t>ed</a:t>
            </a:r>
            <a:r>
              <a:rPr lang="en-US" altLang="zh-TW" sz="2000">
                <a:solidFill>
                  <a:srgbClr val="0000CC"/>
                </a:solidFill>
              </a:rPr>
              <a:t> mod n.</a:t>
            </a:r>
            <a:endParaRPr lang="en-US" altLang="zh-TW"/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Therefore we need to prove </a:t>
            </a:r>
            <a:r>
              <a:rPr lang="en-US" altLang="zh-TW">
                <a:solidFill>
                  <a:srgbClr val="0000CC"/>
                </a:solidFill>
              </a:rPr>
              <a:t>x = </a:t>
            </a:r>
            <a:r>
              <a:rPr lang="en-US" altLang="zh-TW" sz="2000">
                <a:solidFill>
                  <a:srgbClr val="0000CC"/>
                </a:solidFill>
              </a:rPr>
              <a:t>x</a:t>
            </a:r>
            <a:r>
              <a:rPr lang="en-US" altLang="zh-TW" sz="2000" baseline="30000">
                <a:solidFill>
                  <a:srgbClr val="0000CC"/>
                </a:solidFill>
              </a:rPr>
              <a:t>ed</a:t>
            </a:r>
            <a:r>
              <a:rPr lang="en-US" altLang="zh-TW" sz="2000">
                <a:solidFill>
                  <a:srgbClr val="0000CC"/>
                </a:solidFill>
              </a:rPr>
              <a:t> mod n</a:t>
            </a:r>
            <a:r>
              <a:rPr lang="en-US" altLang="zh-TW"/>
              <a:t>.</a:t>
            </a:r>
          </a:p>
        </p:txBody>
      </p:sp>
      <p:sp>
        <p:nvSpPr>
          <p:cNvPr id="893964" name="Text Box 12"/>
          <p:cNvSpPr txBox="1">
            <a:spLocks noChangeArrowheads="1"/>
          </p:cNvSpPr>
          <p:nvPr/>
        </p:nvSpPr>
        <p:spPr bwMode="auto">
          <a:xfrm>
            <a:off x="6477000" y="4114800"/>
            <a:ext cx="1893888" cy="2027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p, q</a:t>
            </a:r>
            <a:r>
              <a:rPr lang="en-US" altLang="zh-TW"/>
              <a:t> prime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n = pq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T = (p-1)(q-1)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e</a:t>
            </a:r>
            <a:r>
              <a:rPr lang="en-US" altLang="zh-TW"/>
              <a:t> s.t. </a:t>
            </a:r>
            <a:r>
              <a:rPr lang="en-US" altLang="zh-TW">
                <a:solidFill>
                  <a:srgbClr val="0000CC"/>
                </a:solidFill>
              </a:rPr>
              <a:t>gcd(e,T)=1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de = 1 (mod T)</a:t>
            </a:r>
          </a:p>
        </p:txBody>
      </p:sp>
      <p:sp>
        <p:nvSpPr>
          <p:cNvPr id="893965" name="Text Box 13"/>
          <p:cNvSpPr txBox="1">
            <a:spLocks noChangeArrowheads="1"/>
          </p:cNvSpPr>
          <p:nvPr/>
        </p:nvSpPr>
        <p:spPr bwMode="auto">
          <a:xfrm>
            <a:off x="762000" y="4648200"/>
            <a:ext cx="28003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8000"/>
                </a:solidFill>
              </a:rPr>
              <a:t>(a)</a:t>
            </a:r>
            <a:r>
              <a:rPr lang="en-US" altLang="zh-TW"/>
              <a:t>  </a:t>
            </a:r>
            <a:r>
              <a:rPr lang="en-US" altLang="zh-TW">
                <a:solidFill>
                  <a:srgbClr val="0000CC"/>
                </a:solidFill>
              </a:rPr>
              <a:t>x mod p =</a:t>
            </a:r>
            <a:r>
              <a:rPr lang="en-US" altLang="zh-TW"/>
              <a:t> </a:t>
            </a:r>
            <a:r>
              <a:rPr lang="en-US" altLang="zh-TW" sz="2000">
                <a:solidFill>
                  <a:srgbClr val="0000CC"/>
                </a:solidFill>
              </a:rPr>
              <a:t>x</a:t>
            </a:r>
            <a:r>
              <a:rPr lang="en-US" altLang="zh-TW" sz="2000" baseline="30000">
                <a:solidFill>
                  <a:srgbClr val="0000CC"/>
                </a:solidFill>
              </a:rPr>
              <a:t>ed</a:t>
            </a:r>
            <a:r>
              <a:rPr lang="en-US" altLang="zh-TW" sz="2000">
                <a:solidFill>
                  <a:srgbClr val="0000CC"/>
                </a:solidFill>
              </a:rPr>
              <a:t> mod p</a:t>
            </a:r>
            <a:endParaRPr lang="en-US" altLang="zh-TW"/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8000"/>
                </a:solidFill>
              </a:rPr>
              <a:t>(b)</a:t>
            </a:r>
            <a:r>
              <a:rPr lang="en-US" altLang="zh-TW"/>
              <a:t>  </a:t>
            </a:r>
            <a:r>
              <a:rPr lang="en-US" altLang="zh-TW">
                <a:solidFill>
                  <a:srgbClr val="0000CC"/>
                </a:solidFill>
              </a:rPr>
              <a:t>x mod q =</a:t>
            </a:r>
            <a:r>
              <a:rPr lang="en-US" altLang="zh-TW"/>
              <a:t> </a:t>
            </a:r>
            <a:r>
              <a:rPr lang="en-US" altLang="zh-TW" sz="2000">
                <a:solidFill>
                  <a:srgbClr val="0000CC"/>
                </a:solidFill>
              </a:rPr>
              <a:t>x</a:t>
            </a:r>
            <a:r>
              <a:rPr lang="en-US" altLang="zh-TW" sz="2000" baseline="30000">
                <a:solidFill>
                  <a:srgbClr val="0000CC"/>
                </a:solidFill>
              </a:rPr>
              <a:t>ed</a:t>
            </a:r>
            <a:r>
              <a:rPr lang="en-US" altLang="zh-TW" sz="2000">
                <a:solidFill>
                  <a:srgbClr val="0000CC"/>
                </a:solidFill>
              </a:rPr>
              <a:t> mod q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8000"/>
                </a:solidFill>
              </a:rPr>
              <a:t>(c)</a:t>
            </a:r>
            <a:r>
              <a:rPr lang="en-US" altLang="zh-TW"/>
              <a:t>  </a:t>
            </a:r>
            <a:r>
              <a:rPr lang="en-US" altLang="zh-TW">
                <a:solidFill>
                  <a:srgbClr val="0000CC"/>
                </a:solidFill>
              </a:rPr>
              <a:t>x mod n =</a:t>
            </a:r>
            <a:r>
              <a:rPr lang="en-US" altLang="zh-TW"/>
              <a:t> </a:t>
            </a:r>
            <a:r>
              <a:rPr lang="en-US" altLang="zh-TW" sz="2000">
                <a:solidFill>
                  <a:srgbClr val="0000CC"/>
                </a:solidFill>
              </a:rPr>
              <a:t>x</a:t>
            </a:r>
            <a:r>
              <a:rPr lang="en-US" altLang="zh-TW" sz="2000" baseline="30000">
                <a:solidFill>
                  <a:srgbClr val="0000CC"/>
                </a:solidFill>
              </a:rPr>
              <a:t>ed</a:t>
            </a:r>
            <a:r>
              <a:rPr lang="en-US" altLang="zh-TW" sz="2000">
                <a:solidFill>
                  <a:srgbClr val="0000CC"/>
                </a:solidFill>
              </a:rPr>
              <a:t> mod n</a:t>
            </a:r>
          </a:p>
        </p:txBody>
      </p:sp>
      <p:sp>
        <p:nvSpPr>
          <p:cNvPr id="25609" name="Text Box 14"/>
          <p:cNvSpPr txBox="1">
            <a:spLocks noChangeArrowheads="1"/>
          </p:cNvSpPr>
          <p:nvPr/>
        </p:nvSpPr>
        <p:spPr bwMode="auto">
          <a:xfrm>
            <a:off x="6553200" y="1066800"/>
            <a:ext cx="2138363" cy="3762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public key: </a:t>
            </a:r>
            <a:r>
              <a:rPr lang="en-US" altLang="zh-TW">
                <a:solidFill>
                  <a:srgbClr val="0000CC"/>
                </a:solidFill>
              </a:rPr>
              <a:t>e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25610" name="Text Box 15"/>
          <p:cNvSpPr txBox="1">
            <a:spLocks noChangeArrowheads="1"/>
          </p:cNvSpPr>
          <p:nvPr/>
        </p:nvSpPr>
        <p:spPr bwMode="auto">
          <a:xfrm>
            <a:off x="6553200" y="2743200"/>
            <a:ext cx="1598613" cy="376238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secret key: </a:t>
            </a:r>
            <a:r>
              <a:rPr lang="en-US" altLang="zh-TW">
                <a:solidFill>
                  <a:srgbClr val="0000CC"/>
                </a:solidFill>
              </a:rPr>
              <a:t>d</a:t>
            </a:r>
          </a:p>
        </p:txBody>
      </p:sp>
      <p:sp>
        <p:nvSpPr>
          <p:cNvPr id="25611" name="Text Box 16"/>
          <p:cNvSpPr txBox="1">
            <a:spLocks noChangeArrowheads="1"/>
          </p:cNvSpPr>
          <p:nvPr/>
        </p:nvSpPr>
        <p:spPr bwMode="auto">
          <a:xfrm>
            <a:off x="1219200" y="1066800"/>
            <a:ext cx="1285875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message </a:t>
            </a:r>
            <a:r>
              <a:rPr lang="en-US" altLang="zh-TW">
                <a:solidFill>
                  <a:srgbClr val="0000CC"/>
                </a:solidFill>
              </a:rPr>
              <a:t>x</a:t>
            </a:r>
          </a:p>
        </p:txBody>
      </p:sp>
      <p:sp>
        <p:nvSpPr>
          <p:cNvPr id="25612" name="Text Box 17"/>
          <p:cNvSpPr txBox="1">
            <a:spLocks noChangeArrowheads="1"/>
          </p:cNvSpPr>
          <p:nvPr/>
        </p:nvSpPr>
        <p:spPr bwMode="auto">
          <a:xfrm>
            <a:off x="3429000" y="1500188"/>
            <a:ext cx="227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000"/>
              <a:t>Send </a:t>
            </a:r>
            <a:r>
              <a:rPr lang="en-US" altLang="zh-TW" sz="2000">
                <a:solidFill>
                  <a:srgbClr val="0000CC"/>
                </a:solidFill>
              </a:rPr>
              <a:t>y = x</a:t>
            </a:r>
            <a:r>
              <a:rPr lang="en-US" altLang="zh-TW" sz="2000" baseline="30000">
                <a:solidFill>
                  <a:srgbClr val="0000CC"/>
                </a:solidFill>
              </a:rPr>
              <a:t>e</a:t>
            </a:r>
            <a:r>
              <a:rPr lang="en-US" altLang="zh-TW" sz="2000">
                <a:solidFill>
                  <a:srgbClr val="0000CC"/>
                </a:solidFill>
              </a:rPr>
              <a:t> mod n</a:t>
            </a:r>
          </a:p>
        </p:txBody>
      </p:sp>
      <p:sp>
        <p:nvSpPr>
          <p:cNvPr id="25613" name="Rectangle 18"/>
          <p:cNvSpPr>
            <a:spLocks noChangeArrowheads="1"/>
          </p:cNvSpPr>
          <p:nvPr/>
        </p:nvSpPr>
        <p:spPr bwMode="auto">
          <a:xfrm>
            <a:off x="6172200" y="3429000"/>
            <a:ext cx="2586038" cy="406400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</a:pPr>
            <a:r>
              <a:rPr lang="en-US" altLang="zh-TW"/>
              <a:t>Compute </a:t>
            </a:r>
            <a:r>
              <a:rPr lang="en-US" altLang="zh-TW" sz="2000">
                <a:solidFill>
                  <a:srgbClr val="0000CC"/>
                </a:solidFill>
              </a:rPr>
              <a:t>z = y</a:t>
            </a:r>
            <a:r>
              <a:rPr lang="en-US" altLang="zh-TW" sz="2000" baseline="30000">
                <a:solidFill>
                  <a:srgbClr val="0000CC"/>
                </a:solidFill>
              </a:rPr>
              <a:t>d</a:t>
            </a:r>
            <a:r>
              <a:rPr lang="en-US" altLang="zh-TW" sz="2000">
                <a:solidFill>
                  <a:srgbClr val="0000CC"/>
                </a:solidFill>
              </a:rPr>
              <a:t> mod n</a:t>
            </a:r>
          </a:p>
        </p:txBody>
      </p:sp>
      <p:sp>
        <p:nvSpPr>
          <p:cNvPr id="893971" name="Rectangle 19"/>
          <p:cNvSpPr>
            <a:spLocks noChangeArrowheads="1"/>
          </p:cNvSpPr>
          <p:nvPr/>
        </p:nvSpPr>
        <p:spPr bwMode="auto">
          <a:xfrm>
            <a:off x="685800" y="3048000"/>
            <a:ext cx="1027113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1)</a:t>
            </a:r>
            <a:r>
              <a:rPr lang="en-US" altLang="zh-TW"/>
              <a:t>  </a:t>
            </a:r>
            <a:r>
              <a:rPr lang="en-US" altLang="zh-TW">
                <a:solidFill>
                  <a:srgbClr val="0000CC"/>
                </a:solidFill>
              </a:rPr>
              <a:t>z = x</a:t>
            </a:r>
          </a:p>
        </p:txBody>
      </p:sp>
      <p:sp>
        <p:nvSpPr>
          <p:cNvPr id="893972" name="Text Box 20"/>
          <p:cNvSpPr txBox="1">
            <a:spLocks noChangeArrowheads="1"/>
          </p:cNvSpPr>
          <p:nvPr/>
        </p:nvSpPr>
        <p:spPr bwMode="auto">
          <a:xfrm>
            <a:off x="685800" y="6248400"/>
            <a:ext cx="6951663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Therefore, if Alice sends x &lt; n, then Bob can recover correctly.</a:t>
            </a:r>
          </a:p>
        </p:txBody>
      </p:sp>
    </p:spTree>
    <p:extLst>
      <p:ext uri="{BB962C8B-B14F-4D97-AF65-F5344CB8AC3E}">
        <p14:creationId xmlns:p14="http://schemas.microsoft.com/office/powerpoint/2010/main" val="196799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3964" grpId="0" animBg="1"/>
      <p:bldP spid="893971" grpId="0" animBg="1"/>
      <p:bldP spid="89397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581400" y="457200"/>
            <a:ext cx="192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Correctness</a:t>
            </a:r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1295400" y="1635125"/>
            <a:ext cx="1371600" cy="914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Alice</a:t>
            </a: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6477000" y="1635125"/>
            <a:ext cx="1371600" cy="91440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Bob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2819400" y="2092325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4990" name="Text Box 14"/>
          <p:cNvSpPr txBox="1">
            <a:spLocks noChangeArrowheads="1"/>
          </p:cNvSpPr>
          <p:nvPr/>
        </p:nvSpPr>
        <p:spPr bwMode="auto">
          <a:xfrm>
            <a:off x="685800" y="4556125"/>
            <a:ext cx="4470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Hence, </a:t>
            </a:r>
            <a:r>
              <a:rPr lang="en-US" altLang="zh-TW" sz="2000">
                <a:solidFill>
                  <a:srgbClr val="0000CC"/>
                </a:solidFill>
              </a:rPr>
              <a:t>x</a:t>
            </a:r>
            <a:r>
              <a:rPr lang="en-US" altLang="zh-TW" sz="2000" baseline="30000">
                <a:solidFill>
                  <a:srgbClr val="0000CC"/>
                </a:solidFill>
              </a:rPr>
              <a:t>ed</a:t>
            </a:r>
            <a:r>
              <a:rPr lang="en-US" altLang="zh-TW" sz="2000">
                <a:solidFill>
                  <a:srgbClr val="0000CC"/>
                </a:solidFill>
              </a:rPr>
              <a:t> mod p =</a:t>
            </a:r>
            <a:r>
              <a:rPr lang="en-US" altLang="zh-TW"/>
              <a:t> </a:t>
            </a:r>
            <a:r>
              <a:rPr lang="en-US" altLang="zh-TW" sz="2000">
                <a:solidFill>
                  <a:srgbClr val="0000CC"/>
                </a:solidFill>
              </a:rPr>
              <a:t>x</a:t>
            </a:r>
            <a:r>
              <a:rPr lang="en-US" altLang="zh-TW" sz="2000" baseline="30000">
                <a:solidFill>
                  <a:srgbClr val="0000CC"/>
                </a:solidFill>
              </a:rPr>
              <a:t>1+k(p-1)(q-1)</a:t>
            </a:r>
            <a:r>
              <a:rPr lang="en-US" altLang="zh-TW" sz="2000">
                <a:solidFill>
                  <a:srgbClr val="0000CC"/>
                </a:solidFill>
              </a:rPr>
              <a:t> mod p</a:t>
            </a:r>
            <a:r>
              <a:rPr lang="en-US" altLang="zh-TW"/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               </a:t>
            </a:r>
            <a:r>
              <a:rPr lang="en-US" altLang="zh-TW" sz="2000">
                <a:solidFill>
                  <a:srgbClr val="0000CC"/>
                </a:solidFill>
              </a:rPr>
              <a:t>=</a:t>
            </a:r>
            <a:r>
              <a:rPr lang="en-US" altLang="zh-TW"/>
              <a:t> </a:t>
            </a:r>
            <a:r>
              <a:rPr lang="en-US" altLang="zh-TW" sz="2000">
                <a:solidFill>
                  <a:srgbClr val="0000CC"/>
                </a:solidFill>
              </a:rPr>
              <a:t>x</a:t>
            </a:r>
            <a:r>
              <a:rPr lang="el-GR" altLang="zh-TW" sz="2000">
                <a:solidFill>
                  <a:srgbClr val="0000CC"/>
                </a:solidFill>
              </a:rPr>
              <a:t>·</a:t>
            </a:r>
            <a:r>
              <a:rPr lang="en-US" altLang="zh-TW" sz="2000">
                <a:solidFill>
                  <a:srgbClr val="0000CC"/>
                </a:solidFill>
              </a:rPr>
              <a:t>x</a:t>
            </a:r>
            <a:r>
              <a:rPr lang="en-US" altLang="zh-TW" sz="2000" baseline="30000">
                <a:solidFill>
                  <a:srgbClr val="0000CC"/>
                </a:solidFill>
              </a:rPr>
              <a:t>k(p-1)(q-1)</a:t>
            </a:r>
            <a:r>
              <a:rPr lang="en-US" altLang="zh-TW" sz="2000">
                <a:solidFill>
                  <a:srgbClr val="0000CC"/>
                </a:solidFill>
              </a:rPr>
              <a:t> mod p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solidFill>
                  <a:srgbClr val="0000CC"/>
                </a:solidFill>
              </a:rPr>
              <a:t>		  =</a:t>
            </a:r>
            <a:r>
              <a:rPr lang="en-US" altLang="zh-TW"/>
              <a:t> </a:t>
            </a:r>
            <a:r>
              <a:rPr lang="en-US" altLang="zh-TW" sz="2000">
                <a:solidFill>
                  <a:srgbClr val="0000CC"/>
                </a:solidFill>
              </a:rPr>
              <a:t>x</a:t>
            </a:r>
            <a:r>
              <a:rPr lang="el-GR" altLang="zh-TW" sz="2000">
                <a:solidFill>
                  <a:srgbClr val="0000CC"/>
                </a:solidFill>
              </a:rPr>
              <a:t>·</a:t>
            </a:r>
            <a:r>
              <a:rPr lang="en-US" altLang="zh-TW" sz="2000">
                <a:solidFill>
                  <a:srgbClr val="0000CC"/>
                </a:solidFill>
              </a:rPr>
              <a:t>(x</a:t>
            </a:r>
            <a:r>
              <a:rPr lang="en-US" altLang="zh-TW" sz="2000" baseline="30000">
                <a:solidFill>
                  <a:srgbClr val="0000CC"/>
                </a:solidFill>
              </a:rPr>
              <a:t>k(q-1)</a:t>
            </a:r>
            <a:r>
              <a:rPr lang="en-US" altLang="zh-TW">
                <a:solidFill>
                  <a:srgbClr val="0000CC"/>
                </a:solidFill>
              </a:rPr>
              <a:t>)</a:t>
            </a:r>
            <a:r>
              <a:rPr lang="en-US" altLang="zh-TW" sz="2000" baseline="30000">
                <a:solidFill>
                  <a:srgbClr val="0000CC"/>
                </a:solidFill>
              </a:rPr>
              <a:t>(p-1)</a:t>
            </a:r>
            <a:r>
              <a:rPr lang="en-US" altLang="zh-TW" sz="2000">
                <a:solidFill>
                  <a:srgbClr val="0000CC"/>
                </a:solidFill>
              </a:rPr>
              <a:t> mod p</a:t>
            </a:r>
            <a:endParaRPr lang="en-US" altLang="zh-TW"/>
          </a:p>
        </p:txBody>
      </p:sp>
      <p:sp>
        <p:nvSpPr>
          <p:cNvPr id="894991" name="Text Box 15"/>
          <p:cNvSpPr txBox="1">
            <a:spLocks noChangeArrowheads="1"/>
          </p:cNvSpPr>
          <p:nvPr/>
        </p:nvSpPr>
        <p:spPr bwMode="auto">
          <a:xfrm>
            <a:off x="685800" y="3733800"/>
            <a:ext cx="25320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Note that </a:t>
            </a:r>
            <a:r>
              <a:rPr lang="en-US" altLang="zh-TW">
                <a:solidFill>
                  <a:srgbClr val="0000CC"/>
                </a:solidFill>
              </a:rPr>
              <a:t>de = 1 + kT </a:t>
            </a:r>
          </a:p>
        </p:txBody>
      </p:sp>
      <p:sp>
        <p:nvSpPr>
          <p:cNvPr id="26632" name="Text Box 16"/>
          <p:cNvSpPr txBox="1">
            <a:spLocks noChangeArrowheads="1"/>
          </p:cNvSpPr>
          <p:nvPr/>
        </p:nvSpPr>
        <p:spPr bwMode="auto">
          <a:xfrm>
            <a:off x="6553200" y="1066800"/>
            <a:ext cx="2138363" cy="3762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public key: </a:t>
            </a:r>
            <a:r>
              <a:rPr lang="en-US" altLang="zh-TW">
                <a:solidFill>
                  <a:srgbClr val="0000CC"/>
                </a:solidFill>
              </a:rPr>
              <a:t>e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26633" name="Text Box 17"/>
          <p:cNvSpPr txBox="1">
            <a:spLocks noChangeArrowheads="1"/>
          </p:cNvSpPr>
          <p:nvPr/>
        </p:nvSpPr>
        <p:spPr bwMode="auto">
          <a:xfrm>
            <a:off x="6553200" y="2743200"/>
            <a:ext cx="1598613" cy="376238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secret key: </a:t>
            </a:r>
            <a:r>
              <a:rPr lang="en-US" altLang="zh-TW">
                <a:solidFill>
                  <a:srgbClr val="0000CC"/>
                </a:solidFill>
              </a:rPr>
              <a:t>d</a:t>
            </a:r>
          </a:p>
        </p:txBody>
      </p:sp>
      <p:sp>
        <p:nvSpPr>
          <p:cNvPr id="26634" name="Text Box 18"/>
          <p:cNvSpPr txBox="1">
            <a:spLocks noChangeArrowheads="1"/>
          </p:cNvSpPr>
          <p:nvPr/>
        </p:nvSpPr>
        <p:spPr bwMode="auto">
          <a:xfrm>
            <a:off x="1219200" y="1066800"/>
            <a:ext cx="1285875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message </a:t>
            </a:r>
            <a:r>
              <a:rPr lang="en-US" altLang="zh-TW">
                <a:solidFill>
                  <a:srgbClr val="0000CC"/>
                </a:solidFill>
              </a:rPr>
              <a:t>x</a:t>
            </a:r>
          </a:p>
        </p:txBody>
      </p:sp>
      <p:sp>
        <p:nvSpPr>
          <p:cNvPr id="26635" name="Text Box 19"/>
          <p:cNvSpPr txBox="1">
            <a:spLocks noChangeArrowheads="1"/>
          </p:cNvSpPr>
          <p:nvPr/>
        </p:nvSpPr>
        <p:spPr bwMode="auto">
          <a:xfrm>
            <a:off x="3429000" y="1500188"/>
            <a:ext cx="227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000"/>
              <a:t>Send </a:t>
            </a:r>
            <a:r>
              <a:rPr lang="en-US" altLang="zh-TW" sz="2000">
                <a:solidFill>
                  <a:srgbClr val="0000CC"/>
                </a:solidFill>
              </a:rPr>
              <a:t>y = x</a:t>
            </a:r>
            <a:r>
              <a:rPr lang="en-US" altLang="zh-TW" sz="2000" baseline="30000">
                <a:solidFill>
                  <a:srgbClr val="0000CC"/>
                </a:solidFill>
              </a:rPr>
              <a:t>e</a:t>
            </a:r>
            <a:r>
              <a:rPr lang="en-US" altLang="zh-TW" sz="2000">
                <a:solidFill>
                  <a:srgbClr val="0000CC"/>
                </a:solidFill>
              </a:rPr>
              <a:t> mod n</a:t>
            </a:r>
          </a:p>
        </p:txBody>
      </p:sp>
      <p:sp>
        <p:nvSpPr>
          <p:cNvPr id="26636" name="Rectangle 20"/>
          <p:cNvSpPr>
            <a:spLocks noChangeArrowheads="1"/>
          </p:cNvSpPr>
          <p:nvPr/>
        </p:nvSpPr>
        <p:spPr bwMode="auto">
          <a:xfrm>
            <a:off x="6172200" y="3429000"/>
            <a:ext cx="2586038" cy="406400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</a:pPr>
            <a:r>
              <a:rPr lang="en-US" altLang="zh-TW"/>
              <a:t>Compute </a:t>
            </a:r>
            <a:r>
              <a:rPr lang="en-US" altLang="zh-TW" sz="2000">
                <a:solidFill>
                  <a:srgbClr val="0000CC"/>
                </a:solidFill>
              </a:rPr>
              <a:t>z = y</a:t>
            </a:r>
            <a:r>
              <a:rPr lang="en-US" altLang="zh-TW" sz="2000" baseline="30000">
                <a:solidFill>
                  <a:srgbClr val="0000CC"/>
                </a:solidFill>
              </a:rPr>
              <a:t>d</a:t>
            </a:r>
            <a:r>
              <a:rPr lang="en-US" altLang="zh-TW" sz="2000">
                <a:solidFill>
                  <a:srgbClr val="0000CC"/>
                </a:solidFill>
              </a:rPr>
              <a:t> mod n</a:t>
            </a:r>
          </a:p>
        </p:txBody>
      </p:sp>
      <p:sp>
        <p:nvSpPr>
          <p:cNvPr id="26637" name="Text Box 21"/>
          <p:cNvSpPr txBox="1">
            <a:spLocks noChangeArrowheads="1"/>
          </p:cNvSpPr>
          <p:nvPr/>
        </p:nvSpPr>
        <p:spPr bwMode="auto">
          <a:xfrm>
            <a:off x="6477000" y="4114800"/>
            <a:ext cx="1893888" cy="2027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p, q</a:t>
            </a:r>
            <a:r>
              <a:rPr lang="en-US" altLang="zh-TW"/>
              <a:t> prime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n = pq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T = (p-1)(q-1)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e</a:t>
            </a:r>
            <a:r>
              <a:rPr lang="en-US" altLang="zh-TW"/>
              <a:t> s.t. </a:t>
            </a:r>
            <a:r>
              <a:rPr lang="en-US" altLang="zh-TW">
                <a:solidFill>
                  <a:srgbClr val="0000CC"/>
                </a:solidFill>
              </a:rPr>
              <a:t>gcd(e,T)=1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de = 1 (mod T)</a:t>
            </a:r>
          </a:p>
        </p:txBody>
      </p:sp>
      <p:sp>
        <p:nvSpPr>
          <p:cNvPr id="894999" name="Rectangle 23"/>
          <p:cNvSpPr>
            <a:spLocks noChangeArrowheads="1"/>
          </p:cNvSpPr>
          <p:nvPr/>
        </p:nvSpPr>
        <p:spPr bwMode="auto">
          <a:xfrm>
            <a:off x="2057400" y="3048000"/>
            <a:ext cx="280035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8000"/>
                </a:solidFill>
              </a:rPr>
              <a:t>(a)</a:t>
            </a:r>
            <a:r>
              <a:rPr lang="en-US" altLang="zh-TW"/>
              <a:t>  </a:t>
            </a:r>
            <a:r>
              <a:rPr lang="en-US" altLang="zh-TW">
                <a:solidFill>
                  <a:srgbClr val="0000CC"/>
                </a:solidFill>
              </a:rPr>
              <a:t>x mod p =</a:t>
            </a:r>
            <a:r>
              <a:rPr lang="en-US" altLang="zh-TW"/>
              <a:t> </a:t>
            </a:r>
            <a:r>
              <a:rPr lang="en-US" altLang="zh-TW" sz="2000">
                <a:solidFill>
                  <a:srgbClr val="0000CC"/>
                </a:solidFill>
              </a:rPr>
              <a:t>x</a:t>
            </a:r>
            <a:r>
              <a:rPr lang="en-US" altLang="zh-TW" sz="2000" baseline="30000">
                <a:solidFill>
                  <a:srgbClr val="0000CC"/>
                </a:solidFill>
              </a:rPr>
              <a:t>ed</a:t>
            </a:r>
            <a:r>
              <a:rPr lang="en-US" altLang="zh-TW" sz="2000">
                <a:solidFill>
                  <a:srgbClr val="0000CC"/>
                </a:solidFill>
              </a:rPr>
              <a:t> mod p</a:t>
            </a:r>
          </a:p>
        </p:txBody>
      </p:sp>
      <p:sp>
        <p:nvSpPr>
          <p:cNvPr id="26639" name="Rectangle 24"/>
          <p:cNvSpPr>
            <a:spLocks noChangeArrowheads="1"/>
          </p:cNvSpPr>
          <p:nvPr/>
        </p:nvSpPr>
        <p:spPr bwMode="auto">
          <a:xfrm>
            <a:off x="685800" y="3048000"/>
            <a:ext cx="1027113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1)</a:t>
            </a:r>
            <a:r>
              <a:rPr lang="en-US" altLang="zh-TW"/>
              <a:t>  </a:t>
            </a:r>
            <a:r>
              <a:rPr lang="en-US" altLang="zh-TW">
                <a:solidFill>
                  <a:srgbClr val="0000CC"/>
                </a:solidFill>
              </a:rPr>
              <a:t>z = x</a:t>
            </a:r>
          </a:p>
        </p:txBody>
      </p:sp>
      <p:sp>
        <p:nvSpPr>
          <p:cNvPr id="895001" name="Rectangle 25"/>
          <p:cNvSpPr>
            <a:spLocks noChangeArrowheads="1"/>
          </p:cNvSpPr>
          <p:nvPr/>
        </p:nvSpPr>
        <p:spPr bwMode="auto">
          <a:xfrm>
            <a:off x="3124200" y="3609975"/>
            <a:ext cx="188436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= 1 + k(p-1)(q-1)</a:t>
            </a:r>
            <a:r>
              <a:rPr lang="en-US" altLang="zh-TW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045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91" grpId="0"/>
      <p:bldP spid="894999" grpId="0" animBg="1"/>
      <p:bldP spid="89500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581400" y="457200"/>
            <a:ext cx="192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Correctness</a:t>
            </a:r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1295400" y="1635125"/>
            <a:ext cx="1371600" cy="914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Alice</a:t>
            </a:r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6477000" y="1635125"/>
            <a:ext cx="1371600" cy="91440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Bob</a:t>
            </a: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2819400" y="2092325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6017" name="Text Box 17"/>
          <p:cNvSpPr txBox="1">
            <a:spLocks noChangeArrowheads="1"/>
          </p:cNvSpPr>
          <p:nvPr/>
        </p:nvSpPr>
        <p:spPr bwMode="auto">
          <a:xfrm>
            <a:off x="304800" y="3886200"/>
            <a:ext cx="5770563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Fermat’s little theorem</a:t>
            </a:r>
            <a:r>
              <a:rPr lang="en-US" altLang="zh-TW"/>
              <a:t>: If </a:t>
            </a:r>
            <a:r>
              <a:rPr lang="en-US" altLang="zh-TW">
                <a:solidFill>
                  <a:srgbClr val="0000CC"/>
                </a:solidFill>
              </a:rPr>
              <a:t>p | a</a:t>
            </a:r>
            <a:r>
              <a:rPr lang="en-US" altLang="zh-TW"/>
              <a:t>, then </a:t>
            </a:r>
            <a:r>
              <a:rPr lang="en-US" altLang="zh-TW">
                <a:solidFill>
                  <a:srgbClr val="0000CC"/>
                </a:solidFill>
              </a:rPr>
              <a:t>a</a:t>
            </a:r>
            <a:r>
              <a:rPr lang="en-US" altLang="zh-TW" baseline="30000">
                <a:solidFill>
                  <a:srgbClr val="0000CC"/>
                </a:solidFill>
              </a:rPr>
              <a:t>p-1</a:t>
            </a:r>
            <a:r>
              <a:rPr lang="en-US" altLang="zh-TW">
                <a:solidFill>
                  <a:srgbClr val="0000CC"/>
                </a:solidFill>
              </a:rPr>
              <a:t> </a:t>
            </a:r>
            <a:r>
              <a:rPr kumimoji="0" lang="en-US" altLang="en-US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zh-TW">
                <a:solidFill>
                  <a:srgbClr val="0000CC"/>
                </a:solidFill>
              </a:rPr>
              <a:t> 1 mod p</a:t>
            </a:r>
          </a:p>
        </p:txBody>
      </p:sp>
      <p:sp>
        <p:nvSpPr>
          <p:cNvPr id="27655" name="Text Box 18"/>
          <p:cNvSpPr txBox="1">
            <a:spLocks noChangeArrowheads="1"/>
          </p:cNvSpPr>
          <p:nvPr/>
        </p:nvSpPr>
        <p:spPr bwMode="auto">
          <a:xfrm>
            <a:off x="6553200" y="1066800"/>
            <a:ext cx="2138363" cy="3762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public key: </a:t>
            </a:r>
            <a:r>
              <a:rPr lang="en-US" altLang="zh-TW">
                <a:solidFill>
                  <a:srgbClr val="0000CC"/>
                </a:solidFill>
              </a:rPr>
              <a:t>e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27656" name="Text Box 19"/>
          <p:cNvSpPr txBox="1">
            <a:spLocks noChangeArrowheads="1"/>
          </p:cNvSpPr>
          <p:nvPr/>
        </p:nvSpPr>
        <p:spPr bwMode="auto">
          <a:xfrm>
            <a:off x="6553200" y="2743200"/>
            <a:ext cx="1598613" cy="376238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secret key: </a:t>
            </a:r>
            <a:r>
              <a:rPr lang="en-US" altLang="zh-TW">
                <a:solidFill>
                  <a:srgbClr val="0000CC"/>
                </a:solidFill>
              </a:rPr>
              <a:t>d</a:t>
            </a:r>
          </a:p>
        </p:txBody>
      </p:sp>
      <p:sp>
        <p:nvSpPr>
          <p:cNvPr id="27657" name="Text Box 20"/>
          <p:cNvSpPr txBox="1">
            <a:spLocks noChangeArrowheads="1"/>
          </p:cNvSpPr>
          <p:nvPr/>
        </p:nvSpPr>
        <p:spPr bwMode="auto">
          <a:xfrm>
            <a:off x="1219200" y="1066800"/>
            <a:ext cx="1285875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message </a:t>
            </a:r>
            <a:r>
              <a:rPr lang="en-US" altLang="zh-TW">
                <a:solidFill>
                  <a:srgbClr val="0000CC"/>
                </a:solidFill>
              </a:rPr>
              <a:t>x</a:t>
            </a:r>
          </a:p>
        </p:txBody>
      </p:sp>
      <p:sp>
        <p:nvSpPr>
          <p:cNvPr id="27658" name="Text Box 21"/>
          <p:cNvSpPr txBox="1">
            <a:spLocks noChangeArrowheads="1"/>
          </p:cNvSpPr>
          <p:nvPr/>
        </p:nvSpPr>
        <p:spPr bwMode="auto">
          <a:xfrm>
            <a:off x="3429000" y="1500188"/>
            <a:ext cx="227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000"/>
              <a:t>Send </a:t>
            </a:r>
            <a:r>
              <a:rPr lang="en-US" altLang="zh-TW" sz="2000">
                <a:solidFill>
                  <a:srgbClr val="0000CC"/>
                </a:solidFill>
              </a:rPr>
              <a:t>y = x</a:t>
            </a:r>
            <a:r>
              <a:rPr lang="en-US" altLang="zh-TW" sz="2000" baseline="30000">
                <a:solidFill>
                  <a:srgbClr val="0000CC"/>
                </a:solidFill>
              </a:rPr>
              <a:t>e</a:t>
            </a:r>
            <a:r>
              <a:rPr lang="en-US" altLang="zh-TW" sz="2000">
                <a:solidFill>
                  <a:srgbClr val="0000CC"/>
                </a:solidFill>
              </a:rPr>
              <a:t> mod n</a:t>
            </a:r>
          </a:p>
        </p:txBody>
      </p:sp>
      <p:sp>
        <p:nvSpPr>
          <p:cNvPr id="27659" name="Rectangle 22"/>
          <p:cNvSpPr>
            <a:spLocks noChangeArrowheads="1"/>
          </p:cNvSpPr>
          <p:nvPr/>
        </p:nvSpPr>
        <p:spPr bwMode="auto">
          <a:xfrm>
            <a:off x="6172200" y="3429000"/>
            <a:ext cx="2586038" cy="406400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</a:pPr>
            <a:r>
              <a:rPr lang="en-US" altLang="zh-TW"/>
              <a:t>Compute </a:t>
            </a:r>
            <a:r>
              <a:rPr lang="en-US" altLang="zh-TW" sz="2000">
                <a:solidFill>
                  <a:srgbClr val="0000CC"/>
                </a:solidFill>
              </a:rPr>
              <a:t>z = y</a:t>
            </a:r>
            <a:r>
              <a:rPr lang="en-US" altLang="zh-TW" sz="2000" baseline="30000">
                <a:solidFill>
                  <a:srgbClr val="0000CC"/>
                </a:solidFill>
              </a:rPr>
              <a:t>d</a:t>
            </a:r>
            <a:r>
              <a:rPr lang="en-US" altLang="zh-TW" sz="2000">
                <a:solidFill>
                  <a:srgbClr val="0000CC"/>
                </a:solidFill>
              </a:rPr>
              <a:t> mod n</a:t>
            </a:r>
          </a:p>
        </p:txBody>
      </p:sp>
      <p:sp>
        <p:nvSpPr>
          <p:cNvPr id="27660" name="Text Box 23"/>
          <p:cNvSpPr txBox="1">
            <a:spLocks noChangeArrowheads="1"/>
          </p:cNvSpPr>
          <p:nvPr/>
        </p:nvSpPr>
        <p:spPr bwMode="auto">
          <a:xfrm>
            <a:off x="6477000" y="4114800"/>
            <a:ext cx="1893888" cy="2027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p, q</a:t>
            </a:r>
            <a:r>
              <a:rPr lang="en-US" altLang="zh-TW"/>
              <a:t> prime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n = pq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T = (p-1)(q-1)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e</a:t>
            </a:r>
            <a:r>
              <a:rPr lang="en-US" altLang="zh-TW"/>
              <a:t> s.t. </a:t>
            </a:r>
            <a:r>
              <a:rPr lang="en-US" altLang="zh-TW">
                <a:solidFill>
                  <a:srgbClr val="0000CC"/>
                </a:solidFill>
              </a:rPr>
              <a:t>gcd(e,T)=1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de = 1 (mod T)</a:t>
            </a:r>
          </a:p>
        </p:txBody>
      </p:sp>
      <p:sp>
        <p:nvSpPr>
          <p:cNvPr id="896024" name="Text Box 24"/>
          <p:cNvSpPr txBox="1">
            <a:spLocks noChangeArrowheads="1"/>
          </p:cNvSpPr>
          <p:nvPr/>
        </p:nvSpPr>
        <p:spPr bwMode="auto">
          <a:xfrm>
            <a:off x="685800" y="4572000"/>
            <a:ext cx="44704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Hence, </a:t>
            </a:r>
            <a:r>
              <a:rPr lang="en-US" altLang="zh-TW" sz="2000">
                <a:solidFill>
                  <a:srgbClr val="0000CC"/>
                </a:solidFill>
              </a:rPr>
              <a:t>x</a:t>
            </a:r>
            <a:r>
              <a:rPr lang="en-US" altLang="zh-TW" sz="2000" baseline="30000">
                <a:solidFill>
                  <a:srgbClr val="0000CC"/>
                </a:solidFill>
              </a:rPr>
              <a:t>ed</a:t>
            </a:r>
            <a:r>
              <a:rPr lang="en-US" altLang="zh-TW" sz="2000">
                <a:solidFill>
                  <a:srgbClr val="0000CC"/>
                </a:solidFill>
              </a:rPr>
              <a:t> mod p =</a:t>
            </a:r>
            <a:r>
              <a:rPr lang="en-US" altLang="zh-TW"/>
              <a:t> </a:t>
            </a:r>
            <a:r>
              <a:rPr lang="en-US" altLang="zh-TW" sz="2000">
                <a:solidFill>
                  <a:srgbClr val="0000CC"/>
                </a:solidFill>
              </a:rPr>
              <a:t>x</a:t>
            </a:r>
            <a:r>
              <a:rPr lang="en-US" altLang="zh-TW" sz="2000" baseline="30000">
                <a:solidFill>
                  <a:srgbClr val="0000CC"/>
                </a:solidFill>
              </a:rPr>
              <a:t>1+k(p-1)(q-1)</a:t>
            </a:r>
            <a:r>
              <a:rPr lang="en-US" altLang="zh-TW" sz="2000">
                <a:solidFill>
                  <a:srgbClr val="0000CC"/>
                </a:solidFill>
              </a:rPr>
              <a:t> mod p</a:t>
            </a:r>
            <a:r>
              <a:rPr lang="en-US" altLang="zh-TW"/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               </a:t>
            </a:r>
            <a:r>
              <a:rPr lang="en-US" altLang="zh-TW" sz="2000">
                <a:solidFill>
                  <a:srgbClr val="0000CC"/>
                </a:solidFill>
              </a:rPr>
              <a:t>=</a:t>
            </a:r>
            <a:r>
              <a:rPr lang="en-US" altLang="zh-TW"/>
              <a:t> </a:t>
            </a:r>
            <a:r>
              <a:rPr lang="en-US" altLang="zh-TW" sz="2000">
                <a:solidFill>
                  <a:srgbClr val="0000CC"/>
                </a:solidFill>
              </a:rPr>
              <a:t>x</a:t>
            </a:r>
            <a:r>
              <a:rPr lang="el-GR" altLang="zh-TW" sz="2000">
                <a:solidFill>
                  <a:srgbClr val="0000CC"/>
                </a:solidFill>
              </a:rPr>
              <a:t>·</a:t>
            </a:r>
            <a:r>
              <a:rPr lang="en-US" altLang="zh-TW" sz="2000">
                <a:solidFill>
                  <a:srgbClr val="0000CC"/>
                </a:solidFill>
              </a:rPr>
              <a:t>x</a:t>
            </a:r>
            <a:r>
              <a:rPr lang="en-US" altLang="zh-TW" sz="2000" baseline="30000">
                <a:solidFill>
                  <a:srgbClr val="0000CC"/>
                </a:solidFill>
              </a:rPr>
              <a:t>k(p-1)(q-1)</a:t>
            </a:r>
            <a:r>
              <a:rPr lang="en-US" altLang="zh-TW" sz="2000">
                <a:solidFill>
                  <a:srgbClr val="0000CC"/>
                </a:solidFill>
              </a:rPr>
              <a:t> mod p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solidFill>
                  <a:srgbClr val="0000CC"/>
                </a:solidFill>
              </a:rPr>
              <a:t>		  =</a:t>
            </a:r>
            <a:r>
              <a:rPr lang="en-US" altLang="zh-TW"/>
              <a:t> </a:t>
            </a:r>
            <a:r>
              <a:rPr lang="en-US" altLang="zh-TW" sz="2000">
                <a:solidFill>
                  <a:srgbClr val="0000CC"/>
                </a:solidFill>
              </a:rPr>
              <a:t>x</a:t>
            </a:r>
            <a:r>
              <a:rPr lang="el-GR" altLang="zh-TW" sz="2000">
                <a:solidFill>
                  <a:srgbClr val="0000CC"/>
                </a:solidFill>
              </a:rPr>
              <a:t>·</a:t>
            </a:r>
            <a:r>
              <a:rPr lang="en-US" altLang="zh-TW" sz="2000">
                <a:solidFill>
                  <a:srgbClr val="0000CC"/>
                </a:solidFill>
              </a:rPr>
              <a:t>(x</a:t>
            </a:r>
            <a:r>
              <a:rPr lang="en-US" altLang="zh-TW" sz="2000" baseline="30000">
                <a:solidFill>
                  <a:srgbClr val="0000CC"/>
                </a:solidFill>
              </a:rPr>
              <a:t>k(q-1)</a:t>
            </a:r>
            <a:r>
              <a:rPr lang="en-US" altLang="zh-TW">
                <a:solidFill>
                  <a:srgbClr val="0000CC"/>
                </a:solidFill>
              </a:rPr>
              <a:t>)</a:t>
            </a:r>
            <a:r>
              <a:rPr lang="en-US" altLang="zh-TW" sz="2000" baseline="30000">
                <a:solidFill>
                  <a:srgbClr val="0000CC"/>
                </a:solidFill>
              </a:rPr>
              <a:t>(p-1)</a:t>
            </a:r>
            <a:r>
              <a:rPr lang="en-US" altLang="zh-TW" sz="2000">
                <a:solidFill>
                  <a:srgbClr val="0000CC"/>
                </a:solidFill>
              </a:rPr>
              <a:t> mod p</a:t>
            </a:r>
          </a:p>
          <a:p>
            <a:pPr eaLnBrk="1" hangingPunct="1">
              <a:lnSpc>
                <a:spcPct val="150000"/>
              </a:lnSpc>
            </a:pPr>
            <a:endParaRPr lang="en-US" altLang="zh-TW" sz="2000">
              <a:solidFill>
                <a:srgbClr val="0000CC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	  </a:t>
            </a:r>
            <a:r>
              <a:rPr lang="en-US" altLang="zh-TW" sz="2000">
                <a:solidFill>
                  <a:srgbClr val="0000CC"/>
                </a:solidFill>
              </a:rPr>
              <a:t>=</a:t>
            </a:r>
            <a:r>
              <a:rPr lang="en-US" altLang="zh-TW"/>
              <a:t> </a:t>
            </a:r>
            <a:r>
              <a:rPr lang="en-US" altLang="zh-TW" sz="2000">
                <a:solidFill>
                  <a:srgbClr val="0000CC"/>
                </a:solidFill>
              </a:rPr>
              <a:t>x mod p</a:t>
            </a:r>
          </a:p>
        </p:txBody>
      </p:sp>
      <p:sp>
        <p:nvSpPr>
          <p:cNvPr id="27662" name="Rectangle 26"/>
          <p:cNvSpPr>
            <a:spLocks noChangeArrowheads="1"/>
          </p:cNvSpPr>
          <p:nvPr/>
        </p:nvSpPr>
        <p:spPr bwMode="auto">
          <a:xfrm>
            <a:off x="2057400" y="3048000"/>
            <a:ext cx="280035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8000"/>
                </a:solidFill>
              </a:rPr>
              <a:t>(a)</a:t>
            </a:r>
            <a:r>
              <a:rPr lang="en-US" altLang="zh-TW"/>
              <a:t>  </a:t>
            </a:r>
            <a:r>
              <a:rPr lang="en-US" altLang="zh-TW">
                <a:solidFill>
                  <a:srgbClr val="0000CC"/>
                </a:solidFill>
              </a:rPr>
              <a:t>x mod p =</a:t>
            </a:r>
            <a:r>
              <a:rPr lang="en-US" altLang="zh-TW"/>
              <a:t> </a:t>
            </a:r>
            <a:r>
              <a:rPr lang="en-US" altLang="zh-TW" sz="2000">
                <a:solidFill>
                  <a:srgbClr val="0000CC"/>
                </a:solidFill>
              </a:rPr>
              <a:t>x</a:t>
            </a:r>
            <a:r>
              <a:rPr lang="en-US" altLang="zh-TW" sz="2000" baseline="30000">
                <a:solidFill>
                  <a:srgbClr val="0000CC"/>
                </a:solidFill>
              </a:rPr>
              <a:t>ed</a:t>
            </a:r>
            <a:r>
              <a:rPr lang="en-US" altLang="zh-TW" sz="2000">
                <a:solidFill>
                  <a:srgbClr val="0000CC"/>
                </a:solidFill>
              </a:rPr>
              <a:t> mod p</a:t>
            </a:r>
          </a:p>
        </p:txBody>
      </p:sp>
      <p:sp>
        <p:nvSpPr>
          <p:cNvPr id="27663" name="Rectangle 27"/>
          <p:cNvSpPr>
            <a:spLocks noChangeArrowheads="1"/>
          </p:cNvSpPr>
          <p:nvPr/>
        </p:nvSpPr>
        <p:spPr bwMode="auto">
          <a:xfrm>
            <a:off x="685800" y="3048000"/>
            <a:ext cx="1027113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1)</a:t>
            </a:r>
            <a:r>
              <a:rPr lang="en-US" altLang="zh-TW"/>
              <a:t>  </a:t>
            </a:r>
            <a:r>
              <a:rPr lang="en-US" altLang="zh-TW">
                <a:solidFill>
                  <a:srgbClr val="0000CC"/>
                </a:solidFill>
              </a:rPr>
              <a:t>z = x</a:t>
            </a:r>
          </a:p>
        </p:txBody>
      </p:sp>
      <p:sp>
        <p:nvSpPr>
          <p:cNvPr id="896031" name="AutoShape 31"/>
          <p:cNvSpPr>
            <a:spLocks/>
          </p:cNvSpPr>
          <p:nvPr/>
        </p:nvSpPr>
        <p:spPr bwMode="auto">
          <a:xfrm rot="-5400000">
            <a:off x="3390900" y="5614988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952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96032" name="Text Box 32"/>
          <p:cNvSpPr txBox="1">
            <a:spLocks noChangeArrowheads="1"/>
          </p:cNvSpPr>
          <p:nvPr/>
        </p:nvSpPr>
        <p:spPr bwMode="auto">
          <a:xfrm>
            <a:off x="3352800" y="6019800"/>
            <a:ext cx="301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a</a:t>
            </a:r>
          </a:p>
        </p:txBody>
      </p:sp>
      <p:sp>
        <p:nvSpPr>
          <p:cNvPr id="896034" name="Line 34"/>
          <p:cNvSpPr>
            <a:spLocks noChangeShapeType="1"/>
          </p:cNvSpPr>
          <p:nvPr/>
        </p:nvSpPr>
        <p:spPr bwMode="auto">
          <a:xfrm>
            <a:off x="3581400" y="3962400"/>
            <a:ext cx="228600" cy="2286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1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9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017" grpId="0" animBg="1"/>
      <p:bldP spid="896031" grpId="0" animBg="1"/>
      <p:bldP spid="896032" grpId="0"/>
      <p:bldP spid="89603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581400" y="457200"/>
            <a:ext cx="192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Correctness</a:t>
            </a:r>
          </a:p>
        </p:txBody>
      </p:sp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1295400" y="1635125"/>
            <a:ext cx="1371600" cy="914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Alice</a:t>
            </a: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6477000" y="1635125"/>
            <a:ext cx="1371600" cy="91440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Bob</a:t>
            </a: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2819400" y="2092325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685800" y="4556125"/>
            <a:ext cx="4470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Hence, </a:t>
            </a:r>
            <a:r>
              <a:rPr lang="en-US" altLang="zh-TW" sz="2000">
                <a:solidFill>
                  <a:srgbClr val="0000CC"/>
                </a:solidFill>
              </a:rPr>
              <a:t>x</a:t>
            </a:r>
            <a:r>
              <a:rPr lang="en-US" altLang="zh-TW" sz="2000" baseline="30000">
                <a:solidFill>
                  <a:srgbClr val="0000CC"/>
                </a:solidFill>
              </a:rPr>
              <a:t>ed</a:t>
            </a:r>
            <a:r>
              <a:rPr lang="en-US" altLang="zh-TW" sz="2000">
                <a:solidFill>
                  <a:srgbClr val="0000CC"/>
                </a:solidFill>
              </a:rPr>
              <a:t> mod p =</a:t>
            </a:r>
            <a:r>
              <a:rPr lang="en-US" altLang="zh-TW"/>
              <a:t> </a:t>
            </a:r>
            <a:r>
              <a:rPr lang="en-US" altLang="zh-TW" sz="2000">
                <a:solidFill>
                  <a:srgbClr val="0000CC"/>
                </a:solidFill>
              </a:rPr>
              <a:t>x</a:t>
            </a:r>
            <a:r>
              <a:rPr lang="en-US" altLang="zh-TW" sz="2000" baseline="30000">
                <a:solidFill>
                  <a:srgbClr val="0000CC"/>
                </a:solidFill>
              </a:rPr>
              <a:t>1+k(p-1)(q-1)</a:t>
            </a:r>
            <a:r>
              <a:rPr lang="en-US" altLang="zh-TW" sz="2000">
                <a:solidFill>
                  <a:srgbClr val="0000CC"/>
                </a:solidFill>
              </a:rPr>
              <a:t> mod p</a:t>
            </a:r>
            <a:r>
              <a:rPr lang="en-US" altLang="zh-TW"/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               </a:t>
            </a:r>
            <a:r>
              <a:rPr lang="en-US" altLang="zh-TW" sz="2000">
                <a:solidFill>
                  <a:srgbClr val="0000CC"/>
                </a:solidFill>
              </a:rPr>
              <a:t>=</a:t>
            </a:r>
            <a:r>
              <a:rPr lang="en-US" altLang="zh-TW"/>
              <a:t> </a:t>
            </a:r>
            <a:r>
              <a:rPr lang="en-US" altLang="zh-TW" sz="2000">
                <a:solidFill>
                  <a:srgbClr val="0000CC"/>
                </a:solidFill>
              </a:rPr>
              <a:t>x</a:t>
            </a:r>
            <a:r>
              <a:rPr lang="el-GR" altLang="zh-TW" sz="2000">
                <a:solidFill>
                  <a:srgbClr val="0000CC"/>
                </a:solidFill>
              </a:rPr>
              <a:t>·</a:t>
            </a:r>
            <a:r>
              <a:rPr lang="en-US" altLang="zh-TW" sz="2000">
                <a:solidFill>
                  <a:srgbClr val="0000CC"/>
                </a:solidFill>
              </a:rPr>
              <a:t>x</a:t>
            </a:r>
            <a:r>
              <a:rPr lang="en-US" altLang="zh-TW" sz="2000" baseline="30000">
                <a:solidFill>
                  <a:srgbClr val="0000CC"/>
                </a:solidFill>
              </a:rPr>
              <a:t>k(p-1)(q-1)</a:t>
            </a:r>
            <a:r>
              <a:rPr lang="en-US" altLang="zh-TW" sz="2000">
                <a:solidFill>
                  <a:srgbClr val="0000CC"/>
                </a:solidFill>
              </a:rPr>
              <a:t> mod p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solidFill>
                  <a:srgbClr val="0000CC"/>
                </a:solidFill>
              </a:rPr>
              <a:t>		  =</a:t>
            </a:r>
            <a:r>
              <a:rPr lang="en-US" altLang="zh-TW"/>
              <a:t> </a:t>
            </a:r>
            <a:r>
              <a:rPr lang="en-US" altLang="zh-TW" sz="2000">
                <a:solidFill>
                  <a:srgbClr val="0000CC"/>
                </a:solidFill>
              </a:rPr>
              <a:t>x</a:t>
            </a:r>
            <a:r>
              <a:rPr lang="el-GR" altLang="zh-TW" sz="2000">
                <a:solidFill>
                  <a:srgbClr val="0000CC"/>
                </a:solidFill>
              </a:rPr>
              <a:t>·</a:t>
            </a:r>
            <a:r>
              <a:rPr lang="en-US" altLang="zh-TW" sz="2000">
                <a:solidFill>
                  <a:srgbClr val="0000CC"/>
                </a:solidFill>
              </a:rPr>
              <a:t>(x</a:t>
            </a:r>
            <a:r>
              <a:rPr lang="en-US" altLang="zh-TW" sz="2000" baseline="30000">
                <a:solidFill>
                  <a:srgbClr val="0000CC"/>
                </a:solidFill>
              </a:rPr>
              <a:t>k(q-1)</a:t>
            </a:r>
            <a:r>
              <a:rPr lang="en-US" altLang="zh-TW">
                <a:solidFill>
                  <a:srgbClr val="0000CC"/>
                </a:solidFill>
              </a:rPr>
              <a:t>)</a:t>
            </a:r>
            <a:r>
              <a:rPr lang="en-US" altLang="zh-TW" sz="2000" baseline="30000">
                <a:solidFill>
                  <a:srgbClr val="0000CC"/>
                </a:solidFill>
              </a:rPr>
              <a:t>(p-1)</a:t>
            </a:r>
            <a:r>
              <a:rPr lang="en-US" altLang="zh-TW" sz="2000">
                <a:solidFill>
                  <a:srgbClr val="0000CC"/>
                </a:solidFill>
              </a:rPr>
              <a:t> mod p</a:t>
            </a:r>
            <a:endParaRPr lang="en-US" altLang="zh-TW"/>
          </a:p>
        </p:txBody>
      </p:sp>
      <p:sp>
        <p:nvSpPr>
          <p:cNvPr id="28679" name="Text Box 8"/>
          <p:cNvSpPr txBox="1">
            <a:spLocks noChangeArrowheads="1"/>
          </p:cNvSpPr>
          <p:nvPr/>
        </p:nvSpPr>
        <p:spPr bwMode="auto">
          <a:xfrm>
            <a:off x="6553200" y="1066800"/>
            <a:ext cx="2138363" cy="3762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public key: </a:t>
            </a:r>
            <a:r>
              <a:rPr lang="en-US" altLang="zh-TW">
                <a:solidFill>
                  <a:srgbClr val="0000CC"/>
                </a:solidFill>
              </a:rPr>
              <a:t>e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28680" name="Text Box 9"/>
          <p:cNvSpPr txBox="1">
            <a:spLocks noChangeArrowheads="1"/>
          </p:cNvSpPr>
          <p:nvPr/>
        </p:nvSpPr>
        <p:spPr bwMode="auto">
          <a:xfrm>
            <a:off x="6553200" y="2743200"/>
            <a:ext cx="1598613" cy="376238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secret key: </a:t>
            </a:r>
            <a:r>
              <a:rPr lang="en-US" altLang="zh-TW">
                <a:solidFill>
                  <a:srgbClr val="0000CC"/>
                </a:solidFill>
              </a:rPr>
              <a:t>d</a:t>
            </a:r>
          </a:p>
        </p:txBody>
      </p:sp>
      <p:sp>
        <p:nvSpPr>
          <p:cNvPr id="28681" name="Text Box 10"/>
          <p:cNvSpPr txBox="1">
            <a:spLocks noChangeArrowheads="1"/>
          </p:cNvSpPr>
          <p:nvPr/>
        </p:nvSpPr>
        <p:spPr bwMode="auto">
          <a:xfrm>
            <a:off x="1219200" y="1066800"/>
            <a:ext cx="1285875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message </a:t>
            </a:r>
            <a:r>
              <a:rPr lang="en-US" altLang="zh-TW">
                <a:solidFill>
                  <a:srgbClr val="0000CC"/>
                </a:solidFill>
              </a:rPr>
              <a:t>x</a:t>
            </a:r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3429000" y="1500188"/>
            <a:ext cx="227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000"/>
              <a:t>Send </a:t>
            </a:r>
            <a:r>
              <a:rPr lang="en-US" altLang="zh-TW" sz="2000">
                <a:solidFill>
                  <a:srgbClr val="0000CC"/>
                </a:solidFill>
              </a:rPr>
              <a:t>y = x</a:t>
            </a:r>
            <a:r>
              <a:rPr lang="en-US" altLang="zh-TW" sz="2000" baseline="30000">
                <a:solidFill>
                  <a:srgbClr val="0000CC"/>
                </a:solidFill>
              </a:rPr>
              <a:t>e</a:t>
            </a:r>
            <a:r>
              <a:rPr lang="en-US" altLang="zh-TW" sz="2000">
                <a:solidFill>
                  <a:srgbClr val="0000CC"/>
                </a:solidFill>
              </a:rPr>
              <a:t> mod n</a:t>
            </a:r>
          </a:p>
        </p:txBody>
      </p:sp>
      <p:sp>
        <p:nvSpPr>
          <p:cNvPr id="28683" name="Rectangle 12"/>
          <p:cNvSpPr>
            <a:spLocks noChangeArrowheads="1"/>
          </p:cNvSpPr>
          <p:nvPr/>
        </p:nvSpPr>
        <p:spPr bwMode="auto">
          <a:xfrm>
            <a:off x="6172200" y="3429000"/>
            <a:ext cx="2586038" cy="406400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</a:pPr>
            <a:r>
              <a:rPr lang="en-US" altLang="zh-TW"/>
              <a:t>Compute </a:t>
            </a:r>
            <a:r>
              <a:rPr lang="en-US" altLang="zh-TW" sz="2000">
                <a:solidFill>
                  <a:srgbClr val="0000CC"/>
                </a:solidFill>
              </a:rPr>
              <a:t>z = y</a:t>
            </a:r>
            <a:r>
              <a:rPr lang="en-US" altLang="zh-TW" sz="2000" baseline="30000">
                <a:solidFill>
                  <a:srgbClr val="0000CC"/>
                </a:solidFill>
              </a:rPr>
              <a:t>d</a:t>
            </a:r>
            <a:r>
              <a:rPr lang="en-US" altLang="zh-TW" sz="2000">
                <a:solidFill>
                  <a:srgbClr val="0000CC"/>
                </a:solidFill>
              </a:rPr>
              <a:t> mod n</a:t>
            </a:r>
          </a:p>
        </p:txBody>
      </p:sp>
      <p:sp>
        <p:nvSpPr>
          <p:cNvPr id="28684" name="Text Box 13"/>
          <p:cNvSpPr txBox="1">
            <a:spLocks noChangeArrowheads="1"/>
          </p:cNvSpPr>
          <p:nvPr/>
        </p:nvSpPr>
        <p:spPr bwMode="auto">
          <a:xfrm>
            <a:off x="6477000" y="4114800"/>
            <a:ext cx="1893888" cy="2027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p, q</a:t>
            </a:r>
            <a:r>
              <a:rPr lang="en-US" altLang="zh-TW"/>
              <a:t> prime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n = pq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T = (p-1)(q-1)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e</a:t>
            </a:r>
            <a:r>
              <a:rPr lang="en-US" altLang="zh-TW"/>
              <a:t> s.t. </a:t>
            </a:r>
            <a:r>
              <a:rPr lang="en-US" altLang="zh-TW">
                <a:solidFill>
                  <a:srgbClr val="0000CC"/>
                </a:solidFill>
              </a:rPr>
              <a:t>gcd(e,T)=1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de = 1 (mod T)</a:t>
            </a:r>
          </a:p>
        </p:txBody>
      </p:sp>
      <p:sp>
        <p:nvSpPr>
          <p:cNvPr id="28685" name="Rectangle 14"/>
          <p:cNvSpPr>
            <a:spLocks noChangeArrowheads="1"/>
          </p:cNvSpPr>
          <p:nvPr/>
        </p:nvSpPr>
        <p:spPr bwMode="auto">
          <a:xfrm>
            <a:off x="2057400" y="3048000"/>
            <a:ext cx="280035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8000"/>
                </a:solidFill>
              </a:rPr>
              <a:t>(a)</a:t>
            </a:r>
            <a:r>
              <a:rPr lang="en-US" altLang="zh-TW"/>
              <a:t>  </a:t>
            </a:r>
            <a:r>
              <a:rPr lang="en-US" altLang="zh-TW">
                <a:solidFill>
                  <a:srgbClr val="0000CC"/>
                </a:solidFill>
              </a:rPr>
              <a:t>x mod p =</a:t>
            </a:r>
            <a:r>
              <a:rPr lang="en-US" altLang="zh-TW"/>
              <a:t> </a:t>
            </a:r>
            <a:r>
              <a:rPr lang="en-US" altLang="zh-TW" sz="2000">
                <a:solidFill>
                  <a:srgbClr val="0000CC"/>
                </a:solidFill>
              </a:rPr>
              <a:t>x</a:t>
            </a:r>
            <a:r>
              <a:rPr lang="en-US" altLang="zh-TW" sz="2000" baseline="30000">
                <a:solidFill>
                  <a:srgbClr val="0000CC"/>
                </a:solidFill>
              </a:rPr>
              <a:t>ed</a:t>
            </a:r>
            <a:r>
              <a:rPr lang="en-US" altLang="zh-TW" sz="2000">
                <a:solidFill>
                  <a:srgbClr val="0000CC"/>
                </a:solidFill>
              </a:rPr>
              <a:t> mod p</a:t>
            </a:r>
          </a:p>
        </p:txBody>
      </p:sp>
      <p:sp>
        <p:nvSpPr>
          <p:cNvPr id="28686" name="Rectangle 15"/>
          <p:cNvSpPr>
            <a:spLocks noChangeArrowheads="1"/>
          </p:cNvSpPr>
          <p:nvPr/>
        </p:nvSpPr>
        <p:spPr bwMode="auto">
          <a:xfrm>
            <a:off x="685800" y="3048000"/>
            <a:ext cx="1027113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1)</a:t>
            </a:r>
            <a:r>
              <a:rPr lang="en-US" altLang="zh-TW"/>
              <a:t>  </a:t>
            </a:r>
            <a:r>
              <a:rPr lang="en-US" altLang="zh-TW">
                <a:solidFill>
                  <a:srgbClr val="0000CC"/>
                </a:solidFill>
              </a:rPr>
              <a:t>z = x</a:t>
            </a:r>
          </a:p>
        </p:txBody>
      </p:sp>
      <p:sp>
        <p:nvSpPr>
          <p:cNvPr id="912401" name="Text Box 17"/>
          <p:cNvSpPr txBox="1">
            <a:spLocks noChangeArrowheads="1"/>
          </p:cNvSpPr>
          <p:nvPr/>
        </p:nvSpPr>
        <p:spPr bwMode="auto">
          <a:xfrm>
            <a:off x="533400" y="5410200"/>
            <a:ext cx="1697038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What if </a:t>
            </a:r>
            <a:r>
              <a:rPr lang="en-US" altLang="zh-TW">
                <a:solidFill>
                  <a:srgbClr val="0000CC"/>
                </a:solidFill>
              </a:rPr>
              <a:t>p | a</a:t>
            </a:r>
            <a:r>
              <a:rPr lang="en-US" altLang="zh-TW"/>
              <a:t>?</a:t>
            </a:r>
          </a:p>
        </p:txBody>
      </p:sp>
      <p:sp>
        <p:nvSpPr>
          <p:cNvPr id="28688" name="AutoShape 18"/>
          <p:cNvSpPr>
            <a:spLocks/>
          </p:cNvSpPr>
          <p:nvPr/>
        </p:nvSpPr>
        <p:spPr bwMode="auto">
          <a:xfrm rot="-5400000">
            <a:off x="3390900" y="5614988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952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9" name="Text Box 19"/>
          <p:cNvSpPr txBox="1">
            <a:spLocks noChangeArrowheads="1"/>
          </p:cNvSpPr>
          <p:nvPr/>
        </p:nvSpPr>
        <p:spPr bwMode="auto">
          <a:xfrm>
            <a:off x="3355975" y="6034088"/>
            <a:ext cx="301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a</a:t>
            </a:r>
          </a:p>
        </p:txBody>
      </p:sp>
      <p:sp>
        <p:nvSpPr>
          <p:cNvPr id="912404" name="Text Box 20"/>
          <p:cNvSpPr txBox="1">
            <a:spLocks noChangeArrowheads="1"/>
          </p:cNvSpPr>
          <p:nvPr/>
        </p:nvSpPr>
        <p:spPr bwMode="auto">
          <a:xfrm>
            <a:off x="304800" y="3733800"/>
            <a:ext cx="5692775" cy="4064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This means </a:t>
            </a:r>
            <a:r>
              <a:rPr lang="en-US" altLang="zh-TW">
                <a:solidFill>
                  <a:srgbClr val="0000CC"/>
                </a:solidFill>
              </a:rPr>
              <a:t>p | </a:t>
            </a:r>
            <a:r>
              <a:rPr lang="en-US" altLang="zh-TW" sz="2000">
                <a:solidFill>
                  <a:srgbClr val="0000CC"/>
                </a:solidFill>
              </a:rPr>
              <a:t>x</a:t>
            </a:r>
            <a:r>
              <a:rPr lang="en-US" altLang="zh-TW" sz="2000" baseline="30000">
                <a:solidFill>
                  <a:srgbClr val="0000CC"/>
                </a:solidFill>
              </a:rPr>
              <a:t>k(q-1)</a:t>
            </a:r>
            <a:r>
              <a:rPr lang="en-US" altLang="zh-TW"/>
              <a:t>, implying </a:t>
            </a:r>
            <a:r>
              <a:rPr lang="en-US" altLang="zh-TW">
                <a:solidFill>
                  <a:srgbClr val="0000CC"/>
                </a:solidFill>
              </a:rPr>
              <a:t>p | x</a:t>
            </a:r>
            <a:r>
              <a:rPr lang="en-US" altLang="zh-TW"/>
              <a:t>, since </a:t>
            </a:r>
            <a:r>
              <a:rPr lang="en-US" altLang="zh-TW">
                <a:solidFill>
                  <a:srgbClr val="0000CC"/>
                </a:solidFill>
              </a:rPr>
              <a:t>p</a:t>
            </a:r>
            <a:r>
              <a:rPr lang="en-US" altLang="zh-TW"/>
              <a:t> is prime</a:t>
            </a:r>
          </a:p>
        </p:txBody>
      </p:sp>
      <p:sp>
        <p:nvSpPr>
          <p:cNvPr id="912405" name="Freeform 21"/>
          <p:cNvSpPr>
            <a:spLocks/>
          </p:cNvSpPr>
          <p:nvPr/>
        </p:nvSpPr>
        <p:spPr bwMode="auto">
          <a:xfrm>
            <a:off x="342900" y="4191000"/>
            <a:ext cx="495300" cy="1219200"/>
          </a:xfrm>
          <a:custGeom>
            <a:avLst/>
            <a:gdLst>
              <a:gd name="T0" fmla="*/ 266700 w 312"/>
              <a:gd name="T1" fmla="*/ 0 h 768"/>
              <a:gd name="T2" fmla="*/ 38100 w 312"/>
              <a:gd name="T3" fmla="*/ 609600 h 768"/>
              <a:gd name="T4" fmla="*/ 495300 w 312"/>
              <a:gd name="T5" fmla="*/ 1219200 h 768"/>
              <a:gd name="T6" fmla="*/ 0 60000 65536"/>
              <a:gd name="T7" fmla="*/ 0 60000 65536"/>
              <a:gd name="T8" fmla="*/ 0 60000 65536"/>
              <a:gd name="T9" fmla="*/ 0 w 312"/>
              <a:gd name="T10" fmla="*/ 0 h 768"/>
              <a:gd name="T11" fmla="*/ 312 w 312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" h="768">
                <a:moveTo>
                  <a:pt x="168" y="0"/>
                </a:moveTo>
                <a:cubicBezTo>
                  <a:pt x="84" y="128"/>
                  <a:pt x="0" y="256"/>
                  <a:pt x="24" y="384"/>
                </a:cubicBezTo>
                <a:cubicBezTo>
                  <a:pt x="48" y="512"/>
                  <a:pt x="180" y="640"/>
                  <a:pt x="312" y="7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2406" name="Text Box 22"/>
          <p:cNvSpPr txBox="1">
            <a:spLocks noChangeArrowheads="1"/>
          </p:cNvSpPr>
          <p:nvPr/>
        </p:nvSpPr>
        <p:spPr bwMode="auto">
          <a:xfrm>
            <a:off x="533400" y="6375400"/>
            <a:ext cx="5180013" cy="4064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Since </a:t>
            </a:r>
            <a:r>
              <a:rPr lang="en-US" altLang="zh-TW">
                <a:solidFill>
                  <a:srgbClr val="0000CC"/>
                </a:solidFill>
              </a:rPr>
              <a:t>p | x</a:t>
            </a:r>
            <a:r>
              <a:rPr lang="en-US" altLang="zh-TW"/>
              <a:t>, we have </a:t>
            </a:r>
            <a:r>
              <a:rPr lang="en-US" altLang="zh-TW" sz="2000">
                <a:solidFill>
                  <a:srgbClr val="0000CC"/>
                </a:solidFill>
              </a:rPr>
              <a:t>x</a:t>
            </a:r>
            <a:r>
              <a:rPr lang="en-US" altLang="zh-TW" sz="2000" baseline="30000">
                <a:solidFill>
                  <a:srgbClr val="0000CC"/>
                </a:solidFill>
              </a:rPr>
              <a:t>ed</a:t>
            </a:r>
            <a:r>
              <a:rPr lang="en-US" altLang="zh-TW" sz="2000">
                <a:solidFill>
                  <a:srgbClr val="0000CC"/>
                </a:solidFill>
              </a:rPr>
              <a:t> mod p = x mod p = 0.</a:t>
            </a:r>
          </a:p>
        </p:txBody>
      </p:sp>
    </p:spTree>
    <p:extLst>
      <p:ext uri="{BB962C8B-B14F-4D97-AF65-F5344CB8AC3E}">
        <p14:creationId xmlns:p14="http://schemas.microsoft.com/office/powerpoint/2010/main" val="191817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401" grpId="0" animBg="1"/>
      <p:bldP spid="912404" grpId="0" animBg="1"/>
      <p:bldP spid="912405" grpId="0" animBg="1"/>
      <p:bldP spid="91240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3581400" y="457200"/>
            <a:ext cx="192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Correctness</a:t>
            </a:r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1295400" y="1635125"/>
            <a:ext cx="1371600" cy="914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Alice</a:t>
            </a: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6477000" y="1635125"/>
            <a:ext cx="1371600" cy="91440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Bob</a:t>
            </a:r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2819400" y="2092325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615950" y="3657600"/>
            <a:ext cx="479583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Note that </a:t>
            </a:r>
            <a:r>
              <a:rPr lang="en-US" altLang="zh-TW" sz="2000">
                <a:solidFill>
                  <a:srgbClr val="0000CC"/>
                </a:solidFill>
              </a:rPr>
              <a:t>z = y</a:t>
            </a:r>
            <a:r>
              <a:rPr lang="en-US" altLang="zh-TW" sz="2000" baseline="30000">
                <a:solidFill>
                  <a:srgbClr val="0000CC"/>
                </a:solidFill>
              </a:rPr>
              <a:t>d</a:t>
            </a:r>
            <a:r>
              <a:rPr lang="en-US" altLang="zh-TW" sz="2000">
                <a:solidFill>
                  <a:srgbClr val="0000CC"/>
                </a:solidFill>
              </a:rPr>
              <a:t> mod n = x</a:t>
            </a:r>
            <a:r>
              <a:rPr lang="en-US" altLang="zh-TW" sz="2000" baseline="30000">
                <a:solidFill>
                  <a:srgbClr val="0000CC"/>
                </a:solidFill>
              </a:rPr>
              <a:t>ed</a:t>
            </a:r>
            <a:r>
              <a:rPr lang="en-US" altLang="zh-TW" sz="2000">
                <a:solidFill>
                  <a:srgbClr val="0000CC"/>
                </a:solidFill>
              </a:rPr>
              <a:t> mod n.</a:t>
            </a:r>
            <a:endParaRPr lang="en-US" altLang="zh-TW"/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Therefore we need to prove </a:t>
            </a:r>
            <a:r>
              <a:rPr lang="en-US" altLang="zh-TW">
                <a:solidFill>
                  <a:srgbClr val="0000CC"/>
                </a:solidFill>
              </a:rPr>
              <a:t>x = </a:t>
            </a:r>
            <a:r>
              <a:rPr lang="en-US" altLang="zh-TW" sz="2000">
                <a:solidFill>
                  <a:srgbClr val="0000CC"/>
                </a:solidFill>
              </a:rPr>
              <a:t>x</a:t>
            </a:r>
            <a:r>
              <a:rPr lang="en-US" altLang="zh-TW" sz="2000" baseline="30000">
                <a:solidFill>
                  <a:srgbClr val="0000CC"/>
                </a:solidFill>
              </a:rPr>
              <a:t>ed</a:t>
            </a:r>
            <a:r>
              <a:rPr lang="en-US" altLang="zh-TW" sz="2000">
                <a:solidFill>
                  <a:srgbClr val="0000CC"/>
                </a:solidFill>
              </a:rPr>
              <a:t> mod n</a:t>
            </a:r>
            <a:r>
              <a:rPr lang="en-US" altLang="zh-TW"/>
              <a:t>.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6477000" y="4114800"/>
            <a:ext cx="1893888" cy="2027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p, q</a:t>
            </a:r>
            <a:r>
              <a:rPr lang="en-US" altLang="zh-TW"/>
              <a:t> prime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n = pq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T = (p-1)(q-1)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e</a:t>
            </a:r>
            <a:r>
              <a:rPr lang="en-US" altLang="zh-TW"/>
              <a:t> s.t. </a:t>
            </a:r>
            <a:r>
              <a:rPr lang="en-US" altLang="zh-TW">
                <a:solidFill>
                  <a:srgbClr val="0000CC"/>
                </a:solidFill>
              </a:rPr>
              <a:t>gcd(e,T)=1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de = 1 (mod T)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762000" y="4624388"/>
            <a:ext cx="28003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8000"/>
                </a:solidFill>
              </a:rPr>
              <a:t>(a)</a:t>
            </a:r>
            <a:r>
              <a:rPr lang="en-US" altLang="zh-TW"/>
              <a:t>  </a:t>
            </a:r>
            <a:r>
              <a:rPr lang="en-US" altLang="zh-TW">
                <a:solidFill>
                  <a:srgbClr val="0000CC"/>
                </a:solidFill>
              </a:rPr>
              <a:t>x mod p =</a:t>
            </a:r>
            <a:r>
              <a:rPr lang="en-US" altLang="zh-TW"/>
              <a:t> </a:t>
            </a:r>
            <a:r>
              <a:rPr lang="en-US" altLang="zh-TW" sz="2000">
                <a:solidFill>
                  <a:srgbClr val="0000CC"/>
                </a:solidFill>
              </a:rPr>
              <a:t>x</a:t>
            </a:r>
            <a:r>
              <a:rPr lang="en-US" altLang="zh-TW" sz="2000" baseline="30000">
                <a:solidFill>
                  <a:srgbClr val="0000CC"/>
                </a:solidFill>
              </a:rPr>
              <a:t>ed</a:t>
            </a:r>
            <a:r>
              <a:rPr lang="en-US" altLang="zh-TW" sz="2000">
                <a:solidFill>
                  <a:srgbClr val="0000CC"/>
                </a:solidFill>
              </a:rPr>
              <a:t> mod p</a:t>
            </a:r>
            <a:endParaRPr lang="en-US" altLang="zh-TW"/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8000"/>
                </a:solidFill>
              </a:rPr>
              <a:t>(b)</a:t>
            </a:r>
            <a:r>
              <a:rPr lang="en-US" altLang="zh-TW"/>
              <a:t>  </a:t>
            </a:r>
            <a:r>
              <a:rPr lang="en-US" altLang="zh-TW">
                <a:solidFill>
                  <a:srgbClr val="0000CC"/>
                </a:solidFill>
              </a:rPr>
              <a:t>x mod q =</a:t>
            </a:r>
            <a:r>
              <a:rPr lang="en-US" altLang="zh-TW"/>
              <a:t> </a:t>
            </a:r>
            <a:r>
              <a:rPr lang="en-US" altLang="zh-TW" sz="2000">
                <a:solidFill>
                  <a:srgbClr val="0000CC"/>
                </a:solidFill>
              </a:rPr>
              <a:t>x</a:t>
            </a:r>
            <a:r>
              <a:rPr lang="en-US" altLang="zh-TW" sz="2000" baseline="30000">
                <a:solidFill>
                  <a:srgbClr val="0000CC"/>
                </a:solidFill>
              </a:rPr>
              <a:t>ed</a:t>
            </a:r>
            <a:r>
              <a:rPr lang="en-US" altLang="zh-TW" sz="2000">
                <a:solidFill>
                  <a:srgbClr val="0000CC"/>
                </a:solidFill>
              </a:rPr>
              <a:t> mod q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8000"/>
                </a:solidFill>
              </a:rPr>
              <a:t>(c)</a:t>
            </a:r>
            <a:r>
              <a:rPr lang="en-US" altLang="zh-TW"/>
              <a:t>  </a:t>
            </a:r>
            <a:r>
              <a:rPr lang="en-US" altLang="zh-TW">
                <a:solidFill>
                  <a:srgbClr val="0000CC"/>
                </a:solidFill>
              </a:rPr>
              <a:t>x mod n =</a:t>
            </a:r>
            <a:r>
              <a:rPr lang="en-US" altLang="zh-TW"/>
              <a:t> </a:t>
            </a:r>
            <a:r>
              <a:rPr lang="en-US" altLang="zh-TW" sz="2000">
                <a:solidFill>
                  <a:srgbClr val="0000CC"/>
                </a:solidFill>
              </a:rPr>
              <a:t>x</a:t>
            </a:r>
            <a:r>
              <a:rPr lang="en-US" altLang="zh-TW" sz="2000" baseline="30000">
                <a:solidFill>
                  <a:srgbClr val="0000CC"/>
                </a:solidFill>
              </a:rPr>
              <a:t>ed</a:t>
            </a:r>
            <a:r>
              <a:rPr lang="en-US" altLang="zh-TW" sz="2000">
                <a:solidFill>
                  <a:srgbClr val="0000CC"/>
                </a:solidFill>
              </a:rPr>
              <a:t> mod n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6553200" y="1066800"/>
            <a:ext cx="2138363" cy="3762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public key: </a:t>
            </a:r>
            <a:r>
              <a:rPr lang="en-US" altLang="zh-TW">
                <a:solidFill>
                  <a:srgbClr val="0000CC"/>
                </a:solidFill>
              </a:rPr>
              <a:t>e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6553200" y="2743200"/>
            <a:ext cx="1598613" cy="376238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secret key: </a:t>
            </a:r>
            <a:r>
              <a:rPr lang="en-US" altLang="zh-TW">
                <a:solidFill>
                  <a:srgbClr val="0000CC"/>
                </a:solidFill>
              </a:rPr>
              <a:t>d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1219200" y="1066800"/>
            <a:ext cx="1285875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message </a:t>
            </a:r>
            <a:r>
              <a:rPr lang="en-US" altLang="zh-TW">
                <a:solidFill>
                  <a:srgbClr val="0000CC"/>
                </a:solidFill>
              </a:rPr>
              <a:t>x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3429000" y="1500188"/>
            <a:ext cx="227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000"/>
              <a:t>Send </a:t>
            </a:r>
            <a:r>
              <a:rPr lang="en-US" altLang="zh-TW" sz="2000">
                <a:solidFill>
                  <a:srgbClr val="0000CC"/>
                </a:solidFill>
              </a:rPr>
              <a:t>y = x</a:t>
            </a:r>
            <a:r>
              <a:rPr lang="en-US" altLang="zh-TW" sz="2000" baseline="30000">
                <a:solidFill>
                  <a:srgbClr val="0000CC"/>
                </a:solidFill>
              </a:rPr>
              <a:t>e</a:t>
            </a:r>
            <a:r>
              <a:rPr lang="en-US" altLang="zh-TW" sz="2000">
                <a:solidFill>
                  <a:srgbClr val="0000CC"/>
                </a:solidFill>
              </a:rPr>
              <a:t> mod n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6172200" y="3429000"/>
            <a:ext cx="2586038" cy="406400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</a:pPr>
            <a:r>
              <a:rPr lang="en-US" altLang="zh-TW"/>
              <a:t>Compute </a:t>
            </a:r>
            <a:r>
              <a:rPr lang="en-US" altLang="zh-TW" sz="2000">
                <a:solidFill>
                  <a:srgbClr val="0000CC"/>
                </a:solidFill>
              </a:rPr>
              <a:t>z = y</a:t>
            </a:r>
            <a:r>
              <a:rPr lang="en-US" altLang="zh-TW" sz="2000" baseline="30000">
                <a:solidFill>
                  <a:srgbClr val="0000CC"/>
                </a:solidFill>
              </a:rPr>
              <a:t>d</a:t>
            </a:r>
            <a:r>
              <a:rPr lang="en-US" altLang="zh-TW" sz="2000">
                <a:solidFill>
                  <a:srgbClr val="0000CC"/>
                </a:solidFill>
              </a:rPr>
              <a:t> mod n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685800" y="3048000"/>
            <a:ext cx="1027113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1)</a:t>
            </a:r>
            <a:r>
              <a:rPr lang="en-US" altLang="zh-TW"/>
              <a:t>  </a:t>
            </a:r>
            <a:r>
              <a:rPr lang="en-US" altLang="zh-TW">
                <a:solidFill>
                  <a:srgbClr val="0000CC"/>
                </a:solidFill>
              </a:rPr>
              <a:t>z = x</a:t>
            </a:r>
          </a:p>
        </p:txBody>
      </p:sp>
      <p:sp>
        <p:nvSpPr>
          <p:cNvPr id="913423" name="Text Box 15"/>
          <p:cNvSpPr txBox="1">
            <a:spLocks noChangeArrowheads="1"/>
          </p:cNvSpPr>
          <p:nvPr/>
        </p:nvSpPr>
        <p:spPr bwMode="auto">
          <a:xfrm>
            <a:off x="685800" y="6248400"/>
            <a:ext cx="7974013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8000"/>
                </a:solidFill>
              </a:rPr>
              <a:t>(c)</a:t>
            </a:r>
            <a:r>
              <a:rPr lang="en-US" altLang="zh-TW"/>
              <a:t> can be proved directly, also follows from Chinese Remainder theorem.</a:t>
            </a:r>
          </a:p>
        </p:txBody>
      </p:sp>
      <p:pic>
        <p:nvPicPr>
          <p:cNvPr id="913424" name="Picture 2" descr="C:\Users\Nick\AppData\Local\Microsoft\Windows\Temporary Internet Files\Content.IE5\3YL2AMRO\MCj0441310000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572000"/>
            <a:ext cx="4572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3425" name="Picture 2" descr="C:\Users\Nick\AppData\Local\Microsoft\Windows\Temporary Internet Files\Content.IE5\3YL2AMRO\MCj0441310000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019675"/>
            <a:ext cx="4572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3426" name="Text Box 18"/>
          <p:cNvSpPr txBox="1">
            <a:spLocks noChangeArrowheads="1"/>
          </p:cNvSpPr>
          <p:nvPr/>
        </p:nvSpPr>
        <p:spPr bwMode="auto">
          <a:xfrm>
            <a:off x="4191000" y="5105400"/>
            <a:ext cx="19208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The same proof.</a:t>
            </a:r>
          </a:p>
        </p:txBody>
      </p:sp>
      <p:sp>
        <p:nvSpPr>
          <p:cNvPr id="913427" name="Line 19"/>
          <p:cNvSpPr>
            <a:spLocks noChangeShapeType="1"/>
          </p:cNvSpPr>
          <p:nvPr/>
        </p:nvSpPr>
        <p:spPr bwMode="auto">
          <a:xfrm flipH="1" flipV="1">
            <a:off x="3962400" y="5257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3428" name="Line 20"/>
          <p:cNvSpPr>
            <a:spLocks noChangeShapeType="1"/>
          </p:cNvSpPr>
          <p:nvPr/>
        </p:nvSpPr>
        <p:spPr bwMode="auto">
          <a:xfrm flipV="1">
            <a:off x="2743200" y="586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13429" name="Picture 2" descr="C:\Users\Nick\AppData\Local\Microsoft\Windows\Temporary Internet Files\Content.IE5\3YL2AMRO\MCj0441310000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410200"/>
            <a:ext cx="4572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4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3423" grpId="0" animBg="1"/>
      <p:bldP spid="913426" grpId="0" animBg="1"/>
      <p:bldP spid="913427" grpId="0" animBg="1"/>
      <p:bldP spid="91342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498850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209800" y="1828800"/>
            <a:ext cx="33020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Introduction to cryptograph</a:t>
            </a:r>
          </a:p>
          <a:p>
            <a:pPr eaLnBrk="1" hangingPunct="1">
              <a:lnSpc>
                <a:spcPct val="200000"/>
              </a:lnSpc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“Turing code”</a:t>
            </a:r>
          </a:p>
          <a:p>
            <a:pPr eaLnBrk="1" hangingPunct="1">
              <a:lnSpc>
                <a:spcPct val="200000"/>
              </a:lnSpc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Public key cryptography</a:t>
            </a:r>
          </a:p>
          <a:p>
            <a:pPr eaLnBrk="1" hangingPunct="1">
              <a:lnSpc>
                <a:spcPct val="20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RSA cryptosystem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828925" y="3927475"/>
            <a:ext cx="43815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Key generation, encryption, decryption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Correctness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Secure?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Computational issues</a:t>
            </a:r>
          </a:p>
        </p:txBody>
      </p:sp>
    </p:spTree>
    <p:extLst>
      <p:ext uri="{BB962C8B-B14F-4D97-AF65-F5344CB8AC3E}">
        <p14:creationId xmlns:p14="http://schemas.microsoft.com/office/powerpoint/2010/main" val="487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971800" y="457200"/>
            <a:ext cx="3213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Why is this Secure?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1295400" y="1635125"/>
            <a:ext cx="1371600" cy="914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Alice</a:t>
            </a:r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6477000" y="1635125"/>
            <a:ext cx="1371600" cy="91440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Bob</a:t>
            </a: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2819400" y="2092325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9" name="Text Box 17"/>
          <p:cNvSpPr txBox="1">
            <a:spLocks noChangeArrowheads="1"/>
          </p:cNvSpPr>
          <p:nvPr/>
        </p:nvSpPr>
        <p:spPr bwMode="auto">
          <a:xfrm>
            <a:off x="609600" y="4724400"/>
            <a:ext cx="5276850" cy="164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u="sng"/>
              <a:t>Method 1: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From </a:t>
            </a:r>
            <a:r>
              <a:rPr lang="en-US" altLang="zh-TW">
                <a:solidFill>
                  <a:srgbClr val="0000CC"/>
                </a:solidFill>
              </a:rPr>
              <a:t>y=</a:t>
            </a:r>
            <a:r>
              <a:rPr lang="en-US" altLang="zh-TW" sz="2000">
                <a:solidFill>
                  <a:srgbClr val="0000CC"/>
                </a:solidFill>
              </a:rPr>
              <a:t>x</a:t>
            </a:r>
            <a:r>
              <a:rPr lang="en-US" altLang="zh-TW" sz="2000" baseline="30000">
                <a:solidFill>
                  <a:srgbClr val="0000CC"/>
                </a:solidFill>
              </a:rPr>
              <a:t>e</a:t>
            </a:r>
            <a:r>
              <a:rPr lang="en-US" altLang="zh-TW" sz="2000">
                <a:solidFill>
                  <a:srgbClr val="0000CC"/>
                </a:solidFill>
              </a:rPr>
              <a:t> mod n</a:t>
            </a:r>
            <a:r>
              <a:rPr lang="en-US" altLang="zh-TW"/>
              <a:t>, don’t know how to compute </a:t>
            </a:r>
            <a:r>
              <a:rPr lang="en-US" altLang="zh-TW">
                <a:solidFill>
                  <a:srgbClr val="0000CC"/>
                </a:solidFill>
              </a:rPr>
              <a:t>x</a:t>
            </a:r>
            <a:r>
              <a:rPr lang="en-US" altLang="zh-TW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Thus not possible to work backward.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It is an example of an “one-way” function. </a:t>
            </a:r>
          </a:p>
        </p:txBody>
      </p:sp>
      <p:sp>
        <p:nvSpPr>
          <p:cNvPr id="31751" name="Text Box 18"/>
          <p:cNvSpPr txBox="1">
            <a:spLocks noChangeArrowheads="1"/>
          </p:cNvSpPr>
          <p:nvPr/>
        </p:nvSpPr>
        <p:spPr bwMode="auto">
          <a:xfrm>
            <a:off x="6553200" y="1066800"/>
            <a:ext cx="2138363" cy="3762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public key: </a:t>
            </a:r>
            <a:r>
              <a:rPr lang="en-US" altLang="zh-TW">
                <a:solidFill>
                  <a:srgbClr val="0000CC"/>
                </a:solidFill>
              </a:rPr>
              <a:t>e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31752" name="Text Box 19"/>
          <p:cNvSpPr txBox="1">
            <a:spLocks noChangeArrowheads="1"/>
          </p:cNvSpPr>
          <p:nvPr/>
        </p:nvSpPr>
        <p:spPr bwMode="auto">
          <a:xfrm>
            <a:off x="6553200" y="2743200"/>
            <a:ext cx="1598613" cy="376238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secret key: </a:t>
            </a:r>
            <a:r>
              <a:rPr lang="en-US" altLang="zh-TW">
                <a:solidFill>
                  <a:srgbClr val="0000CC"/>
                </a:solidFill>
              </a:rPr>
              <a:t>d</a:t>
            </a:r>
          </a:p>
        </p:txBody>
      </p:sp>
      <p:sp>
        <p:nvSpPr>
          <p:cNvPr id="31753" name="Text Box 20"/>
          <p:cNvSpPr txBox="1">
            <a:spLocks noChangeArrowheads="1"/>
          </p:cNvSpPr>
          <p:nvPr/>
        </p:nvSpPr>
        <p:spPr bwMode="auto">
          <a:xfrm>
            <a:off x="1219200" y="1066800"/>
            <a:ext cx="1285875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message </a:t>
            </a:r>
            <a:r>
              <a:rPr lang="en-US" altLang="zh-TW">
                <a:solidFill>
                  <a:srgbClr val="0000CC"/>
                </a:solidFill>
              </a:rPr>
              <a:t>x</a:t>
            </a:r>
          </a:p>
        </p:txBody>
      </p:sp>
      <p:sp>
        <p:nvSpPr>
          <p:cNvPr id="31754" name="Text Box 21"/>
          <p:cNvSpPr txBox="1">
            <a:spLocks noChangeArrowheads="1"/>
          </p:cNvSpPr>
          <p:nvPr/>
        </p:nvSpPr>
        <p:spPr bwMode="auto">
          <a:xfrm>
            <a:off x="3429000" y="1500188"/>
            <a:ext cx="227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000"/>
              <a:t>Send </a:t>
            </a:r>
            <a:r>
              <a:rPr lang="en-US" altLang="zh-TW" sz="2000">
                <a:solidFill>
                  <a:srgbClr val="0000CC"/>
                </a:solidFill>
              </a:rPr>
              <a:t>y = x</a:t>
            </a:r>
            <a:r>
              <a:rPr lang="en-US" altLang="zh-TW" sz="2000" baseline="30000">
                <a:solidFill>
                  <a:srgbClr val="0000CC"/>
                </a:solidFill>
              </a:rPr>
              <a:t>e</a:t>
            </a:r>
            <a:r>
              <a:rPr lang="en-US" altLang="zh-TW" sz="2000">
                <a:solidFill>
                  <a:srgbClr val="0000CC"/>
                </a:solidFill>
              </a:rPr>
              <a:t> mod n</a:t>
            </a:r>
          </a:p>
        </p:txBody>
      </p:sp>
      <p:sp>
        <p:nvSpPr>
          <p:cNvPr id="31755" name="Rectangle 22"/>
          <p:cNvSpPr>
            <a:spLocks noChangeArrowheads="1"/>
          </p:cNvSpPr>
          <p:nvPr/>
        </p:nvSpPr>
        <p:spPr bwMode="auto">
          <a:xfrm>
            <a:off x="6172200" y="3429000"/>
            <a:ext cx="2586038" cy="406400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</a:pPr>
            <a:r>
              <a:rPr lang="en-US" altLang="zh-TW"/>
              <a:t>Compute </a:t>
            </a:r>
            <a:r>
              <a:rPr lang="en-US" altLang="zh-TW" sz="2000">
                <a:solidFill>
                  <a:srgbClr val="0000CC"/>
                </a:solidFill>
              </a:rPr>
              <a:t>z = y</a:t>
            </a:r>
            <a:r>
              <a:rPr lang="en-US" altLang="zh-TW" sz="2000" baseline="30000">
                <a:solidFill>
                  <a:srgbClr val="0000CC"/>
                </a:solidFill>
              </a:rPr>
              <a:t>d</a:t>
            </a:r>
            <a:r>
              <a:rPr lang="en-US" altLang="zh-TW" sz="2000">
                <a:solidFill>
                  <a:srgbClr val="0000CC"/>
                </a:solidFill>
              </a:rPr>
              <a:t> mod n</a:t>
            </a:r>
          </a:p>
        </p:txBody>
      </p:sp>
      <p:sp>
        <p:nvSpPr>
          <p:cNvPr id="31756" name="Text Box 23"/>
          <p:cNvSpPr txBox="1">
            <a:spLocks noChangeArrowheads="1"/>
          </p:cNvSpPr>
          <p:nvPr/>
        </p:nvSpPr>
        <p:spPr bwMode="auto">
          <a:xfrm>
            <a:off x="6477000" y="4114800"/>
            <a:ext cx="1893888" cy="2027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p, q</a:t>
            </a:r>
            <a:r>
              <a:rPr lang="en-US" altLang="zh-TW"/>
              <a:t> prime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n = pq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T = (p-1)(q-1)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e</a:t>
            </a:r>
            <a:r>
              <a:rPr lang="en-US" altLang="zh-TW"/>
              <a:t> s.t. </a:t>
            </a:r>
            <a:r>
              <a:rPr lang="en-US" altLang="zh-TW">
                <a:solidFill>
                  <a:srgbClr val="0000CC"/>
                </a:solidFill>
              </a:rPr>
              <a:t>gcd(e,T)=1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de = 1 (mod T)</a:t>
            </a:r>
          </a:p>
        </p:txBody>
      </p:sp>
      <p:sp>
        <p:nvSpPr>
          <p:cNvPr id="899096" name="Rectangle 24"/>
          <p:cNvSpPr>
            <a:spLocks noChangeArrowheads="1"/>
          </p:cNvSpPr>
          <p:nvPr/>
        </p:nvSpPr>
        <p:spPr bwMode="auto">
          <a:xfrm>
            <a:off x="533400" y="3429000"/>
            <a:ext cx="5105400" cy="1201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2)</a:t>
            </a:r>
            <a:r>
              <a:rPr lang="en-US" altLang="zh-TW"/>
              <a:t> Without the secret key </a:t>
            </a:r>
            <a:r>
              <a:rPr lang="en-US" altLang="zh-TW">
                <a:solidFill>
                  <a:srgbClr val="0000CC"/>
                </a:solidFill>
              </a:rPr>
              <a:t>d</a:t>
            </a:r>
            <a:r>
              <a:rPr lang="en-US" altLang="zh-TW"/>
              <a:t>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we can not compute the original message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</a:t>
            </a:r>
            <a:r>
              <a:rPr lang="en-US" altLang="zh-TW" i="1"/>
              <a:t>before the sun burns out.</a:t>
            </a:r>
          </a:p>
        </p:txBody>
      </p:sp>
      <p:sp>
        <p:nvSpPr>
          <p:cNvPr id="899097" name="Oval 25"/>
          <p:cNvSpPr>
            <a:spLocks noChangeArrowheads="1"/>
          </p:cNvSpPr>
          <p:nvPr/>
        </p:nvSpPr>
        <p:spPr bwMode="auto">
          <a:xfrm>
            <a:off x="3886200" y="2286000"/>
            <a:ext cx="1524000" cy="9144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adversary</a:t>
            </a:r>
          </a:p>
        </p:txBody>
      </p:sp>
    </p:spTree>
    <p:extLst>
      <p:ext uri="{BB962C8B-B14F-4D97-AF65-F5344CB8AC3E}">
        <p14:creationId xmlns:p14="http://schemas.microsoft.com/office/powerpoint/2010/main" val="159903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9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096" grpId="0" animBg="1"/>
      <p:bldP spid="89909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184525" y="457200"/>
            <a:ext cx="275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Wilson’s Theorem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524000" y="1143000"/>
            <a:ext cx="6096000" cy="15240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2057400" y="1371600"/>
            <a:ext cx="3948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b="1"/>
              <a:t>Theorem:</a:t>
            </a:r>
            <a:r>
              <a:rPr lang="en-US" altLang="en-US"/>
              <a:t> </a:t>
            </a:r>
            <a:r>
              <a:rPr lang="en-US" altLang="en-US">
                <a:solidFill>
                  <a:srgbClr val="0000CC"/>
                </a:solidFill>
              </a:rPr>
              <a:t>p</a:t>
            </a:r>
            <a:r>
              <a:rPr lang="en-US" altLang="en-US"/>
              <a:t> is a prime if and only if</a:t>
            </a:r>
            <a:endParaRPr lang="en-US" altLang="en-US">
              <a:solidFill>
                <a:srgbClr val="0000CC"/>
              </a:solidFill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3429000" y="1981200"/>
            <a:ext cx="2671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CC"/>
                </a:solidFill>
              </a:rPr>
              <a:t>(p-1)! 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400">
                <a:solidFill>
                  <a:srgbClr val="0000CC"/>
                </a:solidFill>
              </a:rPr>
              <a:t>-1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p)</a:t>
            </a:r>
          </a:p>
        </p:txBody>
      </p:sp>
      <p:sp>
        <p:nvSpPr>
          <p:cNvPr id="857094" name="Text Box 6"/>
          <p:cNvSpPr txBox="1">
            <a:spLocks noChangeArrowheads="1"/>
          </p:cNvSpPr>
          <p:nvPr/>
        </p:nvSpPr>
        <p:spPr bwMode="auto">
          <a:xfrm>
            <a:off x="990600" y="3052763"/>
            <a:ext cx="65008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Let’s get the proof idea by considering a concrete example.</a:t>
            </a:r>
          </a:p>
        </p:txBody>
      </p:sp>
      <p:sp>
        <p:nvSpPr>
          <p:cNvPr id="857098" name="Text Box 10"/>
          <p:cNvSpPr txBox="1">
            <a:spLocks noChangeArrowheads="1"/>
          </p:cNvSpPr>
          <p:nvPr/>
        </p:nvSpPr>
        <p:spPr bwMode="auto">
          <a:xfrm>
            <a:off x="1066800" y="3509963"/>
            <a:ext cx="3805238" cy="201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10!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b="1">
                <a:solidFill>
                  <a:schemeClr val="tx2"/>
                </a:solidFill>
                <a:sym typeface="Euclid Symbol" pitchFamily="18" charset="2"/>
              </a:rPr>
              <a:t></a:t>
            </a:r>
            <a:r>
              <a:rPr lang="en-US" altLang="zh-TW">
                <a:solidFill>
                  <a:schemeClr val="tx2"/>
                </a:solidFill>
              </a:rPr>
              <a:t> </a:t>
            </a:r>
            <a:r>
              <a:rPr lang="en-US" altLang="en-US">
                <a:solidFill>
                  <a:schemeClr val="tx2"/>
                </a:solidFill>
                <a:sym typeface="Euclid Symbol" pitchFamily="18" charset="2"/>
              </a:rPr>
              <a:t>1·2·3·4·5·6·7·8·9·10 mod 11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b="1">
                <a:solidFill>
                  <a:schemeClr val="tx2"/>
                </a:solidFill>
                <a:sym typeface="Euclid Symbol" pitchFamily="18" charset="2"/>
              </a:rPr>
              <a:t></a:t>
            </a:r>
            <a:r>
              <a:rPr lang="en-US" altLang="en-US">
                <a:solidFill>
                  <a:schemeClr val="tx2"/>
                </a:solidFill>
                <a:sym typeface="Euclid Symbol" pitchFamily="18" charset="2"/>
              </a:rPr>
              <a:t> 1·10·(2·6)·(3·4)·(5·9)·(7·8) mod 11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b="1">
                <a:solidFill>
                  <a:schemeClr val="tx2"/>
                </a:solidFill>
                <a:sym typeface="Euclid Symbol" pitchFamily="18" charset="2"/>
              </a:rPr>
              <a:t> </a:t>
            </a:r>
            <a:r>
              <a:rPr lang="en-US" altLang="en-US">
                <a:solidFill>
                  <a:schemeClr val="tx2"/>
                </a:solidFill>
                <a:sym typeface="Euclid Symbol" pitchFamily="18" charset="2"/>
              </a:rPr>
              <a:t>1·-1·(1)·(1)·(1)·(1) mod 11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b="1">
                <a:solidFill>
                  <a:schemeClr val="tx2"/>
                </a:solidFill>
                <a:sym typeface="Euclid Symbol" pitchFamily="18" charset="2"/>
              </a:rPr>
              <a:t> </a:t>
            </a:r>
            <a:r>
              <a:rPr lang="en-US" altLang="en-US">
                <a:solidFill>
                  <a:schemeClr val="tx2"/>
                </a:solidFill>
                <a:sym typeface="Euclid Symbol" pitchFamily="18" charset="2"/>
              </a:rPr>
              <a:t>-1 mod 11 </a:t>
            </a:r>
            <a:endParaRPr lang="en-US" altLang="zh-TW">
              <a:solidFill>
                <a:schemeClr val="tx2"/>
              </a:solidFill>
              <a:sym typeface="Euclid Symbol" pitchFamily="18" charset="2"/>
            </a:endParaRPr>
          </a:p>
        </p:txBody>
      </p:sp>
      <p:sp>
        <p:nvSpPr>
          <p:cNvPr id="857099" name="Text Box 11"/>
          <p:cNvSpPr txBox="1">
            <a:spLocks noChangeArrowheads="1"/>
          </p:cNvSpPr>
          <p:nvPr/>
        </p:nvSpPr>
        <p:spPr bwMode="auto">
          <a:xfrm>
            <a:off x="152400" y="5643563"/>
            <a:ext cx="8805863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Besides 1 and 10, the remaining numbers are paired up into multiplicative inverse!</a:t>
            </a:r>
          </a:p>
        </p:txBody>
      </p:sp>
    </p:spTree>
    <p:extLst>
      <p:ext uri="{BB962C8B-B14F-4D97-AF65-F5344CB8AC3E}">
        <p14:creationId xmlns:p14="http://schemas.microsoft.com/office/powerpoint/2010/main" val="14138257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094" grpId="0"/>
      <p:bldP spid="85709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971800" y="457200"/>
            <a:ext cx="3213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Why is this Secure?</a:t>
            </a:r>
          </a:p>
        </p:txBody>
      </p:sp>
      <p:sp>
        <p:nvSpPr>
          <p:cNvPr id="32771" name="Oval 3"/>
          <p:cNvSpPr>
            <a:spLocks noChangeArrowheads="1"/>
          </p:cNvSpPr>
          <p:nvPr/>
        </p:nvSpPr>
        <p:spPr bwMode="auto">
          <a:xfrm>
            <a:off x="1295400" y="1635125"/>
            <a:ext cx="1371600" cy="914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Alice</a:t>
            </a:r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6477000" y="1635125"/>
            <a:ext cx="1371600" cy="91440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Bob</a:t>
            </a: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2819400" y="2092325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4" name="Text Box 13"/>
          <p:cNvSpPr txBox="1">
            <a:spLocks noChangeArrowheads="1"/>
          </p:cNvSpPr>
          <p:nvPr/>
        </p:nvSpPr>
        <p:spPr bwMode="auto">
          <a:xfrm>
            <a:off x="6553200" y="1066800"/>
            <a:ext cx="2138363" cy="3762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public key: </a:t>
            </a:r>
            <a:r>
              <a:rPr lang="en-US" altLang="zh-TW">
                <a:solidFill>
                  <a:srgbClr val="0000CC"/>
                </a:solidFill>
              </a:rPr>
              <a:t>e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32775" name="Text Box 14"/>
          <p:cNvSpPr txBox="1">
            <a:spLocks noChangeArrowheads="1"/>
          </p:cNvSpPr>
          <p:nvPr/>
        </p:nvSpPr>
        <p:spPr bwMode="auto">
          <a:xfrm>
            <a:off x="6553200" y="2743200"/>
            <a:ext cx="1598613" cy="376238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secret key: </a:t>
            </a:r>
            <a:r>
              <a:rPr lang="en-US" altLang="zh-TW">
                <a:solidFill>
                  <a:srgbClr val="0000CC"/>
                </a:solidFill>
              </a:rPr>
              <a:t>d</a:t>
            </a:r>
          </a:p>
        </p:txBody>
      </p:sp>
      <p:sp>
        <p:nvSpPr>
          <p:cNvPr id="32776" name="Text Box 15"/>
          <p:cNvSpPr txBox="1">
            <a:spLocks noChangeArrowheads="1"/>
          </p:cNvSpPr>
          <p:nvPr/>
        </p:nvSpPr>
        <p:spPr bwMode="auto">
          <a:xfrm>
            <a:off x="1219200" y="1066800"/>
            <a:ext cx="1285875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message </a:t>
            </a:r>
            <a:r>
              <a:rPr lang="en-US" altLang="zh-TW">
                <a:solidFill>
                  <a:srgbClr val="0000CC"/>
                </a:solidFill>
              </a:rPr>
              <a:t>x</a:t>
            </a:r>
          </a:p>
        </p:txBody>
      </p:sp>
      <p:sp>
        <p:nvSpPr>
          <p:cNvPr id="32777" name="Text Box 16"/>
          <p:cNvSpPr txBox="1">
            <a:spLocks noChangeArrowheads="1"/>
          </p:cNvSpPr>
          <p:nvPr/>
        </p:nvSpPr>
        <p:spPr bwMode="auto">
          <a:xfrm>
            <a:off x="3429000" y="1500188"/>
            <a:ext cx="227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000"/>
              <a:t>Send </a:t>
            </a:r>
            <a:r>
              <a:rPr lang="en-US" altLang="zh-TW" sz="2000">
                <a:solidFill>
                  <a:srgbClr val="0000CC"/>
                </a:solidFill>
              </a:rPr>
              <a:t>y = x</a:t>
            </a:r>
            <a:r>
              <a:rPr lang="en-US" altLang="zh-TW" sz="2000" baseline="30000">
                <a:solidFill>
                  <a:srgbClr val="0000CC"/>
                </a:solidFill>
              </a:rPr>
              <a:t>e</a:t>
            </a:r>
            <a:r>
              <a:rPr lang="en-US" altLang="zh-TW" sz="2000">
                <a:solidFill>
                  <a:srgbClr val="0000CC"/>
                </a:solidFill>
              </a:rPr>
              <a:t> mod n</a:t>
            </a:r>
          </a:p>
        </p:txBody>
      </p:sp>
      <p:sp>
        <p:nvSpPr>
          <p:cNvPr id="32778" name="Rectangle 17"/>
          <p:cNvSpPr>
            <a:spLocks noChangeArrowheads="1"/>
          </p:cNvSpPr>
          <p:nvPr/>
        </p:nvSpPr>
        <p:spPr bwMode="auto">
          <a:xfrm>
            <a:off x="6172200" y="3429000"/>
            <a:ext cx="2586038" cy="406400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</a:pPr>
            <a:r>
              <a:rPr lang="en-US" altLang="zh-TW"/>
              <a:t>Compute </a:t>
            </a:r>
            <a:r>
              <a:rPr lang="en-US" altLang="zh-TW" sz="2000">
                <a:solidFill>
                  <a:srgbClr val="0000CC"/>
                </a:solidFill>
              </a:rPr>
              <a:t>z = y</a:t>
            </a:r>
            <a:r>
              <a:rPr lang="en-US" altLang="zh-TW" sz="2000" baseline="30000">
                <a:solidFill>
                  <a:srgbClr val="0000CC"/>
                </a:solidFill>
              </a:rPr>
              <a:t>d</a:t>
            </a:r>
            <a:r>
              <a:rPr lang="en-US" altLang="zh-TW" sz="2000">
                <a:solidFill>
                  <a:srgbClr val="0000CC"/>
                </a:solidFill>
              </a:rPr>
              <a:t> mod n</a:t>
            </a:r>
          </a:p>
        </p:txBody>
      </p:sp>
      <p:sp>
        <p:nvSpPr>
          <p:cNvPr id="32779" name="Text Box 18"/>
          <p:cNvSpPr txBox="1">
            <a:spLocks noChangeArrowheads="1"/>
          </p:cNvSpPr>
          <p:nvPr/>
        </p:nvSpPr>
        <p:spPr bwMode="auto">
          <a:xfrm>
            <a:off x="6477000" y="4114800"/>
            <a:ext cx="1893888" cy="2027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p, q</a:t>
            </a:r>
            <a:r>
              <a:rPr lang="en-US" altLang="zh-TW"/>
              <a:t> prime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n = pq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T = (p-1)(q-1)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e</a:t>
            </a:r>
            <a:r>
              <a:rPr lang="en-US" altLang="zh-TW"/>
              <a:t> s.t. </a:t>
            </a:r>
            <a:r>
              <a:rPr lang="en-US" altLang="zh-TW">
                <a:solidFill>
                  <a:srgbClr val="0000CC"/>
                </a:solidFill>
              </a:rPr>
              <a:t>gcd(e,T)=1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de = 1 (mod T)</a:t>
            </a:r>
          </a:p>
        </p:txBody>
      </p:sp>
      <p:sp>
        <p:nvSpPr>
          <p:cNvPr id="900115" name="Text Box 19"/>
          <p:cNvSpPr txBox="1">
            <a:spLocks noChangeArrowheads="1"/>
          </p:cNvSpPr>
          <p:nvPr/>
        </p:nvSpPr>
        <p:spPr bwMode="auto">
          <a:xfrm>
            <a:off x="609600" y="4724400"/>
            <a:ext cx="5216525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u="sng"/>
              <a:t>Method 2: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Factor </a:t>
            </a:r>
            <a:r>
              <a:rPr lang="en-US" altLang="zh-TW">
                <a:solidFill>
                  <a:srgbClr val="0000CC"/>
                </a:solidFill>
              </a:rPr>
              <a:t>n = pq</a:t>
            </a:r>
            <a:r>
              <a:rPr lang="en-US" altLang="zh-TW"/>
              <a:t>.  Compute secrete key </a:t>
            </a:r>
            <a:r>
              <a:rPr lang="en-US" altLang="zh-TW">
                <a:solidFill>
                  <a:srgbClr val="0000CC"/>
                </a:solidFill>
              </a:rPr>
              <a:t>d</a:t>
            </a:r>
            <a:r>
              <a:rPr lang="en-US" altLang="zh-TW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Then decrypt everything!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No one knows an efficient way to do factoring. </a:t>
            </a:r>
          </a:p>
        </p:txBody>
      </p:sp>
      <p:sp>
        <p:nvSpPr>
          <p:cNvPr id="32781" name="Rectangle 20"/>
          <p:cNvSpPr>
            <a:spLocks noChangeArrowheads="1"/>
          </p:cNvSpPr>
          <p:nvPr/>
        </p:nvSpPr>
        <p:spPr bwMode="auto">
          <a:xfrm>
            <a:off x="533400" y="3446463"/>
            <a:ext cx="5105400" cy="1201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2)</a:t>
            </a:r>
            <a:r>
              <a:rPr lang="en-US" altLang="zh-TW"/>
              <a:t> Without the secret key </a:t>
            </a:r>
            <a:r>
              <a:rPr lang="en-US" altLang="zh-TW">
                <a:solidFill>
                  <a:srgbClr val="0000CC"/>
                </a:solidFill>
              </a:rPr>
              <a:t>d</a:t>
            </a:r>
            <a:r>
              <a:rPr lang="en-US" altLang="zh-TW"/>
              <a:t>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we can not compute the original message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</a:t>
            </a:r>
            <a:r>
              <a:rPr lang="en-US" altLang="zh-TW" i="1"/>
              <a:t>before the sun burns out.</a:t>
            </a:r>
          </a:p>
        </p:txBody>
      </p:sp>
      <p:sp>
        <p:nvSpPr>
          <p:cNvPr id="32782" name="Oval 22"/>
          <p:cNvSpPr>
            <a:spLocks noChangeArrowheads="1"/>
          </p:cNvSpPr>
          <p:nvPr/>
        </p:nvSpPr>
        <p:spPr bwMode="auto">
          <a:xfrm>
            <a:off x="3886200" y="2286000"/>
            <a:ext cx="1524000" cy="9144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adversary</a:t>
            </a:r>
          </a:p>
        </p:txBody>
      </p:sp>
      <p:sp>
        <p:nvSpPr>
          <p:cNvPr id="900119" name="Text Box 23"/>
          <p:cNvSpPr txBox="1">
            <a:spLocks noChangeArrowheads="1"/>
          </p:cNvSpPr>
          <p:nvPr/>
        </p:nvSpPr>
        <p:spPr bwMode="auto">
          <a:xfrm>
            <a:off x="101600" y="6400800"/>
            <a:ext cx="88900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The security is based on </a:t>
            </a:r>
            <a:r>
              <a:rPr lang="en-US" altLang="zh-TW">
                <a:solidFill>
                  <a:srgbClr val="A50021"/>
                </a:solidFill>
              </a:rPr>
              <a:t>assumptions</a:t>
            </a:r>
            <a:r>
              <a:rPr lang="en-US" altLang="zh-TW"/>
              <a:t> that some computational problems are hard.</a:t>
            </a:r>
          </a:p>
        </p:txBody>
      </p:sp>
    </p:spTree>
    <p:extLst>
      <p:ext uri="{BB962C8B-B14F-4D97-AF65-F5344CB8AC3E}">
        <p14:creationId xmlns:p14="http://schemas.microsoft.com/office/powerpoint/2010/main" val="232948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11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498850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209800" y="1828800"/>
            <a:ext cx="33020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Introduction to cryptograph</a:t>
            </a:r>
          </a:p>
          <a:p>
            <a:pPr eaLnBrk="1" hangingPunct="1">
              <a:lnSpc>
                <a:spcPct val="200000"/>
              </a:lnSpc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“Turing code”</a:t>
            </a:r>
          </a:p>
          <a:p>
            <a:pPr eaLnBrk="1" hangingPunct="1">
              <a:lnSpc>
                <a:spcPct val="200000"/>
              </a:lnSpc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Public key cryptography</a:t>
            </a:r>
          </a:p>
          <a:p>
            <a:pPr eaLnBrk="1" hangingPunct="1">
              <a:lnSpc>
                <a:spcPct val="20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RSA cryptosystem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828925" y="3927475"/>
            <a:ext cx="43815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Key generation, encryption, decryption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Correctness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Secure?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Computational issues</a:t>
            </a:r>
          </a:p>
        </p:txBody>
      </p:sp>
    </p:spTree>
    <p:extLst>
      <p:ext uri="{BB962C8B-B14F-4D97-AF65-F5344CB8AC3E}">
        <p14:creationId xmlns:p14="http://schemas.microsoft.com/office/powerpoint/2010/main" val="226719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521075" y="457200"/>
            <a:ext cx="2138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RSA Example</a:t>
            </a:r>
          </a:p>
        </p:txBody>
      </p:sp>
      <p:sp>
        <p:nvSpPr>
          <p:cNvPr id="34819" name="Oval 3"/>
          <p:cNvSpPr>
            <a:spLocks noChangeArrowheads="1"/>
          </p:cNvSpPr>
          <p:nvPr/>
        </p:nvSpPr>
        <p:spPr bwMode="auto">
          <a:xfrm>
            <a:off x="1295400" y="1635125"/>
            <a:ext cx="1371600" cy="914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Alice</a:t>
            </a:r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6477000" y="1635125"/>
            <a:ext cx="1371600" cy="91440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Bob</a:t>
            </a:r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2819400" y="2092325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33" name="Text Box 13"/>
          <p:cNvSpPr txBox="1">
            <a:spLocks noChangeArrowheads="1"/>
          </p:cNvSpPr>
          <p:nvPr/>
        </p:nvSpPr>
        <p:spPr bwMode="auto">
          <a:xfrm>
            <a:off x="4876800" y="4114800"/>
            <a:ext cx="1081088" cy="2027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p=5 q=11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n = 55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T = 40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e = 7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d = 23</a:t>
            </a:r>
          </a:p>
        </p:txBody>
      </p:sp>
      <p:sp>
        <p:nvSpPr>
          <p:cNvPr id="901134" name="Text Box 14"/>
          <p:cNvSpPr txBox="1">
            <a:spLocks noChangeArrowheads="1"/>
          </p:cNvSpPr>
          <p:nvPr/>
        </p:nvSpPr>
        <p:spPr bwMode="auto">
          <a:xfrm>
            <a:off x="838200" y="3810000"/>
            <a:ext cx="714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x=33</a:t>
            </a:r>
          </a:p>
        </p:txBody>
      </p:sp>
      <p:sp>
        <p:nvSpPr>
          <p:cNvPr id="901141" name="Text Box 21"/>
          <p:cNvSpPr txBox="1">
            <a:spLocks noChangeArrowheads="1"/>
          </p:cNvSpPr>
          <p:nvPr/>
        </p:nvSpPr>
        <p:spPr bwMode="auto">
          <a:xfrm>
            <a:off x="762000" y="4953000"/>
            <a:ext cx="3097213" cy="346075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600"/>
              <a:t>How to compute it efficiently?</a:t>
            </a:r>
          </a:p>
        </p:txBody>
      </p:sp>
      <p:sp>
        <p:nvSpPr>
          <p:cNvPr id="34825" name="Text Box 22"/>
          <p:cNvSpPr txBox="1">
            <a:spLocks noChangeArrowheads="1"/>
          </p:cNvSpPr>
          <p:nvPr/>
        </p:nvSpPr>
        <p:spPr bwMode="auto">
          <a:xfrm>
            <a:off x="6553200" y="1066800"/>
            <a:ext cx="2138363" cy="3762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public key: </a:t>
            </a:r>
            <a:r>
              <a:rPr lang="en-US" altLang="zh-TW">
                <a:solidFill>
                  <a:srgbClr val="0000CC"/>
                </a:solidFill>
              </a:rPr>
              <a:t>e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34826" name="Text Box 23"/>
          <p:cNvSpPr txBox="1">
            <a:spLocks noChangeArrowheads="1"/>
          </p:cNvSpPr>
          <p:nvPr/>
        </p:nvSpPr>
        <p:spPr bwMode="auto">
          <a:xfrm>
            <a:off x="6553200" y="2743200"/>
            <a:ext cx="1598613" cy="376238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secret key: </a:t>
            </a:r>
            <a:r>
              <a:rPr lang="en-US" altLang="zh-TW">
                <a:solidFill>
                  <a:srgbClr val="0000CC"/>
                </a:solidFill>
              </a:rPr>
              <a:t>d</a:t>
            </a:r>
          </a:p>
        </p:txBody>
      </p:sp>
      <p:sp>
        <p:nvSpPr>
          <p:cNvPr id="34827" name="Text Box 24"/>
          <p:cNvSpPr txBox="1">
            <a:spLocks noChangeArrowheads="1"/>
          </p:cNvSpPr>
          <p:nvPr/>
        </p:nvSpPr>
        <p:spPr bwMode="auto">
          <a:xfrm>
            <a:off x="1219200" y="1066800"/>
            <a:ext cx="1285875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message </a:t>
            </a:r>
            <a:r>
              <a:rPr lang="en-US" altLang="zh-TW">
                <a:solidFill>
                  <a:srgbClr val="0000CC"/>
                </a:solidFill>
              </a:rPr>
              <a:t>x</a:t>
            </a:r>
          </a:p>
        </p:txBody>
      </p:sp>
      <p:sp>
        <p:nvSpPr>
          <p:cNvPr id="34828" name="Text Box 25"/>
          <p:cNvSpPr txBox="1">
            <a:spLocks noChangeArrowheads="1"/>
          </p:cNvSpPr>
          <p:nvPr/>
        </p:nvSpPr>
        <p:spPr bwMode="auto">
          <a:xfrm>
            <a:off x="3429000" y="1500188"/>
            <a:ext cx="227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000"/>
              <a:t>Send </a:t>
            </a:r>
            <a:r>
              <a:rPr lang="en-US" altLang="zh-TW" sz="2000">
                <a:solidFill>
                  <a:srgbClr val="0000CC"/>
                </a:solidFill>
              </a:rPr>
              <a:t>y = x</a:t>
            </a:r>
            <a:r>
              <a:rPr lang="en-US" altLang="zh-TW" sz="2000" baseline="30000">
                <a:solidFill>
                  <a:srgbClr val="0000CC"/>
                </a:solidFill>
              </a:rPr>
              <a:t>e</a:t>
            </a:r>
            <a:r>
              <a:rPr lang="en-US" altLang="zh-TW" sz="2000">
                <a:solidFill>
                  <a:srgbClr val="0000CC"/>
                </a:solidFill>
              </a:rPr>
              <a:t> mod n</a:t>
            </a:r>
          </a:p>
        </p:txBody>
      </p:sp>
      <p:sp>
        <p:nvSpPr>
          <p:cNvPr id="34829" name="Rectangle 26"/>
          <p:cNvSpPr>
            <a:spLocks noChangeArrowheads="1"/>
          </p:cNvSpPr>
          <p:nvPr/>
        </p:nvSpPr>
        <p:spPr bwMode="auto">
          <a:xfrm>
            <a:off x="6172200" y="3429000"/>
            <a:ext cx="2586038" cy="406400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</a:pPr>
            <a:r>
              <a:rPr lang="en-US" altLang="zh-TW"/>
              <a:t>Compute </a:t>
            </a:r>
            <a:r>
              <a:rPr lang="en-US" altLang="zh-TW" sz="2000">
                <a:solidFill>
                  <a:srgbClr val="0000CC"/>
                </a:solidFill>
              </a:rPr>
              <a:t>z = y</a:t>
            </a:r>
            <a:r>
              <a:rPr lang="en-US" altLang="zh-TW" sz="2000" baseline="30000">
                <a:solidFill>
                  <a:srgbClr val="0000CC"/>
                </a:solidFill>
              </a:rPr>
              <a:t>d</a:t>
            </a:r>
            <a:r>
              <a:rPr lang="en-US" altLang="zh-TW" sz="2000">
                <a:solidFill>
                  <a:srgbClr val="0000CC"/>
                </a:solidFill>
              </a:rPr>
              <a:t> mod n</a:t>
            </a:r>
          </a:p>
        </p:txBody>
      </p:sp>
      <p:sp>
        <p:nvSpPr>
          <p:cNvPr id="34830" name="Text Box 27"/>
          <p:cNvSpPr txBox="1">
            <a:spLocks noChangeArrowheads="1"/>
          </p:cNvSpPr>
          <p:nvPr/>
        </p:nvSpPr>
        <p:spPr bwMode="auto">
          <a:xfrm>
            <a:off x="6477000" y="4114800"/>
            <a:ext cx="1893888" cy="2027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p, q</a:t>
            </a:r>
            <a:r>
              <a:rPr lang="en-US" altLang="zh-TW"/>
              <a:t> prime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n = pq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T = (p-1)(q-1)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e</a:t>
            </a:r>
            <a:r>
              <a:rPr lang="en-US" altLang="zh-TW"/>
              <a:t> s.t. </a:t>
            </a:r>
            <a:r>
              <a:rPr lang="en-US" altLang="zh-TW">
                <a:solidFill>
                  <a:srgbClr val="0000CC"/>
                </a:solidFill>
              </a:rPr>
              <a:t>gcd(e,T)=1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de = 1 (mod T)</a:t>
            </a:r>
          </a:p>
        </p:txBody>
      </p:sp>
      <p:sp>
        <p:nvSpPr>
          <p:cNvPr id="34831" name="Line 28"/>
          <p:cNvSpPr>
            <a:spLocks noChangeShapeType="1"/>
          </p:cNvSpPr>
          <p:nvPr/>
        </p:nvSpPr>
        <p:spPr bwMode="auto">
          <a:xfrm>
            <a:off x="60198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54" name="Text Box 34"/>
          <p:cNvSpPr txBox="1">
            <a:spLocks noChangeArrowheads="1"/>
          </p:cNvSpPr>
          <p:nvPr/>
        </p:nvSpPr>
        <p:spPr bwMode="auto">
          <a:xfrm>
            <a:off x="4953000" y="6324600"/>
            <a:ext cx="3325813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First Bob generated his keys.</a:t>
            </a:r>
          </a:p>
        </p:txBody>
      </p:sp>
      <p:sp>
        <p:nvSpPr>
          <p:cNvPr id="901156" name="Text Box 36"/>
          <p:cNvSpPr txBox="1">
            <a:spLocks noChangeArrowheads="1"/>
          </p:cNvSpPr>
          <p:nvPr/>
        </p:nvSpPr>
        <p:spPr bwMode="auto">
          <a:xfrm>
            <a:off x="838200" y="3124200"/>
            <a:ext cx="4595813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Then Alice sends the encrypted message.</a:t>
            </a:r>
          </a:p>
        </p:txBody>
      </p:sp>
      <p:sp>
        <p:nvSpPr>
          <p:cNvPr id="901160" name="Rectangle 40"/>
          <p:cNvSpPr>
            <a:spLocks noChangeArrowheads="1"/>
          </p:cNvSpPr>
          <p:nvPr/>
        </p:nvSpPr>
        <p:spPr bwMode="auto">
          <a:xfrm>
            <a:off x="1905000" y="3810000"/>
            <a:ext cx="1871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y = 33</a:t>
            </a:r>
            <a:r>
              <a:rPr lang="en-US" altLang="zh-TW" baseline="30000">
                <a:solidFill>
                  <a:srgbClr val="0000CC"/>
                </a:solidFill>
              </a:rPr>
              <a:t>23</a:t>
            </a:r>
            <a:r>
              <a:rPr lang="en-US" altLang="zh-TW">
                <a:solidFill>
                  <a:srgbClr val="0000CC"/>
                </a:solidFill>
              </a:rPr>
              <a:t> mod 55</a:t>
            </a:r>
          </a:p>
        </p:txBody>
      </p:sp>
      <p:sp>
        <p:nvSpPr>
          <p:cNvPr id="901161" name="Text Box 41"/>
          <p:cNvSpPr txBox="1">
            <a:spLocks noChangeArrowheads="1"/>
          </p:cNvSpPr>
          <p:nvPr/>
        </p:nvSpPr>
        <p:spPr bwMode="auto">
          <a:xfrm>
            <a:off x="457200" y="49530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01162" name="Text Box 42"/>
          <p:cNvSpPr txBox="1">
            <a:spLocks noChangeArrowheads="1"/>
          </p:cNvSpPr>
          <p:nvPr/>
        </p:nvSpPr>
        <p:spPr bwMode="auto">
          <a:xfrm>
            <a:off x="228600" y="4419600"/>
            <a:ext cx="42021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CC"/>
                </a:solidFill>
              </a:rPr>
              <a:t>y = 84298649517881922539738734663399137 mod 55</a:t>
            </a:r>
          </a:p>
        </p:txBody>
      </p:sp>
      <p:sp>
        <p:nvSpPr>
          <p:cNvPr id="901163" name="Line 43"/>
          <p:cNvSpPr>
            <a:spLocks noChangeShapeType="1"/>
          </p:cNvSpPr>
          <p:nvPr/>
        </p:nvSpPr>
        <p:spPr bwMode="auto">
          <a:xfrm flipH="1" flipV="1">
            <a:off x="2286000" y="4648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3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34" grpId="0"/>
      <p:bldP spid="901141" grpId="0" animBg="1"/>
      <p:bldP spid="901154" grpId="0" animBg="1"/>
      <p:bldP spid="901156" grpId="0" animBg="1"/>
      <p:bldP spid="901160" grpId="0"/>
      <p:bldP spid="901161" grpId="0"/>
      <p:bldP spid="901162" grpId="0"/>
      <p:bldP spid="90116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316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Exponentiation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914400" y="1752600"/>
            <a:ext cx="3622675" cy="421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144</a:t>
            </a:r>
            <a:r>
              <a:rPr lang="en-US" altLang="zh-TW" baseline="30000"/>
              <a:t>4</a:t>
            </a:r>
            <a:r>
              <a:rPr lang="en-US" altLang="zh-TW"/>
              <a:t> mod 713 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= 144 * 144 * 144 * 144 mod 713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= 20736 * 144 * 144 mod 713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= 59 * 144 * 144 mod 713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= 8496 * 144 mod 713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= 653 * 144 mod 713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= 94032 mod 713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= 629 mod 713</a:t>
            </a:r>
          </a:p>
        </p:txBody>
      </p:sp>
      <p:sp>
        <p:nvSpPr>
          <p:cNvPr id="902148" name="Line 4"/>
          <p:cNvSpPr>
            <a:spLocks noChangeShapeType="1"/>
          </p:cNvSpPr>
          <p:nvPr/>
        </p:nvSpPr>
        <p:spPr bwMode="auto">
          <a:xfrm>
            <a:off x="4572000" y="333216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149" name="Text Box 5"/>
          <p:cNvSpPr txBox="1">
            <a:spLocks noChangeArrowheads="1"/>
          </p:cNvSpPr>
          <p:nvPr/>
        </p:nvSpPr>
        <p:spPr bwMode="auto">
          <a:xfrm>
            <a:off x="5486400" y="2971800"/>
            <a:ext cx="2493963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600"/>
              <a:t>20736 * 20736 mod 713</a:t>
            </a:r>
          </a:p>
          <a:p>
            <a:pPr eaLnBrk="1" hangingPunct="1"/>
            <a:endParaRPr lang="en-US" altLang="zh-TW" sz="1600"/>
          </a:p>
          <a:p>
            <a:pPr eaLnBrk="1" hangingPunct="1"/>
            <a:r>
              <a:rPr lang="en-US" altLang="zh-TW" sz="1600"/>
              <a:t>= 59 * 59 mod 713</a:t>
            </a:r>
          </a:p>
          <a:p>
            <a:pPr eaLnBrk="1" hangingPunct="1"/>
            <a:endParaRPr lang="en-US" altLang="zh-TW" sz="1600"/>
          </a:p>
          <a:p>
            <a:pPr eaLnBrk="1" hangingPunct="1"/>
            <a:r>
              <a:rPr lang="en-US" altLang="zh-TW" sz="1600"/>
              <a:t>= 3481 mod 713</a:t>
            </a:r>
          </a:p>
          <a:p>
            <a:pPr eaLnBrk="1" hangingPunct="1"/>
            <a:endParaRPr lang="en-US" altLang="zh-TW" sz="1600"/>
          </a:p>
          <a:p>
            <a:pPr eaLnBrk="1" hangingPunct="1"/>
            <a:r>
              <a:rPr lang="en-US" altLang="zh-TW" sz="1600"/>
              <a:t>= 629 mod 713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667000" y="1219200"/>
            <a:ext cx="3743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To compute exponentiation </a:t>
            </a:r>
            <a:r>
              <a:rPr lang="en-US" altLang="zh-TW">
                <a:solidFill>
                  <a:srgbClr val="0000CC"/>
                </a:solidFill>
              </a:rPr>
              <a:t>mod n</a:t>
            </a:r>
          </a:p>
        </p:txBody>
      </p:sp>
      <p:sp>
        <p:nvSpPr>
          <p:cNvPr id="902151" name="Text Box 7"/>
          <p:cNvSpPr txBox="1">
            <a:spLocks noChangeArrowheads="1"/>
          </p:cNvSpPr>
          <p:nvPr/>
        </p:nvSpPr>
        <p:spPr bwMode="auto">
          <a:xfrm>
            <a:off x="457200" y="6172200"/>
            <a:ext cx="5673725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This still takes too long when the exponent is large.</a:t>
            </a:r>
          </a:p>
        </p:txBody>
      </p:sp>
      <p:sp>
        <p:nvSpPr>
          <p:cNvPr id="902152" name="Line 8"/>
          <p:cNvSpPr>
            <a:spLocks noChangeShapeType="1"/>
          </p:cNvSpPr>
          <p:nvPr/>
        </p:nvSpPr>
        <p:spPr bwMode="auto">
          <a:xfrm flipH="1" flipV="1">
            <a:off x="3276600" y="56388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153" name="Text Box 9"/>
          <p:cNvSpPr txBox="1">
            <a:spLocks noChangeArrowheads="1"/>
          </p:cNvSpPr>
          <p:nvPr/>
        </p:nvSpPr>
        <p:spPr bwMode="auto">
          <a:xfrm>
            <a:off x="5394325" y="5222875"/>
            <a:ext cx="3194050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This is much more efficient.</a:t>
            </a:r>
          </a:p>
        </p:txBody>
      </p:sp>
      <p:sp>
        <p:nvSpPr>
          <p:cNvPr id="902154" name="Line 10"/>
          <p:cNvSpPr>
            <a:spLocks noChangeShapeType="1"/>
          </p:cNvSpPr>
          <p:nvPr/>
        </p:nvSpPr>
        <p:spPr bwMode="auto">
          <a:xfrm flipV="1">
            <a:off x="65532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0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2148" grpId="0" animBg="1"/>
      <p:bldP spid="902151" grpId="0" animBg="1"/>
      <p:bldP spid="902152" grpId="0" animBg="1"/>
      <p:bldP spid="902153" grpId="0" animBg="1"/>
      <p:bldP spid="90215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3090863" y="457200"/>
            <a:ext cx="2928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Repeated Squaring</a:t>
            </a:r>
          </a:p>
        </p:txBody>
      </p:sp>
      <p:sp>
        <p:nvSpPr>
          <p:cNvPr id="903171" name="Text Box 3"/>
          <p:cNvSpPr txBox="1">
            <a:spLocks noChangeArrowheads="1"/>
          </p:cNvSpPr>
          <p:nvPr/>
        </p:nvSpPr>
        <p:spPr bwMode="auto">
          <a:xfrm>
            <a:off x="808038" y="2252663"/>
            <a:ext cx="2882900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144</a:t>
            </a:r>
            <a:r>
              <a:rPr lang="en-US" altLang="zh-TW" baseline="30000"/>
              <a:t>50</a:t>
            </a:r>
            <a:r>
              <a:rPr lang="en-US" altLang="zh-TW"/>
              <a:t> mod 713 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= </a:t>
            </a:r>
            <a:r>
              <a:rPr lang="en-US" altLang="zh-TW" sz="1600"/>
              <a:t>144</a:t>
            </a:r>
            <a:r>
              <a:rPr lang="en-US" altLang="zh-TW" sz="1600" baseline="30000"/>
              <a:t>32</a:t>
            </a:r>
            <a:r>
              <a:rPr lang="en-US" altLang="zh-TW"/>
              <a:t> </a:t>
            </a:r>
            <a:r>
              <a:rPr lang="en-US" altLang="zh-TW" sz="1600"/>
              <a:t>144</a:t>
            </a:r>
            <a:r>
              <a:rPr lang="en-US" altLang="zh-TW" sz="1600" baseline="30000"/>
              <a:t>16</a:t>
            </a:r>
            <a:r>
              <a:rPr lang="en-US" altLang="zh-TW"/>
              <a:t> </a:t>
            </a:r>
            <a:r>
              <a:rPr lang="en-US" altLang="zh-TW" sz="1600"/>
              <a:t>144</a:t>
            </a:r>
            <a:r>
              <a:rPr lang="en-US" altLang="zh-TW" sz="1600" baseline="30000"/>
              <a:t>2</a:t>
            </a:r>
            <a:r>
              <a:rPr lang="en-US" altLang="zh-TW"/>
              <a:t> mod 713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= 648</a:t>
            </a:r>
            <a:r>
              <a:rPr lang="el-GR" altLang="zh-TW"/>
              <a:t>·</a:t>
            </a:r>
            <a:r>
              <a:rPr lang="en-US" altLang="zh-TW"/>
              <a:t>485</a:t>
            </a:r>
            <a:r>
              <a:rPr lang="el-GR" altLang="zh-TW"/>
              <a:t>·</a:t>
            </a:r>
            <a:r>
              <a:rPr lang="en-US" altLang="zh-TW"/>
              <a:t>59 mod 713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= 242</a:t>
            </a:r>
          </a:p>
        </p:txBody>
      </p:sp>
      <p:sp>
        <p:nvSpPr>
          <p:cNvPr id="903173" name="Text Box 5"/>
          <p:cNvSpPr txBox="1">
            <a:spLocks noChangeArrowheads="1"/>
          </p:cNvSpPr>
          <p:nvPr/>
        </p:nvSpPr>
        <p:spPr bwMode="auto">
          <a:xfrm>
            <a:off x="5334000" y="1219200"/>
            <a:ext cx="2473325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600"/>
              <a:t>144</a:t>
            </a:r>
            <a:r>
              <a:rPr lang="en-US" altLang="zh-TW" sz="1600" baseline="30000"/>
              <a:t>2</a:t>
            </a:r>
            <a:r>
              <a:rPr lang="en-US" altLang="zh-TW" sz="1600"/>
              <a:t> mod 713 = 59</a:t>
            </a:r>
          </a:p>
          <a:p>
            <a:pPr eaLnBrk="1" hangingPunct="1"/>
            <a:endParaRPr lang="en-US" altLang="zh-TW" sz="1600"/>
          </a:p>
          <a:p>
            <a:pPr eaLnBrk="1" hangingPunct="1"/>
            <a:r>
              <a:rPr lang="en-US" altLang="zh-TW" sz="1600"/>
              <a:t>144</a:t>
            </a:r>
            <a:r>
              <a:rPr lang="en-US" altLang="zh-TW" sz="1600" baseline="30000"/>
              <a:t>4</a:t>
            </a:r>
            <a:r>
              <a:rPr lang="en-US" altLang="zh-TW" sz="1600"/>
              <a:t> mod 713 </a:t>
            </a:r>
          </a:p>
          <a:p>
            <a:pPr eaLnBrk="1" hangingPunct="1"/>
            <a:r>
              <a:rPr lang="en-US" altLang="zh-TW" sz="1600"/>
              <a:t>= 144</a:t>
            </a:r>
            <a:r>
              <a:rPr lang="en-US" altLang="zh-TW" sz="1600" baseline="30000"/>
              <a:t>2 </a:t>
            </a:r>
            <a:r>
              <a:rPr lang="el-GR" altLang="zh-TW" sz="1600" baseline="30000"/>
              <a:t>·</a:t>
            </a:r>
            <a:r>
              <a:rPr lang="en-US" altLang="zh-TW" sz="1600"/>
              <a:t>144</a:t>
            </a:r>
            <a:r>
              <a:rPr lang="en-US" altLang="zh-TW" sz="1600" baseline="30000"/>
              <a:t>2</a:t>
            </a:r>
            <a:r>
              <a:rPr lang="en-US" altLang="zh-TW" sz="1600"/>
              <a:t> mod 713</a:t>
            </a:r>
          </a:p>
          <a:p>
            <a:pPr eaLnBrk="1" hangingPunct="1"/>
            <a:r>
              <a:rPr lang="en-US" altLang="zh-TW" sz="1600"/>
              <a:t>= 59</a:t>
            </a:r>
            <a:r>
              <a:rPr lang="el-GR" altLang="zh-TW" sz="1600"/>
              <a:t>·</a:t>
            </a:r>
            <a:r>
              <a:rPr lang="en-US" altLang="zh-TW" sz="1600"/>
              <a:t>59 mod 713</a:t>
            </a:r>
            <a:endParaRPr lang="el-GR" altLang="zh-TW" sz="1600"/>
          </a:p>
          <a:p>
            <a:pPr eaLnBrk="1" hangingPunct="1"/>
            <a:r>
              <a:rPr lang="en-US" altLang="zh-TW" sz="1600"/>
              <a:t>= 629 </a:t>
            </a:r>
          </a:p>
          <a:p>
            <a:pPr eaLnBrk="1" hangingPunct="1"/>
            <a:endParaRPr lang="en-US" altLang="zh-TW" sz="1600"/>
          </a:p>
          <a:p>
            <a:pPr eaLnBrk="1" hangingPunct="1"/>
            <a:r>
              <a:rPr lang="en-US" altLang="zh-TW" sz="1600"/>
              <a:t>144</a:t>
            </a:r>
            <a:r>
              <a:rPr lang="en-US" altLang="zh-TW" sz="1600" baseline="30000"/>
              <a:t>8</a:t>
            </a:r>
            <a:r>
              <a:rPr lang="en-US" altLang="zh-TW" sz="1600"/>
              <a:t> mod 713</a:t>
            </a:r>
          </a:p>
          <a:p>
            <a:pPr eaLnBrk="1" hangingPunct="1"/>
            <a:r>
              <a:rPr lang="en-US" altLang="zh-TW" sz="1600"/>
              <a:t>= 144</a:t>
            </a:r>
            <a:r>
              <a:rPr lang="en-US" altLang="zh-TW" sz="1600" baseline="30000"/>
              <a:t>4</a:t>
            </a:r>
            <a:r>
              <a:rPr lang="el-GR" altLang="zh-TW" sz="1600"/>
              <a:t>·</a:t>
            </a:r>
            <a:r>
              <a:rPr lang="en-US" altLang="zh-TW" sz="1600"/>
              <a:t>144</a:t>
            </a:r>
            <a:r>
              <a:rPr lang="en-US" altLang="zh-TW" sz="1600" baseline="30000"/>
              <a:t>4</a:t>
            </a:r>
            <a:r>
              <a:rPr lang="en-US" altLang="zh-TW" sz="1600"/>
              <a:t> mod 713</a:t>
            </a:r>
          </a:p>
          <a:p>
            <a:pPr eaLnBrk="1" hangingPunct="1"/>
            <a:r>
              <a:rPr lang="en-US" altLang="zh-TW" sz="1600"/>
              <a:t>= 629</a:t>
            </a:r>
            <a:r>
              <a:rPr lang="el-GR" altLang="zh-TW" sz="1600"/>
              <a:t>·</a:t>
            </a:r>
            <a:r>
              <a:rPr lang="en-US" altLang="zh-TW" sz="1600"/>
              <a:t>629 mod 713</a:t>
            </a:r>
          </a:p>
          <a:p>
            <a:pPr eaLnBrk="1" hangingPunct="1"/>
            <a:r>
              <a:rPr lang="en-US" altLang="zh-TW" sz="1600"/>
              <a:t>= 639</a:t>
            </a:r>
          </a:p>
          <a:p>
            <a:pPr eaLnBrk="1" hangingPunct="1"/>
            <a:endParaRPr lang="en-US" altLang="zh-TW" sz="1600"/>
          </a:p>
          <a:p>
            <a:pPr eaLnBrk="1" hangingPunct="1"/>
            <a:r>
              <a:rPr lang="en-US" altLang="zh-TW" sz="1600"/>
              <a:t>144</a:t>
            </a:r>
            <a:r>
              <a:rPr lang="en-US" altLang="zh-TW" sz="1600" baseline="30000"/>
              <a:t>16</a:t>
            </a:r>
            <a:r>
              <a:rPr lang="en-US" altLang="zh-TW" sz="1600"/>
              <a:t> mod 713</a:t>
            </a:r>
          </a:p>
          <a:p>
            <a:pPr eaLnBrk="1" hangingPunct="1"/>
            <a:r>
              <a:rPr lang="en-US" altLang="zh-TW" sz="1600"/>
              <a:t>= 144</a:t>
            </a:r>
            <a:r>
              <a:rPr lang="en-US" altLang="zh-TW" sz="1600" baseline="30000"/>
              <a:t>8</a:t>
            </a:r>
            <a:r>
              <a:rPr lang="el-GR" altLang="zh-TW" sz="1600"/>
              <a:t>·</a:t>
            </a:r>
            <a:r>
              <a:rPr lang="en-US" altLang="zh-TW" sz="1600"/>
              <a:t>144</a:t>
            </a:r>
            <a:r>
              <a:rPr lang="en-US" altLang="zh-TW" sz="1600" baseline="30000"/>
              <a:t>8</a:t>
            </a:r>
            <a:r>
              <a:rPr lang="en-US" altLang="zh-TW" sz="1600"/>
              <a:t> mod 713</a:t>
            </a:r>
          </a:p>
          <a:p>
            <a:pPr eaLnBrk="1" hangingPunct="1"/>
            <a:r>
              <a:rPr lang="en-US" altLang="zh-TW" sz="1600"/>
              <a:t>= 639</a:t>
            </a:r>
            <a:r>
              <a:rPr lang="el-GR" altLang="zh-TW" sz="1600"/>
              <a:t>·</a:t>
            </a:r>
            <a:r>
              <a:rPr lang="en-US" altLang="zh-TW" sz="1600"/>
              <a:t>639 mod 713</a:t>
            </a:r>
          </a:p>
          <a:p>
            <a:pPr eaLnBrk="1" hangingPunct="1"/>
            <a:r>
              <a:rPr lang="en-US" altLang="zh-TW" sz="1600"/>
              <a:t>= 485</a:t>
            </a:r>
          </a:p>
          <a:p>
            <a:pPr eaLnBrk="1" hangingPunct="1"/>
            <a:endParaRPr lang="en-US" altLang="zh-TW" sz="1600"/>
          </a:p>
          <a:p>
            <a:pPr eaLnBrk="1" hangingPunct="1"/>
            <a:r>
              <a:rPr lang="en-US" altLang="zh-TW" sz="1600"/>
              <a:t>144</a:t>
            </a:r>
            <a:r>
              <a:rPr lang="en-US" altLang="zh-TW" sz="1600" baseline="30000"/>
              <a:t>32</a:t>
            </a:r>
            <a:r>
              <a:rPr lang="en-US" altLang="zh-TW" sz="1600"/>
              <a:t> mod 713</a:t>
            </a:r>
          </a:p>
          <a:p>
            <a:pPr eaLnBrk="1" hangingPunct="1"/>
            <a:r>
              <a:rPr lang="en-US" altLang="zh-TW" sz="1600"/>
              <a:t>= 144</a:t>
            </a:r>
            <a:r>
              <a:rPr lang="en-US" altLang="zh-TW" sz="1600" baseline="30000"/>
              <a:t>16</a:t>
            </a:r>
            <a:r>
              <a:rPr lang="el-GR" altLang="zh-TW" sz="1600"/>
              <a:t>·</a:t>
            </a:r>
            <a:r>
              <a:rPr lang="en-US" altLang="zh-TW" sz="1600"/>
              <a:t>144</a:t>
            </a:r>
            <a:r>
              <a:rPr lang="en-US" altLang="zh-TW" sz="1600" baseline="30000"/>
              <a:t>16</a:t>
            </a:r>
            <a:r>
              <a:rPr lang="en-US" altLang="zh-TW" sz="1600"/>
              <a:t> mod 713</a:t>
            </a:r>
          </a:p>
          <a:p>
            <a:pPr eaLnBrk="1" hangingPunct="1"/>
            <a:r>
              <a:rPr lang="en-US" altLang="zh-TW" sz="1600"/>
              <a:t>= 485</a:t>
            </a:r>
            <a:r>
              <a:rPr lang="el-GR" altLang="zh-TW" sz="1600"/>
              <a:t>·</a:t>
            </a:r>
            <a:r>
              <a:rPr lang="en-US" altLang="zh-TW" sz="1600"/>
              <a:t>485 mod 713</a:t>
            </a:r>
          </a:p>
          <a:p>
            <a:pPr eaLnBrk="1" hangingPunct="1"/>
            <a:r>
              <a:rPr lang="en-US" altLang="zh-TW" sz="1600"/>
              <a:t>= 648</a:t>
            </a:r>
          </a:p>
        </p:txBody>
      </p:sp>
      <p:sp>
        <p:nvSpPr>
          <p:cNvPr id="903174" name="Text Box 6"/>
          <p:cNvSpPr txBox="1">
            <a:spLocks noChangeArrowheads="1"/>
          </p:cNvSpPr>
          <p:nvPr/>
        </p:nvSpPr>
        <p:spPr bwMode="auto">
          <a:xfrm>
            <a:off x="838200" y="1524000"/>
            <a:ext cx="3017838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Note that 50 = 32 + 16 + 2</a:t>
            </a:r>
          </a:p>
        </p:txBody>
      </p:sp>
      <p:sp>
        <p:nvSpPr>
          <p:cNvPr id="903175" name="Line 7"/>
          <p:cNvSpPr>
            <a:spLocks noChangeShapeType="1"/>
          </p:cNvSpPr>
          <p:nvPr/>
        </p:nvSpPr>
        <p:spPr bwMode="auto">
          <a:xfrm>
            <a:off x="1371600" y="3733800"/>
            <a:ext cx="3810000" cy="2590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3176" name="Line 8"/>
          <p:cNvSpPr>
            <a:spLocks noChangeShapeType="1"/>
          </p:cNvSpPr>
          <p:nvPr/>
        </p:nvSpPr>
        <p:spPr bwMode="auto">
          <a:xfrm>
            <a:off x="1828800" y="3733800"/>
            <a:ext cx="335280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3177" name="Line 9"/>
          <p:cNvSpPr>
            <a:spLocks noChangeShapeType="1"/>
          </p:cNvSpPr>
          <p:nvPr/>
        </p:nvSpPr>
        <p:spPr bwMode="auto">
          <a:xfrm flipV="1">
            <a:off x="2362200" y="1447800"/>
            <a:ext cx="3048000" cy="1905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174" grpId="0" animBg="1"/>
      <p:bldP spid="903175" grpId="0" animBg="1"/>
      <p:bldP spid="903176" grpId="0" animBg="1"/>
      <p:bldP spid="90317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874963" y="457200"/>
            <a:ext cx="3375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Generating Public Key</a:t>
            </a:r>
          </a:p>
        </p:txBody>
      </p:sp>
      <p:sp>
        <p:nvSpPr>
          <p:cNvPr id="36867" name="Text Box 7"/>
          <p:cNvSpPr txBox="1">
            <a:spLocks noChangeArrowheads="1"/>
          </p:cNvSpPr>
          <p:nvPr/>
        </p:nvSpPr>
        <p:spPr bwMode="auto">
          <a:xfrm>
            <a:off x="2286000" y="1447800"/>
            <a:ext cx="4592638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Choose </a:t>
            </a:r>
            <a:r>
              <a:rPr lang="en-US" altLang="zh-TW">
                <a:solidFill>
                  <a:srgbClr val="0000CC"/>
                </a:solidFill>
              </a:rPr>
              <a:t>2</a:t>
            </a:r>
            <a:r>
              <a:rPr lang="en-US" altLang="zh-TW"/>
              <a:t> large prime numbers </a:t>
            </a:r>
            <a:r>
              <a:rPr lang="en-US" altLang="zh-TW">
                <a:solidFill>
                  <a:srgbClr val="0000CC"/>
                </a:solidFill>
              </a:rPr>
              <a:t>p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q</a:t>
            </a:r>
            <a:r>
              <a:rPr lang="en-US" altLang="zh-TW"/>
              <a:t>.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Set </a:t>
            </a:r>
            <a:r>
              <a:rPr lang="en-US" altLang="zh-TW">
                <a:solidFill>
                  <a:srgbClr val="0000CC"/>
                </a:solidFill>
              </a:rPr>
              <a:t>n = pq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T = (p-1)(q-1)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Choose </a:t>
            </a:r>
            <a:r>
              <a:rPr lang="en-US" altLang="zh-TW">
                <a:solidFill>
                  <a:srgbClr val="0000CC"/>
                </a:solidFill>
              </a:rPr>
              <a:t>e ≠1</a:t>
            </a:r>
            <a:r>
              <a:rPr lang="en-US" altLang="zh-TW"/>
              <a:t> so that </a:t>
            </a:r>
            <a:r>
              <a:rPr lang="en-US" altLang="zh-TW">
                <a:solidFill>
                  <a:srgbClr val="0000CC"/>
                </a:solidFill>
              </a:rPr>
              <a:t>gcd(e,T)=1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Calculate </a:t>
            </a:r>
            <a:r>
              <a:rPr lang="en-US" altLang="zh-TW">
                <a:solidFill>
                  <a:srgbClr val="0000CC"/>
                </a:solidFill>
              </a:rPr>
              <a:t>d</a:t>
            </a:r>
            <a:r>
              <a:rPr lang="en-US" altLang="zh-TW"/>
              <a:t> so that </a:t>
            </a:r>
            <a:r>
              <a:rPr lang="en-US" altLang="zh-TW">
                <a:solidFill>
                  <a:srgbClr val="0000CC"/>
                </a:solidFill>
              </a:rPr>
              <a:t>de = 1 (mod T)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Publish </a:t>
            </a:r>
            <a:r>
              <a:rPr lang="en-US" altLang="zh-TW">
                <a:solidFill>
                  <a:srgbClr val="0000CC"/>
                </a:solidFill>
              </a:rPr>
              <a:t>e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as public keys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Keep </a:t>
            </a:r>
            <a:r>
              <a:rPr lang="en-US" altLang="zh-TW">
                <a:solidFill>
                  <a:srgbClr val="0000CC"/>
                </a:solidFill>
              </a:rPr>
              <a:t>d</a:t>
            </a:r>
            <a:r>
              <a:rPr lang="en-US" altLang="zh-TW"/>
              <a:t> as secret key </a:t>
            </a:r>
          </a:p>
        </p:txBody>
      </p:sp>
      <p:sp>
        <p:nvSpPr>
          <p:cNvPr id="915470" name="AutoShape 14"/>
          <p:cNvSpPr>
            <a:spLocks noChangeArrowheads="1"/>
          </p:cNvSpPr>
          <p:nvPr/>
        </p:nvSpPr>
        <p:spPr bwMode="auto">
          <a:xfrm>
            <a:off x="1143000" y="1371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5471" name="Text Box 15"/>
          <p:cNvSpPr txBox="1">
            <a:spLocks noChangeArrowheads="1"/>
          </p:cNvSpPr>
          <p:nvPr/>
        </p:nvSpPr>
        <p:spPr bwMode="auto">
          <a:xfrm>
            <a:off x="1143000" y="4419600"/>
            <a:ext cx="5297488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How to choose large prime numbers efficiently?</a:t>
            </a:r>
          </a:p>
        </p:txBody>
      </p:sp>
      <p:sp>
        <p:nvSpPr>
          <p:cNvPr id="915472" name="Text Box 16"/>
          <p:cNvSpPr txBox="1">
            <a:spLocks noChangeArrowheads="1"/>
          </p:cNvSpPr>
          <p:nvPr/>
        </p:nvSpPr>
        <p:spPr bwMode="auto">
          <a:xfrm>
            <a:off x="1143000" y="5181600"/>
            <a:ext cx="7362825" cy="376238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Given a large number, how to check whether it is prime efficiently?</a:t>
            </a:r>
          </a:p>
        </p:txBody>
      </p:sp>
    </p:spTree>
    <p:extLst>
      <p:ext uri="{BB962C8B-B14F-4D97-AF65-F5344CB8AC3E}">
        <p14:creationId xmlns:p14="http://schemas.microsoft.com/office/powerpoint/2010/main" val="324820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5470" grpId="0" animBg="1"/>
      <p:bldP spid="915471" grpId="0" animBg="1"/>
      <p:bldP spid="91547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200400" y="457200"/>
            <a:ext cx="2678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Primality Testing</a:t>
            </a:r>
          </a:p>
        </p:txBody>
      </p:sp>
      <p:sp>
        <p:nvSpPr>
          <p:cNvPr id="37891" name="Text Box 7"/>
          <p:cNvSpPr txBox="1">
            <a:spLocks noChangeArrowheads="1"/>
          </p:cNvSpPr>
          <p:nvPr/>
        </p:nvSpPr>
        <p:spPr bwMode="auto">
          <a:xfrm>
            <a:off x="1219200" y="1371600"/>
            <a:ext cx="6651625" cy="376238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Given a large integer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, determine quickly whether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is prime</a:t>
            </a:r>
          </a:p>
        </p:txBody>
      </p:sp>
      <p:sp>
        <p:nvSpPr>
          <p:cNvPr id="904200" name="Text Box 8"/>
          <p:cNvSpPr txBox="1">
            <a:spLocks noChangeArrowheads="1"/>
          </p:cNvSpPr>
          <p:nvPr/>
        </p:nvSpPr>
        <p:spPr bwMode="auto">
          <a:xfrm>
            <a:off x="1295400" y="2362200"/>
            <a:ext cx="509111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First test:</a:t>
            </a:r>
            <a:r>
              <a:rPr lang="en-US" altLang="zh-TW"/>
              <a:t> for </a:t>
            </a:r>
            <a:r>
              <a:rPr lang="en-US" altLang="zh-TW">
                <a:solidFill>
                  <a:srgbClr val="0000CC"/>
                </a:solidFill>
              </a:rPr>
              <a:t>i =</a:t>
            </a:r>
            <a:r>
              <a:rPr lang="en-US" altLang="zh-TW"/>
              <a:t> </a:t>
            </a:r>
            <a:r>
              <a:rPr lang="en-US" altLang="zh-TW">
                <a:solidFill>
                  <a:srgbClr val="0000CC"/>
                </a:solidFill>
              </a:rPr>
              <a:t>1,…,√n</a:t>
            </a:r>
            <a:r>
              <a:rPr lang="en-US" altLang="zh-TW"/>
              <a:t>, check if </a:t>
            </a:r>
            <a:r>
              <a:rPr lang="en-US" altLang="zh-TW">
                <a:solidFill>
                  <a:srgbClr val="0000CC"/>
                </a:solidFill>
              </a:rPr>
              <a:t>i</a:t>
            </a:r>
            <a:r>
              <a:rPr lang="en-US" altLang="zh-TW"/>
              <a:t> divides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.</a:t>
            </a:r>
          </a:p>
        </p:txBody>
      </p:sp>
      <p:sp>
        <p:nvSpPr>
          <p:cNvPr id="904201" name="Rectangle 9"/>
          <p:cNvSpPr>
            <a:spLocks noChangeArrowheads="1"/>
          </p:cNvSpPr>
          <p:nvPr/>
        </p:nvSpPr>
        <p:spPr bwMode="auto">
          <a:xfrm>
            <a:off x="1371600" y="6019800"/>
            <a:ext cx="3055938" cy="376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Need some number theory!</a:t>
            </a:r>
          </a:p>
        </p:txBody>
      </p:sp>
      <p:sp>
        <p:nvSpPr>
          <p:cNvPr id="904203" name="Text Box 11"/>
          <p:cNvSpPr txBox="1">
            <a:spLocks noChangeArrowheads="1"/>
          </p:cNvSpPr>
          <p:nvPr/>
        </p:nvSpPr>
        <p:spPr bwMode="auto">
          <a:xfrm>
            <a:off x="1295400" y="3200400"/>
            <a:ext cx="6127750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We are talking about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with </a:t>
            </a:r>
            <a:r>
              <a:rPr lang="en-US" altLang="zh-TW">
                <a:solidFill>
                  <a:srgbClr val="0000CC"/>
                </a:solidFill>
              </a:rPr>
              <a:t>150</a:t>
            </a:r>
            <a:r>
              <a:rPr lang="en-US" altLang="zh-TW"/>
              <a:t> digits.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This simply takes too long (</a:t>
            </a:r>
            <a:r>
              <a:rPr lang="en-US" altLang="zh-TW">
                <a:solidFill>
                  <a:srgbClr val="0000CC"/>
                </a:solidFill>
              </a:rPr>
              <a:t>2</a:t>
            </a:r>
            <a:r>
              <a:rPr lang="en-US" altLang="zh-TW" baseline="30000">
                <a:solidFill>
                  <a:srgbClr val="0000CC"/>
                </a:solidFill>
              </a:rPr>
              <a:t>150</a:t>
            </a:r>
            <a:r>
              <a:rPr lang="en-US" altLang="zh-TW"/>
              <a:t> steps, sun will burn out).</a:t>
            </a:r>
          </a:p>
          <a:p>
            <a:pPr eaLnBrk="1" hangingPunct="1">
              <a:lnSpc>
                <a:spcPct val="150000"/>
              </a:lnSpc>
            </a:pPr>
            <a:endParaRPr lang="en-US" altLang="zh-TW"/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We are looking for an exponential improvement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(instead of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, we can only afford roughly </a:t>
            </a:r>
            <a:r>
              <a:rPr lang="en-US" altLang="zh-TW">
                <a:solidFill>
                  <a:srgbClr val="0000CC"/>
                </a:solidFill>
              </a:rPr>
              <a:t>log(n)</a:t>
            </a:r>
            <a:r>
              <a:rPr lang="en-US" altLang="zh-TW"/>
              <a:t> steps),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like we did in the extended GCD algorithm.</a:t>
            </a:r>
          </a:p>
        </p:txBody>
      </p:sp>
    </p:spTree>
    <p:extLst>
      <p:ext uri="{BB962C8B-B14F-4D97-AF65-F5344CB8AC3E}">
        <p14:creationId xmlns:p14="http://schemas.microsoft.com/office/powerpoint/2010/main" val="91723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4200" grpId="0" animBg="1"/>
      <p:bldP spid="904201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200400" y="457200"/>
            <a:ext cx="2678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Primality Testing</a:t>
            </a:r>
          </a:p>
        </p:txBody>
      </p:sp>
      <p:sp>
        <p:nvSpPr>
          <p:cNvPr id="906248" name="Text Box 8"/>
          <p:cNvSpPr txBox="1">
            <a:spLocks noChangeArrowheads="1"/>
          </p:cNvSpPr>
          <p:nvPr/>
        </p:nvSpPr>
        <p:spPr bwMode="auto">
          <a:xfrm>
            <a:off x="1524000" y="3581400"/>
            <a:ext cx="6075363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It doesn’t seem to help,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since we don’t know how to compute </a:t>
            </a:r>
            <a:r>
              <a:rPr lang="en-US" altLang="en-US">
                <a:solidFill>
                  <a:srgbClr val="0000CC"/>
                </a:solidFill>
              </a:rPr>
              <a:t>(n-1)!</a:t>
            </a:r>
            <a:r>
              <a:rPr lang="en-US" altLang="en-US"/>
              <a:t> </a:t>
            </a:r>
            <a:r>
              <a:rPr lang="en-US" altLang="en-US">
                <a:solidFill>
                  <a:srgbClr val="0000CC"/>
                </a:solidFill>
              </a:rPr>
              <a:t>mod n</a:t>
            </a:r>
            <a:r>
              <a:rPr lang="en-US" altLang="en-US"/>
              <a:t> quickly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(in roughly </a:t>
            </a:r>
            <a:r>
              <a:rPr lang="en-US" altLang="zh-TW">
                <a:solidFill>
                  <a:srgbClr val="0000CC"/>
                </a:solidFill>
              </a:rPr>
              <a:t>log(n)</a:t>
            </a:r>
            <a:r>
              <a:rPr lang="en-US" altLang="zh-TW"/>
              <a:t> steps).</a:t>
            </a:r>
          </a:p>
        </p:txBody>
      </p:sp>
      <p:sp>
        <p:nvSpPr>
          <p:cNvPr id="38916" name="Rectangle 9"/>
          <p:cNvSpPr>
            <a:spLocks noChangeArrowheads="1"/>
          </p:cNvSpPr>
          <p:nvPr/>
        </p:nvSpPr>
        <p:spPr bwMode="auto">
          <a:xfrm>
            <a:off x="1524000" y="1474788"/>
            <a:ext cx="6096000" cy="15240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17" name="Rectangle 10"/>
          <p:cNvSpPr>
            <a:spLocks noChangeArrowheads="1"/>
          </p:cNvSpPr>
          <p:nvPr/>
        </p:nvSpPr>
        <p:spPr bwMode="auto">
          <a:xfrm>
            <a:off x="2057400" y="1703388"/>
            <a:ext cx="3944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b="1"/>
              <a:t>Theorem:</a:t>
            </a:r>
            <a:r>
              <a:rPr lang="en-US" altLang="en-US"/>
              <a:t> </a:t>
            </a:r>
            <a:r>
              <a:rPr lang="en-US" altLang="en-US">
                <a:solidFill>
                  <a:srgbClr val="0000CC"/>
                </a:solidFill>
              </a:rPr>
              <a:t>n</a:t>
            </a:r>
            <a:r>
              <a:rPr lang="en-US" altLang="en-US"/>
              <a:t> is a prime if and only if</a:t>
            </a:r>
            <a:endParaRPr lang="en-US" altLang="en-US">
              <a:solidFill>
                <a:srgbClr val="0000CC"/>
              </a:solidFill>
            </a:endParaRPr>
          </a:p>
        </p:txBody>
      </p:sp>
      <p:sp>
        <p:nvSpPr>
          <p:cNvPr id="38918" name="Rectangle 11"/>
          <p:cNvSpPr>
            <a:spLocks noChangeArrowheads="1"/>
          </p:cNvSpPr>
          <p:nvPr/>
        </p:nvSpPr>
        <p:spPr bwMode="auto">
          <a:xfrm>
            <a:off x="3429000" y="2312988"/>
            <a:ext cx="2665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CC"/>
                </a:solidFill>
              </a:rPr>
              <a:t>(n-1)! 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400">
                <a:solidFill>
                  <a:srgbClr val="0000CC"/>
                </a:solidFill>
              </a:rPr>
              <a:t>-1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n)</a:t>
            </a:r>
          </a:p>
        </p:txBody>
      </p:sp>
    </p:spTree>
    <p:extLst>
      <p:ext uri="{BB962C8B-B14F-4D97-AF65-F5344CB8AC3E}">
        <p14:creationId xmlns:p14="http://schemas.microsoft.com/office/powerpoint/2010/main" val="146518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6248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200400" y="457200"/>
            <a:ext cx="2678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Primality Testing</a:t>
            </a:r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3048000" y="1981200"/>
            <a:ext cx="2257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CC"/>
                </a:solidFill>
              </a:rPr>
              <a:t>1 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400">
                <a:solidFill>
                  <a:srgbClr val="0000CC"/>
                </a:solidFill>
              </a:rPr>
              <a:t>a</a:t>
            </a:r>
            <a:r>
              <a:rPr lang="en-US" altLang="en-US" sz="2400" baseline="30000">
                <a:solidFill>
                  <a:srgbClr val="0000CC"/>
                </a:solidFill>
              </a:rPr>
              <a:t>n-1 </a:t>
            </a:r>
            <a:r>
              <a:rPr lang="en-US" altLang="en-US" sz="2400">
                <a:solidFill>
                  <a:srgbClr val="0000CC"/>
                </a:solidFill>
              </a:rPr>
              <a:t>(mod n)</a:t>
            </a:r>
          </a:p>
        </p:txBody>
      </p:sp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1676400" y="1371600"/>
            <a:ext cx="5049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b="1"/>
              <a:t>Theorem:</a:t>
            </a:r>
            <a:r>
              <a:rPr lang="en-US" altLang="en-US"/>
              <a:t> If </a:t>
            </a:r>
            <a:r>
              <a:rPr lang="en-US" altLang="en-US">
                <a:solidFill>
                  <a:srgbClr val="0000CC"/>
                </a:solidFill>
              </a:rPr>
              <a:t>n </a:t>
            </a:r>
            <a:r>
              <a:rPr lang="en-US" altLang="en-US"/>
              <a:t>is prime &amp; </a:t>
            </a:r>
            <a:r>
              <a:rPr lang="en-US" altLang="en-US">
                <a:solidFill>
                  <a:srgbClr val="0000CC"/>
                </a:solidFill>
              </a:rPr>
              <a:t>a</a:t>
            </a:r>
            <a:r>
              <a:rPr lang="en-US" altLang="en-US"/>
              <a:t> not a multiple of </a:t>
            </a:r>
            <a:r>
              <a:rPr lang="en-US" altLang="en-US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39941" name="Rectangle 7"/>
          <p:cNvSpPr>
            <a:spLocks noChangeArrowheads="1"/>
          </p:cNvSpPr>
          <p:nvPr/>
        </p:nvSpPr>
        <p:spPr bwMode="auto">
          <a:xfrm>
            <a:off x="1143000" y="1143000"/>
            <a:ext cx="6096000" cy="152400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07272" name="Text Box 8"/>
          <p:cNvSpPr txBox="1">
            <a:spLocks noChangeArrowheads="1"/>
          </p:cNvSpPr>
          <p:nvPr/>
        </p:nvSpPr>
        <p:spPr bwMode="auto">
          <a:xfrm>
            <a:off x="1143000" y="3200400"/>
            <a:ext cx="6716713" cy="92551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Contrapositive.</a:t>
            </a:r>
            <a:r>
              <a:rPr lang="en-US" altLang="zh-TW"/>
              <a:t> If </a:t>
            </a:r>
            <a:r>
              <a:rPr lang="en-US" altLang="en-US">
                <a:solidFill>
                  <a:srgbClr val="0000CC"/>
                </a:solidFill>
              </a:rPr>
              <a:t>1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>
                <a:solidFill>
                  <a:srgbClr val="0000CC"/>
                </a:solidFill>
              </a:rPr>
              <a:t>a</a:t>
            </a:r>
            <a:r>
              <a:rPr lang="en-US" altLang="en-US" baseline="30000">
                <a:solidFill>
                  <a:srgbClr val="0000CC"/>
                </a:solidFill>
              </a:rPr>
              <a:t>n-1 </a:t>
            </a:r>
            <a:r>
              <a:rPr lang="en-US" altLang="en-US">
                <a:solidFill>
                  <a:srgbClr val="0000CC"/>
                </a:solidFill>
              </a:rPr>
              <a:t>(mod n) </a:t>
            </a:r>
            <a:r>
              <a:rPr lang="en-US" altLang="en-US"/>
              <a:t>and</a:t>
            </a:r>
            <a:r>
              <a:rPr lang="en-US" altLang="en-US">
                <a:solidFill>
                  <a:srgbClr val="0000CC"/>
                </a:solidFill>
              </a:rPr>
              <a:t> a </a:t>
            </a:r>
            <a:r>
              <a:rPr lang="en-US" altLang="en-US"/>
              <a:t>is not a multiple of</a:t>
            </a:r>
            <a:r>
              <a:rPr lang="en-US" altLang="en-US">
                <a:solidFill>
                  <a:srgbClr val="0000CC"/>
                </a:solidFill>
              </a:rPr>
              <a:t> n,</a:t>
            </a:r>
          </a:p>
          <a:p>
            <a:pPr eaLnBrk="1" hangingPunct="1"/>
            <a:endParaRPr lang="en-US" altLang="zh-TW">
              <a:solidFill>
                <a:srgbClr val="0000CC"/>
              </a:solidFill>
            </a:endParaRPr>
          </a:p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		</a:t>
            </a:r>
            <a:r>
              <a:rPr lang="en-US" altLang="zh-TW"/>
              <a:t>then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is not a prime number.</a:t>
            </a:r>
          </a:p>
        </p:txBody>
      </p:sp>
      <p:sp>
        <p:nvSpPr>
          <p:cNvPr id="907273" name="Line 9"/>
          <p:cNvSpPr>
            <a:spLocks noChangeShapeType="1"/>
          </p:cNvSpPr>
          <p:nvPr/>
        </p:nvSpPr>
        <p:spPr bwMode="auto">
          <a:xfrm>
            <a:off x="3505200" y="3200400"/>
            <a:ext cx="7620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7274" name="Text Box 10"/>
          <p:cNvSpPr txBox="1">
            <a:spLocks noChangeArrowheads="1"/>
          </p:cNvSpPr>
          <p:nvPr/>
        </p:nvSpPr>
        <p:spPr bwMode="auto">
          <a:xfrm>
            <a:off x="1093788" y="4572000"/>
            <a:ext cx="66786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u="sng"/>
              <a:t>Example</a:t>
            </a:r>
            <a:r>
              <a:rPr lang="en-US" altLang="zh-TW"/>
              <a:t>.  Show that </a:t>
            </a:r>
            <a:r>
              <a:rPr lang="en-US" altLang="zh-TW">
                <a:solidFill>
                  <a:srgbClr val="0000CC"/>
                </a:solidFill>
              </a:rPr>
              <a:t>1763</a:t>
            </a:r>
            <a:r>
              <a:rPr lang="en-US" altLang="zh-TW"/>
              <a:t> is composite (not a prime number).</a:t>
            </a:r>
          </a:p>
        </p:txBody>
      </p:sp>
      <p:sp>
        <p:nvSpPr>
          <p:cNvPr id="907275" name="Text Box 11"/>
          <p:cNvSpPr txBox="1">
            <a:spLocks noChangeArrowheads="1"/>
          </p:cNvSpPr>
          <p:nvPr/>
        </p:nvSpPr>
        <p:spPr bwMode="auto">
          <a:xfrm>
            <a:off x="1143000" y="5105400"/>
            <a:ext cx="193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Let </a:t>
            </a:r>
            <a:r>
              <a:rPr lang="en-US" altLang="zh-TW">
                <a:solidFill>
                  <a:srgbClr val="0000CC"/>
                </a:solidFill>
              </a:rPr>
              <a:t>a=2, n=1763</a:t>
            </a:r>
            <a:r>
              <a:rPr lang="en-US" altLang="zh-TW"/>
              <a:t>.</a:t>
            </a:r>
          </a:p>
        </p:txBody>
      </p:sp>
      <p:sp>
        <p:nvSpPr>
          <p:cNvPr id="907276" name="Text Box 12"/>
          <p:cNvSpPr txBox="1">
            <a:spLocks noChangeArrowheads="1"/>
          </p:cNvSpPr>
          <p:nvPr/>
        </p:nvSpPr>
        <p:spPr bwMode="auto">
          <a:xfrm>
            <a:off x="1143000" y="5638800"/>
            <a:ext cx="30368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2</a:t>
            </a:r>
            <a:r>
              <a:rPr lang="en-US" altLang="zh-TW" baseline="30000">
                <a:solidFill>
                  <a:srgbClr val="0000CC"/>
                </a:solidFill>
              </a:rPr>
              <a:t>1762</a:t>
            </a:r>
            <a:r>
              <a:rPr lang="en-US" altLang="zh-TW">
                <a:solidFill>
                  <a:srgbClr val="0000CC"/>
                </a:solidFill>
              </a:rPr>
              <a:t> (mod 1763) = 142 ≠ 1</a:t>
            </a:r>
          </a:p>
        </p:txBody>
      </p:sp>
      <p:sp>
        <p:nvSpPr>
          <p:cNvPr id="907277" name="Text Box 13"/>
          <p:cNvSpPr txBox="1">
            <a:spLocks noChangeArrowheads="1"/>
          </p:cNvSpPr>
          <p:nvPr/>
        </p:nvSpPr>
        <p:spPr bwMode="auto">
          <a:xfrm>
            <a:off x="336550" y="6248400"/>
            <a:ext cx="8426450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Therefore, it is composite by (the contrapositive of) Fermat’s little theorem.</a:t>
            </a:r>
          </a:p>
        </p:txBody>
      </p:sp>
    </p:spTree>
    <p:extLst>
      <p:ext uri="{BB962C8B-B14F-4D97-AF65-F5344CB8AC3E}">
        <p14:creationId xmlns:p14="http://schemas.microsoft.com/office/powerpoint/2010/main" val="224974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7272" grpId="0" animBg="1"/>
      <p:bldP spid="907273" grpId="0" animBg="1"/>
      <p:bldP spid="907274" grpId="0"/>
      <p:bldP spid="907275" grpId="0"/>
      <p:bldP spid="907276" grpId="0"/>
      <p:bldP spid="90727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3200400" y="457200"/>
            <a:ext cx="2678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Primality Testing</a:t>
            </a:r>
          </a:p>
        </p:txBody>
      </p:sp>
      <p:sp>
        <p:nvSpPr>
          <p:cNvPr id="40963" name="Text Box 5"/>
          <p:cNvSpPr txBox="1">
            <a:spLocks noChangeArrowheads="1"/>
          </p:cNvSpPr>
          <p:nvPr/>
        </p:nvSpPr>
        <p:spPr bwMode="auto">
          <a:xfrm>
            <a:off x="1143000" y="1447800"/>
            <a:ext cx="6716713" cy="92551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Contrapositive.</a:t>
            </a:r>
            <a:r>
              <a:rPr lang="en-US" altLang="zh-TW"/>
              <a:t> If </a:t>
            </a:r>
            <a:r>
              <a:rPr lang="en-US" altLang="en-US">
                <a:solidFill>
                  <a:srgbClr val="0000CC"/>
                </a:solidFill>
              </a:rPr>
              <a:t>1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>
                <a:solidFill>
                  <a:srgbClr val="0000CC"/>
                </a:solidFill>
              </a:rPr>
              <a:t>a</a:t>
            </a:r>
            <a:r>
              <a:rPr lang="en-US" altLang="en-US" baseline="30000">
                <a:solidFill>
                  <a:srgbClr val="0000CC"/>
                </a:solidFill>
              </a:rPr>
              <a:t>n-1 </a:t>
            </a:r>
            <a:r>
              <a:rPr lang="en-US" altLang="en-US">
                <a:solidFill>
                  <a:srgbClr val="0000CC"/>
                </a:solidFill>
              </a:rPr>
              <a:t>(mod n) </a:t>
            </a:r>
            <a:r>
              <a:rPr lang="en-US" altLang="en-US"/>
              <a:t>and</a:t>
            </a:r>
            <a:r>
              <a:rPr lang="en-US" altLang="en-US">
                <a:solidFill>
                  <a:srgbClr val="0000CC"/>
                </a:solidFill>
              </a:rPr>
              <a:t> a </a:t>
            </a:r>
            <a:r>
              <a:rPr lang="en-US" altLang="en-US"/>
              <a:t>is not a multiple of</a:t>
            </a:r>
            <a:r>
              <a:rPr lang="en-US" altLang="en-US">
                <a:solidFill>
                  <a:srgbClr val="0000CC"/>
                </a:solidFill>
              </a:rPr>
              <a:t> n,</a:t>
            </a:r>
          </a:p>
          <a:p>
            <a:pPr eaLnBrk="1" hangingPunct="1"/>
            <a:endParaRPr lang="en-US" altLang="zh-TW">
              <a:solidFill>
                <a:srgbClr val="0000CC"/>
              </a:solidFill>
            </a:endParaRPr>
          </a:p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		</a:t>
            </a:r>
            <a:r>
              <a:rPr lang="en-US" altLang="zh-TW"/>
              <a:t>then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is not a prime number.</a:t>
            </a:r>
          </a:p>
        </p:txBody>
      </p:sp>
      <p:sp>
        <p:nvSpPr>
          <p:cNvPr id="908294" name="Text Box 6"/>
          <p:cNvSpPr txBox="1">
            <a:spLocks noChangeArrowheads="1"/>
          </p:cNvSpPr>
          <p:nvPr/>
        </p:nvSpPr>
        <p:spPr bwMode="auto">
          <a:xfrm>
            <a:off x="1066800" y="2895600"/>
            <a:ext cx="6678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u="sng"/>
              <a:t>Example</a:t>
            </a:r>
            <a:r>
              <a:rPr lang="en-US" altLang="zh-TW"/>
              <a:t>.  Show that </a:t>
            </a:r>
            <a:r>
              <a:rPr lang="en-US" altLang="zh-TW">
                <a:solidFill>
                  <a:srgbClr val="0000CC"/>
                </a:solidFill>
              </a:rPr>
              <a:t>1387</a:t>
            </a:r>
            <a:r>
              <a:rPr lang="en-US" altLang="zh-TW"/>
              <a:t> is composite (not a prime number).</a:t>
            </a:r>
          </a:p>
        </p:txBody>
      </p:sp>
      <p:sp>
        <p:nvSpPr>
          <p:cNvPr id="908295" name="Rectangle 7"/>
          <p:cNvSpPr>
            <a:spLocks noChangeArrowheads="1"/>
          </p:cNvSpPr>
          <p:nvPr/>
        </p:nvSpPr>
        <p:spPr bwMode="auto">
          <a:xfrm>
            <a:off x="1143000" y="3505200"/>
            <a:ext cx="193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Let </a:t>
            </a:r>
            <a:r>
              <a:rPr lang="en-US" altLang="zh-TW">
                <a:solidFill>
                  <a:srgbClr val="0000CC"/>
                </a:solidFill>
              </a:rPr>
              <a:t>a=2, n=1387</a:t>
            </a:r>
            <a:r>
              <a:rPr lang="en-US" altLang="zh-TW"/>
              <a:t>.</a:t>
            </a:r>
          </a:p>
        </p:txBody>
      </p:sp>
      <p:sp>
        <p:nvSpPr>
          <p:cNvPr id="908297" name="Rectangle 9"/>
          <p:cNvSpPr>
            <a:spLocks noChangeArrowheads="1"/>
          </p:cNvSpPr>
          <p:nvPr/>
        </p:nvSpPr>
        <p:spPr bwMode="auto">
          <a:xfrm>
            <a:off x="1143000" y="4114800"/>
            <a:ext cx="2289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2</a:t>
            </a:r>
            <a:r>
              <a:rPr lang="en-US" altLang="zh-TW" baseline="30000">
                <a:solidFill>
                  <a:srgbClr val="0000CC"/>
                </a:solidFill>
              </a:rPr>
              <a:t>1386</a:t>
            </a:r>
            <a:r>
              <a:rPr lang="en-US" altLang="zh-TW">
                <a:solidFill>
                  <a:srgbClr val="0000CC"/>
                </a:solidFill>
              </a:rPr>
              <a:t> (mod 1387) = 1</a:t>
            </a:r>
          </a:p>
        </p:txBody>
      </p:sp>
      <p:sp>
        <p:nvSpPr>
          <p:cNvPr id="908298" name="Text Box 10"/>
          <p:cNvSpPr txBox="1">
            <a:spLocks noChangeArrowheads="1"/>
          </p:cNvSpPr>
          <p:nvPr/>
        </p:nvSpPr>
        <p:spPr bwMode="auto">
          <a:xfrm>
            <a:off x="3870325" y="4052888"/>
            <a:ext cx="4205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can not tell whether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is prime or not.</a:t>
            </a:r>
          </a:p>
        </p:txBody>
      </p:sp>
      <p:sp>
        <p:nvSpPr>
          <p:cNvPr id="908299" name="Text Box 11"/>
          <p:cNvSpPr txBox="1">
            <a:spLocks noChangeArrowheads="1"/>
          </p:cNvSpPr>
          <p:nvPr/>
        </p:nvSpPr>
        <p:spPr bwMode="auto">
          <a:xfrm>
            <a:off x="1143000" y="4724400"/>
            <a:ext cx="100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Try </a:t>
            </a:r>
            <a:r>
              <a:rPr lang="en-US" altLang="zh-TW">
                <a:solidFill>
                  <a:srgbClr val="0000CC"/>
                </a:solidFill>
              </a:rPr>
              <a:t>a=3</a:t>
            </a:r>
          </a:p>
        </p:txBody>
      </p:sp>
      <p:sp>
        <p:nvSpPr>
          <p:cNvPr id="908301" name="Rectangle 13"/>
          <p:cNvSpPr>
            <a:spLocks noChangeArrowheads="1"/>
          </p:cNvSpPr>
          <p:nvPr/>
        </p:nvSpPr>
        <p:spPr bwMode="auto">
          <a:xfrm>
            <a:off x="1143000" y="5257800"/>
            <a:ext cx="3176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3</a:t>
            </a:r>
            <a:r>
              <a:rPr lang="en-US" altLang="zh-TW" baseline="30000">
                <a:solidFill>
                  <a:srgbClr val="0000CC"/>
                </a:solidFill>
              </a:rPr>
              <a:t>1386</a:t>
            </a:r>
            <a:r>
              <a:rPr lang="en-US" altLang="zh-TW">
                <a:solidFill>
                  <a:srgbClr val="0000CC"/>
                </a:solidFill>
              </a:rPr>
              <a:t> (mod 1387) = 1238 ≠</a:t>
            </a:r>
            <a:r>
              <a:rPr lang="en-US" altLang="zh-TW"/>
              <a:t> </a:t>
            </a:r>
            <a:r>
              <a:rPr lang="en-US" altLang="zh-TW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908302" name="Text Box 14"/>
          <p:cNvSpPr txBox="1">
            <a:spLocks noChangeArrowheads="1"/>
          </p:cNvSpPr>
          <p:nvPr/>
        </p:nvSpPr>
        <p:spPr bwMode="auto">
          <a:xfrm>
            <a:off x="4860925" y="5257800"/>
            <a:ext cx="292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this shows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is composite.</a:t>
            </a:r>
          </a:p>
        </p:txBody>
      </p:sp>
      <p:sp>
        <p:nvSpPr>
          <p:cNvPr id="40971" name="Line 15"/>
          <p:cNvSpPr>
            <a:spLocks noChangeShapeType="1"/>
          </p:cNvSpPr>
          <p:nvPr/>
        </p:nvSpPr>
        <p:spPr bwMode="auto">
          <a:xfrm>
            <a:off x="3505200" y="1447800"/>
            <a:ext cx="7620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4" grpId="0"/>
      <p:bldP spid="908295" grpId="0"/>
      <p:bldP spid="908297" grpId="0"/>
      <p:bldP spid="908298" grpId="0"/>
      <p:bldP spid="908299" grpId="0"/>
      <p:bldP spid="908301" grpId="0"/>
      <p:bldP spid="90830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3184525" y="457200"/>
            <a:ext cx="275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Wilson’s Theorem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524000" y="1143000"/>
            <a:ext cx="6096000" cy="15240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2057400" y="1371600"/>
            <a:ext cx="3948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b="1"/>
              <a:t>Theorem:</a:t>
            </a:r>
            <a:r>
              <a:rPr lang="en-US" altLang="en-US"/>
              <a:t> </a:t>
            </a:r>
            <a:r>
              <a:rPr lang="en-US" altLang="en-US">
                <a:solidFill>
                  <a:srgbClr val="0000CC"/>
                </a:solidFill>
              </a:rPr>
              <a:t>p</a:t>
            </a:r>
            <a:r>
              <a:rPr lang="en-US" altLang="en-US"/>
              <a:t> is a prime if and only if</a:t>
            </a:r>
            <a:endParaRPr lang="en-US" altLang="en-US">
              <a:solidFill>
                <a:srgbClr val="0000CC"/>
              </a:solidFill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3429000" y="1981200"/>
            <a:ext cx="2671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CC"/>
                </a:solidFill>
              </a:rPr>
              <a:t>(p-1)! 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400">
                <a:solidFill>
                  <a:srgbClr val="0000CC"/>
                </a:solidFill>
              </a:rPr>
              <a:t>-1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p)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82550" y="2743200"/>
            <a:ext cx="755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u="sng"/>
              <a:t>Proof.</a:t>
            </a:r>
          </a:p>
        </p:txBody>
      </p:sp>
      <p:sp>
        <p:nvSpPr>
          <p:cNvPr id="858119" name="Text Box 7"/>
          <p:cNvSpPr txBox="1">
            <a:spLocks noChangeArrowheads="1"/>
          </p:cNvSpPr>
          <p:nvPr/>
        </p:nvSpPr>
        <p:spPr bwMode="auto">
          <a:xfrm>
            <a:off x="917575" y="2887663"/>
            <a:ext cx="8074025" cy="366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Since </a:t>
            </a:r>
            <a:r>
              <a:rPr lang="en-US" altLang="zh-TW">
                <a:solidFill>
                  <a:srgbClr val="0000CC"/>
                </a:solidFill>
              </a:rPr>
              <a:t>p</a:t>
            </a:r>
            <a:r>
              <a:rPr lang="en-US" altLang="zh-TW"/>
              <a:t> is a prime, every number from </a:t>
            </a:r>
            <a:r>
              <a:rPr lang="en-US" altLang="zh-TW">
                <a:solidFill>
                  <a:srgbClr val="0000CC"/>
                </a:solidFill>
              </a:rPr>
              <a:t>1</a:t>
            </a:r>
            <a:r>
              <a:rPr lang="en-US" altLang="zh-TW"/>
              <a:t> to </a:t>
            </a:r>
            <a:r>
              <a:rPr lang="en-US" altLang="zh-TW">
                <a:solidFill>
                  <a:srgbClr val="0000CC"/>
                </a:solidFill>
              </a:rPr>
              <a:t>p-1</a:t>
            </a:r>
            <a:r>
              <a:rPr lang="en-US" altLang="zh-TW"/>
              <a:t> has a multiplicative inverse.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By the Lemma, every number </a:t>
            </a:r>
            <a:r>
              <a:rPr lang="en-US" altLang="zh-TW">
                <a:solidFill>
                  <a:srgbClr val="0000CC"/>
                </a:solidFill>
              </a:rPr>
              <a:t>2 &lt;= k &lt;= p-2</a:t>
            </a:r>
            <a:r>
              <a:rPr lang="en-US" altLang="zh-TW"/>
              <a:t> has an inverse </a:t>
            </a:r>
            <a:r>
              <a:rPr lang="en-US" altLang="zh-TW">
                <a:solidFill>
                  <a:srgbClr val="0000CC"/>
                </a:solidFill>
              </a:rPr>
              <a:t>k’</a:t>
            </a:r>
            <a:r>
              <a:rPr lang="en-US" altLang="zh-TW"/>
              <a:t> with </a:t>
            </a:r>
            <a:r>
              <a:rPr lang="en-US" altLang="zh-TW">
                <a:solidFill>
                  <a:srgbClr val="0000CC"/>
                </a:solidFill>
              </a:rPr>
              <a:t>k≠k’.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Since p is odd, the numbers from </a:t>
            </a:r>
            <a:r>
              <a:rPr lang="en-US" altLang="zh-TW">
                <a:solidFill>
                  <a:srgbClr val="0000CC"/>
                </a:solidFill>
              </a:rPr>
              <a:t>2</a:t>
            </a:r>
            <a:r>
              <a:rPr lang="en-US" altLang="zh-TW"/>
              <a:t> to </a:t>
            </a:r>
            <a:r>
              <a:rPr lang="en-US" altLang="zh-TW">
                <a:solidFill>
                  <a:srgbClr val="0000CC"/>
                </a:solidFill>
              </a:rPr>
              <a:t>p-2</a:t>
            </a:r>
            <a:r>
              <a:rPr lang="en-US" altLang="zh-TW"/>
              <a:t> can be grouped into pairs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(a</a:t>
            </a:r>
            <a:r>
              <a:rPr lang="en-US" altLang="zh-TW" baseline="-25000">
                <a:solidFill>
                  <a:srgbClr val="0000CC"/>
                </a:solidFill>
              </a:rPr>
              <a:t>1</a:t>
            </a:r>
            <a:r>
              <a:rPr lang="en-US" altLang="zh-TW">
                <a:solidFill>
                  <a:srgbClr val="0000CC"/>
                </a:solidFill>
              </a:rPr>
              <a:t>,b</a:t>
            </a:r>
            <a:r>
              <a:rPr lang="en-US" altLang="zh-TW" baseline="-25000">
                <a:solidFill>
                  <a:srgbClr val="0000CC"/>
                </a:solidFill>
              </a:rPr>
              <a:t>1</a:t>
            </a:r>
            <a:r>
              <a:rPr lang="en-US" altLang="zh-TW">
                <a:solidFill>
                  <a:srgbClr val="0000CC"/>
                </a:solidFill>
              </a:rPr>
              <a:t>),(a</a:t>
            </a:r>
            <a:r>
              <a:rPr lang="en-US" altLang="zh-TW" baseline="-25000">
                <a:solidFill>
                  <a:srgbClr val="0000CC"/>
                </a:solidFill>
              </a:rPr>
              <a:t>2</a:t>
            </a:r>
            <a:r>
              <a:rPr lang="en-US" altLang="zh-TW">
                <a:solidFill>
                  <a:srgbClr val="0000CC"/>
                </a:solidFill>
              </a:rPr>
              <a:t>,b</a:t>
            </a:r>
            <a:r>
              <a:rPr lang="en-US" altLang="zh-TW" baseline="-25000">
                <a:solidFill>
                  <a:srgbClr val="0000CC"/>
                </a:solidFill>
              </a:rPr>
              <a:t>2</a:t>
            </a:r>
            <a:r>
              <a:rPr lang="en-US" altLang="zh-TW">
                <a:solidFill>
                  <a:srgbClr val="0000CC"/>
                </a:solidFill>
              </a:rPr>
              <a:t>),…,(a</a:t>
            </a:r>
            <a:r>
              <a:rPr lang="en-US" altLang="zh-TW" baseline="-25000">
                <a:solidFill>
                  <a:srgbClr val="0000CC"/>
                </a:solidFill>
              </a:rPr>
              <a:t>(p-3)/2</a:t>
            </a:r>
            <a:r>
              <a:rPr lang="en-US" altLang="zh-TW">
                <a:solidFill>
                  <a:srgbClr val="0000CC"/>
                </a:solidFill>
              </a:rPr>
              <a:t>,b</a:t>
            </a:r>
            <a:r>
              <a:rPr lang="en-US" altLang="zh-TW" baseline="-25000">
                <a:solidFill>
                  <a:srgbClr val="0000CC"/>
                </a:solidFill>
              </a:rPr>
              <a:t>(p-3)/2</a:t>
            </a:r>
            <a:r>
              <a:rPr lang="en-US" altLang="zh-TW">
                <a:solidFill>
                  <a:srgbClr val="0000CC"/>
                </a:solidFill>
              </a:rPr>
              <a:t>)</a:t>
            </a:r>
            <a:r>
              <a:rPr lang="en-US" altLang="zh-TW"/>
              <a:t> so that </a:t>
            </a:r>
            <a:r>
              <a:rPr lang="en-US" altLang="zh-TW">
                <a:solidFill>
                  <a:srgbClr val="0000CC"/>
                </a:solidFill>
              </a:rPr>
              <a:t>a</a:t>
            </a:r>
            <a:r>
              <a:rPr lang="en-US" altLang="zh-TW" baseline="-25000">
                <a:solidFill>
                  <a:srgbClr val="0000CC"/>
                </a:solidFill>
              </a:rPr>
              <a:t>i</a:t>
            </a:r>
            <a:r>
              <a:rPr lang="en-US" altLang="zh-TW">
                <a:solidFill>
                  <a:srgbClr val="0000CC"/>
                </a:solidFill>
              </a:rPr>
              <a:t>b</a:t>
            </a:r>
            <a:r>
              <a:rPr lang="en-US" altLang="zh-TW" baseline="-25000">
                <a:solidFill>
                  <a:srgbClr val="0000CC"/>
                </a:solidFill>
              </a:rPr>
              <a:t>i</a:t>
            </a:r>
            <a:r>
              <a:rPr lang="en-US" altLang="zh-TW">
                <a:solidFill>
                  <a:srgbClr val="0000CC"/>
                </a:solidFill>
              </a:rPr>
              <a:t>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1 (mod p)</a:t>
            </a:r>
          </a:p>
          <a:p>
            <a:pPr eaLnBrk="1" hangingPunct="1"/>
            <a:endParaRPr lang="en-US" altLang="zh-TW">
              <a:solidFill>
                <a:srgbClr val="0000CC"/>
              </a:solidFill>
              <a:sym typeface="Euclid Symbol" pitchFamily="18" charset="2"/>
            </a:endParaRPr>
          </a:p>
          <a:p>
            <a:pPr eaLnBrk="1" hangingPunct="1"/>
            <a:r>
              <a:rPr lang="en-US" altLang="zh-TW"/>
              <a:t>Therefore,    </a:t>
            </a:r>
            <a:r>
              <a:rPr lang="en-US" altLang="zh-TW">
                <a:solidFill>
                  <a:srgbClr val="0000CC"/>
                </a:solidFill>
              </a:rPr>
              <a:t>(p-1)!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zh-TW">
                <a:solidFill>
                  <a:srgbClr val="0000CC"/>
                </a:solidFill>
              </a:rPr>
              <a:t> 1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·</a:t>
            </a:r>
            <a:r>
              <a:rPr lang="en-US" altLang="zh-TW">
                <a:solidFill>
                  <a:srgbClr val="0000CC"/>
                </a:solidFill>
              </a:rPr>
              <a:t>(p-1)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·2·3·····(p-3)·(p-2) (mod p)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chemeClr val="tx2"/>
                </a:solidFill>
                <a:sym typeface="Euclid Symbol" pitchFamily="18" charset="2"/>
              </a:rPr>
              <a:t>		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zh-TW">
                <a:solidFill>
                  <a:schemeClr val="tx2"/>
                </a:solidFill>
                <a:sym typeface="Euclid Symbol" pitchFamily="18" charset="2"/>
              </a:rPr>
              <a:t> </a:t>
            </a:r>
            <a:r>
              <a:rPr lang="en-US" altLang="zh-TW">
                <a:solidFill>
                  <a:srgbClr val="0000CC"/>
                </a:solidFill>
              </a:rPr>
              <a:t>1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·</a:t>
            </a:r>
            <a:r>
              <a:rPr lang="en-US" altLang="zh-TW">
                <a:solidFill>
                  <a:srgbClr val="0000CC"/>
                </a:solidFill>
              </a:rPr>
              <a:t>(p-1)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·(a</a:t>
            </a:r>
            <a:r>
              <a:rPr lang="en-US" altLang="en-US" baseline="-25000">
                <a:solidFill>
                  <a:srgbClr val="0000CC"/>
                </a:solidFill>
                <a:sym typeface="Euclid Symbol" pitchFamily="18" charset="2"/>
              </a:rPr>
              <a:t>1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altLang="en-US" baseline="-25000">
                <a:solidFill>
                  <a:srgbClr val="0000CC"/>
                </a:solidFill>
                <a:sym typeface="Euclid Symbol" pitchFamily="18" charset="2"/>
              </a:rPr>
              <a:t>1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)·(a</a:t>
            </a:r>
            <a:r>
              <a:rPr lang="en-US" altLang="en-US" baseline="-25000">
                <a:solidFill>
                  <a:srgbClr val="0000CC"/>
                </a:solidFill>
                <a:sym typeface="Euclid Symbol" pitchFamily="18" charset="2"/>
              </a:rPr>
              <a:t>2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altLang="en-US" baseline="-25000">
                <a:solidFill>
                  <a:srgbClr val="0000CC"/>
                </a:solidFill>
                <a:sym typeface="Euclid Symbol" pitchFamily="18" charset="2"/>
              </a:rPr>
              <a:t>2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)·····(a</a:t>
            </a:r>
            <a:r>
              <a:rPr lang="en-US" altLang="en-US" baseline="-25000">
                <a:solidFill>
                  <a:srgbClr val="0000CC"/>
                </a:solidFill>
                <a:sym typeface="Euclid Symbol" pitchFamily="18" charset="2"/>
              </a:rPr>
              <a:t>(p-3)/2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altLang="en-US" baseline="-25000">
                <a:solidFill>
                  <a:srgbClr val="0000CC"/>
                </a:solidFill>
                <a:sym typeface="Euclid Symbol" pitchFamily="18" charset="2"/>
              </a:rPr>
              <a:t>(p-3)/2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) (mod p)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chemeClr val="tx2"/>
                </a:solidFill>
                <a:sym typeface="Euclid Symbol" pitchFamily="18" charset="2"/>
              </a:rPr>
              <a:t>		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zh-TW">
                <a:solidFill>
                  <a:schemeClr val="tx2"/>
                </a:solidFill>
                <a:sym typeface="Euclid Symbol" pitchFamily="18" charset="2"/>
              </a:rPr>
              <a:t> 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1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·(-1)·(1)·(1)·····(1) (mod p)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chemeClr val="tx2"/>
                </a:solidFill>
                <a:sym typeface="Euclid Symbol" pitchFamily="18" charset="2"/>
              </a:rPr>
              <a:t>		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zh-TW">
                <a:solidFill>
                  <a:schemeClr val="tx2"/>
                </a:solidFill>
                <a:sym typeface="Euclid Symbol" pitchFamily="18" charset="2"/>
              </a:rPr>
              <a:t> 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-1 (mod p)</a:t>
            </a:r>
          </a:p>
        </p:txBody>
      </p:sp>
    </p:spTree>
    <p:extLst>
      <p:ext uri="{BB962C8B-B14F-4D97-AF65-F5344CB8AC3E}">
        <p14:creationId xmlns:p14="http://schemas.microsoft.com/office/powerpoint/2010/main" val="40556684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200400" y="457200"/>
            <a:ext cx="2678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Primality Testing</a:t>
            </a: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1143000" y="1447800"/>
            <a:ext cx="6716713" cy="92551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Contrapositive.</a:t>
            </a:r>
            <a:r>
              <a:rPr lang="en-US" altLang="zh-TW"/>
              <a:t> If </a:t>
            </a:r>
            <a:r>
              <a:rPr lang="en-US" altLang="en-US">
                <a:solidFill>
                  <a:srgbClr val="0000CC"/>
                </a:solidFill>
              </a:rPr>
              <a:t>1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>
                <a:solidFill>
                  <a:srgbClr val="0000CC"/>
                </a:solidFill>
              </a:rPr>
              <a:t>a</a:t>
            </a:r>
            <a:r>
              <a:rPr lang="en-US" altLang="en-US" baseline="30000">
                <a:solidFill>
                  <a:srgbClr val="0000CC"/>
                </a:solidFill>
              </a:rPr>
              <a:t>n-1 </a:t>
            </a:r>
            <a:r>
              <a:rPr lang="en-US" altLang="en-US">
                <a:solidFill>
                  <a:srgbClr val="0000CC"/>
                </a:solidFill>
              </a:rPr>
              <a:t>(mod n) </a:t>
            </a:r>
            <a:r>
              <a:rPr lang="en-US" altLang="en-US"/>
              <a:t>and</a:t>
            </a:r>
            <a:r>
              <a:rPr lang="en-US" altLang="en-US">
                <a:solidFill>
                  <a:srgbClr val="0000CC"/>
                </a:solidFill>
              </a:rPr>
              <a:t> a </a:t>
            </a:r>
            <a:r>
              <a:rPr lang="en-US" altLang="en-US"/>
              <a:t>is not a multiple of</a:t>
            </a:r>
            <a:r>
              <a:rPr lang="en-US" altLang="en-US">
                <a:solidFill>
                  <a:srgbClr val="0000CC"/>
                </a:solidFill>
              </a:rPr>
              <a:t> n,</a:t>
            </a:r>
          </a:p>
          <a:p>
            <a:pPr eaLnBrk="1" hangingPunct="1"/>
            <a:endParaRPr lang="en-US" altLang="zh-TW">
              <a:solidFill>
                <a:srgbClr val="0000CC"/>
              </a:solidFill>
            </a:endParaRPr>
          </a:p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		</a:t>
            </a:r>
            <a:r>
              <a:rPr lang="en-US" altLang="zh-TW"/>
              <a:t>then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is not a prime number.</a:t>
            </a:r>
          </a:p>
        </p:txBody>
      </p:sp>
      <p:sp>
        <p:nvSpPr>
          <p:cNvPr id="916491" name="Text Box 11"/>
          <p:cNvSpPr txBox="1">
            <a:spLocks noChangeArrowheads="1"/>
          </p:cNvSpPr>
          <p:nvPr/>
        </p:nvSpPr>
        <p:spPr bwMode="auto">
          <a:xfrm>
            <a:off x="1143000" y="2819400"/>
            <a:ext cx="1735138" cy="376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“Fermat” test</a:t>
            </a:r>
          </a:p>
        </p:txBody>
      </p:sp>
      <p:sp>
        <p:nvSpPr>
          <p:cNvPr id="916492" name="Text Box 12"/>
          <p:cNvSpPr txBox="1">
            <a:spLocks noChangeArrowheads="1"/>
          </p:cNvSpPr>
          <p:nvPr/>
        </p:nvSpPr>
        <p:spPr bwMode="auto">
          <a:xfrm>
            <a:off x="3124200" y="2819400"/>
            <a:ext cx="5162550" cy="243998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Given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, choose </a:t>
            </a:r>
            <a:r>
              <a:rPr lang="en-US" altLang="zh-TW">
                <a:solidFill>
                  <a:srgbClr val="0000CC"/>
                </a:solidFill>
              </a:rPr>
              <a:t>a &lt; 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Compute </a:t>
            </a:r>
            <a:r>
              <a:rPr lang="en-US" altLang="en-US">
                <a:solidFill>
                  <a:srgbClr val="0000CC"/>
                </a:solidFill>
              </a:rPr>
              <a:t>a</a:t>
            </a:r>
            <a:r>
              <a:rPr lang="en-US" altLang="en-US" baseline="30000">
                <a:solidFill>
                  <a:srgbClr val="0000CC"/>
                </a:solidFill>
              </a:rPr>
              <a:t>n-1 </a:t>
            </a:r>
            <a:r>
              <a:rPr lang="en-US" altLang="en-US">
                <a:solidFill>
                  <a:srgbClr val="0000CC"/>
                </a:solidFill>
              </a:rPr>
              <a:t>(mod n)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chemeClr val="tx2"/>
                </a:solidFill>
              </a:rPr>
              <a:t>If</a:t>
            </a:r>
            <a:r>
              <a:rPr lang="en-US" altLang="zh-TW">
                <a:solidFill>
                  <a:srgbClr val="0000CC"/>
                </a:solidFill>
              </a:rPr>
              <a:t> </a:t>
            </a:r>
            <a:r>
              <a:rPr lang="en-US" altLang="en-US">
                <a:solidFill>
                  <a:srgbClr val="0000CC"/>
                </a:solidFill>
              </a:rPr>
              <a:t>a</a:t>
            </a:r>
            <a:r>
              <a:rPr lang="en-US" altLang="en-US" baseline="30000">
                <a:solidFill>
                  <a:srgbClr val="0000CC"/>
                </a:solidFill>
              </a:rPr>
              <a:t>n-1 </a:t>
            </a:r>
            <a:r>
              <a:rPr lang="en-US" altLang="en-US">
                <a:solidFill>
                  <a:srgbClr val="0000CC"/>
                </a:solidFill>
              </a:rPr>
              <a:t>(mod n) </a:t>
            </a:r>
            <a:r>
              <a:rPr lang="en-US" altLang="zh-TW">
                <a:solidFill>
                  <a:srgbClr val="0000CC"/>
                </a:solidFill>
              </a:rPr>
              <a:t>≠</a:t>
            </a:r>
            <a:r>
              <a:rPr lang="en-US" altLang="zh-TW"/>
              <a:t> </a:t>
            </a:r>
            <a:r>
              <a:rPr lang="en-US" altLang="zh-TW">
                <a:solidFill>
                  <a:srgbClr val="0000CC"/>
                </a:solidFill>
              </a:rPr>
              <a:t>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	</a:t>
            </a:r>
            <a:r>
              <a:rPr lang="en-US" altLang="zh-TW">
                <a:solidFill>
                  <a:schemeClr val="tx2"/>
                </a:solidFill>
              </a:rPr>
              <a:t>conclude that</a:t>
            </a:r>
            <a:r>
              <a:rPr lang="en-US" altLang="zh-TW">
                <a:solidFill>
                  <a:srgbClr val="0000CC"/>
                </a:solidFill>
              </a:rPr>
              <a:t> n </a:t>
            </a:r>
            <a:r>
              <a:rPr lang="en-US" altLang="zh-TW">
                <a:solidFill>
                  <a:schemeClr val="tx2"/>
                </a:solidFill>
              </a:rPr>
              <a:t>is a composite number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chemeClr val="tx2"/>
                </a:solidFill>
              </a:rPr>
              <a:t>If</a:t>
            </a:r>
            <a:r>
              <a:rPr lang="en-US" altLang="zh-TW">
                <a:solidFill>
                  <a:srgbClr val="0000CC"/>
                </a:solidFill>
              </a:rPr>
              <a:t> </a:t>
            </a:r>
            <a:r>
              <a:rPr lang="en-US" altLang="en-US">
                <a:solidFill>
                  <a:srgbClr val="0000CC"/>
                </a:solidFill>
              </a:rPr>
              <a:t>a</a:t>
            </a:r>
            <a:r>
              <a:rPr lang="en-US" altLang="en-US" baseline="30000">
                <a:solidFill>
                  <a:srgbClr val="0000CC"/>
                </a:solidFill>
              </a:rPr>
              <a:t>n-1 </a:t>
            </a:r>
            <a:r>
              <a:rPr lang="en-US" altLang="en-US">
                <a:solidFill>
                  <a:srgbClr val="0000CC"/>
                </a:solidFill>
              </a:rPr>
              <a:t>(mod n) </a:t>
            </a:r>
            <a:r>
              <a:rPr lang="en-US" altLang="zh-TW">
                <a:solidFill>
                  <a:srgbClr val="0000CC"/>
                </a:solidFill>
              </a:rPr>
              <a:t>=</a:t>
            </a:r>
            <a:r>
              <a:rPr lang="en-US" altLang="zh-TW"/>
              <a:t> </a:t>
            </a:r>
            <a:r>
              <a:rPr lang="en-US" altLang="zh-TW">
                <a:solidFill>
                  <a:srgbClr val="0000CC"/>
                </a:solidFill>
              </a:rPr>
              <a:t>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	</a:t>
            </a:r>
            <a:r>
              <a:rPr lang="en-US" altLang="zh-TW">
                <a:solidFill>
                  <a:schemeClr val="tx2"/>
                </a:solidFill>
              </a:rPr>
              <a:t>try another</a:t>
            </a:r>
            <a:r>
              <a:rPr lang="en-US" altLang="zh-TW">
                <a:solidFill>
                  <a:srgbClr val="0000CC"/>
                </a:solidFill>
              </a:rPr>
              <a:t> a</a:t>
            </a:r>
          </a:p>
        </p:txBody>
      </p:sp>
      <p:sp>
        <p:nvSpPr>
          <p:cNvPr id="916494" name="Text Box 14"/>
          <p:cNvSpPr txBox="1">
            <a:spLocks noChangeArrowheads="1"/>
          </p:cNvSpPr>
          <p:nvPr/>
        </p:nvSpPr>
        <p:spPr bwMode="auto">
          <a:xfrm>
            <a:off x="1143000" y="5562600"/>
            <a:ext cx="52451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Each test takes about </a:t>
            </a:r>
            <a:r>
              <a:rPr lang="en-US" altLang="zh-TW">
                <a:solidFill>
                  <a:srgbClr val="0000CC"/>
                </a:solidFill>
              </a:rPr>
              <a:t>log(n)</a:t>
            </a:r>
            <a:r>
              <a:rPr lang="en-US" altLang="zh-TW"/>
              <a:t> steps.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It depends on how many </a:t>
            </a:r>
            <a:r>
              <a:rPr lang="en-US" altLang="zh-TW">
                <a:solidFill>
                  <a:srgbClr val="0000CC"/>
                </a:solidFill>
              </a:rPr>
              <a:t>a</a:t>
            </a:r>
            <a:r>
              <a:rPr lang="en-US" altLang="zh-TW"/>
              <a:t> that we need to try…</a:t>
            </a:r>
          </a:p>
        </p:txBody>
      </p:sp>
      <p:sp>
        <p:nvSpPr>
          <p:cNvPr id="41991" name="Line 15"/>
          <p:cNvSpPr>
            <a:spLocks noChangeShapeType="1"/>
          </p:cNvSpPr>
          <p:nvPr/>
        </p:nvSpPr>
        <p:spPr bwMode="auto">
          <a:xfrm>
            <a:off x="3505200" y="1447800"/>
            <a:ext cx="7620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3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649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200400" y="457200"/>
            <a:ext cx="2678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Primality Testing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143000" y="1447800"/>
            <a:ext cx="6716713" cy="92551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Contrapositive.</a:t>
            </a:r>
            <a:r>
              <a:rPr lang="en-US" altLang="zh-TW"/>
              <a:t> If </a:t>
            </a:r>
            <a:r>
              <a:rPr lang="en-US" altLang="en-US">
                <a:solidFill>
                  <a:srgbClr val="0000CC"/>
                </a:solidFill>
              </a:rPr>
              <a:t>1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>
                <a:solidFill>
                  <a:srgbClr val="0000CC"/>
                </a:solidFill>
              </a:rPr>
              <a:t>a</a:t>
            </a:r>
            <a:r>
              <a:rPr lang="en-US" altLang="en-US" baseline="30000">
                <a:solidFill>
                  <a:srgbClr val="0000CC"/>
                </a:solidFill>
              </a:rPr>
              <a:t>n-1 </a:t>
            </a:r>
            <a:r>
              <a:rPr lang="en-US" altLang="en-US">
                <a:solidFill>
                  <a:srgbClr val="0000CC"/>
                </a:solidFill>
              </a:rPr>
              <a:t>(mod n) </a:t>
            </a:r>
            <a:r>
              <a:rPr lang="en-US" altLang="en-US"/>
              <a:t>and</a:t>
            </a:r>
            <a:r>
              <a:rPr lang="en-US" altLang="en-US">
                <a:solidFill>
                  <a:srgbClr val="0000CC"/>
                </a:solidFill>
              </a:rPr>
              <a:t> a </a:t>
            </a:r>
            <a:r>
              <a:rPr lang="en-US" altLang="en-US"/>
              <a:t>is not a multiple of</a:t>
            </a:r>
            <a:r>
              <a:rPr lang="en-US" altLang="en-US">
                <a:solidFill>
                  <a:srgbClr val="0000CC"/>
                </a:solidFill>
              </a:rPr>
              <a:t> n,</a:t>
            </a:r>
          </a:p>
          <a:p>
            <a:pPr eaLnBrk="1" hangingPunct="1"/>
            <a:endParaRPr lang="en-US" altLang="zh-TW">
              <a:solidFill>
                <a:srgbClr val="0000CC"/>
              </a:solidFill>
            </a:endParaRPr>
          </a:p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		</a:t>
            </a:r>
            <a:r>
              <a:rPr lang="en-US" altLang="zh-TW"/>
              <a:t>then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is not a prime number.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143000" y="2819400"/>
            <a:ext cx="1735138" cy="376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“Fermat” test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124200" y="2819400"/>
            <a:ext cx="5162550" cy="243998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Given n, choose a &lt; 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Compute </a:t>
            </a:r>
            <a:r>
              <a:rPr lang="en-US" altLang="en-US">
                <a:solidFill>
                  <a:srgbClr val="0000CC"/>
                </a:solidFill>
              </a:rPr>
              <a:t>a</a:t>
            </a:r>
            <a:r>
              <a:rPr lang="en-US" altLang="en-US" baseline="30000">
                <a:solidFill>
                  <a:srgbClr val="0000CC"/>
                </a:solidFill>
              </a:rPr>
              <a:t>n-1 </a:t>
            </a:r>
            <a:r>
              <a:rPr lang="en-US" altLang="en-US">
                <a:solidFill>
                  <a:srgbClr val="0000CC"/>
                </a:solidFill>
              </a:rPr>
              <a:t>(mod n)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chemeClr val="tx2"/>
                </a:solidFill>
              </a:rPr>
              <a:t>If</a:t>
            </a:r>
            <a:r>
              <a:rPr lang="en-US" altLang="zh-TW">
                <a:solidFill>
                  <a:srgbClr val="0000CC"/>
                </a:solidFill>
              </a:rPr>
              <a:t> </a:t>
            </a:r>
            <a:r>
              <a:rPr lang="en-US" altLang="en-US">
                <a:solidFill>
                  <a:srgbClr val="0000CC"/>
                </a:solidFill>
              </a:rPr>
              <a:t>a</a:t>
            </a:r>
            <a:r>
              <a:rPr lang="en-US" altLang="en-US" baseline="30000">
                <a:solidFill>
                  <a:srgbClr val="0000CC"/>
                </a:solidFill>
              </a:rPr>
              <a:t>n-1 </a:t>
            </a:r>
            <a:r>
              <a:rPr lang="en-US" altLang="en-US">
                <a:solidFill>
                  <a:srgbClr val="0000CC"/>
                </a:solidFill>
              </a:rPr>
              <a:t>(mod n) </a:t>
            </a:r>
            <a:r>
              <a:rPr lang="en-US" altLang="zh-TW">
                <a:solidFill>
                  <a:srgbClr val="0000CC"/>
                </a:solidFill>
              </a:rPr>
              <a:t>≠</a:t>
            </a:r>
            <a:r>
              <a:rPr lang="en-US" altLang="zh-TW"/>
              <a:t> </a:t>
            </a:r>
            <a:r>
              <a:rPr lang="en-US" altLang="zh-TW">
                <a:solidFill>
                  <a:srgbClr val="0000CC"/>
                </a:solidFill>
              </a:rPr>
              <a:t>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	</a:t>
            </a:r>
            <a:r>
              <a:rPr lang="en-US" altLang="zh-TW">
                <a:solidFill>
                  <a:schemeClr val="tx2"/>
                </a:solidFill>
              </a:rPr>
              <a:t>conclude that</a:t>
            </a:r>
            <a:r>
              <a:rPr lang="en-US" altLang="zh-TW">
                <a:solidFill>
                  <a:srgbClr val="0000CC"/>
                </a:solidFill>
              </a:rPr>
              <a:t> n </a:t>
            </a:r>
            <a:r>
              <a:rPr lang="en-US" altLang="zh-TW">
                <a:solidFill>
                  <a:schemeClr val="tx2"/>
                </a:solidFill>
              </a:rPr>
              <a:t>is a composite number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chemeClr val="tx2"/>
                </a:solidFill>
              </a:rPr>
              <a:t>If</a:t>
            </a:r>
            <a:r>
              <a:rPr lang="en-US" altLang="zh-TW">
                <a:solidFill>
                  <a:srgbClr val="0000CC"/>
                </a:solidFill>
              </a:rPr>
              <a:t> </a:t>
            </a:r>
            <a:r>
              <a:rPr lang="en-US" altLang="en-US">
                <a:solidFill>
                  <a:srgbClr val="0000CC"/>
                </a:solidFill>
              </a:rPr>
              <a:t>a</a:t>
            </a:r>
            <a:r>
              <a:rPr lang="en-US" altLang="en-US" baseline="30000">
                <a:solidFill>
                  <a:srgbClr val="0000CC"/>
                </a:solidFill>
              </a:rPr>
              <a:t>n-1 </a:t>
            </a:r>
            <a:r>
              <a:rPr lang="en-US" altLang="en-US">
                <a:solidFill>
                  <a:srgbClr val="0000CC"/>
                </a:solidFill>
              </a:rPr>
              <a:t>(mod n) </a:t>
            </a:r>
            <a:r>
              <a:rPr lang="en-US" altLang="zh-TW">
                <a:solidFill>
                  <a:srgbClr val="0000CC"/>
                </a:solidFill>
              </a:rPr>
              <a:t>=</a:t>
            </a:r>
            <a:r>
              <a:rPr lang="en-US" altLang="zh-TW"/>
              <a:t> </a:t>
            </a:r>
            <a:r>
              <a:rPr lang="en-US" altLang="zh-TW">
                <a:solidFill>
                  <a:srgbClr val="0000CC"/>
                </a:solidFill>
              </a:rPr>
              <a:t>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	</a:t>
            </a:r>
            <a:r>
              <a:rPr lang="en-US" altLang="zh-TW">
                <a:solidFill>
                  <a:schemeClr val="tx2"/>
                </a:solidFill>
              </a:rPr>
              <a:t>try another</a:t>
            </a:r>
            <a:r>
              <a:rPr lang="en-US" altLang="zh-TW">
                <a:solidFill>
                  <a:srgbClr val="0000CC"/>
                </a:solidFill>
              </a:rPr>
              <a:t> a</a:t>
            </a:r>
          </a:p>
        </p:txBody>
      </p:sp>
      <p:sp>
        <p:nvSpPr>
          <p:cNvPr id="917510" name="Text Box 6"/>
          <p:cNvSpPr txBox="1">
            <a:spLocks noChangeArrowheads="1"/>
          </p:cNvSpPr>
          <p:nvPr/>
        </p:nvSpPr>
        <p:spPr bwMode="auto">
          <a:xfrm>
            <a:off x="1066800" y="5562600"/>
            <a:ext cx="7091363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Unfortunately, there exists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which is composite,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but </a:t>
            </a:r>
            <a:r>
              <a:rPr lang="en-US" altLang="en-US">
                <a:solidFill>
                  <a:srgbClr val="0000CC"/>
                </a:solidFill>
              </a:rPr>
              <a:t>a</a:t>
            </a:r>
            <a:r>
              <a:rPr lang="en-US" altLang="en-US" baseline="30000">
                <a:solidFill>
                  <a:srgbClr val="0000CC"/>
                </a:solidFill>
              </a:rPr>
              <a:t>n-1 </a:t>
            </a:r>
            <a:r>
              <a:rPr lang="en-US" altLang="en-US">
                <a:solidFill>
                  <a:srgbClr val="0000CC"/>
                </a:solidFill>
              </a:rPr>
              <a:t>(mod n) </a:t>
            </a:r>
            <a:r>
              <a:rPr lang="en-US" altLang="zh-TW">
                <a:solidFill>
                  <a:srgbClr val="0000CC"/>
                </a:solidFill>
              </a:rPr>
              <a:t>=</a:t>
            </a:r>
            <a:r>
              <a:rPr lang="en-US" altLang="zh-TW"/>
              <a:t> </a:t>
            </a:r>
            <a:r>
              <a:rPr lang="en-US" altLang="zh-TW">
                <a:solidFill>
                  <a:srgbClr val="0000CC"/>
                </a:solidFill>
              </a:rPr>
              <a:t>1</a:t>
            </a:r>
            <a:r>
              <a:rPr lang="en-US" altLang="zh-TW"/>
              <a:t> for every </a:t>
            </a:r>
            <a:r>
              <a:rPr lang="en-US" altLang="zh-TW">
                <a:solidFill>
                  <a:srgbClr val="0000CC"/>
                </a:solidFill>
              </a:rPr>
              <a:t>a</a:t>
            </a:r>
            <a:r>
              <a:rPr lang="en-US" altLang="zh-TW"/>
              <a:t>!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These are called </a:t>
            </a:r>
            <a:r>
              <a:rPr lang="en-US" altLang="zh-TW">
                <a:solidFill>
                  <a:srgbClr val="A50021"/>
                </a:solidFill>
              </a:rPr>
              <a:t>Carmichael numbers</a:t>
            </a:r>
            <a:r>
              <a:rPr lang="en-US" altLang="zh-TW"/>
              <a:t> (e.g. </a:t>
            </a:r>
            <a:r>
              <a:rPr lang="en-US" altLang="zh-TW">
                <a:solidFill>
                  <a:srgbClr val="0000CC"/>
                </a:solidFill>
              </a:rPr>
              <a:t>561, 1105, 1729</a:t>
            </a:r>
            <a:r>
              <a:rPr lang="en-US" altLang="zh-TW"/>
              <a:t>, etc…)</a:t>
            </a:r>
          </a:p>
        </p:txBody>
      </p:sp>
      <p:sp>
        <p:nvSpPr>
          <p:cNvPr id="43015" name="Line 9"/>
          <p:cNvSpPr>
            <a:spLocks noChangeShapeType="1"/>
          </p:cNvSpPr>
          <p:nvPr/>
        </p:nvSpPr>
        <p:spPr bwMode="auto">
          <a:xfrm>
            <a:off x="3505200" y="1447800"/>
            <a:ext cx="7620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3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200400" y="457200"/>
            <a:ext cx="2678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Primality Testing</a:t>
            </a:r>
          </a:p>
        </p:txBody>
      </p:sp>
      <p:sp>
        <p:nvSpPr>
          <p:cNvPr id="44035" name="Text Box 6"/>
          <p:cNvSpPr txBox="1">
            <a:spLocks noChangeArrowheads="1"/>
          </p:cNvSpPr>
          <p:nvPr/>
        </p:nvSpPr>
        <p:spPr bwMode="auto">
          <a:xfrm>
            <a:off x="914400" y="1143000"/>
            <a:ext cx="6954838" cy="7889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Contrapositive 1.</a:t>
            </a:r>
            <a:r>
              <a:rPr lang="en-US" altLang="zh-TW"/>
              <a:t> If </a:t>
            </a:r>
            <a:r>
              <a:rPr lang="en-US" altLang="en-US">
                <a:solidFill>
                  <a:srgbClr val="0000CC"/>
                </a:solidFill>
              </a:rPr>
              <a:t>1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>
                <a:solidFill>
                  <a:srgbClr val="0000CC"/>
                </a:solidFill>
              </a:rPr>
              <a:t>a</a:t>
            </a:r>
            <a:r>
              <a:rPr lang="en-US" altLang="en-US" baseline="30000">
                <a:solidFill>
                  <a:srgbClr val="0000CC"/>
                </a:solidFill>
              </a:rPr>
              <a:t>n-1 </a:t>
            </a:r>
            <a:r>
              <a:rPr lang="en-US" altLang="en-US">
                <a:solidFill>
                  <a:srgbClr val="0000CC"/>
                </a:solidFill>
              </a:rPr>
              <a:t>(mod n) </a:t>
            </a:r>
            <a:r>
              <a:rPr lang="en-US" altLang="en-US"/>
              <a:t>and</a:t>
            </a:r>
            <a:r>
              <a:rPr lang="en-US" altLang="en-US">
                <a:solidFill>
                  <a:srgbClr val="0000CC"/>
                </a:solidFill>
              </a:rPr>
              <a:t> a </a:t>
            </a:r>
            <a:r>
              <a:rPr lang="en-US" altLang="en-US"/>
              <a:t>is not a multiple of</a:t>
            </a:r>
            <a:r>
              <a:rPr lang="en-US" altLang="en-US">
                <a:solidFill>
                  <a:srgbClr val="0000CC"/>
                </a:solidFill>
              </a:rPr>
              <a:t> n,</a:t>
            </a:r>
            <a:endParaRPr lang="en-US" altLang="zh-TW">
              <a:solidFill>
                <a:srgbClr val="0000CC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		</a:t>
            </a:r>
            <a:r>
              <a:rPr lang="en-US" altLang="zh-TW"/>
              <a:t>then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is not a prime number.</a:t>
            </a:r>
          </a:p>
        </p:txBody>
      </p:sp>
      <p:sp>
        <p:nvSpPr>
          <p:cNvPr id="918535" name="Text Box 7"/>
          <p:cNvSpPr txBox="1">
            <a:spLocks noChangeArrowheads="1"/>
          </p:cNvSpPr>
          <p:nvPr/>
        </p:nvSpPr>
        <p:spPr bwMode="auto">
          <a:xfrm>
            <a:off x="914400" y="2209800"/>
            <a:ext cx="7362825" cy="78898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Lemma.</a:t>
            </a:r>
            <a:r>
              <a:rPr lang="en-US" altLang="zh-TW"/>
              <a:t>   If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is a prime number,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</a:t>
            </a:r>
            <a:r>
              <a:rPr lang="en-US" altLang="zh-TW">
                <a:solidFill>
                  <a:srgbClr val="0000CC"/>
                </a:solidFill>
              </a:rPr>
              <a:t>x</a:t>
            </a:r>
            <a:r>
              <a:rPr lang="en-US" altLang="zh-TW" baseline="30000">
                <a:solidFill>
                  <a:srgbClr val="0000CC"/>
                </a:solidFill>
              </a:rPr>
              <a:t>2</a:t>
            </a:r>
            <a:r>
              <a:rPr lang="en-US" altLang="en-US">
                <a:solidFill>
                  <a:srgbClr val="0000CC"/>
                </a:solidFill>
              </a:rPr>
              <a:t>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>
                <a:solidFill>
                  <a:srgbClr val="0000CC"/>
                </a:solidFill>
              </a:rPr>
              <a:t>1 (mod n) </a:t>
            </a:r>
            <a:r>
              <a:rPr lang="en-US" altLang="en-US">
                <a:solidFill>
                  <a:schemeClr val="tx2"/>
                </a:solidFill>
              </a:rPr>
              <a:t>if and only if</a:t>
            </a:r>
            <a:r>
              <a:rPr lang="en-US" altLang="en-US">
                <a:solidFill>
                  <a:srgbClr val="0000CC"/>
                </a:solidFill>
              </a:rPr>
              <a:t> x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>
                <a:solidFill>
                  <a:srgbClr val="0000CC"/>
                </a:solidFill>
              </a:rPr>
              <a:t>1 (mod n)</a:t>
            </a:r>
            <a:r>
              <a:rPr lang="en-US" altLang="en-US"/>
              <a:t> or </a:t>
            </a:r>
            <a:r>
              <a:rPr lang="en-US" altLang="en-US">
                <a:solidFill>
                  <a:srgbClr val="0000CC"/>
                </a:solidFill>
              </a:rPr>
              <a:t>x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-</a:t>
            </a:r>
            <a:r>
              <a:rPr lang="en-US" altLang="en-US">
                <a:solidFill>
                  <a:srgbClr val="0000CC"/>
                </a:solidFill>
              </a:rPr>
              <a:t>1 (mod n)</a:t>
            </a:r>
            <a:endParaRPr lang="en-US" altLang="zh-TW">
              <a:solidFill>
                <a:srgbClr val="0000CC"/>
              </a:solidFill>
            </a:endParaRPr>
          </a:p>
        </p:txBody>
      </p:sp>
      <p:sp>
        <p:nvSpPr>
          <p:cNvPr id="918536" name="Text Box 8"/>
          <p:cNvSpPr txBox="1">
            <a:spLocks noChangeArrowheads="1"/>
          </p:cNvSpPr>
          <p:nvPr/>
        </p:nvSpPr>
        <p:spPr bwMode="auto">
          <a:xfrm>
            <a:off x="914400" y="3276600"/>
            <a:ext cx="8001000" cy="78898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Contrapositive 2.</a:t>
            </a:r>
            <a:r>
              <a:rPr lang="en-US" altLang="zh-TW"/>
              <a:t>   If </a:t>
            </a:r>
            <a:r>
              <a:rPr lang="en-US" altLang="zh-TW">
                <a:solidFill>
                  <a:srgbClr val="0000CC"/>
                </a:solidFill>
              </a:rPr>
              <a:t>x</a:t>
            </a:r>
            <a:r>
              <a:rPr lang="en-US" altLang="zh-TW" baseline="30000">
                <a:solidFill>
                  <a:srgbClr val="0000CC"/>
                </a:solidFill>
              </a:rPr>
              <a:t>2</a:t>
            </a:r>
            <a:r>
              <a:rPr lang="en-US" altLang="en-US">
                <a:solidFill>
                  <a:srgbClr val="0000CC"/>
                </a:solidFill>
              </a:rPr>
              <a:t>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>
                <a:solidFill>
                  <a:srgbClr val="0000CC"/>
                </a:solidFill>
              </a:rPr>
              <a:t>1 (mod n)</a:t>
            </a:r>
            <a:r>
              <a:rPr lang="en-US" altLang="zh-TW"/>
              <a:t> but </a:t>
            </a:r>
            <a:r>
              <a:rPr lang="en-US" altLang="en-US">
                <a:solidFill>
                  <a:srgbClr val="0000CC"/>
                </a:solidFill>
              </a:rPr>
              <a:t>x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>
                <a:solidFill>
                  <a:srgbClr val="0000CC"/>
                </a:solidFill>
              </a:rPr>
              <a:t>1 (mod n)</a:t>
            </a:r>
            <a:r>
              <a:rPr lang="en-US" altLang="en-US"/>
              <a:t> and </a:t>
            </a:r>
            <a:r>
              <a:rPr lang="en-US" altLang="en-US">
                <a:solidFill>
                  <a:srgbClr val="0000CC"/>
                </a:solidFill>
              </a:rPr>
              <a:t>x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-</a:t>
            </a:r>
            <a:r>
              <a:rPr lang="en-US" altLang="en-US">
                <a:solidFill>
                  <a:srgbClr val="0000CC"/>
                </a:solidFill>
              </a:rPr>
              <a:t>1 (mod n)</a:t>
            </a:r>
            <a:endParaRPr lang="en-US" altLang="zh-TW">
              <a:solidFill>
                <a:srgbClr val="0000CC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	</a:t>
            </a:r>
            <a:r>
              <a:rPr lang="en-US" altLang="zh-TW"/>
              <a:t>then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is a composite number.</a:t>
            </a:r>
          </a:p>
        </p:txBody>
      </p:sp>
      <p:sp>
        <p:nvSpPr>
          <p:cNvPr id="918537" name="Line 9"/>
          <p:cNvSpPr>
            <a:spLocks noChangeShapeType="1"/>
          </p:cNvSpPr>
          <p:nvPr/>
        </p:nvSpPr>
        <p:spPr bwMode="auto">
          <a:xfrm>
            <a:off x="5638800" y="3200400"/>
            <a:ext cx="7620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8538" name="Line 10"/>
          <p:cNvSpPr>
            <a:spLocks noChangeShapeType="1"/>
          </p:cNvSpPr>
          <p:nvPr/>
        </p:nvSpPr>
        <p:spPr bwMode="auto">
          <a:xfrm>
            <a:off x="7467600" y="3200400"/>
            <a:ext cx="7620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Line 11"/>
          <p:cNvSpPr>
            <a:spLocks noChangeShapeType="1"/>
          </p:cNvSpPr>
          <p:nvPr/>
        </p:nvSpPr>
        <p:spPr bwMode="auto">
          <a:xfrm>
            <a:off x="3505200" y="1143000"/>
            <a:ext cx="7620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8540" name="Text Box 12"/>
          <p:cNvSpPr txBox="1">
            <a:spLocks noChangeArrowheads="1"/>
          </p:cNvSpPr>
          <p:nvPr/>
        </p:nvSpPr>
        <p:spPr bwMode="auto">
          <a:xfrm>
            <a:off x="914400" y="4953000"/>
            <a:ext cx="7537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For</a:t>
            </a:r>
            <a:r>
              <a:rPr lang="en-US" altLang="zh-TW">
                <a:solidFill>
                  <a:srgbClr val="0000CC"/>
                </a:solidFill>
              </a:rPr>
              <a:t> n=1387 </a:t>
            </a:r>
            <a:r>
              <a:rPr lang="en-US" altLang="zh-TW"/>
              <a:t>and</a:t>
            </a:r>
            <a:r>
              <a:rPr lang="en-US" altLang="zh-TW">
                <a:solidFill>
                  <a:srgbClr val="0000CC"/>
                </a:solidFill>
              </a:rPr>
              <a:t> a=2, </a:t>
            </a:r>
            <a:r>
              <a:rPr lang="en-US" altLang="zh-TW"/>
              <a:t>Fermat’s test fails because</a:t>
            </a:r>
            <a:r>
              <a:rPr lang="en-US" altLang="zh-TW">
                <a:solidFill>
                  <a:srgbClr val="0000CC"/>
                </a:solidFill>
              </a:rPr>
              <a:t> 2</a:t>
            </a:r>
            <a:r>
              <a:rPr lang="en-US" altLang="zh-TW" baseline="30000">
                <a:solidFill>
                  <a:srgbClr val="0000CC"/>
                </a:solidFill>
              </a:rPr>
              <a:t>1386</a:t>
            </a:r>
            <a:r>
              <a:rPr lang="en-US" altLang="zh-TW">
                <a:solidFill>
                  <a:srgbClr val="0000CC"/>
                </a:solidFill>
              </a:rPr>
              <a:t>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zh-TW">
                <a:solidFill>
                  <a:srgbClr val="0000CC"/>
                </a:solidFill>
              </a:rPr>
              <a:t> 1 (mod 1387)</a:t>
            </a:r>
            <a:r>
              <a:rPr lang="en-US" altLang="zh-TW"/>
              <a:t>.</a:t>
            </a:r>
          </a:p>
        </p:txBody>
      </p:sp>
      <p:sp>
        <p:nvSpPr>
          <p:cNvPr id="918541" name="Text Box 13"/>
          <p:cNvSpPr txBox="1">
            <a:spLocks noChangeArrowheads="1"/>
          </p:cNvSpPr>
          <p:nvPr/>
        </p:nvSpPr>
        <p:spPr bwMode="auto">
          <a:xfrm>
            <a:off x="914400" y="4419600"/>
            <a:ext cx="11350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u="sng"/>
              <a:t>Example </a:t>
            </a:r>
          </a:p>
        </p:txBody>
      </p:sp>
      <p:sp>
        <p:nvSpPr>
          <p:cNvPr id="918542" name="AutoShape 14"/>
          <p:cNvSpPr>
            <a:spLocks/>
          </p:cNvSpPr>
          <p:nvPr/>
        </p:nvSpPr>
        <p:spPr bwMode="auto">
          <a:xfrm rot="-5400000">
            <a:off x="6248400" y="4572000"/>
            <a:ext cx="304800" cy="457200"/>
          </a:xfrm>
          <a:prstGeom prst="rightBrace">
            <a:avLst>
              <a:gd name="adj1" fmla="val 1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8543" name="Text Box 15"/>
          <p:cNvSpPr txBox="1">
            <a:spLocks noChangeArrowheads="1"/>
          </p:cNvSpPr>
          <p:nvPr/>
        </p:nvSpPr>
        <p:spPr bwMode="auto">
          <a:xfrm>
            <a:off x="5394325" y="4384675"/>
            <a:ext cx="2487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Note that it is </a:t>
            </a:r>
            <a:r>
              <a:rPr lang="en-US" altLang="zh-TW">
                <a:solidFill>
                  <a:srgbClr val="0000CC"/>
                </a:solidFill>
              </a:rPr>
              <a:t>(2</a:t>
            </a:r>
            <a:r>
              <a:rPr lang="en-US" altLang="zh-TW" baseline="30000">
                <a:solidFill>
                  <a:srgbClr val="0000CC"/>
                </a:solidFill>
              </a:rPr>
              <a:t>693</a:t>
            </a:r>
            <a:r>
              <a:rPr lang="en-US" altLang="zh-TW">
                <a:solidFill>
                  <a:srgbClr val="0000CC"/>
                </a:solidFill>
              </a:rPr>
              <a:t>)</a:t>
            </a:r>
            <a:r>
              <a:rPr lang="en-US" altLang="zh-TW" baseline="30000">
                <a:solidFill>
                  <a:srgbClr val="0000CC"/>
                </a:solidFill>
              </a:rPr>
              <a:t>2</a:t>
            </a:r>
          </a:p>
        </p:txBody>
      </p:sp>
      <p:sp>
        <p:nvSpPr>
          <p:cNvPr id="918544" name="Text Box 16"/>
          <p:cNvSpPr txBox="1">
            <a:spLocks noChangeArrowheads="1"/>
          </p:cNvSpPr>
          <p:nvPr/>
        </p:nvSpPr>
        <p:spPr bwMode="auto">
          <a:xfrm>
            <a:off x="914400" y="5562600"/>
            <a:ext cx="5129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However </a:t>
            </a:r>
            <a:r>
              <a:rPr lang="en-US" altLang="zh-TW">
                <a:solidFill>
                  <a:srgbClr val="0000CC"/>
                </a:solidFill>
              </a:rPr>
              <a:t>2</a:t>
            </a:r>
            <a:r>
              <a:rPr lang="en-US" altLang="zh-TW" baseline="30000">
                <a:solidFill>
                  <a:srgbClr val="0000CC"/>
                </a:solidFill>
              </a:rPr>
              <a:t>693</a:t>
            </a:r>
            <a:r>
              <a:rPr lang="en-US" altLang="zh-TW">
                <a:solidFill>
                  <a:srgbClr val="0000CC"/>
                </a:solidFill>
              </a:rPr>
              <a:t>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 512 (mod 1387)  1 (mod 1387)</a:t>
            </a:r>
            <a:endParaRPr lang="en-US" altLang="zh-TW">
              <a:solidFill>
                <a:srgbClr val="0000CC"/>
              </a:solidFill>
              <a:sym typeface="Euclid Symbol" pitchFamily="18" charset="2"/>
            </a:endParaRPr>
          </a:p>
        </p:txBody>
      </p:sp>
      <p:sp>
        <p:nvSpPr>
          <p:cNvPr id="918545" name="Line 17"/>
          <p:cNvSpPr>
            <a:spLocks noChangeShapeType="1"/>
          </p:cNvSpPr>
          <p:nvPr/>
        </p:nvSpPr>
        <p:spPr bwMode="auto">
          <a:xfrm>
            <a:off x="4419600" y="5500688"/>
            <a:ext cx="7620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8546" name="Text Box 18"/>
          <p:cNvSpPr txBox="1">
            <a:spLocks noChangeArrowheads="1"/>
          </p:cNvSpPr>
          <p:nvPr/>
        </p:nvSpPr>
        <p:spPr bwMode="auto">
          <a:xfrm>
            <a:off x="914400" y="6248400"/>
            <a:ext cx="7713663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By </a:t>
            </a:r>
            <a:r>
              <a:rPr lang="en-US" altLang="zh-TW" b="1"/>
              <a:t>contrapositive 2</a:t>
            </a:r>
            <a:r>
              <a:rPr lang="en-US" altLang="zh-TW"/>
              <a:t>, we can conclude that </a:t>
            </a:r>
            <a:r>
              <a:rPr lang="en-US" altLang="zh-TW">
                <a:solidFill>
                  <a:srgbClr val="0000CC"/>
                </a:solidFill>
              </a:rPr>
              <a:t>1387</a:t>
            </a:r>
            <a:r>
              <a:rPr lang="en-US" altLang="zh-TW"/>
              <a:t> is a composite number.</a:t>
            </a:r>
          </a:p>
        </p:txBody>
      </p:sp>
    </p:spTree>
    <p:extLst>
      <p:ext uri="{BB962C8B-B14F-4D97-AF65-F5344CB8AC3E}">
        <p14:creationId xmlns:p14="http://schemas.microsoft.com/office/powerpoint/2010/main" val="41521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8535" grpId="0" animBg="1"/>
      <p:bldP spid="918536" grpId="0" animBg="1"/>
      <p:bldP spid="918537" grpId="0" animBg="1"/>
      <p:bldP spid="918538" grpId="0" animBg="1"/>
      <p:bldP spid="918540" grpId="0"/>
      <p:bldP spid="918541" grpId="0"/>
      <p:bldP spid="918542" grpId="0" animBg="1"/>
      <p:bldP spid="918543" grpId="0"/>
      <p:bldP spid="918544" grpId="0"/>
      <p:bldP spid="918545" grpId="0" animBg="1"/>
      <p:bldP spid="91854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200400" y="457200"/>
            <a:ext cx="2678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Primality Testing</a:t>
            </a:r>
          </a:p>
        </p:txBody>
      </p:sp>
      <p:sp>
        <p:nvSpPr>
          <p:cNvPr id="45059" name="Text Box 7"/>
          <p:cNvSpPr txBox="1">
            <a:spLocks noChangeArrowheads="1"/>
          </p:cNvSpPr>
          <p:nvPr/>
        </p:nvSpPr>
        <p:spPr bwMode="auto">
          <a:xfrm>
            <a:off x="914400" y="1143000"/>
            <a:ext cx="6954838" cy="7889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Contrapositive 1.</a:t>
            </a:r>
            <a:r>
              <a:rPr lang="en-US" altLang="zh-TW"/>
              <a:t> If </a:t>
            </a:r>
            <a:r>
              <a:rPr lang="en-US" altLang="en-US">
                <a:solidFill>
                  <a:srgbClr val="0000CC"/>
                </a:solidFill>
              </a:rPr>
              <a:t>1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>
                <a:solidFill>
                  <a:srgbClr val="0000CC"/>
                </a:solidFill>
              </a:rPr>
              <a:t>a</a:t>
            </a:r>
            <a:r>
              <a:rPr lang="en-US" altLang="en-US" baseline="30000">
                <a:solidFill>
                  <a:srgbClr val="0000CC"/>
                </a:solidFill>
              </a:rPr>
              <a:t>n-1 </a:t>
            </a:r>
            <a:r>
              <a:rPr lang="en-US" altLang="en-US">
                <a:solidFill>
                  <a:srgbClr val="0000CC"/>
                </a:solidFill>
              </a:rPr>
              <a:t>(mod n) </a:t>
            </a:r>
            <a:r>
              <a:rPr lang="en-US" altLang="en-US"/>
              <a:t>and</a:t>
            </a:r>
            <a:r>
              <a:rPr lang="en-US" altLang="en-US">
                <a:solidFill>
                  <a:srgbClr val="0000CC"/>
                </a:solidFill>
              </a:rPr>
              <a:t> a </a:t>
            </a:r>
            <a:r>
              <a:rPr lang="en-US" altLang="en-US"/>
              <a:t>is not a multiple of</a:t>
            </a:r>
            <a:r>
              <a:rPr lang="en-US" altLang="en-US">
                <a:solidFill>
                  <a:srgbClr val="0000CC"/>
                </a:solidFill>
              </a:rPr>
              <a:t> n,</a:t>
            </a:r>
            <a:endParaRPr lang="en-US" altLang="zh-TW">
              <a:solidFill>
                <a:srgbClr val="0000CC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		</a:t>
            </a:r>
            <a:r>
              <a:rPr lang="en-US" altLang="zh-TW"/>
              <a:t>then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is not a prime number.</a:t>
            </a:r>
          </a:p>
        </p:txBody>
      </p:sp>
      <p:sp>
        <p:nvSpPr>
          <p:cNvPr id="45060" name="Line 8"/>
          <p:cNvSpPr>
            <a:spLocks noChangeShapeType="1"/>
          </p:cNvSpPr>
          <p:nvPr/>
        </p:nvSpPr>
        <p:spPr bwMode="auto">
          <a:xfrm>
            <a:off x="3505200" y="1143000"/>
            <a:ext cx="7620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9"/>
          <p:cNvSpPr txBox="1">
            <a:spLocks noChangeArrowheads="1"/>
          </p:cNvSpPr>
          <p:nvPr/>
        </p:nvSpPr>
        <p:spPr bwMode="auto">
          <a:xfrm>
            <a:off x="914400" y="2182813"/>
            <a:ext cx="8001000" cy="788987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Contrapositive 2.</a:t>
            </a:r>
            <a:r>
              <a:rPr lang="en-US" altLang="zh-TW"/>
              <a:t>   If </a:t>
            </a:r>
            <a:r>
              <a:rPr lang="en-US" altLang="zh-TW">
                <a:solidFill>
                  <a:srgbClr val="0000CC"/>
                </a:solidFill>
              </a:rPr>
              <a:t>x</a:t>
            </a:r>
            <a:r>
              <a:rPr lang="en-US" altLang="zh-TW" baseline="30000">
                <a:solidFill>
                  <a:srgbClr val="0000CC"/>
                </a:solidFill>
              </a:rPr>
              <a:t>2</a:t>
            </a:r>
            <a:r>
              <a:rPr lang="en-US" altLang="en-US">
                <a:solidFill>
                  <a:srgbClr val="0000CC"/>
                </a:solidFill>
              </a:rPr>
              <a:t>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>
                <a:solidFill>
                  <a:srgbClr val="0000CC"/>
                </a:solidFill>
              </a:rPr>
              <a:t>1 (mod n)</a:t>
            </a:r>
            <a:r>
              <a:rPr lang="en-US" altLang="zh-TW"/>
              <a:t> but </a:t>
            </a:r>
            <a:r>
              <a:rPr lang="en-US" altLang="en-US">
                <a:solidFill>
                  <a:srgbClr val="0000CC"/>
                </a:solidFill>
              </a:rPr>
              <a:t>x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>
                <a:solidFill>
                  <a:srgbClr val="0000CC"/>
                </a:solidFill>
              </a:rPr>
              <a:t>1 (mod n)</a:t>
            </a:r>
            <a:r>
              <a:rPr lang="en-US" altLang="en-US"/>
              <a:t> and </a:t>
            </a:r>
            <a:r>
              <a:rPr lang="en-US" altLang="en-US">
                <a:solidFill>
                  <a:srgbClr val="0000CC"/>
                </a:solidFill>
              </a:rPr>
              <a:t>x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-</a:t>
            </a:r>
            <a:r>
              <a:rPr lang="en-US" altLang="en-US">
                <a:solidFill>
                  <a:srgbClr val="0000CC"/>
                </a:solidFill>
              </a:rPr>
              <a:t>1 (mod n)</a:t>
            </a:r>
            <a:endParaRPr lang="en-US" altLang="zh-TW">
              <a:solidFill>
                <a:srgbClr val="0000CC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	</a:t>
            </a:r>
            <a:r>
              <a:rPr lang="en-US" altLang="zh-TW"/>
              <a:t>then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is a composite number.</a:t>
            </a:r>
          </a:p>
        </p:txBody>
      </p:sp>
      <p:sp>
        <p:nvSpPr>
          <p:cNvPr id="45062" name="Line 10"/>
          <p:cNvSpPr>
            <a:spLocks noChangeShapeType="1"/>
          </p:cNvSpPr>
          <p:nvPr/>
        </p:nvSpPr>
        <p:spPr bwMode="auto">
          <a:xfrm>
            <a:off x="5638800" y="2106613"/>
            <a:ext cx="7620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3" name="Line 11"/>
          <p:cNvSpPr>
            <a:spLocks noChangeShapeType="1"/>
          </p:cNvSpPr>
          <p:nvPr/>
        </p:nvSpPr>
        <p:spPr bwMode="auto">
          <a:xfrm>
            <a:off x="7467600" y="2106613"/>
            <a:ext cx="7620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0348" name="Text Box 12"/>
          <p:cNvSpPr txBox="1">
            <a:spLocks noChangeArrowheads="1"/>
          </p:cNvSpPr>
          <p:nvPr/>
        </p:nvSpPr>
        <p:spPr bwMode="auto">
          <a:xfrm>
            <a:off x="914400" y="3200400"/>
            <a:ext cx="2543175" cy="376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Strong primality test</a:t>
            </a:r>
          </a:p>
        </p:txBody>
      </p:sp>
      <p:sp>
        <p:nvSpPr>
          <p:cNvPr id="910349" name="Text Box 13"/>
          <p:cNvSpPr txBox="1">
            <a:spLocks noChangeArrowheads="1"/>
          </p:cNvSpPr>
          <p:nvPr/>
        </p:nvSpPr>
        <p:spPr bwMode="auto">
          <a:xfrm>
            <a:off x="914400" y="3810000"/>
            <a:ext cx="1538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Let </a:t>
            </a:r>
            <a:r>
              <a:rPr lang="en-US" altLang="zh-TW">
                <a:solidFill>
                  <a:srgbClr val="0000CC"/>
                </a:solidFill>
              </a:rPr>
              <a:t>n-1 = 2</a:t>
            </a:r>
            <a:r>
              <a:rPr lang="en-US" altLang="zh-TW" baseline="30000">
                <a:solidFill>
                  <a:srgbClr val="0000CC"/>
                </a:solidFill>
              </a:rPr>
              <a:t>k</a:t>
            </a:r>
            <a:r>
              <a:rPr lang="en-US" altLang="zh-TW">
                <a:solidFill>
                  <a:srgbClr val="0000CC"/>
                </a:solidFill>
              </a:rPr>
              <a:t>d</a:t>
            </a:r>
          </a:p>
        </p:txBody>
      </p:sp>
      <p:sp>
        <p:nvSpPr>
          <p:cNvPr id="910350" name="Text Box 14"/>
          <p:cNvSpPr txBox="1">
            <a:spLocks noChangeArrowheads="1"/>
          </p:cNvSpPr>
          <p:nvPr/>
        </p:nvSpPr>
        <p:spPr bwMode="auto">
          <a:xfrm>
            <a:off x="2895600" y="3810000"/>
            <a:ext cx="1155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Pick an </a:t>
            </a:r>
            <a:r>
              <a:rPr lang="en-US" altLang="zh-TW">
                <a:solidFill>
                  <a:srgbClr val="0000CC"/>
                </a:solidFill>
              </a:rPr>
              <a:t>a</a:t>
            </a:r>
            <a:r>
              <a:rPr lang="en-US" altLang="zh-TW"/>
              <a:t>.</a:t>
            </a:r>
          </a:p>
        </p:txBody>
      </p:sp>
      <p:sp>
        <p:nvSpPr>
          <p:cNvPr id="910351" name="Text Box 15"/>
          <p:cNvSpPr txBox="1">
            <a:spLocks noChangeArrowheads="1"/>
          </p:cNvSpPr>
          <p:nvPr/>
        </p:nvSpPr>
        <p:spPr bwMode="auto">
          <a:xfrm>
            <a:off x="914400" y="4343400"/>
            <a:ext cx="6916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Compute </a:t>
            </a:r>
            <a:r>
              <a:rPr lang="en-US" altLang="zh-TW">
                <a:solidFill>
                  <a:srgbClr val="0000CC"/>
                </a:solidFill>
              </a:rPr>
              <a:t>a</a:t>
            </a:r>
            <a:r>
              <a:rPr lang="en-US" altLang="zh-TW" baseline="30000">
                <a:solidFill>
                  <a:srgbClr val="0000CC"/>
                </a:solidFill>
              </a:rPr>
              <a:t>2</a:t>
            </a:r>
            <a:r>
              <a:rPr lang="en-US" altLang="zh-TW" baseline="60000">
                <a:solidFill>
                  <a:srgbClr val="0000CC"/>
                </a:solidFill>
              </a:rPr>
              <a:t>k</a:t>
            </a:r>
            <a:r>
              <a:rPr lang="en-US" altLang="zh-TW" baseline="30000">
                <a:solidFill>
                  <a:srgbClr val="0000CC"/>
                </a:solidFill>
              </a:rPr>
              <a:t>d</a:t>
            </a:r>
            <a:r>
              <a:rPr lang="en-US" altLang="zh-TW">
                <a:solidFill>
                  <a:srgbClr val="0000CC"/>
                </a:solidFill>
              </a:rPr>
              <a:t> (mod n), a</a:t>
            </a:r>
            <a:r>
              <a:rPr lang="en-US" altLang="zh-TW" baseline="30000">
                <a:solidFill>
                  <a:srgbClr val="0000CC"/>
                </a:solidFill>
              </a:rPr>
              <a:t>2</a:t>
            </a:r>
            <a:r>
              <a:rPr lang="en-US" altLang="zh-TW" baseline="60000">
                <a:solidFill>
                  <a:srgbClr val="0000CC"/>
                </a:solidFill>
              </a:rPr>
              <a:t>k-1</a:t>
            </a:r>
            <a:r>
              <a:rPr lang="en-US" altLang="zh-TW" baseline="30000">
                <a:solidFill>
                  <a:srgbClr val="0000CC"/>
                </a:solidFill>
              </a:rPr>
              <a:t>d</a:t>
            </a:r>
            <a:r>
              <a:rPr lang="en-US" altLang="zh-TW">
                <a:solidFill>
                  <a:srgbClr val="0000CC"/>
                </a:solidFill>
              </a:rPr>
              <a:t> (mod n), a</a:t>
            </a:r>
            <a:r>
              <a:rPr lang="en-US" altLang="zh-TW" baseline="30000">
                <a:solidFill>
                  <a:srgbClr val="0000CC"/>
                </a:solidFill>
              </a:rPr>
              <a:t>2</a:t>
            </a:r>
            <a:r>
              <a:rPr lang="en-US" altLang="zh-TW" baseline="60000">
                <a:solidFill>
                  <a:srgbClr val="0000CC"/>
                </a:solidFill>
              </a:rPr>
              <a:t>k-2</a:t>
            </a:r>
            <a:r>
              <a:rPr lang="en-US" altLang="zh-TW" baseline="30000">
                <a:solidFill>
                  <a:srgbClr val="0000CC"/>
                </a:solidFill>
              </a:rPr>
              <a:t>d</a:t>
            </a:r>
            <a:r>
              <a:rPr lang="en-US" altLang="zh-TW">
                <a:solidFill>
                  <a:srgbClr val="0000CC"/>
                </a:solidFill>
              </a:rPr>
              <a:t> (mod n),…, a</a:t>
            </a:r>
            <a:r>
              <a:rPr lang="en-US" altLang="zh-TW" baseline="30000">
                <a:solidFill>
                  <a:srgbClr val="0000CC"/>
                </a:solidFill>
              </a:rPr>
              <a:t>d</a:t>
            </a:r>
            <a:r>
              <a:rPr lang="en-US" altLang="zh-TW">
                <a:solidFill>
                  <a:srgbClr val="0000CC"/>
                </a:solidFill>
              </a:rPr>
              <a:t> (mod n) </a:t>
            </a:r>
          </a:p>
        </p:txBody>
      </p:sp>
      <p:sp>
        <p:nvSpPr>
          <p:cNvPr id="910352" name="Text Box 16"/>
          <p:cNvSpPr txBox="1">
            <a:spLocks noChangeArrowheads="1"/>
          </p:cNvSpPr>
          <p:nvPr/>
        </p:nvSpPr>
        <p:spPr bwMode="auto">
          <a:xfrm>
            <a:off x="2286000" y="5029200"/>
            <a:ext cx="515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≠1</a:t>
            </a:r>
          </a:p>
        </p:txBody>
      </p:sp>
      <p:sp>
        <p:nvSpPr>
          <p:cNvPr id="910353" name="Line 17"/>
          <p:cNvSpPr>
            <a:spLocks noChangeShapeType="1"/>
          </p:cNvSpPr>
          <p:nvPr/>
        </p:nvSpPr>
        <p:spPr bwMode="auto">
          <a:xfrm flipV="1">
            <a:off x="25146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0354" name="Text Box 18"/>
          <p:cNvSpPr txBox="1">
            <a:spLocks noChangeArrowheads="1"/>
          </p:cNvSpPr>
          <p:nvPr/>
        </p:nvSpPr>
        <p:spPr bwMode="auto">
          <a:xfrm>
            <a:off x="838200" y="6019800"/>
            <a:ext cx="353853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Composite by </a:t>
            </a:r>
            <a:r>
              <a:rPr lang="en-US" altLang="zh-TW" b="1"/>
              <a:t>contrapositive 1.</a:t>
            </a:r>
          </a:p>
        </p:txBody>
      </p:sp>
      <p:sp>
        <p:nvSpPr>
          <p:cNvPr id="910355" name="Line 19"/>
          <p:cNvSpPr>
            <a:spLocks noChangeShapeType="1"/>
          </p:cNvSpPr>
          <p:nvPr/>
        </p:nvSpPr>
        <p:spPr bwMode="auto">
          <a:xfrm flipV="1">
            <a:off x="25146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5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0348" grpId="0" animBg="1"/>
      <p:bldP spid="910349" grpId="0"/>
      <p:bldP spid="910350" grpId="0"/>
      <p:bldP spid="910351" grpId="0"/>
      <p:bldP spid="910352" grpId="0"/>
      <p:bldP spid="910353" grpId="0" animBg="1"/>
      <p:bldP spid="910354" grpId="0" animBg="1"/>
      <p:bldP spid="91035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3200400" y="457200"/>
            <a:ext cx="2678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Primality Testing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914400" y="1143000"/>
            <a:ext cx="6954838" cy="7889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Contrapositive 1.</a:t>
            </a:r>
            <a:r>
              <a:rPr lang="en-US" altLang="zh-TW"/>
              <a:t> If </a:t>
            </a:r>
            <a:r>
              <a:rPr lang="en-US" altLang="en-US">
                <a:solidFill>
                  <a:srgbClr val="0000CC"/>
                </a:solidFill>
              </a:rPr>
              <a:t>1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>
                <a:solidFill>
                  <a:srgbClr val="0000CC"/>
                </a:solidFill>
              </a:rPr>
              <a:t>a</a:t>
            </a:r>
            <a:r>
              <a:rPr lang="en-US" altLang="en-US" baseline="30000">
                <a:solidFill>
                  <a:srgbClr val="0000CC"/>
                </a:solidFill>
              </a:rPr>
              <a:t>n-1 </a:t>
            </a:r>
            <a:r>
              <a:rPr lang="en-US" altLang="en-US">
                <a:solidFill>
                  <a:srgbClr val="0000CC"/>
                </a:solidFill>
              </a:rPr>
              <a:t>(mod n) </a:t>
            </a:r>
            <a:r>
              <a:rPr lang="en-US" altLang="en-US"/>
              <a:t>and</a:t>
            </a:r>
            <a:r>
              <a:rPr lang="en-US" altLang="en-US">
                <a:solidFill>
                  <a:srgbClr val="0000CC"/>
                </a:solidFill>
              </a:rPr>
              <a:t> a </a:t>
            </a:r>
            <a:r>
              <a:rPr lang="en-US" altLang="en-US"/>
              <a:t>is not a multiple of</a:t>
            </a:r>
            <a:r>
              <a:rPr lang="en-US" altLang="en-US">
                <a:solidFill>
                  <a:srgbClr val="0000CC"/>
                </a:solidFill>
              </a:rPr>
              <a:t> n,</a:t>
            </a:r>
            <a:endParaRPr lang="en-US" altLang="zh-TW">
              <a:solidFill>
                <a:srgbClr val="0000CC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		</a:t>
            </a:r>
            <a:r>
              <a:rPr lang="en-US" altLang="zh-TW"/>
              <a:t>then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is not a prime number.</a:t>
            </a:r>
          </a:p>
        </p:txBody>
      </p:sp>
      <p:sp>
        <p:nvSpPr>
          <p:cNvPr id="46084" name="Line 4"/>
          <p:cNvSpPr>
            <a:spLocks noChangeShapeType="1"/>
          </p:cNvSpPr>
          <p:nvPr/>
        </p:nvSpPr>
        <p:spPr bwMode="auto">
          <a:xfrm>
            <a:off x="3505200" y="1143000"/>
            <a:ext cx="7620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914400" y="2182813"/>
            <a:ext cx="8001000" cy="788987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Contrapositive 2.</a:t>
            </a:r>
            <a:r>
              <a:rPr lang="en-US" altLang="zh-TW"/>
              <a:t>   If </a:t>
            </a:r>
            <a:r>
              <a:rPr lang="en-US" altLang="zh-TW">
                <a:solidFill>
                  <a:srgbClr val="0000CC"/>
                </a:solidFill>
              </a:rPr>
              <a:t>x</a:t>
            </a:r>
            <a:r>
              <a:rPr lang="en-US" altLang="zh-TW" baseline="30000">
                <a:solidFill>
                  <a:srgbClr val="0000CC"/>
                </a:solidFill>
              </a:rPr>
              <a:t>2</a:t>
            </a:r>
            <a:r>
              <a:rPr lang="en-US" altLang="en-US">
                <a:solidFill>
                  <a:srgbClr val="0000CC"/>
                </a:solidFill>
              </a:rPr>
              <a:t>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>
                <a:solidFill>
                  <a:srgbClr val="0000CC"/>
                </a:solidFill>
              </a:rPr>
              <a:t>1 (mod n)</a:t>
            </a:r>
            <a:r>
              <a:rPr lang="en-US" altLang="zh-TW"/>
              <a:t> but </a:t>
            </a:r>
            <a:r>
              <a:rPr lang="en-US" altLang="en-US">
                <a:solidFill>
                  <a:srgbClr val="0000CC"/>
                </a:solidFill>
              </a:rPr>
              <a:t>x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>
                <a:solidFill>
                  <a:srgbClr val="0000CC"/>
                </a:solidFill>
              </a:rPr>
              <a:t>1 (mod n)</a:t>
            </a:r>
            <a:r>
              <a:rPr lang="en-US" altLang="en-US"/>
              <a:t> and </a:t>
            </a:r>
            <a:r>
              <a:rPr lang="en-US" altLang="en-US">
                <a:solidFill>
                  <a:srgbClr val="0000CC"/>
                </a:solidFill>
              </a:rPr>
              <a:t>x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-</a:t>
            </a:r>
            <a:r>
              <a:rPr lang="en-US" altLang="en-US">
                <a:solidFill>
                  <a:srgbClr val="0000CC"/>
                </a:solidFill>
              </a:rPr>
              <a:t>1 (mod n)</a:t>
            </a:r>
            <a:endParaRPr lang="en-US" altLang="zh-TW">
              <a:solidFill>
                <a:srgbClr val="0000CC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	</a:t>
            </a:r>
            <a:r>
              <a:rPr lang="en-US" altLang="zh-TW"/>
              <a:t>then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is a composite number.</a:t>
            </a:r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5638800" y="2106613"/>
            <a:ext cx="7620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7467600" y="2106613"/>
            <a:ext cx="7620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8" name="Text Box 9"/>
          <p:cNvSpPr txBox="1">
            <a:spLocks noChangeArrowheads="1"/>
          </p:cNvSpPr>
          <p:nvPr/>
        </p:nvSpPr>
        <p:spPr bwMode="auto">
          <a:xfrm>
            <a:off x="914400" y="3810000"/>
            <a:ext cx="1538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Let </a:t>
            </a:r>
            <a:r>
              <a:rPr lang="en-US" altLang="zh-TW">
                <a:solidFill>
                  <a:srgbClr val="0000CC"/>
                </a:solidFill>
              </a:rPr>
              <a:t>n-1 = 2</a:t>
            </a:r>
            <a:r>
              <a:rPr lang="en-US" altLang="zh-TW" baseline="30000">
                <a:solidFill>
                  <a:srgbClr val="0000CC"/>
                </a:solidFill>
              </a:rPr>
              <a:t>k</a:t>
            </a:r>
            <a:r>
              <a:rPr lang="en-US" altLang="zh-TW">
                <a:solidFill>
                  <a:srgbClr val="0000CC"/>
                </a:solidFill>
              </a:rPr>
              <a:t>d</a:t>
            </a:r>
          </a:p>
        </p:txBody>
      </p:sp>
      <p:sp>
        <p:nvSpPr>
          <p:cNvPr id="46089" name="Text Box 10"/>
          <p:cNvSpPr txBox="1">
            <a:spLocks noChangeArrowheads="1"/>
          </p:cNvSpPr>
          <p:nvPr/>
        </p:nvSpPr>
        <p:spPr bwMode="auto">
          <a:xfrm>
            <a:off x="2895600" y="3810000"/>
            <a:ext cx="1155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Pick an </a:t>
            </a:r>
            <a:r>
              <a:rPr lang="en-US" altLang="zh-TW">
                <a:solidFill>
                  <a:srgbClr val="0000CC"/>
                </a:solidFill>
              </a:rPr>
              <a:t>a</a:t>
            </a:r>
            <a:r>
              <a:rPr lang="en-US" altLang="zh-TW"/>
              <a:t>.</a:t>
            </a:r>
          </a:p>
        </p:txBody>
      </p:sp>
      <p:sp>
        <p:nvSpPr>
          <p:cNvPr id="46090" name="Text Box 11"/>
          <p:cNvSpPr txBox="1">
            <a:spLocks noChangeArrowheads="1"/>
          </p:cNvSpPr>
          <p:nvPr/>
        </p:nvSpPr>
        <p:spPr bwMode="auto">
          <a:xfrm>
            <a:off x="914400" y="4343400"/>
            <a:ext cx="6916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Compute </a:t>
            </a:r>
            <a:r>
              <a:rPr lang="en-US" altLang="zh-TW">
                <a:solidFill>
                  <a:srgbClr val="0000CC"/>
                </a:solidFill>
              </a:rPr>
              <a:t>a</a:t>
            </a:r>
            <a:r>
              <a:rPr lang="en-US" altLang="zh-TW" baseline="30000">
                <a:solidFill>
                  <a:srgbClr val="0000CC"/>
                </a:solidFill>
              </a:rPr>
              <a:t>2</a:t>
            </a:r>
            <a:r>
              <a:rPr lang="en-US" altLang="zh-TW" baseline="60000">
                <a:solidFill>
                  <a:srgbClr val="0000CC"/>
                </a:solidFill>
              </a:rPr>
              <a:t>k</a:t>
            </a:r>
            <a:r>
              <a:rPr lang="en-US" altLang="zh-TW" baseline="30000">
                <a:solidFill>
                  <a:srgbClr val="0000CC"/>
                </a:solidFill>
              </a:rPr>
              <a:t>d</a:t>
            </a:r>
            <a:r>
              <a:rPr lang="en-US" altLang="zh-TW">
                <a:solidFill>
                  <a:srgbClr val="0000CC"/>
                </a:solidFill>
              </a:rPr>
              <a:t> (mod n), a</a:t>
            </a:r>
            <a:r>
              <a:rPr lang="en-US" altLang="zh-TW" baseline="30000">
                <a:solidFill>
                  <a:srgbClr val="0000CC"/>
                </a:solidFill>
              </a:rPr>
              <a:t>2</a:t>
            </a:r>
            <a:r>
              <a:rPr lang="en-US" altLang="zh-TW" baseline="60000">
                <a:solidFill>
                  <a:srgbClr val="0000CC"/>
                </a:solidFill>
              </a:rPr>
              <a:t>k-1</a:t>
            </a:r>
            <a:r>
              <a:rPr lang="en-US" altLang="zh-TW" baseline="30000">
                <a:solidFill>
                  <a:srgbClr val="0000CC"/>
                </a:solidFill>
              </a:rPr>
              <a:t>d</a:t>
            </a:r>
            <a:r>
              <a:rPr lang="en-US" altLang="zh-TW">
                <a:solidFill>
                  <a:srgbClr val="0000CC"/>
                </a:solidFill>
              </a:rPr>
              <a:t> (mod n), a</a:t>
            </a:r>
            <a:r>
              <a:rPr lang="en-US" altLang="zh-TW" baseline="30000">
                <a:solidFill>
                  <a:srgbClr val="0000CC"/>
                </a:solidFill>
              </a:rPr>
              <a:t>2</a:t>
            </a:r>
            <a:r>
              <a:rPr lang="en-US" altLang="zh-TW" baseline="60000">
                <a:solidFill>
                  <a:srgbClr val="0000CC"/>
                </a:solidFill>
              </a:rPr>
              <a:t>k-2</a:t>
            </a:r>
            <a:r>
              <a:rPr lang="en-US" altLang="zh-TW" baseline="30000">
                <a:solidFill>
                  <a:srgbClr val="0000CC"/>
                </a:solidFill>
              </a:rPr>
              <a:t>d</a:t>
            </a:r>
            <a:r>
              <a:rPr lang="en-US" altLang="zh-TW">
                <a:solidFill>
                  <a:srgbClr val="0000CC"/>
                </a:solidFill>
              </a:rPr>
              <a:t> (mod n),…, a</a:t>
            </a:r>
            <a:r>
              <a:rPr lang="en-US" altLang="zh-TW" baseline="30000">
                <a:solidFill>
                  <a:srgbClr val="0000CC"/>
                </a:solidFill>
              </a:rPr>
              <a:t>d</a:t>
            </a:r>
            <a:r>
              <a:rPr lang="en-US" altLang="zh-TW">
                <a:solidFill>
                  <a:srgbClr val="0000CC"/>
                </a:solidFill>
              </a:rPr>
              <a:t> (mod n) </a:t>
            </a:r>
          </a:p>
        </p:txBody>
      </p:sp>
      <p:sp>
        <p:nvSpPr>
          <p:cNvPr id="921612" name="Text Box 12"/>
          <p:cNvSpPr txBox="1">
            <a:spLocks noChangeArrowheads="1"/>
          </p:cNvSpPr>
          <p:nvPr/>
        </p:nvSpPr>
        <p:spPr bwMode="auto">
          <a:xfrm>
            <a:off x="2286000" y="5029200"/>
            <a:ext cx="403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=1</a:t>
            </a:r>
          </a:p>
        </p:txBody>
      </p:sp>
      <p:sp>
        <p:nvSpPr>
          <p:cNvPr id="921613" name="Line 13"/>
          <p:cNvSpPr>
            <a:spLocks noChangeShapeType="1"/>
          </p:cNvSpPr>
          <p:nvPr/>
        </p:nvSpPr>
        <p:spPr bwMode="auto">
          <a:xfrm flipV="1">
            <a:off x="25146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14" name="Text Box 14"/>
          <p:cNvSpPr txBox="1">
            <a:spLocks noChangeArrowheads="1"/>
          </p:cNvSpPr>
          <p:nvPr/>
        </p:nvSpPr>
        <p:spPr bwMode="auto">
          <a:xfrm>
            <a:off x="2133600" y="6019800"/>
            <a:ext cx="349726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Composite by </a:t>
            </a:r>
            <a:r>
              <a:rPr lang="en-US" altLang="zh-TW" b="1"/>
              <a:t>contrapositive 2</a:t>
            </a:r>
            <a:r>
              <a:rPr lang="en-US" altLang="zh-TW"/>
              <a:t>.</a:t>
            </a:r>
          </a:p>
        </p:txBody>
      </p:sp>
      <p:sp>
        <p:nvSpPr>
          <p:cNvPr id="921615" name="Line 15"/>
          <p:cNvSpPr>
            <a:spLocks noChangeShapeType="1"/>
          </p:cNvSpPr>
          <p:nvPr/>
        </p:nvSpPr>
        <p:spPr bwMode="auto">
          <a:xfrm flipV="1">
            <a:off x="37338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16" name="Text Box 16"/>
          <p:cNvSpPr txBox="1">
            <a:spLocks noChangeArrowheads="1"/>
          </p:cNvSpPr>
          <p:nvPr/>
        </p:nvSpPr>
        <p:spPr bwMode="auto">
          <a:xfrm>
            <a:off x="3200400" y="5029200"/>
            <a:ext cx="1296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≠1 </a:t>
            </a:r>
            <a:r>
              <a:rPr lang="en-US" altLang="zh-TW"/>
              <a:t>&amp;</a:t>
            </a:r>
            <a:r>
              <a:rPr lang="en-US" altLang="zh-TW">
                <a:solidFill>
                  <a:srgbClr val="0000CC"/>
                </a:solidFill>
              </a:rPr>
              <a:t> ≠-1</a:t>
            </a:r>
            <a:r>
              <a:rPr lang="en-US" altLang="zh-TW"/>
              <a:t> </a:t>
            </a:r>
          </a:p>
        </p:txBody>
      </p:sp>
      <p:sp>
        <p:nvSpPr>
          <p:cNvPr id="921617" name="Line 17"/>
          <p:cNvSpPr>
            <a:spLocks noChangeShapeType="1"/>
          </p:cNvSpPr>
          <p:nvPr/>
        </p:nvSpPr>
        <p:spPr bwMode="auto">
          <a:xfrm flipV="1">
            <a:off x="3810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7" name="Text Box 18"/>
          <p:cNvSpPr txBox="1">
            <a:spLocks noChangeArrowheads="1"/>
          </p:cNvSpPr>
          <p:nvPr/>
        </p:nvSpPr>
        <p:spPr bwMode="auto">
          <a:xfrm>
            <a:off x="914400" y="3205163"/>
            <a:ext cx="2543175" cy="376237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Strong primality test</a:t>
            </a:r>
          </a:p>
        </p:txBody>
      </p:sp>
    </p:spTree>
    <p:extLst>
      <p:ext uri="{BB962C8B-B14F-4D97-AF65-F5344CB8AC3E}">
        <p14:creationId xmlns:p14="http://schemas.microsoft.com/office/powerpoint/2010/main" val="63522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12" grpId="0"/>
      <p:bldP spid="921613" grpId="0" animBg="1"/>
      <p:bldP spid="921614" grpId="0" animBg="1"/>
      <p:bldP spid="921615" grpId="0" animBg="1"/>
      <p:bldP spid="921616" grpId="0"/>
      <p:bldP spid="92161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3200400" y="457200"/>
            <a:ext cx="2678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Primality Testing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914400" y="1143000"/>
            <a:ext cx="6954838" cy="7889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Contrapositive 1.</a:t>
            </a:r>
            <a:r>
              <a:rPr lang="en-US" altLang="zh-TW"/>
              <a:t> If </a:t>
            </a:r>
            <a:r>
              <a:rPr lang="en-US" altLang="en-US">
                <a:solidFill>
                  <a:srgbClr val="0000CC"/>
                </a:solidFill>
              </a:rPr>
              <a:t>1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>
                <a:solidFill>
                  <a:srgbClr val="0000CC"/>
                </a:solidFill>
              </a:rPr>
              <a:t>a</a:t>
            </a:r>
            <a:r>
              <a:rPr lang="en-US" altLang="en-US" baseline="30000">
                <a:solidFill>
                  <a:srgbClr val="0000CC"/>
                </a:solidFill>
              </a:rPr>
              <a:t>n-1 </a:t>
            </a:r>
            <a:r>
              <a:rPr lang="en-US" altLang="en-US">
                <a:solidFill>
                  <a:srgbClr val="0000CC"/>
                </a:solidFill>
              </a:rPr>
              <a:t>(mod n) </a:t>
            </a:r>
            <a:r>
              <a:rPr lang="en-US" altLang="en-US"/>
              <a:t>and</a:t>
            </a:r>
            <a:r>
              <a:rPr lang="en-US" altLang="en-US">
                <a:solidFill>
                  <a:srgbClr val="0000CC"/>
                </a:solidFill>
              </a:rPr>
              <a:t> a </a:t>
            </a:r>
            <a:r>
              <a:rPr lang="en-US" altLang="en-US"/>
              <a:t>is not a multiple of</a:t>
            </a:r>
            <a:r>
              <a:rPr lang="en-US" altLang="en-US">
                <a:solidFill>
                  <a:srgbClr val="0000CC"/>
                </a:solidFill>
              </a:rPr>
              <a:t> n,</a:t>
            </a:r>
            <a:endParaRPr lang="en-US" altLang="zh-TW">
              <a:solidFill>
                <a:srgbClr val="0000CC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		</a:t>
            </a:r>
            <a:r>
              <a:rPr lang="en-US" altLang="zh-TW"/>
              <a:t>then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is not a prime number.</a:t>
            </a:r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3505200" y="1143000"/>
            <a:ext cx="7620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914400" y="2182813"/>
            <a:ext cx="8001000" cy="788987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Contrapositive 2.</a:t>
            </a:r>
            <a:r>
              <a:rPr lang="en-US" altLang="zh-TW"/>
              <a:t>   If </a:t>
            </a:r>
            <a:r>
              <a:rPr lang="en-US" altLang="zh-TW">
                <a:solidFill>
                  <a:srgbClr val="0000CC"/>
                </a:solidFill>
              </a:rPr>
              <a:t>x</a:t>
            </a:r>
            <a:r>
              <a:rPr lang="en-US" altLang="zh-TW" baseline="30000">
                <a:solidFill>
                  <a:srgbClr val="0000CC"/>
                </a:solidFill>
              </a:rPr>
              <a:t>2</a:t>
            </a:r>
            <a:r>
              <a:rPr lang="en-US" altLang="en-US">
                <a:solidFill>
                  <a:srgbClr val="0000CC"/>
                </a:solidFill>
              </a:rPr>
              <a:t>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>
                <a:solidFill>
                  <a:srgbClr val="0000CC"/>
                </a:solidFill>
              </a:rPr>
              <a:t>1 (mod n)</a:t>
            </a:r>
            <a:r>
              <a:rPr lang="en-US" altLang="zh-TW"/>
              <a:t> but </a:t>
            </a:r>
            <a:r>
              <a:rPr lang="en-US" altLang="en-US">
                <a:solidFill>
                  <a:srgbClr val="0000CC"/>
                </a:solidFill>
              </a:rPr>
              <a:t>x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>
                <a:solidFill>
                  <a:srgbClr val="0000CC"/>
                </a:solidFill>
              </a:rPr>
              <a:t>1 (mod n)</a:t>
            </a:r>
            <a:r>
              <a:rPr lang="en-US" altLang="en-US"/>
              <a:t> and </a:t>
            </a:r>
            <a:r>
              <a:rPr lang="en-US" altLang="en-US">
                <a:solidFill>
                  <a:srgbClr val="0000CC"/>
                </a:solidFill>
              </a:rPr>
              <a:t>x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-</a:t>
            </a:r>
            <a:r>
              <a:rPr lang="en-US" altLang="en-US">
                <a:solidFill>
                  <a:srgbClr val="0000CC"/>
                </a:solidFill>
              </a:rPr>
              <a:t>1 (mod n)</a:t>
            </a:r>
            <a:endParaRPr lang="en-US" altLang="zh-TW">
              <a:solidFill>
                <a:srgbClr val="0000CC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	</a:t>
            </a:r>
            <a:r>
              <a:rPr lang="en-US" altLang="zh-TW"/>
              <a:t>then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is a composite number.</a:t>
            </a:r>
          </a:p>
        </p:txBody>
      </p:sp>
      <p:sp>
        <p:nvSpPr>
          <p:cNvPr id="47110" name="Line 6"/>
          <p:cNvSpPr>
            <a:spLocks noChangeShapeType="1"/>
          </p:cNvSpPr>
          <p:nvPr/>
        </p:nvSpPr>
        <p:spPr bwMode="auto">
          <a:xfrm>
            <a:off x="5638800" y="2106613"/>
            <a:ext cx="7620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>
            <a:off x="7467600" y="2106613"/>
            <a:ext cx="7620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2" name="Text Box 9"/>
          <p:cNvSpPr txBox="1">
            <a:spLocks noChangeArrowheads="1"/>
          </p:cNvSpPr>
          <p:nvPr/>
        </p:nvSpPr>
        <p:spPr bwMode="auto">
          <a:xfrm>
            <a:off x="914400" y="3810000"/>
            <a:ext cx="1538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Let </a:t>
            </a:r>
            <a:r>
              <a:rPr lang="en-US" altLang="zh-TW">
                <a:solidFill>
                  <a:srgbClr val="0000CC"/>
                </a:solidFill>
              </a:rPr>
              <a:t>n-1 = 2</a:t>
            </a:r>
            <a:r>
              <a:rPr lang="en-US" altLang="zh-TW" baseline="30000">
                <a:solidFill>
                  <a:srgbClr val="0000CC"/>
                </a:solidFill>
              </a:rPr>
              <a:t>k</a:t>
            </a:r>
            <a:r>
              <a:rPr lang="en-US" altLang="zh-TW">
                <a:solidFill>
                  <a:srgbClr val="0000CC"/>
                </a:solidFill>
              </a:rPr>
              <a:t>d</a:t>
            </a:r>
          </a:p>
        </p:txBody>
      </p:sp>
      <p:sp>
        <p:nvSpPr>
          <p:cNvPr id="47113" name="Text Box 10"/>
          <p:cNvSpPr txBox="1">
            <a:spLocks noChangeArrowheads="1"/>
          </p:cNvSpPr>
          <p:nvPr/>
        </p:nvSpPr>
        <p:spPr bwMode="auto">
          <a:xfrm>
            <a:off x="2895600" y="3810000"/>
            <a:ext cx="1155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Pick an </a:t>
            </a:r>
            <a:r>
              <a:rPr lang="en-US" altLang="zh-TW">
                <a:solidFill>
                  <a:srgbClr val="0000CC"/>
                </a:solidFill>
              </a:rPr>
              <a:t>a</a:t>
            </a:r>
            <a:r>
              <a:rPr lang="en-US" altLang="zh-TW"/>
              <a:t>.</a:t>
            </a:r>
          </a:p>
        </p:txBody>
      </p:sp>
      <p:sp>
        <p:nvSpPr>
          <p:cNvPr id="47114" name="Text Box 11"/>
          <p:cNvSpPr txBox="1">
            <a:spLocks noChangeArrowheads="1"/>
          </p:cNvSpPr>
          <p:nvPr/>
        </p:nvSpPr>
        <p:spPr bwMode="auto">
          <a:xfrm>
            <a:off x="914400" y="4343400"/>
            <a:ext cx="6916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Compute </a:t>
            </a:r>
            <a:r>
              <a:rPr lang="en-US" altLang="zh-TW">
                <a:solidFill>
                  <a:srgbClr val="0000CC"/>
                </a:solidFill>
              </a:rPr>
              <a:t>a</a:t>
            </a:r>
            <a:r>
              <a:rPr lang="en-US" altLang="zh-TW" baseline="30000">
                <a:solidFill>
                  <a:srgbClr val="0000CC"/>
                </a:solidFill>
              </a:rPr>
              <a:t>2</a:t>
            </a:r>
            <a:r>
              <a:rPr lang="en-US" altLang="zh-TW" baseline="60000">
                <a:solidFill>
                  <a:srgbClr val="0000CC"/>
                </a:solidFill>
              </a:rPr>
              <a:t>k</a:t>
            </a:r>
            <a:r>
              <a:rPr lang="en-US" altLang="zh-TW" baseline="30000">
                <a:solidFill>
                  <a:srgbClr val="0000CC"/>
                </a:solidFill>
              </a:rPr>
              <a:t>d</a:t>
            </a:r>
            <a:r>
              <a:rPr lang="en-US" altLang="zh-TW">
                <a:solidFill>
                  <a:srgbClr val="0000CC"/>
                </a:solidFill>
              </a:rPr>
              <a:t> (mod n), a</a:t>
            </a:r>
            <a:r>
              <a:rPr lang="en-US" altLang="zh-TW" baseline="30000">
                <a:solidFill>
                  <a:srgbClr val="0000CC"/>
                </a:solidFill>
              </a:rPr>
              <a:t>2</a:t>
            </a:r>
            <a:r>
              <a:rPr lang="en-US" altLang="zh-TW" baseline="60000">
                <a:solidFill>
                  <a:srgbClr val="0000CC"/>
                </a:solidFill>
              </a:rPr>
              <a:t>k-1</a:t>
            </a:r>
            <a:r>
              <a:rPr lang="en-US" altLang="zh-TW" baseline="30000">
                <a:solidFill>
                  <a:srgbClr val="0000CC"/>
                </a:solidFill>
              </a:rPr>
              <a:t>d</a:t>
            </a:r>
            <a:r>
              <a:rPr lang="en-US" altLang="zh-TW">
                <a:solidFill>
                  <a:srgbClr val="0000CC"/>
                </a:solidFill>
              </a:rPr>
              <a:t> (mod n), a</a:t>
            </a:r>
            <a:r>
              <a:rPr lang="en-US" altLang="zh-TW" baseline="30000">
                <a:solidFill>
                  <a:srgbClr val="0000CC"/>
                </a:solidFill>
              </a:rPr>
              <a:t>2</a:t>
            </a:r>
            <a:r>
              <a:rPr lang="en-US" altLang="zh-TW" baseline="60000">
                <a:solidFill>
                  <a:srgbClr val="0000CC"/>
                </a:solidFill>
              </a:rPr>
              <a:t>k-2</a:t>
            </a:r>
            <a:r>
              <a:rPr lang="en-US" altLang="zh-TW" baseline="30000">
                <a:solidFill>
                  <a:srgbClr val="0000CC"/>
                </a:solidFill>
              </a:rPr>
              <a:t>d</a:t>
            </a:r>
            <a:r>
              <a:rPr lang="en-US" altLang="zh-TW">
                <a:solidFill>
                  <a:srgbClr val="0000CC"/>
                </a:solidFill>
              </a:rPr>
              <a:t> (mod n),…, a</a:t>
            </a:r>
            <a:r>
              <a:rPr lang="en-US" altLang="zh-TW" baseline="30000">
                <a:solidFill>
                  <a:srgbClr val="0000CC"/>
                </a:solidFill>
              </a:rPr>
              <a:t>d</a:t>
            </a:r>
            <a:r>
              <a:rPr lang="en-US" altLang="zh-TW">
                <a:solidFill>
                  <a:srgbClr val="0000CC"/>
                </a:solidFill>
              </a:rPr>
              <a:t> (mod n) </a:t>
            </a:r>
          </a:p>
        </p:txBody>
      </p:sp>
      <p:sp>
        <p:nvSpPr>
          <p:cNvPr id="47115" name="Text Box 12"/>
          <p:cNvSpPr txBox="1">
            <a:spLocks noChangeArrowheads="1"/>
          </p:cNvSpPr>
          <p:nvPr/>
        </p:nvSpPr>
        <p:spPr bwMode="auto">
          <a:xfrm>
            <a:off x="2286000" y="5029200"/>
            <a:ext cx="403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=1</a:t>
            </a:r>
          </a:p>
        </p:txBody>
      </p:sp>
      <p:sp>
        <p:nvSpPr>
          <p:cNvPr id="47116" name="Line 13"/>
          <p:cNvSpPr>
            <a:spLocks noChangeShapeType="1"/>
          </p:cNvSpPr>
          <p:nvPr/>
        </p:nvSpPr>
        <p:spPr bwMode="auto">
          <a:xfrm flipV="1">
            <a:off x="25146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662" name="Text Box 14"/>
          <p:cNvSpPr txBox="1">
            <a:spLocks noChangeArrowheads="1"/>
          </p:cNvSpPr>
          <p:nvPr/>
        </p:nvSpPr>
        <p:spPr bwMode="auto">
          <a:xfrm>
            <a:off x="3556000" y="6019800"/>
            <a:ext cx="39179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Continue to go backward and check</a:t>
            </a:r>
          </a:p>
        </p:txBody>
      </p:sp>
      <p:sp>
        <p:nvSpPr>
          <p:cNvPr id="47118" name="Line 15"/>
          <p:cNvSpPr>
            <a:spLocks noChangeShapeType="1"/>
          </p:cNvSpPr>
          <p:nvPr/>
        </p:nvSpPr>
        <p:spPr bwMode="auto">
          <a:xfrm flipV="1">
            <a:off x="37338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664" name="Line 16"/>
          <p:cNvSpPr>
            <a:spLocks noChangeShapeType="1"/>
          </p:cNvSpPr>
          <p:nvPr/>
        </p:nvSpPr>
        <p:spPr bwMode="auto">
          <a:xfrm flipV="1">
            <a:off x="5257800" y="4800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0" name="Text Box 17"/>
          <p:cNvSpPr txBox="1">
            <a:spLocks noChangeArrowheads="1"/>
          </p:cNvSpPr>
          <p:nvPr/>
        </p:nvSpPr>
        <p:spPr bwMode="auto">
          <a:xfrm>
            <a:off x="3505200" y="5029200"/>
            <a:ext cx="403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=1</a:t>
            </a:r>
          </a:p>
        </p:txBody>
      </p:sp>
      <p:sp>
        <p:nvSpPr>
          <p:cNvPr id="47121" name="Text Box 18"/>
          <p:cNvSpPr txBox="1">
            <a:spLocks noChangeArrowheads="1"/>
          </p:cNvSpPr>
          <p:nvPr/>
        </p:nvSpPr>
        <p:spPr bwMode="auto">
          <a:xfrm>
            <a:off x="914400" y="3205163"/>
            <a:ext cx="2543175" cy="376237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Strong primality test</a:t>
            </a:r>
          </a:p>
        </p:txBody>
      </p:sp>
    </p:spTree>
    <p:extLst>
      <p:ext uri="{BB962C8B-B14F-4D97-AF65-F5344CB8AC3E}">
        <p14:creationId xmlns:p14="http://schemas.microsoft.com/office/powerpoint/2010/main" val="180937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62" grpId="0" animBg="1"/>
      <p:bldP spid="92366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3200400" y="457200"/>
            <a:ext cx="2678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Primality Testing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914400" y="1143000"/>
            <a:ext cx="6954838" cy="7889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Contrapositive 1.</a:t>
            </a:r>
            <a:r>
              <a:rPr lang="en-US" altLang="zh-TW"/>
              <a:t> If </a:t>
            </a:r>
            <a:r>
              <a:rPr lang="en-US" altLang="en-US">
                <a:solidFill>
                  <a:srgbClr val="0000CC"/>
                </a:solidFill>
              </a:rPr>
              <a:t>1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>
                <a:solidFill>
                  <a:srgbClr val="0000CC"/>
                </a:solidFill>
              </a:rPr>
              <a:t>a</a:t>
            </a:r>
            <a:r>
              <a:rPr lang="en-US" altLang="en-US" baseline="30000">
                <a:solidFill>
                  <a:srgbClr val="0000CC"/>
                </a:solidFill>
              </a:rPr>
              <a:t>n-1 </a:t>
            </a:r>
            <a:r>
              <a:rPr lang="en-US" altLang="en-US">
                <a:solidFill>
                  <a:srgbClr val="0000CC"/>
                </a:solidFill>
              </a:rPr>
              <a:t>(mod n) </a:t>
            </a:r>
            <a:r>
              <a:rPr lang="en-US" altLang="en-US"/>
              <a:t>and</a:t>
            </a:r>
            <a:r>
              <a:rPr lang="en-US" altLang="en-US">
                <a:solidFill>
                  <a:srgbClr val="0000CC"/>
                </a:solidFill>
              </a:rPr>
              <a:t> a </a:t>
            </a:r>
            <a:r>
              <a:rPr lang="en-US" altLang="en-US"/>
              <a:t>is not a multiple of</a:t>
            </a:r>
            <a:r>
              <a:rPr lang="en-US" altLang="en-US">
                <a:solidFill>
                  <a:srgbClr val="0000CC"/>
                </a:solidFill>
              </a:rPr>
              <a:t> n,</a:t>
            </a:r>
            <a:endParaRPr lang="en-US" altLang="zh-TW">
              <a:solidFill>
                <a:srgbClr val="0000CC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		</a:t>
            </a:r>
            <a:r>
              <a:rPr lang="en-US" altLang="zh-TW"/>
              <a:t>then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is not a prime number.</a:t>
            </a:r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3505200" y="1143000"/>
            <a:ext cx="7620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914400" y="2182813"/>
            <a:ext cx="8001000" cy="788987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Contrapositive 2.</a:t>
            </a:r>
            <a:r>
              <a:rPr lang="en-US" altLang="zh-TW"/>
              <a:t>   If </a:t>
            </a:r>
            <a:r>
              <a:rPr lang="en-US" altLang="zh-TW">
                <a:solidFill>
                  <a:srgbClr val="0000CC"/>
                </a:solidFill>
              </a:rPr>
              <a:t>x</a:t>
            </a:r>
            <a:r>
              <a:rPr lang="en-US" altLang="zh-TW" baseline="30000">
                <a:solidFill>
                  <a:srgbClr val="0000CC"/>
                </a:solidFill>
              </a:rPr>
              <a:t>2</a:t>
            </a:r>
            <a:r>
              <a:rPr lang="en-US" altLang="en-US">
                <a:solidFill>
                  <a:srgbClr val="0000CC"/>
                </a:solidFill>
              </a:rPr>
              <a:t>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>
                <a:solidFill>
                  <a:srgbClr val="0000CC"/>
                </a:solidFill>
              </a:rPr>
              <a:t>1 (mod n)</a:t>
            </a:r>
            <a:r>
              <a:rPr lang="en-US" altLang="zh-TW"/>
              <a:t> but </a:t>
            </a:r>
            <a:r>
              <a:rPr lang="en-US" altLang="en-US">
                <a:solidFill>
                  <a:srgbClr val="0000CC"/>
                </a:solidFill>
              </a:rPr>
              <a:t>x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>
                <a:solidFill>
                  <a:srgbClr val="0000CC"/>
                </a:solidFill>
              </a:rPr>
              <a:t>1 (mod n)</a:t>
            </a:r>
            <a:r>
              <a:rPr lang="en-US" altLang="en-US"/>
              <a:t> and </a:t>
            </a:r>
            <a:r>
              <a:rPr lang="en-US" altLang="en-US">
                <a:solidFill>
                  <a:srgbClr val="0000CC"/>
                </a:solidFill>
              </a:rPr>
              <a:t>x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-</a:t>
            </a:r>
            <a:r>
              <a:rPr lang="en-US" altLang="en-US">
                <a:solidFill>
                  <a:srgbClr val="0000CC"/>
                </a:solidFill>
              </a:rPr>
              <a:t>1 (mod n)</a:t>
            </a:r>
            <a:endParaRPr lang="en-US" altLang="zh-TW">
              <a:solidFill>
                <a:srgbClr val="0000CC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	</a:t>
            </a:r>
            <a:r>
              <a:rPr lang="en-US" altLang="zh-TW"/>
              <a:t>then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is a composite number.</a:t>
            </a:r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5638800" y="2106613"/>
            <a:ext cx="7620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7467600" y="2106613"/>
            <a:ext cx="7620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6" name="Text Box 9"/>
          <p:cNvSpPr txBox="1">
            <a:spLocks noChangeArrowheads="1"/>
          </p:cNvSpPr>
          <p:nvPr/>
        </p:nvSpPr>
        <p:spPr bwMode="auto">
          <a:xfrm>
            <a:off x="914400" y="3810000"/>
            <a:ext cx="1538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Let </a:t>
            </a:r>
            <a:r>
              <a:rPr lang="en-US" altLang="zh-TW">
                <a:solidFill>
                  <a:srgbClr val="0000CC"/>
                </a:solidFill>
              </a:rPr>
              <a:t>n-1 = 2</a:t>
            </a:r>
            <a:r>
              <a:rPr lang="en-US" altLang="zh-TW" baseline="30000">
                <a:solidFill>
                  <a:srgbClr val="0000CC"/>
                </a:solidFill>
              </a:rPr>
              <a:t>k</a:t>
            </a:r>
            <a:r>
              <a:rPr lang="en-US" altLang="zh-TW">
                <a:solidFill>
                  <a:srgbClr val="0000CC"/>
                </a:solidFill>
              </a:rPr>
              <a:t>d</a:t>
            </a:r>
          </a:p>
        </p:txBody>
      </p:sp>
      <p:sp>
        <p:nvSpPr>
          <p:cNvPr id="48137" name="Text Box 10"/>
          <p:cNvSpPr txBox="1">
            <a:spLocks noChangeArrowheads="1"/>
          </p:cNvSpPr>
          <p:nvPr/>
        </p:nvSpPr>
        <p:spPr bwMode="auto">
          <a:xfrm>
            <a:off x="2895600" y="3810000"/>
            <a:ext cx="1155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Pick an </a:t>
            </a:r>
            <a:r>
              <a:rPr lang="en-US" altLang="zh-TW">
                <a:solidFill>
                  <a:srgbClr val="0000CC"/>
                </a:solidFill>
              </a:rPr>
              <a:t>a</a:t>
            </a:r>
            <a:r>
              <a:rPr lang="en-US" altLang="zh-TW"/>
              <a:t>.</a:t>
            </a:r>
          </a:p>
        </p:txBody>
      </p:sp>
      <p:sp>
        <p:nvSpPr>
          <p:cNvPr id="48138" name="Text Box 11"/>
          <p:cNvSpPr txBox="1">
            <a:spLocks noChangeArrowheads="1"/>
          </p:cNvSpPr>
          <p:nvPr/>
        </p:nvSpPr>
        <p:spPr bwMode="auto">
          <a:xfrm>
            <a:off x="914400" y="4343400"/>
            <a:ext cx="6916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Compute </a:t>
            </a:r>
            <a:r>
              <a:rPr lang="en-US" altLang="zh-TW">
                <a:solidFill>
                  <a:srgbClr val="0000CC"/>
                </a:solidFill>
              </a:rPr>
              <a:t>a</a:t>
            </a:r>
            <a:r>
              <a:rPr lang="en-US" altLang="zh-TW" baseline="30000">
                <a:solidFill>
                  <a:srgbClr val="0000CC"/>
                </a:solidFill>
              </a:rPr>
              <a:t>2</a:t>
            </a:r>
            <a:r>
              <a:rPr lang="en-US" altLang="zh-TW" baseline="60000">
                <a:solidFill>
                  <a:srgbClr val="0000CC"/>
                </a:solidFill>
              </a:rPr>
              <a:t>k</a:t>
            </a:r>
            <a:r>
              <a:rPr lang="en-US" altLang="zh-TW" baseline="30000">
                <a:solidFill>
                  <a:srgbClr val="0000CC"/>
                </a:solidFill>
              </a:rPr>
              <a:t>d</a:t>
            </a:r>
            <a:r>
              <a:rPr lang="en-US" altLang="zh-TW">
                <a:solidFill>
                  <a:srgbClr val="0000CC"/>
                </a:solidFill>
              </a:rPr>
              <a:t> (mod n), a</a:t>
            </a:r>
            <a:r>
              <a:rPr lang="en-US" altLang="zh-TW" baseline="30000">
                <a:solidFill>
                  <a:srgbClr val="0000CC"/>
                </a:solidFill>
              </a:rPr>
              <a:t>2</a:t>
            </a:r>
            <a:r>
              <a:rPr lang="en-US" altLang="zh-TW" baseline="60000">
                <a:solidFill>
                  <a:srgbClr val="0000CC"/>
                </a:solidFill>
              </a:rPr>
              <a:t>k-1</a:t>
            </a:r>
            <a:r>
              <a:rPr lang="en-US" altLang="zh-TW" baseline="30000">
                <a:solidFill>
                  <a:srgbClr val="0000CC"/>
                </a:solidFill>
              </a:rPr>
              <a:t>d</a:t>
            </a:r>
            <a:r>
              <a:rPr lang="en-US" altLang="zh-TW">
                <a:solidFill>
                  <a:srgbClr val="0000CC"/>
                </a:solidFill>
              </a:rPr>
              <a:t> (mod n), a</a:t>
            </a:r>
            <a:r>
              <a:rPr lang="en-US" altLang="zh-TW" baseline="30000">
                <a:solidFill>
                  <a:srgbClr val="0000CC"/>
                </a:solidFill>
              </a:rPr>
              <a:t>2</a:t>
            </a:r>
            <a:r>
              <a:rPr lang="en-US" altLang="zh-TW" baseline="60000">
                <a:solidFill>
                  <a:srgbClr val="0000CC"/>
                </a:solidFill>
              </a:rPr>
              <a:t>k-2</a:t>
            </a:r>
            <a:r>
              <a:rPr lang="en-US" altLang="zh-TW" baseline="30000">
                <a:solidFill>
                  <a:srgbClr val="0000CC"/>
                </a:solidFill>
              </a:rPr>
              <a:t>d</a:t>
            </a:r>
            <a:r>
              <a:rPr lang="en-US" altLang="zh-TW">
                <a:solidFill>
                  <a:srgbClr val="0000CC"/>
                </a:solidFill>
              </a:rPr>
              <a:t> (mod n),…, a</a:t>
            </a:r>
            <a:r>
              <a:rPr lang="en-US" altLang="zh-TW" baseline="30000">
                <a:solidFill>
                  <a:srgbClr val="0000CC"/>
                </a:solidFill>
              </a:rPr>
              <a:t>d</a:t>
            </a:r>
            <a:r>
              <a:rPr lang="en-US" altLang="zh-TW">
                <a:solidFill>
                  <a:srgbClr val="0000CC"/>
                </a:solidFill>
              </a:rPr>
              <a:t> (mod n) </a:t>
            </a:r>
          </a:p>
        </p:txBody>
      </p:sp>
      <p:sp>
        <p:nvSpPr>
          <p:cNvPr id="48139" name="Text Box 12"/>
          <p:cNvSpPr txBox="1">
            <a:spLocks noChangeArrowheads="1"/>
          </p:cNvSpPr>
          <p:nvPr/>
        </p:nvSpPr>
        <p:spPr bwMode="auto">
          <a:xfrm>
            <a:off x="2286000" y="5029200"/>
            <a:ext cx="403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=1</a:t>
            </a:r>
          </a:p>
        </p:txBody>
      </p:sp>
      <p:sp>
        <p:nvSpPr>
          <p:cNvPr id="48140" name="Line 13"/>
          <p:cNvSpPr>
            <a:spLocks noChangeShapeType="1"/>
          </p:cNvSpPr>
          <p:nvPr/>
        </p:nvSpPr>
        <p:spPr bwMode="auto">
          <a:xfrm flipV="1">
            <a:off x="25146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38" name="Text Box 14"/>
          <p:cNvSpPr txBox="1">
            <a:spLocks noChangeArrowheads="1"/>
          </p:cNvSpPr>
          <p:nvPr/>
        </p:nvSpPr>
        <p:spPr bwMode="auto">
          <a:xfrm>
            <a:off x="2743200" y="6019800"/>
            <a:ext cx="49688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End the test and say it is a “probable” prime.</a:t>
            </a:r>
          </a:p>
        </p:txBody>
      </p:sp>
      <p:sp>
        <p:nvSpPr>
          <p:cNvPr id="48142" name="Line 15"/>
          <p:cNvSpPr>
            <a:spLocks noChangeShapeType="1"/>
          </p:cNvSpPr>
          <p:nvPr/>
        </p:nvSpPr>
        <p:spPr bwMode="auto">
          <a:xfrm flipV="1">
            <a:off x="37338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41" name="Line 17"/>
          <p:cNvSpPr>
            <a:spLocks noChangeShapeType="1"/>
          </p:cNvSpPr>
          <p:nvPr/>
        </p:nvSpPr>
        <p:spPr bwMode="auto">
          <a:xfrm flipV="1">
            <a:off x="52578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4" name="Text Box 18"/>
          <p:cNvSpPr txBox="1">
            <a:spLocks noChangeArrowheads="1"/>
          </p:cNvSpPr>
          <p:nvPr/>
        </p:nvSpPr>
        <p:spPr bwMode="auto">
          <a:xfrm>
            <a:off x="3505200" y="5029200"/>
            <a:ext cx="403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=1</a:t>
            </a:r>
          </a:p>
        </p:txBody>
      </p:sp>
      <p:sp>
        <p:nvSpPr>
          <p:cNvPr id="922648" name="Text Box 24"/>
          <p:cNvSpPr txBox="1">
            <a:spLocks noChangeArrowheads="1"/>
          </p:cNvSpPr>
          <p:nvPr/>
        </p:nvSpPr>
        <p:spPr bwMode="auto">
          <a:xfrm>
            <a:off x="5029200" y="5029200"/>
            <a:ext cx="498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=-1</a:t>
            </a:r>
          </a:p>
        </p:txBody>
      </p:sp>
      <p:sp>
        <p:nvSpPr>
          <p:cNvPr id="922649" name="Line 25"/>
          <p:cNvSpPr>
            <a:spLocks noChangeShapeType="1"/>
          </p:cNvSpPr>
          <p:nvPr/>
        </p:nvSpPr>
        <p:spPr bwMode="auto">
          <a:xfrm flipV="1">
            <a:off x="52578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7" name="Text Box 28"/>
          <p:cNvSpPr txBox="1">
            <a:spLocks noChangeArrowheads="1"/>
          </p:cNvSpPr>
          <p:nvPr/>
        </p:nvSpPr>
        <p:spPr bwMode="auto">
          <a:xfrm>
            <a:off x="914400" y="3205163"/>
            <a:ext cx="2543175" cy="376237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Strong primality test</a:t>
            </a:r>
          </a:p>
        </p:txBody>
      </p:sp>
    </p:spTree>
    <p:extLst>
      <p:ext uri="{BB962C8B-B14F-4D97-AF65-F5344CB8AC3E}">
        <p14:creationId xmlns:p14="http://schemas.microsoft.com/office/powerpoint/2010/main" val="269549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38" grpId="0" animBg="1"/>
      <p:bldP spid="922641" grpId="0" animBg="1"/>
      <p:bldP spid="922648" grpId="0"/>
      <p:bldP spid="922649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3200400" y="457200"/>
            <a:ext cx="2678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Primality Testing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914400" y="1143000"/>
            <a:ext cx="6954838" cy="7889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Contrapositive 1.</a:t>
            </a:r>
            <a:r>
              <a:rPr lang="en-US" altLang="zh-TW"/>
              <a:t> If </a:t>
            </a:r>
            <a:r>
              <a:rPr lang="en-US" altLang="en-US">
                <a:solidFill>
                  <a:srgbClr val="0000CC"/>
                </a:solidFill>
              </a:rPr>
              <a:t>1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>
                <a:solidFill>
                  <a:srgbClr val="0000CC"/>
                </a:solidFill>
              </a:rPr>
              <a:t>a</a:t>
            </a:r>
            <a:r>
              <a:rPr lang="en-US" altLang="en-US" baseline="30000">
                <a:solidFill>
                  <a:srgbClr val="0000CC"/>
                </a:solidFill>
              </a:rPr>
              <a:t>n-1 </a:t>
            </a:r>
            <a:r>
              <a:rPr lang="en-US" altLang="en-US">
                <a:solidFill>
                  <a:srgbClr val="0000CC"/>
                </a:solidFill>
              </a:rPr>
              <a:t>(mod n) </a:t>
            </a:r>
            <a:r>
              <a:rPr lang="en-US" altLang="en-US"/>
              <a:t>and</a:t>
            </a:r>
            <a:r>
              <a:rPr lang="en-US" altLang="en-US">
                <a:solidFill>
                  <a:srgbClr val="0000CC"/>
                </a:solidFill>
              </a:rPr>
              <a:t> a </a:t>
            </a:r>
            <a:r>
              <a:rPr lang="en-US" altLang="en-US"/>
              <a:t>is not a multiple of</a:t>
            </a:r>
            <a:r>
              <a:rPr lang="en-US" altLang="en-US">
                <a:solidFill>
                  <a:srgbClr val="0000CC"/>
                </a:solidFill>
              </a:rPr>
              <a:t> n,</a:t>
            </a:r>
            <a:endParaRPr lang="en-US" altLang="zh-TW">
              <a:solidFill>
                <a:srgbClr val="0000CC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		</a:t>
            </a:r>
            <a:r>
              <a:rPr lang="en-US" altLang="zh-TW"/>
              <a:t>then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is not a prime number.</a:t>
            </a:r>
          </a:p>
        </p:txBody>
      </p:sp>
      <p:sp>
        <p:nvSpPr>
          <p:cNvPr id="49156" name="Line 4"/>
          <p:cNvSpPr>
            <a:spLocks noChangeShapeType="1"/>
          </p:cNvSpPr>
          <p:nvPr/>
        </p:nvSpPr>
        <p:spPr bwMode="auto">
          <a:xfrm>
            <a:off x="3505200" y="1143000"/>
            <a:ext cx="7620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914400" y="2182813"/>
            <a:ext cx="8001000" cy="788987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Contrapositive 2.</a:t>
            </a:r>
            <a:r>
              <a:rPr lang="en-US" altLang="zh-TW"/>
              <a:t>   If </a:t>
            </a:r>
            <a:r>
              <a:rPr lang="en-US" altLang="zh-TW">
                <a:solidFill>
                  <a:srgbClr val="0000CC"/>
                </a:solidFill>
              </a:rPr>
              <a:t>x</a:t>
            </a:r>
            <a:r>
              <a:rPr lang="en-US" altLang="zh-TW" baseline="30000">
                <a:solidFill>
                  <a:srgbClr val="0000CC"/>
                </a:solidFill>
              </a:rPr>
              <a:t>2</a:t>
            </a:r>
            <a:r>
              <a:rPr lang="en-US" altLang="en-US">
                <a:solidFill>
                  <a:srgbClr val="0000CC"/>
                </a:solidFill>
              </a:rPr>
              <a:t>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>
                <a:solidFill>
                  <a:srgbClr val="0000CC"/>
                </a:solidFill>
              </a:rPr>
              <a:t>1 (mod n)</a:t>
            </a:r>
            <a:r>
              <a:rPr lang="en-US" altLang="zh-TW"/>
              <a:t> but </a:t>
            </a:r>
            <a:r>
              <a:rPr lang="en-US" altLang="en-US">
                <a:solidFill>
                  <a:srgbClr val="0000CC"/>
                </a:solidFill>
              </a:rPr>
              <a:t>x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>
                <a:solidFill>
                  <a:srgbClr val="0000CC"/>
                </a:solidFill>
              </a:rPr>
              <a:t>1 (mod n)</a:t>
            </a:r>
            <a:r>
              <a:rPr lang="en-US" altLang="en-US"/>
              <a:t> and </a:t>
            </a:r>
            <a:r>
              <a:rPr lang="en-US" altLang="en-US">
                <a:solidFill>
                  <a:srgbClr val="0000CC"/>
                </a:solidFill>
              </a:rPr>
              <a:t>x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-</a:t>
            </a:r>
            <a:r>
              <a:rPr lang="en-US" altLang="en-US">
                <a:solidFill>
                  <a:srgbClr val="0000CC"/>
                </a:solidFill>
              </a:rPr>
              <a:t>1 (mod n)</a:t>
            </a:r>
            <a:endParaRPr lang="en-US" altLang="zh-TW">
              <a:solidFill>
                <a:srgbClr val="0000CC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	</a:t>
            </a:r>
            <a:r>
              <a:rPr lang="en-US" altLang="zh-TW"/>
              <a:t>then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is a composite number.</a:t>
            </a:r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>
            <a:off x="5638800" y="2106613"/>
            <a:ext cx="7620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7467600" y="2106613"/>
            <a:ext cx="7620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0" name="Text Box 9"/>
          <p:cNvSpPr txBox="1">
            <a:spLocks noChangeArrowheads="1"/>
          </p:cNvSpPr>
          <p:nvPr/>
        </p:nvSpPr>
        <p:spPr bwMode="auto">
          <a:xfrm>
            <a:off x="914400" y="3810000"/>
            <a:ext cx="1538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Let </a:t>
            </a:r>
            <a:r>
              <a:rPr lang="en-US" altLang="zh-TW">
                <a:solidFill>
                  <a:srgbClr val="0000CC"/>
                </a:solidFill>
              </a:rPr>
              <a:t>n-1 = 2</a:t>
            </a:r>
            <a:r>
              <a:rPr lang="en-US" altLang="zh-TW" baseline="30000">
                <a:solidFill>
                  <a:srgbClr val="0000CC"/>
                </a:solidFill>
              </a:rPr>
              <a:t>k</a:t>
            </a:r>
            <a:r>
              <a:rPr lang="en-US" altLang="zh-TW">
                <a:solidFill>
                  <a:srgbClr val="0000CC"/>
                </a:solidFill>
              </a:rPr>
              <a:t>d</a:t>
            </a:r>
          </a:p>
        </p:txBody>
      </p:sp>
      <p:sp>
        <p:nvSpPr>
          <p:cNvPr id="49161" name="Text Box 10"/>
          <p:cNvSpPr txBox="1">
            <a:spLocks noChangeArrowheads="1"/>
          </p:cNvSpPr>
          <p:nvPr/>
        </p:nvSpPr>
        <p:spPr bwMode="auto">
          <a:xfrm>
            <a:off x="2895600" y="3810000"/>
            <a:ext cx="1155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Pick an </a:t>
            </a:r>
            <a:r>
              <a:rPr lang="en-US" altLang="zh-TW">
                <a:solidFill>
                  <a:srgbClr val="0000CC"/>
                </a:solidFill>
              </a:rPr>
              <a:t>a</a:t>
            </a:r>
            <a:r>
              <a:rPr lang="en-US" altLang="zh-TW"/>
              <a:t>.</a:t>
            </a:r>
          </a:p>
        </p:txBody>
      </p:sp>
      <p:sp>
        <p:nvSpPr>
          <p:cNvPr id="49162" name="Text Box 11"/>
          <p:cNvSpPr txBox="1">
            <a:spLocks noChangeArrowheads="1"/>
          </p:cNvSpPr>
          <p:nvPr/>
        </p:nvSpPr>
        <p:spPr bwMode="auto">
          <a:xfrm>
            <a:off x="914400" y="4343400"/>
            <a:ext cx="6916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Compute </a:t>
            </a:r>
            <a:r>
              <a:rPr lang="en-US" altLang="zh-TW">
                <a:solidFill>
                  <a:srgbClr val="0000CC"/>
                </a:solidFill>
              </a:rPr>
              <a:t>a</a:t>
            </a:r>
            <a:r>
              <a:rPr lang="en-US" altLang="zh-TW" baseline="30000">
                <a:solidFill>
                  <a:srgbClr val="0000CC"/>
                </a:solidFill>
              </a:rPr>
              <a:t>2</a:t>
            </a:r>
            <a:r>
              <a:rPr lang="en-US" altLang="zh-TW" baseline="60000">
                <a:solidFill>
                  <a:srgbClr val="0000CC"/>
                </a:solidFill>
              </a:rPr>
              <a:t>k</a:t>
            </a:r>
            <a:r>
              <a:rPr lang="en-US" altLang="zh-TW" baseline="30000">
                <a:solidFill>
                  <a:srgbClr val="0000CC"/>
                </a:solidFill>
              </a:rPr>
              <a:t>d</a:t>
            </a:r>
            <a:r>
              <a:rPr lang="en-US" altLang="zh-TW">
                <a:solidFill>
                  <a:srgbClr val="0000CC"/>
                </a:solidFill>
              </a:rPr>
              <a:t> (mod n), a</a:t>
            </a:r>
            <a:r>
              <a:rPr lang="en-US" altLang="zh-TW" baseline="30000">
                <a:solidFill>
                  <a:srgbClr val="0000CC"/>
                </a:solidFill>
              </a:rPr>
              <a:t>2</a:t>
            </a:r>
            <a:r>
              <a:rPr lang="en-US" altLang="zh-TW" baseline="60000">
                <a:solidFill>
                  <a:srgbClr val="0000CC"/>
                </a:solidFill>
              </a:rPr>
              <a:t>k-1</a:t>
            </a:r>
            <a:r>
              <a:rPr lang="en-US" altLang="zh-TW" baseline="30000">
                <a:solidFill>
                  <a:srgbClr val="0000CC"/>
                </a:solidFill>
              </a:rPr>
              <a:t>d</a:t>
            </a:r>
            <a:r>
              <a:rPr lang="en-US" altLang="zh-TW">
                <a:solidFill>
                  <a:srgbClr val="0000CC"/>
                </a:solidFill>
              </a:rPr>
              <a:t> (mod n), a</a:t>
            </a:r>
            <a:r>
              <a:rPr lang="en-US" altLang="zh-TW" baseline="30000">
                <a:solidFill>
                  <a:srgbClr val="0000CC"/>
                </a:solidFill>
              </a:rPr>
              <a:t>2</a:t>
            </a:r>
            <a:r>
              <a:rPr lang="en-US" altLang="zh-TW" baseline="60000">
                <a:solidFill>
                  <a:srgbClr val="0000CC"/>
                </a:solidFill>
              </a:rPr>
              <a:t>k-2</a:t>
            </a:r>
            <a:r>
              <a:rPr lang="en-US" altLang="zh-TW" baseline="30000">
                <a:solidFill>
                  <a:srgbClr val="0000CC"/>
                </a:solidFill>
              </a:rPr>
              <a:t>d</a:t>
            </a:r>
            <a:r>
              <a:rPr lang="en-US" altLang="zh-TW">
                <a:solidFill>
                  <a:srgbClr val="0000CC"/>
                </a:solidFill>
              </a:rPr>
              <a:t> (mod n),…, a</a:t>
            </a:r>
            <a:r>
              <a:rPr lang="en-US" altLang="zh-TW" baseline="30000">
                <a:solidFill>
                  <a:srgbClr val="0000CC"/>
                </a:solidFill>
              </a:rPr>
              <a:t>d</a:t>
            </a:r>
            <a:r>
              <a:rPr lang="en-US" altLang="zh-TW">
                <a:solidFill>
                  <a:srgbClr val="0000CC"/>
                </a:solidFill>
              </a:rPr>
              <a:t> (mod n) </a:t>
            </a:r>
          </a:p>
        </p:txBody>
      </p:sp>
      <p:sp>
        <p:nvSpPr>
          <p:cNvPr id="49163" name="Text Box 12"/>
          <p:cNvSpPr txBox="1">
            <a:spLocks noChangeArrowheads="1"/>
          </p:cNvSpPr>
          <p:nvPr/>
        </p:nvSpPr>
        <p:spPr bwMode="auto">
          <a:xfrm>
            <a:off x="2286000" y="5029200"/>
            <a:ext cx="403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=1</a:t>
            </a:r>
          </a:p>
        </p:txBody>
      </p:sp>
      <p:sp>
        <p:nvSpPr>
          <p:cNvPr id="49164" name="Line 13"/>
          <p:cNvSpPr>
            <a:spLocks noChangeShapeType="1"/>
          </p:cNvSpPr>
          <p:nvPr/>
        </p:nvSpPr>
        <p:spPr bwMode="auto">
          <a:xfrm flipV="1">
            <a:off x="25146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686" name="Text Box 14"/>
          <p:cNvSpPr txBox="1">
            <a:spLocks noChangeArrowheads="1"/>
          </p:cNvSpPr>
          <p:nvPr/>
        </p:nvSpPr>
        <p:spPr bwMode="auto">
          <a:xfrm>
            <a:off x="2743200" y="6019800"/>
            <a:ext cx="49688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End the test and say it is a “probable” prime.</a:t>
            </a:r>
          </a:p>
        </p:txBody>
      </p:sp>
      <p:sp>
        <p:nvSpPr>
          <p:cNvPr id="49166" name="Line 15"/>
          <p:cNvSpPr>
            <a:spLocks noChangeShapeType="1"/>
          </p:cNvSpPr>
          <p:nvPr/>
        </p:nvSpPr>
        <p:spPr bwMode="auto">
          <a:xfrm flipV="1">
            <a:off x="37338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7" name="Text Box 17"/>
          <p:cNvSpPr txBox="1">
            <a:spLocks noChangeArrowheads="1"/>
          </p:cNvSpPr>
          <p:nvPr/>
        </p:nvSpPr>
        <p:spPr bwMode="auto">
          <a:xfrm>
            <a:off x="3505200" y="5029200"/>
            <a:ext cx="403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=1</a:t>
            </a:r>
          </a:p>
        </p:txBody>
      </p:sp>
      <p:sp>
        <p:nvSpPr>
          <p:cNvPr id="924692" name="Text Box 20"/>
          <p:cNvSpPr txBox="1">
            <a:spLocks noChangeArrowheads="1"/>
          </p:cNvSpPr>
          <p:nvPr/>
        </p:nvSpPr>
        <p:spPr bwMode="auto">
          <a:xfrm>
            <a:off x="5006975" y="5029200"/>
            <a:ext cx="403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=1</a:t>
            </a:r>
          </a:p>
        </p:txBody>
      </p:sp>
      <p:sp>
        <p:nvSpPr>
          <p:cNvPr id="924693" name="Line 21"/>
          <p:cNvSpPr>
            <a:spLocks noChangeShapeType="1"/>
          </p:cNvSpPr>
          <p:nvPr/>
        </p:nvSpPr>
        <p:spPr bwMode="auto">
          <a:xfrm flipV="1">
            <a:off x="5235575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694" name="Line 22"/>
          <p:cNvSpPr>
            <a:spLocks noChangeShapeType="1"/>
          </p:cNvSpPr>
          <p:nvPr/>
        </p:nvSpPr>
        <p:spPr bwMode="auto">
          <a:xfrm flipV="1">
            <a:off x="6454775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695" name="Text Box 23"/>
          <p:cNvSpPr txBox="1">
            <a:spLocks noChangeArrowheads="1"/>
          </p:cNvSpPr>
          <p:nvPr/>
        </p:nvSpPr>
        <p:spPr bwMode="auto">
          <a:xfrm>
            <a:off x="6226175" y="5029200"/>
            <a:ext cx="403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=1</a:t>
            </a:r>
          </a:p>
        </p:txBody>
      </p:sp>
      <p:sp>
        <p:nvSpPr>
          <p:cNvPr id="924696" name="Line 24"/>
          <p:cNvSpPr>
            <a:spLocks noChangeShapeType="1"/>
          </p:cNvSpPr>
          <p:nvPr/>
        </p:nvSpPr>
        <p:spPr bwMode="auto">
          <a:xfrm flipV="1">
            <a:off x="7292975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697" name="Text Box 25"/>
          <p:cNvSpPr txBox="1">
            <a:spLocks noChangeArrowheads="1"/>
          </p:cNvSpPr>
          <p:nvPr/>
        </p:nvSpPr>
        <p:spPr bwMode="auto">
          <a:xfrm>
            <a:off x="7064375" y="5029200"/>
            <a:ext cx="403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=1</a:t>
            </a:r>
          </a:p>
        </p:txBody>
      </p:sp>
      <p:sp>
        <p:nvSpPr>
          <p:cNvPr id="49174" name="Text Box 26"/>
          <p:cNvSpPr txBox="1">
            <a:spLocks noChangeArrowheads="1"/>
          </p:cNvSpPr>
          <p:nvPr/>
        </p:nvSpPr>
        <p:spPr bwMode="auto">
          <a:xfrm>
            <a:off x="914400" y="3205163"/>
            <a:ext cx="2543175" cy="376237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Strong primality test</a:t>
            </a:r>
          </a:p>
        </p:txBody>
      </p:sp>
    </p:spTree>
    <p:extLst>
      <p:ext uri="{BB962C8B-B14F-4D97-AF65-F5344CB8AC3E}">
        <p14:creationId xmlns:p14="http://schemas.microsoft.com/office/powerpoint/2010/main" val="352521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86" grpId="0" animBg="1"/>
      <p:bldP spid="924692" grpId="0"/>
      <p:bldP spid="924693" grpId="0" animBg="1"/>
      <p:bldP spid="924694" grpId="0" animBg="1"/>
      <p:bldP spid="924695" grpId="0"/>
      <p:bldP spid="924696" grpId="0" animBg="1"/>
      <p:bldP spid="924697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200400" y="457200"/>
            <a:ext cx="2678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Primality Testing</a:t>
            </a:r>
          </a:p>
        </p:txBody>
      </p:sp>
      <p:sp>
        <p:nvSpPr>
          <p:cNvPr id="925707" name="Text Box 11"/>
          <p:cNvSpPr txBox="1">
            <a:spLocks noChangeArrowheads="1"/>
          </p:cNvSpPr>
          <p:nvPr/>
        </p:nvSpPr>
        <p:spPr bwMode="auto">
          <a:xfrm>
            <a:off x="1143000" y="1676400"/>
            <a:ext cx="6408738" cy="491648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Given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, pick an </a:t>
            </a:r>
            <a:r>
              <a:rPr lang="en-US" altLang="zh-TW">
                <a:solidFill>
                  <a:srgbClr val="0000CC"/>
                </a:solidFill>
              </a:rPr>
              <a:t>a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Let </a:t>
            </a:r>
            <a:r>
              <a:rPr lang="en-US" altLang="zh-TW">
                <a:solidFill>
                  <a:srgbClr val="0000CC"/>
                </a:solidFill>
              </a:rPr>
              <a:t>n’ = n-1 </a:t>
            </a:r>
            <a:r>
              <a:rPr lang="en-US" altLang="zh-TW"/>
              <a:t>(so </a:t>
            </a:r>
            <a:r>
              <a:rPr lang="en-US" altLang="zh-TW">
                <a:solidFill>
                  <a:srgbClr val="0000CC"/>
                </a:solidFill>
              </a:rPr>
              <a:t>n’</a:t>
            </a:r>
            <a:r>
              <a:rPr lang="en-US" altLang="zh-TW"/>
              <a:t> is an even number)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If </a:t>
            </a:r>
            <a:r>
              <a:rPr lang="en-US" altLang="zh-TW">
                <a:solidFill>
                  <a:srgbClr val="0000CC"/>
                </a:solidFill>
              </a:rPr>
              <a:t>a</a:t>
            </a:r>
            <a:r>
              <a:rPr lang="en-US" altLang="zh-TW" baseline="30000">
                <a:solidFill>
                  <a:srgbClr val="0000CC"/>
                </a:solidFill>
              </a:rPr>
              <a:t>n’</a:t>
            </a:r>
            <a:r>
              <a:rPr lang="en-US" altLang="zh-TW">
                <a:solidFill>
                  <a:srgbClr val="0000CC"/>
                </a:solidFill>
              </a:rPr>
              <a:t> (mod n) ≠ 1</a:t>
            </a:r>
            <a:r>
              <a:rPr lang="en-US" altLang="zh-TW"/>
              <a:t>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then stop and say “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is composite”.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n’ := n’/2</a:t>
            </a:r>
            <a:r>
              <a:rPr lang="en-US" altLang="zh-TW"/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While </a:t>
            </a:r>
            <a:r>
              <a:rPr lang="en-US" altLang="zh-TW">
                <a:solidFill>
                  <a:srgbClr val="0000CC"/>
                </a:solidFill>
              </a:rPr>
              <a:t>n’</a:t>
            </a:r>
            <a:r>
              <a:rPr lang="en-US" altLang="zh-TW"/>
              <a:t> is an integer do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If </a:t>
            </a:r>
            <a:r>
              <a:rPr lang="en-US" altLang="zh-TW">
                <a:solidFill>
                  <a:srgbClr val="0000CC"/>
                </a:solidFill>
              </a:rPr>
              <a:t>a</a:t>
            </a:r>
            <a:r>
              <a:rPr lang="en-US" altLang="zh-TW" baseline="30000">
                <a:solidFill>
                  <a:srgbClr val="0000CC"/>
                </a:solidFill>
              </a:rPr>
              <a:t>n’</a:t>
            </a:r>
            <a:r>
              <a:rPr lang="en-US" altLang="zh-TW">
                <a:solidFill>
                  <a:srgbClr val="0000CC"/>
                </a:solidFill>
              </a:rPr>
              <a:t> (mod n) = -1</a:t>
            </a:r>
            <a:r>
              <a:rPr lang="en-US" altLang="zh-TW"/>
              <a:t>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	then stop and say “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is a probable prime”.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If </a:t>
            </a:r>
            <a:r>
              <a:rPr lang="en-US" altLang="zh-TW">
                <a:solidFill>
                  <a:srgbClr val="0000CC"/>
                </a:solidFill>
              </a:rPr>
              <a:t>a</a:t>
            </a:r>
            <a:r>
              <a:rPr lang="en-US" altLang="zh-TW" baseline="30000">
                <a:solidFill>
                  <a:srgbClr val="0000CC"/>
                </a:solidFill>
              </a:rPr>
              <a:t>n’</a:t>
            </a:r>
            <a:r>
              <a:rPr lang="en-US" altLang="zh-TW">
                <a:solidFill>
                  <a:srgbClr val="0000CC"/>
                </a:solidFill>
              </a:rPr>
              <a:t> (mod n) ≠ 1</a:t>
            </a:r>
            <a:r>
              <a:rPr lang="en-US" altLang="zh-TW"/>
              <a:t>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	then stop and say “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is composite”.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 </a:t>
            </a:r>
            <a:r>
              <a:rPr lang="en-US" altLang="zh-TW">
                <a:solidFill>
                  <a:srgbClr val="0000CC"/>
                </a:solidFill>
              </a:rPr>
              <a:t>n’ := n’/2</a:t>
            </a:r>
            <a:r>
              <a:rPr lang="en-US" altLang="zh-TW"/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Stop and say “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is a probable prime”.</a:t>
            </a:r>
          </a:p>
        </p:txBody>
      </p:sp>
      <p:sp>
        <p:nvSpPr>
          <p:cNvPr id="50180" name="Text Box 12"/>
          <p:cNvSpPr txBox="1">
            <a:spLocks noChangeArrowheads="1"/>
          </p:cNvSpPr>
          <p:nvPr/>
        </p:nvSpPr>
        <p:spPr bwMode="auto">
          <a:xfrm>
            <a:off x="1114425" y="1066800"/>
            <a:ext cx="2543175" cy="376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Strong primality test</a:t>
            </a:r>
          </a:p>
        </p:txBody>
      </p:sp>
    </p:spTree>
    <p:extLst>
      <p:ext uri="{BB962C8B-B14F-4D97-AF65-F5344CB8AC3E}">
        <p14:creationId xmlns:p14="http://schemas.microsoft.com/office/powerpoint/2010/main" val="351419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3200400" y="457200"/>
            <a:ext cx="2678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Primality Testing</a:t>
            </a:r>
          </a:p>
        </p:txBody>
      </p:sp>
      <p:sp>
        <p:nvSpPr>
          <p:cNvPr id="926723" name="Text Box 3"/>
          <p:cNvSpPr txBox="1">
            <a:spLocks noChangeArrowheads="1"/>
          </p:cNvSpPr>
          <p:nvPr/>
        </p:nvSpPr>
        <p:spPr bwMode="auto">
          <a:xfrm>
            <a:off x="762000" y="2895600"/>
            <a:ext cx="6483350" cy="78898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Theorem:</a:t>
            </a:r>
            <a:r>
              <a:rPr lang="en-US" altLang="zh-TW"/>
              <a:t> if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is composite, for more than half of </a:t>
            </a:r>
            <a:r>
              <a:rPr lang="en-US" altLang="zh-TW">
                <a:solidFill>
                  <a:srgbClr val="0000CC"/>
                </a:solidFill>
              </a:rPr>
              <a:t>a &lt; n</a:t>
            </a:r>
            <a:r>
              <a:rPr lang="en-US" altLang="zh-TW"/>
              <a:t>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   the strong primality test will say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is composite! </a:t>
            </a:r>
          </a:p>
        </p:txBody>
      </p:sp>
      <p:sp>
        <p:nvSpPr>
          <p:cNvPr id="926724" name="Text Box 4"/>
          <p:cNvSpPr txBox="1">
            <a:spLocks noChangeArrowheads="1"/>
          </p:cNvSpPr>
          <p:nvPr/>
        </p:nvSpPr>
        <p:spPr bwMode="auto">
          <a:xfrm>
            <a:off x="762000" y="3962400"/>
            <a:ext cx="7685088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So, given a composite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, if we pick a </a:t>
            </a:r>
            <a:r>
              <a:rPr lang="en-US" altLang="zh-TW">
                <a:solidFill>
                  <a:srgbClr val="A50021"/>
                </a:solidFill>
              </a:rPr>
              <a:t>random</a:t>
            </a:r>
            <a:r>
              <a:rPr lang="en-US" altLang="zh-TW"/>
              <a:t> </a:t>
            </a:r>
            <a:r>
              <a:rPr lang="en-US" altLang="zh-TW">
                <a:solidFill>
                  <a:srgbClr val="0000CC"/>
                </a:solidFill>
              </a:rPr>
              <a:t>a</a:t>
            </a:r>
            <a:r>
              <a:rPr lang="en-US" altLang="zh-TW"/>
              <a:t>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 strong primality test will be incorrect with probability </a:t>
            </a:r>
            <a:r>
              <a:rPr lang="en-US" altLang="zh-TW">
                <a:solidFill>
                  <a:srgbClr val="0000CC"/>
                </a:solidFill>
              </a:rPr>
              <a:t>&lt;= 1/2</a:t>
            </a:r>
            <a:r>
              <a:rPr lang="en-US" altLang="zh-TW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Thus, if we repeat the procedure for </a:t>
            </a:r>
            <a:r>
              <a:rPr lang="en-US" altLang="zh-TW">
                <a:solidFill>
                  <a:srgbClr val="0000CC"/>
                </a:solidFill>
              </a:rPr>
              <a:t>10000</a:t>
            </a:r>
            <a:r>
              <a:rPr lang="en-US" altLang="zh-TW"/>
              <a:t> times,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then the probability that the strong primality test is still incorrect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is very small (e.g. much smaller than our computer will suddenly crash).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762000" y="1371600"/>
            <a:ext cx="76993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For a particular </a:t>
            </a:r>
            <a:r>
              <a:rPr lang="en-US" altLang="zh-TW">
                <a:solidFill>
                  <a:srgbClr val="0000CC"/>
                </a:solidFill>
              </a:rPr>
              <a:t>a</a:t>
            </a:r>
            <a:r>
              <a:rPr lang="en-US" altLang="zh-TW"/>
              <a:t>, the strong primality test takes “about” </a:t>
            </a:r>
            <a:r>
              <a:rPr lang="en-US" altLang="zh-TW">
                <a:solidFill>
                  <a:srgbClr val="0000CC"/>
                </a:solidFill>
              </a:rPr>
              <a:t>log(n)</a:t>
            </a:r>
            <a:r>
              <a:rPr lang="en-US" altLang="zh-TW"/>
              <a:t> steps.</a:t>
            </a:r>
          </a:p>
        </p:txBody>
      </p:sp>
      <p:sp>
        <p:nvSpPr>
          <p:cNvPr id="926726" name="Text Box 6"/>
          <p:cNvSpPr txBox="1">
            <a:spLocks noChangeArrowheads="1"/>
          </p:cNvSpPr>
          <p:nvPr/>
        </p:nvSpPr>
        <p:spPr bwMode="auto">
          <a:xfrm>
            <a:off x="762000" y="2133600"/>
            <a:ext cx="6919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But again, there exists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which is composite but pass the test…</a:t>
            </a:r>
          </a:p>
        </p:txBody>
      </p:sp>
      <p:sp>
        <p:nvSpPr>
          <p:cNvPr id="926727" name="Text Box 7"/>
          <p:cNvSpPr txBox="1">
            <a:spLocks noChangeArrowheads="1"/>
          </p:cNvSpPr>
          <p:nvPr/>
        </p:nvSpPr>
        <p:spPr bwMode="auto">
          <a:xfrm>
            <a:off x="781050" y="6172200"/>
            <a:ext cx="56197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This is the most efficient method used in practice!</a:t>
            </a:r>
          </a:p>
        </p:txBody>
      </p:sp>
    </p:spTree>
    <p:extLst>
      <p:ext uri="{BB962C8B-B14F-4D97-AF65-F5344CB8AC3E}">
        <p14:creationId xmlns:p14="http://schemas.microsoft.com/office/powerpoint/2010/main" val="293731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animBg="1"/>
      <p:bldP spid="9267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381000"/>
            <a:ext cx="8534400" cy="9144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Comic Sans MS" pitchFamily="66" charset="0"/>
              </a:rPr>
              <a:t>Chinese Remainder Theorem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6324600"/>
            <a:ext cx="3048000" cy="38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smtClean="0">
                <a:latin typeface="Comic Sans MS" pitchFamily="66" charset="0"/>
              </a:rPr>
              <a:t>Dec 29</a:t>
            </a:r>
          </a:p>
        </p:txBody>
      </p:sp>
      <p:sp>
        <p:nvSpPr>
          <p:cNvPr id="2052" name="Rectangle 9"/>
          <p:cNvSpPr>
            <a:spLocks noChangeArrowheads="1"/>
          </p:cNvSpPr>
          <p:nvPr/>
        </p:nvSpPr>
        <p:spPr bwMode="auto">
          <a:xfrm>
            <a:off x="5486400" y="4419600"/>
            <a:ext cx="12954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05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00"/>
          <a:stretch>
            <a:fillRect/>
          </a:stretch>
        </p:blipFill>
        <p:spPr bwMode="auto">
          <a:xfrm>
            <a:off x="4572000" y="2362200"/>
            <a:ext cx="3657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11"/>
          <p:cNvSpPr>
            <a:spLocks noChangeArrowheads="1"/>
          </p:cNvSpPr>
          <p:nvPr/>
        </p:nvSpPr>
        <p:spPr bwMode="auto">
          <a:xfrm>
            <a:off x="4724400" y="1752600"/>
            <a:ext cx="339883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600"/>
              <a:t>Picture from </a:t>
            </a:r>
          </a:p>
          <a:p>
            <a:pPr eaLnBrk="1" hangingPunct="1"/>
            <a:r>
              <a:rPr lang="en-US" altLang="zh-TW" sz="1000"/>
              <a:t>http://img5.epochtimes.com/i6/801180520191974.jpg</a:t>
            </a:r>
          </a:p>
        </p:txBody>
      </p:sp>
      <p:pic>
        <p:nvPicPr>
          <p:cNvPr id="2055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5052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0480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5908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764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764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0" name="Text Box 23"/>
          <p:cNvSpPr txBox="1">
            <a:spLocks noChangeArrowheads="1"/>
          </p:cNvSpPr>
          <p:nvPr/>
        </p:nvSpPr>
        <p:spPr bwMode="auto">
          <a:xfrm>
            <a:off x="1600200" y="2590800"/>
            <a:ext cx="141287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600"/>
              <a:t>………………………</a:t>
            </a:r>
          </a:p>
          <a:p>
            <a:pPr eaLnBrk="1" hangingPunct="1"/>
            <a:endParaRPr lang="en-US" altLang="zh-TW" sz="1600"/>
          </a:p>
          <a:p>
            <a:pPr eaLnBrk="1" hangingPunct="1"/>
            <a:r>
              <a:rPr lang="en-US" altLang="zh-TW" sz="1600"/>
              <a:t>………………………</a:t>
            </a:r>
          </a:p>
          <a:p>
            <a:pPr eaLnBrk="1" hangingPunct="1"/>
            <a:endParaRPr lang="en-US" altLang="zh-TW" sz="1600"/>
          </a:p>
          <a:p>
            <a:pPr eaLnBrk="1" hangingPunct="1"/>
            <a:r>
              <a:rPr lang="en-US" altLang="zh-TW" sz="1600"/>
              <a:t>………………………</a:t>
            </a:r>
          </a:p>
        </p:txBody>
      </p:sp>
      <p:pic>
        <p:nvPicPr>
          <p:cNvPr id="2061" name="Picture 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052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0480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2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908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" name="Picture 2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35052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5" name="Picture 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30480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6" name="Picture 2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25908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7" name="Picture 3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8" y="52578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8" name="Picture 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8" y="48006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9" name="Picture 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8" y="43434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0" name="Text Box 33"/>
          <p:cNvSpPr txBox="1">
            <a:spLocks noChangeArrowheads="1"/>
          </p:cNvSpPr>
          <p:nvPr/>
        </p:nvSpPr>
        <p:spPr bwMode="auto">
          <a:xfrm>
            <a:off x="1576388" y="4343400"/>
            <a:ext cx="141287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600"/>
              <a:t>………………………</a:t>
            </a:r>
          </a:p>
          <a:p>
            <a:pPr eaLnBrk="1" hangingPunct="1"/>
            <a:endParaRPr lang="en-US" altLang="zh-TW" sz="1600"/>
          </a:p>
          <a:p>
            <a:pPr eaLnBrk="1" hangingPunct="1"/>
            <a:r>
              <a:rPr lang="en-US" altLang="zh-TW" sz="1600"/>
              <a:t>………………………</a:t>
            </a:r>
          </a:p>
          <a:p>
            <a:pPr eaLnBrk="1" hangingPunct="1"/>
            <a:endParaRPr lang="en-US" altLang="zh-TW" sz="1600"/>
          </a:p>
          <a:p>
            <a:pPr eaLnBrk="1" hangingPunct="1"/>
            <a:r>
              <a:rPr lang="en-US" altLang="zh-TW" sz="1600"/>
              <a:t>………………………</a:t>
            </a:r>
          </a:p>
        </p:txBody>
      </p:sp>
      <p:pic>
        <p:nvPicPr>
          <p:cNvPr id="2071" name="Picture 3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52578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2" name="Picture 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48006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3" name="Picture 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43434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4" name="Picture 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2578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5" name="Picture 3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8006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6" name="Picture 3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3434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56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874963" y="457200"/>
            <a:ext cx="3375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Generating Public Key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2286000" y="1447800"/>
            <a:ext cx="4592638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Choose </a:t>
            </a:r>
            <a:r>
              <a:rPr lang="en-US" altLang="zh-TW">
                <a:solidFill>
                  <a:srgbClr val="0000CC"/>
                </a:solidFill>
              </a:rPr>
              <a:t>2</a:t>
            </a:r>
            <a:r>
              <a:rPr lang="en-US" altLang="zh-TW"/>
              <a:t> large prime numbers </a:t>
            </a:r>
            <a:r>
              <a:rPr lang="en-US" altLang="zh-TW">
                <a:solidFill>
                  <a:srgbClr val="0000CC"/>
                </a:solidFill>
              </a:rPr>
              <a:t>p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q</a:t>
            </a:r>
            <a:r>
              <a:rPr lang="en-US" altLang="zh-TW"/>
              <a:t>.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Set </a:t>
            </a:r>
            <a:r>
              <a:rPr lang="en-US" altLang="zh-TW">
                <a:solidFill>
                  <a:srgbClr val="0000CC"/>
                </a:solidFill>
              </a:rPr>
              <a:t>n = pq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T = (p-1)(q-1)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Choose </a:t>
            </a:r>
            <a:r>
              <a:rPr lang="en-US" altLang="zh-TW">
                <a:solidFill>
                  <a:srgbClr val="0000CC"/>
                </a:solidFill>
              </a:rPr>
              <a:t>e ≠1</a:t>
            </a:r>
            <a:r>
              <a:rPr lang="en-US" altLang="zh-TW"/>
              <a:t> so that </a:t>
            </a:r>
            <a:r>
              <a:rPr lang="en-US" altLang="zh-TW">
                <a:solidFill>
                  <a:srgbClr val="0000CC"/>
                </a:solidFill>
              </a:rPr>
              <a:t>gcd(e,T)=1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Calculate </a:t>
            </a:r>
            <a:r>
              <a:rPr lang="en-US" altLang="zh-TW">
                <a:solidFill>
                  <a:srgbClr val="0000CC"/>
                </a:solidFill>
              </a:rPr>
              <a:t>d</a:t>
            </a:r>
            <a:r>
              <a:rPr lang="en-US" altLang="zh-TW"/>
              <a:t> so that </a:t>
            </a:r>
            <a:r>
              <a:rPr lang="en-US" altLang="zh-TW">
                <a:solidFill>
                  <a:srgbClr val="0000CC"/>
                </a:solidFill>
              </a:rPr>
              <a:t>de = 1 (mod T)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Publish </a:t>
            </a:r>
            <a:r>
              <a:rPr lang="en-US" altLang="zh-TW">
                <a:solidFill>
                  <a:srgbClr val="0000CC"/>
                </a:solidFill>
              </a:rPr>
              <a:t>e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as public keys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Keep </a:t>
            </a:r>
            <a:r>
              <a:rPr lang="en-US" altLang="zh-TW">
                <a:solidFill>
                  <a:srgbClr val="0000CC"/>
                </a:solidFill>
              </a:rPr>
              <a:t>d</a:t>
            </a:r>
            <a:r>
              <a:rPr lang="en-US" altLang="zh-TW"/>
              <a:t> as secret key </a:t>
            </a:r>
          </a:p>
        </p:txBody>
      </p:sp>
      <p:sp>
        <p:nvSpPr>
          <p:cNvPr id="52228" name="AutoShape 4"/>
          <p:cNvSpPr>
            <a:spLocks noChangeArrowheads="1"/>
          </p:cNvSpPr>
          <p:nvPr/>
        </p:nvSpPr>
        <p:spPr bwMode="auto">
          <a:xfrm>
            <a:off x="1143000" y="1371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7749" name="Text Box 5"/>
          <p:cNvSpPr txBox="1">
            <a:spLocks noChangeArrowheads="1"/>
          </p:cNvSpPr>
          <p:nvPr/>
        </p:nvSpPr>
        <p:spPr bwMode="auto">
          <a:xfrm>
            <a:off x="1941513" y="4881563"/>
            <a:ext cx="5297487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How to choose large prime numbers efficiently?</a:t>
            </a:r>
          </a:p>
        </p:txBody>
      </p:sp>
      <p:sp>
        <p:nvSpPr>
          <p:cNvPr id="927751" name="Text Box 7"/>
          <p:cNvSpPr txBox="1">
            <a:spLocks noChangeArrowheads="1"/>
          </p:cNvSpPr>
          <p:nvPr/>
        </p:nvSpPr>
        <p:spPr bwMode="auto">
          <a:xfrm>
            <a:off x="304800" y="4267200"/>
            <a:ext cx="8612188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Prime number theorem</a:t>
            </a:r>
            <a:r>
              <a:rPr lang="en-US" altLang="zh-TW"/>
              <a:t>: From </a:t>
            </a:r>
            <a:r>
              <a:rPr lang="en-US" altLang="zh-TW">
                <a:solidFill>
                  <a:srgbClr val="0000CC"/>
                </a:solidFill>
              </a:rPr>
              <a:t>1</a:t>
            </a:r>
            <a:r>
              <a:rPr lang="en-US" altLang="zh-TW"/>
              <a:t> to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, there are roughly </a:t>
            </a:r>
            <a:r>
              <a:rPr lang="en-US" altLang="zh-TW">
                <a:solidFill>
                  <a:srgbClr val="0000CC"/>
                </a:solidFill>
              </a:rPr>
              <a:t>n/log(n)</a:t>
            </a:r>
            <a:r>
              <a:rPr lang="en-US" altLang="zh-TW"/>
              <a:t> prime numbers.</a:t>
            </a:r>
          </a:p>
        </p:txBody>
      </p:sp>
      <p:sp>
        <p:nvSpPr>
          <p:cNvPr id="927752" name="Text Box 8"/>
          <p:cNvSpPr txBox="1">
            <a:spLocks noChangeArrowheads="1"/>
          </p:cNvSpPr>
          <p:nvPr/>
        </p:nvSpPr>
        <p:spPr bwMode="auto">
          <a:xfrm>
            <a:off x="1981200" y="5486400"/>
            <a:ext cx="4808538" cy="12017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Pick a random large number,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do the (randomized) strong primality tests,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until we find a prime!</a:t>
            </a:r>
          </a:p>
        </p:txBody>
      </p:sp>
      <p:sp>
        <p:nvSpPr>
          <p:cNvPr id="52232" name="AutoShape 9"/>
          <p:cNvSpPr>
            <a:spLocks noChangeArrowheads="1"/>
          </p:cNvSpPr>
          <p:nvPr/>
        </p:nvSpPr>
        <p:spPr bwMode="auto">
          <a:xfrm>
            <a:off x="1905000" y="2286000"/>
            <a:ext cx="228600" cy="33337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33" name="Text Box 10"/>
          <p:cNvSpPr txBox="1">
            <a:spLocks noChangeArrowheads="1"/>
          </p:cNvSpPr>
          <p:nvPr/>
        </p:nvSpPr>
        <p:spPr bwMode="auto">
          <a:xfrm>
            <a:off x="304800" y="2286000"/>
            <a:ext cx="145573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Similar idea</a:t>
            </a:r>
          </a:p>
        </p:txBody>
      </p:sp>
    </p:spTree>
    <p:extLst>
      <p:ext uri="{BB962C8B-B14F-4D97-AF65-F5344CB8AC3E}">
        <p14:creationId xmlns:p14="http://schemas.microsoft.com/office/powerpoint/2010/main" val="355555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749" grpId="0" animBg="1"/>
      <p:bldP spid="927751" grpId="0" animBg="1"/>
      <p:bldP spid="927752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810000" y="457200"/>
            <a:ext cx="1414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Remarks</a:t>
            </a:r>
          </a:p>
        </p:txBody>
      </p:sp>
      <p:sp>
        <p:nvSpPr>
          <p:cNvPr id="929795" name="Text Box 3"/>
          <p:cNvSpPr txBox="1">
            <a:spLocks noChangeArrowheads="1"/>
          </p:cNvSpPr>
          <p:nvPr/>
        </p:nvSpPr>
        <p:spPr bwMode="auto">
          <a:xfrm>
            <a:off x="76200" y="1447800"/>
            <a:ext cx="8990013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We have derived everything from basic principle.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RSA cryptosystem is one of the most important achievements in compute science.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</a:pPr>
            <a:r>
              <a:rPr lang="en-US" altLang="zh-TW"/>
              <a:t> (The researchers won the Turing award for their contribution.)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Number theory is also very useful in coding theory (e.g. compression).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Mathematics is very important in computer science.</a:t>
            </a:r>
          </a:p>
        </p:txBody>
      </p:sp>
    </p:spTree>
    <p:extLst>
      <p:ext uri="{BB962C8B-B14F-4D97-AF65-F5344CB8AC3E}">
        <p14:creationId xmlns:p14="http://schemas.microsoft.com/office/powerpoint/2010/main" val="53251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6"/>
          <p:cNvSpPr txBox="1">
            <a:spLocks noChangeArrowheads="1"/>
          </p:cNvSpPr>
          <p:nvPr/>
        </p:nvSpPr>
        <p:spPr bwMode="auto">
          <a:xfrm>
            <a:off x="3429000" y="457200"/>
            <a:ext cx="229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More Remarks</a:t>
            </a:r>
          </a:p>
        </p:txBody>
      </p:sp>
      <p:sp>
        <p:nvSpPr>
          <p:cNvPr id="54275" name="Text Box 7"/>
          <p:cNvSpPr txBox="1">
            <a:spLocks noChangeArrowheads="1"/>
          </p:cNvSpPr>
          <p:nvPr/>
        </p:nvSpPr>
        <p:spPr bwMode="auto">
          <a:xfrm>
            <a:off x="936625" y="1295400"/>
            <a:ext cx="6483350" cy="78898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Theorem:</a:t>
            </a:r>
            <a:r>
              <a:rPr lang="en-US" altLang="zh-TW"/>
              <a:t> if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is composite, for more than half of </a:t>
            </a:r>
            <a:r>
              <a:rPr lang="en-US" altLang="zh-TW">
                <a:solidFill>
                  <a:srgbClr val="0000CC"/>
                </a:solidFill>
              </a:rPr>
              <a:t>a &lt; n</a:t>
            </a:r>
            <a:r>
              <a:rPr lang="en-US" altLang="zh-TW"/>
              <a:t>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   the strong primality test will say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is composite! </a:t>
            </a:r>
          </a:p>
        </p:txBody>
      </p:sp>
      <p:sp>
        <p:nvSpPr>
          <p:cNvPr id="905224" name="Text Box 8"/>
          <p:cNvSpPr txBox="1">
            <a:spLocks noChangeArrowheads="1"/>
          </p:cNvSpPr>
          <p:nvPr/>
        </p:nvSpPr>
        <p:spPr bwMode="auto">
          <a:xfrm>
            <a:off x="914400" y="2438400"/>
            <a:ext cx="719137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The proof uses Chinese Remainder theorem and some elementary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number theory.  (Introduction to Algorithms, MIT press)</a:t>
            </a:r>
          </a:p>
        </p:txBody>
      </p:sp>
      <p:sp>
        <p:nvSpPr>
          <p:cNvPr id="905225" name="Text Box 9"/>
          <p:cNvSpPr txBox="1">
            <a:spLocks noChangeArrowheads="1"/>
          </p:cNvSpPr>
          <p:nvPr/>
        </p:nvSpPr>
        <p:spPr bwMode="auto">
          <a:xfrm>
            <a:off x="990600" y="4267200"/>
            <a:ext cx="5935663" cy="788988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Theroem </a:t>
            </a:r>
            <a:r>
              <a:rPr lang="en-US" altLang="zh-TW"/>
              <a:t>(Primes is in P, 2004)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There is an efficient and </a:t>
            </a:r>
            <a:r>
              <a:rPr lang="en-US" altLang="zh-TW">
                <a:solidFill>
                  <a:srgbClr val="A50021"/>
                </a:solidFill>
              </a:rPr>
              <a:t>deterministic</a:t>
            </a:r>
            <a:r>
              <a:rPr lang="en-US" altLang="zh-TW"/>
              <a:t> primality test.</a:t>
            </a:r>
          </a:p>
        </p:txBody>
      </p:sp>
      <p:sp>
        <p:nvSpPr>
          <p:cNvPr id="905226" name="Text Box 10"/>
          <p:cNvSpPr txBox="1">
            <a:spLocks noChangeArrowheads="1"/>
          </p:cNvSpPr>
          <p:nvPr/>
        </p:nvSpPr>
        <p:spPr bwMode="auto">
          <a:xfrm>
            <a:off x="1019175" y="3509963"/>
            <a:ext cx="615315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Conjecture</a:t>
            </a:r>
            <a:r>
              <a:rPr lang="en-US" altLang="zh-TW"/>
              <a:t>: It is enough to try </a:t>
            </a:r>
            <a:r>
              <a:rPr lang="en-US" altLang="zh-TW">
                <a:solidFill>
                  <a:srgbClr val="0000CC"/>
                </a:solidFill>
              </a:rPr>
              <a:t>a</a:t>
            </a:r>
            <a:r>
              <a:rPr lang="en-US" altLang="zh-TW"/>
              <a:t> to up to roughly </a:t>
            </a:r>
            <a:r>
              <a:rPr lang="en-US" altLang="zh-TW">
                <a:solidFill>
                  <a:srgbClr val="0000CC"/>
                </a:solidFill>
              </a:rPr>
              <a:t>log(n).</a:t>
            </a:r>
          </a:p>
        </p:txBody>
      </p:sp>
      <p:sp>
        <p:nvSpPr>
          <p:cNvPr id="905227" name="Text Box 11"/>
          <p:cNvSpPr txBox="1">
            <a:spLocks noChangeArrowheads="1"/>
          </p:cNvSpPr>
          <p:nvPr/>
        </p:nvSpPr>
        <p:spPr bwMode="auto">
          <a:xfrm>
            <a:off x="990600" y="5334000"/>
            <a:ext cx="745172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Major Open Problem: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Is there an efficient algorithm to compute the prime factorization?</a:t>
            </a:r>
          </a:p>
        </p:txBody>
      </p:sp>
    </p:spTree>
    <p:extLst>
      <p:ext uri="{BB962C8B-B14F-4D97-AF65-F5344CB8AC3E}">
        <p14:creationId xmlns:p14="http://schemas.microsoft.com/office/powerpoint/2010/main" val="396289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24" grpId="0"/>
      <p:bldP spid="905225" grpId="0" animBg="1"/>
      <p:bldP spid="905226" grpId="0" animBg="1"/>
      <p:bldP spid="90522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53"/>
  <p:tag name="DEFAULTHEIGHT" val="20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PMingLiU"/>
        <a:cs typeface=""/>
      </a:majorFont>
      <a:minorFont>
        <a:latin typeface="Arial"/>
        <a:ea typeface="P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PMingLiU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12560</TotalTime>
  <Words>7216</Words>
  <Application>Microsoft Office PowerPoint</Application>
  <PresentationFormat>On-screen Show (4:3)</PresentationFormat>
  <Paragraphs>1238</Paragraphs>
  <Slides>92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3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Chinese Remainder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Cryptography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CUHK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Mathematics</dc:title>
  <dc:creator>CSE</dc:creator>
  <cp:lastModifiedBy>amitk</cp:lastModifiedBy>
  <cp:revision>271</cp:revision>
  <dcterms:created xsi:type="dcterms:W3CDTF">2007-08-29T04:27:34Z</dcterms:created>
  <dcterms:modified xsi:type="dcterms:W3CDTF">2016-09-15T10:09:56Z</dcterms:modified>
</cp:coreProperties>
</file>