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8" r:id="rId8"/>
    <p:sldId id="259" r:id="rId9"/>
    <p:sldId id="260" r:id="rId10"/>
    <p:sldId id="261" r:id="rId11"/>
    <p:sldId id="262" r:id="rId12"/>
    <p:sldId id="263"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44E52-FACA-101B-0356-565B65383FEF}" v="13" dt="2022-06-22T07:21:20.450"/>
    <p1510:client id="{EB7A76F9-8EFF-4CE9-BB30-7E90752F5178}" v="18" dt="2023-02-28T10:17:26.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15-03-2023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re-good-heroes.fandom.com/wiki/WAL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p:txBody>
          <a:bodyPr/>
          <a:lstStyle/>
          <a:p>
            <a:pPr algn="ctr" fontAlgn="base"/>
            <a:r>
              <a:rPr lang="en-IN" sz="2800" b="1" dirty="0">
                <a:latin typeface="Arial" panose="020B0604020202020204" pitchFamily="34" charset="0"/>
                <a:cs typeface="Arial" panose="020B0604020202020204" pitchFamily="34" charset="0"/>
              </a:rPr>
              <a:t>Project Title : </a:t>
            </a:r>
            <a:r>
              <a:rPr lang="en-IN" sz="2800" b="1" dirty="0">
                <a:solidFill>
                  <a:srgbClr val="242424"/>
                </a:solidFill>
                <a:effectLst/>
                <a:latin typeface="Times New Roman" panose="02020603050405020304" pitchFamily="18" charset="0"/>
                <a:ea typeface="Times New Roman" panose="02020603050405020304" pitchFamily="18" charset="0"/>
              </a:rPr>
              <a:t>Disease prediction using </a:t>
            </a:r>
            <a:r>
              <a:rPr lang="en-IN" sz="2800" b="1" dirty="0" err="1">
                <a:solidFill>
                  <a:srgbClr val="242424"/>
                </a:solidFill>
                <a:effectLst/>
                <a:latin typeface="Times New Roman" panose="02020603050405020304" pitchFamily="18" charset="0"/>
                <a:ea typeface="Times New Roman" panose="02020603050405020304" pitchFamily="18" charset="0"/>
              </a:rPr>
              <a:t>questionaire</a:t>
            </a:r>
            <a:br>
              <a:rPr lang="en-IN" sz="1800" dirty="0">
                <a:effectLst/>
                <a:latin typeface="Times New Roman" panose="02020603050405020304" pitchFamily="18" charset="0"/>
                <a:ea typeface="Times New Roman" panose="02020603050405020304" pitchFamily="18" charset="0"/>
              </a:rPr>
            </a:br>
            <a:r>
              <a:rPr lang="en-IN" sz="1800" dirty="0">
                <a:solidFill>
                  <a:srgbClr val="242424"/>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p:txBody>
          <a:bodyPr/>
          <a:lstStyle/>
          <a:p>
            <a:r>
              <a:rPr lang="en-IN" dirty="0"/>
              <a:t>Team Id : 4335</a:t>
            </a:r>
          </a:p>
          <a:p>
            <a:r>
              <a:rPr lang="en-IN" dirty="0"/>
              <a:t>College Name : R.N.G Patel Institute of Technology</a:t>
            </a:r>
          </a:p>
          <a:p>
            <a:r>
              <a:rPr lang="en-IN" dirty="0"/>
              <a:t>Team Leader : Nisarg Patel</a:t>
            </a:r>
          </a:p>
          <a:p>
            <a:r>
              <a:rPr lang="en-IN" dirty="0"/>
              <a:t>Team Members : </a:t>
            </a:r>
          </a:p>
          <a:p>
            <a:pPr>
              <a:lnSpc>
                <a:spcPct val="100000"/>
              </a:lnSpc>
            </a:pPr>
            <a:r>
              <a:rPr lang="en-IN" sz="2000" dirty="0"/>
              <a:t>Shreya Panwala                         Priyanshi Patel</a:t>
            </a:r>
          </a:p>
          <a:p>
            <a:pPr algn="l">
              <a:lnSpc>
                <a:spcPct val="100000"/>
              </a:lnSpc>
            </a:pPr>
            <a:r>
              <a:rPr lang="en-IN" sz="2000" dirty="0"/>
              <a:t>                                       Utsav Patel                                 Dev Desai</a:t>
            </a:r>
          </a:p>
          <a:p>
            <a:pPr>
              <a:lnSpc>
                <a:spcPct val="100000"/>
              </a:lnSpc>
            </a:pPr>
            <a:endParaRPr lang="en-IN" sz="1800" dirty="0"/>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a:xfrm>
            <a:off x="838200" y="869556"/>
            <a:ext cx="10515600" cy="657301"/>
          </a:xfrm>
        </p:spPr>
        <p:txBody>
          <a:bodyPr/>
          <a:lstStyle/>
          <a:p>
            <a:r>
              <a:rPr lang="en-US" dirty="0"/>
              <a:t>MEET OUR TEAM</a:t>
            </a:r>
            <a:endParaRPr lang="en-IN" dirty="0"/>
          </a:p>
        </p:txBody>
      </p:sp>
      <p:sp>
        <p:nvSpPr>
          <p:cNvPr id="3" name="Text Placeholder 2">
            <a:extLst>
              <a:ext uri="{FF2B5EF4-FFF2-40B4-BE49-F238E27FC236}">
                <a16:creationId xmlns:a16="http://schemas.microsoft.com/office/drawing/2014/main" id="{7B74A749-BB5A-47DD-AC00-A3346252ECD5}"/>
              </a:ext>
            </a:extLst>
          </p:cNvPr>
          <p:cNvSpPr>
            <a:spLocks noGrp="1"/>
          </p:cNvSpPr>
          <p:nvPr>
            <p:ph type="body" sz="quarter" idx="13"/>
          </p:nvPr>
        </p:nvSpPr>
        <p:spPr>
          <a:xfrm>
            <a:off x="555685" y="5999205"/>
            <a:ext cx="2139696" cy="344312"/>
          </a:xfrm>
        </p:spPr>
        <p:txBody>
          <a:bodyPr/>
          <a:lstStyle/>
          <a:p>
            <a:r>
              <a:rPr lang="en-US"/>
              <a:t>Shreya</a:t>
            </a:r>
          </a:p>
        </p:txBody>
      </p:sp>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a:xfrm>
            <a:off x="3507165" y="5999205"/>
            <a:ext cx="2139696" cy="344312"/>
          </a:xfrm>
        </p:spPr>
        <p:txBody>
          <a:bodyPr/>
          <a:lstStyle/>
          <a:p>
            <a:r>
              <a:rPr lang="en-US"/>
              <a:t>Priyanshi</a:t>
            </a:r>
            <a:endParaRPr lang="en-IN" dirty="0"/>
          </a:p>
        </p:txBody>
      </p:sp>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a:xfrm>
            <a:off x="6458646" y="5988444"/>
            <a:ext cx="2139696" cy="344312"/>
          </a:xfrm>
        </p:spPr>
        <p:txBody>
          <a:bodyPr/>
          <a:lstStyle/>
          <a:p>
            <a:r>
              <a:rPr lang="en-US"/>
              <a:t>Utsav</a:t>
            </a:r>
            <a:endParaRPr lang="en-IN"/>
          </a:p>
        </p:txBody>
      </p:sp>
      <p:sp>
        <p:nvSpPr>
          <p:cNvPr id="9" name="Text Placeholder 8">
            <a:extLst>
              <a:ext uri="{FF2B5EF4-FFF2-40B4-BE49-F238E27FC236}">
                <a16:creationId xmlns:a16="http://schemas.microsoft.com/office/drawing/2014/main" id="{77062069-9885-4270-82CD-EE5480E89341}"/>
              </a:ext>
            </a:extLst>
          </p:cNvPr>
          <p:cNvSpPr>
            <a:spLocks noGrp="1"/>
          </p:cNvSpPr>
          <p:nvPr>
            <p:ph type="body" sz="quarter" idx="25"/>
          </p:nvPr>
        </p:nvSpPr>
        <p:spPr>
          <a:xfrm>
            <a:off x="9410126" y="5988444"/>
            <a:ext cx="2139696" cy="344312"/>
          </a:xfrm>
        </p:spPr>
        <p:txBody>
          <a:bodyPr/>
          <a:lstStyle/>
          <a:p>
            <a:r>
              <a:rPr lang="en-US"/>
              <a:t>Dev</a:t>
            </a:r>
            <a:endParaRPr lang="en-IN"/>
          </a:p>
        </p:txBody>
      </p:sp>
      <p:sp>
        <p:nvSpPr>
          <p:cNvPr id="24" name="TextBox 23">
            <a:extLst>
              <a:ext uri="{FF2B5EF4-FFF2-40B4-BE49-F238E27FC236}">
                <a16:creationId xmlns:a16="http://schemas.microsoft.com/office/drawing/2014/main" id="{A840AA9E-986D-04A2-699E-385F91EF3474}"/>
              </a:ext>
            </a:extLst>
          </p:cNvPr>
          <p:cNvSpPr txBox="1"/>
          <p:nvPr/>
        </p:nvSpPr>
        <p:spPr>
          <a:xfrm>
            <a:off x="5681751" y="3436883"/>
            <a:ext cx="828497" cy="400110"/>
          </a:xfrm>
          <a:prstGeom prst="rect">
            <a:avLst/>
          </a:prstGeom>
          <a:solidFill>
            <a:schemeClr val="bg1"/>
          </a:solidFill>
        </p:spPr>
        <p:txBody>
          <a:bodyPr wrap="none" rtlCol="0">
            <a:spAutoFit/>
          </a:bodyPr>
          <a:lstStyle/>
          <a:p>
            <a:r>
              <a:rPr lang="en-US" sz="2000" b="1">
                <a:solidFill>
                  <a:schemeClr val="accent4"/>
                </a:solidFill>
                <a:latin typeface="+mj-lt"/>
              </a:rPr>
              <a:t>Nisarg</a:t>
            </a:r>
            <a:endParaRPr lang="en-IN" sz="2000" b="1">
              <a:solidFill>
                <a:schemeClr val="accent4"/>
              </a:solidFill>
              <a:latin typeface="+mj-lt"/>
            </a:endParaRPr>
          </a:p>
        </p:txBody>
      </p:sp>
      <p:pic>
        <p:nvPicPr>
          <p:cNvPr id="26" name="Picture 25">
            <a:extLst>
              <a:ext uri="{FF2B5EF4-FFF2-40B4-BE49-F238E27FC236}">
                <a16:creationId xmlns:a16="http://schemas.microsoft.com/office/drawing/2014/main" id="{29990CE5-28FC-A102-6ECE-4E788F6E72B7}"/>
              </a:ext>
            </a:extLst>
          </p:cNvPr>
          <p:cNvPicPr>
            <a:picLocks noChangeAspect="1"/>
          </p:cNvPicPr>
          <p:nvPr/>
        </p:nvPicPr>
        <p:blipFill rotWithShape="1">
          <a:blip r:embed="rId2">
            <a:extLst>
              <a:ext uri="{28A0092B-C50C-407E-A947-70E740481C1C}">
                <a14:useLocalDpi xmlns:a14="http://schemas.microsoft.com/office/drawing/2010/main" val="0"/>
              </a:ext>
            </a:extLst>
          </a:blip>
          <a:srcRect t="18902" b="18641"/>
          <a:stretch/>
        </p:blipFill>
        <p:spPr>
          <a:xfrm>
            <a:off x="3863112" y="4482172"/>
            <a:ext cx="1427801" cy="1427801"/>
          </a:xfrm>
          <a:prstGeom prst="hexagon">
            <a:avLst/>
          </a:prstGeom>
        </p:spPr>
      </p:pic>
      <p:pic>
        <p:nvPicPr>
          <p:cNvPr id="28" name="Picture 27">
            <a:extLst>
              <a:ext uri="{FF2B5EF4-FFF2-40B4-BE49-F238E27FC236}">
                <a16:creationId xmlns:a16="http://schemas.microsoft.com/office/drawing/2014/main" id="{A6A9EB43-EA5B-A8DE-4AA4-C99AF00A813D}"/>
              </a:ext>
            </a:extLst>
          </p:cNvPr>
          <p:cNvPicPr>
            <a:picLocks noChangeAspect="1"/>
          </p:cNvPicPr>
          <p:nvPr/>
        </p:nvPicPr>
        <p:blipFill rotWithShape="1">
          <a:blip r:embed="rId3">
            <a:extLst>
              <a:ext uri="{28A0092B-C50C-407E-A947-70E740481C1C}">
                <a14:useLocalDpi xmlns:a14="http://schemas.microsoft.com/office/drawing/2010/main" val="0"/>
              </a:ext>
            </a:extLst>
          </a:blip>
          <a:srcRect t="26959" b="26959"/>
          <a:stretch/>
        </p:blipFill>
        <p:spPr>
          <a:xfrm>
            <a:off x="911633" y="4482172"/>
            <a:ext cx="1427800" cy="1427800"/>
          </a:xfrm>
          <a:prstGeom prst="hexagon">
            <a:avLst/>
          </a:prstGeom>
        </p:spPr>
      </p:pic>
      <p:pic>
        <p:nvPicPr>
          <p:cNvPr id="32" name="Picture 31">
            <a:extLst>
              <a:ext uri="{FF2B5EF4-FFF2-40B4-BE49-F238E27FC236}">
                <a16:creationId xmlns:a16="http://schemas.microsoft.com/office/drawing/2014/main" id="{4162168A-8AD3-A7B6-DDD1-27E21EF7063E}"/>
              </a:ext>
            </a:extLst>
          </p:cNvPr>
          <p:cNvPicPr>
            <a:picLocks noChangeAspect="1"/>
          </p:cNvPicPr>
          <p:nvPr/>
        </p:nvPicPr>
        <p:blipFill rotWithShape="1">
          <a:blip r:embed="rId4">
            <a:extLst>
              <a:ext uri="{28A0092B-C50C-407E-A947-70E740481C1C}">
                <a14:useLocalDpi xmlns:a14="http://schemas.microsoft.com/office/drawing/2010/main" val="0"/>
              </a:ext>
            </a:extLst>
          </a:blip>
          <a:srcRect l="-1258" t="3249" r="1258" b="36547"/>
          <a:stretch/>
        </p:blipFill>
        <p:spPr>
          <a:xfrm>
            <a:off x="9764801" y="4479627"/>
            <a:ext cx="1430345" cy="1430345"/>
          </a:xfrm>
          <a:prstGeom prst="hexagon">
            <a:avLst/>
          </a:prstGeom>
        </p:spPr>
      </p:pic>
      <p:pic>
        <p:nvPicPr>
          <p:cNvPr id="34" name="Picture 33">
            <a:extLst>
              <a:ext uri="{FF2B5EF4-FFF2-40B4-BE49-F238E27FC236}">
                <a16:creationId xmlns:a16="http://schemas.microsoft.com/office/drawing/2014/main" id="{CE85A7C5-01DF-42CF-28DD-75DC01AB2F6A}"/>
              </a:ext>
            </a:extLst>
          </p:cNvPr>
          <p:cNvPicPr>
            <a:picLocks noChangeAspect="1"/>
          </p:cNvPicPr>
          <p:nvPr/>
        </p:nvPicPr>
        <p:blipFill rotWithShape="1">
          <a:blip r:embed="rId5">
            <a:extLst>
              <a:ext uri="{28A0092B-C50C-407E-A947-70E740481C1C}">
                <a14:useLocalDpi xmlns:a14="http://schemas.microsoft.com/office/drawing/2010/main" val="0"/>
              </a:ext>
            </a:extLst>
          </a:blip>
          <a:srcRect t="19170" b="35674"/>
          <a:stretch/>
        </p:blipFill>
        <p:spPr>
          <a:xfrm>
            <a:off x="6812684" y="4479626"/>
            <a:ext cx="1430345" cy="1430345"/>
          </a:xfrm>
          <a:prstGeom prst="hexagon">
            <a:avLst/>
          </a:prstGeom>
        </p:spPr>
      </p:pic>
      <p:pic>
        <p:nvPicPr>
          <p:cNvPr id="36" name="Picture 35">
            <a:extLst>
              <a:ext uri="{FF2B5EF4-FFF2-40B4-BE49-F238E27FC236}">
                <a16:creationId xmlns:a16="http://schemas.microsoft.com/office/drawing/2014/main" id="{F8E90191-41F2-5ADB-5CB9-CB5AE722F792}"/>
              </a:ext>
            </a:extLst>
          </p:cNvPr>
          <p:cNvPicPr>
            <a:picLocks noChangeAspect="1"/>
          </p:cNvPicPr>
          <p:nvPr/>
        </p:nvPicPr>
        <p:blipFill rotWithShape="1">
          <a:blip r:embed="rId6">
            <a:extLst>
              <a:ext uri="{28A0092B-C50C-407E-A947-70E740481C1C}">
                <a14:useLocalDpi xmlns:a14="http://schemas.microsoft.com/office/drawing/2010/main" val="0"/>
              </a:ext>
            </a:extLst>
          </a:blip>
          <a:srcRect t="6698" b="18302"/>
          <a:stretch/>
        </p:blipFill>
        <p:spPr>
          <a:xfrm>
            <a:off x="5338761" y="1843935"/>
            <a:ext cx="1514475" cy="1514475"/>
          </a:xfrm>
          <a:prstGeom prst="hexagon">
            <a:avLst/>
          </a:prstGeom>
        </p:spPr>
      </p:pic>
    </p:spTree>
    <p:extLst>
      <p:ext uri="{BB962C8B-B14F-4D97-AF65-F5344CB8AC3E}">
        <p14:creationId xmlns:p14="http://schemas.microsoft.com/office/powerpoint/2010/main" val="32371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5"/>
            <a:ext cx="10515600" cy="500456"/>
          </a:xfrm>
        </p:spPr>
        <p:txBody>
          <a:bodyPr/>
          <a:lstStyle/>
          <a:p>
            <a:r>
              <a:rPr lang="en-US" dirty="0"/>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81199"/>
            <a:ext cx="10515600" cy="4195763"/>
          </a:xfrm>
        </p:spPr>
        <p:txBody>
          <a:bodyPr/>
          <a:lstStyle/>
          <a:p>
            <a:r>
              <a:rPr lang="en-IN" sz="2400" dirty="0">
                <a:solidFill>
                  <a:srgbClr val="242424"/>
                </a:solidFill>
                <a:effectLst/>
                <a:latin typeface="Calibri" panose="020F0502020204030204" pitchFamily="34" charset="0"/>
                <a:ea typeface="Calibri" panose="020F0502020204030204" pitchFamily="34" charset="0"/>
                <a:cs typeface="Cordia New" panose="020B0304020202020204" pitchFamily="34" charset="-34"/>
              </a:rPr>
              <a:t>Your hospital website is based on the concept of getting prescriptions of health from online sources. </a:t>
            </a:r>
            <a:endParaRPr lang="en-IN" sz="2400" dirty="0">
              <a:latin typeface="Arial" panose="020B0604020202020204" pitchFamily="34" charset="0"/>
              <a:cs typeface="Arial" panose="020B0604020202020204" pitchFamily="34" charset="0"/>
            </a:endParaRPr>
          </a:p>
          <a:p>
            <a:r>
              <a:rPr lang="en-IN" sz="2400" dirty="0">
                <a:solidFill>
                  <a:srgbClr val="242424"/>
                </a:solidFill>
                <a:effectLst/>
                <a:latin typeface="Calibri" panose="020F0502020204030204" pitchFamily="34" charset="0"/>
                <a:ea typeface="Calibri" panose="020F0502020204030204" pitchFamily="34" charset="0"/>
                <a:cs typeface="Cordia New" panose="020B0304020202020204" pitchFamily="34" charset="-34"/>
              </a:rPr>
              <a:t>It takes a description as input and use </a:t>
            </a:r>
            <a:r>
              <a:rPr lang="en-IN" sz="2400" dirty="0" err="1">
                <a:solidFill>
                  <a:srgbClr val="242424"/>
                </a:solidFill>
                <a:effectLst/>
                <a:latin typeface="Calibri" panose="020F0502020204030204" pitchFamily="34" charset="0"/>
                <a:ea typeface="Calibri" panose="020F0502020204030204" pitchFamily="34" charset="0"/>
                <a:cs typeface="Cordia New" panose="020B0304020202020204" pitchFamily="34" charset="-34"/>
              </a:rPr>
              <a:t>nlp</a:t>
            </a:r>
            <a:r>
              <a:rPr lang="en-IN" sz="2400" dirty="0">
                <a:solidFill>
                  <a:srgbClr val="242424"/>
                </a:solidFill>
                <a:effectLst/>
                <a:latin typeface="Calibri" panose="020F0502020204030204" pitchFamily="34" charset="0"/>
                <a:ea typeface="Calibri" panose="020F0502020204030204" pitchFamily="34" charset="0"/>
                <a:cs typeface="Cordia New" panose="020B0304020202020204" pitchFamily="34" charset="-34"/>
              </a:rPr>
              <a:t> to find the root of the problem. In this busy world people rarely go to hospital when it comes to small diseases. But those small diseases can sometimes lead to big massive problem that are some times deadly. </a:t>
            </a:r>
          </a:p>
          <a:p>
            <a:r>
              <a:rPr lang="en-IN" sz="2400" dirty="0">
                <a:solidFill>
                  <a:srgbClr val="242424"/>
                </a:solidFill>
                <a:effectLst/>
                <a:latin typeface="Calibri" panose="020F0502020204030204" pitchFamily="34" charset="0"/>
                <a:ea typeface="Calibri" panose="020F0502020204030204" pitchFamily="34" charset="0"/>
                <a:cs typeface="Cordia New" panose="020B0304020202020204" pitchFamily="34" charset="-34"/>
              </a:rPr>
              <a:t>This website will be available free on the net and accessible from anywhere 24x7.</a:t>
            </a:r>
            <a:endParaRPr lang="en-IN" sz="2400" dirty="0"/>
          </a:p>
        </p:txBody>
      </p:sp>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782-BDB0-D3FE-7E56-5658E3C75CDA}"/>
              </a:ext>
            </a:extLst>
          </p:cNvPr>
          <p:cNvSpPr>
            <a:spLocks noGrp="1"/>
          </p:cNvSpPr>
          <p:nvPr>
            <p:ph type="title"/>
          </p:nvPr>
        </p:nvSpPr>
        <p:spPr>
          <a:xfrm>
            <a:off x="838200" y="1104900"/>
            <a:ext cx="10515600" cy="720725"/>
          </a:xfrm>
        </p:spPr>
        <p:txBody>
          <a:bodyPr/>
          <a:lstStyle/>
          <a:p>
            <a:r>
              <a:rPr lang="en-US" dirty="0"/>
              <a:t>PROBLEM  STATEMENT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B04697C-808D-A2DB-99EB-93A47E999145}"/>
              </a:ext>
            </a:extLst>
          </p:cNvPr>
          <p:cNvSpPr txBox="1"/>
          <p:nvPr/>
        </p:nvSpPr>
        <p:spPr>
          <a:xfrm>
            <a:off x="6762751" y="5419725"/>
            <a:ext cx="4419078" cy="492443"/>
          </a:xfrm>
          <a:prstGeom prst="rect">
            <a:avLst/>
          </a:prstGeom>
          <a:noFill/>
        </p:spPr>
        <p:txBody>
          <a:bodyPr wrap="square" rtlCol="0">
            <a:spAutoFit/>
          </a:bodyPr>
          <a:lstStyle/>
          <a:p>
            <a:pPr algn="ctr"/>
            <a:r>
              <a:rPr lang="en-IN" sz="800"/>
              <a:t>Reference : </a:t>
            </a:r>
            <a:r>
              <a:rPr lang="en-IN" sz="800">
                <a:hlinkClick r:id="rId2"/>
              </a:rPr>
              <a:t>https://pure-good-heroes.fandom.com/wiki/WALL-E</a:t>
            </a:r>
            <a:endParaRPr lang="en-IN" sz="800"/>
          </a:p>
          <a:p>
            <a:endParaRPr lang="en-IN"/>
          </a:p>
        </p:txBody>
      </p:sp>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p:txBody>
          <a:bodyPr/>
          <a:lstStyle/>
          <a:p>
            <a:r>
              <a:rPr lang="en-US"/>
              <a:t>Problem of need to go to hospital for small diseases.</a:t>
            </a:r>
            <a:endParaRPr lang="en-IN" dirty="0"/>
          </a:p>
        </p:txBody>
      </p:sp>
    </p:spTree>
    <p:extLst>
      <p:ext uri="{BB962C8B-B14F-4D97-AF65-F5344CB8AC3E}">
        <p14:creationId xmlns:p14="http://schemas.microsoft.com/office/powerpoint/2010/main" val="34092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algn="just"/>
            <a:r>
              <a:rPr lang="en-IN" sz="1800" dirty="0">
                <a:solidFill>
                  <a:srgbClr val="242424"/>
                </a:solidFill>
                <a:effectLst/>
                <a:latin typeface="Times New Roman" panose="02020603050405020304" pitchFamily="18" charset="0"/>
                <a:ea typeface="Times New Roman" panose="02020603050405020304" pitchFamily="18" charset="0"/>
              </a:rPr>
              <a:t>Your hospital is a website that will help to diagnose any basic disease and help with proper medication. People avoid going to hospitals due to long waiting period and high rate of payments even for small disease. </a:t>
            </a:r>
          </a:p>
          <a:p>
            <a:pPr algn="just"/>
            <a:r>
              <a:rPr lang="en-IN" sz="1800" dirty="0">
                <a:solidFill>
                  <a:srgbClr val="242424"/>
                </a:solidFill>
                <a:effectLst/>
                <a:latin typeface="Times New Roman" panose="02020603050405020304" pitchFamily="18" charset="0"/>
                <a:ea typeface="Times New Roman" panose="02020603050405020304" pitchFamily="18" charset="0"/>
              </a:rPr>
              <a:t>We are using </a:t>
            </a:r>
            <a:r>
              <a:rPr lang="en-IN" sz="1800" dirty="0" err="1">
                <a:solidFill>
                  <a:srgbClr val="242424"/>
                </a:solidFill>
                <a:effectLst/>
                <a:latin typeface="Times New Roman" panose="02020603050405020304" pitchFamily="18" charset="0"/>
                <a:ea typeface="Times New Roman" panose="02020603050405020304" pitchFamily="18" charset="0"/>
              </a:rPr>
              <a:t>nlp</a:t>
            </a:r>
            <a:r>
              <a:rPr lang="en-IN" sz="1800" dirty="0">
                <a:solidFill>
                  <a:srgbClr val="242424"/>
                </a:solidFill>
                <a:effectLst/>
                <a:latin typeface="Times New Roman" panose="02020603050405020304" pitchFamily="18" charset="0"/>
                <a:ea typeface="Times New Roman" panose="02020603050405020304" pitchFamily="18" charset="0"/>
              </a:rPr>
              <a:t> model to decide which disease is close match with the problem described. Then that response is shown to the user on the web page. This website will be available 24x7 this will help the problem of waiting in long lines. And the free cost will help save those large payments. </a:t>
            </a:r>
          </a:p>
          <a:p>
            <a:pPr algn="just"/>
            <a:r>
              <a:rPr lang="en-IN" sz="1800" dirty="0">
                <a:solidFill>
                  <a:srgbClr val="242424"/>
                </a:solidFill>
                <a:effectLst/>
                <a:latin typeface="Times New Roman" panose="02020603050405020304" pitchFamily="18" charset="0"/>
                <a:ea typeface="Times New Roman" panose="02020603050405020304" pitchFamily="18" charset="0"/>
              </a:rPr>
              <a:t>You can diagnose anytime anywhere as much as you want. This factor of availability will bring new consumers more and in addition to that free price can increase popularity more.</a:t>
            </a:r>
          </a:p>
          <a:p>
            <a:pPr algn="just"/>
            <a:endParaRPr lang="en-IN" sz="1800" dirty="0">
              <a:solidFill>
                <a:srgbClr val="242424"/>
              </a:solidFill>
              <a:latin typeface="Times New Roman" panose="02020603050405020304" pitchFamily="18" charset="0"/>
              <a:ea typeface="Times New Roman" panose="02020603050405020304" pitchFamily="18" charset="0"/>
            </a:endParaRPr>
          </a:p>
          <a:p>
            <a:pPr fontAlgn="base"/>
            <a:r>
              <a:rPr lang="en-IN" sz="1800" dirty="0">
                <a:solidFill>
                  <a:srgbClr val="242424"/>
                </a:solidFill>
                <a:effectLst/>
                <a:latin typeface="Times New Roman" panose="02020603050405020304" pitchFamily="18" charset="0"/>
                <a:ea typeface="Times New Roman" panose="02020603050405020304" pitchFamily="18" charset="0"/>
              </a:rPr>
              <a:t>Technologies </a:t>
            </a:r>
            <a:endParaRPr lang="en-IN" sz="1800" dirty="0">
              <a:effectLst/>
              <a:latin typeface="Times New Roman" panose="02020603050405020304" pitchFamily="18" charset="0"/>
              <a:ea typeface="Times New Roman" panose="02020603050405020304" pitchFamily="18" charset="0"/>
            </a:endParaRPr>
          </a:p>
          <a:p>
            <a:pPr fontAlgn="base"/>
            <a:r>
              <a:rPr lang="en-IN" sz="1800" dirty="0">
                <a:solidFill>
                  <a:srgbClr val="242424"/>
                </a:solidFill>
                <a:effectLst/>
                <a:latin typeface="Times New Roman" panose="02020603050405020304" pitchFamily="18" charset="0"/>
                <a:ea typeface="Times New Roman" panose="02020603050405020304" pitchFamily="18" charset="0"/>
              </a:rPr>
              <a:t>Web development, Python, NLP, JSON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64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a:t>Patients</a:t>
            </a:r>
          </a:p>
          <a:p>
            <a:r>
              <a:rPr lang="en-US"/>
              <a:t>Possible patients</a:t>
            </a:r>
          </a:p>
          <a:p>
            <a:r>
              <a:rPr lang="en-IN"/>
              <a:t>Doctors</a:t>
            </a:r>
            <a:endParaRPr lang="en-IN" dirty="0"/>
          </a:p>
        </p:txBody>
      </p:sp>
    </p:spTree>
    <p:extLst>
      <p:ext uri="{BB962C8B-B14F-4D97-AF65-F5344CB8AC3E}">
        <p14:creationId xmlns:p14="http://schemas.microsoft.com/office/powerpoint/2010/main" val="86745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dirty="0"/>
              <a:t>THE WOW FACTOR IN OUR SOLUTION</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fontAlgn="base"/>
            <a:r>
              <a:rPr lang="en-IN" sz="1800" dirty="0">
                <a:effectLst/>
                <a:latin typeface="Times New Roman" panose="02020603050405020304" pitchFamily="18" charset="0"/>
                <a:ea typeface="Times New Roman" panose="02020603050405020304" pitchFamily="18" charset="0"/>
              </a:rPr>
              <a:t>It is available 24x7.</a:t>
            </a:r>
          </a:p>
          <a:p>
            <a:pPr fontAlgn="base"/>
            <a:r>
              <a:rPr lang="en-IN" sz="1800" dirty="0">
                <a:effectLst/>
                <a:latin typeface="Times New Roman" panose="02020603050405020304" pitchFamily="18" charset="0"/>
                <a:ea typeface="Times New Roman" panose="02020603050405020304" pitchFamily="18" charset="0"/>
              </a:rPr>
              <a:t>It is accessible from anywhere.</a:t>
            </a:r>
          </a:p>
          <a:p>
            <a:pPr fontAlgn="base"/>
            <a:r>
              <a:rPr lang="en-IN" sz="1800" dirty="0">
                <a:effectLst/>
                <a:latin typeface="Times New Roman" panose="02020603050405020304" pitchFamily="18" charset="0"/>
                <a:ea typeface="Times New Roman" panose="02020603050405020304" pitchFamily="18" charset="0"/>
              </a:rPr>
              <a:t>It is free of cost.</a:t>
            </a:r>
          </a:p>
          <a:p>
            <a:pPr fontAlgn="base"/>
            <a:r>
              <a:rPr lang="en-IN" sz="1800" dirty="0">
                <a:effectLst/>
                <a:latin typeface="Times New Roman" panose="02020603050405020304" pitchFamily="18" charset="0"/>
                <a:ea typeface="Times New Roman" panose="02020603050405020304" pitchFamily="18" charset="0"/>
              </a:rPr>
              <a:t>It saves time.</a:t>
            </a:r>
          </a:p>
          <a:p>
            <a:pPr fontAlgn="base"/>
            <a:r>
              <a:rPr lang="en-IN" sz="1800" dirty="0">
                <a:effectLst/>
                <a:latin typeface="Times New Roman" panose="02020603050405020304" pitchFamily="18" charset="0"/>
                <a:ea typeface="Times New Roman" panose="02020603050405020304" pitchFamily="18" charset="0"/>
              </a:rPr>
              <a:t>It helps in diagnosing problems.</a:t>
            </a:r>
          </a:p>
          <a:p>
            <a:pPr fontAlgn="base"/>
            <a:endParaRPr lang="en-IN" sz="1800" dirty="0">
              <a:latin typeface="Times New Roman" panose="02020603050405020304" pitchFamily="18" charset="0"/>
              <a:ea typeface="Times New Roman" panose="02020603050405020304" pitchFamily="18" charset="0"/>
            </a:endParaRPr>
          </a:p>
          <a:p>
            <a:pPr fontAlgn="base"/>
            <a:r>
              <a:rPr lang="en-IN" sz="1800" dirty="0">
                <a:effectLst/>
                <a:latin typeface="Times New Roman" panose="02020603050405020304" pitchFamily="18" charset="0"/>
                <a:ea typeface="Times New Roman" panose="02020603050405020304" pitchFamily="18" charset="0"/>
              </a:rPr>
              <a:t>Limitations :-</a:t>
            </a:r>
          </a:p>
          <a:p>
            <a:pPr fontAlgn="base"/>
            <a:r>
              <a:rPr lang="en-IN" sz="1800" dirty="0">
                <a:effectLst/>
                <a:latin typeface="Times New Roman" panose="02020603050405020304" pitchFamily="18" charset="0"/>
                <a:ea typeface="Times New Roman" panose="02020603050405020304" pitchFamily="18" charset="0"/>
              </a:rPr>
              <a:t>Due to lack of data only two diseases are given.</a:t>
            </a:r>
          </a:p>
          <a:p>
            <a:pPr fontAlgn="base"/>
            <a:r>
              <a:rPr lang="en-IN" sz="1800" dirty="0">
                <a:effectLst/>
                <a:latin typeface="Times New Roman" panose="02020603050405020304" pitchFamily="18" charset="0"/>
                <a:ea typeface="Times New Roman" panose="02020603050405020304" pitchFamily="18" charset="0"/>
              </a:rPr>
              <a:t>Need a large amount of medical data.</a:t>
            </a:r>
          </a:p>
          <a:p>
            <a:pPr fontAlgn="base"/>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6593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MODELLING</a:t>
            </a:r>
            <a:endParaRPr lang="en-IN" dirty="0"/>
          </a:p>
        </p:txBody>
      </p:sp>
      <p:pic>
        <p:nvPicPr>
          <p:cNvPr id="4" name="Content Placeholder 3">
            <a:extLst>
              <a:ext uri="{FF2B5EF4-FFF2-40B4-BE49-F238E27FC236}">
                <a16:creationId xmlns:a16="http://schemas.microsoft.com/office/drawing/2014/main" id="{0899194F-24BD-039C-FBE2-7C60257B0EC3}"/>
              </a:ext>
            </a:extLst>
          </p:cNvPr>
          <p:cNvPicPr>
            <a:picLocks noGrp="1" noChangeAspect="1"/>
          </p:cNvPicPr>
          <p:nvPr>
            <p:ph idx="1"/>
          </p:nvPr>
        </p:nvPicPr>
        <p:blipFill>
          <a:blip r:embed="rId2"/>
          <a:stretch>
            <a:fillRect/>
          </a:stretch>
        </p:blipFill>
        <p:spPr>
          <a:xfrm>
            <a:off x="3942599" y="1652981"/>
            <a:ext cx="3873168" cy="4351338"/>
          </a:xfrm>
          <a:prstGeom prst="rect">
            <a:avLst/>
          </a:prstGeom>
        </p:spPr>
      </p:pic>
    </p:spTree>
    <p:extLst>
      <p:ext uri="{BB962C8B-B14F-4D97-AF65-F5344CB8AC3E}">
        <p14:creationId xmlns:p14="http://schemas.microsoft.com/office/powerpoint/2010/main" val="331451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RESULTS </a:t>
            </a:r>
            <a:endParaRPr lang="en-IN" dirty="0"/>
          </a:p>
        </p:txBody>
      </p:sp>
      <p:pic>
        <p:nvPicPr>
          <p:cNvPr id="8" name="Content Placeholder 7">
            <a:extLst>
              <a:ext uri="{FF2B5EF4-FFF2-40B4-BE49-F238E27FC236}">
                <a16:creationId xmlns:a16="http://schemas.microsoft.com/office/drawing/2014/main" id="{93859424-7CF4-AE1E-AD05-E3EE7186A5B7}"/>
              </a:ext>
            </a:extLst>
          </p:cNvPr>
          <p:cNvPicPr>
            <a:picLocks noGrp="1" noChangeAspect="1"/>
          </p:cNvPicPr>
          <p:nvPr>
            <p:ph idx="1"/>
          </p:nvPr>
        </p:nvPicPr>
        <p:blipFill>
          <a:blip r:embed="rId2"/>
          <a:stretch>
            <a:fillRect/>
          </a:stretch>
        </p:blipFill>
        <p:spPr>
          <a:xfrm>
            <a:off x="1682857" y="1759636"/>
            <a:ext cx="4095774" cy="4499761"/>
          </a:xfrm>
          <a:prstGeom prst="rect">
            <a:avLst/>
          </a:prstGeom>
        </p:spPr>
      </p:pic>
      <p:pic>
        <p:nvPicPr>
          <p:cNvPr id="9" name="Picture 8">
            <a:extLst>
              <a:ext uri="{FF2B5EF4-FFF2-40B4-BE49-F238E27FC236}">
                <a16:creationId xmlns:a16="http://schemas.microsoft.com/office/drawing/2014/main" id="{11B31DE3-6948-8992-3EEE-E828721F3BBD}"/>
              </a:ext>
            </a:extLst>
          </p:cNvPr>
          <p:cNvPicPr>
            <a:picLocks noChangeAspect="1"/>
          </p:cNvPicPr>
          <p:nvPr/>
        </p:nvPicPr>
        <p:blipFill>
          <a:blip r:embed="rId3"/>
          <a:stretch>
            <a:fillRect/>
          </a:stretch>
        </p:blipFill>
        <p:spPr>
          <a:xfrm>
            <a:off x="5990859" y="1759637"/>
            <a:ext cx="4095774" cy="4499760"/>
          </a:xfrm>
          <a:prstGeom prst="rect">
            <a:avLst/>
          </a:prstGeom>
        </p:spPr>
      </p:pic>
    </p:spTree>
    <p:extLst>
      <p:ext uri="{BB962C8B-B14F-4D97-AF65-F5344CB8AC3E}">
        <p14:creationId xmlns:p14="http://schemas.microsoft.com/office/powerpoint/2010/main" val="19241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dirty="0"/>
              <a:t>CONCLUSION</a:t>
            </a:r>
            <a:endParaRPr lang="en-IN"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r>
              <a:rPr lang="en-IN" sz="1800" dirty="0">
                <a:solidFill>
                  <a:srgbClr val="242424"/>
                </a:solidFill>
                <a:effectLst/>
                <a:latin typeface="Times New Roman" panose="02020603050405020304" pitchFamily="18" charset="0"/>
                <a:ea typeface="Times New Roman" panose="02020603050405020304" pitchFamily="18" charset="0"/>
              </a:rPr>
              <a:t>In conclusion this project has the capacity to save a top of lives. As well as it can also save time of users. With right amount of data, it has a scope to grow further and expand into an uncharted field. The merger of AI and health care can bring a lot of </a:t>
            </a:r>
            <a:r>
              <a:rPr lang="en-IN" sz="1800" dirty="0" err="1">
                <a:solidFill>
                  <a:srgbClr val="242424"/>
                </a:solidFill>
                <a:effectLst/>
                <a:latin typeface="Times New Roman" panose="02020603050405020304" pitchFamily="18" charset="0"/>
                <a:ea typeface="Times New Roman" panose="02020603050405020304" pitchFamily="18" charset="0"/>
              </a:rPr>
              <a:t>inovations</a:t>
            </a:r>
            <a:r>
              <a:rPr lang="en-IN" sz="1800" dirty="0">
                <a:solidFill>
                  <a:srgbClr val="242424"/>
                </a:solidFill>
                <a:effectLst/>
                <a:latin typeface="Times New Roman" panose="02020603050405020304" pitchFamily="18" charset="0"/>
                <a:ea typeface="Times New Roman" panose="02020603050405020304" pitchFamily="18" charset="0"/>
              </a:rPr>
              <a:t> for both doctors and patients.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4038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2.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Presentation1</Template>
  <TotalTime>86</TotalTime>
  <Words>431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Times New Roman</vt:lpstr>
      <vt:lpstr>Office Theme</vt:lpstr>
      <vt:lpstr>1_Office Theme</vt:lpstr>
      <vt:lpstr>Project Title : Disease prediction using questionaire   </vt:lpstr>
      <vt:lpstr>AGENDA</vt:lpstr>
      <vt:lpstr>PROBLEM  STATEMENT</vt:lpstr>
      <vt:lpstr>PROJECT  OVERVIEW</vt:lpstr>
      <vt:lpstr>WHO ARE THE END USERS?</vt:lpstr>
      <vt:lpstr>THE WOW FACTOR IN OUR SOLUTION</vt:lpstr>
      <vt:lpstr>MODELLING</vt:lpstr>
      <vt:lpstr>RESULTS </vt:lpstr>
      <vt:lpstr>CONCLUSION</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nisarg patel</cp:lastModifiedBy>
  <cp:revision>18</cp:revision>
  <dcterms:created xsi:type="dcterms:W3CDTF">2022-06-06T03:52:37Z</dcterms:created>
  <dcterms:modified xsi:type="dcterms:W3CDTF">2023-03-15T16:33:41Z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