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 pitchFamily="34" charset="0"/>
        <a:ea typeface="+mn-ea"/>
        <a:cs typeface="+mn-cs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1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vert="horz" wrap="square" lIns="91439" tIns="45720" rIns="91439" bIns="45720" numCol="1" anchor="t" anchorCtr="0" compatLnSpc="1"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</a:ln>
        </p:spPr>
        <p:txBody>
          <a:bodyPr lIns="45719" rIns="45719" anchor="ctr" anchorCtr="0"/>
          <a:p>
            <a:pPr lvl="0"/>
            <a:r>
              <a:rPr lang="en-US" altLang="en-US" dirty="0"/>
              <a:t>Title Text</a:t>
            </a:r>
            <a:endParaRPr lang="en-US" altLang="en-US" dirty="0"/>
          </a:p>
        </p:txBody>
      </p:sp>
      <p:sp>
        <p:nvSpPr>
          <p:cNvPr id="10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</a:ln>
        </p:spPr>
        <p:txBody>
          <a:bodyPr lIns="45719" rIns="45719"/>
          <a:p>
            <a:pPr lvl="0"/>
            <a:r>
              <a:rPr lang="en-US" altLang="en-US" dirty="0"/>
              <a:t>Body Level One</a:t>
            </a:r>
            <a:endParaRPr lang="en-US" altLang="en-US" dirty="0"/>
          </a:p>
          <a:p>
            <a:pPr lvl="1"/>
            <a:r>
              <a:rPr lang="en-US" altLang="en-US" dirty="0"/>
              <a:t>Body Level Two</a:t>
            </a:r>
            <a:endParaRPr lang="en-US" altLang="en-US" dirty="0"/>
          </a:p>
          <a:p>
            <a:pPr lvl="2"/>
            <a:r>
              <a:rPr lang="en-US" altLang="en-US" dirty="0"/>
              <a:t>Body Level Three</a:t>
            </a:r>
            <a:endParaRPr lang="en-US" altLang="en-US" dirty="0"/>
          </a:p>
          <a:p>
            <a:pPr lvl="3"/>
            <a:r>
              <a:rPr lang="en-US" altLang="en-US" dirty="0"/>
              <a:t>Body Level Four</a:t>
            </a:r>
            <a:endParaRPr lang="en-US" altLang="en-US" dirty="0"/>
          </a:p>
          <a:p>
            <a:pPr lvl="4"/>
            <a:r>
              <a:rPr lang="en-US" altLang="en-US" dirty="0"/>
              <a:t>Body Level Five</a:t>
            </a:r>
            <a:endParaRPr lang="en-US" altLang="en-US" dirty="0"/>
          </a:p>
        </p:txBody>
      </p:sp>
      <p:sp>
        <p:nvSpPr>
          <p:cNvPr id="1028" name="Slide Number"/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1095038" y="6415088"/>
            <a:ext cx="258763" cy="24765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20" rIns="45719" bIns="45720" numCol="1" anchor="ctr" anchorCtr="0" compatLnSpc="1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 eaLnBrk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 pitchFamily="34" charset="0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23900" indent="-2667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marL="1233805" indent="-31940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marL="17272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marL="2184400" indent="-355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 hasCustomPrompt="1"/>
          </p:nvPr>
        </p:nvSpPr>
        <p:spPr>
          <a:xfrm>
            <a:off x="1420813" y="0"/>
            <a:ext cx="9144000" cy="2986088"/>
          </a:xfrm>
        </p:spPr>
        <p:txBody>
          <a:bodyPr vert="horz" wrap="square" lIns="45719" tIns="45720" rIns="45719" bIns="45720" anchor="b" anchorCtr="0"/>
          <a:p>
            <a:pPr defTabSz="411480" eaLnBrk="1" hangingPunct="1">
              <a:buClrTx/>
              <a:buSzTx/>
              <a:buFontTx/>
            </a:pP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br>
              <a:rPr lang="en-US" altLang="en-US" sz="24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I Project Presentation (KCS 753)</a:t>
            </a:r>
            <a:br>
              <a:rPr lang="en-US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</a:br>
            <a:r>
              <a:rPr lang="en-US" altLang="en-US" sz="1900" dirty="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 pitchFamily="34" charset="0"/>
              </a:rPr>
              <a:t>(Codeforces Analyser)</a:t>
            </a:r>
            <a:endParaRPr lang="en-US" altLang="en-US" sz="1900" dirty="0">
              <a:latin typeface="Calibri Light" panose="020F0302020204030204"/>
              <a:ea typeface="Calibri Light" panose="020F0302020204030204"/>
              <a:cs typeface="Calibri Light" panose="020F0302020204030204"/>
              <a:sym typeface="Calibri Light" panose="020F0302020204030204" pitchFamily="34" charset="0"/>
            </a:endParaRPr>
          </a:p>
        </p:txBody>
      </p:sp>
      <p:sp>
        <p:nvSpPr>
          <p:cNvPr id="95" name="Subtitle 2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8"/>
            <a:ext cx="9144000" cy="1655763"/>
          </a:xfrm>
        </p:spPr>
        <p:txBody>
          <a:bodyPr vert="horz" wrap="square" lIns="45719" tIns="45720" rIns="45719" bIns="45720" numCol="1" anchor="t" anchorCtr="0" compatLnSpc="1">
            <a:normAutofit/>
          </a:bodyPr>
          <a:lstStyle/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Guide Name: Prof. Sreesh Gaur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Project Members Name with Roll Number &amp; Section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1. Priyanshi, 2000290120117, CS 7B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2. Priyanshu Raj, 2000290120119, CS 7B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algn="ctr" defTabSz="905510" rtl="0" eaLnBrk="1" fontAlgn="auto" latinLnBrk="0" hangingPunct="1">
              <a:lnSpc>
                <a:spcPct val="72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 sz="1780"/>
            </a:pPr>
            <a:r>
              <a:rPr kumimoji="0" sz="178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3.Sagar Srivastava, 2000290111038, CS7B </a:t>
            </a:r>
            <a:endParaRPr kumimoji="0" sz="178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3076" name="Picture 1170367094" descr="Picture 11703670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07950"/>
            <a:ext cx="1368425" cy="124618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3077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338" y="217488"/>
            <a:ext cx="1203325" cy="11191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78" name="Rectangle 4"/>
          <p:cNvSpPr txBox="1"/>
          <p:nvPr/>
        </p:nvSpPr>
        <p:spPr>
          <a:xfrm>
            <a:off x="2092325" y="363538"/>
            <a:ext cx="8007350" cy="644525"/>
          </a:xfrm>
          <a:prstGeom prst="rect">
            <a:avLst/>
          </a:prstGeom>
          <a:noFill/>
          <a:ln w="12700">
            <a:noFill/>
          </a:ln>
        </p:spPr>
        <p:txBody>
          <a:bodyPr wrap="none" lIns="45719" rIns="45719" anchor="ctr" anchorCtr="0">
            <a:spAutoFit/>
          </a:bodyPr>
          <a:p>
            <a:pPr algn="ctr" eaLnBrk="1"/>
            <a:r>
              <a:rPr lang="en-US" altLang="en-US" sz="1600" b="1" u="sng" dirty="0">
                <a:latin typeface="Calibri" panose="020F0502020204030204" pitchFamily="34" charset="0"/>
              </a:rPr>
              <a:t>	</a:t>
            </a:r>
            <a:r>
              <a:rPr lang="en-US" altLang="en-US" sz="2000" b="1" u="sng" dirty="0">
                <a:latin typeface="Calibri" panose="020F0502020204030204" pitchFamily="34" charset="0"/>
              </a:rPr>
              <a:t>KIET Group of Institutions, Ghaziabad	</a:t>
            </a:r>
            <a:endParaRPr lang="en-US" altLang="en-US" sz="2000" b="1" u="sng" dirty="0">
              <a:latin typeface="Calibri" panose="020F0502020204030204" pitchFamily="34" charset="0"/>
            </a:endParaRPr>
          </a:p>
          <a:p>
            <a:pPr algn="ctr" eaLnBrk="1"/>
            <a:r>
              <a:rPr lang="en-US" altLang="en-US" sz="2000" b="1" dirty="0">
                <a:latin typeface="Calibri" panose="020F0502020204030204" pitchFamily="34" charset="0"/>
              </a:rPr>
              <a:t>(An ISO – 9001: 2008 Certified &amp; ‘A+’ Grade accredited Institution by NAAC)</a:t>
            </a:r>
            <a:endParaRPr lang="en-US" altLang="en-US" sz="2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sz="4400" b="1" dirty="0"/>
              <a:t>Project Status</a:t>
            </a:r>
            <a:endParaRPr lang="en-US" altLang="en-US" sz="4400" b="1" dirty="0"/>
          </a:p>
        </p:txBody>
      </p:sp>
      <p:sp>
        <p:nvSpPr>
          <p:cNvPr id="12291" name="Conten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839470" y="1764030"/>
            <a:ext cx="10691495" cy="1718310"/>
          </a:xfrm>
        </p:spPr>
        <p:txBody>
          <a:bodyPr vert="horz" wrap="square" lIns="45719" tIns="45720" rIns="45719" bIns="45720" anchor="t" anchorCtr="0"/>
          <a:p>
            <a:pPr eaLnBrk="1" hangingPunct="1"/>
            <a:r>
              <a:rPr altLang="en-US" sz="2800" dirty="0"/>
              <a:t>Project completed successfully, achieving all objectives</a:t>
            </a:r>
            <a:r>
              <a:rPr lang="en-IN" sz="2800" dirty="0"/>
              <a:t>.</a:t>
            </a:r>
            <a:endParaRPr altLang="en-US" sz="2800" dirty="0"/>
          </a:p>
          <a:p>
            <a:pPr eaLnBrk="1" hangingPunct="1"/>
            <a:r>
              <a:rPr lang="en-US" altLang="en-US" sz="2800" dirty="0"/>
              <a:t>Working of project with the help of Screenshots:-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pic>
        <p:nvPicPr>
          <p:cNvPr id="8" name="Picture Placeholder 7" descr="homepage ca"/>
          <p:cNvPicPr>
            <a:picLocks noChangeAspect="1"/>
          </p:cNvPicPr>
          <p:nvPr>
            <p:ph type="pic" sz="half" idx="21"/>
          </p:nvPr>
        </p:nvPicPr>
        <p:blipFill>
          <a:blip r:embed="rId1"/>
          <a:stretch>
            <a:fillRect/>
          </a:stretch>
        </p:blipFill>
        <p:spPr>
          <a:xfrm>
            <a:off x="1381760" y="3414395"/>
            <a:ext cx="9428480" cy="30143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Untitled 2.png" descr="Untitled 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33350"/>
            <a:ext cx="6932613" cy="3427413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3315" name="Untitled 3.png" descr="Untitled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80975"/>
            <a:ext cx="4441825" cy="3332163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3316" name="Untitled 4.png" descr="Untitled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075" y="3921125"/>
            <a:ext cx="8075613" cy="2655888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Untitled 5.png" descr="Untitled 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63513"/>
            <a:ext cx="11264900" cy="68580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References	</a:t>
            </a:r>
            <a:endParaRPr lang="en-US" altLang="en-US" dirty="0"/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numCol="1" anchor="t" anchorCtr="0" compatLnSpc="1">
            <a:normAutofit/>
          </a:bodyPr>
          <a:lstStyle/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A. N. S. S. Vybhavi, L. V. Saroja, J. Duvvuru and J. Bayana,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"Video Transcript Summarizer," 2022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International Mobile and Embedded Technology Conference (MECON), 2022, pp. 461-465, doi: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10.1109/MECON53876.2022.9751991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P. Choudhary, S. P. Munukutla, K. S. Rajesh and A. S. Shukla, "Real time video summarization on mobile platform," 2017 IEEE International Conference on Multimedia and Expo (ICME), 2017, pp. 1045-1050, doi: 10.1109/ICME.2017.8019530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Ying Li, Shih-Hung Lee, Chia-Hung Yeh and C.. -C. J. Kuo, "Techniques for movie content analysis and skimming: tutorial and overview on video abstraction techniques," in IEEE Signal Processing Magazine, vol. 23, no. 2, pp. 79-89, March 2006, doi: 10.1109/MSP.2006.1621451.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Yu-Fei Ma, Xian-Sheng Hua, Lie Lu and Hong-Jiang Zhang, "A generic framework of user attention model and its application in video summarization," in IEEE Transactions on Multimedia, vol. 7, no. 5, pp.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55575" marR="0" lvl="0" indent="-155575" algn="l" defTabSz="621665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1905"/>
            </a:pPr>
            <a:r>
              <a:rPr kumimoji="0" sz="190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907-919, Oct. 2005, doi: 10.1109/TMM.2005.854410</a:t>
            </a:r>
            <a:endParaRPr kumimoji="0" sz="190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Problem Statement</a:t>
            </a:r>
            <a:endParaRPr lang="en-US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anchor="t" anchorCtr="0"/>
          <a:p>
            <a:pPr eaLnBrk="1" hangingPunct="1"/>
            <a:r>
              <a:rPr lang="en-US" altLang="en-US" dirty="0"/>
              <a:t>To make a fully functional dynamic website to keep a track of complete happenings of Codeforces platform.</a:t>
            </a:r>
            <a:endParaRPr lang="en-US" altLang="en-US" dirty="0"/>
          </a:p>
          <a:p>
            <a:pPr eaLnBrk="1" hangingPunct="1"/>
            <a:r>
              <a:rPr lang="en-US" altLang="en-US" dirty="0"/>
              <a:t>To ease the tracking and analyses of skills acquired along with the growth undertaken in a simplified and user friendly manner.</a:t>
            </a:r>
            <a:endParaRPr lang="en-US" altLang="en-US" dirty="0"/>
          </a:p>
          <a:p>
            <a:pPr eaLnBrk="1" hangingPunct="1"/>
            <a:r>
              <a:rPr lang="en-US" altLang="en-US" dirty="0"/>
              <a:t>In addition, it seeks to address and resolve the following issues:-</a:t>
            </a:r>
            <a:endParaRPr lang="en-US" altLang="en-US" dirty="0"/>
          </a:p>
          <a:p>
            <a:pPr eaLnBrk="1" hangingPunct="1"/>
            <a:r>
              <a:rPr lang="en-US" altLang="en-US" dirty="0"/>
              <a:t>Limited user Profile Insights</a:t>
            </a:r>
            <a:endParaRPr lang="en-US" altLang="en-US" dirty="0"/>
          </a:p>
          <a:p>
            <a:pPr eaLnBrk="1" hangingPunct="1"/>
            <a:r>
              <a:rPr lang="en-US" altLang="en-US" dirty="0"/>
              <a:t>Difficulty in comparing User Profiles </a:t>
            </a:r>
            <a:endParaRPr lang="en-US" altLang="en-US" dirty="0"/>
          </a:p>
          <a:p>
            <a:pPr eaLnBrk="1" hangingPunct="1"/>
            <a:r>
              <a:rPr lang="en-US" altLang="en-US" dirty="0"/>
              <a:t>Lack of Peak performance Analysis</a:t>
            </a:r>
            <a:endParaRPr lang="en-US" altLang="en-US" dirty="0"/>
          </a:p>
        </p:txBody>
      </p:sp>
      <p:sp>
        <p:nvSpPr>
          <p:cNvPr id="4100" name="Text"/>
          <p:cNvSpPr txBox="1"/>
          <p:nvPr/>
        </p:nvSpPr>
        <p:spPr>
          <a:xfrm>
            <a:off x="5854700" y="3262313"/>
            <a:ext cx="4826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45719" rIns="45719">
            <a:spAutoFit/>
          </a:bodyPr>
          <a:p>
            <a:pPr eaLnBrk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Objectives</a:t>
            </a:r>
            <a:endParaRPr lang="en-US" altLang="en-US" dirty="0"/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numCol="1" anchor="t" anchorCtr="0" compatLnSpc="1">
            <a:normAutofit/>
          </a:bodyPr>
          <a:lstStyle/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The primary objective of the Codeforces Analyser project is to create a user-friendly analytics and visualization platform that leverages the Codeforces API to enable users to: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Visualize and understand their competitive programming journey on Codeforces.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Analyse their performance trends, including rating history and contest participation.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Compare their Codeforces profiles with those of other users.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 Identify areas for improvement and set performance goals.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Track and visualize their highest positive rating achieved over time.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82880" marR="0" lvl="0" indent="-182880" algn="l" defTabSz="73152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240"/>
            </a:pPr>
            <a:r>
              <a:rPr kumimoji="0" sz="224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anose="020F0502020204030204"/>
              </a:rPr>
              <a:t>In essence, this project aims to enhance the Codeforces user experience by providing valuable insights, encouraging healthy competition, and fostering a sense of community among competitive programmers on the platform.</a:t>
            </a:r>
            <a:endParaRPr kumimoji="0" sz="224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Technology Used	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anchor="t" anchorCtr="0"/>
          <a:p>
            <a:pPr eaLnBrk="1" hangingPunct="1"/>
            <a:r>
              <a:rPr lang="en-US" altLang="en-US" dirty="0"/>
              <a:t>Domain of the Project :- Full Stack Development</a:t>
            </a:r>
            <a:endParaRPr lang="en-US" altLang="en-US" dirty="0"/>
          </a:p>
          <a:p>
            <a:pPr eaLnBrk="1" hangingPunct="1"/>
            <a:r>
              <a:rPr lang="en-US" altLang="en-US" dirty="0"/>
              <a:t>Front end :- HTML,CSS, JavaScript, ReactJS</a:t>
            </a:r>
            <a:endParaRPr lang="en-US" altLang="en-US" dirty="0"/>
          </a:p>
          <a:p>
            <a:pPr eaLnBrk="1" hangingPunct="1"/>
            <a:r>
              <a:rPr lang="en-US" altLang="en-US" dirty="0"/>
              <a:t>Backend :-Google Charts, MySQL, MDL</a:t>
            </a:r>
            <a:endParaRPr lang="en-US" altLang="en-US" dirty="0"/>
          </a:p>
          <a:p>
            <a:pPr eaLnBrk="1" hangingPunct="1"/>
            <a:r>
              <a:rPr lang="en-US" altLang="en-US" dirty="0"/>
              <a:t>Version Control :- GitHub</a:t>
            </a:r>
            <a:endParaRPr lang="en-US" altLang="en-US" dirty="0"/>
          </a:p>
          <a:p>
            <a:pPr eaLnBrk="1" hangingPunct="1"/>
            <a:r>
              <a:rPr lang="en-US" altLang="en-US" dirty="0"/>
              <a:t>Testing:- Jest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Literature Survey	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anchor="t" anchorCtr="0"/>
          <a:p>
            <a:pPr eaLnBrk="1" hangingPunct="1"/>
            <a:r>
              <a:rPr lang="en-US" altLang="en-US" dirty="0"/>
              <a:t>Paper Title: Codeforces Analyser using API Integration</a:t>
            </a:r>
            <a:endParaRPr lang="en-US" altLang="en-US" dirty="0"/>
          </a:p>
          <a:p>
            <a:pPr eaLnBrk="1" hangingPunct="1"/>
            <a:r>
              <a:rPr lang="en-US" altLang="en-US" dirty="0"/>
              <a:t>Author name: Smith, J., &amp; Brown, A.</a:t>
            </a:r>
            <a:endParaRPr lang="en-US" altLang="en-US" dirty="0"/>
          </a:p>
          <a:p>
            <a:pPr eaLnBrk="1" hangingPunct="1"/>
            <a:r>
              <a:rPr lang="en-US" altLang="en-US" dirty="0"/>
              <a:t>Journal Name: "Enhancing</a:t>
            </a:r>
            <a:r>
              <a:rPr lang="en-IN" altLang="en-US" dirty="0"/>
              <a:t> </a:t>
            </a:r>
            <a:r>
              <a:rPr lang="en-US" altLang="en-US" dirty="0"/>
              <a:t>Learning</a:t>
            </a:r>
            <a:r>
              <a:rPr lang="en-IN" altLang="en-US" dirty="0"/>
              <a:t> </a:t>
            </a:r>
            <a:r>
              <a:rPr lang="en-US" altLang="en-US" dirty="0"/>
              <a:t>Experience through Coding Platforms: A</a:t>
            </a:r>
            <a:r>
              <a:rPr lang="en-IN" altLang="en-US" dirty="0"/>
              <a:t> </a:t>
            </a:r>
            <a:r>
              <a:rPr lang="en-US" altLang="en-US" dirty="0"/>
              <a:t>User-Centric</a:t>
            </a:r>
            <a:r>
              <a:rPr lang="en-IN" altLang="en-US" dirty="0"/>
              <a:t> </a:t>
            </a:r>
            <a:r>
              <a:rPr lang="en-US" altLang="en-US" dirty="0"/>
              <a:t>Perspective</a:t>
            </a:r>
            <a:endParaRPr lang="en-US" altLang="en-US" dirty="0"/>
          </a:p>
          <a:p>
            <a:pPr eaLnBrk="1" hangingPunct="1"/>
            <a:r>
              <a:rPr lang="en-US" altLang="en-US" dirty="0"/>
              <a:t>Year of publishing: 201</a:t>
            </a:r>
            <a:r>
              <a:rPr lang="en-IN" altLang="en-US" dirty="0"/>
              <a:t>9</a:t>
            </a:r>
            <a:endParaRPr lang="en-US" altLang="en-US" dirty="0"/>
          </a:p>
          <a:p>
            <a:pPr eaLnBrk="1" hangingPunct="1"/>
            <a:r>
              <a:rPr lang="en-US" altLang="en-US" dirty="0"/>
              <a:t>Followed by Summary of papers: </a:t>
            </a:r>
            <a:endParaRPr lang="en-US" altLang="en-US" dirty="0"/>
          </a:p>
          <a:p>
            <a:pPr eaLnBrk="1" hangingPunct="1"/>
            <a:r>
              <a:rPr lang="en-US" altLang="en-US" sz="1800" dirty="0"/>
              <a:t>The paper consisted on the the details about how a responsive web design could be created. Responsive web design is a technique that allows a website to adapt to the device where a page is loading or being accessed , such as a desktop, laptop, tablet or smartphone. It uses flexible layouts and aims to provide a better user experience, accessibility and performance for web pages across different devices.</a:t>
            </a:r>
            <a:endParaRPr lang="en-US" altLang="en-US" sz="1800" dirty="0"/>
          </a:p>
        </p:txBody>
      </p:sp>
      <p:sp>
        <p:nvSpPr>
          <p:cNvPr id="7172" name="Text"/>
          <p:cNvSpPr txBox="1"/>
          <p:nvPr/>
        </p:nvSpPr>
        <p:spPr>
          <a:xfrm>
            <a:off x="5854700" y="3262313"/>
            <a:ext cx="4826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45719" rIns="45719">
            <a:spAutoFit/>
          </a:bodyPr>
          <a:p>
            <a:pPr eaLnBrk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Workflow Diagram:-</a:t>
            </a:r>
            <a:endParaRPr lang="en-US" altLang="en-US" dirty="0"/>
          </a:p>
        </p:txBody>
      </p:sp>
      <p:pic>
        <p:nvPicPr>
          <p:cNvPr id="8195" name="Untitled 11.png" descr="Untitled 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3425" y="1795463"/>
            <a:ext cx="3105150" cy="4583112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61035" y="491490"/>
            <a:ext cx="2746375" cy="7670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4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" panose="020F0502020204030204"/>
              </a:rPr>
              <a:t>ER Diagram</a:t>
            </a:r>
            <a:endParaRPr kumimoji="0" lang="en-IN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" panose="020F0502020204030204"/>
            </a:endParaRPr>
          </a:p>
        </p:txBody>
      </p:sp>
      <p:pic>
        <p:nvPicPr>
          <p:cNvPr id="4" name="Picture Placeholder 3" descr="ER Diagram"/>
          <p:cNvPicPr>
            <a:picLocks noChangeAspect="1"/>
          </p:cNvPicPr>
          <p:nvPr>
            <p:ph type="pic" sz="half" idx="21"/>
          </p:nvPr>
        </p:nvPicPr>
        <p:blipFill>
          <a:blip r:embed="rId1"/>
          <a:stretch>
            <a:fillRect/>
          </a:stretch>
        </p:blipFill>
        <p:spPr>
          <a:xfrm>
            <a:off x="1127125" y="1335405"/>
            <a:ext cx="9938385" cy="5135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Patent Status</a:t>
            </a:r>
            <a:endParaRPr lang="en-US" altLang="en-US" dirty="0"/>
          </a:p>
        </p:txBody>
      </p:sp>
      <p:pic>
        <p:nvPicPr>
          <p:cNvPr id="10243" name="IMG_7960.jpg" descr="IMG_7960.jpg"/>
          <p:cNvPicPr>
            <a:picLocks noChangeAspect="1"/>
          </p:cNvPicPr>
          <p:nvPr/>
        </p:nvPicPr>
        <p:blipFill>
          <a:blip r:embed="rId1"/>
          <a:srcRect b="4907"/>
          <a:stretch>
            <a:fillRect/>
          </a:stretch>
        </p:blipFill>
        <p:spPr>
          <a:xfrm>
            <a:off x="3854450" y="1604010"/>
            <a:ext cx="4483100" cy="466344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wrap="square" lIns="45719" tIns="45720" rIns="45719" bIns="45720" anchor="ctr" anchorCtr="0"/>
          <a:p>
            <a:pPr eaLnBrk="1" hangingPunct="1"/>
            <a:r>
              <a:rPr lang="en-US" altLang="en-US" dirty="0"/>
              <a:t>Research Paper Status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 hasCustomPrompt="1"/>
          </p:nvPr>
        </p:nvSpPr>
        <p:spPr/>
        <p:txBody>
          <a:bodyPr vert="horz" wrap="square" lIns="45719" tIns="45720" rIns="45719" bIns="45720" anchor="t" anchorCtr="0"/>
          <a:p>
            <a:pPr eaLnBrk="1" hangingPunct="1"/>
            <a:r>
              <a:rPr lang="en-IN" altLang="en-US" dirty="0"/>
              <a:t>Draft completion status: 100%</a:t>
            </a:r>
            <a:endParaRPr lang="en-IN" altLang="en-US" dirty="0"/>
          </a:p>
          <a:p>
            <a:pPr eaLnBrk="1" hangingPunct="1"/>
            <a:r>
              <a:rPr lang="en-IN" altLang="en-US" dirty="0"/>
              <a:t>Draft approved by project guide </a:t>
            </a:r>
            <a:endParaRPr lang="en-I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3598</Words>
  <Application>WPS Presentation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Calibri</vt:lpstr>
      <vt:lpstr>Calibri Light</vt:lpstr>
      <vt:lpstr>Calibri Light</vt:lpstr>
      <vt:lpstr>Arial</vt:lpstr>
      <vt:lpstr>Microsoft YaHei</vt:lpstr>
      <vt:lpstr>Arial Unicode MS</vt:lpstr>
      <vt:lpstr>Helvetica</vt:lpstr>
      <vt:lpstr>Arial Black</vt:lpstr>
      <vt:lpstr>Georgia</vt:lpstr>
      <vt:lpstr>Leelawadee UI</vt:lpstr>
      <vt:lpstr>Lucida Console</vt:lpstr>
      <vt:lpstr>Impact</vt:lpstr>
      <vt:lpstr>Gabriola</vt:lpstr>
      <vt:lpstr>Courier New</vt:lpstr>
      <vt:lpstr>Corbel</vt:lpstr>
      <vt:lpstr>Candara</vt:lpstr>
      <vt:lpstr>Office Theme</vt:lpstr>
      <vt:lpstr>       I Project Presentation (KCS 753) (Codeforces Analyser)</vt:lpstr>
      <vt:lpstr>Problem Statement</vt:lpstr>
      <vt:lpstr>Objectives</vt:lpstr>
      <vt:lpstr>Technology Used	</vt:lpstr>
      <vt:lpstr>Literature Survey	</vt:lpstr>
      <vt:lpstr>Workflow Diagram:-</vt:lpstr>
      <vt:lpstr>PowerPoint 演示文稿</vt:lpstr>
      <vt:lpstr>Patent Status</vt:lpstr>
      <vt:lpstr>Research Paper Status</vt:lpstr>
      <vt:lpstr>Project Status</vt:lpstr>
      <vt:lpstr>PowerPoint 演示文稿</vt:lpstr>
      <vt:lpstr>PowerPoint 演示文稿</vt:lpstr>
      <vt:lpstr>References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 Project Presentation (KCS 753) (Codeforces Analyser)</dc:title>
  <dc:creator/>
  <cp:lastModifiedBy>Dell</cp:lastModifiedBy>
  <cp:revision>11</cp:revision>
  <dcterms:created xsi:type="dcterms:W3CDTF">2023-10-31T06:13:00Z</dcterms:created>
  <dcterms:modified xsi:type="dcterms:W3CDTF">2024-03-11T18:45:33Z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13B3BFA4D9B649E78CDE709F39F30B64</vt:lpwstr>
  </property>
  <property fmtid="{D5CDD505-2E9C-101B-9397-08002B2CF9AE}" pid="3" name="KSOProductBuildVer">
    <vt:lpwstr>1033-11.2.0.11225</vt:lpwstr>
  </property>
</Properties>
</file>