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2700" y="5207000"/>
            <a:ext cx="4512945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59" y="1949196"/>
            <a:ext cx="10927080" cy="342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17319" y="917955"/>
            <a:ext cx="4719955" cy="2053589"/>
            <a:chOff x="1417319" y="917955"/>
            <a:chExt cx="4719955" cy="20535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17319" y="4867463"/>
            <a:ext cx="2696845" cy="1085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35"/>
              </a:lnSpc>
            </a:pPr>
            <a:r>
              <a:rPr dirty="0" sz="2400" spc="-5">
                <a:latin typeface="Trebuchet MS"/>
                <a:cs typeface="Trebuchet MS"/>
              </a:rPr>
              <a:t>Group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Members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dirty="0" sz="2400">
                <a:latin typeface="Trebuchet MS"/>
                <a:cs typeface="Trebuchet MS"/>
              </a:rPr>
              <a:t>1.</a:t>
            </a:r>
            <a:r>
              <a:rPr dirty="0" sz="2400" spc="-16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Aayushi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Aggarwal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dirty="0" sz="2400">
                <a:latin typeface="Trebuchet MS"/>
                <a:cs typeface="Trebuchet MS"/>
              </a:rPr>
              <a:t>2.</a:t>
            </a:r>
            <a:r>
              <a:rPr dirty="0" sz="2400" spc="-165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Meen</a:t>
            </a:r>
            <a:r>
              <a:rPr dirty="0" sz="2400">
                <a:latin typeface="Trebuchet MS"/>
                <a:cs typeface="Trebuchet MS"/>
              </a:rPr>
              <a:t>u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Jomi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1100" y="4931159"/>
            <a:ext cx="3051175" cy="1038225"/>
          </a:xfrm>
          <a:custGeom>
            <a:avLst/>
            <a:gdLst/>
            <a:ahLst/>
            <a:cxnLst/>
            <a:rect l="l" t="t" r="r" b="b"/>
            <a:pathLst>
              <a:path w="3051175" h="1038225">
                <a:moveTo>
                  <a:pt x="3050620" y="0"/>
                </a:moveTo>
                <a:lnTo>
                  <a:pt x="0" y="0"/>
                </a:lnTo>
                <a:lnTo>
                  <a:pt x="0" y="1037840"/>
                </a:lnTo>
                <a:lnTo>
                  <a:pt x="3050620" y="1037840"/>
                </a:lnTo>
                <a:lnTo>
                  <a:pt x="3050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6940" algn="l"/>
              </a:tabLst>
            </a:pPr>
            <a:r>
              <a:rPr dirty="0"/>
              <a:t>Priyanshi	Srivastava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90">
                <a:solidFill>
                  <a:srgbClr val="EB7766"/>
                </a:solidFill>
                <a:latin typeface="Trebuchet MS"/>
                <a:cs typeface="Trebuchet MS"/>
              </a:rPr>
              <a:t>Dat</a:t>
            </a:r>
            <a:r>
              <a:rPr dirty="0" sz="5400">
                <a:solidFill>
                  <a:srgbClr val="EB7766"/>
                </a:solidFill>
                <a:latin typeface="Trebuchet MS"/>
                <a:cs typeface="Trebuchet MS"/>
              </a:rPr>
              <a:t>a</a:t>
            </a:r>
            <a:r>
              <a:rPr dirty="0" sz="5400" spc="-580">
                <a:solidFill>
                  <a:srgbClr val="EB7766"/>
                </a:solidFill>
                <a:latin typeface="Trebuchet MS"/>
                <a:cs typeface="Trebuchet MS"/>
              </a:rPr>
              <a:t> </a:t>
            </a:r>
            <a:r>
              <a:rPr dirty="0" sz="5400" spc="-280">
                <a:solidFill>
                  <a:srgbClr val="EB7766"/>
                </a:solidFill>
                <a:latin typeface="Trebuchet MS"/>
                <a:cs typeface="Trebuchet MS"/>
              </a:rPr>
              <a:t>C</a:t>
            </a:r>
            <a:r>
              <a:rPr dirty="0" sz="5400" spc="-275">
                <a:solidFill>
                  <a:srgbClr val="EB7766"/>
                </a:solidFill>
                <a:latin typeface="Trebuchet MS"/>
                <a:cs typeface="Trebuchet MS"/>
              </a:rPr>
              <a:t>onv</a:t>
            </a:r>
            <a:r>
              <a:rPr dirty="0" sz="5400" spc="-280">
                <a:solidFill>
                  <a:srgbClr val="EB7766"/>
                </a:solidFill>
                <a:latin typeface="Trebuchet MS"/>
                <a:cs typeface="Trebuchet MS"/>
              </a:rPr>
              <a:t>e</a:t>
            </a:r>
            <a:r>
              <a:rPr dirty="0" sz="5400" spc="-275">
                <a:solidFill>
                  <a:srgbClr val="EB7766"/>
                </a:solidFill>
                <a:latin typeface="Trebuchet MS"/>
                <a:cs typeface="Trebuchet MS"/>
              </a:rPr>
              <a:t>r</a:t>
            </a:r>
            <a:r>
              <a:rPr dirty="0" sz="5400" spc="-280">
                <a:solidFill>
                  <a:srgbClr val="EB7766"/>
                </a:solidFill>
                <a:latin typeface="Trebuchet MS"/>
                <a:cs typeface="Trebuchet MS"/>
              </a:rPr>
              <a:t>si</a:t>
            </a:r>
            <a:r>
              <a:rPr dirty="0" sz="5400" spc="-275">
                <a:solidFill>
                  <a:srgbClr val="EB7766"/>
                </a:solidFill>
                <a:latin typeface="Trebuchet MS"/>
                <a:cs typeface="Trebuchet MS"/>
              </a:rPr>
              <a:t>o</a:t>
            </a:r>
            <a:r>
              <a:rPr dirty="0" sz="5400">
                <a:solidFill>
                  <a:srgbClr val="EB7766"/>
                </a:solidFill>
                <a:latin typeface="Trebuchet MS"/>
                <a:cs typeface="Trebuchet MS"/>
              </a:rPr>
              <a:t>n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5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 spc="-55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25">
                <a:solidFill>
                  <a:srgbClr val="EB7766"/>
                </a:solidFill>
                <a:latin typeface="Trebuchet MS"/>
                <a:cs typeface="Trebuchet MS"/>
              </a:rPr>
              <a:t>Mode</a:t>
            </a:r>
            <a:r>
              <a:rPr dirty="0" sz="4400">
                <a:solidFill>
                  <a:srgbClr val="EB7766"/>
                </a:solidFill>
                <a:latin typeface="Trebuchet MS"/>
                <a:cs typeface="Trebuchet MS"/>
              </a:rPr>
              <a:t>l</a:t>
            </a:r>
            <a:r>
              <a:rPr dirty="0" sz="4400" spc="-445">
                <a:solidFill>
                  <a:srgbClr val="EB7766"/>
                </a:solidFill>
                <a:latin typeface="Trebuchet MS"/>
                <a:cs typeface="Trebuchet MS"/>
              </a:rPr>
              <a:t> </a:t>
            </a:r>
            <a:r>
              <a:rPr dirty="0" sz="4400" spc="-204">
                <a:solidFill>
                  <a:srgbClr val="EB7766"/>
                </a:solidFill>
                <a:latin typeface="Trebuchet MS"/>
                <a:cs typeface="Trebuchet MS"/>
              </a:rPr>
              <a:t>Bui</a:t>
            </a:r>
            <a:r>
              <a:rPr dirty="0" sz="4400" spc="-210">
                <a:solidFill>
                  <a:srgbClr val="EB7766"/>
                </a:solidFill>
                <a:latin typeface="Trebuchet MS"/>
                <a:cs typeface="Trebuchet MS"/>
              </a:rPr>
              <a:t>ld</a:t>
            </a:r>
            <a:r>
              <a:rPr dirty="0" sz="4400" spc="-204">
                <a:solidFill>
                  <a:srgbClr val="EB7766"/>
                </a:solidFill>
                <a:latin typeface="Trebuchet MS"/>
                <a:cs typeface="Trebuchet MS"/>
              </a:rPr>
              <a:t>in</a:t>
            </a:r>
            <a:r>
              <a:rPr dirty="0" sz="4400">
                <a:solidFill>
                  <a:srgbClr val="EB7766"/>
                </a:solidFill>
                <a:latin typeface="Trebuchet MS"/>
                <a:cs typeface="Trebuchet MS"/>
              </a:rPr>
              <a:t>g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dirty="0" sz="1800" spc="-3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dirty="0" sz="1450" spc="-14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81%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519427"/>
            <a:ext cx="3402329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0">
                <a:solidFill>
                  <a:srgbClr val="EB7766"/>
                </a:solidFill>
                <a:latin typeface="Trebuchet MS"/>
                <a:cs typeface="Trebuchet MS"/>
              </a:rPr>
              <a:t>RO</a:t>
            </a:r>
            <a:r>
              <a:rPr dirty="0" sz="4400">
                <a:solidFill>
                  <a:srgbClr val="EB7766"/>
                </a:solidFill>
                <a:latin typeface="Trebuchet MS"/>
                <a:cs typeface="Trebuchet MS"/>
              </a:rPr>
              <a:t>C</a:t>
            </a:r>
            <a:r>
              <a:rPr dirty="0" sz="4400" spc="-300">
                <a:solidFill>
                  <a:srgbClr val="EB7766"/>
                </a:solidFill>
                <a:latin typeface="Trebuchet MS"/>
                <a:cs typeface="Trebuchet MS"/>
              </a:rPr>
              <a:t> </a:t>
            </a:r>
            <a:r>
              <a:rPr dirty="0" sz="4400" spc="-155">
                <a:solidFill>
                  <a:srgbClr val="EB7766"/>
                </a:solidFill>
                <a:latin typeface="Trebuchet MS"/>
                <a:cs typeface="Trebuchet MS"/>
              </a:rPr>
              <a:t>C</a:t>
            </a:r>
            <a:r>
              <a:rPr dirty="0" sz="4400" spc="-150">
                <a:solidFill>
                  <a:srgbClr val="EB7766"/>
                </a:solidFill>
                <a:latin typeface="Trebuchet MS"/>
                <a:cs typeface="Trebuchet MS"/>
              </a:rPr>
              <a:t>ur</a:t>
            </a:r>
            <a:r>
              <a:rPr dirty="0" sz="4400" spc="-155">
                <a:solidFill>
                  <a:srgbClr val="EB7766"/>
                </a:solidFill>
                <a:latin typeface="Trebuchet MS"/>
                <a:cs typeface="Trebuchet MS"/>
              </a:rPr>
              <a:t>v</a:t>
            </a:r>
            <a:r>
              <a:rPr dirty="0" sz="4400">
                <a:solidFill>
                  <a:srgbClr val="EB7766"/>
                </a:solidFill>
                <a:latin typeface="Trebuchet MS"/>
                <a:cs typeface="Trebuchet MS"/>
              </a:rPr>
              <a:t>e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b="1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dirty="0" sz="1800" spc="-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dirty="0" sz="1800" spc="-1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dirty="0" sz="1800" spc="-3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dirty="0" sz="1800" spc="-10" b="1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1800" spc="3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dirty="0" sz="18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409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0.35.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826" y="1475994"/>
            <a:ext cx="4714494" cy="3038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270065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>
                <a:solidFill>
                  <a:srgbClr val="EB7766"/>
                </a:solidFill>
                <a:latin typeface="Trebuchet MS"/>
                <a:cs typeface="Trebuchet MS"/>
              </a:rPr>
              <a:t>Conclusion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7877809" cy="545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mattered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in the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(In </a:t>
            </a:r>
            <a:r>
              <a:rPr dirty="0" sz="1800" spc="-3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descending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spend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450" spc="-14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1800">
              <a:latin typeface="Calibri"/>
              <a:cs typeface="Calibri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Organic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Welingak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dirty="0" sz="18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SMS</a:t>
            </a:r>
            <a:endParaRPr sz="180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Olark</a:t>
            </a:r>
            <a:r>
              <a:rPr dirty="0" sz="18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chat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When the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origin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-14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 as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professional.</a:t>
            </a:r>
            <a:endParaRPr sz="1800">
              <a:latin typeface="Calibri"/>
              <a:cs typeface="Calibri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these in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flourish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buy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dirty="0" sz="1800" spc="-3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courses.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dirty="0" sz="1800" spc="-3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800" spc="-45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8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dirty="0" sz="1800" spc="-3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5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dirty="0" sz="1800" spc="-3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800" spc="-5" b="1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dirty="0" sz="1800" spc="-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dirty="0" sz="1800" b="1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85">
                <a:solidFill>
                  <a:srgbClr val="EB7766"/>
                </a:solidFill>
                <a:latin typeface="Trebuchet MS"/>
                <a:cs typeface="Trebuchet MS"/>
              </a:rPr>
              <a:t>S</a:t>
            </a:r>
            <a:r>
              <a:rPr dirty="0" sz="4400" spc="-190">
                <a:solidFill>
                  <a:srgbClr val="EB7766"/>
                </a:solidFill>
                <a:latin typeface="Trebuchet MS"/>
                <a:cs typeface="Trebuchet MS"/>
              </a:rPr>
              <a:t>ol</a:t>
            </a:r>
            <a:r>
              <a:rPr dirty="0" sz="4400" spc="-185">
                <a:solidFill>
                  <a:srgbClr val="EB7766"/>
                </a:solidFill>
                <a:latin typeface="Trebuchet MS"/>
                <a:cs typeface="Trebuchet MS"/>
              </a:rPr>
              <a:t>ut</a:t>
            </a:r>
            <a:r>
              <a:rPr dirty="0" sz="4400" spc="-190">
                <a:solidFill>
                  <a:srgbClr val="EB7766"/>
                </a:solidFill>
                <a:latin typeface="Trebuchet MS"/>
                <a:cs typeface="Trebuchet MS"/>
              </a:rPr>
              <a:t>io</a:t>
            </a:r>
            <a:r>
              <a:rPr dirty="0" sz="4400">
                <a:solidFill>
                  <a:srgbClr val="EB7766"/>
                </a:solidFill>
                <a:latin typeface="Trebuchet MS"/>
                <a:cs typeface="Trebuchet MS"/>
              </a:rPr>
              <a:t>n</a:t>
            </a:r>
            <a:r>
              <a:rPr dirty="0" sz="4400" spc="-515">
                <a:solidFill>
                  <a:srgbClr val="EB7766"/>
                </a:solidFill>
                <a:latin typeface="Trebuchet MS"/>
                <a:cs typeface="Trebuchet MS"/>
              </a:rPr>
              <a:t> </a:t>
            </a:r>
            <a:r>
              <a:rPr dirty="0" sz="4400" spc="-150">
                <a:solidFill>
                  <a:srgbClr val="EB7766"/>
                </a:solidFill>
                <a:latin typeface="Trebuchet MS"/>
                <a:cs typeface="Trebuchet MS"/>
              </a:rPr>
              <a:t>M</a:t>
            </a:r>
            <a:r>
              <a:rPr dirty="0" sz="4400" spc="-145">
                <a:solidFill>
                  <a:srgbClr val="EB7766"/>
                </a:solidFill>
                <a:latin typeface="Trebuchet MS"/>
                <a:cs typeface="Trebuchet MS"/>
              </a:rPr>
              <a:t>eth</a:t>
            </a:r>
            <a:r>
              <a:rPr dirty="0" sz="4400" spc="-150">
                <a:solidFill>
                  <a:srgbClr val="EB7766"/>
                </a:solidFill>
                <a:latin typeface="Trebuchet MS"/>
                <a:cs typeface="Trebuchet MS"/>
              </a:rPr>
              <a:t>odo</a:t>
            </a:r>
            <a:r>
              <a:rPr dirty="0" sz="4400" spc="-145">
                <a:solidFill>
                  <a:srgbClr val="EB7766"/>
                </a:solidFill>
                <a:latin typeface="Trebuchet MS"/>
                <a:cs typeface="Trebuchet MS"/>
              </a:rPr>
              <a:t>l</a:t>
            </a:r>
            <a:r>
              <a:rPr dirty="0" sz="4400" spc="-150">
                <a:solidFill>
                  <a:srgbClr val="EB7766"/>
                </a:solidFill>
                <a:latin typeface="Trebuchet MS"/>
                <a:cs typeface="Trebuchet MS"/>
              </a:rPr>
              <a:t>o</a:t>
            </a:r>
            <a:r>
              <a:rPr dirty="0" sz="4400" spc="-145">
                <a:solidFill>
                  <a:srgbClr val="EB7766"/>
                </a:solidFill>
                <a:latin typeface="Trebuchet MS"/>
                <a:cs typeface="Trebuchet MS"/>
              </a:rPr>
              <a:t>g</a:t>
            </a:r>
            <a:r>
              <a:rPr dirty="0" sz="4400">
                <a:solidFill>
                  <a:srgbClr val="EB7766"/>
                </a:solidFill>
                <a:latin typeface="Trebuchet MS"/>
                <a:cs typeface="Trebuchet MS"/>
              </a:rPr>
              <a:t>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508063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dirty="0" sz="18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dirty="0" sz="1450" spc="-14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dirty="0" sz="18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43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dirty="0" sz="18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dirty="0" sz="1450" spc="-15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90">
                <a:solidFill>
                  <a:srgbClr val="EB7766"/>
                </a:solidFill>
                <a:latin typeface="Trebuchet MS"/>
                <a:cs typeface="Trebuchet MS"/>
              </a:rPr>
              <a:t>Dat</a:t>
            </a:r>
            <a:r>
              <a:rPr dirty="0" sz="4400">
                <a:solidFill>
                  <a:srgbClr val="EB7766"/>
                </a:solidFill>
                <a:latin typeface="Trebuchet MS"/>
                <a:cs typeface="Trebuchet MS"/>
              </a:rPr>
              <a:t>a</a:t>
            </a:r>
            <a:r>
              <a:rPr dirty="0" sz="4400" spc="-605">
                <a:solidFill>
                  <a:srgbClr val="EB7766"/>
                </a:solidFill>
                <a:latin typeface="Trebuchet MS"/>
                <a:cs typeface="Trebuchet MS"/>
              </a:rPr>
              <a:t> </a:t>
            </a:r>
            <a:r>
              <a:rPr dirty="0" sz="4400" spc="-125">
                <a:solidFill>
                  <a:srgbClr val="EB7766"/>
                </a:solidFill>
                <a:latin typeface="Trebuchet MS"/>
                <a:cs typeface="Trebuchet MS"/>
              </a:rPr>
              <a:t>Ma</a:t>
            </a:r>
            <a:r>
              <a:rPr dirty="0" sz="4400" spc="-120">
                <a:solidFill>
                  <a:srgbClr val="EB7766"/>
                </a:solidFill>
                <a:latin typeface="Trebuchet MS"/>
                <a:cs typeface="Trebuchet MS"/>
              </a:rPr>
              <a:t>ni</a:t>
            </a:r>
            <a:r>
              <a:rPr dirty="0" sz="4400" spc="-125">
                <a:solidFill>
                  <a:srgbClr val="EB7766"/>
                </a:solidFill>
                <a:latin typeface="Trebuchet MS"/>
                <a:cs typeface="Trebuchet MS"/>
              </a:rPr>
              <a:t>p</a:t>
            </a:r>
            <a:r>
              <a:rPr dirty="0" sz="4400" spc="-120">
                <a:solidFill>
                  <a:srgbClr val="EB7766"/>
                </a:solidFill>
                <a:latin typeface="Trebuchet MS"/>
                <a:cs typeface="Trebuchet MS"/>
              </a:rPr>
              <a:t>u</a:t>
            </a:r>
            <a:r>
              <a:rPr dirty="0" sz="4400" spc="-125">
                <a:solidFill>
                  <a:srgbClr val="EB7766"/>
                </a:solidFill>
                <a:latin typeface="Trebuchet MS"/>
                <a:cs typeface="Trebuchet MS"/>
              </a:rPr>
              <a:t>la</a:t>
            </a:r>
            <a:r>
              <a:rPr dirty="0" sz="4400" spc="-120">
                <a:solidFill>
                  <a:srgbClr val="EB7766"/>
                </a:solidFill>
                <a:latin typeface="Trebuchet MS"/>
                <a:cs typeface="Trebuchet MS"/>
              </a:rPr>
              <a:t>ti</a:t>
            </a:r>
            <a:r>
              <a:rPr dirty="0" sz="4400" spc="-125">
                <a:solidFill>
                  <a:srgbClr val="EB7766"/>
                </a:solidFill>
                <a:latin typeface="Trebuchet MS"/>
                <a:cs typeface="Trebuchet MS"/>
              </a:rPr>
              <a:t>o</a:t>
            </a:r>
            <a:r>
              <a:rPr dirty="0" sz="4400">
                <a:solidFill>
                  <a:srgbClr val="EB7766"/>
                </a:solidFill>
                <a:latin typeface="Trebuchet MS"/>
                <a:cs typeface="Trebuchet MS"/>
              </a:rPr>
              <a:t>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dirty="0" sz="1350" spc="-12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4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dirty="0" sz="1350" spc="-12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dirty="0" sz="17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dirty="0" sz="17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dirty="0" sz="1700" spc="-3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dirty="0" sz="1350" spc="-12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dirty="0" sz="17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dirty="0" sz="17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dirty="0" sz="17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dirty="0" sz="1700" spc="-3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dirty="0" sz="17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dirty="0" sz="17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dirty="0" sz="1350" spc="-12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dirty="0" sz="17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7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dirty="0" sz="1350" spc="-12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dirty="0" sz="17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dirty="0" sz="17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dirty="0" sz="17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1700" spc="-3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dirty="0" sz="1700" spc="4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dirty="0" sz="17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35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dirty="0" sz="17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dirty="0" sz="1700" spc="-2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dirty="0" sz="17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dirty="0" sz="17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dirty="0" sz="1350" spc="-125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17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17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dirty="0" sz="1700" spc="-3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dirty="0" sz="17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dirty="0" sz="17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17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dirty="0" sz="1700" spc="-3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1"/>
            <a:ext cx="6526530" cy="55641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48"/>
            <a:ext cx="4822144" cy="31143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1" y="219833"/>
            <a:ext cx="4019891" cy="27714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4" y="166115"/>
            <a:ext cx="4379975" cy="2925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72853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EB7766"/>
                </a:solidFill>
                <a:latin typeface="Trebuchet MS"/>
                <a:cs typeface="Trebuchet MS"/>
              </a:rPr>
              <a:t>Categorical</a:t>
            </a:r>
            <a:r>
              <a:rPr dirty="0" sz="4400" spc="-10">
                <a:solidFill>
                  <a:srgbClr val="EB7766"/>
                </a:solidFill>
                <a:latin typeface="Trebuchet MS"/>
                <a:cs typeface="Trebuchet MS"/>
              </a:rPr>
              <a:t> </a:t>
            </a:r>
            <a:r>
              <a:rPr dirty="0" sz="4400" spc="-50">
                <a:solidFill>
                  <a:srgbClr val="EB7766"/>
                </a:solidFill>
                <a:latin typeface="Trebuchet MS"/>
                <a:cs typeface="Trebuchet MS"/>
              </a:rPr>
              <a:t>Variable</a:t>
            </a:r>
            <a:r>
              <a:rPr dirty="0" sz="4400" spc="-25">
                <a:solidFill>
                  <a:srgbClr val="EB7766"/>
                </a:solidFill>
                <a:latin typeface="Trebuchet MS"/>
                <a:cs typeface="Trebuchet MS"/>
              </a:rPr>
              <a:t> </a:t>
            </a:r>
            <a:r>
              <a:rPr dirty="0" sz="4400" spc="-30">
                <a:solidFill>
                  <a:srgbClr val="EB7766"/>
                </a:solidFill>
                <a:latin typeface="Trebuchet MS"/>
                <a:cs typeface="Trebuchet MS"/>
              </a:rPr>
              <a:t>Relation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18" y="1556002"/>
            <a:ext cx="8041385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77" y="1342644"/>
            <a:ext cx="8987790" cy="4366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650748"/>
            <a:ext cx="7947659" cy="5939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aayushiaggarwal97@gmail.com</dc:creator>
  <dc:title>Lead Score Case Study</dc:title>
  <dcterms:created xsi:type="dcterms:W3CDTF">2022-11-15T17:23:29Z</dcterms:created>
  <dcterms:modified xsi:type="dcterms:W3CDTF">2022-11-15T17:23:29Z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2022-11-15T00:00:00Z</vt:filetime>
  </property>
</Properties>
</file>