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73" r:id="rId4"/>
    <p:sldId id="274" r:id="rId5"/>
    <p:sldId id="275" r:id="rId6"/>
    <p:sldId id="276" r:id="rId7"/>
    <p:sldId id="285" r:id="rId8"/>
    <p:sldId id="279" r:id="rId9"/>
    <p:sldId id="284" r:id="rId10"/>
    <p:sldId id="280" r:id="rId11"/>
    <p:sldId id="281" r:id="rId12"/>
    <p:sldId id="282" r:id="rId13"/>
    <p:sldId id="27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QJwHAa7FbLVhiZnLsfeFWGwnM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>
      <p:cViewPr varScale="1">
        <p:scale>
          <a:sx n="81" d="100"/>
          <a:sy n="81" d="100"/>
        </p:scale>
        <p:origin x="95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2610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96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41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345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0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1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7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92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1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16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32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022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62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839788" y="2666999"/>
            <a:ext cx="5157787" cy="352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3"/>
          </p:nvPr>
        </p:nvSpPr>
        <p:spPr>
          <a:xfrm>
            <a:off x="6172200" y="17526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4"/>
          </p:nvPr>
        </p:nvSpPr>
        <p:spPr>
          <a:xfrm>
            <a:off x="6172200" y="2666999"/>
            <a:ext cx="5183188" cy="352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 rot="5400000">
            <a:off x="3998119" y="-1210468"/>
            <a:ext cx="4195763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Google Shape;7;p6"/>
          <p:cNvPicPr preferRelativeResize="0"/>
          <p:nvPr/>
        </p:nvPicPr>
        <p:blipFill rotWithShape="1">
          <a:blip r:embed="rId11">
            <a:alphaModFix amt="35000"/>
          </a:blip>
          <a:srcRect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 txBox="1"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watch?v=G3e-cpL7ofc" TargetMode="External"/><Relationship Id="rId4" Type="http://schemas.openxmlformats.org/officeDocument/2006/relationships/hyperlink" Target="https://www.youtube.com/watch?v=Edsxf_NBFr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G3e-cpL7ofc" TargetMode="External"/><Relationship Id="rId5" Type="http://schemas.openxmlformats.org/officeDocument/2006/relationships/hyperlink" Target="https://www.youtube.com/watch?v=Edsxf_NBFrw" TargetMode="External"/><Relationship Id="rId4" Type="http://schemas.openxmlformats.org/officeDocument/2006/relationships/hyperlink" Target="https://www.youtube.com/watch?v=6mbwJ2xhgzM&amp;list=PLu0W_9lII9agiCUZYRsvtGTXdxkzPyIt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3495" y="22860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7998840" y="4057812"/>
            <a:ext cx="4581770" cy="1187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Project By:</a:t>
            </a:r>
            <a:b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PRIYANSHI TALAVIYA</a:t>
            </a:r>
            <a:b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21CE141</a:t>
            </a:r>
            <a:endParaRPr sz="2800" b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8153400" y="5602264"/>
            <a:ext cx="3734291" cy="85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Guided By: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 err="1"/>
              <a:t>Dhurvi</a:t>
            </a:r>
            <a:r>
              <a:rPr lang="en-US" dirty="0"/>
              <a:t> </a:t>
            </a:r>
            <a:r>
              <a:rPr lang="en-US" dirty="0" err="1"/>
              <a:t>trivedi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66797"/>
            <a:ext cx="2043312" cy="204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23C4C-BBFB-9E4B-3D85-908C538D48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582" b="75182"/>
          <a:stretch/>
        </p:blipFill>
        <p:spPr>
          <a:xfrm>
            <a:off x="604112" y="5181600"/>
            <a:ext cx="990600" cy="718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9F1E1-7622-7528-9BD6-7ABFBAB1D7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28" t="1" r="47571" b="76315"/>
          <a:stretch/>
        </p:blipFill>
        <p:spPr>
          <a:xfrm>
            <a:off x="3464551" y="169059"/>
            <a:ext cx="1009445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E0DA6-D1D7-9B3F-E580-31EFBDF533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678" r="24546" b="73684"/>
          <a:stretch/>
        </p:blipFill>
        <p:spPr>
          <a:xfrm>
            <a:off x="10803653" y="4953000"/>
            <a:ext cx="965608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72ACF9-2155-B461-FAC2-FF05DF7EBA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28" t="1" r="47571" b="76315"/>
          <a:stretch/>
        </p:blipFill>
        <p:spPr>
          <a:xfrm>
            <a:off x="3429000" y="152400"/>
            <a:ext cx="1009445" cy="685800"/>
          </a:xfrm>
          <a:prstGeom prst="rect">
            <a:avLst/>
          </a:prstGeom>
        </p:spPr>
      </p:pic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E3D80BED-A30B-E645-7295-C5E15F2BA7ED}"/>
              </a:ext>
            </a:extLst>
          </p:cNvPr>
          <p:cNvSpPr txBox="1">
            <a:spLocks/>
          </p:cNvSpPr>
          <p:nvPr/>
        </p:nvSpPr>
        <p:spPr>
          <a:xfrm>
            <a:off x="898048" y="395725"/>
            <a:ext cx="966876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C000"/>
              </a:buClr>
              <a:buSzPts val="2800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</a:p>
        </p:txBody>
      </p:sp>
      <p:sp>
        <p:nvSpPr>
          <p:cNvPr id="5" name="Google Shape;91;p1">
            <a:extLst>
              <a:ext uri="{FF2B5EF4-FFF2-40B4-BE49-F238E27FC236}">
                <a16:creationId xmlns:a16="http://schemas.microsoft.com/office/drawing/2014/main" id="{BC29746B-32DC-2567-1522-2BA895E7E3F2}"/>
              </a:ext>
            </a:extLst>
          </p:cNvPr>
          <p:cNvSpPr txBox="1">
            <a:spLocks/>
          </p:cNvSpPr>
          <p:nvPr/>
        </p:nvSpPr>
        <p:spPr>
          <a:xfrm>
            <a:off x="1095571" y="1752600"/>
            <a:ext cx="10058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>
              <a:spcBef>
                <a:spcPts val="0"/>
              </a:spcBef>
              <a:buSzPct val="100000"/>
            </a:pPr>
            <a:r>
              <a:rPr lang="en-US" sz="8000" dirty="0">
                <a:latin typeface="Harrington" panose="04040505050002020702" pitchFamily="82" charset="0"/>
              </a:rPr>
              <a:t>converter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99240" y="685801"/>
            <a:ext cx="966876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FFC000"/>
              </a:buClr>
              <a:buSzPts val="2800"/>
            </a:pPr>
            <a:r>
              <a:rPr lang="en-US" sz="3600" dirty="0"/>
              <a:t>PROBLEM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447800" y="2362200"/>
            <a:ext cx="10058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this website to convert decimal numbers to binary numbers.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C59A7-0B54-54DC-AAB7-A863194D3A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000"/>
          <a:stretch/>
        </p:blipFill>
        <p:spPr>
          <a:xfrm rot="20148327">
            <a:off x="8700167" y="5534857"/>
            <a:ext cx="1828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256344" y="2286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99240" y="685801"/>
            <a:ext cx="966876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FFC000"/>
              </a:buClr>
              <a:buSzPts val="2800"/>
            </a:pPr>
            <a:r>
              <a:rPr lang="en-US" sz="3600" dirty="0"/>
              <a:t>References</a:t>
            </a: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447800" y="2362200"/>
            <a:ext cx="10058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https://www.youtube.com/watch?v=RKAQsyPRk_w</a:t>
            </a:r>
          </a:p>
          <a:p>
            <a:pPr marL="342900" lvl="0" indent="-342900" algn="l"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https://www.youtube.com/watch?v=Edsxf_NBFrw</a:t>
            </a:r>
            <a:endParaRPr lang="en-US" dirty="0"/>
          </a:p>
          <a:p>
            <a:pPr marL="342900" lvl="0" indent="-342900" algn="l"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Harrington" panose="04040505050002020702" pitchFamily="82" charset="0"/>
                <a:hlinkClick r:id="rId5"/>
              </a:rPr>
              <a:t>https://www.youtube.com/watch?v=G3e-cpL7ofc</a:t>
            </a:r>
            <a:endParaRPr lang="en-US" dirty="0">
              <a:latin typeface="Harrington" panose="04040505050002020702" pitchFamily="82" charset="0"/>
            </a:endParaRPr>
          </a:p>
          <a:p>
            <a:pPr marL="0" lvl="0" indent="0" algn="l">
              <a:spcBef>
                <a:spcPts val="0"/>
              </a:spcBef>
              <a:buSzPct val="100000"/>
            </a:pPr>
            <a:endParaRPr lang="en-US" dirty="0">
              <a:latin typeface="Harrington" panose="04040505050002020702" pitchFamily="82" charset="0"/>
            </a:endParaRPr>
          </a:p>
          <a:p>
            <a:pPr marL="0" indent="0" algn="l">
              <a:spcBef>
                <a:spcPts val="0"/>
              </a:spcBef>
              <a:buSzPct val="100000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CDD74-1EAC-AA95-12B6-9C26AA7D9F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316" r="77383" b="47368"/>
          <a:stretch/>
        </p:blipFill>
        <p:spPr>
          <a:xfrm>
            <a:off x="228600" y="1524000"/>
            <a:ext cx="881467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4AB29D-BFE1-B6C2-72DA-C0541B3A71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35" t="50612" r="23748" b="17808"/>
          <a:stretch/>
        </p:blipFill>
        <p:spPr>
          <a:xfrm>
            <a:off x="10500359" y="5227320"/>
            <a:ext cx="990601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90600" y="304800"/>
            <a:ext cx="966876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FFC000"/>
              </a:buClr>
              <a:buSzPts val="2800"/>
            </a:pPr>
            <a:r>
              <a:rPr lang="en-US" sz="3600" dirty="0">
                <a:ea typeface="Arial"/>
                <a:cs typeface="Arial"/>
              </a:rPr>
              <a:t>Design</a:t>
            </a: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447800" y="2362200"/>
            <a:ext cx="10058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dirty="0">
              <a:latin typeface="Harrington" panose="0404050505000202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B5E31-5ED9-A762-47A6-6F3F04601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84" t="50000" r="47515" b="21052"/>
          <a:stretch/>
        </p:blipFill>
        <p:spPr>
          <a:xfrm>
            <a:off x="685800" y="474128"/>
            <a:ext cx="935427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65EFA-241B-C350-A0C1-50B88D892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16" r="77383" b="47368"/>
          <a:stretch/>
        </p:blipFill>
        <p:spPr>
          <a:xfrm>
            <a:off x="11294066" y="6210300"/>
            <a:ext cx="881467" cy="76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F100D-9D2F-0EEF-5097-48C06CDD1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057401"/>
            <a:ext cx="9372599" cy="45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CBBFB-108D-1CF7-D77B-0DE3361B1489}"/>
              </a:ext>
            </a:extLst>
          </p:cNvPr>
          <p:cNvSpPr txBox="1"/>
          <p:nvPr/>
        </p:nvSpPr>
        <p:spPr>
          <a:xfrm>
            <a:off x="3810000" y="2749144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Harrington" panose="04040505050002020702" pitchFamily="82" charset="0"/>
              </a:rPr>
              <a:t>Thank you</a:t>
            </a:r>
            <a:endParaRPr lang="en-IN" sz="6600" dirty="0">
              <a:solidFill>
                <a:schemeClr val="bg1">
                  <a:lumMod val="95000"/>
                </a:schemeClr>
              </a:solidFill>
              <a:latin typeface="Harrington" panose="0404050505000202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7E77D-1079-CFBF-B532-BF6F88EB1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62" t="23684" r="48020" b="49825"/>
          <a:stretch/>
        </p:blipFill>
        <p:spPr>
          <a:xfrm>
            <a:off x="2362200" y="1524000"/>
            <a:ext cx="990601" cy="767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1A4FA-DD3B-6BC8-FC8F-BF20F6BC8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582" b="75182"/>
          <a:stretch/>
        </p:blipFill>
        <p:spPr>
          <a:xfrm>
            <a:off x="11049000" y="4800600"/>
            <a:ext cx="990600" cy="7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8E930-FFFB-7236-B9A7-B8B34EE3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499" y="-685800"/>
            <a:ext cx="8963071" cy="8963071"/>
          </a:xfrm>
          <a:prstGeom prst="rect">
            <a:avLst/>
          </a:prstGeom>
        </p:spPr>
      </p:pic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3495" y="228600"/>
            <a:ext cx="12179928" cy="6858000"/>
          </a:xfrm>
          <a:prstGeom prst="rect">
            <a:avLst/>
          </a:prstGeom>
          <a:blipFill rotWithShape="1">
            <a:blip r:embed="rId4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7419680" y="4841752"/>
            <a:ext cx="3734291" cy="85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166797"/>
            <a:ext cx="2043312" cy="204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23C4C-BBFB-9E4B-3D85-908C538D48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4582" b="75182"/>
          <a:stretch/>
        </p:blipFill>
        <p:spPr>
          <a:xfrm>
            <a:off x="604112" y="5181600"/>
            <a:ext cx="990600" cy="718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9F1E1-7622-7528-9BD6-7ABFBAB1D7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528" t="1" r="47571" b="76315"/>
          <a:stretch/>
        </p:blipFill>
        <p:spPr>
          <a:xfrm>
            <a:off x="3464551" y="169059"/>
            <a:ext cx="1009445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E0DA6-D1D7-9B3F-E580-31EFBDF533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678" r="24546" b="73684"/>
          <a:stretch/>
        </p:blipFill>
        <p:spPr>
          <a:xfrm>
            <a:off x="9601200" y="5334000"/>
            <a:ext cx="965608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72ACF9-2155-B461-FAC2-FF05DF7EBA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528" t="1" r="47571" b="76315"/>
          <a:stretch/>
        </p:blipFill>
        <p:spPr>
          <a:xfrm>
            <a:off x="3429000" y="152400"/>
            <a:ext cx="1009445" cy="685800"/>
          </a:xfrm>
          <a:prstGeom prst="rect">
            <a:avLst/>
          </a:prstGeom>
        </p:spPr>
      </p:pic>
      <p:sp>
        <p:nvSpPr>
          <p:cNvPr id="5" name="Google Shape;91;p1">
            <a:extLst>
              <a:ext uri="{FF2B5EF4-FFF2-40B4-BE49-F238E27FC236}">
                <a16:creationId xmlns:a16="http://schemas.microsoft.com/office/drawing/2014/main" id="{BC29746B-32DC-2567-1522-2BA895E7E3F2}"/>
              </a:ext>
            </a:extLst>
          </p:cNvPr>
          <p:cNvSpPr txBox="1">
            <a:spLocks/>
          </p:cNvSpPr>
          <p:nvPr/>
        </p:nvSpPr>
        <p:spPr>
          <a:xfrm>
            <a:off x="1384403" y="2382142"/>
            <a:ext cx="10058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 algn="l">
              <a:spcBef>
                <a:spcPts val="0"/>
              </a:spcBef>
              <a:buSzPct val="100000"/>
            </a:pPr>
            <a:r>
              <a:rPr lang="en-US" sz="6600" dirty="0">
                <a:latin typeface="Harrington" panose="04040505050002020702" pitchFamily="82" charset="0"/>
              </a:rPr>
              <a:t> </a:t>
            </a:r>
            <a:r>
              <a:rPr lang="en-US" sz="6600" dirty="0" err="1">
                <a:latin typeface="Harrington" panose="04040505050002020702" pitchFamily="82" charset="0"/>
              </a:rPr>
              <a:t>oman</a:t>
            </a:r>
            <a:r>
              <a:rPr lang="en-US" sz="6600" dirty="0">
                <a:latin typeface="Harrington" panose="04040505050002020702" pitchFamily="82" charset="0"/>
              </a:rPr>
              <a:t> numeral converter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2A33A-51F8-A3C2-AB39-8F9701B0D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790" y="2382142"/>
            <a:ext cx="1097994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1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99240" y="685801"/>
            <a:ext cx="966876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FFC000"/>
              </a:buClr>
              <a:buSzPts val="2800"/>
            </a:pPr>
            <a:r>
              <a:rPr lang="en-US" sz="3600" dirty="0"/>
              <a:t>Table Of Contents</a:t>
            </a: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447800" y="2362200"/>
            <a:ext cx="10058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>
              <a:spcBef>
                <a:spcPts val="0"/>
              </a:spcBef>
              <a:buClrTx/>
              <a:buSzPts val="2800"/>
              <a:buFont typeface="Wingdings" pitchFamily="2" charset="2"/>
              <a:buChar char="Ø"/>
            </a:pPr>
            <a:r>
              <a:rPr lang="en-US" dirty="0"/>
              <a:t>Problem statement</a:t>
            </a:r>
          </a:p>
          <a:p>
            <a:pPr lvl="0" indent="-457200" algn="just">
              <a:spcBef>
                <a:spcPts val="0"/>
              </a:spcBef>
              <a:buClrTx/>
              <a:buSzPts val="2800"/>
              <a:buFont typeface="Wingdings" pitchFamily="2" charset="2"/>
              <a:buChar char="Ø"/>
            </a:pPr>
            <a:r>
              <a:rPr lang="en-US" dirty="0"/>
              <a:t>Technology used</a:t>
            </a:r>
          </a:p>
          <a:p>
            <a:pPr lvl="0" indent="-457200" algn="just">
              <a:spcBef>
                <a:spcPts val="0"/>
              </a:spcBef>
              <a:buClrTx/>
              <a:buSzPts val="2800"/>
              <a:buFont typeface="Wingdings" pitchFamily="2" charset="2"/>
              <a:buChar char="Ø"/>
            </a:pPr>
            <a:r>
              <a:rPr lang="en-US" dirty="0"/>
              <a:t>References</a:t>
            </a:r>
          </a:p>
          <a:p>
            <a:pPr lvl="0" indent="-457200" algn="just">
              <a:spcBef>
                <a:spcPts val="0"/>
              </a:spcBef>
              <a:buClrTx/>
              <a:buSzPts val="2800"/>
              <a:buFont typeface="Wingdings" pitchFamily="2" charset="2"/>
              <a:buChar char="Ø"/>
            </a:pPr>
            <a:r>
              <a:rPr lang="en-US" dirty="0"/>
              <a:t>Plan</a:t>
            </a:r>
          </a:p>
          <a:p>
            <a:pPr lvl="0" indent="-457200" algn="just">
              <a:spcBef>
                <a:spcPts val="0"/>
              </a:spcBef>
              <a:buClrTx/>
              <a:buSzPts val="2800"/>
              <a:buFont typeface="Wingdings" pitchFamily="2" charset="2"/>
              <a:buChar char="Ø"/>
            </a:pPr>
            <a:r>
              <a:rPr lang="en-US" dirty="0"/>
              <a:t>Design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dirty="0">
              <a:latin typeface="Harrington" panose="0404050505000202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60E9A-3961-32C2-1E59-C2D4A9770C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84" t="50000" r="47515" b="21052"/>
          <a:stretch/>
        </p:blipFill>
        <p:spPr>
          <a:xfrm>
            <a:off x="1448153" y="5333999"/>
            <a:ext cx="935427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9BA680-CB23-9ED8-3F2A-C0AAA4F85B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0" t="52632" r="73472" b="23684"/>
          <a:stretch/>
        </p:blipFill>
        <p:spPr>
          <a:xfrm>
            <a:off x="10058400" y="876300"/>
            <a:ext cx="990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99240" y="685801"/>
            <a:ext cx="966876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FFC000"/>
              </a:buClr>
              <a:buSzPts val="2800"/>
            </a:pPr>
            <a:r>
              <a:rPr lang="en-US" sz="3600" dirty="0"/>
              <a:t>PROBLEM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447800" y="2362200"/>
            <a:ext cx="10058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know a few numbers in roman, thus if we need to convert a number to roman, we can do so by using a website like this.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C59A7-0B54-54DC-AAB7-A863194D3A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000"/>
          <a:stretch/>
        </p:blipFill>
        <p:spPr>
          <a:xfrm rot="20148327">
            <a:off x="8700167" y="5534857"/>
            <a:ext cx="1828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3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99240" y="685801"/>
            <a:ext cx="966876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FFC000"/>
              </a:buClr>
              <a:buSzPts val="2800"/>
            </a:pPr>
            <a:r>
              <a:rPr lang="en-US" sz="3600" dirty="0"/>
              <a:t>Tools &amp; Technology Used</a:t>
            </a: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447800" y="2362200"/>
            <a:ext cx="10058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dirty="0">
              <a:solidFill>
                <a:schemeClr val="bg1">
                  <a:lumMod val="95000"/>
                </a:schemeClr>
              </a:solidFill>
              <a:latin typeface="Harrington" panose="0404050505000202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1253E-35BA-A246-448D-920AB3FD3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209800"/>
            <a:ext cx="99060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3CD9BC-39DD-CBFD-6251-B6C1C6F25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808" y="4602363"/>
            <a:ext cx="838200" cy="960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BCE676-34FC-F98B-33FC-0BF912A37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3429000"/>
            <a:ext cx="981808" cy="981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FF1EBA-B421-49AB-10A6-91228A54BE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528" t="1" r="47571" b="76315"/>
          <a:stretch/>
        </p:blipFill>
        <p:spPr>
          <a:xfrm>
            <a:off x="10359377" y="5334000"/>
            <a:ext cx="100944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9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256344" y="2286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99240" y="685801"/>
            <a:ext cx="966876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FFC000"/>
              </a:buClr>
              <a:buSzPts val="2800"/>
            </a:pPr>
            <a:r>
              <a:rPr lang="en-US" sz="3600" dirty="0"/>
              <a:t>References</a:t>
            </a: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447800" y="2362200"/>
            <a:ext cx="10058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https://www.youtube.com/watch?v=6mbwJ2xhgzM&amp;list=PLu0W_9lII9agiCUZYRsvtGTXdxkzPyItg</a:t>
            </a:r>
            <a:endParaRPr lang="en-US" dirty="0"/>
          </a:p>
          <a:p>
            <a:pPr marL="342900" lvl="0" indent="-342900" algn="l"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https://www.youtube.com/watch?v=Edsxf_NBFrw</a:t>
            </a:r>
            <a:endParaRPr lang="en-US" dirty="0"/>
          </a:p>
          <a:p>
            <a:pPr marL="342900" lvl="0" indent="-342900" algn="l"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latin typeface="Harrington" panose="04040505050002020702" pitchFamily="82" charset="0"/>
                <a:hlinkClick r:id="rId6"/>
              </a:rPr>
              <a:t>https://www.youtube.com/watch?v=G3e-cpL7ofc</a:t>
            </a:r>
            <a:endParaRPr lang="en-US" dirty="0">
              <a:latin typeface="Harrington" panose="04040505050002020702" pitchFamily="82" charset="0"/>
            </a:endParaRPr>
          </a:p>
          <a:p>
            <a:pPr marL="0" lvl="0" indent="0" algn="l">
              <a:spcBef>
                <a:spcPts val="0"/>
              </a:spcBef>
              <a:buSzPct val="100000"/>
            </a:pPr>
            <a:endParaRPr lang="en-US" dirty="0">
              <a:latin typeface="Harrington" panose="04040505050002020702" pitchFamily="82" charset="0"/>
            </a:endParaRPr>
          </a:p>
          <a:p>
            <a:pPr marL="0" indent="0" algn="l">
              <a:spcBef>
                <a:spcPts val="0"/>
              </a:spcBef>
              <a:buSzPct val="100000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CDD74-1EAC-AA95-12B6-9C26AA7D9F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316" r="77383" b="47368"/>
          <a:stretch/>
        </p:blipFill>
        <p:spPr>
          <a:xfrm>
            <a:off x="228600" y="1524000"/>
            <a:ext cx="881467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4AB29D-BFE1-B6C2-72DA-C0541B3A71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835" t="50612" r="23748" b="17808"/>
          <a:stretch/>
        </p:blipFill>
        <p:spPr>
          <a:xfrm>
            <a:off x="10500359" y="5227320"/>
            <a:ext cx="990601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99240" y="685801"/>
            <a:ext cx="966876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FFC000"/>
              </a:buClr>
              <a:buSzPts val="2800"/>
            </a:pPr>
            <a:r>
              <a:rPr lang="en-US" sz="3600" dirty="0">
                <a:ea typeface="Arial"/>
                <a:cs typeface="Arial"/>
              </a:rPr>
              <a:t>Homepage Design</a:t>
            </a: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B5E31-5ED9-A762-47A6-6F3F04601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84" t="50000" r="47515" b="21052"/>
          <a:stretch/>
        </p:blipFill>
        <p:spPr>
          <a:xfrm>
            <a:off x="685800" y="474128"/>
            <a:ext cx="935427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65EFA-241B-C350-A0C1-50B88D892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16" r="77383" b="47368"/>
          <a:stretch/>
        </p:blipFill>
        <p:spPr>
          <a:xfrm>
            <a:off x="11294066" y="6210300"/>
            <a:ext cx="881467" cy="76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C959D2-B71D-896D-22A6-23EBEE010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227" y="2053195"/>
            <a:ext cx="9884973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9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99240" y="685801"/>
            <a:ext cx="966876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FFC000"/>
              </a:buClr>
              <a:buSzPts val="2800"/>
            </a:pPr>
            <a:r>
              <a:rPr lang="en-US" sz="3600" dirty="0">
                <a:ea typeface="Arial"/>
                <a:cs typeface="Arial"/>
              </a:rPr>
              <a:t>Design</a:t>
            </a: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B5E31-5ED9-A762-47A6-6F3F04601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84" t="50000" r="47515" b="21052"/>
          <a:stretch/>
        </p:blipFill>
        <p:spPr>
          <a:xfrm>
            <a:off x="685800" y="474128"/>
            <a:ext cx="935427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65EFA-241B-C350-A0C1-50B88D892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16" r="77383" b="47368"/>
          <a:stretch/>
        </p:blipFill>
        <p:spPr>
          <a:xfrm>
            <a:off x="11294066" y="6210300"/>
            <a:ext cx="881467" cy="76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8A3AB8-101E-7084-5588-F7E022895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361" y="2286000"/>
            <a:ext cx="873327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76200" y="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7419680" y="4841752"/>
            <a:ext cx="3734291" cy="85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66797"/>
            <a:ext cx="2043312" cy="204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23C4C-BBFB-9E4B-3D85-908C538D48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582" b="75182"/>
          <a:stretch/>
        </p:blipFill>
        <p:spPr>
          <a:xfrm>
            <a:off x="604112" y="5181600"/>
            <a:ext cx="990600" cy="718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9F1E1-7622-7528-9BD6-7ABFBAB1D7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28" t="1" r="47571" b="76315"/>
          <a:stretch/>
        </p:blipFill>
        <p:spPr>
          <a:xfrm>
            <a:off x="3464551" y="169059"/>
            <a:ext cx="1009445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E0DA6-D1D7-9B3F-E580-31EFBDF533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678" r="24546" b="73684"/>
          <a:stretch/>
        </p:blipFill>
        <p:spPr>
          <a:xfrm>
            <a:off x="9601200" y="5334000"/>
            <a:ext cx="965608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72ACF9-2155-B461-FAC2-FF05DF7EBA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28" t="1" r="47571" b="76315"/>
          <a:stretch/>
        </p:blipFill>
        <p:spPr>
          <a:xfrm>
            <a:off x="3429000" y="152400"/>
            <a:ext cx="1009445" cy="685800"/>
          </a:xfrm>
          <a:prstGeom prst="rect">
            <a:avLst/>
          </a:prstGeom>
        </p:spPr>
      </p:pic>
      <p:sp>
        <p:nvSpPr>
          <p:cNvPr id="5" name="Google Shape;91;p1">
            <a:extLst>
              <a:ext uri="{FF2B5EF4-FFF2-40B4-BE49-F238E27FC236}">
                <a16:creationId xmlns:a16="http://schemas.microsoft.com/office/drawing/2014/main" id="{BC29746B-32DC-2567-1522-2BA895E7E3F2}"/>
              </a:ext>
            </a:extLst>
          </p:cNvPr>
          <p:cNvSpPr txBox="1">
            <a:spLocks/>
          </p:cNvSpPr>
          <p:nvPr/>
        </p:nvSpPr>
        <p:spPr>
          <a:xfrm>
            <a:off x="762000" y="2016248"/>
            <a:ext cx="10680803" cy="242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>
              <a:spcBef>
                <a:spcPts val="0"/>
              </a:spcBef>
              <a:buSzPct val="100000"/>
            </a:pPr>
            <a:r>
              <a:rPr lang="en-US" sz="6000" dirty="0">
                <a:latin typeface="Harrington" panose="04040505050002020702" pitchFamily="82" charset="0"/>
              </a:rPr>
              <a:t>Decimal to Binary converter</a:t>
            </a:r>
          </a:p>
        </p:txBody>
      </p:sp>
    </p:spTree>
    <p:extLst>
      <p:ext uri="{BB962C8B-B14F-4D97-AF65-F5344CB8AC3E}">
        <p14:creationId xmlns:p14="http://schemas.microsoft.com/office/powerpoint/2010/main" val="54973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Custom 69">
      <a:dk1>
        <a:srgbClr val="000000"/>
      </a:dk1>
      <a:lt1>
        <a:srgbClr val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187</Words>
  <Application>Microsoft Office PowerPoint</Application>
  <PresentationFormat>Widescreen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</vt:lpstr>
      <vt:lpstr>Harrington</vt:lpstr>
      <vt:lpstr>Times New Roman</vt:lpstr>
      <vt:lpstr>Wingdings</vt:lpstr>
      <vt:lpstr>BlockprintVTI</vt:lpstr>
      <vt:lpstr>Project By: PRIYANSHI TALAVIYA 21CE141</vt:lpstr>
      <vt:lpstr>PowerPoint Presentation</vt:lpstr>
      <vt:lpstr>Table Of Contents</vt:lpstr>
      <vt:lpstr>PROBLEM STATEMENT</vt:lpstr>
      <vt:lpstr>Tools &amp; Technology Used</vt:lpstr>
      <vt:lpstr>References</vt:lpstr>
      <vt:lpstr>Homepage Design</vt:lpstr>
      <vt:lpstr>Design</vt:lpstr>
      <vt:lpstr>PowerPoint Presentation</vt:lpstr>
      <vt:lpstr>PROBLEM STATEMENT</vt:lpstr>
      <vt:lpstr>References</vt:lpstr>
      <vt:lpstr>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By: DRASHTI GORASIYA(21DCS025) PRIYAL KHOKHARIYA(21DCS045) KRISH GUNA(21DCS028)</dc:title>
  <dc:creator>Administrator</dc:creator>
  <cp:lastModifiedBy>Priyanshi</cp:lastModifiedBy>
  <cp:revision>26</cp:revision>
  <dcterms:created xsi:type="dcterms:W3CDTF">2022-08-25T07:46:42Z</dcterms:created>
  <dcterms:modified xsi:type="dcterms:W3CDTF">2022-10-11T17:25:21Z</dcterms:modified>
</cp:coreProperties>
</file>