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80" r:id="rId6"/>
    <p:sldId id="574" r:id="rId7"/>
    <p:sldId id="575" r:id="rId8"/>
    <p:sldId id="576" r:id="rId9"/>
    <p:sldId id="577" r:id="rId10"/>
    <p:sldId id="579" r:id="rId11"/>
    <p:sldId id="578" r:id="rId12"/>
    <p:sldId id="5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8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08/07/2025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08/07/2025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08/07/2025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08/07/2025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08/07/2025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08/07/2025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08/07/2025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08/07/2025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08/07/2025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08/07/2025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streamlit.io/" TargetMode="External"/><Relationship Id="rId2" Type="http://schemas.openxmlformats.org/officeDocument/2006/relationships/hyperlink" Target="https://scikit-learn.org/0.21/documentation.html" TargetMode="External"/><Relationship Id="rId1" Type="http://schemas.openxmlformats.org/officeDocument/2006/relationships/slideLayout" Target="../slideLayouts/slideLayout2.xml"/><Relationship Id="rId5" Type="http://schemas.openxmlformats.org/officeDocument/2006/relationships/hyperlink" Target="https://github.com/Priyanshi652/AI-Powered-Gift-Recommender-Based-on-Personality-and-Budget" TargetMode="External"/><Relationship Id="rId4" Type="http://schemas.openxmlformats.org/officeDocument/2006/relationships/hyperlink" Target="https://www.python.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9654" y="420086"/>
            <a:ext cx="4779664" cy="2386161"/>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kern="1200" dirty="0">
                <a:latin typeface="+mj-lt"/>
                <a:ea typeface="+mj-ea"/>
                <a:cs typeface="+mj-cs"/>
              </a:rPr>
            </a:br>
            <a:br>
              <a:rPr lang="en-US" sz="5100" b="1" dirty="0"/>
            </a:br>
            <a:r>
              <a:rPr lang="en-US" sz="5100" b="1" cap="all" dirty="0">
                <a:latin typeface="Aptos"/>
              </a:rPr>
              <a:t>PROJECT TITLE</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189571" y="2839929"/>
            <a:ext cx="5084956" cy="2947553"/>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Priyanshi</a:t>
            </a:r>
          </a:p>
          <a:p>
            <a:pPr algn="l">
              <a:spcAft>
                <a:spcPts val="600"/>
              </a:spcAft>
            </a:pPr>
            <a:r>
              <a:rPr lang="en-US" sz="1600" b="1" cap="all" dirty="0"/>
              <a:t>College Name:  university maharani college</a:t>
            </a:r>
          </a:p>
          <a:p>
            <a:pPr algn="l">
              <a:spcAft>
                <a:spcPts val="600"/>
              </a:spcAft>
            </a:pPr>
            <a:r>
              <a:rPr lang="en-US" sz="1600" b="1" cap="all" dirty="0"/>
              <a:t>Department:  Computer science</a:t>
            </a:r>
          </a:p>
          <a:p>
            <a:pPr algn="l">
              <a:spcAft>
                <a:spcPts val="600"/>
              </a:spcAft>
            </a:pPr>
            <a:r>
              <a:rPr lang="en-US" sz="1600" b="1" cap="all" dirty="0"/>
              <a:t>Email ID: priyanshikhandelwal@gmail.com</a:t>
            </a:r>
          </a:p>
          <a:p>
            <a:pPr algn="l">
              <a:spcAft>
                <a:spcPts val="600"/>
              </a:spcAft>
            </a:pPr>
            <a:r>
              <a:rPr lang="en-US" sz="1600" b="1" cap="all" dirty="0"/>
              <a:t>AICTE Student ID:  ansi_124225</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33AC58-A947-59CC-E9C1-7522FA3131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0812" y="1309509"/>
            <a:ext cx="4222240" cy="522675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Future scope</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a:extLst>
              <a:ext uri="{FF2B5EF4-FFF2-40B4-BE49-F238E27FC236}">
                <a16:creationId xmlns:a16="http://schemas.microsoft.com/office/drawing/2014/main" id="{778D92D7-9A5D-8674-96ED-24854855486F}"/>
              </a:ext>
            </a:extLst>
          </p:cNvPr>
          <p:cNvSpPr>
            <a:spLocks noChangeArrowheads="1"/>
          </p:cNvSpPr>
          <p:nvPr/>
        </p:nvSpPr>
        <p:spPr bwMode="auto">
          <a:xfrm>
            <a:off x="873760" y="29870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NLP/Embeddings to understand broader personality 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Export recommendations as downloadable PDFs or email them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user login to save preferences and improve personalization over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live product listings from Amazon/Flipkart APIs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multi-language support and deploy as a mobile app</a:t>
            </a:r>
          </a:p>
        </p:txBody>
      </p:sp>
    </p:spTree>
    <p:extLst>
      <p:ext uri="{BB962C8B-B14F-4D97-AF65-F5344CB8AC3E}">
        <p14:creationId xmlns:p14="http://schemas.microsoft.com/office/powerpoint/2010/main" val="37441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FB07771F-CDCC-C92D-BC96-DC3C14996C49}"/>
              </a:ext>
            </a:extLst>
          </p:cNvPr>
          <p:cNvSpPr>
            <a:spLocks noChangeArrowheads="1"/>
          </p:cNvSpPr>
          <p:nvPr/>
        </p:nvSpPr>
        <p:spPr bwMode="auto">
          <a:xfrm>
            <a:off x="924560" y="2163355"/>
            <a:ext cx="29450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hlinkClick r:id="rId2"/>
              </a:rPr>
              <a:t>scikit-learn documentation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hlinkClick r:id="rId3"/>
              </a:rPr>
              <a:t>Streamlit</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 documentation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hlinkClick r:id="rId4"/>
              </a:rPr>
              <a:t>Python.org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err="1">
                <a:latin typeface="Arial" panose="020B0604020202020204" pitchFamily="34" charset="0"/>
                <a:hlinkClick r:id="rId5"/>
              </a:rPr>
              <a:t>Github</a:t>
            </a:r>
            <a:r>
              <a:rPr lang="en-US" altLang="en-US" dirty="0">
                <a:latin typeface="Arial" panose="020B0604020202020204" pitchFamily="34" charset="0"/>
                <a:hlinkClick r:id="rId5"/>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17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OUTLINE</a:t>
            </a:r>
            <a:endParaRPr lang="en-US" sz="5400" dirty="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3200" dirty="0"/>
              <a:t>In modern society, people often struggle to find the perfect gift based on someone's personality and within a specific budget. This challenge increases during festivals, birthdays, or special occasions when recommendations are needed quickly. The inability to personalize gift suggestions often leads to irrelevant purchases or decision fatigue.</a:t>
            </a:r>
          </a:p>
          <a:p>
            <a:pPr marL="0" indent="0">
              <a:buNone/>
            </a:pPr>
            <a:endParaRPr lang="en-US"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ontent Placeholder 2">
            <a:extLst>
              <a:ext uri="{FF2B5EF4-FFF2-40B4-BE49-F238E27FC236}">
                <a16:creationId xmlns:a16="http://schemas.microsoft.com/office/drawing/2014/main" id="{AF67202D-4065-DDD7-98F1-4291C536D1A3}"/>
              </a:ext>
            </a:extLst>
          </p:cNvPr>
          <p:cNvSpPr>
            <a:spLocks noGrp="1"/>
          </p:cNvSpPr>
          <p:nvPr>
            <p:ph idx="1"/>
          </p:nvPr>
        </p:nvSpPr>
        <p:spPr>
          <a:xfrm>
            <a:off x="0" y="1858264"/>
            <a:ext cx="10500360" cy="813816"/>
          </a:xfrm>
        </p:spPr>
        <p:txBody>
          <a:bodyPr vert="horz" lIns="91440" tIns="45720" rIns="91440" bIns="45720" rtlCol="0">
            <a:normAutofit/>
          </a:bodyPr>
          <a:lstStyle/>
          <a:p>
            <a:pPr marL="305435" indent="-305435">
              <a:spcBef>
                <a:spcPct val="20000"/>
              </a:spcBef>
              <a:spcAft>
                <a:spcPts val="600"/>
              </a:spcAft>
              <a:buFont typeface="Arial"/>
              <a:buChar char="•"/>
            </a:pPr>
            <a:r>
              <a:rPr lang="en-US" sz="1400" dirty="0"/>
              <a:t>The proposed system aims to solve the problem of choosing a thoughtful and budget-friendly gift by leveraging artificial intelligence and machine learning. It focuses on analyzing the recipient's personality and user-defined budget to recommend an appropriate gift. The solution consists of the following components:</a:t>
            </a:r>
          </a:p>
          <a:p>
            <a:pPr marL="305435" indent="-305435">
              <a:spcBef>
                <a:spcPct val="20000"/>
              </a:spcBef>
              <a:spcAft>
                <a:spcPts val="600"/>
              </a:spcAft>
              <a:buFont typeface="Arial"/>
              <a:buChar char="•"/>
            </a:pPr>
            <a:endParaRPr lang="en-GB" sz="1400" dirty="0"/>
          </a:p>
        </p:txBody>
      </p:sp>
      <p:sp>
        <p:nvSpPr>
          <p:cNvPr id="57" name="Rectangle 51">
            <a:extLst>
              <a:ext uri="{FF2B5EF4-FFF2-40B4-BE49-F238E27FC236}">
                <a16:creationId xmlns:a16="http://schemas.microsoft.com/office/drawing/2014/main" id="{227AF90B-F075-8EA6-6EC1-F41191D32CCE}"/>
              </a:ext>
            </a:extLst>
          </p:cNvPr>
          <p:cNvSpPr>
            <a:spLocks noChangeArrowheads="1"/>
          </p:cNvSpPr>
          <p:nvPr/>
        </p:nvSpPr>
        <p:spPr bwMode="auto">
          <a:xfrm>
            <a:off x="264160" y="2595529"/>
            <a:ext cx="1211072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Data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 curated </a:t>
            </a:r>
            <a:r>
              <a:rPr lang="en-US" altLang="en-US" sz="1400" dirty="0"/>
              <a:t>dataset</a:t>
            </a:r>
            <a:r>
              <a:rPr kumimoji="0" lang="en-US" altLang="en-US" sz="1200" b="0" i="0" u="none" strike="noStrike" cap="none" normalizeH="0" baseline="0" dirty="0">
                <a:ln>
                  <a:noFill/>
                </a:ln>
                <a:solidFill>
                  <a:schemeClr val="tx1"/>
                </a:solidFill>
                <a:effectLst/>
                <a:latin typeface="Arial" panose="020B0604020202020204" pitchFamily="34" charset="0"/>
              </a:rPr>
              <a:t> of common gifts was created, including columns such as </a:t>
            </a:r>
            <a:r>
              <a:rPr kumimoji="0" lang="en-US" altLang="en-US" sz="1600" b="0" i="0" u="none" strike="noStrike" cap="none" normalizeH="0" baseline="0" dirty="0" err="1">
                <a:ln>
                  <a:noFill/>
                </a:ln>
                <a:solidFill>
                  <a:schemeClr val="tx1"/>
                </a:solidFill>
                <a:effectLst/>
                <a:latin typeface="Arial Unicode MS"/>
              </a:rPr>
              <a:t>gift_name</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category</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price</a:t>
            </a:r>
            <a:r>
              <a:rPr kumimoji="0" lang="en-US" altLang="en-US" sz="1200" b="0" i="0" u="none" strike="noStrike" cap="none" normalizeH="0" baseline="0" dirty="0">
                <a:ln>
                  <a:noFill/>
                </a:ln>
                <a:solidFill>
                  <a:schemeClr val="tx1"/>
                </a:solidFill>
                <a:effectLst/>
              </a:rPr>
              <a:t>, and </a:t>
            </a:r>
            <a:r>
              <a:rPr kumimoji="0" lang="en-US" altLang="en-US" sz="1600" b="0" i="0" u="none" strike="noStrike" cap="none" normalizeH="0" baseline="0" dirty="0" err="1">
                <a:ln>
                  <a:noFill/>
                </a:ln>
                <a:solidFill>
                  <a:schemeClr val="tx1"/>
                </a:solidFill>
                <a:effectLst/>
                <a:latin typeface="Arial Unicode MS"/>
              </a:rPr>
              <a:t>personality_type</a:t>
            </a:r>
            <a:r>
              <a:rPr kumimoji="0" lang="en-US" altLang="en-US" sz="1200" b="0" i="0" u="none" strike="noStrike" cap="none" normalizeH="0" baseline="0" dirty="0">
                <a:ln>
                  <a:noFill/>
                </a:ln>
                <a:solidFill>
                  <a:schemeClr val="tx1"/>
                </a:solidFill>
                <a:effectLst/>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t>Personality-gift relationships were manually mapped based on general preferences (e.g., tech-savvy → gadgets, foodie → cookbook).</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t>This dataset can later be expanded using APIs or scraped data from e-commerce platforms.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 name="Rectangle 61">
            <a:extLst>
              <a:ext uri="{FF2B5EF4-FFF2-40B4-BE49-F238E27FC236}">
                <a16:creationId xmlns:a16="http://schemas.microsoft.com/office/drawing/2014/main" id="{3EB72E1F-F689-E8BD-2A0A-7F71BAAD649A}"/>
              </a:ext>
            </a:extLst>
          </p:cNvPr>
          <p:cNvSpPr>
            <a:spLocks noChangeArrowheads="1"/>
          </p:cNvSpPr>
          <p:nvPr/>
        </p:nvSpPr>
        <p:spPr bwMode="auto">
          <a:xfrm>
            <a:off x="266916" y="3592520"/>
            <a:ext cx="1211812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t>Data Preprocessing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t>Encoded personality types and gift categories using </a:t>
            </a:r>
            <a:r>
              <a:rPr lang="en-US" altLang="en-US" sz="1400" dirty="0" err="1"/>
              <a:t>LabelEncoder</a:t>
            </a:r>
            <a:r>
              <a:rPr lang="en-US" altLang="en-US" sz="1400" dirty="0"/>
              <a:t> for machine learning compatibility.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dirty="0"/>
              <a:t>Ensured consistency in input types and removed outliers where budget ranges or gift categories overlapped ambiguously.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9" name="TextBox 68">
            <a:extLst>
              <a:ext uri="{FF2B5EF4-FFF2-40B4-BE49-F238E27FC236}">
                <a16:creationId xmlns:a16="http://schemas.microsoft.com/office/drawing/2014/main" id="{CA23FE49-43BC-4A81-256D-C0545D4D84D2}"/>
              </a:ext>
            </a:extLst>
          </p:cNvPr>
          <p:cNvSpPr txBox="1"/>
          <p:nvPr/>
        </p:nvSpPr>
        <p:spPr>
          <a:xfrm>
            <a:off x="251460" y="4394538"/>
            <a:ext cx="11686540" cy="1015663"/>
          </a:xfrm>
          <a:prstGeom prst="rect">
            <a:avLst/>
          </a:prstGeom>
          <a:noFill/>
        </p:spPr>
        <p:txBody>
          <a:bodyPr wrap="square">
            <a:spAutoFit/>
          </a:bodyPr>
          <a:lstStyle/>
          <a:p>
            <a:pPr>
              <a:buNone/>
            </a:pPr>
            <a:r>
              <a:rPr lang="en-US" sz="1400" b="1" dirty="0"/>
              <a:t> Machine Learning Algorithm</a:t>
            </a:r>
          </a:p>
          <a:p>
            <a:pPr>
              <a:buFont typeface="Arial" panose="020B0604020202020204" pitchFamily="34" charset="0"/>
              <a:buChar char="•"/>
            </a:pPr>
            <a:r>
              <a:rPr lang="en-US" sz="1400" dirty="0"/>
              <a:t>Implemented a Random Forest Classifier to map personality and budget to a predicted gift category.</a:t>
            </a:r>
          </a:p>
          <a:p>
            <a:pPr>
              <a:buFont typeface="Arial" panose="020B0604020202020204" pitchFamily="34" charset="0"/>
              <a:buChar char="•"/>
            </a:pPr>
            <a:r>
              <a:rPr lang="en-US" sz="1400" dirty="0"/>
              <a:t>This algorithm handles multi-class classification effectively and is robust to noise in training data.</a:t>
            </a:r>
          </a:p>
          <a:p>
            <a:pPr>
              <a:buFont typeface="Arial" panose="020B0604020202020204" pitchFamily="34" charset="0"/>
              <a:buChar char="•"/>
            </a:pPr>
            <a:r>
              <a:rPr lang="en-US" sz="1400" dirty="0"/>
              <a:t>Personality and budget were used as input features; gift category was the predicted label</a:t>
            </a:r>
            <a:r>
              <a:rPr lang="en-US" dirty="0"/>
              <a:t>.</a:t>
            </a:r>
          </a:p>
        </p:txBody>
      </p:sp>
      <p:sp>
        <p:nvSpPr>
          <p:cNvPr id="71" name="TextBox 70">
            <a:extLst>
              <a:ext uri="{FF2B5EF4-FFF2-40B4-BE49-F238E27FC236}">
                <a16:creationId xmlns:a16="http://schemas.microsoft.com/office/drawing/2014/main" id="{FE57D67D-66EA-77E3-3A5E-15171520E006}"/>
              </a:ext>
            </a:extLst>
          </p:cNvPr>
          <p:cNvSpPr txBox="1"/>
          <p:nvPr/>
        </p:nvSpPr>
        <p:spPr>
          <a:xfrm>
            <a:off x="302260" y="5400379"/>
            <a:ext cx="8608060" cy="954107"/>
          </a:xfrm>
          <a:prstGeom prst="rect">
            <a:avLst/>
          </a:prstGeom>
          <a:noFill/>
        </p:spPr>
        <p:txBody>
          <a:bodyPr wrap="square">
            <a:spAutoFit/>
          </a:bodyPr>
          <a:lstStyle/>
          <a:p>
            <a:pPr>
              <a:buNone/>
            </a:pPr>
            <a:r>
              <a:rPr lang="en-US" sz="1400" b="1" dirty="0"/>
              <a:t>Deployment</a:t>
            </a:r>
            <a:endParaRPr lang="en-US" sz="1400" dirty="0"/>
          </a:p>
          <a:p>
            <a:pPr>
              <a:buFont typeface="Arial" panose="020B0604020202020204" pitchFamily="34" charset="0"/>
              <a:buChar char="•"/>
            </a:pPr>
            <a:r>
              <a:rPr lang="en-US" sz="1400" dirty="0"/>
              <a:t>Built a web application using </a:t>
            </a:r>
            <a:r>
              <a:rPr lang="en-US" sz="1400" dirty="0" err="1"/>
              <a:t>Streamlit</a:t>
            </a:r>
            <a:r>
              <a:rPr lang="en-US" sz="1400" dirty="0"/>
              <a:t>, providing an intuitive interface for users to input data and view results.</a:t>
            </a:r>
          </a:p>
          <a:p>
            <a:pPr>
              <a:buFont typeface="Arial" panose="020B0604020202020204" pitchFamily="34" charset="0"/>
              <a:buChar char="•"/>
            </a:pPr>
            <a:r>
              <a:rPr lang="en-US" sz="1400" dirty="0"/>
              <a:t>Upon input, the model predicts the category and filters products accordingly from a pre-defined dataset.</a:t>
            </a:r>
          </a:p>
          <a:p>
            <a:pPr>
              <a:buFont typeface="Arial" panose="020B0604020202020204" pitchFamily="34" charset="0"/>
              <a:buChar char="•"/>
            </a:pPr>
            <a:r>
              <a:rPr lang="en-US" sz="1400" dirty="0"/>
              <a:t>The solution runs locally and can be deployed to platforms like </a:t>
            </a:r>
            <a:r>
              <a:rPr lang="en-US" sz="1400" dirty="0" err="1"/>
              <a:t>Streamlit</a:t>
            </a:r>
            <a:r>
              <a:rPr lang="en-US" sz="1400" dirty="0"/>
              <a:t> Cloud or Heroku.</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45C38-BB8F-26A0-168C-8AFB3F769A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AAEE74-D418-4B27-C31E-D5FFCDFF904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5" name="Rectangle 1">
            <a:extLst>
              <a:ext uri="{FF2B5EF4-FFF2-40B4-BE49-F238E27FC236}">
                <a16:creationId xmlns:a16="http://schemas.microsoft.com/office/drawing/2014/main" id="{445323D2-C03C-E4D3-9A81-F7609852880E}"/>
              </a:ext>
            </a:extLst>
          </p:cNvPr>
          <p:cNvSpPr>
            <a:spLocks noChangeArrowheads="1"/>
          </p:cNvSpPr>
          <p:nvPr/>
        </p:nvSpPr>
        <p:spPr bwMode="auto">
          <a:xfrm>
            <a:off x="690880" y="1918486"/>
            <a:ext cx="989584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Evaluation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system was tested on multiple user-defined inputs to validate if the predicted category matched the expected outcome.</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lang="en-US" altLang="en-US" sz="1400" dirty="0">
                <a:latin typeface="Arial" panose="020B0604020202020204" pitchFamily="34" charset="0"/>
              </a:rPr>
              <a:t>Results were displayed along with gift names, categories, and prices for visual confirmation.</a:t>
            </a:r>
          </a:p>
          <a:p>
            <a:pPr eaLnBrk="0" fontAlgn="base" hangingPunct="0">
              <a:spcBef>
                <a:spcPct val="0"/>
              </a:spcBef>
              <a:spcAft>
                <a:spcPct val="0"/>
              </a:spcAft>
              <a:buFontTx/>
              <a:buChar char="•"/>
            </a:pPr>
            <a:r>
              <a:rPr lang="en-US" altLang="en-US" sz="1400" dirty="0">
                <a:latin typeface="Arial" panose="020B0604020202020204" pitchFamily="34" charset="0"/>
              </a:rPr>
              <a:t>Can be further improved by incorporating user feedback for each recommendation.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6CE7EB29-CC90-37FD-CAE1-7797832D171F}"/>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288206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17880" y="2635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543560" y="1837944"/>
            <a:ext cx="10515600" cy="1189736"/>
          </a:xfrm>
        </p:spPr>
        <p:txBody>
          <a:bodyPr vert="horz" lIns="91440" tIns="45720" rIns="91440" bIns="45720" rtlCol="0">
            <a:normAutofit/>
          </a:bodyPr>
          <a:lstStyle/>
          <a:p>
            <a:pPr marL="0" indent="0">
              <a:spcBef>
                <a:spcPct val="20000"/>
              </a:spcBef>
              <a:spcAft>
                <a:spcPts val="600"/>
              </a:spcAft>
              <a:buNone/>
            </a:pPr>
            <a:r>
              <a:rPr lang="en-IN" sz="2000" b="1" dirty="0">
                <a:latin typeface="Franklin Gothic Book"/>
              </a:rPr>
              <a:t>The "System Approach" section outlines the overall strategy and methodology for developing and implementing the rental bike prediction system. Here's a suggested structure for this section</a:t>
            </a:r>
          </a:p>
        </p:txBody>
      </p:sp>
      <p:sp>
        <p:nvSpPr>
          <p:cNvPr id="4" name="Rectangle 1">
            <a:extLst>
              <a:ext uri="{FF2B5EF4-FFF2-40B4-BE49-F238E27FC236}">
                <a16:creationId xmlns:a16="http://schemas.microsoft.com/office/drawing/2014/main" id="{89F60478-5612-F829-A9F5-85ECD02FD01B}"/>
              </a:ext>
            </a:extLst>
          </p:cNvPr>
          <p:cNvSpPr>
            <a:spLocks noChangeArrowheads="1"/>
          </p:cNvSpPr>
          <p:nvPr/>
        </p:nvSpPr>
        <p:spPr bwMode="auto">
          <a:xfrm>
            <a:off x="640080" y="2546652"/>
            <a:ext cx="10251440"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System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Operating System</a:t>
            </a:r>
            <a:r>
              <a:rPr kumimoji="0" lang="en-US" altLang="en-US" sz="1800" b="0" i="0" u="none" strike="noStrike" cap="none" normalizeH="0" baseline="0" dirty="0">
                <a:ln>
                  <a:noFill/>
                </a:ln>
                <a:solidFill>
                  <a:schemeClr val="tx1"/>
                </a:solidFill>
                <a:effectLst/>
                <a:latin typeface="Arial" panose="020B0604020202020204" pitchFamily="34" charset="0"/>
              </a:rPr>
              <a:t>: Windows 10 or higher / macOS / Linux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Processor</a:t>
            </a:r>
            <a:r>
              <a:rPr kumimoji="0" lang="en-US" altLang="en-US" sz="1800" b="0" i="0" u="none" strike="noStrike" cap="none" normalizeH="0" baseline="0" dirty="0">
                <a:ln>
                  <a:noFill/>
                </a:ln>
                <a:solidFill>
                  <a:schemeClr val="tx1"/>
                </a:solidFill>
                <a:effectLst/>
                <a:latin typeface="Arial" panose="020B0604020202020204" pitchFamily="34" charset="0"/>
              </a:rPr>
              <a:t>: Intel Core i3 or higher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RAM</a:t>
            </a:r>
            <a:r>
              <a:rPr kumimoji="0" lang="en-US" altLang="en-US" sz="1800" b="0" i="0" u="none" strike="noStrike" cap="none" normalizeH="0" baseline="0" dirty="0">
                <a:ln>
                  <a:noFill/>
                </a:ln>
                <a:solidFill>
                  <a:schemeClr val="tx1"/>
                </a:solidFill>
                <a:effectLst/>
                <a:latin typeface="Arial" panose="020B0604020202020204" pitchFamily="34" charset="0"/>
              </a:rPr>
              <a:t>: Minimum 4 GB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 Version</a:t>
            </a:r>
            <a:r>
              <a:rPr kumimoji="0" lang="en-US" altLang="en-US" sz="1800" b="0" i="0" u="none" strike="noStrike" cap="none" normalizeH="0" baseline="0" dirty="0">
                <a:ln>
                  <a:noFill/>
                </a:ln>
                <a:solidFill>
                  <a:schemeClr val="tx1"/>
                </a:solidFill>
                <a:effectLst/>
                <a:latin typeface="Arial" panose="020B0604020202020204" pitchFamily="34" charset="0"/>
              </a:rPr>
              <a:t>: 3.10 or higher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Internet</a:t>
            </a:r>
            <a:r>
              <a:rPr kumimoji="0" lang="en-US" altLang="en-US" sz="1800" b="0" i="0" u="none" strike="noStrike" cap="none" normalizeH="0" baseline="0" dirty="0">
                <a:ln>
                  <a:noFill/>
                </a:ln>
                <a:solidFill>
                  <a:schemeClr val="tx1"/>
                </a:solidFill>
                <a:effectLst/>
                <a:latin typeface="Arial" panose="020B0604020202020204" pitchFamily="34" charset="0"/>
              </a:rPr>
              <a:t>: Required for installing libraries and accessing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UI</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Library Required to Build the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a:rPr>
              <a:t>streamlit</a:t>
            </a:r>
            <a:r>
              <a:rPr kumimoji="0" lang="en-US" altLang="en-US" sz="1600" b="0" i="0" u="none" strike="noStrike" cap="none" normalizeH="0" baseline="0" dirty="0">
                <a:ln>
                  <a:noFill/>
                </a:ln>
                <a:solidFill>
                  <a:schemeClr val="tx1"/>
                </a:solidFill>
                <a:effectLst/>
              </a:rPr>
              <a:t> – To create a responsive, web-based UI</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a:rPr>
              <a:t>pandas</a:t>
            </a:r>
            <a:r>
              <a:rPr kumimoji="0" lang="en-US" altLang="en-US" sz="1600" b="0" i="0" u="none" strike="noStrike" cap="none" normalizeH="0" baseline="0" dirty="0">
                <a:ln>
                  <a:noFill/>
                </a:ln>
                <a:solidFill>
                  <a:schemeClr val="tx1"/>
                </a:solidFill>
                <a:effectLst/>
              </a:rPr>
              <a:t> – For data loading and manipulation</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a:rPr>
              <a:t>scikit-learn</a:t>
            </a:r>
            <a:r>
              <a:rPr kumimoji="0" lang="en-US" altLang="en-US" sz="1600" b="0" i="0" u="none" strike="noStrike" cap="none" normalizeH="0" baseline="0" dirty="0">
                <a:ln>
                  <a:noFill/>
                </a:ln>
                <a:solidFill>
                  <a:schemeClr val="tx1"/>
                </a:solidFill>
                <a:effectLst/>
              </a:rPr>
              <a:t> – To build and train the ML model (Random Forest Classifier)</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a:rPr>
              <a:t>joblib</a:t>
            </a:r>
            <a:r>
              <a:rPr kumimoji="0" lang="en-US" altLang="en-US" sz="1600" b="0" i="0" u="none" strike="noStrike" cap="none" normalizeH="0" baseline="0" dirty="0">
                <a:ln>
                  <a:noFill/>
                </a:ln>
                <a:solidFill>
                  <a:schemeClr val="tx1"/>
                </a:solidFill>
                <a:effectLst/>
              </a:rPr>
              <a:t> – To save and load the ML model and encoders</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0DA39CEF-3B8C-AE6D-3C86-5BB1DEE86B66}"/>
              </a:ext>
            </a:extLst>
          </p:cNvPr>
          <p:cNvSpPr>
            <a:spLocks noChangeArrowheads="1"/>
          </p:cNvSpPr>
          <p:nvPr/>
        </p:nvSpPr>
        <p:spPr bwMode="auto">
          <a:xfrm>
            <a:off x="558800" y="1681876"/>
            <a:ext cx="11115040"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Algorithm</a:t>
            </a:r>
            <a:r>
              <a:rPr kumimoji="0" lang="en-US" altLang="en-US" sz="8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Selection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700" b="0" i="0" u="none" strike="noStrike" cap="none" normalizeH="0" baseline="0" dirty="0">
                <a:ln>
                  <a:noFill/>
                </a:ln>
                <a:solidFill>
                  <a:schemeClr val="tx1"/>
                </a:solidFill>
                <a:effectLst/>
                <a:latin typeface="Arial" panose="020B0604020202020204" pitchFamily="34" charset="0"/>
              </a:rPr>
              <a:t>A </a:t>
            </a:r>
            <a:r>
              <a:rPr kumimoji="0" lang="en-US" altLang="en-US" sz="1600" b="1" i="0" u="none" strike="noStrike" cap="none" normalizeH="0" baseline="0" dirty="0">
                <a:ln>
                  <a:noFill/>
                </a:ln>
                <a:solidFill>
                  <a:schemeClr val="tx1"/>
                </a:solidFill>
                <a:effectLst/>
                <a:latin typeface="Arial" panose="020B0604020202020204" pitchFamily="34" charset="0"/>
              </a:rPr>
              <a:t>Random Forest Classifier</a:t>
            </a:r>
            <a:r>
              <a:rPr kumimoji="0" lang="en-US" altLang="en-US" sz="1600" b="0" i="0" u="none" strike="noStrike" cap="none" normalizeH="0" baseline="0" dirty="0">
                <a:ln>
                  <a:noFill/>
                </a:ln>
                <a:solidFill>
                  <a:schemeClr val="tx1"/>
                </a:solidFill>
                <a:effectLst/>
                <a:latin typeface="Arial" panose="020B0604020202020204" pitchFamily="34" charset="0"/>
              </a:rPr>
              <a:t> is chosen due to its effectiveness in handling categorical and numerical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works well for mapping personality types and budgets to gift categories in a multi-class classification setup.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Data Input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Input features used:</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personality_type</a:t>
            </a:r>
            <a:r>
              <a:rPr kumimoji="0" lang="en-US" altLang="en-US" sz="120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e.g., “creative”, “calm”, “tech-savvy”)</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budget</a:t>
            </a:r>
            <a:r>
              <a:rPr kumimoji="0" lang="en-US" altLang="en-US" sz="120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(user’s maximum gift price)</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Output variable: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Unicode MS"/>
              </a:rPr>
              <a:t>gift_category</a:t>
            </a:r>
            <a:r>
              <a:rPr kumimoji="0" lang="en-US" altLang="en-US" sz="11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rPr>
              <a:t>(e.g., “Art”, “Fitness”, “Tech”)</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Training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synthetic dataset was created with mappings of personalities to categories and price ranges.</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model was trained using </a:t>
            </a:r>
            <a:r>
              <a:rPr kumimoji="0" lang="en-US" altLang="en-US" sz="1600" b="0" i="0" u="none" strike="noStrike" cap="none" normalizeH="0" baseline="0" dirty="0" err="1">
                <a:ln>
                  <a:noFill/>
                </a:ln>
                <a:solidFill>
                  <a:schemeClr val="tx1"/>
                </a:solidFill>
                <a:effectLst/>
                <a:latin typeface="Arial Unicode MS"/>
              </a:rPr>
              <a:t>LabelEncoder</a:t>
            </a:r>
            <a:r>
              <a:rPr kumimoji="0" lang="en-US" altLang="en-US" sz="120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for feature encoding</a:t>
            </a:r>
            <a:r>
              <a:rPr kumimoji="0" lang="en-US" altLang="en-US" sz="1200" b="0" i="0" u="none" strike="noStrike" cap="none" normalizeH="0" baseline="0" dirty="0">
                <a:ln>
                  <a:noFill/>
                </a:ln>
                <a:solidFill>
                  <a:schemeClr val="tx1"/>
                </a:solidFill>
                <a:effectLst/>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Random Forest Classifier was trained using </a:t>
            </a:r>
            <a:r>
              <a:rPr kumimoji="0" lang="en-US" altLang="en-US" sz="1400" b="0" i="0" u="none" strike="noStrike" cap="none" normalizeH="0" baseline="0" dirty="0">
                <a:ln>
                  <a:noFill/>
                </a:ln>
                <a:solidFill>
                  <a:schemeClr val="tx1"/>
                </a:solidFill>
                <a:effectLst/>
                <a:latin typeface="Arial Unicode MS"/>
              </a:rPr>
              <a:t>scikit-learn</a:t>
            </a:r>
            <a:r>
              <a:rPr kumimoji="0" lang="en-US" altLang="en-US" sz="1600" b="0" i="0" u="none" strike="noStrike" cap="none" normalizeH="0" baseline="0" dirty="0">
                <a:ln>
                  <a:noFill/>
                </a:ln>
                <a:solidFill>
                  <a:schemeClr val="tx1"/>
                </a:solidFill>
                <a:effectLst/>
              </a:rPr>
              <a:t>, and the model was saved with </a:t>
            </a:r>
            <a:r>
              <a:rPr kumimoji="0" lang="en-US" altLang="en-US" sz="1400" b="0" i="0" u="none" strike="noStrike" cap="none" normalizeH="0" baseline="0" dirty="0" err="1">
                <a:ln>
                  <a:noFill/>
                </a:ln>
                <a:solidFill>
                  <a:schemeClr val="tx1"/>
                </a:solidFill>
                <a:effectLst/>
                <a:latin typeface="Arial Unicode MS"/>
              </a:rPr>
              <a:t>joblib</a:t>
            </a:r>
            <a:r>
              <a:rPr kumimoji="0" lang="en-US" altLang="en-US" sz="1100" b="0" i="0" u="none" strike="noStrike" cap="none" normalizeH="0" baseline="0" dirty="0">
                <a:ln>
                  <a:noFill/>
                </a:ln>
                <a:solidFill>
                  <a:schemeClr val="tx1"/>
                </a:solidFill>
                <a:effectLst/>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Prediction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When a user inputs personality and budget:</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system encodes the personality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trained model predicts the most likely gift category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app then filters the product dataset for items matching the predicted category and user budget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908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lang="en-US" sz="2200"/>
          </a:p>
        </p:txBody>
      </p:sp>
    </p:spTree>
    <p:extLst>
      <p:ext uri="{BB962C8B-B14F-4D97-AF65-F5344CB8AC3E}">
        <p14:creationId xmlns:p14="http://schemas.microsoft.com/office/powerpoint/2010/main" val="5874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t>This project successfully demonstrates a real-world AI and ML application by offering a smart, personalized gift recommendation engine. It simplifies shopping, reduces decision-making pressure, and ensures thoughtful gifting. The tool is user-friendly and can be extended for voice, mobile, or regional preferences.</a:t>
            </a:r>
            <a:endParaRPr lang="en-US" sz="2200" dirty="0"/>
          </a:p>
        </p:txBody>
      </p:sp>
    </p:spTree>
    <p:extLst>
      <p:ext uri="{BB962C8B-B14F-4D97-AF65-F5344CB8AC3E}">
        <p14:creationId xmlns:p14="http://schemas.microsoft.com/office/powerpoint/2010/main" val="22453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570</TotalTime>
  <Words>859</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Arial Unicode MS</vt:lpstr>
      <vt:lpstr>Franklin Gothic Book</vt:lpstr>
      <vt:lpstr>office theme</vt:lpstr>
      <vt:lpstr>CAPSTONE PROJECT  PROJECT TITLE </vt:lpstr>
      <vt:lpstr>OUTLINE</vt:lpstr>
      <vt:lpstr>Problem Statement</vt:lpstr>
      <vt:lpstr>Proposed Solution</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Drashti Khandelwal</cp:lastModifiedBy>
  <cp:revision>14</cp:revision>
  <dcterms:created xsi:type="dcterms:W3CDTF">2013-07-15T20:26:40Z</dcterms:created>
  <dcterms:modified xsi:type="dcterms:W3CDTF">2025-07-08T15:35:09Z</dcterms:modified>
</cp:coreProperties>
</file>