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9" r:id="rId2"/>
    <p:sldId id="303" r:id="rId3"/>
    <p:sldId id="304" r:id="rId4"/>
    <p:sldId id="305" r:id="rId5"/>
    <p:sldId id="306" r:id="rId6"/>
    <p:sldId id="307" r:id="rId7"/>
    <p:sldId id="308" r:id="rId8"/>
    <p:sldId id="328" r:id="rId9"/>
    <p:sldId id="309" r:id="rId10"/>
    <p:sldId id="319" r:id="rId11"/>
    <p:sldId id="320" r:id="rId12"/>
    <p:sldId id="314" r:id="rId13"/>
    <p:sldId id="321" r:id="rId14"/>
    <p:sldId id="322" r:id="rId15"/>
    <p:sldId id="315" r:id="rId16"/>
    <p:sldId id="323" r:id="rId17"/>
    <p:sldId id="316" r:id="rId18"/>
    <p:sldId id="324" r:id="rId19"/>
    <p:sldId id="317" r:id="rId20"/>
    <p:sldId id="325" r:id="rId21"/>
    <p:sldId id="318" r:id="rId22"/>
    <p:sldId id="326" r:id="rId23"/>
    <p:sldId id="327" r:id="rId24"/>
    <p:sldId id="312" r:id="rId25"/>
    <p:sldId id="313" r:id="rId26"/>
    <p:sldId id="294" r:id="rId27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F82"/>
    <a:srgbClr val="293559"/>
    <a:srgbClr val="0079C1"/>
    <a:srgbClr val="A1A3A5"/>
    <a:srgbClr val="6F6F6F"/>
    <a:srgbClr val="9E342C"/>
    <a:srgbClr val="47963A"/>
    <a:srgbClr val="953735"/>
    <a:srgbClr val="77933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2" autoAdjust="0"/>
    <p:restoredTop sz="73832" autoAdjust="0"/>
  </p:normalViewPr>
  <p:slideViewPr>
    <p:cSldViewPr snapToGrid="0">
      <p:cViewPr varScale="1">
        <p:scale>
          <a:sx n="66" d="100"/>
          <a:sy n="66" d="100"/>
        </p:scale>
        <p:origin x="-2376" y="-104"/>
      </p:cViewPr>
      <p:guideLst>
        <p:guide orient="horz" pos="3926"/>
        <p:guide pos="2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92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4721-D8EF-4001-BEE5-095943B6C335}" type="datetimeFigureOut">
              <a:rPr lang="it-IT" smtClean="0"/>
              <a:t>12.02.16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EA0EB-4F18-4BC6-99E8-C5EC0A4B9BB9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6264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BBA-2AE1-4A9F-951B-1421B0CBEC81}" type="datetimeFigureOut">
              <a:rPr lang="it-IT" smtClean="0"/>
              <a:pPr/>
              <a:t>12.02.16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1F254-09BB-4FAE-A8F9-894B9C2A1D32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65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F254-09BB-4FAE-A8F9-894B9C2A1D3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82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This</a:t>
            </a:r>
            <a:r>
              <a:rPr lang="en-GB" baseline="0" noProof="0" dirty="0" smtClean="0"/>
              <a:t> slide probably needs no visualization.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F254-09BB-4FAE-A8F9-894B9C2A1D32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480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Back Page #1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Social</a:t>
            </a:r>
            <a:r>
              <a:rPr lang="en-GB" baseline="0" noProof="0" dirty="0" smtClean="0"/>
              <a:t> network icons refer to speaker (he/she has to link his/her accounts)</a:t>
            </a:r>
            <a:endParaRPr lang="en-GB" noProof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F254-09BB-4FAE-A8F9-894B9C2A1D32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85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) 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Segnaposto contenuto 2"/>
          <p:cNvSpPr>
            <a:spLocks noGrp="1"/>
          </p:cNvSpPr>
          <p:nvPr>
            <p:ph idx="17" hasCustomPrompt="1"/>
          </p:nvPr>
        </p:nvSpPr>
        <p:spPr>
          <a:xfrm>
            <a:off x="3863459" y="3810000"/>
            <a:ext cx="5101029" cy="7920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2800" b="1" cap="all" baseline="0">
                <a:solidFill>
                  <a:schemeClr val="bg1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noProof="0" dirty="0" smtClean="0"/>
              <a:t>Presentation title</a:t>
            </a:r>
          </a:p>
        </p:txBody>
      </p:sp>
      <p:sp>
        <p:nvSpPr>
          <p:cNvPr id="30" name="Segnaposto contenuto 2"/>
          <p:cNvSpPr>
            <a:spLocks noGrp="1"/>
          </p:cNvSpPr>
          <p:nvPr>
            <p:ph idx="15" hasCustomPrompt="1"/>
          </p:nvPr>
        </p:nvSpPr>
        <p:spPr>
          <a:xfrm>
            <a:off x="3886000" y="5448142"/>
            <a:ext cx="50784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600" b="1" cap="all" baseline="0">
                <a:solidFill>
                  <a:schemeClr val="bg1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noProof="0" dirty="0" smtClean="0"/>
              <a:t>Xxx | location, xx month 2015</a:t>
            </a:r>
          </a:p>
        </p:txBody>
      </p:sp>
      <p:sp>
        <p:nvSpPr>
          <p:cNvPr id="9" name="Segnaposto contenuto 2"/>
          <p:cNvSpPr>
            <a:spLocks noGrp="1"/>
          </p:cNvSpPr>
          <p:nvPr>
            <p:ph idx="21" hasCustomPrompt="1"/>
          </p:nvPr>
        </p:nvSpPr>
        <p:spPr>
          <a:xfrm>
            <a:off x="3886000" y="6152992"/>
            <a:ext cx="50784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Clr>
                <a:srgbClr val="0079C1"/>
              </a:buClr>
              <a:buFont typeface="Arial" panose="020B0604020202020204" pitchFamily="34" charset="0"/>
              <a:buNone/>
              <a:defRPr sz="1600" b="1" cap="all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noProof="0" dirty="0" smtClean="0"/>
              <a:t>SPEAKER NAME AND SURNAME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22" hasCustomPrompt="1"/>
          </p:nvPr>
        </p:nvSpPr>
        <p:spPr>
          <a:xfrm>
            <a:off x="3886000" y="6429217"/>
            <a:ext cx="50784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Clr>
                <a:srgbClr val="0079C1"/>
              </a:buClr>
              <a:buFont typeface="Arial" panose="020B0604020202020204" pitchFamily="34" charset="0"/>
              <a:buNone/>
              <a:defRPr sz="1600" b="1" cap="none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noProof="0" dirty="0" smtClean="0"/>
              <a:t>Speaker role | Affiliation | Other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251775"/>
            <a:ext cx="585525" cy="387611"/>
          </a:xfrm>
          <a:prstGeom prst="rect">
            <a:avLst/>
          </a:prstGeom>
        </p:spPr>
      </p:pic>
      <p:sp>
        <p:nvSpPr>
          <p:cNvPr id="14" name="CasellaDiTesto 13"/>
          <p:cNvSpPr txBox="1"/>
          <p:nvPr userDrawn="1"/>
        </p:nvSpPr>
        <p:spPr>
          <a:xfrm>
            <a:off x="1141312" y="226289"/>
            <a:ext cx="267587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Co-funded by the Horizon 2020</a:t>
            </a:r>
          </a:p>
          <a:p>
            <a:pPr algn="l">
              <a:lnSpc>
                <a:spcPts val="90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Framework </a:t>
            </a:r>
            <a:r>
              <a:rPr lang="en-US" sz="900" dirty="0" err="1" smtClean="0">
                <a:solidFill>
                  <a:schemeClr val="bg1"/>
                </a:solidFill>
              </a:rPr>
              <a:t>Programme</a:t>
            </a:r>
            <a:r>
              <a:rPr lang="en-US" sz="900" dirty="0" smtClean="0">
                <a:solidFill>
                  <a:schemeClr val="bg1"/>
                </a:solidFill>
              </a:rPr>
              <a:t> of the European Union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Grant Agreement Number 644771</a:t>
            </a:r>
            <a:endParaRPr lang="it-IT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6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)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6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) 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0" y="0"/>
            <a:ext cx="5724128" cy="1556792"/>
          </a:xfrm>
          <a:prstGeom prst="rect">
            <a:avLst/>
          </a:prstGeom>
          <a:solidFill>
            <a:srgbClr val="293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76F82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126"/>
            <a:ext cx="143256" cy="711707"/>
          </a:xfrm>
          <a:prstGeom prst="rect">
            <a:avLst/>
          </a:prstGeom>
        </p:spPr>
      </p:pic>
      <p:sp>
        <p:nvSpPr>
          <p:cNvPr id="22" name="CasellaDiTesto 21"/>
          <p:cNvSpPr txBox="1"/>
          <p:nvPr userDrawn="1"/>
        </p:nvSpPr>
        <p:spPr>
          <a:xfrm>
            <a:off x="295275" y="277200"/>
            <a:ext cx="6696744" cy="83099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6600" b="1" dirty="0" smtClean="0">
                <a:solidFill>
                  <a:schemeClr val="bg1"/>
                </a:solidFill>
                <a:latin typeface="+mj-lt"/>
              </a:rPr>
              <a:t>FREME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83568" y="1714500"/>
            <a:ext cx="58326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it-IT" dirty="0" smtClean="0"/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323850" y="1043444"/>
            <a:ext cx="5328270" cy="369332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chemeClr val="bg1"/>
                </a:solidFill>
                <a:latin typeface="+mj-lt"/>
              </a:rPr>
              <a:t>OPEN FRAMEWORK OF E-SERVICES FOR MULTILINGUAL AND SEMANTIC</a:t>
            </a:r>
            <a:br>
              <a:rPr lang="en-US" sz="1200" b="1" noProof="0" dirty="0" smtClean="0">
                <a:solidFill>
                  <a:schemeClr val="bg1"/>
                </a:solidFill>
                <a:latin typeface="+mj-lt"/>
              </a:rPr>
            </a:br>
            <a:r>
              <a:rPr lang="en-US" sz="1200" b="1" noProof="0" dirty="0" smtClean="0">
                <a:solidFill>
                  <a:schemeClr val="bg1"/>
                </a:solidFill>
                <a:latin typeface="+mj-lt"/>
              </a:rPr>
              <a:t>ENRICHMENT OF DIGITAL CONTENT</a:t>
            </a:r>
            <a:endParaRPr lang="it-IT" b="1" dirty="0" smtClean="0"/>
          </a:p>
        </p:txBody>
      </p: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01" y="3789040"/>
            <a:ext cx="7559055" cy="917450"/>
          </a:xfrm>
          <a:prstGeom prst="rect">
            <a:avLst/>
          </a:prstGeom>
        </p:spPr>
      </p:pic>
      <p:sp>
        <p:nvSpPr>
          <p:cNvPr id="39" name="Rettangolo 38"/>
          <p:cNvSpPr/>
          <p:nvPr userDrawn="1"/>
        </p:nvSpPr>
        <p:spPr>
          <a:xfrm>
            <a:off x="-18256" y="6400801"/>
            <a:ext cx="9180512" cy="457200"/>
          </a:xfrm>
          <a:prstGeom prst="rect">
            <a:avLst/>
          </a:prstGeom>
          <a:solidFill>
            <a:srgbClr val="293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76F8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59" y="258126"/>
            <a:ext cx="1485344" cy="2476120"/>
          </a:xfrm>
          <a:prstGeom prst="rect">
            <a:avLst/>
          </a:prstGeom>
        </p:spPr>
      </p:pic>
      <p:sp>
        <p:nvSpPr>
          <p:cNvPr id="21" name="Segnaposto contenuto 2"/>
          <p:cNvSpPr>
            <a:spLocks noGrp="1"/>
          </p:cNvSpPr>
          <p:nvPr>
            <p:ph idx="17" hasCustomPrompt="1"/>
          </p:nvPr>
        </p:nvSpPr>
        <p:spPr>
          <a:xfrm>
            <a:off x="2513091" y="3789040"/>
            <a:ext cx="5101029" cy="91745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2800" b="1" cap="all" baseline="0">
                <a:solidFill>
                  <a:srgbClr val="293559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noProof="0" dirty="0" smtClean="0"/>
              <a:t>Presentation title</a:t>
            </a:r>
          </a:p>
        </p:txBody>
      </p:sp>
      <p:sp>
        <p:nvSpPr>
          <p:cNvPr id="23" name="Segnaposto contenuto 2"/>
          <p:cNvSpPr>
            <a:spLocks noGrp="1"/>
          </p:cNvSpPr>
          <p:nvPr>
            <p:ph idx="15" hasCustomPrompt="1"/>
          </p:nvPr>
        </p:nvSpPr>
        <p:spPr>
          <a:xfrm>
            <a:off x="2513091" y="4809967"/>
            <a:ext cx="50784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600" b="1" cap="all" baseline="0">
                <a:solidFill>
                  <a:srgbClr val="676F8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noProof="0" dirty="0" smtClean="0"/>
              <a:t>Xxx | location, xx month 2015</a:t>
            </a:r>
          </a:p>
        </p:txBody>
      </p:sp>
      <p:sp>
        <p:nvSpPr>
          <p:cNvPr id="24" name="Segnaposto contenuto 12"/>
          <p:cNvSpPr>
            <a:spLocks noGrp="1"/>
          </p:cNvSpPr>
          <p:nvPr>
            <p:ph idx="19" hasCustomPrompt="1"/>
          </p:nvPr>
        </p:nvSpPr>
        <p:spPr>
          <a:xfrm>
            <a:off x="3886000" y="5726730"/>
            <a:ext cx="5078488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buNone/>
              <a:defRPr sz="1600">
                <a:solidFill>
                  <a:srgbClr val="676F82"/>
                </a:solidFill>
              </a:defRPr>
            </a:lvl1pPr>
          </a:lstStyle>
          <a:p>
            <a:pPr algn="r"/>
            <a:r>
              <a:rPr lang="en-GB" cap="none" dirty="0" smtClean="0">
                <a:latin typeface="Calibri" panose="020F0502020204030204" pitchFamily="34" charset="0"/>
              </a:rPr>
              <a:t>SPEAKER NAME AND SURNAME</a:t>
            </a:r>
            <a:endParaRPr lang="en-GB" dirty="0"/>
          </a:p>
        </p:txBody>
      </p:sp>
      <p:sp>
        <p:nvSpPr>
          <p:cNvPr id="26" name="Segnaposto contenuto 14"/>
          <p:cNvSpPr>
            <a:spLocks noGrp="1"/>
          </p:cNvSpPr>
          <p:nvPr>
            <p:ph idx="20" hasCustomPrompt="1"/>
          </p:nvPr>
        </p:nvSpPr>
        <p:spPr>
          <a:xfrm>
            <a:off x="3886000" y="5976952"/>
            <a:ext cx="5078488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buNone/>
              <a:defRPr sz="1600" baseline="0">
                <a:solidFill>
                  <a:srgbClr val="676F82"/>
                </a:solidFill>
              </a:defRPr>
            </a:lvl1pPr>
          </a:lstStyle>
          <a:p>
            <a:pPr algn="r"/>
            <a:r>
              <a:rPr lang="en-GB" dirty="0" smtClean="0">
                <a:latin typeface="Calibri" panose="020F0502020204030204" pitchFamily="34" charset="0"/>
              </a:rPr>
              <a:t>Speaker role | Affiliation | Other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7" name="Rettangolo 16"/>
          <p:cNvSpPr/>
          <p:nvPr userDrawn="1"/>
        </p:nvSpPr>
        <p:spPr>
          <a:xfrm>
            <a:off x="5864407" y="3115452"/>
            <a:ext cx="3297849" cy="673438"/>
          </a:xfrm>
          <a:prstGeom prst="rect">
            <a:avLst/>
          </a:prstGeom>
          <a:solidFill>
            <a:srgbClr val="293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76F82"/>
              </a:solidFill>
            </a:endParaRPr>
          </a:p>
        </p:txBody>
      </p:sp>
      <p:pic>
        <p:nvPicPr>
          <p:cNvPr id="28" name="Immagin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87" y="3254171"/>
            <a:ext cx="570881" cy="396000"/>
          </a:xfrm>
          <a:prstGeom prst="rect">
            <a:avLst/>
          </a:prstGeom>
        </p:spPr>
      </p:pic>
      <p:sp>
        <p:nvSpPr>
          <p:cNvPr id="29" name="CasellaDiTesto 19"/>
          <p:cNvSpPr txBox="1"/>
          <p:nvPr userDrawn="1"/>
        </p:nvSpPr>
        <p:spPr>
          <a:xfrm>
            <a:off x="1030664" y="3232880"/>
            <a:ext cx="406662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900"/>
              </a:lnSpc>
            </a:pP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</a:rPr>
              <a:t>Co-funded by the Horizon 2020</a:t>
            </a:r>
          </a:p>
          <a:p>
            <a:pPr algn="r">
              <a:lnSpc>
                <a:spcPts val="900"/>
              </a:lnSpc>
            </a:pP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</a:rPr>
              <a:t>Framework </a:t>
            </a:r>
            <a:r>
              <a:rPr lang="en-US" sz="900" dirty="0" err="1" smtClean="0">
                <a:solidFill>
                  <a:schemeClr val="tx1">
                    <a:lumMod val="75000"/>
                  </a:schemeClr>
                </a:solidFill>
              </a:rPr>
              <a:t>Programme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</a:rPr>
              <a:t> of the European Union</a:t>
            </a:r>
          </a:p>
          <a:p>
            <a:pPr algn="r">
              <a:lnSpc>
                <a:spcPts val="900"/>
              </a:lnSpc>
            </a:pPr>
            <a:r>
              <a:rPr lang="it-IT" sz="900" dirty="0" smtClean="0">
                <a:solidFill>
                  <a:schemeClr val="tx1">
                    <a:lumMod val="75000"/>
                  </a:schemeClr>
                </a:solidFill>
              </a:rPr>
              <a:t>Grant Agreement Number 644771</a:t>
            </a:r>
          </a:p>
        </p:txBody>
      </p:sp>
    </p:spTree>
    <p:extLst>
      <p:ext uri="{BB962C8B-B14F-4D97-AF65-F5344CB8AC3E}">
        <p14:creationId xmlns:p14="http://schemas.microsoft.com/office/powerpoint/2010/main" val="244984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)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332526" y="306000"/>
            <a:ext cx="8448246" cy="66383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600" b="1" cap="all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22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32526" y="1196752"/>
            <a:ext cx="8452699" cy="10464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60000" indent="-360000">
              <a:spcBef>
                <a:spcPts val="1200"/>
              </a:spcBef>
              <a:buClr>
                <a:srgbClr val="293559"/>
              </a:buClr>
              <a:tabLst>
                <a:tab pos="176213" algn="l"/>
              </a:tabLst>
              <a:defRPr sz="1800" baseline="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◦"/>
              <a:tabLst>
                <a:tab pos="176213" algn="l"/>
              </a:tabLst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-"/>
              <a:tabLst>
                <a:tab pos="176213" algn="l"/>
              </a:tabLst>
              <a:defRPr sz="1600" baseline="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1728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) Title, subtitle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332526" y="306000"/>
            <a:ext cx="8448246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2600" b="1" cap="all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12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32526" y="771450"/>
            <a:ext cx="7306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800" b="1" cap="all" baseline="0">
                <a:solidFill>
                  <a:srgbClr val="676F8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noProof="0" dirty="0" err="1" smtClean="0"/>
              <a:t>subtitle</a:t>
            </a:r>
            <a:endParaRPr lang="it-IT" noProof="0" dirty="0"/>
          </a:p>
        </p:txBody>
      </p:sp>
      <p:sp>
        <p:nvSpPr>
          <p:cNvPr id="16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32526" y="1196752"/>
            <a:ext cx="8452699" cy="10464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60000" indent="-360000">
              <a:spcBef>
                <a:spcPts val="1200"/>
              </a:spcBef>
              <a:buClr>
                <a:srgbClr val="293559"/>
              </a:buClr>
              <a:tabLst>
                <a:tab pos="176213" algn="l"/>
              </a:tabLst>
              <a:defRPr sz="1800">
                <a:latin typeface="Calibri" panose="020F050202020403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◦"/>
              <a:tabLst>
                <a:tab pos="176213" algn="l"/>
              </a:tabLst>
              <a:defRPr sz="1600">
                <a:latin typeface="Calibri" panose="020F050202020403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-"/>
              <a:tabLst>
                <a:tab pos="176213" algn="l"/>
              </a:tabLst>
              <a:defRPr sz="1600">
                <a:latin typeface="Calibri" panose="020F050202020403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2504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) Title and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332526" y="306000"/>
            <a:ext cx="8448246" cy="66383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600" b="1" cap="all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32526" y="1196975"/>
            <a:ext cx="406921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60000" indent="-360000">
              <a:spcBef>
                <a:spcPts val="1200"/>
              </a:spcBef>
              <a:buClr>
                <a:srgbClr val="293559"/>
              </a:buClr>
              <a:defRPr sz="18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◦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-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8" hasCustomPrompt="1"/>
          </p:nvPr>
        </p:nvSpPr>
        <p:spPr>
          <a:xfrm>
            <a:off x="4711562" y="1196975"/>
            <a:ext cx="406921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60000" indent="-360000">
              <a:spcBef>
                <a:spcPts val="1200"/>
              </a:spcBef>
              <a:buClr>
                <a:srgbClr val="293559"/>
              </a:buClr>
              <a:defRPr sz="18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◦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-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495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) Title, subtitle, and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32526" y="1196975"/>
            <a:ext cx="406921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60000" indent="-360000">
              <a:spcBef>
                <a:spcPts val="1200"/>
              </a:spcBef>
              <a:buClr>
                <a:srgbClr val="293559"/>
              </a:buClr>
              <a:defRPr sz="18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◦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-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27" name="Segnaposto contenuto 2"/>
          <p:cNvSpPr>
            <a:spLocks noGrp="1"/>
          </p:cNvSpPr>
          <p:nvPr>
            <p:ph idx="18" hasCustomPrompt="1"/>
          </p:nvPr>
        </p:nvSpPr>
        <p:spPr>
          <a:xfrm>
            <a:off x="4711562" y="1196975"/>
            <a:ext cx="406921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60000" indent="-360000">
              <a:spcBef>
                <a:spcPts val="1200"/>
              </a:spcBef>
              <a:buClr>
                <a:srgbClr val="293559"/>
              </a:buClr>
              <a:defRPr sz="18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◦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-"/>
              <a:defRPr sz="1600"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332526" y="306000"/>
            <a:ext cx="8448246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2600" b="1" cap="all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32526" y="771450"/>
            <a:ext cx="7306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800" b="1" cap="all" baseline="0">
                <a:solidFill>
                  <a:srgbClr val="676F8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noProof="0" dirty="0" err="1" smtClean="0"/>
              <a:t>subtitle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7399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)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332526" y="306000"/>
            <a:ext cx="8448246" cy="66383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600" b="1" cap="all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59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) Only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332526" y="306000"/>
            <a:ext cx="8448246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2600" b="1" cap="all" baseline="0">
                <a:solidFill>
                  <a:srgbClr val="293559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32526" y="771450"/>
            <a:ext cx="7306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800" b="1" cap="all" baseline="0">
                <a:solidFill>
                  <a:srgbClr val="676F8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noProof="0" dirty="0" err="1" smtClean="0"/>
              <a:t>subtitle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437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)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 userDrawn="1"/>
        </p:nvSpPr>
        <p:spPr>
          <a:xfrm>
            <a:off x="0" y="3473624"/>
            <a:ext cx="9144000" cy="3429000"/>
          </a:xfrm>
          <a:prstGeom prst="rect">
            <a:avLst/>
          </a:prstGeom>
          <a:solidFill>
            <a:srgbClr val="293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76F82"/>
              </a:solidFill>
            </a:endParaRPr>
          </a:p>
        </p:txBody>
      </p:sp>
      <p:sp>
        <p:nvSpPr>
          <p:cNvPr id="21" name="Rettangolo 20"/>
          <p:cNvSpPr/>
          <p:nvPr userDrawn="1"/>
        </p:nvSpPr>
        <p:spPr>
          <a:xfrm>
            <a:off x="0" y="-10331"/>
            <a:ext cx="9144000" cy="1171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76F82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2307341" cy="609601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45" y="3789040"/>
            <a:ext cx="7559055" cy="917450"/>
          </a:xfrm>
          <a:prstGeom prst="rect">
            <a:avLst/>
          </a:prstGeom>
        </p:spPr>
      </p:pic>
      <p:sp>
        <p:nvSpPr>
          <p:cNvPr id="19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915816" y="4063099"/>
            <a:ext cx="5904334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2400" b="1" cap="all" baseline="0">
                <a:solidFill>
                  <a:schemeClr val="bg1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 smtClean="0"/>
              <a:t>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123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>
          <a:xfrm>
            <a:off x="1043609" y="6570150"/>
            <a:ext cx="5862016" cy="20847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b="1" noProof="0" dirty="0" smtClean="0">
                <a:solidFill>
                  <a:srgbClr val="676F8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XML to RDF Step by Step –</a:t>
            </a:r>
            <a:r>
              <a:rPr lang="en-GB" sz="1100" b="1" baseline="0" noProof="0" dirty="0" smtClean="0">
                <a:solidFill>
                  <a:srgbClr val="676F8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XML Prague 2016</a:t>
            </a:r>
            <a:endParaRPr lang="en-GB" sz="1100" b="1" noProof="0" dirty="0" smtClean="0">
              <a:solidFill>
                <a:srgbClr val="676F8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6732240" y="6537510"/>
            <a:ext cx="2079231" cy="23631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b="1" dirty="0" smtClean="0">
                <a:solidFill>
                  <a:srgbClr val="676F8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WWW.FREME-PROJECT.EU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67" y="6453336"/>
            <a:ext cx="81453" cy="40466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6559407"/>
            <a:ext cx="728699" cy="192523"/>
          </a:xfrm>
          <a:prstGeom prst="rect">
            <a:avLst/>
          </a:prstGeom>
        </p:spPr>
      </p:pic>
      <p:cxnSp>
        <p:nvCxnSpPr>
          <p:cNvPr id="7" name="Connettore 1 6"/>
          <p:cNvCxnSpPr/>
          <p:nvPr userDrawn="1"/>
        </p:nvCxnSpPr>
        <p:spPr>
          <a:xfrm>
            <a:off x="143256" y="6458400"/>
            <a:ext cx="8926512" cy="0"/>
          </a:xfrm>
          <a:prstGeom prst="line">
            <a:avLst/>
          </a:prstGeom>
          <a:ln w="12700">
            <a:solidFill>
              <a:srgbClr val="293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125"/>
            <a:ext cx="143256" cy="711709"/>
          </a:xfrm>
          <a:prstGeom prst="rect">
            <a:avLst/>
          </a:prstGeom>
        </p:spPr>
      </p:pic>
      <p:sp>
        <p:nvSpPr>
          <p:cNvPr id="9" name="Segnaposto numero diapositiva 5"/>
          <p:cNvSpPr txBox="1">
            <a:spLocks/>
          </p:cNvSpPr>
          <p:nvPr userDrawn="1"/>
        </p:nvSpPr>
        <p:spPr>
          <a:xfrm>
            <a:off x="8581825" y="6538668"/>
            <a:ext cx="406800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A8038-4C57-491F-8A10-08CE76AEEA07}" type="slidenum">
              <a:rPr lang="it-IT" sz="1100" b="1" smtClean="0">
                <a:solidFill>
                  <a:srgbClr val="676F8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‹Nr.›</a:t>
            </a:fld>
            <a:endParaRPr lang="it-IT" sz="1100" b="1" dirty="0">
              <a:solidFill>
                <a:srgbClr val="676F8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51" r:id="rId3"/>
    <p:sldLayoutId id="2147483662" r:id="rId4"/>
    <p:sldLayoutId id="2147483656" r:id="rId5"/>
    <p:sldLayoutId id="2147483652" r:id="rId6"/>
    <p:sldLayoutId id="2147483654" r:id="rId7"/>
    <p:sldLayoutId id="2147483670" r:id="rId8"/>
    <p:sldLayoutId id="2147483657" r:id="rId9"/>
    <p:sldLayoutId id="2147483673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000" b="1" kern="1200">
          <a:solidFill>
            <a:srgbClr val="0079C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me-project.eu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pi-dev.freme-project.eu/doc/freme-showcase/xml-to-rdf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9" Type="http://schemas.openxmlformats.org/officeDocument/2006/relationships/image" Target="../media/image21.jpg"/><Relationship Id="rId10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5"/>
          </p:nvPr>
        </p:nvSpPr>
        <p:spPr>
          <a:xfrm>
            <a:off x="3886000" y="5448142"/>
            <a:ext cx="5078488" cy="246221"/>
          </a:xfrm>
        </p:spPr>
        <p:txBody>
          <a:bodyPr/>
          <a:lstStyle/>
          <a:p>
            <a:pPr lvl="0"/>
            <a:r>
              <a:rPr lang="en-GB" smtClean="0"/>
              <a:t>XML Prague | 12 February 2016</a:t>
            </a:r>
            <a:endParaRPr lang="en-GB"/>
          </a:p>
        </p:txBody>
      </p:sp>
      <p:sp>
        <p:nvSpPr>
          <p:cNvPr id="7" name="Segnaposto contenuto 6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cap="none" smtClean="0"/>
              <a:t>Felix Sasaki, DFKI / W3C Fellow</a:t>
            </a:r>
            <a:endParaRPr lang="en-GB" cap="none"/>
          </a:p>
        </p:txBody>
      </p:sp>
      <p:sp>
        <p:nvSpPr>
          <p:cNvPr id="8" name="Segnaposto contenuto 7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On behalf of the FREME Consortium and Contributors</a:t>
            </a:r>
            <a:endParaRPr lang="en-GB" dirty="0"/>
          </a:p>
        </p:txBody>
      </p:sp>
      <p:sp>
        <p:nvSpPr>
          <p:cNvPr id="10" name="Segnaposto contenuto 25"/>
          <p:cNvSpPr>
            <a:spLocks noGrp="1"/>
          </p:cNvSpPr>
          <p:nvPr>
            <p:ph idx="17"/>
          </p:nvPr>
        </p:nvSpPr>
        <p:spPr>
          <a:xfrm>
            <a:off x="3863459" y="4051592"/>
            <a:ext cx="5101029" cy="792038"/>
          </a:xfrm>
        </p:spPr>
        <p:txBody>
          <a:bodyPr/>
          <a:lstStyle/>
          <a:p>
            <a:r>
              <a:rPr lang="en-GB" smtClean="0"/>
              <a:t>From XML to RDF step by step: approaches for leveraging XML workflows with linked data</a:t>
            </a:r>
            <a:endParaRPr lang="en-GB"/>
          </a:p>
        </p:txBody>
      </p:sp>
      <p:sp>
        <p:nvSpPr>
          <p:cNvPr id="6" name="Segnaposto contenuto 12">
            <a:hlinkClick r:id="rId3"/>
          </p:cNvPr>
          <p:cNvSpPr txBox="1">
            <a:spLocks/>
          </p:cNvSpPr>
          <p:nvPr/>
        </p:nvSpPr>
        <p:spPr>
          <a:xfrm>
            <a:off x="251520" y="6126907"/>
            <a:ext cx="345638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anose="020B0604020202020204" pitchFamily="34" charset="0"/>
              <a:buNone/>
              <a:defRPr sz="1600" b="0" kern="1200" cap="all" baseline="0">
                <a:solidFill>
                  <a:schemeClr val="bg1"/>
                </a:solidFill>
                <a:latin typeface="Lemon/Milk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Segoe UI" panose="020B0502040204020203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cap="none" smtClean="0">
                <a:latin typeface="Calibri" panose="020F0502020204030204" pitchFamily="34" charset="0"/>
              </a:rPr>
              <a:t>www.freme-project.eu</a:t>
            </a:r>
            <a:endParaRPr lang="en-GB" sz="1200"/>
          </a:p>
        </p:txBody>
      </p:sp>
      <p:grpSp>
        <p:nvGrpSpPr>
          <p:cNvPr id="9" name="Gruppo 8"/>
          <p:cNvGrpSpPr/>
          <p:nvPr/>
        </p:nvGrpSpPr>
        <p:grpSpPr>
          <a:xfrm>
            <a:off x="1277624" y="6392472"/>
            <a:ext cx="273969" cy="273969"/>
            <a:chOff x="651988" y="1318616"/>
            <a:chExt cx="548359" cy="548359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88" y="1318616"/>
              <a:ext cx="548359" cy="548359"/>
            </a:xfrm>
            <a:prstGeom prst="rect">
              <a:avLst/>
            </a:prstGeom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892" y="1376773"/>
              <a:ext cx="224550" cy="432045"/>
            </a:xfrm>
            <a:prstGeom prst="rect">
              <a:avLst/>
            </a:prstGeom>
          </p:spPr>
        </p:pic>
      </p:grpSp>
      <p:grpSp>
        <p:nvGrpSpPr>
          <p:cNvPr id="13" name="Gruppo 12"/>
          <p:cNvGrpSpPr/>
          <p:nvPr/>
        </p:nvGrpSpPr>
        <p:grpSpPr>
          <a:xfrm>
            <a:off x="2398671" y="6392472"/>
            <a:ext cx="273969" cy="273969"/>
            <a:chOff x="2289498" y="1318616"/>
            <a:chExt cx="548359" cy="548359"/>
          </a:xfrm>
        </p:grpSpPr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498" y="1318616"/>
              <a:ext cx="548359" cy="548359"/>
            </a:xfrm>
            <a:prstGeom prst="rect">
              <a:avLst/>
            </a:prstGeom>
          </p:spPr>
        </p:pic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095" y="1354622"/>
              <a:ext cx="433166" cy="432046"/>
            </a:xfrm>
            <a:prstGeom prst="rect">
              <a:avLst/>
            </a:prstGeom>
          </p:spPr>
        </p:pic>
      </p:grpSp>
      <p:grpSp>
        <p:nvGrpSpPr>
          <p:cNvPr id="16" name="Gruppo 15"/>
          <p:cNvGrpSpPr/>
          <p:nvPr/>
        </p:nvGrpSpPr>
        <p:grpSpPr>
          <a:xfrm>
            <a:off x="1842728" y="6392472"/>
            <a:ext cx="273969" cy="273969"/>
            <a:chOff x="1470743" y="1318616"/>
            <a:chExt cx="548359" cy="548359"/>
          </a:xfrm>
        </p:grpSpPr>
        <p:pic>
          <p:nvPicPr>
            <p:cNvPr id="17" name="Immagin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43" y="1318616"/>
              <a:ext cx="548359" cy="548359"/>
            </a:xfrm>
            <a:prstGeom prst="rect">
              <a:avLst/>
            </a:prstGeom>
          </p:spPr>
        </p:pic>
        <p:pic>
          <p:nvPicPr>
            <p:cNvPr id="18" name="Immagin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241" y="1412776"/>
              <a:ext cx="443362" cy="360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39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Approaches for Linked Data Integration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406" y="1196752"/>
            <a:ext cx="9061594" cy="433965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2400" dirty="0" smtClean="0"/>
              <a:t>Convert XML to linked data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Embed </a:t>
            </a:r>
            <a:r>
              <a:rPr lang="en-GB" sz="2400" dirty="0"/>
              <a:t>linked data into XML via </a:t>
            </a:r>
            <a:r>
              <a:rPr lang="en-GB" sz="2400" dirty="0" smtClean="0"/>
              <a:t>structured markup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Anchor Linked data in XML attributes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Embed linked data in metadata sections of XML files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Anchor linked data via annotations in XML content</a:t>
            </a:r>
          </a:p>
          <a:p>
            <a:pPr marL="0" indent="0">
              <a:buNone/>
            </a:pPr>
            <a:r>
              <a:rPr lang="en-GB" sz="2400" dirty="0" smtClean="0"/>
              <a:t>Try them out with </a:t>
            </a:r>
            <a:r>
              <a:rPr lang="en-GB" sz="2400" dirty="0" err="1" smtClean="0"/>
              <a:t>DocBook</a:t>
            </a:r>
            <a:r>
              <a:rPr lang="en-GB" sz="2400" dirty="0" smtClean="0"/>
              <a:t> or </a:t>
            </a:r>
            <a:r>
              <a:rPr lang="en-GB" sz="2400" dirty="0"/>
              <a:t>TEI content </a:t>
            </a:r>
            <a:r>
              <a:rPr lang="en-GB" sz="2400" dirty="0" err="1" smtClean="0"/>
              <a:t>at</a:t>
            </a:r>
            <a:r>
              <a:rPr lang="en-GB" sz="2400" dirty="0" err="1" smtClean="0">
                <a:hlinkClick r:id="rId2"/>
              </a:rPr>
              <a:t>http</a:t>
            </a:r>
            <a:r>
              <a:rPr lang="en-GB" sz="2400" dirty="0" smtClean="0">
                <a:hlinkClick r:id="rId2"/>
              </a:rPr>
              <a:t>://api-dev.freme-project.eu/doc/freme-showcase/xml-to-rdf.html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r>
              <a:rPr lang="en-GB" sz="2400" dirty="0" smtClean="0"/>
              <a:t>Implementation uses FREME, the Okapi framework and Saxon-CE, the Swiss army knife of XML in the browser processing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10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2526" y="-98124"/>
            <a:ext cx="8448246" cy="663834"/>
          </a:xfrm>
        </p:spPr>
        <p:txBody>
          <a:bodyPr>
            <a:normAutofit/>
          </a:bodyPr>
          <a:lstStyle/>
          <a:p>
            <a:r>
              <a:rPr lang="en-GB" dirty="0" smtClean="0"/>
              <a:t>Screenshot from Demo</a:t>
            </a:r>
            <a:endParaRPr lang="en-GB" dirty="0"/>
          </a:p>
        </p:txBody>
      </p:sp>
      <p:pic>
        <p:nvPicPr>
          <p:cNvPr id="4" name="Bild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1" y="599122"/>
            <a:ext cx="8529584" cy="5674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862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1. Convert </a:t>
            </a:r>
            <a:r>
              <a:rPr lang="en-GB" dirty="0"/>
              <a:t>XML to linked data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" y="954781"/>
            <a:ext cx="8099845" cy="5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7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1. Convert </a:t>
            </a:r>
            <a:r>
              <a:rPr lang="en-GB" dirty="0"/>
              <a:t>XML to linked data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" y="954781"/>
            <a:ext cx="8099845" cy="508776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9" y="942080"/>
            <a:ext cx="7994699" cy="50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1. Convert </a:t>
            </a:r>
            <a:r>
              <a:rPr lang="en-GB" dirty="0"/>
              <a:t>XML to linked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360098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Benefits</a:t>
            </a:r>
          </a:p>
          <a:p>
            <a:r>
              <a:rPr lang="en-GB" sz="2400" dirty="0" smtClean="0"/>
              <a:t>No need to change XML workflow</a:t>
            </a:r>
          </a:p>
          <a:p>
            <a:r>
              <a:rPr lang="en-GB" sz="2400" dirty="0" smtClean="0"/>
              <a:t>Similar to RDF Chimera approach</a:t>
            </a:r>
          </a:p>
          <a:p>
            <a:r>
              <a:rPr lang="en-GB" sz="2400" dirty="0" smtClean="0"/>
              <a:t>Difference: here focus on adding new (linked) information</a:t>
            </a:r>
          </a:p>
          <a:p>
            <a:pPr marL="0" indent="0">
              <a:buNone/>
            </a:pPr>
            <a:r>
              <a:rPr lang="en-GB" sz="2400" dirty="0" smtClean="0"/>
              <a:t>Drawback</a:t>
            </a:r>
          </a:p>
          <a:p>
            <a:r>
              <a:rPr lang="en-GB" sz="2400" dirty="0" smtClean="0"/>
              <a:t>New tool chain needed</a:t>
            </a:r>
          </a:p>
          <a:p>
            <a:r>
              <a:rPr lang="en-GB" sz="2400" dirty="0" smtClean="0"/>
              <a:t>No useful representation of mixed content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7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2. </a:t>
            </a:r>
            <a:r>
              <a:rPr lang="en-GB" dirty="0"/>
              <a:t>Embed linked data into XML via structured </a:t>
            </a:r>
            <a:r>
              <a:rPr lang="en-GB" dirty="0" smtClean="0"/>
              <a:t>markup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2308324"/>
          </a:xfrm>
          <a:ln>
            <a:solidFill>
              <a:srgbClr val="293559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&lt;</a:t>
            </a:r>
            <a:r>
              <a:rPr lang="de-DE" sz="2400" dirty="0" err="1"/>
              <a:t>para</a:t>
            </a:r>
            <a:r>
              <a:rPr lang="de-DE" sz="2400" dirty="0"/>
              <a:t>&gt;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very</a:t>
            </a:r>
            <a:r>
              <a:rPr lang="de-DE" sz="2400" dirty="0"/>
              <a:t> </a:t>
            </a:r>
            <a:r>
              <a:rPr lang="de-DE" sz="2400" dirty="0" err="1"/>
              <a:t>much</a:t>
            </a:r>
            <a:r>
              <a:rPr lang="de-DE" sz="2400" dirty="0"/>
              <a:t> </a:t>
            </a:r>
            <a:r>
              <a:rPr lang="de-DE" sz="2400" dirty="0" err="1"/>
              <a:t>welcome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&lt;</a:t>
            </a:r>
            <a:r>
              <a:rPr lang="de-DE" sz="2400" dirty="0" err="1"/>
              <a:t>emphasis</a:t>
            </a:r>
            <a:r>
              <a:rPr lang="de-DE" sz="2400" dirty="0"/>
              <a:t> </a:t>
            </a:r>
            <a:r>
              <a:rPr lang="de-DE" sz="2400" b="1" dirty="0" err="1"/>
              <a:t>vocab</a:t>
            </a:r>
            <a:r>
              <a:rPr lang="de-DE" sz="2400" dirty="0"/>
              <a:t>="http://</a:t>
            </a:r>
            <a:r>
              <a:rPr lang="de-DE" sz="2400" dirty="0" err="1"/>
              <a:t>schema.org</a:t>
            </a:r>
            <a:r>
              <a:rPr lang="de-DE" sz="2400" dirty="0"/>
              <a:t>/" </a:t>
            </a:r>
            <a:r>
              <a:rPr lang="de-DE" sz="2400" b="1" dirty="0" err="1"/>
              <a:t>typeof</a:t>
            </a:r>
            <a:r>
              <a:rPr lang="de-DE" sz="2400" dirty="0"/>
              <a:t>="Place" </a:t>
            </a:r>
            <a:r>
              <a:rPr lang="de-DE" sz="2400" b="1" dirty="0" err="1"/>
              <a:t>property</a:t>
            </a:r>
            <a:r>
              <a:rPr lang="de-DE" sz="2400" dirty="0"/>
              <a:t>="</a:t>
            </a:r>
            <a:r>
              <a:rPr lang="de-DE" sz="2400" dirty="0" err="1"/>
              <a:t>name</a:t>
            </a:r>
            <a:r>
              <a:rPr lang="de-DE" sz="2400" dirty="0"/>
              <a:t>" </a:t>
            </a:r>
            <a:r>
              <a:rPr lang="de-DE" sz="2400" b="1" dirty="0" err="1"/>
              <a:t>resource</a:t>
            </a:r>
            <a:r>
              <a:rPr lang="de-DE" sz="2400" dirty="0"/>
              <a:t>="http://</a:t>
            </a:r>
            <a:r>
              <a:rPr lang="de-DE" sz="2400" dirty="0" err="1"/>
              <a:t>dbpedia.org</a:t>
            </a:r>
            <a:r>
              <a:rPr lang="de-DE" sz="2400" dirty="0"/>
              <a:t>/</a:t>
            </a:r>
            <a:r>
              <a:rPr lang="de-DE" sz="2400" dirty="0" err="1"/>
              <a:t>resource</a:t>
            </a:r>
            <a:r>
              <a:rPr lang="de-DE" sz="2400" dirty="0"/>
              <a:t>/</a:t>
            </a:r>
            <a:r>
              <a:rPr lang="de-DE" sz="2400" dirty="0" err="1"/>
              <a:t>Prague</a:t>
            </a:r>
            <a:r>
              <a:rPr lang="de-DE" sz="2400" dirty="0"/>
              <a:t>"&gt;</a:t>
            </a:r>
            <a:r>
              <a:rPr lang="de-DE" sz="2400" dirty="0" err="1"/>
              <a:t>Prague</a:t>
            </a:r>
            <a:r>
              <a:rPr lang="de-DE" sz="2400" dirty="0"/>
              <a:t>&lt;/</a:t>
            </a:r>
            <a:r>
              <a:rPr lang="de-DE" sz="2400" dirty="0" err="1"/>
              <a:t>emphasis</a:t>
            </a:r>
            <a:r>
              <a:rPr lang="de-DE" sz="2400" dirty="0"/>
              <a:t>&gt;, a </a:t>
            </a:r>
            <a:r>
              <a:rPr lang="de-DE" sz="2400" dirty="0" err="1"/>
              <a:t>home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&lt;</a:t>
            </a:r>
            <a:r>
              <a:rPr lang="de-DE" sz="2400" dirty="0" err="1"/>
              <a:t>emphasis</a:t>
            </a:r>
            <a:r>
              <a:rPr lang="de-DE" sz="2400" dirty="0"/>
              <a:t> </a:t>
            </a:r>
            <a:r>
              <a:rPr lang="de-DE" sz="2400" b="1" dirty="0" err="1"/>
              <a:t>vocab</a:t>
            </a:r>
            <a:r>
              <a:rPr lang="de-DE" sz="2400" dirty="0"/>
              <a:t>="http://</a:t>
            </a:r>
            <a:r>
              <a:rPr lang="de-DE" sz="2400" dirty="0" err="1"/>
              <a:t>schema.org</a:t>
            </a:r>
            <a:r>
              <a:rPr lang="de-DE" sz="2400" dirty="0"/>
              <a:t>/" </a:t>
            </a:r>
            <a:r>
              <a:rPr lang="de-DE" sz="2400" dirty="0" err="1"/>
              <a:t>typeof</a:t>
            </a:r>
            <a:r>
              <a:rPr lang="de-DE" sz="2400" dirty="0"/>
              <a:t>="Thing" </a:t>
            </a:r>
            <a:r>
              <a:rPr lang="de-DE" sz="2400" b="1" dirty="0" err="1"/>
              <a:t>property</a:t>
            </a:r>
            <a:r>
              <a:rPr lang="de-DE" sz="2400" dirty="0"/>
              <a:t>="</a:t>
            </a:r>
            <a:r>
              <a:rPr lang="de-DE" sz="2400" dirty="0" err="1"/>
              <a:t>name</a:t>
            </a:r>
            <a:r>
              <a:rPr lang="de-DE" sz="2400" dirty="0"/>
              <a:t>" </a:t>
            </a:r>
            <a:r>
              <a:rPr lang="de-DE" sz="2400" b="1" dirty="0" err="1"/>
              <a:t>resource</a:t>
            </a:r>
            <a:r>
              <a:rPr lang="de-DE" sz="2400" dirty="0"/>
              <a:t>="http://</a:t>
            </a:r>
            <a:r>
              <a:rPr lang="de-DE" sz="2400" dirty="0" err="1"/>
              <a:t>dbpedia.org</a:t>
            </a:r>
            <a:r>
              <a:rPr lang="de-DE" sz="2400" dirty="0"/>
              <a:t>/</a:t>
            </a:r>
            <a:r>
              <a:rPr lang="de-DE" sz="2400" dirty="0" err="1"/>
              <a:t>resource</a:t>
            </a:r>
            <a:r>
              <a:rPr lang="de-DE" sz="2400" dirty="0"/>
              <a:t>/XML"&gt;XML&lt;/</a:t>
            </a:r>
            <a:r>
              <a:rPr lang="de-DE" sz="2400" dirty="0" err="1"/>
              <a:t>emphasis</a:t>
            </a:r>
            <a:r>
              <a:rPr lang="de-DE" sz="2400" dirty="0"/>
              <a:t>&gt;!&lt;/</a:t>
            </a:r>
            <a:r>
              <a:rPr lang="de-DE" sz="2400" dirty="0" err="1"/>
              <a:t>para</a:t>
            </a:r>
            <a:r>
              <a:rPr lang="de-DE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723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2. Embed linked data into XML via structured markup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397031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Benefits</a:t>
            </a:r>
          </a:p>
          <a:p>
            <a:r>
              <a:rPr lang="en-GB" sz="2400" dirty="0" smtClean="0"/>
              <a:t>Relying on hooks for data integration, e.g. </a:t>
            </a:r>
            <a:r>
              <a:rPr lang="en-GB" sz="2400" dirty="0" err="1" smtClean="0"/>
              <a:t>RDFa</a:t>
            </a:r>
            <a:r>
              <a:rPr lang="en-GB" sz="2400" dirty="0" smtClean="0"/>
              <a:t> 1.1 </a:t>
            </a:r>
            <a:r>
              <a:rPr lang="en-GB" sz="2400" dirty="0" err="1" smtClean="0"/>
              <a:t>lite</a:t>
            </a:r>
            <a:endParaRPr lang="en-GB" sz="2400" dirty="0" smtClean="0"/>
          </a:p>
          <a:p>
            <a:r>
              <a:rPr lang="en-GB" sz="2400" dirty="0" smtClean="0"/>
              <a:t>Common for search engine optimization, cf. </a:t>
            </a:r>
            <a:r>
              <a:rPr lang="en-GB" sz="2400" dirty="0" err="1" smtClean="0"/>
              <a:t>schema.org</a:t>
            </a:r>
            <a:endParaRPr lang="en-GB" sz="2400" dirty="0" smtClean="0"/>
          </a:p>
          <a:p>
            <a:r>
              <a:rPr lang="en-GB" sz="2400" dirty="0" smtClean="0"/>
              <a:t>May use other syntaxes like </a:t>
            </a:r>
            <a:r>
              <a:rPr lang="en-GB" sz="2400" dirty="0" err="1" smtClean="0"/>
              <a:t>json-ld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Drawback</a:t>
            </a:r>
          </a:p>
          <a:p>
            <a:r>
              <a:rPr lang="en-GB" sz="2400" dirty="0" smtClean="0"/>
              <a:t>May break XML validation</a:t>
            </a:r>
          </a:p>
          <a:p>
            <a:r>
              <a:rPr lang="en-GB" sz="2400" dirty="0" smtClean="0"/>
              <a:t>May need at least adapted tool chains to understand </a:t>
            </a:r>
            <a:r>
              <a:rPr lang="en-GB" sz="2400" dirty="0" err="1" smtClean="0"/>
              <a:t>RDFa</a:t>
            </a:r>
            <a:r>
              <a:rPr lang="en-GB" sz="2400" dirty="0" smtClean="0"/>
              <a:t> / </a:t>
            </a:r>
            <a:r>
              <a:rPr lang="en-GB" sz="2400" dirty="0" err="1" smtClean="0"/>
              <a:t>json-ld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169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</a:t>
            </a:r>
            <a:r>
              <a:rPr lang="en-GB" dirty="0"/>
              <a:t>Anchor Linked data in XML </a:t>
            </a:r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062044"/>
            <a:ext cx="8671981" cy="89255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z="2600" dirty="0" smtClean="0"/>
              <a:t>Example: Embedding anchors in XLIFF via ITS 2.0 text analytics markup</a:t>
            </a:r>
            <a:endParaRPr lang="en-GB" sz="26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1763" y="2061184"/>
            <a:ext cx="8671981" cy="2000548"/>
          </a:xfrm>
          <a:prstGeom prst="rect">
            <a:avLst/>
          </a:prstGeom>
          <a:ln>
            <a:solidFill>
              <a:srgbClr val="293559"/>
            </a:solidFill>
          </a:ln>
        </p:spPr>
        <p:txBody>
          <a:bodyPr wrap="square">
            <a:spAutoFit/>
          </a:bodyPr>
          <a:lstStyle>
            <a:lvl1pPr marL="360000" indent="-360000" algn="l" defTabSz="914400" rtl="0" eaLnBrk="1" latinLnBrk="0" hangingPunct="1">
              <a:spcBef>
                <a:spcPts val="1200"/>
              </a:spcBef>
              <a:buClr>
                <a:srgbClr val="293559"/>
              </a:buClr>
              <a:buFont typeface="Arial" panose="020B0604020202020204" pitchFamily="34" charset="0"/>
              <a:buChar char="•"/>
              <a:tabLst>
                <a:tab pos="176213" algn="l"/>
              </a:tabLst>
              <a:defRPr sz="1800" kern="1200" baseline="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◦"/>
              <a:tabLst>
                <a:tab pos="176213" algn="l"/>
              </a:tabLst>
              <a:defRPr sz="160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spcBef>
                <a:spcPts val="600"/>
              </a:spcBef>
              <a:buClr>
                <a:srgbClr val="293559"/>
              </a:buClr>
              <a:buFont typeface="Segoe UI" panose="020B0502040204020203" pitchFamily="34" charset="0"/>
              <a:buChar char="-"/>
              <a:tabLst>
                <a:tab pos="176213" algn="l"/>
              </a:tabLst>
              <a:defRPr sz="1600" kern="1200" baseline="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 smtClean="0"/>
              <a:t>&lt;source ...&gt;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 smtClean="0"/>
              <a:t> &lt;</a:t>
            </a:r>
            <a:r>
              <a:rPr lang="en-GB" sz="2600" dirty="0" err="1" smtClean="0"/>
              <a:t>mrk</a:t>
            </a:r>
            <a:r>
              <a:rPr lang="en-GB" sz="2600" dirty="0" smtClean="0"/>
              <a:t> ...</a:t>
            </a:r>
            <a:r>
              <a:rPr lang="en-GB" sz="2600" b="1" dirty="0" err="1" smtClean="0"/>
              <a:t>its:taIdentRef</a:t>
            </a:r>
            <a:r>
              <a:rPr lang="en-GB" sz="2600" dirty="0" smtClean="0"/>
              <a:t>="http://</a:t>
            </a:r>
            <a:r>
              <a:rPr lang="en-GB" sz="2600" dirty="0" err="1" smtClean="0"/>
              <a:t>dbpedia.org</a:t>
            </a:r>
            <a:r>
              <a:rPr lang="en-GB" sz="2600" dirty="0" smtClean="0"/>
              <a:t>/resource/Berlin"&gt;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 smtClean="0"/>
              <a:t>  Berlin&lt;/</a:t>
            </a:r>
            <a:r>
              <a:rPr lang="en-GB" sz="2600" dirty="0" err="1" smtClean="0"/>
              <a:t>mrk</a:t>
            </a:r>
            <a:r>
              <a:rPr lang="en-GB" sz="2600" dirty="0" smtClean="0"/>
              <a:t>&gt; is the capital of Germany!&lt;/source&gt;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2760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3. Anchor Linked data in XML attributes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307776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Benefits</a:t>
            </a:r>
          </a:p>
          <a:p>
            <a:r>
              <a:rPr lang="en-GB" sz="2400" dirty="0" smtClean="0"/>
              <a:t>Using existing XML attributes = no new markup is needed</a:t>
            </a:r>
          </a:p>
          <a:p>
            <a:r>
              <a:rPr lang="en-GB" sz="2400" dirty="0" err="1" smtClean="0"/>
              <a:t>Toolchain</a:t>
            </a:r>
            <a:r>
              <a:rPr lang="en-GB" sz="2400" dirty="0" smtClean="0"/>
              <a:t> can be kept as is</a:t>
            </a:r>
          </a:p>
          <a:p>
            <a:pPr marL="0" indent="0">
              <a:buNone/>
            </a:pPr>
            <a:r>
              <a:rPr lang="en-GB" sz="2400" dirty="0" smtClean="0"/>
              <a:t>Drawback</a:t>
            </a:r>
          </a:p>
          <a:p>
            <a:r>
              <a:rPr lang="en-GB" sz="2400" dirty="0" smtClean="0"/>
              <a:t>Actual data integration is just postponed</a:t>
            </a:r>
          </a:p>
          <a:p>
            <a:r>
              <a:rPr lang="en-GB" sz="2400" dirty="0" smtClean="0"/>
              <a:t>Data integration does not leave a trace – missing provenance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05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4. </a:t>
            </a:r>
            <a:r>
              <a:rPr lang="en-GB" dirty="0"/>
              <a:t>Embed linked data in metadata sections of XML </a:t>
            </a:r>
            <a:r>
              <a:rPr lang="en-GB" dirty="0" smtClean="0"/>
              <a:t>files</a:t>
            </a:r>
            <a:endParaRPr lang="en-GB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9" y="1134518"/>
            <a:ext cx="7651005" cy="48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Co-Authors of This Effort and Paper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3970318"/>
          </a:xfrm>
        </p:spPr>
        <p:txBody>
          <a:bodyPr/>
          <a:lstStyle/>
          <a:p>
            <a:r>
              <a:rPr lang="en-GB" sz="2400" dirty="0"/>
              <a:t>Marta </a:t>
            </a:r>
            <a:r>
              <a:rPr lang="en-GB" sz="2400" dirty="0" err="1"/>
              <a:t>Borriello</a:t>
            </a:r>
            <a:r>
              <a:rPr lang="en-GB" sz="2400" dirty="0"/>
              <a:t>, </a:t>
            </a:r>
            <a:r>
              <a:rPr lang="en-GB" sz="2400" dirty="0" err="1" smtClean="0"/>
              <a:t>Vistatec</a:t>
            </a:r>
            <a:endParaRPr lang="en-GB" sz="2400" dirty="0"/>
          </a:p>
          <a:p>
            <a:r>
              <a:rPr lang="en-GB" sz="2400" dirty="0" smtClean="0"/>
              <a:t>Christian </a:t>
            </a:r>
            <a:r>
              <a:rPr lang="en-GB" sz="2400" dirty="0" err="1"/>
              <a:t>Dirschl</a:t>
            </a:r>
            <a:r>
              <a:rPr lang="en-GB" sz="2400" dirty="0"/>
              <a:t>, </a:t>
            </a:r>
            <a:r>
              <a:rPr lang="en-GB" sz="2400" dirty="0" err="1"/>
              <a:t>Wolters</a:t>
            </a:r>
            <a:r>
              <a:rPr lang="en-GB" sz="2400" dirty="0"/>
              <a:t> </a:t>
            </a:r>
            <a:r>
              <a:rPr lang="en-GB" sz="2400" dirty="0" smtClean="0"/>
              <a:t>Kluwer</a:t>
            </a:r>
            <a:endParaRPr lang="en-GB" sz="2400" dirty="0"/>
          </a:p>
          <a:p>
            <a:r>
              <a:rPr lang="en-GB" sz="2400" dirty="0" smtClean="0"/>
              <a:t>Axel </a:t>
            </a:r>
            <a:r>
              <a:rPr lang="en-GB" sz="2400" dirty="0" err="1"/>
              <a:t>Polleres</a:t>
            </a:r>
            <a:r>
              <a:rPr lang="en-GB" sz="2400" dirty="0"/>
              <a:t>, Vienna University of Economics and Business (WU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Phil </a:t>
            </a:r>
            <a:r>
              <a:rPr lang="en-GB" sz="2400" dirty="0"/>
              <a:t>Ritchie, </a:t>
            </a:r>
            <a:r>
              <a:rPr lang="en-GB" sz="2400" dirty="0" err="1" smtClean="0"/>
              <a:t>Vistatec</a:t>
            </a:r>
            <a:endParaRPr lang="en-GB" sz="2400" dirty="0" smtClean="0"/>
          </a:p>
          <a:p>
            <a:r>
              <a:rPr lang="en-GB" sz="2400" dirty="0" smtClean="0"/>
              <a:t>Frank </a:t>
            </a:r>
            <a:r>
              <a:rPr lang="en-GB" sz="2400" dirty="0" err="1"/>
              <a:t>Salliau</a:t>
            </a:r>
            <a:r>
              <a:rPr lang="en-GB" sz="2400" dirty="0"/>
              <a:t>, </a:t>
            </a:r>
            <a:r>
              <a:rPr lang="en-GB" sz="2400" dirty="0" err="1" smtClean="0"/>
              <a:t>iMinds</a:t>
            </a:r>
            <a:endParaRPr lang="en-GB" sz="2400" dirty="0"/>
          </a:p>
          <a:p>
            <a:r>
              <a:rPr lang="en-GB" sz="2400" dirty="0" smtClean="0"/>
              <a:t>Felix </a:t>
            </a:r>
            <a:r>
              <a:rPr lang="en-GB" sz="2400" dirty="0"/>
              <a:t>Sasaki, DFKI / W3C </a:t>
            </a:r>
            <a:r>
              <a:rPr lang="en-GB" sz="2400" dirty="0" smtClean="0"/>
              <a:t>Fellow</a:t>
            </a:r>
            <a:endParaRPr lang="en-GB" sz="2400" dirty="0"/>
          </a:p>
          <a:p>
            <a:r>
              <a:rPr lang="en-GB" sz="2400" dirty="0" err="1" smtClean="0"/>
              <a:t>Giannis</a:t>
            </a:r>
            <a:r>
              <a:rPr lang="en-GB" sz="2400" dirty="0" smtClean="0"/>
              <a:t> </a:t>
            </a:r>
            <a:r>
              <a:rPr lang="en-GB" sz="2400" dirty="0" err="1"/>
              <a:t>Stoitsis</a:t>
            </a:r>
            <a:r>
              <a:rPr lang="en-GB" sz="2400" dirty="0"/>
              <a:t>, Agro-Know</a:t>
            </a:r>
          </a:p>
        </p:txBody>
      </p:sp>
    </p:spTree>
    <p:extLst>
      <p:ext uri="{BB962C8B-B14F-4D97-AF65-F5344CB8AC3E}">
        <p14:creationId xmlns:p14="http://schemas.microsoft.com/office/powerpoint/2010/main" val="62107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4. Embed linked data in metadata sections of XML files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307776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Benefits</a:t>
            </a:r>
          </a:p>
          <a:p>
            <a:r>
              <a:rPr lang="en-GB" sz="2400" dirty="0" smtClean="0"/>
              <a:t>Metadata section does not influence size of main content</a:t>
            </a:r>
          </a:p>
          <a:p>
            <a:r>
              <a:rPr lang="en-GB" sz="2400" dirty="0" smtClean="0"/>
              <a:t>Clear separation of concerns and processing</a:t>
            </a:r>
          </a:p>
          <a:p>
            <a:pPr marL="0" indent="0">
              <a:buNone/>
            </a:pPr>
            <a:r>
              <a:rPr lang="en-GB" sz="2400" dirty="0" smtClean="0"/>
              <a:t>Drawback</a:t>
            </a:r>
          </a:p>
          <a:p>
            <a:r>
              <a:rPr lang="en-GB" sz="2400" dirty="0" smtClean="0"/>
              <a:t>No per se relation to actual content</a:t>
            </a:r>
          </a:p>
          <a:p>
            <a:r>
              <a:rPr lang="en-GB" sz="2400" dirty="0" smtClean="0"/>
              <a:t>Character offset pointers to content are fragile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459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5. Anchor </a:t>
            </a:r>
            <a:r>
              <a:rPr lang="en-GB" dirty="0"/>
              <a:t>linked data via annotations in XML </a:t>
            </a:r>
            <a:r>
              <a:rPr lang="en-GB" dirty="0" smtClean="0"/>
              <a:t>content – Here Using W3C Annotation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2616101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{ "</a:t>
            </a:r>
            <a:r>
              <a:rPr lang="de-DE" sz="2400" dirty="0" err="1"/>
              <a:t>id</a:t>
            </a:r>
            <a:r>
              <a:rPr lang="de-DE" sz="2400" dirty="0"/>
              <a:t>": "http://</a:t>
            </a:r>
            <a:r>
              <a:rPr lang="de-DE" sz="2400" dirty="0" err="1"/>
              <a:t>example.com</a:t>
            </a:r>
            <a:r>
              <a:rPr lang="de-DE" sz="2400" dirty="0"/>
              <a:t>/</a:t>
            </a:r>
            <a:r>
              <a:rPr lang="de-DE" sz="2400" dirty="0" err="1"/>
              <a:t>myannotations</a:t>
            </a:r>
            <a:r>
              <a:rPr lang="de-DE" sz="2400" dirty="0"/>
              <a:t>/a1", "type": "</a:t>
            </a:r>
            <a:r>
              <a:rPr lang="de-DE" sz="2400" dirty="0" smtClean="0"/>
              <a:t>Annotation“...</a:t>
            </a:r>
          </a:p>
          <a:p>
            <a:pPr marL="0" indent="0">
              <a:buNone/>
            </a:pPr>
            <a:r>
              <a:rPr lang="de-DE" sz="2400" dirty="0" smtClean="0"/>
              <a:t>"</a:t>
            </a:r>
            <a:r>
              <a:rPr lang="de-DE" sz="2400" dirty="0" err="1"/>
              <a:t>selector</a:t>
            </a:r>
            <a:r>
              <a:rPr lang="de-DE" sz="2400" dirty="0"/>
              <a:t>": </a:t>
            </a:r>
            <a:r>
              <a:rPr lang="de-DE" sz="2400" dirty="0" smtClean="0"/>
              <a:t>{ ...</a:t>
            </a:r>
          </a:p>
          <a:p>
            <a:pPr marL="0" indent="0">
              <a:buNone/>
            </a:pPr>
            <a:r>
              <a:rPr lang="de-DE" sz="2400" dirty="0" smtClean="0"/>
              <a:t>"</a:t>
            </a:r>
            <a:r>
              <a:rPr lang="de-DE" sz="2400" b="1" dirty="0"/>
              <a:t>/</a:t>
            </a:r>
            <a:r>
              <a:rPr lang="de-DE" sz="2400" b="1" dirty="0" err="1"/>
              <a:t>xlf:unit</a:t>
            </a:r>
            <a:r>
              <a:rPr lang="de-DE" sz="2400" b="1" dirty="0"/>
              <a:t>[1]/</a:t>
            </a:r>
            <a:r>
              <a:rPr lang="de-DE" sz="2400" b="1" dirty="0" err="1"/>
              <a:t>xlf:segment</a:t>
            </a:r>
            <a:r>
              <a:rPr lang="de-DE" sz="2400" b="1" dirty="0"/>
              <a:t>[1]/</a:t>
            </a:r>
            <a:r>
              <a:rPr lang="de-DE" sz="2400" b="1" dirty="0" err="1"/>
              <a:t>xlf:source</a:t>
            </a:r>
            <a:r>
              <a:rPr lang="de-DE" sz="2400" b="1" dirty="0"/>
              <a:t>/</a:t>
            </a:r>
            <a:r>
              <a:rPr lang="de-DE" sz="2400" b="1" dirty="0" err="1"/>
              <a:t>xlf:mrk</a:t>
            </a:r>
            <a:r>
              <a:rPr lang="de-DE" sz="2400" b="1" dirty="0"/>
              <a:t>[1</a:t>
            </a:r>
            <a:r>
              <a:rPr lang="de-DE" sz="2400" b="1" dirty="0" smtClean="0"/>
              <a:t>]</a:t>
            </a:r>
            <a:r>
              <a:rPr lang="de-DE" sz="2400" dirty="0" smtClean="0"/>
              <a:t>" "</a:t>
            </a:r>
            <a:r>
              <a:rPr lang="de-DE" sz="2400" dirty="0" err="1"/>
              <a:t>itsrdf:taIdentRef</a:t>
            </a:r>
            <a:r>
              <a:rPr lang="de-DE" sz="2400" dirty="0"/>
              <a:t>": "http://</a:t>
            </a:r>
            <a:r>
              <a:rPr lang="de-DE" sz="2400" dirty="0" err="1"/>
              <a:t>dbpedia.org</a:t>
            </a:r>
            <a:r>
              <a:rPr lang="de-DE" sz="2400" dirty="0"/>
              <a:t>/</a:t>
            </a:r>
            <a:r>
              <a:rPr lang="de-DE" sz="2400" dirty="0" err="1"/>
              <a:t>resource</a:t>
            </a:r>
            <a:r>
              <a:rPr lang="de-DE" sz="2400" dirty="0"/>
              <a:t>/Berlin", "</a:t>
            </a:r>
            <a:r>
              <a:rPr lang="de-DE" sz="2400" dirty="0" err="1"/>
              <a:t>itsrdf:taClassRef</a:t>
            </a:r>
            <a:r>
              <a:rPr lang="de-DE" sz="2400" dirty="0"/>
              <a:t>": "http://</a:t>
            </a:r>
            <a:r>
              <a:rPr lang="de-DE" sz="2400" dirty="0" err="1"/>
              <a:t>schema.org</a:t>
            </a:r>
            <a:r>
              <a:rPr lang="de-DE" sz="2400" dirty="0"/>
              <a:t>/Place", </a:t>
            </a:r>
            <a:r>
              <a:rPr lang="de-DE" sz="2400" dirty="0" smtClean="0"/>
              <a:t>... } </a:t>
            </a:r>
            <a:r>
              <a:rPr lang="de-DE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768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5. Anchor linked data via annotations in XML 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292387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Benefits</a:t>
            </a:r>
          </a:p>
          <a:p>
            <a:r>
              <a:rPr lang="en-GB" sz="2400" dirty="0" smtClean="0"/>
              <a:t>Same as approach 4</a:t>
            </a:r>
          </a:p>
          <a:p>
            <a:r>
              <a:rPr lang="en-GB" sz="2400" dirty="0" smtClean="0"/>
              <a:t>In addition, more robust anchoring via path expressions</a:t>
            </a:r>
          </a:p>
          <a:p>
            <a:pPr marL="0" indent="0">
              <a:buNone/>
            </a:pPr>
            <a:r>
              <a:rPr lang="en-GB" sz="2400" dirty="0" smtClean="0"/>
              <a:t>Drawback</a:t>
            </a:r>
          </a:p>
          <a:p>
            <a:r>
              <a:rPr lang="en-GB" sz="2400" dirty="0" smtClean="0"/>
              <a:t>Resolution of path expressions can be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25009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Approaches for Linked Data Integration …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406" y="1196752"/>
            <a:ext cx="9061594" cy="310854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2400" dirty="0" smtClean="0"/>
              <a:t>Convert XML to linked data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Embed </a:t>
            </a:r>
            <a:r>
              <a:rPr lang="en-GB" sz="2400" dirty="0"/>
              <a:t>linked data into XML via </a:t>
            </a:r>
            <a:r>
              <a:rPr lang="en-GB" sz="2400" dirty="0" smtClean="0"/>
              <a:t>structured markup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Anchor Linked data in XML attributes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Embed linked data in metadata sections of XML files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Anchor linked data via annotations in XML content</a:t>
            </a:r>
          </a:p>
          <a:p>
            <a:pPr marL="0" indent="0">
              <a:buNone/>
            </a:pPr>
            <a:r>
              <a:rPr lang="en-GB" sz="2600" b="1" dirty="0" smtClean="0"/>
              <a:t>… Or: Routes </a:t>
            </a:r>
            <a:r>
              <a:rPr lang="en-GB" sz="2600" b="1" dirty="0"/>
              <a:t>to Bridge between RDF and XML</a:t>
            </a:r>
          </a:p>
        </p:txBody>
      </p:sp>
    </p:spTree>
    <p:extLst>
      <p:ext uri="{BB962C8B-B14F-4D97-AF65-F5344CB8AC3E}">
        <p14:creationId xmlns:p14="http://schemas.microsoft.com/office/powerpoint/2010/main" val="74526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Routes to Bridge between RDF and XML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984885"/>
          </a:xfrm>
        </p:spPr>
        <p:txBody>
          <a:bodyPr/>
          <a:lstStyle/>
          <a:p>
            <a:r>
              <a:rPr lang="en-GB" sz="2400" dirty="0" smtClean="0"/>
              <a:t>XSPARQL – W3C Member submission</a:t>
            </a:r>
          </a:p>
          <a:p>
            <a:r>
              <a:rPr lang="en-GB" sz="2400" dirty="0" smtClean="0"/>
              <a:t>Compilation of SPARQL queries into XQuery</a:t>
            </a:r>
            <a:endParaRPr lang="en-GB" sz="24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4" y="2650906"/>
            <a:ext cx="8001000" cy="3403600"/>
          </a:xfrm>
          <a:prstGeom prst="rect">
            <a:avLst/>
          </a:prstGeom>
          <a:solidFill>
            <a:srgbClr val="676F8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340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Next steps – What Do you Think?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4816703"/>
          </a:xfrm>
        </p:spPr>
        <p:txBody>
          <a:bodyPr/>
          <a:lstStyle/>
          <a:p>
            <a:r>
              <a:rPr lang="en-GB" sz="2400" dirty="0" smtClean="0"/>
              <a:t>Conclusion with my co-authors:</a:t>
            </a:r>
            <a:br>
              <a:rPr lang="en-GB" sz="2400" dirty="0" smtClean="0"/>
            </a:b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“We </a:t>
            </a:r>
            <a:r>
              <a:rPr lang="en-GB" sz="2400" dirty="0"/>
              <a:t>believe that joint efforts in standardization bodies to bridge the gaps between RDF and XML in order to enable such transformations and integrated tooling in a standard way should be further pursued</a:t>
            </a:r>
            <a:r>
              <a:rPr lang="en-GB" sz="2400" dirty="0" smtClean="0"/>
              <a:t>.”</a:t>
            </a:r>
          </a:p>
          <a:p>
            <a:endParaRPr lang="en-GB" sz="2400" dirty="0" smtClean="0"/>
          </a:p>
          <a:p>
            <a:r>
              <a:rPr lang="en-GB" sz="2400" dirty="0" smtClean="0"/>
              <a:t>What do you think – is it worth documenting this further</a:t>
            </a:r>
          </a:p>
          <a:p>
            <a:pPr lvl="1"/>
            <a:r>
              <a:rPr lang="en-GB" sz="2200" dirty="0" smtClean="0"/>
              <a:t>Have a W3C community group on the topic?</a:t>
            </a:r>
          </a:p>
          <a:p>
            <a:pPr lvl="1"/>
            <a:r>
              <a:rPr lang="en-GB" sz="2400" dirty="0" smtClean="0"/>
              <a:t>Document approaches and best practices?</a:t>
            </a:r>
          </a:p>
          <a:p>
            <a:pPr lvl="1"/>
            <a:r>
              <a:rPr lang="en-GB" sz="2400" dirty="0" smtClean="0"/>
              <a:t>Provide of-the-shelf tooling?</a:t>
            </a:r>
          </a:p>
        </p:txBody>
      </p:sp>
    </p:spTree>
    <p:extLst>
      <p:ext uri="{BB962C8B-B14F-4D97-AF65-F5344CB8AC3E}">
        <p14:creationId xmlns:p14="http://schemas.microsoft.com/office/powerpoint/2010/main" val="135655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2" name="Rettangolo 31"/>
          <p:cNvSpPr/>
          <p:nvPr/>
        </p:nvSpPr>
        <p:spPr>
          <a:xfrm>
            <a:off x="0" y="1124744"/>
            <a:ext cx="9144000" cy="2609056"/>
          </a:xfrm>
          <a:prstGeom prst="rect">
            <a:avLst/>
          </a:prstGeom>
          <a:solidFill>
            <a:srgbClr val="293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76F82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526" y="306000"/>
            <a:ext cx="8448246" cy="663834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contacts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2526" y="1196753"/>
            <a:ext cx="5607626" cy="1569660"/>
          </a:xfrm>
        </p:spPr>
        <p:txBody>
          <a:bodyPr lIns="0" tIns="0" rIns="0" bIns="0"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FELIX SASAKI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Senior Researcher DFKI / W3C Fellow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On behalf of the FREME consortium and collaborators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E</a:t>
            </a:r>
            <a:r>
              <a:rPr lang="en-GB" dirty="0">
                <a:solidFill>
                  <a:schemeClr val="bg1"/>
                </a:solidFill>
              </a:rPr>
              <a:t>-mail: </a:t>
            </a:r>
            <a:r>
              <a:rPr lang="en-GB" dirty="0" err="1" smtClean="0">
                <a:solidFill>
                  <a:schemeClr val="bg1"/>
                </a:solidFill>
              </a:rPr>
              <a:t>felix.sasaki@dfki.de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6" y="3024657"/>
            <a:ext cx="548359" cy="5483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0" y="3082814"/>
            <a:ext cx="224550" cy="43204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36" y="3024657"/>
            <a:ext cx="548359" cy="54835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33" y="3060663"/>
            <a:ext cx="433166" cy="43204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1" y="3024657"/>
            <a:ext cx="548359" cy="54835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79" y="3118817"/>
            <a:ext cx="443362" cy="360038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126"/>
            <a:ext cx="143256" cy="7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– </a:t>
            </a:r>
            <a:r>
              <a:rPr lang="en-GB" u="sng" dirty="0" smtClean="0"/>
              <a:t>This</a:t>
            </a:r>
            <a:r>
              <a:rPr lang="en-GB" dirty="0" smtClean="0"/>
              <a:t> breaks XML Processing!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800219"/>
          </a:xfrm>
          <a:ln>
            <a:solidFill>
              <a:srgbClr val="293559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myData</a:t>
            </a:r>
            <a:r>
              <a:rPr lang="en-GB" dirty="0" smtClean="0"/>
              <a:t>&gt; &lt;head&gt;...&lt;/head&gt; &lt;body&gt;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b="1" u="sng" dirty="0" smtClean="0"/>
              <a:t>&lt;</a:t>
            </a:r>
            <a:r>
              <a:rPr lang="en-GB" b="1" u="sng" dirty="0" err="1" smtClean="0"/>
              <a:t>linkedDataStorage</a:t>
            </a:r>
            <a:r>
              <a:rPr lang="en-GB" b="1" u="sng" dirty="0" smtClean="0"/>
              <a:t>&gt;...&lt;/</a:t>
            </a:r>
            <a:r>
              <a:rPr lang="en-GB" b="1" u="sng" dirty="0" err="1" smtClean="0"/>
              <a:t>linkedDataStorage</a:t>
            </a:r>
            <a:r>
              <a:rPr lang="en-GB" b="1" u="sng" dirty="0" smtClean="0"/>
              <a:t>&gt;</a:t>
            </a:r>
            <a:r>
              <a:rPr lang="en-GB" dirty="0" smtClean="0"/>
              <a:t> ... &lt;/body&gt; &lt;/</a:t>
            </a:r>
            <a:r>
              <a:rPr lang="en-GB" dirty="0" err="1" smtClean="0"/>
              <a:t>myData</a:t>
            </a:r>
            <a:r>
              <a:rPr lang="en-GB" dirty="0" smtClean="0"/>
              <a:t>&gt; 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327087" y="2540178"/>
            <a:ext cx="8199681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smtClean="0"/>
              <a:t>Validation</a:t>
            </a:r>
          </a:p>
          <a:p>
            <a:pPr marL="285750" indent="-285750">
              <a:buFont typeface="Arial"/>
              <a:buChar char="•"/>
            </a:pPr>
            <a:r>
              <a:rPr lang="en-GB" sz="2400" smtClean="0"/>
              <a:t>Transformation</a:t>
            </a:r>
          </a:p>
          <a:p>
            <a:pPr marL="285750" indent="-285750">
              <a:buFont typeface="Arial"/>
              <a:buChar char="•"/>
            </a:pPr>
            <a:r>
              <a:rPr lang="en-GB" sz="2400" smtClean="0"/>
              <a:t>Query</a:t>
            </a:r>
          </a:p>
          <a:p>
            <a:pPr marL="285750" indent="-285750">
              <a:buFont typeface="Arial"/>
              <a:buChar char="•"/>
            </a:pPr>
            <a:r>
              <a:rPr lang="en-GB" sz="2400" smtClean="0"/>
              <a:t>...</a:t>
            </a:r>
          </a:p>
          <a:p>
            <a:pPr marL="285750" indent="-285750">
              <a:buFont typeface="Arial"/>
              <a:buChar char="•"/>
            </a:pPr>
            <a:r>
              <a:rPr lang="en-GB" sz="2400" smtClean="0"/>
              <a:t>Adaptation of schemas in real life scenarios often not possible</a:t>
            </a:r>
          </a:p>
        </p:txBody>
      </p:sp>
    </p:spTree>
    <p:extLst>
      <p:ext uri="{BB962C8B-B14F-4D97-AF65-F5344CB8AC3E}">
        <p14:creationId xmlns:p14="http://schemas.microsoft.com/office/powerpoint/2010/main" val="421365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this RDF Chimera again?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2154436"/>
          </a:xfrm>
        </p:spPr>
        <p:txBody>
          <a:bodyPr/>
          <a:lstStyle/>
          <a:p>
            <a:r>
              <a:rPr lang="en-GB" sz="2400" dirty="0" smtClean="0"/>
              <a:t>No: RDF Chimera is about relation between formats</a:t>
            </a:r>
          </a:p>
          <a:p>
            <a:pPr lvl="1"/>
            <a:r>
              <a:rPr lang="en-GB" sz="2200" dirty="0" smtClean="0"/>
              <a:t>XML, HTML RDF, JSON</a:t>
            </a:r>
          </a:p>
          <a:p>
            <a:r>
              <a:rPr lang="en-GB" sz="2400" dirty="0" smtClean="0"/>
              <a:t>Our Issue here is about integration of formats</a:t>
            </a:r>
          </a:p>
          <a:p>
            <a:pPr lvl="1"/>
            <a:r>
              <a:rPr lang="en-GB" sz="2200" dirty="0" smtClean="0"/>
              <a:t>RDF in XML workflows for multilingual and semantic enrichment of content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57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03.jpg" descr="Description: imind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28" y="1539388"/>
            <a:ext cx="1417320" cy="462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0" y="4048125"/>
            <a:ext cx="9144000" cy="221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The FREME Project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57901" y="4089371"/>
            <a:ext cx="8452699" cy="1938992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GB" dirty="0" smtClean="0">
                <a:solidFill>
                  <a:schemeClr val="bg1"/>
                </a:solidFill>
              </a:rPr>
              <a:t>Two year H2020 Innovation action; start February 2020</a:t>
            </a:r>
          </a:p>
          <a:p>
            <a:pPr>
              <a:buClr>
                <a:schemeClr val="bg1"/>
              </a:buClr>
            </a:pPr>
            <a:r>
              <a:rPr lang="en-GB" dirty="0">
                <a:solidFill>
                  <a:schemeClr val="bg1"/>
                </a:solidFill>
              </a:rPr>
              <a:t>Industry partners leading four </a:t>
            </a:r>
            <a:r>
              <a:rPr lang="en-GB" dirty="0" smtClean="0">
                <a:solidFill>
                  <a:schemeClr val="bg1"/>
                </a:solidFill>
              </a:rPr>
              <a:t>business cases around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digital content and (linked) data</a:t>
            </a: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dirty="0" smtClean="0">
                <a:solidFill>
                  <a:schemeClr val="bg1"/>
                </a:solidFill>
              </a:rPr>
              <a:t>FREME = A framework for multilingual and semantic enrichment of digital </a:t>
            </a:r>
            <a:r>
              <a:rPr lang="en-GB" dirty="0" smtClean="0">
                <a:solidFill>
                  <a:schemeClr val="bg1"/>
                </a:solidFill>
              </a:rPr>
              <a:t>content</a:t>
            </a:r>
          </a:p>
          <a:p>
            <a:pPr>
              <a:buClr>
                <a:schemeClr val="bg1"/>
              </a:buClr>
            </a:pPr>
            <a:r>
              <a:rPr lang="en-GB" dirty="0" smtClean="0">
                <a:solidFill>
                  <a:schemeClr val="bg1"/>
                </a:solidFill>
              </a:rPr>
              <a:t>Is there a real need for this? Oh yes! See the following business cases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image01.jpg" descr="Description: ttp://ami.dfki.de/pics/dfki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4" y="1634836"/>
            <a:ext cx="1417320" cy="52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02.png" descr="Description: tilde_logo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85" y="722024"/>
            <a:ext cx="713572" cy="65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04.jpg" descr="Description: wripl-logo-final-trans-small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85" y="3164127"/>
            <a:ext cx="1631059" cy="77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08.png" descr="Description: VTLogo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4" y="3059659"/>
            <a:ext cx="1643991" cy="29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05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09" y="987736"/>
            <a:ext cx="2479134" cy="72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449" y="2793082"/>
            <a:ext cx="1285876" cy="742090"/>
          </a:xfrm>
          <a:prstGeom prst="rect">
            <a:avLst/>
          </a:prstGeom>
        </p:spPr>
      </p:pic>
      <p:sp>
        <p:nvSpPr>
          <p:cNvPr id="18" name="Ovale 17"/>
          <p:cNvSpPr/>
          <p:nvPr/>
        </p:nvSpPr>
        <p:spPr>
          <a:xfrm>
            <a:off x="6981272" y="2007208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5178496" y="3283729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1734657" y="2065177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5540230" y="1377615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8279952" y="2619009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>
            <a:endCxn id="18" idx="2"/>
          </p:cNvCxnSpPr>
          <p:nvPr/>
        </p:nvCxnSpPr>
        <p:spPr>
          <a:xfrm flipV="1">
            <a:off x="3525394" y="2082045"/>
            <a:ext cx="3455878" cy="4306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06.jpg" descr="Description: AK_logo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59" y="2618698"/>
            <a:ext cx="941070" cy="8718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Connettore 1 24"/>
          <p:cNvCxnSpPr>
            <a:stCxn id="19" idx="7"/>
            <a:endCxn id="18" idx="3"/>
          </p:cNvCxnSpPr>
          <p:nvPr/>
        </p:nvCxnSpPr>
        <p:spPr>
          <a:xfrm flipV="1">
            <a:off x="5306251" y="2134963"/>
            <a:ext cx="1696940" cy="11706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18" idx="1"/>
            <a:endCxn id="21" idx="5"/>
          </p:cNvCxnSpPr>
          <p:nvPr/>
        </p:nvCxnSpPr>
        <p:spPr>
          <a:xfrm flipH="1" flipV="1">
            <a:off x="5667985" y="1505370"/>
            <a:ext cx="1335206" cy="5237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8" idx="6"/>
            <a:endCxn id="22" idx="2"/>
          </p:cNvCxnSpPr>
          <p:nvPr/>
        </p:nvCxnSpPr>
        <p:spPr>
          <a:xfrm>
            <a:off x="7130946" y="2082045"/>
            <a:ext cx="1149006" cy="6118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/>
          <p:cNvSpPr/>
          <p:nvPr/>
        </p:nvSpPr>
        <p:spPr>
          <a:xfrm>
            <a:off x="3450557" y="2437842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/>
          <p:cNvSpPr/>
          <p:nvPr/>
        </p:nvSpPr>
        <p:spPr>
          <a:xfrm>
            <a:off x="2896804" y="1632943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/>
          <p:cNvSpPr/>
          <p:nvPr/>
        </p:nvSpPr>
        <p:spPr>
          <a:xfrm>
            <a:off x="1695111" y="2890596"/>
            <a:ext cx="149674" cy="149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/>
          <p:cNvCxnSpPr>
            <a:stCxn id="44" idx="5"/>
            <a:endCxn id="5" idx="0"/>
          </p:cNvCxnSpPr>
          <p:nvPr/>
        </p:nvCxnSpPr>
        <p:spPr>
          <a:xfrm>
            <a:off x="3024559" y="1760698"/>
            <a:ext cx="500835" cy="6771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4" idx="6"/>
            <a:endCxn id="19" idx="1"/>
          </p:cNvCxnSpPr>
          <p:nvPr/>
        </p:nvCxnSpPr>
        <p:spPr>
          <a:xfrm>
            <a:off x="3046478" y="1707780"/>
            <a:ext cx="2153937" cy="15978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stCxn id="20" idx="6"/>
            <a:endCxn id="44" idx="2"/>
          </p:cNvCxnSpPr>
          <p:nvPr/>
        </p:nvCxnSpPr>
        <p:spPr>
          <a:xfrm flipV="1">
            <a:off x="1884331" y="1707780"/>
            <a:ext cx="1012473" cy="4322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>
            <a:stCxn id="45" idx="7"/>
            <a:endCxn id="44" idx="3"/>
          </p:cNvCxnSpPr>
          <p:nvPr/>
        </p:nvCxnSpPr>
        <p:spPr>
          <a:xfrm flipV="1">
            <a:off x="1822866" y="1760698"/>
            <a:ext cx="1095857" cy="11518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20" idx="6"/>
            <a:endCxn id="5" idx="6"/>
          </p:cNvCxnSpPr>
          <p:nvPr/>
        </p:nvCxnSpPr>
        <p:spPr>
          <a:xfrm>
            <a:off x="1884331" y="2140014"/>
            <a:ext cx="1715900" cy="3726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>
            <a:stCxn id="45" idx="0"/>
            <a:endCxn id="20" idx="4"/>
          </p:cNvCxnSpPr>
          <p:nvPr/>
        </p:nvCxnSpPr>
        <p:spPr>
          <a:xfrm flipV="1">
            <a:off x="1769948" y="2214851"/>
            <a:ext cx="39546" cy="6757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>
            <a:stCxn id="45" idx="6"/>
            <a:endCxn id="5" idx="3"/>
          </p:cNvCxnSpPr>
          <p:nvPr/>
        </p:nvCxnSpPr>
        <p:spPr>
          <a:xfrm flipV="1">
            <a:off x="1844785" y="2565597"/>
            <a:ext cx="1627691" cy="3998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44" idx="7"/>
            <a:endCxn id="21" idx="7"/>
          </p:cNvCxnSpPr>
          <p:nvPr/>
        </p:nvCxnSpPr>
        <p:spPr>
          <a:xfrm flipV="1">
            <a:off x="3024559" y="1399534"/>
            <a:ext cx="2643426" cy="2553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stCxn id="19" idx="3"/>
            <a:endCxn id="21" idx="3"/>
          </p:cNvCxnSpPr>
          <p:nvPr/>
        </p:nvCxnSpPr>
        <p:spPr>
          <a:xfrm flipV="1">
            <a:off x="5200415" y="1505370"/>
            <a:ext cx="361734" cy="190611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>
            <a:stCxn id="5" idx="7"/>
            <a:endCxn id="21" idx="2"/>
          </p:cNvCxnSpPr>
          <p:nvPr/>
        </p:nvCxnSpPr>
        <p:spPr>
          <a:xfrm flipV="1">
            <a:off x="3578312" y="1452452"/>
            <a:ext cx="1961918" cy="10073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6"/>
            <a:endCxn id="22" idx="2"/>
          </p:cNvCxnSpPr>
          <p:nvPr/>
        </p:nvCxnSpPr>
        <p:spPr>
          <a:xfrm>
            <a:off x="3046478" y="1707780"/>
            <a:ext cx="5233474" cy="9860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5" idx="5"/>
            <a:endCxn id="22" idx="2"/>
          </p:cNvCxnSpPr>
          <p:nvPr/>
        </p:nvCxnSpPr>
        <p:spPr>
          <a:xfrm>
            <a:off x="3578312" y="2565597"/>
            <a:ext cx="4701640" cy="12824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>
            <a:stCxn id="19" idx="7"/>
            <a:endCxn id="22" idx="7"/>
          </p:cNvCxnSpPr>
          <p:nvPr/>
        </p:nvCxnSpPr>
        <p:spPr>
          <a:xfrm flipV="1">
            <a:off x="5306251" y="2640928"/>
            <a:ext cx="3101456" cy="6647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4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Case “Linked Data in Publishing Workflows”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811872"/>
            <a:ext cx="8452699" cy="984885"/>
          </a:xfrm>
        </p:spPr>
        <p:txBody>
          <a:bodyPr/>
          <a:lstStyle/>
          <a:p>
            <a:r>
              <a:rPr lang="en-GB" sz="2400" dirty="0" err="1" smtClean="0"/>
              <a:t>Wolters</a:t>
            </a:r>
            <a:r>
              <a:rPr lang="en-GB" sz="2400" dirty="0" smtClean="0"/>
              <a:t> Kluwer, </a:t>
            </a:r>
            <a:r>
              <a:rPr lang="en-GB" sz="2400" dirty="0" err="1" smtClean="0"/>
              <a:t>Agroknow</a:t>
            </a:r>
            <a:endParaRPr lang="en-GB" sz="2400" dirty="0" smtClean="0"/>
          </a:p>
          <a:p>
            <a:r>
              <a:rPr lang="en-GB" sz="2400" dirty="0" smtClean="0"/>
              <a:t>Enrichment of academic publication metadata</a:t>
            </a:r>
            <a:endParaRPr lang="en-GB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3" y="1853518"/>
            <a:ext cx="7446035" cy="45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Business Case </a:t>
            </a:r>
            <a:br>
              <a:rPr lang="en-GB" dirty="0" smtClean="0"/>
            </a:br>
            <a:r>
              <a:rPr lang="en-GB" dirty="0" smtClean="0"/>
              <a:t>“Linked Data in XML Localization Workflows”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1200328"/>
          </a:xfrm>
        </p:spPr>
        <p:txBody>
          <a:bodyPr/>
          <a:lstStyle/>
          <a:p>
            <a:r>
              <a:rPr lang="en-GB" sz="2400" dirty="0" err="1" smtClean="0"/>
              <a:t>Vistatec</a:t>
            </a:r>
            <a:r>
              <a:rPr lang="en-GB" sz="2400" dirty="0" smtClean="0"/>
              <a:t> – workflows integrating localization XML formats XLIFF, ITS 2.0 and linked </a:t>
            </a:r>
            <a:r>
              <a:rPr lang="en-GB" sz="2400" dirty="0" smtClean="0"/>
              <a:t>data, in the Ocelot editor for translation editing and review – see GUI screenshot </a:t>
            </a:r>
            <a:r>
              <a:rPr lang="en-GB" sz="2400" smtClean="0"/>
              <a:t>next slide</a:t>
            </a:r>
            <a:endParaRPr lang="en-GB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7" y="2408871"/>
            <a:ext cx="6500523" cy="38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2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8.png" descr="Slid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1684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Business Case “Linked Data in book metadata”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2526" y="1196752"/>
            <a:ext cx="8452699" cy="984885"/>
          </a:xfrm>
        </p:spPr>
        <p:txBody>
          <a:bodyPr/>
          <a:lstStyle/>
          <a:p>
            <a:r>
              <a:rPr lang="en-GB" sz="2400" dirty="0" err="1" smtClean="0"/>
              <a:t>iMinds</a:t>
            </a:r>
            <a:r>
              <a:rPr lang="en-GB" sz="2400" dirty="0" smtClean="0"/>
              <a:t> – linked data in book metadata</a:t>
            </a:r>
          </a:p>
          <a:p>
            <a:r>
              <a:rPr lang="en-GB" sz="2400" dirty="0" smtClean="0"/>
              <a:t>A potential approach for embedding linked data in ONIX</a:t>
            </a:r>
            <a:endParaRPr lang="en-GB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8" y="2361902"/>
            <a:ext cx="6049482" cy="3692938"/>
          </a:xfrm>
          <a:prstGeom prst="rect">
            <a:avLst/>
          </a:prstGeom>
          <a:ln>
            <a:solidFill>
              <a:srgbClr val="293559"/>
            </a:solidFill>
          </a:ln>
        </p:spPr>
      </p:pic>
    </p:spTree>
    <p:extLst>
      <p:ext uri="{BB962C8B-B14F-4D97-AF65-F5344CB8AC3E}">
        <p14:creationId xmlns:p14="http://schemas.microsoft.com/office/powerpoint/2010/main" val="6945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FREME_colours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293559"/>
      </a:accent1>
      <a:accent2>
        <a:srgbClr val="676F82"/>
      </a:accent2>
      <a:accent3>
        <a:srgbClr val="C21627"/>
      </a:accent3>
      <a:accent4>
        <a:srgbClr val="4479B5"/>
      </a:accent4>
      <a:accent5>
        <a:srgbClr val="599F46"/>
      </a:accent5>
      <a:accent6>
        <a:srgbClr val="F0CC1A"/>
      </a:accent6>
      <a:hlink>
        <a:srgbClr val="293559"/>
      </a:hlink>
      <a:folHlink>
        <a:srgbClr val="676F82"/>
      </a:folHlink>
    </a:clrScheme>
    <a:fontScheme name="FREME_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1046</Words>
  <Application>Microsoft Macintosh PowerPoint</Application>
  <PresentationFormat>Bildschirmpräsentation (4:3)</PresentationFormat>
  <Paragraphs>127</Paragraphs>
  <Slides>26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Tema di Office</vt:lpstr>
      <vt:lpstr>PowerPoint-Präsentation</vt:lpstr>
      <vt:lpstr>The Co-Authors of This Effort and Paper</vt:lpstr>
      <vt:lpstr>Motivation – This breaks XML Processing!</vt:lpstr>
      <vt:lpstr>Is this RDF Chimera again?</vt:lpstr>
      <vt:lpstr>Background: The FREME Project</vt:lpstr>
      <vt:lpstr>Business Case “Linked Data in Publishing Workflows”</vt:lpstr>
      <vt:lpstr>Business Case  “Linked Data in XML Localization Workflows”</vt:lpstr>
      <vt:lpstr>PowerPoint-Präsentation</vt:lpstr>
      <vt:lpstr>Business Case “Linked Data in book metadata”</vt:lpstr>
      <vt:lpstr>Approaches for Linked Data Integration</vt:lpstr>
      <vt:lpstr>Screenshot from Demo</vt:lpstr>
      <vt:lpstr>1. Convert XML to linked data</vt:lpstr>
      <vt:lpstr>1. Convert XML to linked data</vt:lpstr>
      <vt:lpstr>1. Convert XML to linked data</vt:lpstr>
      <vt:lpstr>2. Embed linked data into XML via structured markup</vt:lpstr>
      <vt:lpstr>2. Embed linked data into XML via structured markup</vt:lpstr>
      <vt:lpstr>3. Anchor Linked data in XML attributes</vt:lpstr>
      <vt:lpstr>3. Anchor Linked data in XML attributes</vt:lpstr>
      <vt:lpstr>4. Embed linked data in metadata sections of XML files</vt:lpstr>
      <vt:lpstr>4. Embed linked data in metadata sections of XML files</vt:lpstr>
      <vt:lpstr>5. Anchor linked data via annotations in XML content – Here Using W3C Annotation Model</vt:lpstr>
      <vt:lpstr>5. Anchor linked data via annotations in XML content</vt:lpstr>
      <vt:lpstr>Approaches for Linked Data Integration …</vt:lpstr>
      <vt:lpstr>Routes to Bridge between RDF and XML</vt:lpstr>
      <vt:lpstr>Next steps – What Do you Think?</vt:lpstr>
      <vt:lpstr>contacts</vt:lpstr>
    </vt:vector>
  </TitlesOfParts>
  <Manager/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istituzionale 4:3</dc:title>
  <dc:subject/>
  <dc:creator>ISMB</dc:creator>
  <cp:keywords/>
  <dc:description>Release al 13/02/2014</dc:description>
  <cp:lastModifiedBy>Felix Sasaki</cp:lastModifiedBy>
  <cp:revision>796</cp:revision>
  <cp:lastPrinted>2015-04-29T03:51:53Z</cp:lastPrinted>
  <dcterms:created xsi:type="dcterms:W3CDTF">2013-09-25T15:10:44Z</dcterms:created>
  <dcterms:modified xsi:type="dcterms:W3CDTF">2016-02-12T07:45:37Z</dcterms:modified>
  <cp:category/>
</cp:coreProperties>
</file>