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92" r:id="rId3"/>
    <p:sldId id="299" r:id="rId4"/>
    <p:sldId id="300" r:id="rId5"/>
    <p:sldId id="302" r:id="rId6"/>
    <p:sldId id="293" r:id="rId7"/>
    <p:sldId id="294" r:id="rId8"/>
    <p:sldId id="258" r:id="rId9"/>
    <p:sldId id="295" r:id="rId10"/>
    <p:sldId id="296" r:id="rId11"/>
    <p:sldId id="297" r:id="rId12"/>
    <p:sldId id="262" r:id="rId13"/>
    <p:sldId id="298" r:id="rId14"/>
    <p:sldId id="301" r:id="rId15"/>
    <p:sldId id="263" r:id="rId16"/>
    <p:sldId id="328" r:id="rId17"/>
    <p:sldId id="303" r:id="rId18"/>
    <p:sldId id="265" r:id="rId19"/>
    <p:sldId id="266" r:id="rId20"/>
    <p:sldId id="267" r:id="rId21"/>
    <p:sldId id="268" r:id="rId22"/>
    <p:sldId id="304" r:id="rId23"/>
    <p:sldId id="305" r:id="rId24"/>
    <p:sldId id="306" r:id="rId25"/>
    <p:sldId id="307" r:id="rId26"/>
    <p:sldId id="308" r:id="rId27"/>
    <p:sldId id="309" r:id="rId28"/>
    <p:sldId id="310" r:id="rId29"/>
    <p:sldId id="276" r:id="rId30"/>
    <p:sldId id="311" r:id="rId31"/>
    <p:sldId id="278" r:id="rId32"/>
    <p:sldId id="312" r:id="rId33"/>
    <p:sldId id="280" r:id="rId34"/>
    <p:sldId id="313" r:id="rId35"/>
    <p:sldId id="314" r:id="rId36"/>
    <p:sldId id="315" r:id="rId37"/>
    <p:sldId id="316" r:id="rId38"/>
    <p:sldId id="317" r:id="rId39"/>
    <p:sldId id="318" r:id="rId40"/>
    <p:sldId id="319" r:id="rId41"/>
    <p:sldId id="320" r:id="rId42"/>
    <p:sldId id="321" r:id="rId43"/>
    <p:sldId id="322" r:id="rId44"/>
    <p:sldId id="288" r:id="rId45"/>
    <p:sldId id="323" r:id="rId46"/>
    <p:sldId id="324" r:id="rId47"/>
    <p:sldId id="325" r:id="rId48"/>
    <p:sldId id="326" r:id="rId49"/>
    <p:sldId id="327" r:id="rId50"/>
  </p:sldIdLst>
  <p:sldSz cx="10680700" cy="7556500"/>
  <p:notesSz cx="106807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16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F87F-07A1-C83C-031A-083155F2FB06}"/>
              </a:ext>
            </a:extLst>
          </p:cNvPr>
          <p:cNvSpPr>
            <a:spLocks noGrp="1"/>
          </p:cNvSpPr>
          <p:nvPr>
            <p:ph type="ctrTitle"/>
          </p:nvPr>
        </p:nvSpPr>
        <p:spPr>
          <a:xfrm>
            <a:off x="1335088" y="1236678"/>
            <a:ext cx="8010525" cy="2630781"/>
          </a:xfrm>
        </p:spPr>
        <p:txBody>
          <a:bodyPr anchor="b"/>
          <a:lstStyle>
            <a:lvl1pPr algn="ctr">
              <a:defRPr sz="5256"/>
            </a:lvl1pPr>
          </a:lstStyle>
          <a:p>
            <a:r>
              <a:rPr lang="en-US"/>
              <a:t>Click to edit Master title style</a:t>
            </a:r>
            <a:endParaRPr lang="en-IN"/>
          </a:p>
        </p:txBody>
      </p:sp>
      <p:sp>
        <p:nvSpPr>
          <p:cNvPr id="3" name="Subtitle 2">
            <a:extLst>
              <a:ext uri="{FF2B5EF4-FFF2-40B4-BE49-F238E27FC236}">
                <a16:creationId xmlns:a16="http://schemas.microsoft.com/office/drawing/2014/main" id="{7F5F692E-D480-4959-7765-CF7D9F9DE516}"/>
              </a:ext>
            </a:extLst>
          </p:cNvPr>
          <p:cNvSpPr>
            <a:spLocks noGrp="1"/>
          </p:cNvSpPr>
          <p:nvPr>
            <p:ph type="subTitle" idx="1"/>
          </p:nvPr>
        </p:nvSpPr>
        <p:spPr>
          <a:xfrm>
            <a:off x="1335088" y="3968912"/>
            <a:ext cx="8010525" cy="1824404"/>
          </a:xfrm>
        </p:spPr>
        <p:txBody>
          <a:bodyPr/>
          <a:lstStyle>
            <a:lvl1pPr marL="0" indent="0" algn="ctr">
              <a:buNone/>
              <a:defRPr sz="2102"/>
            </a:lvl1pPr>
            <a:lvl2pPr marL="400507" indent="0" algn="ctr">
              <a:buNone/>
              <a:defRPr sz="1752"/>
            </a:lvl2pPr>
            <a:lvl3pPr marL="801014" indent="0" algn="ctr">
              <a:buNone/>
              <a:defRPr sz="1577"/>
            </a:lvl3pPr>
            <a:lvl4pPr marL="1201522" indent="0" algn="ctr">
              <a:buNone/>
              <a:defRPr sz="1402"/>
            </a:lvl4pPr>
            <a:lvl5pPr marL="1602029" indent="0" algn="ctr">
              <a:buNone/>
              <a:defRPr sz="1402"/>
            </a:lvl5pPr>
            <a:lvl6pPr marL="2002536" indent="0" algn="ctr">
              <a:buNone/>
              <a:defRPr sz="1402"/>
            </a:lvl6pPr>
            <a:lvl7pPr marL="2403043" indent="0" algn="ctr">
              <a:buNone/>
              <a:defRPr sz="1402"/>
            </a:lvl7pPr>
            <a:lvl8pPr marL="2803550" indent="0" algn="ctr">
              <a:buNone/>
              <a:defRPr sz="1402"/>
            </a:lvl8pPr>
            <a:lvl9pPr marL="3204058" indent="0" algn="ctr">
              <a:buNone/>
              <a:defRPr sz="140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049C34-B49F-635E-35C6-E89FD0A6B2CD}"/>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a:extLst>
              <a:ext uri="{FF2B5EF4-FFF2-40B4-BE49-F238E27FC236}">
                <a16:creationId xmlns:a16="http://schemas.microsoft.com/office/drawing/2014/main" id="{162B324F-1D2E-ED4C-AC68-D0E9DC2ABAEE}"/>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6" name="Slide Number Placeholder 5">
            <a:extLst>
              <a:ext uri="{FF2B5EF4-FFF2-40B4-BE49-F238E27FC236}">
                <a16:creationId xmlns:a16="http://schemas.microsoft.com/office/drawing/2014/main" id="{46DE038B-5EAD-378B-1562-1DC73E46BD5D}"/>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57058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575B-715C-122E-E3D3-E2E65AB101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DE411-C2FF-D2FA-587A-BE9E40DC8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96524-FCB5-9110-6283-D760EE94AAF6}"/>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a:extLst>
              <a:ext uri="{FF2B5EF4-FFF2-40B4-BE49-F238E27FC236}">
                <a16:creationId xmlns:a16="http://schemas.microsoft.com/office/drawing/2014/main" id="{5CB75C5E-CCCA-F496-F407-29FFAA25EBBB}"/>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6" name="Slide Number Placeholder 5">
            <a:extLst>
              <a:ext uri="{FF2B5EF4-FFF2-40B4-BE49-F238E27FC236}">
                <a16:creationId xmlns:a16="http://schemas.microsoft.com/office/drawing/2014/main" id="{BB1C6F07-88CB-7C50-C4FD-7FB3806BC8FD}"/>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162753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79DB7-F8AA-603C-0A59-2D6B7608C0DD}"/>
              </a:ext>
            </a:extLst>
          </p:cNvPr>
          <p:cNvSpPr>
            <a:spLocks noGrp="1"/>
          </p:cNvSpPr>
          <p:nvPr>
            <p:ph type="title" orient="vert"/>
          </p:nvPr>
        </p:nvSpPr>
        <p:spPr>
          <a:xfrm>
            <a:off x="7643376" y="402314"/>
            <a:ext cx="2303026" cy="640378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37E9F-546B-B05B-4452-6158600B264A}"/>
              </a:ext>
            </a:extLst>
          </p:cNvPr>
          <p:cNvSpPr>
            <a:spLocks noGrp="1"/>
          </p:cNvSpPr>
          <p:nvPr>
            <p:ph type="body" orient="vert" idx="1"/>
          </p:nvPr>
        </p:nvSpPr>
        <p:spPr>
          <a:xfrm>
            <a:off x="734298" y="402314"/>
            <a:ext cx="6775569" cy="64037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C4CD2-9CA5-D4E9-93A8-D9DC1BD22B25}"/>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a:extLst>
              <a:ext uri="{FF2B5EF4-FFF2-40B4-BE49-F238E27FC236}">
                <a16:creationId xmlns:a16="http://schemas.microsoft.com/office/drawing/2014/main" id="{B26DE30E-FBF7-B684-1E50-8854F5B5A836}"/>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6" name="Slide Number Placeholder 5">
            <a:extLst>
              <a:ext uri="{FF2B5EF4-FFF2-40B4-BE49-F238E27FC236}">
                <a16:creationId xmlns:a16="http://schemas.microsoft.com/office/drawing/2014/main" id="{7ED63A6F-1EF9-4327-825B-863735E8C7F8}"/>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136931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6CFB-485C-35D2-86AE-32DE0D1BDE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4F48DA-C4F8-3874-96DC-6AED96E57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2BDFF-BAE8-EBEF-8D78-A3AB7BB9CBA9}"/>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a:extLst>
              <a:ext uri="{FF2B5EF4-FFF2-40B4-BE49-F238E27FC236}">
                <a16:creationId xmlns:a16="http://schemas.microsoft.com/office/drawing/2014/main" id="{D56E5822-2BC9-F9E7-284D-0A4B8A390670}"/>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6" name="Slide Number Placeholder 5">
            <a:extLst>
              <a:ext uri="{FF2B5EF4-FFF2-40B4-BE49-F238E27FC236}">
                <a16:creationId xmlns:a16="http://schemas.microsoft.com/office/drawing/2014/main" id="{F5DC1EA4-0DEA-FD7B-4854-733D4780D82C}"/>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219458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A041-CF42-2C0E-FF8D-F061AA164F2C}"/>
              </a:ext>
            </a:extLst>
          </p:cNvPr>
          <p:cNvSpPr>
            <a:spLocks noGrp="1"/>
          </p:cNvSpPr>
          <p:nvPr>
            <p:ph type="title"/>
          </p:nvPr>
        </p:nvSpPr>
        <p:spPr>
          <a:xfrm>
            <a:off x="728735" y="1883878"/>
            <a:ext cx="9212104" cy="3143294"/>
          </a:xfrm>
        </p:spPr>
        <p:txBody>
          <a:bodyPr anchor="b"/>
          <a:lstStyle>
            <a:lvl1pPr>
              <a:defRPr sz="5256"/>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13CF3D-5A09-D112-233A-F0B40EE0012C}"/>
              </a:ext>
            </a:extLst>
          </p:cNvPr>
          <p:cNvSpPr>
            <a:spLocks noGrp="1"/>
          </p:cNvSpPr>
          <p:nvPr>
            <p:ph type="body" idx="1"/>
          </p:nvPr>
        </p:nvSpPr>
        <p:spPr>
          <a:xfrm>
            <a:off x="728735" y="5056909"/>
            <a:ext cx="9212104" cy="1652984"/>
          </a:xfrm>
        </p:spPr>
        <p:txBody>
          <a:bodyPr/>
          <a:lstStyle>
            <a:lvl1pPr marL="0" indent="0">
              <a:buNone/>
              <a:defRPr sz="2102">
                <a:solidFill>
                  <a:schemeClr val="tx1">
                    <a:tint val="82000"/>
                  </a:schemeClr>
                </a:solidFill>
              </a:defRPr>
            </a:lvl1pPr>
            <a:lvl2pPr marL="400507" indent="0">
              <a:buNone/>
              <a:defRPr sz="1752">
                <a:solidFill>
                  <a:schemeClr val="tx1">
                    <a:tint val="82000"/>
                  </a:schemeClr>
                </a:solidFill>
              </a:defRPr>
            </a:lvl2pPr>
            <a:lvl3pPr marL="801014" indent="0">
              <a:buNone/>
              <a:defRPr sz="1577">
                <a:solidFill>
                  <a:schemeClr val="tx1">
                    <a:tint val="82000"/>
                  </a:schemeClr>
                </a:solidFill>
              </a:defRPr>
            </a:lvl3pPr>
            <a:lvl4pPr marL="1201522" indent="0">
              <a:buNone/>
              <a:defRPr sz="1402">
                <a:solidFill>
                  <a:schemeClr val="tx1">
                    <a:tint val="82000"/>
                  </a:schemeClr>
                </a:solidFill>
              </a:defRPr>
            </a:lvl4pPr>
            <a:lvl5pPr marL="1602029" indent="0">
              <a:buNone/>
              <a:defRPr sz="1402">
                <a:solidFill>
                  <a:schemeClr val="tx1">
                    <a:tint val="82000"/>
                  </a:schemeClr>
                </a:solidFill>
              </a:defRPr>
            </a:lvl5pPr>
            <a:lvl6pPr marL="2002536" indent="0">
              <a:buNone/>
              <a:defRPr sz="1402">
                <a:solidFill>
                  <a:schemeClr val="tx1">
                    <a:tint val="82000"/>
                  </a:schemeClr>
                </a:solidFill>
              </a:defRPr>
            </a:lvl6pPr>
            <a:lvl7pPr marL="2403043" indent="0">
              <a:buNone/>
              <a:defRPr sz="1402">
                <a:solidFill>
                  <a:schemeClr val="tx1">
                    <a:tint val="82000"/>
                  </a:schemeClr>
                </a:solidFill>
              </a:defRPr>
            </a:lvl7pPr>
            <a:lvl8pPr marL="2803550" indent="0">
              <a:buNone/>
              <a:defRPr sz="1402">
                <a:solidFill>
                  <a:schemeClr val="tx1">
                    <a:tint val="82000"/>
                  </a:schemeClr>
                </a:solidFill>
              </a:defRPr>
            </a:lvl8pPr>
            <a:lvl9pPr marL="3204058" indent="0">
              <a:buNone/>
              <a:defRPr sz="140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53CA1-62C4-E447-6DB5-78F53FEF1172}"/>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a:extLst>
              <a:ext uri="{FF2B5EF4-FFF2-40B4-BE49-F238E27FC236}">
                <a16:creationId xmlns:a16="http://schemas.microsoft.com/office/drawing/2014/main" id="{62F67C9D-8852-1F72-C9EE-AC3056403AB4}"/>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6" name="Slide Number Placeholder 5">
            <a:extLst>
              <a:ext uri="{FF2B5EF4-FFF2-40B4-BE49-F238E27FC236}">
                <a16:creationId xmlns:a16="http://schemas.microsoft.com/office/drawing/2014/main" id="{4B8ECE5C-A042-E02B-BC78-26F207670F44}"/>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338626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1A8B-92AA-4DA6-514F-057A4BF3CE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D3EDD7-319D-9A01-6273-76A11FF0FD00}"/>
              </a:ext>
            </a:extLst>
          </p:cNvPr>
          <p:cNvSpPr>
            <a:spLocks noGrp="1"/>
          </p:cNvSpPr>
          <p:nvPr>
            <p:ph sz="half" idx="1"/>
          </p:nvPr>
        </p:nvSpPr>
        <p:spPr>
          <a:xfrm>
            <a:off x="734298" y="2011568"/>
            <a:ext cx="4539298" cy="4794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17961A-4281-EE42-BF63-9ACF7AEEBA81}"/>
              </a:ext>
            </a:extLst>
          </p:cNvPr>
          <p:cNvSpPr>
            <a:spLocks noGrp="1"/>
          </p:cNvSpPr>
          <p:nvPr>
            <p:ph sz="half" idx="2"/>
          </p:nvPr>
        </p:nvSpPr>
        <p:spPr>
          <a:xfrm>
            <a:off x="5407104" y="2011568"/>
            <a:ext cx="4539298" cy="4794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F3CDC9-234B-DC2B-5379-35036C46A4DC}"/>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a:extLst>
              <a:ext uri="{FF2B5EF4-FFF2-40B4-BE49-F238E27FC236}">
                <a16:creationId xmlns:a16="http://schemas.microsoft.com/office/drawing/2014/main" id="{A2CE4352-29D0-7EEC-745C-6F7ABE9D6DF5}"/>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7" name="Slide Number Placeholder 6">
            <a:extLst>
              <a:ext uri="{FF2B5EF4-FFF2-40B4-BE49-F238E27FC236}">
                <a16:creationId xmlns:a16="http://schemas.microsoft.com/office/drawing/2014/main" id="{200072FC-A7E4-37E5-764E-EC50671DC673}"/>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292253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12C7-0AAC-A1F4-DC5A-C88D7EB38C16}"/>
              </a:ext>
            </a:extLst>
          </p:cNvPr>
          <p:cNvSpPr>
            <a:spLocks noGrp="1"/>
          </p:cNvSpPr>
          <p:nvPr>
            <p:ph type="title"/>
          </p:nvPr>
        </p:nvSpPr>
        <p:spPr>
          <a:xfrm>
            <a:off x="735689" y="402314"/>
            <a:ext cx="9212104" cy="1460574"/>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D0694-7828-CEA6-585B-27450B137F41}"/>
              </a:ext>
            </a:extLst>
          </p:cNvPr>
          <p:cNvSpPr>
            <a:spLocks noGrp="1"/>
          </p:cNvSpPr>
          <p:nvPr>
            <p:ph type="body" idx="1"/>
          </p:nvPr>
        </p:nvSpPr>
        <p:spPr>
          <a:xfrm>
            <a:off x="735690" y="1852393"/>
            <a:ext cx="4518436" cy="907829"/>
          </a:xfrm>
        </p:spPr>
        <p:txBody>
          <a:bodyPr anchor="b"/>
          <a:lstStyle>
            <a:lvl1pPr marL="0" indent="0">
              <a:buNone/>
              <a:defRPr sz="2102" b="1"/>
            </a:lvl1pPr>
            <a:lvl2pPr marL="400507" indent="0">
              <a:buNone/>
              <a:defRPr sz="1752" b="1"/>
            </a:lvl2pPr>
            <a:lvl3pPr marL="801014" indent="0">
              <a:buNone/>
              <a:defRPr sz="1577" b="1"/>
            </a:lvl3pPr>
            <a:lvl4pPr marL="1201522" indent="0">
              <a:buNone/>
              <a:defRPr sz="1402" b="1"/>
            </a:lvl4pPr>
            <a:lvl5pPr marL="1602029" indent="0">
              <a:buNone/>
              <a:defRPr sz="1402" b="1"/>
            </a:lvl5pPr>
            <a:lvl6pPr marL="2002536" indent="0">
              <a:buNone/>
              <a:defRPr sz="1402" b="1"/>
            </a:lvl6pPr>
            <a:lvl7pPr marL="2403043" indent="0">
              <a:buNone/>
              <a:defRPr sz="1402" b="1"/>
            </a:lvl7pPr>
            <a:lvl8pPr marL="2803550" indent="0">
              <a:buNone/>
              <a:defRPr sz="1402" b="1"/>
            </a:lvl8pPr>
            <a:lvl9pPr marL="3204058" indent="0">
              <a:buNone/>
              <a:defRPr sz="1402" b="1"/>
            </a:lvl9pPr>
          </a:lstStyle>
          <a:p>
            <a:pPr lvl="0"/>
            <a:r>
              <a:rPr lang="en-US"/>
              <a:t>Click to edit Master text styles</a:t>
            </a:r>
          </a:p>
        </p:txBody>
      </p:sp>
      <p:sp>
        <p:nvSpPr>
          <p:cNvPr id="4" name="Content Placeholder 3">
            <a:extLst>
              <a:ext uri="{FF2B5EF4-FFF2-40B4-BE49-F238E27FC236}">
                <a16:creationId xmlns:a16="http://schemas.microsoft.com/office/drawing/2014/main" id="{2A1BE824-89AE-24F9-DF57-E5CC236D8593}"/>
              </a:ext>
            </a:extLst>
          </p:cNvPr>
          <p:cNvSpPr>
            <a:spLocks noGrp="1"/>
          </p:cNvSpPr>
          <p:nvPr>
            <p:ph sz="half" idx="2"/>
          </p:nvPr>
        </p:nvSpPr>
        <p:spPr>
          <a:xfrm>
            <a:off x="735690" y="2760222"/>
            <a:ext cx="4518436"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0A5397-7F27-8ED3-C06D-D74E1F7A755D}"/>
              </a:ext>
            </a:extLst>
          </p:cNvPr>
          <p:cNvSpPr>
            <a:spLocks noGrp="1"/>
          </p:cNvSpPr>
          <p:nvPr>
            <p:ph type="body" sz="quarter" idx="3"/>
          </p:nvPr>
        </p:nvSpPr>
        <p:spPr>
          <a:xfrm>
            <a:off x="5407104" y="1852393"/>
            <a:ext cx="4540689" cy="907829"/>
          </a:xfrm>
        </p:spPr>
        <p:txBody>
          <a:bodyPr anchor="b"/>
          <a:lstStyle>
            <a:lvl1pPr marL="0" indent="0">
              <a:buNone/>
              <a:defRPr sz="2102" b="1"/>
            </a:lvl1pPr>
            <a:lvl2pPr marL="400507" indent="0">
              <a:buNone/>
              <a:defRPr sz="1752" b="1"/>
            </a:lvl2pPr>
            <a:lvl3pPr marL="801014" indent="0">
              <a:buNone/>
              <a:defRPr sz="1577" b="1"/>
            </a:lvl3pPr>
            <a:lvl4pPr marL="1201522" indent="0">
              <a:buNone/>
              <a:defRPr sz="1402" b="1"/>
            </a:lvl4pPr>
            <a:lvl5pPr marL="1602029" indent="0">
              <a:buNone/>
              <a:defRPr sz="1402" b="1"/>
            </a:lvl5pPr>
            <a:lvl6pPr marL="2002536" indent="0">
              <a:buNone/>
              <a:defRPr sz="1402" b="1"/>
            </a:lvl6pPr>
            <a:lvl7pPr marL="2403043" indent="0">
              <a:buNone/>
              <a:defRPr sz="1402" b="1"/>
            </a:lvl7pPr>
            <a:lvl8pPr marL="2803550" indent="0">
              <a:buNone/>
              <a:defRPr sz="1402" b="1"/>
            </a:lvl8pPr>
            <a:lvl9pPr marL="3204058" indent="0">
              <a:buNone/>
              <a:defRPr sz="1402" b="1"/>
            </a:lvl9pPr>
          </a:lstStyle>
          <a:p>
            <a:pPr lvl="0"/>
            <a:r>
              <a:rPr lang="en-US"/>
              <a:t>Click to edit Master text styles</a:t>
            </a:r>
          </a:p>
        </p:txBody>
      </p:sp>
      <p:sp>
        <p:nvSpPr>
          <p:cNvPr id="6" name="Content Placeholder 5">
            <a:extLst>
              <a:ext uri="{FF2B5EF4-FFF2-40B4-BE49-F238E27FC236}">
                <a16:creationId xmlns:a16="http://schemas.microsoft.com/office/drawing/2014/main" id="{1A8FF92A-81B8-61E3-85CB-AB6F90D5335B}"/>
              </a:ext>
            </a:extLst>
          </p:cNvPr>
          <p:cNvSpPr>
            <a:spLocks noGrp="1"/>
          </p:cNvSpPr>
          <p:nvPr>
            <p:ph sz="quarter" idx="4"/>
          </p:nvPr>
        </p:nvSpPr>
        <p:spPr>
          <a:xfrm>
            <a:off x="5407104" y="2760222"/>
            <a:ext cx="4540689"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308C21-1396-8A60-3C60-82A9DDC982C5}"/>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Footer Placeholder 7">
            <a:extLst>
              <a:ext uri="{FF2B5EF4-FFF2-40B4-BE49-F238E27FC236}">
                <a16:creationId xmlns:a16="http://schemas.microsoft.com/office/drawing/2014/main" id="{67F680C1-5C2A-AF2C-F6B4-6F169DD1A0C1}"/>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9" name="Slide Number Placeholder 8">
            <a:extLst>
              <a:ext uri="{FF2B5EF4-FFF2-40B4-BE49-F238E27FC236}">
                <a16:creationId xmlns:a16="http://schemas.microsoft.com/office/drawing/2014/main" id="{AA34F3D0-4729-5A02-8D36-DBCD2917770F}"/>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154350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A19E-D6D3-CD90-F500-17B260EFB6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191FA8-A291-7D19-BCEC-54B24D939B84}"/>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a:extLst>
              <a:ext uri="{FF2B5EF4-FFF2-40B4-BE49-F238E27FC236}">
                <a16:creationId xmlns:a16="http://schemas.microsoft.com/office/drawing/2014/main" id="{CEB82CB7-B65A-23AB-1448-F70EA406DCAD}"/>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5" name="Slide Number Placeholder 4">
            <a:extLst>
              <a:ext uri="{FF2B5EF4-FFF2-40B4-BE49-F238E27FC236}">
                <a16:creationId xmlns:a16="http://schemas.microsoft.com/office/drawing/2014/main" id="{68DA319C-1C6C-EDAF-EC5E-BCF2301B9E6A}"/>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179597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AD7E6-27AE-3F76-E14D-72A1A02CCD2D}"/>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Footer Placeholder 2">
            <a:extLst>
              <a:ext uri="{FF2B5EF4-FFF2-40B4-BE49-F238E27FC236}">
                <a16:creationId xmlns:a16="http://schemas.microsoft.com/office/drawing/2014/main" id="{10567FBA-6DD7-2A70-07F6-62C2826C402E}"/>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4" name="Slide Number Placeholder 3">
            <a:extLst>
              <a:ext uri="{FF2B5EF4-FFF2-40B4-BE49-F238E27FC236}">
                <a16:creationId xmlns:a16="http://schemas.microsoft.com/office/drawing/2014/main" id="{BD56CEFE-4B51-0A11-4596-2FF9D60C2F38}"/>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91855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23EF-5983-CC3E-DF78-3F46279D22AE}"/>
              </a:ext>
            </a:extLst>
          </p:cNvPr>
          <p:cNvSpPr>
            <a:spLocks noGrp="1"/>
          </p:cNvSpPr>
          <p:nvPr>
            <p:ph type="title"/>
          </p:nvPr>
        </p:nvSpPr>
        <p:spPr>
          <a:xfrm>
            <a:off x="735690" y="503767"/>
            <a:ext cx="3444803" cy="1763183"/>
          </a:xfrm>
        </p:spPr>
        <p:txBody>
          <a:bodyPr anchor="b"/>
          <a:lstStyle>
            <a:lvl1pPr>
              <a:defRPr sz="28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D72E21-8464-CD37-84DE-A38A6FC1DDF2}"/>
              </a:ext>
            </a:extLst>
          </p:cNvPr>
          <p:cNvSpPr>
            <a:spLocks noGrp="1"/>
          </p:cNvSpPr>
          <p:nvPr>
            <p:ph idx="1"/>
          </p:nvPr>
        </p:nvSpPr>
        <p:spPr>
          <a:xfrm>
            <a:off x="4540689" y="1087996"/>
            <a:ext cx="5407104" cy="5370013"/>
          </a:xfrm>
        </p:spPr>
        <p:txBody>
          <a:bodyPr/>
          <a:lstStyle>
            <a:lvl1pPr>
              <a:defRPr sz="2803"/>
            </a:lvl1pPr>
            <a:lvl2pPr>
              <a:defRPr sz="2453"/>
            </a:lvl2pPr>
            <a:lvl3pPr>
              <a:defRPr sz="2102"/>
            </a:lvl3pPr>
            <a:lvl4pPr>
              <a:defRPr sz="1752"/>
            </a:lvl4pPr>
            <a:lvl5pPr>
              <a:defRPr sz="1752"/>
            </a:lvl5pPr>
            <a:lvl6pPr>
              <a:defRPr sz="1752"/>
            </a:lvl6pPr>
            <a:lvl7pPr>
              <a:defRPr sz="1752"/>
            </a:lvl7pPr>
            <a:lvl8pPr>
              <a:defRPr sz="1752"/>
            </a:lvl8pPr>
            <a:lvl9pPr>
              <a:defRPr sz="17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AABD5D-998F-C369-1FFC-C53FE5A295D5}"/>
              </a:ext>
            </a:extLst>
          </p:cNvPr>
          <p:cNvSpPr>
            <a:spLocks noGrp="1"/>
          </p:cNvSpPr>
          <p:nvPr>
            <p:ph type="body" sz="half" idx="2"/>
          </p:nvPr>
        </p:nvSpPr>
        <p:spPr>
          <a:xfrm>
            <a:off x="735690" y="2266950"/>
            <a:ext cx="3444803" cy="4199805"/>
          </a:xfrm>
        </p:spPr>
        <p:txBody>
          <a:bodyPr/>
          <a:lstStyle>
            <a:lvl1pPr marL="0" indent="0">
              <a:buNone/>
              <a:defRPr sz="1402"/>
            </a:lvl1pPr>
            <a:lvl2pPr marL="400507" indent="0">
              <a:buNone/>
              <a:defRPr sz="1226"/>
            </a:lvl2pPr>
            <a:lvl3pPr marL="801014" indent="0">
              <a:buNone/>
              <a:defRPr sz="1051"/>
            </a:lvl3pPr>
            <a:lvl4pPr marL="1201522" indent="0">
              <a:buNone/>
              <a:defRPr sz="876"/>
            </a:lvl4pPr>
            <a:lvl5pPr marL="1602029" indent="0">
              <a:buNone/>
              <a:defRPr sz="876"/>
            </a:lvl5pPr>
            <a:lvl6pPr marL="2002536" indent="0">
              <a:buNone/>
              <a:defRPr sz="876"/>
            </a:lvl6pPr>
            <a:lvl7pPr marL="2403043" indent="0">
              <a:buNone/>
              <a:defRPr sz="876"/>
            </a:lvl7pPr>
            <a:lvl8pPr marL="2803550" indent="0">
              <a:buNone/>
              <a:defRPr sz="876"/>
            </a:lvl8pPr>
            <a:lvl9pPr marL="3204058" indent="0">
              <a:buNone/>
              <a:defRPr sz="876"/>
            </a:lvl9pPr>
          </a:lstStyle>
          <a:p>
            <a:pPr lvl="0"/>
            <a:r>
              <a:rPr lang="en-US"/>
              <a:t>Click to edit Master text styles</a:t>
            </a:r>
          </a:p>
        </p:txBody>
      </p:sp>
      <p:sp>
        <p:nvSpPr>
          <p:cNvPr id="5" name="Date Placeholder 4">
            <a:extLst>
              <a:ext uri="{FF2B5EF4-FFF2-40B4-BE49-F238E27FC236}">
                <a16:creationId xmlns:a16="http://schemas.microsoft.com/office/drawing/2014/main" id="{0696738D-3A61-34AD-8CD3-34073C5ABFE1}"/>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a:extLst>
              <a:ext uri="{FF2B5EF4-FFF2-40B4-BE49-F238E27FC236}">
                <a16:creationId xmlns:a16="http://schemas.microsoft.com/office/drawing/2014/main" id="{5FDF67D9-37B3-AEDE-D461-D5F186974354}"/>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7" name="Slide Number Placeholder 6">
            <a:extLst>
              <a:ext uri="{FF2B5EF4-FFF2-40B4-BE49-F238E27FC236}">
                <a16:creationId xmlns:a16="http://schemas.microsoft.com/office/drawing/2014/main" id="{EBE3BE35-B773-B424-D963-BC8AA41204AF}"/>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91133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69BC-07E5-9556-DBB8-EA435C835F2D}"/>
              </a:ext>
            </a:extLst>
          </p:cNvPr>
          <p:cNvSpPr>
            <a:spLocks noGrp="1"/>
          </p:cNvSpPr>
          <p:nvPr>
            <p:ph type="title"/>
          </p:nvPr>
        </p:nvSpPr>
        <p:spPr>
          <a:xfrm>
            <a:off x="735690" y="503767"/>
            <a:ext cx="3444803" cy="1763183"/>
          </a:xfrm>
        </p:spPr>
        <p:txBody>
          <a:bodyPr anchor="b"/>
          <a:lstStyle>
            <a:lvl1pPr>
              <a:defRPr sz="28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7A30BC-E91E-5472-B068-27597284C530}"/>
              </a:ext>
            </a:extLst>
          </p:cNvPr>
          <p:cNvSpPr>
            <a:spLocks noGrp="1"/>
          </p:cNvSpPr>
          <p:nvPr>
            <p:ph type="pic" idx="1"/>
          </p:nvPr>
        </p:nvSpPr>
        <p:spPr>
          <a:xfrm>
            <a:off x="4540689" y="1087996"/>
            <a:ext cx="5407104" cy="5370013"/>
          </a:xfrm>
        </p:spPr>
        <p:txBody>
          <a:bodyPr/>
          <a:lstStyle>
            <a:lvl1pPr marL="0" indent="0">
              <a:buNone/>
              <a:defRPr sz="2803"/>
            </a:lvl1pPr>
            <a:lvl2pPr marL="400507" indent="0">
              <a:buNone/>
              <a:defRPr sz="2453"/>
            </a:lvl2pPr>
            <a:lvl3pPr marL="801014" indent="0">
              <a:buNone/>
              <a:defRPr sz="2102"/>
            </a:lvl3pPr>
            <a:lvl4pPr marL="1201522" indent="0">
              <a:buNone/>
              <a:defRPr sz="1752"/>
            </a:lvl4pPr>
            <a:lvl5pPr marL="1602029" indent="0">
              <a:buNone/>
              <a:defRPr sz="1752"/>
            </a:lvl5pPr>
            <a:lvl6pPr marL="2002536" indent="0">
              <a:buNone/>
              <a:defRPr sz="1752"/>
            </a:lvl6pPr>
            <a:lvl7pPr marL="2403043" indent="0">
              <a:buNone/>
              <a:defRPr sz="1752"/>
            </a:lvl7pPr>
            <a:lvl8pPr marL="2803550" indent="0">
              <a:buNone/>
              <a:defRPr sz="1752"/>
            </a:lvl8pPr>
            <a:lvl9pPr marL="3204058" indent="0">
              <a:buNone/>
              <a:defRPr sz="1752"/>
            </a:lvl9pPr>
          </a:lstStyle>
          <a:p>
            <a:endParaRPr lang="en-IN"/>
          </a:p>
        </p:txBody>
      </p:sp>
      <p:sp>
        <p:nvSpPr>
          <p:cNvPr id="4" name="Text Placeholder 3">
            <a:extLst>
              <a:ext uri="{FF2B5EF4-FFF2-40B4-BE49-F238E27FC236}">
                <a16:creationId xmlns:a16="http://schemas.microsoft.com/office/drawing/2014/main" id="{32FF9893-94D4-8BF4-D0F4-7EAB337B02C6}"/>
              </a:ext>
            </a:extLst>
          </p:cNvPr>
          <p:cNvSpPr>
            <a:spLocks noGrp="1"/>
          </p:cNvSpPr>
          <p:nvPr>
            <p:ph type="body" sz="half" idx="2"/>
          </p:nvPr>
        </p:nvSpPr>
        <p:spPr>
          <a:xfrm>
            <a:off x="735690" y="2266950"/>
            <a:ext cx="3444803" cy="4199805"/>
          </a:xfrm>
        </p:spPr>
        <p:txBody>
          <a:bodyPr/>
          <a:lstStyle>
            <a:lvl1pPr marL="0" indent="0">
              <a:buNone/>
              <a:defRPr sz="1402"/>
            </a:lvl1pPr>
            <a:lvl2pPr marL="400507" indent="0">
              <a:buNone/>
              <a:defRPr sz="1226"/>
            </a:lvl2pPr>
            <a:lvl3pPr marL="801014" indent="0">
              <a:buNone/>
              <a:defRPr sz="1051"/>
            </a:lvl3pPr>
            <a:lvl4pPr marL="1201522" indent="0">
              <a:buNone/>
              <a:defRPr sz="876"/>
            </a:lvl4pPr>
            <a:lvl5pPr marL="1602029" indent="0">
              <a:buNone/>
              <a:defRPr sz="876"/>
            </a:lvl5pPr>
            <a:lvl6pPr marL="2002536" indent="0">
              <a:buNone/>
              <a:defRPr sz="876"/>
            </a:lvl6pPr>
            <a:lvl7pPr marL="2403043" indent="0">
              <a:buNone/>
              <a:defRPr sz="876"/>
            </a:lvl7pPr>
            <a:lvl8pPr marL="2803550" indent="0">
              <a:buNone/>
              <a:defRPr sz="876"/>
            </a:lvl8pPr>
            <a:lvl9pPr marL="3204058" indent="0">
              <a:buNone/>
              <a:defRPr sz="876"/>
            </a:lvl9pPr>
          </a:lstStyle>
          <a:p>
            <a:pPr lvl="0"/>
            <a:r>
              <a:rPr lang="en-US"/>
              <a:t>Click to edit Master text styles</a:t>
            </a:r>
          </a:p>
        </p:txBody>
      </p:sp>
      <p:sp>
        <p:nvSpPr>
          <p:cNvPr id="5" name="Date Placeholder 4">
            <a:extLst>
              <a:ext uri="{FF2B5EF4-FFF2-40B4-BE49-F238E27FC236}">
                <a16:creationId xmlns:a16="http://schemas.microsoft.com/office/drawing/2014/main" id="{E94615C6-AC4E-99D9-8905-484C13156E72}"/>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a:extLst>
              <a:ext uri="{FF2B5EF4-FFF2-40B4-BE49-F238E27FC236}">
                <a16:creationId xmlns:a16="http://schemas.microsoft.com/office/drawing/2014/main" id="{53D1DDD8-AA4E-0905-C780-9AAEB49A67FA}"/>
              </a:ext>
            </a:extLst>
          </p:cNvPr>
          <p:cNvSpPr>
            <a:spLocks noGrp="1"/>
          </p:cNvSpPr>
          <p:nvPr>
            <p:ph type="ftr" sz="quarter" idx="11"/>
          </p:nvPr>
        </p:nvSpPr>
        <p:spPr/>
        <p:txBody>
          <a:body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7" name="Slide Number Placeholder 6">
            <a:extLst>
              <a:ext uri="{FF2B5EF4-FFF2-40B4-BE49-F238E27FC236}">
                <a16:creationId xmlns:a16="http://schemas.microsoft.com/office/drawing/2014/main" id="{453602C7-F846-7D50-0006-C270550CFEB8}"/>
              </a:ext>
            </a:extLst>
          </p:cNvPr>
          <p:cNvSpPr>
            <a:spLocks noGrp="1"/>
          </p:cNvSpPr>
          <p:nvPr>
            <p:ph type="sldNum" sz="quarter" idx="12"/>
          </p:nvPr>
        </p:nvSpPr>
        <p:spPr/>
        <p:txBody>
          <a:body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183304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C514C-F5FA-0C34-141D-9AAE40E35805}"/>
              </a:ext>
            </a:extLst>
          </p:cNvPr>
          <p:cNvSpPr>
            <a:spLocks noGrp="1"/>
          </p:cNvSpPr>
          <p:nvPr>
            <p:ph type="title"/>
          </p:nvPr>
        </p:nvSpPr>
        <p:spPr>
          <a:xfrm>
            <a:off x="734298" y="402314"/>
            <a:ext cx="9212104" cy="146057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8019DD-9952-D4F7-E923-E568F06FD18C}"/>
              </a:ext>
            </a:extLst>
          </p:cNvPr>
          <p:cNvSpPr>
            <a:spLocks noGrp="1"/>
          </p:cNvSpPr>
          <p:nvPr>
            <p:ph type="body" idx="1"/>
          </p:nvPr>
        </p:nvSpPr>
        <p:spPr>
          <a:xfrm>
            <a:off x="734298" y="2011568"/>
            <a:ext cx="9212104" cy="47945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2A7F6-EE28-AC6E-98BE-51F2F3E7D546}"/>
              </a:ext>
            </a:extLst>
          </p:cNvPr>
          <p:cNvSpPr>
            <a:spLocks noGrp="1"/>
          </p:cNvSpPr>
          <p:nvPr>
            <p:ph type="dt" sz="half" idx="2"/>
          </p:nvPr>
        </p:nvSpPr>
        <p:spPr>
          <a:xfrm>
            <a:off x="734298" y="7003756"/>
            <a:ext cx="2403158" cy="402314"/>
          </a:xfrm>
          <a:prstGeom prst="rect">
            <a:avLst/>
          </a:prstGeom>
        </p:spPr>
        <p:txBody>
          <a:bodyPr vert="horz" lIns="91440" tIns="45720" rIns="91440" bIns="45720" rtlCol="0" anchor="ctr"/>
          <a:lstStyle>
            <a:lvl1pPr algn="l">
              <a:defRPr sz="1051">
                <a:solidFill>
                  <a:schemeClr val="tx1">
                    <a:tint val="82000"/>
                  </a:schemeClr>
                </a:solidFill>
              </a:defRPr>
            </a:lvl1pPr>
          </a:lstStyle>
          <a:p>
            <a:fld id="{1D8BD707-D9CF-40AE-B4C6-C98DA3205C09}" type="datetimeFigureOut">
              <a:rPr lang="en-US" smtClean="0"/>
              <a:t>6/15/2024</a:t>
            </a:fld>
            <a:endParaRPr lang="en-US"/>
          </a:p>
        </p:txBody>
      </p:sp>
      <p:sp>
        <p:nvSpPr>
          <p:cNvPr id="5" name="Footer Placeholder 4">
            <a:extLst>
              <a:ext uri="{FF2B5EF4-FFF2-40B4-BE49-F238E27FC236}">
                <a16:creationId xmlns:a16="http://schemas.microsoft.com/office/drawing/2014/main" id="{00E3C5B3-7EC6-973A-FE14-1EC3D7DA61DF}"/>
              </a:ext>
            </a:extLst>
          </p:cNvPr>
          <p:cNvSpPr>
            <a:spLocks noGrp="1"/>
          </p:cNvSpPr>
          <p:nvPr>
            <p:ph type="ftr" sz="quarter" idx="3"/>
          </p:nvPr>
        </p:nvSpPr>
        <p:spPr>
          <a:xfrm>
            <a:off x="3537982" y="7003756"/>
            <a:ext cx="3604736" cy="402314"/>
          </a:xfrm>
          <a:prstGeom prst="rect">
            <a:avLst/>
          </a:prstGeom>
        </p:spPr>
        <p:txBody>
          <a:bodyPr vert="horz" lIns="91440" tIns="45720" rIns="91440" bIns="45720" rtlCol="0" anchor="ctr"/>
          <a:lstStyle>
            <a:lvl1pPr algn="ctr">
              <a:defRPr sz="1051">
                <a:solidFill>
                  <a:schemeClr val="tx1">
                    <a:tint val="82000"/>
                  </a:schemeClr>
                </a:solidFill>
              </a:defRPr>
            </a:lvl1pPr>
          </a:lstStyle>
          <a:p>
            <a:pPr marL="749935" marR="5080" indent="-737870">
              <a:lnSpc>
                <a:spcPts val="1040"/>
              </a:lnSpc>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US" spc="-10" dirty="0"/>
          </a:p>
        </p:txBody>
      </p:sp>
      <p:sp>
        <p:nvSpPr>
          <p:cNvPr id="6" name="Slide Number Placeholder 5">
            <a:extLst>
              <a:ext uri="{FF2B5EF4-FFF2-40B4-BE49-F238E27FC236}">
                <a16:creationId xmlns:a16="http://schemas.microsoft.com/office/drawing/2014/main" id="{A5EEE0CD-8FD5-0F0F-A3B9-CA3FF23CC319}"/>
              </a:ext>
            </a:extLst>
          </p:cNvPr>
          <p:cNvSpPr>
            <a:spLocks noGrp="1"/>
          </p:cNvSpPr>
          <p:nvPr>
            <p:ph type="sldNum" sz="quarter" idx="4"/>
          </p:nvPr>
        </p:nvSpPr>
        <p:spPr>
          <a:xfrm>
            <a:off x="7543244" y="7003756"/>
            <a:ext cx="2403158" cy="402314"/>
          </a:xfrm>
          <a:prstGeom prst="rect">
            <a:avLst/>
          </a:prstGeom>
        </p:spPr>
        <p:txBody>
          <a:bodyPr vert="horz" lIns="91440" tIns="45720" rIns="91440" bIns="45720" rtlCol="0" anchor="ctr"/>
          <a:lstStyle>
            <a:lvl1pPr algn="r">
              <a:defRPr sz="1051">
                <a:solidFill>
                  <a:schemeClr val="tx1">
                    <a:tint val="82000"/>
                  </a:schemeClr>
                </a:solidFill>
              </a:defRPr>
            </a:lvl1pPr>
          </a:lstStyle>
          <a:p>
            <a:pPr marL="38100">
              <a:lnSpc>
                <a:spcPct val="100000"/>
              </a:lnSpc>
              <a:spcBef>
                <a:spcPts val="25"/>
              </a:spcBef>
            </a:pPr>
            <a:fld id="{81D60167-4931-47E6-BA6A-407CBD079E47}" type="slidenum">
              <a:rPr lang="en-IN" spc="-20" smtClean="0"/>
              <a:t>‹#›</a:t>
            </a:fld>
            <a:endParaRPr lang="en-IN" spc="-20" dirty="0"/>
          </a:p>
        </p:txBody>
      </p:sp>
    </p:spTree>
    <p:extLst>
      <p:ext uri="{BB962C8B-B14F-4D97-AF65-F5344CB8AC3E}">
        <p14:creationId xmlns:p14="http://schemas.microsoft.com/office/powerpoint/2010/main" val="34154172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801014" rtl="0" eaLnBrk="1" latinLnBrk="0" hangingPunct="1">
        <a:lnSpc>
          <a:spcPct val="90000"/>
        </a:lnSpc>
        <a:spcBef>
          <a:spcPct val="0"/>
        </a:spcBef>
        <a:buNone/>
        <a:defRPr sz="3854" kern="1200">
          <a:solidFill>
            <a:schemeClr val="tx1"/>
          </a:solidFill>
          <a:latin typeface="+mj-lt"/>
          <a:ea typeface="+mj-ea"/>
          <a:cs typeface="+mj-cs"/>
        </a:defRPr>
      </a:lvl1pPr>
    </p:titleStyle>
    <p:bodyStyle>
      <a:lvl1pPr marL="200254" indent="-200254" algn="l" defTabSz="801014" rtl="0" eaLnBrk="1" latinLnBrk="0" hangingPunct="1">
        <a:lnSpc>
          <a:spcPct val="90000"/>
        </a:lnSpc>
        <a:spcBef>
          <a:spcPts val="876"/>
        </a:spcBef>
        <a:buFont typeface="Arial" panose="020B0604020202020204" pitchFamily="34" charset="0"/>
        <a:buChar char="•"/>
        <a:defRPr sz="2453" kern="1200">
          <a:solidFill>
            <a:schemeClr val="tx1"/>
          </a:solidFill>
          <a:latin typeface="+mn-lt"/>
          <a:ea typeface="+mn-ea"/>
          <a:cs typeface="+mn-cs"/>
        </a:defRPr>
      </a:lvl1pPr>
      <a:lvl2pPr marL="600761" indent="-200254" algn="l" defTabSz="801014" rtl="0" eaLnBrk="1" latinLnBrk="0" hangingPunct="1">
        <a:lnSpc>
          <a:spcPct val="90000"/>
        </a:lnSpc>
        <a:spcBef>
          <a:spcPts val="438"/>
        </a:spcBef>
        <a:buFont typeface="Arial" panose="020B0604020202020204" pitchFamily="34" charset="0"/>
        <a:buChar char="•"/>
        <a:defRPr sz="2102" kern="1200">
          <a:solidFill>
            <a:schemeClr val="tx1"/>
          </a:solidFill>
          <a:latin typeface="+mn-lt"/>
          <a:ea typeface="+mn-ea"/>
          <a:cs typeface="+mn-cs"/>
        </a:defRPr>
      </a:lvl2pPr>
      <a:lvl3pPr marL="1001268" indent="-200254" algn="l" defTabSz="801014" rtl="0" eaLnBrk="1" latinLnBrk="0" hangingPunct="1">
        <a:lnSpc>
          <a:spcPct val="90000"/>
        </a:lnSpc>
        <a:spcBef>
          <a:spcPts val="438"/>
        </a:spcBef>
        <a:buFont typeface="Arial" panose="020B0604020202020204" pitchFamily="34" charset="0"/>
        <a:buChar char="•"/>
        <a:defRPr sz="1752" kern="1200">
          <a:solidFill>
            <a:schemeClr val="tx1"/>
          </a:solidFill>
          <a:latin typeface="+mn-lt"/>
          <a:ea typeface="+mn-ea"/>
          <a:cs typeface="+mn-cs"/>
        </a:defRPr>
      </a:lvl3pPr>
      <a:lvl4pPr marL="1401775" indent="-200254" algn="l" defTabSz="801014" rtl="0" eaLnBrk="1" latinLnBrk="0" hangingPunct="1">
        <a:lnSpc>
          <a:spcPct val="90000"/>
        </a:lnSpc>
        <a:spcBef>
          <a:spcPts val="438"/>
        </a:spcBef>
        <a:buFont typeface="Arial" panose="020B0604020202020204" pitchFamily="34" charset="0"/>
        <a:buChar char="•"/>
        <a:defRPr sz="1577" kern="1200">
          <a:solidFill>
            <a:schemeClr val="tx1"/>
          </a:solidFill>
          <a:latin typeface="+mn-lt"/>
          <a:ea typeface="+mn-ea"/>
          <a:cs typeface="+mn-cs"/>
        </a:defRPr>
      </a:lvl4pPr>
      <a:lvl5pPr marL="1802282" indent="-200254" algn="l" defTabSz="801014" rtl="0" eaLnBrk="1" latinLnBrk="0" hangingPunct="1">
        <a:lnSpc>
          <a:spcPct val="90000"/>
        </a:lnSpc>
        <a:spcBef>
          <a:spcPts val="438"/>
        </a:spcBef>
        <a:buFont typeface="Arial" panose="020B0604020202020204" pitchFamily="34" charset="0"/>
        <a:buChar char="•"/>
        <a:defRPr sz="1577" kern="1200">
          <a:solidFill>
            <a:schemeClr val="tx1"/>
          </a:solidFill>
          <a:latin typeface="+mn-lt"/>
          <a:ea typeface="+mn-ea"/>
          <a:cs typeface="+mn-cs"/>
        </a:defRPr>
      </a:lvl5pPr>
      <a:lvl6pPr marL="2202790" indent="-200254" algn="l" defTabSz="801014" rtl="0" eaLnBrk="1" latinLnBrk="0" hangingPunct="1">
        <a:lnSpc>
          <a:spcPct val="90000"/>
        </a:lnSpc>
        <a:spcBef>
          <a:spcPts val="438"/>
        </a:spcBef>
        <a:buFont typeface="Arial" panose="020B0604020202020204" pitchFamily="34" charset="0"/>
        <a:buChar char="•"/>
        <a:defRPr sz="1577" kern="1200">
          <a:solidFill>
            <a:schemeClr val="tx1"/>
          </a:solidFill>
          <a:latin typeface="+mn-lt"/>
          <a:ea typeface="+mn-ea"/>
          <a:cs typeface="+mn-cs"/>
        </a:defRPr>
      </a:lvl6pPr>
      <a:lvl7pPr marL="2603297" indent="-200254" algn="l" defTabSz="801014" rtl="0" eaLnBrk="1" latinLnBrk="0" hangingPunct="1">
        <a:lnSpc>
          <a:spcPct val="90000"/>
        </a:lnSpc>
        <a:spcBef>
          <a:spcPts val="438"/>
        </a:spcBef>
        <a:buFont typeface="Arial" panose="020B0604020202020204" pitchFamily="34" charset="0"/>
        <a:buChar char="•"/>
        <a:defRPr sz="1577" kern="1200">
          <a:solidFill>
            <a:schemeClr val="tx1"/>
          </a:solidFill>
          <a:latin typeface="+mn-lt"/>
          <a:ea typeface="+mn-ea"/>
          <a:cs typeface="+mn-cs"/>
        </a:defRPr>
      </a:lvl7pPr>
      <a:lvl8pPr marL="3003804" indent="-200254" algn="l" defTabSz="801014" rtl="0" eaLnBrk="1" latinLnBrk="0" hangingPunct="1">
        <a:lnSpc>
          <a:spcPct val="90000"/>
        </a:lnSpc>
        <a:spcBef>
          <a:spcPts val="438"/>
        </a:spcBef>
        <a:buFont typeface="Arial" panose="020B0604020202020204" pitchFamily="34" charset="0"/>
        <a:buChar char="•"/>
        <a:defRPr sz="1577" kern="1200">
          <a:solidFill>
            <a:schemeClr val="tx1"/>
          </a:solidFill>
          <a:latin typeface="+mn-lt"/>
          <a:ea typeface="+mn-ea"/>
          <a:cs typeface="+mn-cs"/>
        </a:defRPr>
      </a:lvl8pPr>
      <a:lvl9pPr marL="3404311" indent="-200254" algn="l" defTabSz="801014" rtl="0" eaLnBrk="1" latinLnBrk="0" hangingPunct="1">
        <a:lnSpc>
          <a:spcPct val="90000"/>
        </a:lnSpc>
        <a:spcBef>
          <a:spcPts val="438"/>
        </a:spcBef>
        <a:buFont typeface="Arial" panose="020B0604020202020204" pitchFamily="34" charset="0"/>
        <a:buChar char="•"/>
        <a:defRPr sz="1577" kern="1200">
          <a:solidFill>
            <a:schemeClr val="tx1"/>
          </a:solidFill>
          <a:latin typeface="+mn-lt"/>
          <a:ea typeface="+mn-ea"/>
          <a:cs typeface="+mn-cs"/>
        </a:defRPr>
      </a:lvl9pPr>
    </p:bodyStyle>
    <p:otherStyle>
      <a:defPPr>
        <a:defRPr lang="en-US"/>
      </a:defPPr>
      <a:lvl1pPr marL="0" algn="l" defTabSz="801014" rtl="0" eaLnBrk="1" latinLnBrk="0" hangingPunct="1">
        <a:defRPr sz="1577" kern="1200">
          <a:solidFill>
            <a:schemeClr val="tx1"/>
          </a:solidFill>
          <a:latin typeface="+mn-lt"/>
          <a:ea typeface="+mn-ea"/>
          <a:cs typeface="+mn-cs"/>
        </a:defRPr>
      </a:lvl1pPr>
      <a:lvl2pPr marL="400507" algn="l" defTabSz="801014" rtl="0" eaLnBrk="1" latinLnBrk="0" hangingPunct="1">
        <a:defRPr sz="1577" kern="1200">
          <a:solidFill>
            <a:schemeClr val="tx1"/>
          </a:solidFill>
          <a:latin typeface="+mn-lt"/>
          <a:ea typeface="+mn-ea"/>
          <a:cs typeface="+mn-cs"/>
        </a:defRPr>
      </a:lvl2pPr>
      <a:lvl3pPr marL="801014" algn="l" defTabSz="801014" rtl="0" eaLnBrk="1" latinLnBrk="0" hangingPunct="1">
        <a:defRPr sz="1577" kern="1200">
          <a:solidFill>
            <a:schemeClr val="tx1"/>
          </a:solidFill>
          <a:latin typeface="+mn-lt"/>
          <a:ea typeface="+mn-ea"/>
          <a:cs typeface="+mn-cs"/>
        </a:defRPr>
      </a:lvl3pPr>
      <a:lvl4pPr marL="1201522" algn="l" defTabSz="801014" rtl="0" eaLnBrk="1" latinLnBrk="0" hangingPunct="1">
        <a:defRPr sz="1577" kern="1200">
          <a:solidFill>
            <a:schemeClr val="tx1"/>
          </a:solidFill>
          <a:latin typeface="+mn-lt"/>
          <a:ea typeface="+mn-ea"/>
          <a:cs typeface="+mn-cs"/>
        </a:defRPr>
      </a:lvl4pPr>
      <a:lvl5pPr marL="1602029" algn="l" defTabSz="801014" rtl="0" eaLnBrk="1" latinLnBrk="0" hangingPunct="1">
        <a:defRPr sz="1577" kern="1200">
          <a:solidFill>
            <a:schemeClr val="tx1"/>
          </a:solidFill>
          <a:latin typeface="+mn-lt"/>
          <a:ea typeface="+mn-ea"/>
          <a:cs typeface="+mn-cs"/>
        </a:defRPr>
      </a:lvl5pPr>
      <a:lvl6pPr marL="2002536" algn="l" defTabSz="801014" rtl="0" eaLnBrk="1" latinLnBrk="0" hangingPunct="1">
        <a:defRPr sz="1577" kern="1200">
          <a:solidFill>
            <a:schemeClr val="tx1"/>
          </a:solidFill>
          <a:latin typeface="+mn-lt"/>
          <a:ea typeface="+mn-ea"/>
          <a:cs typeface="+mn-cs"/>
        </a:defRPr>
      </a:lvl6pPr>
      <a:lvl7pPr marL="2403043" algn="l" defTabSz="801014" rtl="0" eaLnBrk="1" latinLnBrk="0" hangingPunct="1">
        <a:defRPr sz="1577" kern="1200">
          <a:solidFill>
            <a:schemeClr val="tx1"/>
          </a:solidFill>
          <a:latin typeface="+mn-lt"/>
          <a:ea typeface="+mn-ea"/>
          <a:cs typeface="+mn-cs"/>
        </a:defRPr>
      </a:lvl7pPr>
      <a:lvl8pPr marL="2803550" algn="l" defTabSz="801014" rtl="0" eaLnBrk="1" latinLnBrk="0" hangingPunct="1">
        <a:defRPr sz="1577" kern="1200">
          <a:solidFill>
            <a:schemeClr val="tx1"/>
          </a:solidFill>
          <a:latin typeface="+mn-lt"/>
          <a:ea typeface="+mn-ea"/>
          <a:cs typeface="+mn-cs"/>
        </a:defRPr>
      </a:lvl8pPr>
      <a:lvl9pPr marL="3204058" algn="l" defTabSz="801014" rtl="0" eaLnBrk="1" latinLnBrk="0" hangingPunct="1">
        <a:defRPr sz="15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bject 27"/>
          <p:cNvSpPr txBox="1"/>
          <p:nvPr/>
        </p:nvSpPr>
        <p:spPr>
          <a:xfrm>
            <a:off x="517525" y="2252159"/>
            <a:ext cx="9645650" cy="3052182"/>
          </a:xfrm>
          <a:prstGeom prst="rect">
            <a:avLst/>
          </a:prstGeom>
        </p:spPr>
        <p:txBody>
          <a:bodyPr vert="horz" wrap="square" lIns="0" tIns="11430" rIns="0" bIns="0" rtlCol="0">
            <a:spAutoFit/>
          </a:bodyPr>
          <a:lstStyle/>
          <a:p>
            <a:pPr marL="2726690" marR="5080" indent="-2714625" algn="ctr">
              <a:lnSpc>
                <a:spcPct val="124800"/>
              </a:lnSpc>
              <a:spcBef>
                <a:spcPts val="90"/>
              </a:spcBef>
            </a:pPr>
            <a:r>
              <a:rPr lang="en-US" sz="4000" b="1" spc="5" dirty="0">
                <a:latin typeface="Roboto Bk"/>
                <a:cs typeface="Roboto Bk"/>
              </a:rPr>
              <a:t>18CSE487T </a:t>
            </a:r>
            <a:endParaRPr lang="en-US" sz="4000" b="1" spc="-250" dirty="0">
              <a:latin typeface="Roboto Bk"/>
              <a:cs typeface="Roboto Bk"/>
            </a:endParaRPr>
          </a:p>
          <a:p>
            <a:pPr marL="2726690" marR="5080" indent="-2714625" algn="ctr">
              <a:lnSpc>
                <a:spcPct val="124800"/>
              </a:lnSpc>
              <a:spcBef>
                <a:spcPts val="90"/>
              </a:spcBef>
            </a:pPr>
            <a:r>
              <a:rPr lang="en-US" sz="4000" b="1" strike="noStrike" spc="5" dirty="0">
                <a:latin typeface="Roboto Bk"/>
                <a:cs typeface="Roboto Bk"/>
              </a:rPr>
              <a:t>Data Warehousing and </a:t>
            </a:r>
            <a:r>
              <a:rPr lang="en-US" sz="4000" b="1" spc="5" dirty="0">
                <a:latin typeface="Roboto Bk"/>
                <a:cs typeface="Roboto Bk"/>
              </a:rPr>
              <a:t>i</a:t>
            </a:r>
            <a:r>
              <a:rPr lang="en-US" sz="4000" b="1" strike="noStrike" spc="5" dirty="0">
                <a:latin typeface="Roboto Bk"/>
                <a:cs typeface="Roboto Bk"/>
              </a:rPr>
              <a:t>ts Applications</a:t>
            </a:r>
            <a:endParaRPr lang="en-US" sz="4000" b="1" spc="15" dirty="0">
              <a:latin typeface="Roboto Bk"/>
              <a:cs typeface="Roboto Bk"/>
            </a:endParaRPr>
          </a:p>
          <a:p>
            <a:pPr marL="2726690" marR="5080" indent="-2714625" algn="ctr">
              <a:lnSpc>
                <a:spcPct val="124800"/>
              </a:lnSpc>
              <a:spcBef>
                <a:spcPts val="90"/>
              </a:spcBef>
            </a:pPr>
            <a:endParaRPr lang="en-US" sz="4000" b="1" strike="noStrike" spc="-70" dirty="0">
              <a:latin typeface="Roboto Bk"/>
              <a:cs typeface="Roboto Bk"/>
            </a:endParaRPr>
          </a:p>
          <a:p>
            <a:pPr marL="2726690" marR="5080" indent="-2714625" algn="ctr">
              <a:lnSpc>
                <a:spcPct val="124800"/>
              </a:lnSpc>
              <a:spcBef>
                <a:spcPts val="90"/>
              </a:spcBef>
            </a:pPr>
            <a:r>
              <a:rPr lang="en-US" sz="4000" b="1" strike="noStrike" spc="-70" dirty="0">
                <a:latin typeface="Roboto Bk"/>
                <a:cs typeface="Roboto Bk"/>
              </a:rPr>
              <a:t>UNIT-1</a:t>
            </a:r>
            <a:endParaRPr lang="en-US" sz="4000" dirty="0">
              <a:latin typeface="Roboto Bk"/>
              <a:cs typeface="Roboto Bk"/>
            </a:endParaRPr>
          </a:p>
        </p:txBody>
      </p:sp>
      <p:sp>
        <p:nvSpPr>
          <p:cNvPr id="30" name="object 30"/>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lang="en-IN" spc="-20" smtClean="0"/>
              <a:t>1</a:t>
            </a:fld>
            <a:endParaRPr lang="en-IN" spc="-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DFDCA-7CC2-81B9-E2B8-150EC8CAE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297B7C-58A4-1E43-EDBE-0A701F7AB96D}"/>
              </a:ext>
            </a:extLst>
          </p:cNvPr>
          <p:cNvSpPr>
            <a:spLocks noGrp="1"/>
          </p:cNvSpPr>
          <p:nvPr>
            <p:ph type="title"/>
          </p:nvPr>
        </p:nvSpPr>
        <p:spPr/>
        <p:txBody>
          <a:bodyPr/>
          <a:lstStyle/>
          <a:p>
            <a:r>
              <a:rPr lang="en-IN" sz="4000" dirty="0"/>
              <a:t>Issues</a:t>
            </a:r>
            <a:r>
              <a:rPr lang="en-IN" sz="4000" spc="20" dirty="0"/>
              <a:t> </a:t>
            </a:r>
            <a:r>
              <a:rPr lang="en-IN" sz="4000" spc="-30" dirty="0"/>
              <a:t>with</a:t>
            </a:r>
            <a:r>
              <a:rPr lang="en-IN" sz="4000" spc="-20" dirty="0"/>
              <a:t> </a:t>
            </a:r>
            <a:r>
              <a:rPr lang="en-IN" sz="4000" spc="-30" dirty="0"/>
              <a:t>Company-Wide</a:t>
            </a:r>
            <a:r>
              <a:rPr lang="en-IN" sz="4000" spc="-20" dirty="0"/>
              <a:t> </a:t>
            </a:r>
            <a:r>
              <a:rPr lang="en-IN" sz="4000" spc="10" dirty="0"/>
              <a:t>View</a:t>
            </a:r>
            <a:endParaRPr lang="en-IN" dirty="0"/>
          </a:p>
        </p:txBody>
      </p:sp>
      <p:sp>
        <p:nvSpPr>
          <p:cNvPr id="3" name="Content Placeholder 2">
            <a:extLst>
              <a:ext uri="{FF2B5EF4-FFF2-40B4-BE49-F238E27FC236}">
                <a16:creationId xmlns:a16="http://schemas.microsoft.com/office/drawing/2014/main" id="{24494C32-4D75-A3F5-7BDC-D2EFB741647C}"/>
              </a:ext>
            </a:extLst>
          </p:cNvPr>
          <p:cNvSpPr>
            <a:spLocks noGrp="1"/>
          </p:cNvSpPr>
          <p:nvPr>
            <p:ph idx="1"/>
          </p:nvPr>
        </p:nvSpPr>
        <p:spPr/>
        <p:txBody>
          <a:bodyPr/>
          <a:lstStyle/>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  Inconsistent key structures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  Synonyms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  Free-form vs. structured ﬁelds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  Inconsistent data values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  Missing data</a:t>
            </a:r>
          </a:p>
          <a:p>
            <a:endParaRPr lang="en-IN" dirty="0"/>
          </a:p>
        </p:txBody>
      </p:sp>
    </p:spTree>
    <p:extLst>
      <p:ext uri="{BB962C8B-B14F-4D97-AF65-F5344CB8AC3E}">
        <p14:creationId xmlns:p14="http://schemas.microsoft.com/office/powerpoint/2010/main" val="5073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C8D1B-68B4-5F26-6A19-DACDAA783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C5B27-F2D5-DC06-8469-14DAEE339212}"/>
              </a:ext>
            </a:extLst>
          </p:cNvPr>
          <p:cNvSpPr>
            <a:spLocks noGrp="1"/>
          </p:cNvSpPr>
          <p:nvPr>
            <p:ph type="title"/>
          </p:nvPr>
        </p:nvSpPr>
        <p:spPr/>
        <p:txBody>
          <a:bodyPr/>
          <a:lstStyle/>
          <a:p>
            <a:r>
              <a:rPr lang="en-IN" sz="4000" dirty="0"/>
              <a:t>Datawarehouse Architecture</a:t>
            </a:r>
            <a:endParaRPr lang="en-IN" dirty="0"/>
          </a:p>
        </p:txBody>
      </p:sp>
      <p:sp>
        <p:nvSpPr>
          <p:cNvPr id="3" name="Content Placeholder 2">
            <a:extLst>
              <a:ext uri="{FF2B5EF4-FFF2-40B4-BE49-F238E27FC236}">
                <a16:creationId xmlns:a16="http://schemas.microsoft.com/office/drawing/2014/main" id="{C3FEC952-2567-78A6-1DB7-78629150782A}"/>
              </a:ext>
            </a:extLst>
          </p:cNvPr>
          <p:cNvSpPr>
            <a:spLocks noGrp="1"/>
          </p:cNvSpPr>
          <p:nvPr>
            <p:ph idx="1"/>
          </p:nvPr>
        </p:nvSpPr>
        <p:spPr/>
        <p:txBody>
          <a:bodyPr/>
          <a:lstStyle/>
          <a:p>
            <a:pPr marL="12065" marR="446405" indent="0" algn="just">
              <a:lnSpc>
                <a:spcPct val="100000"/>
              </a:lnSpc>
              <a:spcBef>
                <a:spcPts val="415"/>
              </a:spcBef>
              <a:buNone/>
              <a:tabLst>
                <a:tab pos="183515" algn="l"/>
              </a:tabLst>
            </a:pPr>
            <a:r>
              <a:rPr lang="en-US" sz="3000" spc="65" dirty="0">
                <a:solidFill>
                  <a:srgbClr val="FF0000"/>
                </a:solidFill>
                <a:latin typeface="Times New Roman" panose="02020603050405020304" pitchFamily="18" charset="0"/>
                <a:cs typeface="Times New Roman" panose="02020603050405020304" pitchFamily="18" charset="0"/>
              </a:rPr>
              <a:t>Data Warehouse processing involves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Data Sources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ETL (Extract, Transform, Load)</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OLAP – Data Analytics</a:t>
            </a:r>
          </a:p>
          <a:p>
            <a:pPr marL="182880" marR="446405" indent="-170815" algn="just">
              <a:lnSpc>
                <a:spcPct val="100000"/>
              </a:lnSpc>
              <a:spcBef>
                <a:spcPts val="415"/>
              </a:spcBef>
              <a:buChar char="•"/>
              <a:tabLst>
                <a:tab pos="183515" algn="l"/>
              </a:tabLst>
            </a:pPr>
            <a:r>
              <a:rPr lang="en-US" sz="3000" spc="65" dirty="0">
                <a:latin typeface="Times New Roman" panose="02020603050405020304" pitchFamily="18" charset="0"/>
                <a:cs typeface="Times New Roman" panose="02020603050405020304" pitchFamily="18" charset="0"/>
              </a:rPr>
              <a:t>Data Mining</a:t>
            </a:r>
          </a:p>
          <a:p>
            <a:endParaRPr lang="en-IN" dirty="0"/>
          </a:p>
        </p:txBody>
      </p:sp>
    </p:spTree>
    <p:extLst>
      <p:ext uri="{BB962C8B-B14F-4D97-AF65-F5344CB8AC3E}">
        <p14:creationId xmlns:p14="http://schemas.microsoft.com/office/powerpoint/2010/main" val="81252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350" y="349250"/>
            <a:ext cx="7355840" cy="525145"/>
          </a:xfrm>
          <a:prstGeom prst="rect">
            <a:avLst/>
          </a:prstGeom>
        </p:spPr>
        <p:txBody>
          <a:bodyPr vert="horz" wrap="square" lIns="0" tIns="15875" rIns="0" bIns="0" rtlCol="0">
            <a:spAutoFit/>
          </a:bodyPr>
          <a:lstStyle/>
          <a:p>
            <a:pPr marL="12700">
              <a:lnSpc>
                <a:spcPct val="100000"/>
              </a:lnSpc>
              <a:spcBef>
                <a:spcPts val="125"/>
              </a:spcBef>
            </a:pPr>
            <a:r>
              <a:rPr sz="3250" spc="10" dirty="0"/>
              <a:t>Datawarehouse</a:t>
            </a:r>
            <a:r>
              <a:rPr sz="3250" spc="-5" dirty="0"/>
              <a:t> </a:t>
            </a:r>
            <a:r>
              <a:rPr sz="3250" spc="-25" dirty="0"/>
              <a:t>Architecture</a:t>
            </a:r>
            <a:r>
              <a:rPr sz="3250" dirty="0"/>
              <a:t> </a:t>
            </a:r>
            <a:r>
              <a:rPr sz="3250" spc="30" dirty="0"/>
              <a:t>(Common)</a:t>
            </a:r>
            <a:endParaRPr sz="3250" dirty="0"/>
          </a:p>
        </p:txBody>
      </p:sp>
      <p:sp>
        <p:nvSpPr>
          <p:cNvPr id="4" name="object 4"/>
          <p:cNvSpPr txBox="1">
            <a:spLocks noGrp="1"/>
          </p:cNvSpPr>
          <p:nvPr>
            <p:ph type="ftr" sz="quarter" idx="11"/>
          </p:nvPr>
        </p:nvSpPr>
        <p:spPr>
          <a:xfrm>
            <a:off x="4200842" y="6978650"/>
            <a:ext cx="2279015" cy="290829"/>
          </a:xfrm>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12</a:t>
            </a:fld>
            <a:endParaRPr spc="-20" dirty="0"/>
          </a:p>
        </p:txBody>
      </p:sp>
      <p:pic>
        <p:nvPicPr>
          <p:cNvPr id="3" name="object 3"/>
          <p:cNvPicPr/>
          <p:nvPr/>
        </p:nvPicPr>
        <p:blipFill>
          <a:blip r:embed="rId2" cstate="print"/>
          <a:stretch>
            <a:fillRect/>
          </a:stretch>
        </p:blipFill>
        <p:spPr>
          <a:xfrm>
            <a:off x="692150" y="1644650"/>
            <a:ext cx="9448800" cy="5181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E253226-87B0-FD00-E775-63DE8B96D38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22EFD84-EF28-00DA-433E-E53367A4138E}"/>
              </a:ext>
            </a:extLst>
          </p:cNvPr>
          <p:cNvSpPr txBox="1">
            <a:spLocks noGrp="1"/>
          </p:cNvSpPr>
          <p:nvPr>
            <p:ph type="title"/>
          </p:nvPr>
        </p:nvSpPr>
        <p:spPr>
          <a:xfrm>
            <a:off x="1149350" y="349250"/>
            <a:ext cx="7355840" cy="525145"/>
          </a:xfrm>
          <a:prstGeom prst="rect">
            <a:avLst/>
          </a:prstGeom>
        </p:spPr>
        <p:txBody>
          <a:bodyPr vert="horz" wrap="square" lIns="0" tIns="15875" rIns="0" bIns="0" rtlCol="0">
            <a:spAutoFit/>
          </a:bodyPr>
          <a:lstStyle/>
          <a:p>
            <a:pPr marL="12700">
              <a:lnSpc>
                <a:spcPct val="100000"/>
              </a:lnSpc>
              <a:spcBef>
                <a:spcPts val="125"/>
              </a:spcBef>
            </a:pPr>
            <a:r>
              <a:rPr sz="3250" spc="10" dirty="0"/>
              <a:t>Datawarehouse</a:t>
            </a:r>
            <a:r>
              <a:rPr sz="3250" spc="-5" dirty="0"/>
              <a:t> </a:t>
            </a:r>
            <a:r>
              <a:rPr sz="3250" spc="-25" dirty="0"/>
              <a:t>Architecture</a:t>
            </a:r>
            <a:r>
              <a:rPr sz="3250" dirty="0"/>
              <a:t> </a:t>
            </a:r>
          </a:p>
        </p:txBody>
      </p:sp>
      <p:sp>
        <p:nvSpPr>
          <p:cNvPr id="4" name="object 4">
            <a:extLst>
              <a:ext uri="{FF2B5EF4-FFF2-40B4-BE49-F238E27FC236}">
                <a16:creationId xmlns:a16="http://schemas.microsoft.com/office/drawing/2014/main" id="{7296F19A-04B8-5E36-817D-5F69EC966A2D}"/>
              </a:ext>
            </a:extLst>
          </p:cNvPr>
          <p:cNvSpPr txBox="1">
            <a:spLocks noGrp="1"/>
          </p:cNvSpPr>
          <p:nvPr>
            <p:ph type="ftr" sz="quarter" idx="11"/>
          </p:nvPr>
        </p:nvSpPr>
        <p:spPr>
          <a:xfrm>
            <a:off x="4200842" y="6978650"/>
            <a:ext cx="2279015" cy="290829"/>
          </a:xfrm>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a:extLst>
              <a:ext uri="{FF2B5EF4-FFF2-40B4-BE49-F238E27FC236}">
                <a16:creationId xmlns:a16="http://schemas.microsoft.com/office/drawing/2014/main" id="{F0BADEDC-0E51-7779-F67A-FF5E532EB798}"/>
              </a:ext>
            </a:extLst>
          </p:cNvPr>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13</a:t>
            </a:fld>
            <a:endParaRPr spc="-20" dirty="0"/>
          </a:p>
        </p:txBody>
      </p:sp>
      <p:pic>
        <p:nvPicPr>
          <p:cNvPr id="7" name="Picture 6">
            <a:extLst>
              <a:ext uri="{FF2B5EF4-FFF2-40B4-BE49-F238E27FC236}">
                <a16:creationId xmlns:a16="http://schemas.microsoft.com/office/drawing/2014/main" id="{A2E4F6B3-F91E-885A-12B0-F2E7FFFD404F}"/>
              </a:ext>
            </a:extLst>
          </p:cNvPr>
          <p:cNvPicPr>
            <a:picLocks noChangeAspect="1"/>
          </p:cNvPicPr>
          <p:nvPr/>
        </p:nvPicPr>
        <p:blipFill>
          <a:blip r:embed="rId2"/>
          <a:stretch>
            <a:fillRect/>
          </a:stretch>
        </p:blipFill>
        <p:spPr>
          <a:xfrm>
            <a:off x="158750" y="1401340"/>
            <a:ext cx="10231721" cy="5145489"/>
          </a:xfrm>
          <a:prstGeom prst="rect">
            <a:avLst/>
          </a:prstGeom>
        </p:spPr>
      </p:pic>
    </p:spTree>
    <p:extLst>
      <p:ext uri="{BB962C8B-B14F-4D97-AF65-F5344CB8AC3E}">
        <p14:creationId xmlns:p14="http://schemas.microsoft.com/office/powerpoint/2010/main" val="898065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B879FE-026C-0897-6C7B-BBC0FA49446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36C0C87-3CD1-07C7-9514-1F949E286CC9}"/>
              </a:ext>
            </a:extLst>
          </p:cNvPr>
          <p:cNvSpPr txBox="1">
            <a:spLocks noGrp="1"/>
          </p:cNvSpPr>
          <p:nvPr>
            <p:ph type="title"/>
          </p:nvPr>
        </p:nvSpPr>
        <p:spPr>
          <a:xfrm>
            <a:off x="1149350" y="349250"/>
            <a:ext cx="7355840" cy="525145"/>
          </a:xfrm>
          <a:prstGeom prst="rect">
            <a:avLst/>
          </a:prstGeom>
        </p:spPr>
        <p:txBody>
          <a:bodyPr vert="horz" wrap="square" lIns="0" tIns="15875" rIns="0" bIns="0" rtlCol="0">
            <a:spAutoFit/>
          </a:bodyPr>
          <a:lstStyle/>
          <a:p>
            <a:pPr marL="12700">
              <a:lnSpc>
                <a:spcPct val="100000"/>
              </a:lnSpc>
              <a:spcBef>
                <a:spcPts val="125"/>
              </a:spcBef>
            </a:pPr>
            <a:r>
              <a:rPr sz="3250" spc="10" dirty="0"/>
              <a:t>Datawarehouse</a:t>
            </a:r>
            <a:r>
              <a:rPr sz="3250" spc="-5" dirty="0"/>
              <a:t> </a:t>
            </a:r>
            <a:r>
              <a:rPr sz="3250" spc="-25" dirty="0"/>
              <a:t>Architecture</a:t>
            </a:r>
            <a:r>
              <a:rPr sz="3250" dirty="0"/>
              <a:t> </a:t>
            </a:r>
          </a:p>
        </p:txBody>
      </p:sp>
      <p:sp>
        <p:nvSpPr>
          <p:cNvPr id="4" name="object 4">
            <a:extLst>
              <a:ext uri="{FF2B5EF4-FFF2-40B4-BE49-F238E27FC236}">
                <a16:creationId xmlns:a16="http://schemas.microsoft.com/office/drawing/2014/main" id="{394502BE-7791-BF44-8C68-4147478B6E63}"/>
              </a:ext>
            </a:extLst>
          </p:cNvPr>
          <p:cNvSpPr txBox="1">
            <a:spLocks noGrp="1"/>
          </p:cNvSpPr>
          <p:nvPr>
            <p:ph type="ftr" sz="quarter" idx="11"/>
          </p:nvPr>
        </p:nvSpPr>
        <p:spPr>
          <a:xfrm>
            <a:off x="4200842" y="6978650"/>
            <a:ext cx="2279015" cy="290829"/>
          </a:xfrm>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a:extLst>
              <a:ext uri="{FF2B5EF4-FFF2-40B4-BE49-F238E27FC236}">
                <a16:creationId xmlns:a16="http://schemas.microsoft.com/office/drawing/2014/main" id="{A30BA5F6-B5B0-5F0E-C59A-5EEE9B8E4506}"/>
              </a:ext>
            </a:extLst>
          </p:cNvPr>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14</a:t>
            </a:fld>
            <a:endParaRPr spc="-20" dirty="0"/>
          </a:p>
        </p:txBody>
      </p:sp>
      <p:pic>
        <p:nvPicPr>
          <p:cNvPr id="6" name="Picture 5">
            <a:extLst>
              <a:ext uri="{FF2B5EF4-FFF2-40B4-BE49-F238E27FC236}">
                <a16:creationId xmlns:a16="http://schemas.microsoft.com/office/drawing/2014/main" id="{2F306BFF-F871-8CC0-EEC3-E036E891A82E}"/>
              </a:ext>
            </a:extLst>
          </p:cNvPr>
          <p:cNvPicPr>
            <a:picLocks noChangeAspect="1"/>
          </p:cNvPicPr>
          <p:nvPr/>
        </p:nvPicPr>
        <p:blipFill>
          <a:blip r:embed="rId2"/>
          <a:stretch>
            <a:fillRect/>
          </a:stretch>
        </p:blipFill>
        <p:spPr>
          <a:xfrm>
            <a:off x="248262" y="874396"/>
            <a:ext cx="10273687" cy="6561454"/>
          </a:xfrm>
          <a:prstGeom prst="rect">
            <a:avLst/>
          </a:prstGeom>
        </p:spPr>
      </p:pic>
    </p:spTree>
    <p:extLst>
      <p:ext uri="{BB962C8B-B14F-4D97-AF65-F5344CB8AC3E}">
        <p14:creationId xmlns:p14="http://schemas.microsoft.com/office/powerpoint/2010/main" val="183615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550" y="273050"/>
            <a:ext cx="9753600" cy="891911"/>
          </a:xfrm>
          <a:prstGeom prst="rect">
            <a:avLst/>
          </a:prstGeom>
        </p:spPr>
        <p:txBody>
          <a:bodyPr vert="horz" wrap="square" lIns="0" tIns="70485" rIns="0" bIns="0" rtlCol="0">
            <a:spAutoFit/>
          </a:bodyPr>
          <a:lstStyle/>
          <a:p>
            <a:pPr marL="12700" marR="5080">
              <a:lnSpc>
                <a:spcPts val="3150"/>
              </a:lnSpc>
              <a:spcBef>
                <a:spcPts val="555"/>
              </a:spcBef>
            </a:pPr>
            <a:r>
              <a:rPr sz="2950" spc="45" dirty="0"/>
              <a:t>The</a:t>
            </a:r>
            <a:r>
              <a:rPr sz="2950" spc="-25" dirty="0"/>
              <a:t> </a:t>
            </a:r>
            <a:r>
              <a:rPr sz="2950" spc="20" dirty="0"/>
              <a:t>major</a:t>
            </a:r>
            <a:r>
              <a:rPr sz="2950" spc="30" dirty="0"/>
              <a:t> </a:t>
            </a:r>
            <a:r>
              <a:rPr sz="2950" spc="10" dirty="0"/>
              <a:t>components</a:t>
            </a:r>
            <a:r>
              <a:rPr sz="2950" spc="20" dirty="0"/>
              <a:t> </a:t>
            </a:r>
            <a:r>
              <a:rPr sz="2950" spc="10" dirty="0"/>
              <a:t>of</a:t>
            </a:r>
            <a:r>
              <a:rPr sz="2950" spc="5" dirty="0"/>
              <a:t> </a:t>
            </a:r>
            <a:r>
              <a:rPr sz="2950" spc="55" dirty="0"/>
              <a:t>a</a:t>
            </a:r>
            <a:r>
              <a:rPr sz="2950" spc="10" dirty="0"/>
              <a:t> </a:t>
            </a:r>
            <a:r>
              <a:rPr sz="2950" spc="25" dirty="0"/>
              <a:t>data </a:t>
            </a:r>
            <a:r>
              <a:rPr sz="2950" spc="-720" dirty="0"/>
              <a:t> </a:t>
            </a:r>
            <a:r>
              <a:rPr sz="2950" spc="10" dirty="0"/>
              <a:t>warehousing</a:t>
            </a:r>
            <a:r>
              <a:rPr sz="2950" spc="-30" dirty="0"/>
              <a:t> </a:t>
            </a:r>
            <a:r>
              <a:rPr sz="2950" spc="20" dirty="0"/>
              <a:t>process</a:t>
            </a:r>
            <a:endParaRPr sz="2950" dirty="0"/>
          </a:p>
        </p:txBody>
      </p:sp>
      <p:sp>
        <p:nvSpPr>
          <p:cNvPr id="36" name="object 36"/>
          <p:cNvSpPr txBox="1">
            <a:spLocks noGrp="1"/>
          </p:cNvSpPr>
          <p:nvPr>
            <p:ph type="ftr" sz="quarter" idx="11"/>
          </p:nvPr>
        </p:nvSpPr>
        <p:spPr>
          <a:xfrm>
            <a:off x="4353242" y="7263276"/>
            <a:ext cx="2279015" cy="290829"/>
          </a:xfrm>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37" name="object 37"/>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15</a:t>
            </a:fld>
            <a:endParaRPr spc="-20" dirty="0"/>
          </a:p>
        </p:txBody>
      </p:sp>
      <p:sp>
        <p:nvSpPr>
          <p:cNvPr id="35" name="object 35"/>
          <p:cNvSpPr txBox="1"/>
          <p:nvPr/>
        </p:nvSpPr>
        <p:spPr>
          <a:xfrm>
            <a:off x="475493" y="1421656"/>
            <a:ext cx="9296400" cy="4496231"/>
          </a:xfrm>
          <a:prstGeom prst="rect">
            <a:avLst/>
          </a:prstGeom>
        </p:spPr>
        <p:txBody>
          <a:bodyPr vert="horz" wrap="square" lIns="0" tIns="17145" rIns="0" bIns="0" rtlCol="0">
            <a:spAutoFit/>
          </a:bodyPr>
          <a:lstStyle/>
          <a:p>
            <a:pPr marL="182880" indent="-170815">
              <a:lnSpc>
                <a:spcPct val="150000"/>
              </a:lnSpc>
              <a:spcBef>
                <a:spcPts val="135"/>
              </a:spcBef>
              <a:buChar char="•"/>
              <a:tabLst>
                <a:tab pos="183515" algn="l"/>
              </a:tabLst>
            </a:pPr>
            <a:r>
              <a:rPr sz="2400" b="1" spc="25" dirty="0">
                <a:latin typeface="Roboto Bk"/>
                <a:cs typeface="Roboto Bk"/>
              </a:rPr>
              <a:t>Data</a:t>
            </a:r>
            <a:r>
              <a:rPr sz="2400" b="1" spc="10" dirty="0">
                <a:latin typeface="Roboto Bk"/>
                <a:cs typeface="Roboto Bk"/>
              </a:rPr>
              <a:t> </a:t>
            </a:r>
            <a:r>
              <a:rPr sz="2400" b="1" dirty="0">
                <a:latin typeface="Roboto Bk"/>
                <a:cs typeface="Roboto Bk"/>
              </a:rPr>
              <a:t>sources:</a:t>
            </a:r>
            <a:r>
              <a:rPr sz="2400" b="1" spc="35" dirty="0">
                <a:latin typeface="Roboto Bk"/>
                <a:cs typeface="Roboto Bk"/>
              </a:rPr>
              <a:t> </a:t>
            </a:r>
            <a:r>
              <a:rPr sz="2400" spc="-25" dirty="0">
                <a:latin typeface="Roboto Bk"/>
                <a:cs typeface="Roboto Bk"/>
              </a:rPr>
              <a:t>internal,</a:t>
            </a:r>
            <a:r>
              <a:rPr sz="2400" spc="35" dirty="0">
                <a:latin typeface="Roboto Bk"/>
                <a:cs typeface="Roboto Bk"/>
              </a:rPr>
              <a:t> </a:t>
            </a:r>
            <a:r>
              <a:rPr sz="2400" dirty="0">
                <a:latin typeface="Roboto Bk"/>
                <a:cs typeface="Roboto Bk"/>
              </a:rPr>
              <a:t>external</a:t>
            </a:r>
            <a:r>
              <a:rPr sz="2400" spc="30" dirty="0">
                <a:latin typeface="Roboto Bk"/>
                <a:cs typeface="Roboto Bk"/>
              </a:rPr>
              <a:t> </a:t>
            </a:r>
            <a:r>
              <a:rPr sz="2400" spc="15" dirty="0">
                <a:latin typeface="Roboto Bk"/>
                <a:cs typeface="Roboto Bk"/>
              </a:rPr>
              <a:t>(data</a:t>
            </a:r>
            <a:r>
              <a:rPr sz="2400" spc="10" dirty="0">
                <a:latin typeface="Roboto Bk"/>
                <a:cs typeface="Roboto Bk"/>
              </a:rPr>
              <a:t> </a:t>
            </a:r>
            <a:r>
              <a:rPr sz="2400" spc="-20" dirty="0">
                <a:latin typeface="Roboto Bk"/>
                <a:cs typeface="Roboto Bk"/>
              </a:rPr>
              <a:t>provider),</a:t>
            </a:r>
            <a:r>
              <a:rPr sz="2400" spc="40" dirty="0">
                <a:latin typeface="Roboto Bk"/>
                <a:cs typeface="Roboto Bk"/>
              </a:rPr>
              <a:t> </a:t>
            </a:r>
            <a:r>
              <a:rPr sz="2400" spc="-65" dirty="0">
                <a:latin typeface="Roboto Bk"/>
                <a:cs typeface="Roboto Bk"/>
              </a:rPr>
              <a:t>OLAP,</a:t>
            </a:r>
            <a:r>
              <a:rPr sz="2400" spc="40" dirty="0">
                <a:latin typeface="Roboto Bk"/>
                <a:cs typeface="Roboto Bk"/>
              </a:rPr>
              <a:t> </a:t>
            </a:r>
            <a:r>
              <a:rPr sz="2400" spc="-95" dirty="0">
                <a:latin typeface="Roboto Bk"/>
                <a:cs typeface="Roboto Bk"/>
              </a:rPr>
              <a:t>ERP,</a:t>
            </a:r>
            <a:r>
              <a:rPr sz="2400" spc="35" dirty="0">
                <a:latin typeface="Roboto Bk"/>
                <a:cs typeface="Roboto Bk"/>
              </a:rPr>
              <a:t> </a:t>
            </a:r>
            <a:r>
              <a:rPr sz="2400" spc="15" dirty="0">
                <a:latin typeface="Roboto Bk"/>
                <a:cs typeface="Roboto Bk"/>
              </a:rPr>
              <a:t>Web</a:t>
            </a:r>
            <a:r>
              <a:rPr sz="2400" spc="-15" dirty="0">
                <a:latin typeface="Roboto Bk"/>
                <a:cs typeface="Roboto Bk"/>
              </a:rPr>
              <a:t> </a:t>
            </a:r>
            <a:r>
              <a:rPr sz="2400" spc="25" dirty="0">
                <a:latin typeface="Roboto Bk"/>
                <a:cs typeface="Roboto Bk"/>
              </a:rPr>
              <a:t>data</a:t>
            </a:r>
            <a:endParaRPr sz="2400" dirty="0">
              <a:latin typeface="Roboto Bk"/>
              <a:cs typeface="Roboto Bk"/>
            </a:endParaRPr>
          </a:p>
          <a:p>
            <a:pPr marL="182880" marR="5080" indent="-170815">
              <a:lnSpc>
                <a:spcPct val="150000"/>
              </a:lnSpc>
              <a:spcBef>
                <a:spcPts val="395"/>
              </a:spcBef>
              <a:buChar char="•"/>
              <a:tabLst>
                <a:tab pos="183515" algn="l"/>
              </a:tabLst>
            </a:pPr>
            <a:r>
              <a:rPr sz="2400" b="1" spc="25" dirty="0">
                <a:latin typeface="Roboto Bk"/>
                <a:cs typeface="Roboto Bk"/>
              </a:rPr>
              <a:t>Data</a:t>
            </a:r>
            <a:r>
              <a:rPr sz="2400" b="1" spc="5" dirty="0">
                <a:latin typeface="Roboto Bk"/>
                <a:cs typeface="Roboto Bk"/>
              </a:rPr>
              <a:t> extraction</a:t>
            </a:r>
            <a:r>
              <a:rPr sz="2400" b="1" spc="-5" dirty="0">
                <a:latin typeface="Roboto Bk"/>
                <a:cs typeface="Roboto Bk"/>
              </a:rPr>
              <a:t> </a:t>
            </a:r>
            <a:r>
              <a:rPr sz="2400" b="1" spc="15" dirty="0">
                <a:latin typeface="Roboto Bk"/>
                <a:cs typeface="Roboto Bk"/>
              </a:rPr>
              <a:t>and</a:t>
            </a:r>
            <a:r>
              <a:rPr sz="2400" b="1" spc="50" dirty="0">
                <a:latin typeface="Roboto Bk"/>
                <a:cs typeface="Roboto Bk"/>
              </a:rPr>
              <a:t> </a:t>
            </a:r>
            <a:r>
              <a:rPr sz="2400" b="1" spc="-10" dirty="0">
                <a:latin typeface="Roboto Bk"/>
                <a:cs typeface="Roboto Bk"/>
              </a:rPr>
              <a:t>loading:</a:t>
            </a:r>
            <a:r>
              <a:rPr sz="2400" b="1" spc="30" dirty="0">
                <a:latin typeface="Roboto Bk"/>
                <a:cs typeface="Roboto Bk"/>
              </a:rPr>
              <a:t> </a:t>
            </a:r>
            <a:r>
              <a:rPr sz="2400" spc="-15" dirty="0">
                <a:latin typeface="Roboto Bk"/>
                <a:cs typeface="Roboto Bk"/>
              </a:rPr>
              <a:t>using</a:t>
            </a:r>
            <a:r>
              <a:rPr sz="2400" spc="-25" dirty="0">
                <a:latin typeface="Roboto Bk"/>
                <a:cs typeface="Roboto Bk"/>
              </a:rPr>
              <a:t> </a:t>
            </a:r>
            <a:r>
              <a:rPr sz="2400" spc="-10" dirty="0">
                <a:latin typeface="Roboto Bk"/>
                <a:cs typeface="Roboto Bk"/>
              </a:rPr>
              <a:t>custom-written</a:t>
            </a:r>
            <a:r>
              <a:rPr sz="2400" spc="-5" dirty="0">
                <a:latin typeface="Roboto Bk"/>
                <a:cs typeface="Roboto Bk"/>
              </a:rPr>
              <a:t> </a:t>
            </a:r>
            <a:r>
              <a:rPr sz="2400" spc="20" dirty="0">
                <a:latin typeface="Roboto Bk"/>
                <a:cs typeface="Roboto Bk"/>
              </a:rPr>
              <a:t>or</a:t>
            </a:r>
            <a:r>
              <a:rPr sz="2400" spc="5" dirty="0">
                <a:latin typeface="Roboto Bk"/>
                <a:cs typeface="Roboto Bk"/>
              </a:rPr>
              <a:t> </a:t>
            </a:r>
            <a:r>
              <a:rPr sz="2400" spc="25" dirty="0">
                <a:latin typeface="Roboto Bk"/>
                <a:cs typeface="Roboto Bk"/>
              </a:rPr>
              <a:t>commercial </a:t>
            </a:r>
            <a:r>
              <a:rPr sz="2400" spc="30" dirty="0">
                <a:latin typeface="Roboto Bk"/>
                <a:cs typeface="Roboto Bk"/>
              </a:rPr>
              <a:t> </a:t>
            </a:r>
            <a:r>
              <a:rPr sz="2400" spc="10" dirty="0">
                <a:latin typeface="Roboto Bk"/>
                <a:cs typeface="Roboto Bk"/>
              </a:rPr>
              <a:t>software</a:t>
            </a:r>
            <a:r>
              <a:rPr sz="2400" spc="30" dirty="0">
                <a:latin typeface="Roboto Bk"/>
                <a:cs typeface="Roboto Bk"/>
              </a:rPr>
              <a:t> </a:t>
            </a:r>
            <a:r>
              <a:rPr sz="2400" spc="15" dirty="0">
                <a:latin typeface="Roboto Bk"/>
                <a:cs typeface="Roboto Bk"/>
              </a:rPr>
              <a:t>called</a:t>
            </a:r>
            <a:r>
              <a:rPr sz="2400" spc="50" dirty="0">
                <a:latin typeface="Roboto Bk"/>
                <a:cs typeface="Roboto Bk"/>
              </a:rPr>
              <a:t> </a:t>
            </a:r>
            <a:r>
              <a:rPr sz="2400" spc="20" dirty="0">
                <a:latin typeface="Roboto Bk"/>
                <a:cs typeface="Roboto Bk"/>
              </a:rPr>
              <a:t>(ETL)</a:t>
            </a:r>
            <a:r>
              <a:rPr sz="2400" spc="-20" dirty="0">
                <a:latin typeface="Roboto Bk"/>
                <a:cs typeface="Roboto Bk"/>
              </a:rPr>
              <a:t> </a:t>
            </a:r>
            <a:r>
              <a:rPr sz="2400" spc="15" dirty="0">
                <a:latin typeface="Roboto Bk"/>
                <a:cs typeface="Roboto Bk"/>
              </a:rPr>
              <a:t>and</a:t>
            </a:r>
            <a:r>
              <a:rPr sz="2400" spc="50" dirty="0">
                <a:latin typeface="Roboto Bk"/>
                <a:cs typeface="Roboto Bk"/>
              </a:rPr>
              <a:t> </a:t>
            </a:r>
            <a:r>
              <a:rPr sz="2400" spc="30" dirty="0">
                <a:latin typeface="Roboto Bk"/>
                <a:cs typeface="Roboto Bk"/>
              </a:rPr>
              <a:t>loaded</a:t>
            </a:r>
            <a:r>
              <a:rPr sz="2400" spc="45" dirty="0">
                <a:latin typeface="Roboto Bk"/>
                <a:cs typeface="Roboto Bk"/>
              </a:rPr>
              <a:t> </a:t>
            </a:r>
            <a:r>
              <a:rPr sz="2400" spc="-15" dirty="0">
                <a:latin typeface="Roboto Bk"/>
                <a:cs typeface="Roboto Bk"/>
              </a:rPr>
              <a:t>into</a:t>
            </a:r>
            <a:r>
              <a:rPr sz="2400" spc="35" dirty="0">
                <a:latin typeface="Roboto Bk"/>
                <a:cs typeface="Roboto Bk"/>
              </a:rPr>
              <a:t> </a:t>
            </a:r>
            <a:r>
              <a:rPr sz="2400" spc="40" dirty="0">
                <a:latin typeface="Roboto Bk"/>
                <a:cs typeface="Roboto Bk"/>
              </a:rPr>
              <a:t>a</a:t>
            </a:r>
            <a:r>
              <a:rPr sz="2400" spc="5" dirty="0">
                <a:latin typeface="Roboto Bk"/>
                <a:cs typeface="Roboto Bk"/>
              </a:rPr>
              <a:t> </a:t>
            </a:r>
            <a:r>
              <a:rPr sz="2400" spc="-10" dirty="0">
                <a:latin typeface="Roboto Bk"/>
                <a:cs typeface="Roboto Bk"/>
              </a:rPr>
              <a:t>staging</a:t>
            </a:r>
            <a:r>
              <a:rPr sz="2400" spc="-20" dirty="0">
                <a:latin typeface="Roboto Bk"/>
                <a:cs typeface="Roboto Bk"/>
              </a:rPr>
              <a:t> </a:t>
            </a:r>
            <a:r>
              <a:rPr sz="2400" spc="20" dirty="0">
                <a:latin typeface="Roboto Bk"/>
                <a:cs typeface="Roboto Bk"/>
              </a:rPr>
              <a:t>area</a:t>
            </a:r>
            <a:r>
              <a:rPr sz="2400" spc="5" dirty="0">
                <a:latin typeface="Roboto Bk"/>
                <a:cs typeface="Roboto Bk"/>
              </a:rPr>
              <a:t> </a:t>
            </a:r>
            <a:r>
              <a:rPr sz="2400" spc="-5" dirty="0">
                <a:latin typeface="Roboto Bk"/>
                <a:cs typeface="Roboto Bk"/>
              </a:rPr>
              <a:t>to</a:t>
            </a:r>
            <a:r>
              <a:rPr sz="2400" spc="35" dirty="0">
                <a:latin typeface="Roboto Bk"/>
                <a:cs typeface="Roboto Bk"/>
              </a:rPr>
              <a:t> </a:t>
            </a:r>
            <a:r>
              <a:rPr sz="2400" spc="5" dirty="0">
                <a:latin typeface="Roboto Bk"/>
                <a:cs typeface="Roboto Bk"/>
              </a:rPr>
              <a:t>be</a:t>
            </a:r>
            <a:r>
              <a:rPr sz="2400" spc="30" dirty="0">
                <a:latin typeface="Roboto Bk"/>
                <a:cs typeface="Roboto Bk"/>
              </a:rPr>
              <a:t> </a:t>
            </a:r>
            <a:r>
              <a:rPr sz="2400" spc="5" dirty="0">
                <a:latin typeface="Roboto Bk"/>
                <a:cs typeface="Roboto Bk"/>
              </a:rPr>
              <a:t>transformed </a:t>
            </a:r>
            <a:r>
              <a:rPr sz="2400" spc="-420" dirty="0">
                <a:latin typeface="Roboto Bk"/>
                <a:cs typeface="Roboto Bk"/>
              </a:rPr>
              <a:t> </a:t>
            </a:r>
            <a:r>
              <a:rPr sz="2400" spc="15" dirty="0">
                <a:latin typeface="Roboto Bk"/>
                <a:cs typeface="Roboto Bk"/>
              </a:rPr>
              <a:t>and</a:t>
            </a:r>
            <a:r>
              <a:rPr sz="2400" spc="40" dirty="0">
                <a:latin typeface="Roboto Bk"/>
                <a:cs typeface="Roboto Bk"/>
              </a:rPr>
              <a:t> </a:t>
            </a:r>
            <a:r>
              <a:rPr sz="2400" spc="5" dirty="0">
                <a:latin typeface="Roboto Bk"/>
                <a:cs typeface="Roboto Bk"/>
              </a:rPr>
              <a:t>cleansed,</a:t>
            </a:r>
            <a:r>
              <a:rPr sz="2400" spc="30" dirty="0">
                <a:latin typeface="Roboto Bk"/>
                <a:cs typeface="Roboto Bk"/>
              </a:rPr>
              <a:t> </a:t>
            </a:r>
            <a:r>
              <a:rPr sz="2400" dirty="0">
                <a:latin typeface="Roboto Bk"/>
                <a:cs typeface="Roboto Bk"/>
              </a:rPr>
              <a:t>then</a:t>
            </a:r>
            <a:r>
              <a:rPr sz="2400" spc="-10" dirty="0">
                <a:latin typeface="Roboto Bk"/>
                <a:cs typeface="Roboto Bk"/>
              </a:rPr>
              <a:t> </a:t>
            </a:r>
            <a:r>
              <a:rPr sz="2400" spc="30" dirty="0">
                <a:latin typeface="Roboto Bk"/>
                <a:cs typeface="Roboto Bk"/>
              </a:rPr>
              <a:t>loaded</a:t>
            </a:r>
            <a:r>
              <a:rPr sz="2400" spc="45" dirty="0">
                <a:latin typeface="Roboto Bk"/>
                <a:cs typeface="Roboto Bk"/>
              </a:rPr>
              <a:t> </a:t>
            </a:r>
            <a:r>
              <a:rPr sz="2400" spc="-15" dirty="0">
                <a:latin typeface="Roboto Bk"/>
                <a:cs typeface="Roboto Bk"/>
              </a:rPr>
              <a:t>into</a:t>
            </a:r>
            <a:r>
              <a:rPr sz="2400" spc="30" dirty="0">
                <a:latin typeface="Roboto Bk"/>
                <a:cs typeface="Roboto Bk"/>
              </a:rPr>
              <a:t> </a:t>
            </a:r>
            <a:r>
              <a:rPr sz="2400" spc="-5" dirty="0">
                <a:latin typeface="Roboto Bk"/>
                <a:cs typeface="Roboto Bk"/>
              </a:rPr>
              <a:t>the</a:t>
            </a:r>
            <a:r>
              <a:rPr sz="2400" spc="30" dirty="0">
                <a:latin typeface="Roboto Bk"/>
                <a:cs typeface="Roboto Bk"/>
              </a:rPr>
              <a:t> </a:t>
            </a:r>
            <a:r>
              <a:rPr sz="2400" spc="15" dirty="0">
                <a:latin typeface="Roboto Bk"/>
                <a:cs typeface="Roboto Bk"/>
              </a:rPr>
              <a:t>warehouse</a:t>
            </a:r>
            <a:endParaRPr sz="2400" dirty="0">
              <a:latin typeface="Roboto Bk"/>
              <a:cs typeface="Roboto Bk"/>
            </a:endParaRPr>
          </a:p>
          <a:p>
            <a:pPr marL="182880" indent="-170815">
              <a:lnSpc>
                <a:spcPct val="150000"/>
              </a:lnSpc>
              <a:spcBef>
                <a:spcPts val="114"/>
              </a:spcBef>
              <a:buChar char="•"/>
              <a:tabLst>
                <a:tab pos="183515" algn="l"/>
              </a:tabLst>
            </a:pPr>
            <a:r>
              <a:rPr sz="2400" b="1" spc="10" dirty="0">
                <a:latin typeface="Roboto Bk"/>
                <a:cs typeface="Roboto Bk"/>
              </a:rPr>
              <a:t>Metadata:</a:t>
            </a:r>
            <a:r>
              <a:rPr sz="2400" b="1" spc="20" dirty="0">
                <a:latin typeface="Roboto Bk"/>
                <a:cs typeface="Roboto Bk"/>
              </a:rPr>
              <a:t> </a:t>
            </a:r>
            <a:r>
              <a:rPr sz="2400" spc="-5" dirty="0">
                <a:latin typeface="Roboto Bk"/>
                <a:cs typeface="Roboto Bk"/>
              </a:rPr>
              <a:t>to</a:t>
            </a:r>
            <a:r>
              <a:rPr sz="2400" spc="30" dirty="0">
                <a:latin typeface="Roboto Bk"/>
                <a:cs typeface="Roboto Bk"/>
              </a:rPr>
              <a:t> ease</a:t>
            </a:r>
            <a:r>
              <a:rPr sz="2400" spc="25" dirty="0">
                <a:latin typeface="Roboto Bk"/>
                <a:cs typeface="Roboto Bk"/>
              </a:rPr>
              <a:t> </a:t>
            </a:r>
            <a:r>
              <a:rPr sz="2400" dirty="0">
                <a:latin typeface="Roboto Bk"/>
                <a:cs typeface="Roboto Bk"/>
              </a:rPr>
              <a:t>indexing</a:t>
            </a:r>
            <a:r>
              <a:rPr sz="2400" spc="-25" dirty="0">
                <a:latin typeface="Roboto Bk"/>
                <a:cs typeface="Roboto Bk"/>
              </a:rPr>
              <a:t> </a:t>
            </a:r>
            <a:r>
              <a:rPr sz="2400" spc="15" dirty="0">
                <a:latin typeface="Roboto Bk"/>
                <a:cs typeface="Roboto Bk"/>
              </a:rPr>
              <a:t>and</a:t>
            </a:r>
            <a:r>
              <a:rPr sz="2400" spc="40" dirty="0">
                <a:latin typeface="Roboto Bk"/>
                <a:cs typeface="Roboto Bk"/>
              </a:rPr>
              <a:t> </a:t>
            </a:r>
            <a:r>
              <a:rPr sz="2400" spc="15" dirty="0">
                <a:latin typeface="Roboto Bk"/>
                <a:cs typeface="Roboto Bk"/>
              </a:rPr>
              <a:t>search</a:t>
            </a:r>
            <a:endParaRPr sz="2400" dirty="0">
              <a:latin typeface="Roboto Bk"/>
              <a:cs typeface="Roboto Bk"/>
            </a:endParaRPr>
          </a:p>
          <a:p>
            <a:pPr marL="182880" marR="480059" indent="-170815">
              <a:lnSpc>
                <a:spcPct val="150000"/>
              </a:lnSpc>
              <a:spcBef>
                <a:spcPts val="395"/>
              </a:spcBef>
              <a:buChar char="•"/>
              <a:tabLst>
                <a:tab pos="183515" algn="l"/>
              </a:tabLst>
            </a:pPr>
            <a:r>
              <a:rPr sz="2400" b="1" spc="20" dirty="0">
                <a:latin typeface="Roboto Bk"/>
                <a:cs typeface="Roboto Bk"/>
              </a:rPr>
              <a:t>Middleware</a:t>
            </a:r>
            <a:r>
              <a:rPr sz="2400" b="1" spc="35" dirty="0">
                <a:latin typeface="Roboto Bk"/>
                <a:cs typeface="Roboto Bk"/>
              </a:rPr>
              <a:t> </a:t>
            </a:r>
            <a:r>
              <a:rPr sz="2400" b="1" spc="-15" dirty="0">
                <a:latin typeface="Roboto Bk"/>
                <a:cs typeface="Roboto Bk"/>
              </a:rPr>
              <a:t>tools:</a:t>
            </a:r>
            <a:r>
              <a:rPr sz="2400" b="1" spc="25" dirty="0">
                <a:latin typeface="Roboto Bk"/>
                <a:cs typeface="Roboto Bk"/>
              </a:rPr>
              <a:t> </a:t>
            </a:r>
            <a:r>
              <a:rPr sz="2400" spc="-5" dirty="0">
                <a:latin typeface="Roboto Bk"/>
                <a:cs typeface="Roboto Bk"/>
              </a:rPr>
              <a:t>to</a:t>
            </a:r>
            <a:r>
              <a:rPr sz="2400" spc="35" dirty="0">
                <a:latin typeface="Roboto Bk"/>
                <a:cs typeface="Roboto Bk"/>
              </a:rPr>
              <a:t> </a:t>
            </a:r>
            <a:r>
              <a:rPr sz="2400" spc="5" dirty="0">
                <a:latin typeface="Roboto Bk"/>
                <a:cs typeface="Roboto Bk"/>
              </a:rPr>
              <a:t>enable</a:t>
            </a:r>
            <a:r>
              <a:rPr sz="2400" spc="35" dirty="0">
                <a:latin typeface="Roboto Bk"/>
                <a:cs typeface="Roboto Bk"/>
              </a:rPr>
              <a:t> </a:t>
            </a:r>
            <a:r>
              <a:rPr sz="2400" spc="40" dirty="0">
                <a:latin typeface="Roboto Bk"/>
                <a:cs typeface="Roboto Bk"/>
              </a:rPr>
              <a:t>access</a:t>
            </a:r>
            <a:r>
              <a:rPr sz="2400" spc="-15" dirty="0">
                <a:latin typeface="Roboto Bk"/>
                <a:cs typeface="Roboto Bk"/>
              </a:rPr>
              <a:t> </a:t>
            </a:r>
            <a:r>
              <a:rPr sz="2400" spc="-5" dirty="0">
                <a:latin typeface="Roboto Bk"/>
                <a:cs typeface="Roboto Bk"/>
              </a:rPr>
              <a:t>to</a:t>
            </a:r>
            <a:r>
              <a:rPr sz="2400" spc="35" dirty="0">
                <a:latin typeface="Roboto Bk"/>
                <a:cs typeface="Roboto Bk"/>
              </a:rPr>
              <a:t> </a:t>
            </a:r>
            <a:r>
              <a:rPr sz="2400" spc="-40" dirty="0">
                <a:latin typeface="Roboto Bk"/>
                <a:cs typeface="Roboto Bk"/>
              </a:rPr>
              <a:t>DW.</a:t>
            </a:r>
            <a:r>
              <a:rPr sz="2400" spc="-10" dirty="0">
                <a:latin typeface="Roboto Bk"/>
                <a:cs typeface="Roboto Bk"/>
              </a:rPr>
              <a:t> </a:t>
            </a:r>
            <a:r>
              <a:rPr sz="2400" spc="-20" dirty="0">
                <a:latin typeface="Roboto Bk"/>
                <a:cs typeface="Roboto Bk"/>
              </a:rPr>
              <a:t>It</a:t>
            </a:r>
            <a:r>
              <a:rPr sz="2400" spc="25" dirty="0">
                <a:latin typeface="Roboto Bk"/>
                <a:cs typeface="Roboto Bk"/>
              </a:rPr>
              <a:t> </a:t>
            </a:r>
            <a:r>
              <a:rPr sz="2400" spc="10" dirty="0">
                <a:latin typeface="Roboto Bk"/>
                <a:cs typeface="Roboto Bk"/>
              </a:rPr>
              <a:t>includes</a:t>
            </a:r>
            <a:r>
              <a:rPr sz="2400" spc="-15" dirty="0">
                <a:latin typeface="Roboto Bk"/>
                <a:cs typeface="Roboto Bk"/>
              </a:rPr>
              <a:t> </a:t>
            </a:r>
            <a:r>
              <a:rPr sz="2400" spc="25" dirty="0">
                <a:latin typeface="Roboto Bk"/>
                <a:cs typeface="Roboto Bk"/>
              </a:rPr>
              <a:t>data</a:t>
            </a:r>
            <a:r>
              <a:rPr sz="2400" spc="10" dirty="0">
                <a:latin typeface="Roboto Bk"/>
                <a:cs typeface="Roboto Bk"/>
              </a:rPr>
              <a:t> </a:t>
            </a:r>
            <a:r>
              <a:rPr sz="2400" spc="-5" dirty="0">
                <a:latin typeface="Roboto Bk"/>
                <a:cs typeface="Roboto Bk"/>
              </a:rPr>
              <a:t>mining </a:t>
            </a:r>
            <a:r>
              <a:rPr sz="2400" spc="-420" dirty="0">
                <a:latin typeface="Roboto Bk"/>
                <a:cs typeface="Roboto Bk"/>
              </a:rPr>
              <a:t> </a:t>
            </a:r>
            <a:r>
              <a:rPr sz="2400" spc="-25" dirty="0">
                <a:latin typeface="Roboto Bk"/>
                <a:cs typeface="Roboto Bk"/>
              </a:rPr>
              <a:t>tools,</a:t>
            </a:r>
            <a:r>
              <a:rPr sz="2400" spc="30" dirty="0">
                <a:latin typeface="Roboto Bk"/>
                <a:cs typeface="Roboto Bk"/>
              </a:rPr>
              <a:t> </a:t>
            </a:r>
            <a:r>
              <a:rPr sz="2400" spc="-65" dirty="0">
                <a:latin typeface="Roboto Bk"/>
                <a:cs typeface="Roboto Bk"/>
              </a:rPr>
              <a:t>OLAP,</a:t>
            </a:r>
            <a:r>
              <a:rPr sz="2400" spc="30" dirty="0">
                <a:latin typeface="Roboto Bk"/>
                <a:cs typeface="Roboto Bk"/>
              </a:rPr>
              <a:t> </a:t>
            </a:r>
            <a:r>
              <a:rPr sz="2400" dirty="0">
                <a:latin typeface="Roboto Bk"/>
                <a:cs typeface="Roboto Bk"/>
              </a:rPr>
              <a:t>reporting</a:t>
            </a:r>
            <a:r>
              <a:rPr sz="2400" spc="-25" dirty="0">
                <a:latin typeface="Roboto Bk"/>
                <a:cs typeface="Roboto Bk"/>
              </a:rPr>
              <a:t> tools,</a:t>
            </a:r>
            <a:r>
              <a:rPr sz="2400" spc="30" dirty="0">
                <a:latin typeface="Roboto Bk"/>
                <a:cs typeface="Roboto Bk"/>
              </a:rPr>
              <a:t> </a:t>
            </a:r>
            <a:r>
              <a:rPr sz="2400" spc="15" dirty="0">
                <a:latin typeface="Roboto Bk"/>
                <a:cs typeface="Roboto Bk"/>
              </a:rPr>
              <a:t>and</a:t>
            </a:r>
            <a:r>
              <a:rPr sz="2400" spc="45" dirty="0">
                <a:latin typeface="Roboto Bk"/>
                <a:cs typeface="Roboto Bk"/>
              </a:rPr>
              <a:t> </a:t>
            </a:r>
            <a:r>
              <a:rPr sz="2400" spc="25" dirty="0">
                <a:latin typeface="Roboto Bk"/>
                <a:cs typeface="Roboto Bk"/>
              </a:rPr>
              <a:t>data</a:t>
            </a:r>
            <a:r>
              <a:rPr sz="2400" spc="5" dirty="0">
                <a:latin typeface="Roboto Bk"/>
                <a:cs typeface="Roboto Bk"/>
              </a:rPr>
              <a:t> </a:t>
            </a:r>
            <a:r>
              <a:rPr sz="2400" spc="-5" dirty="0">
                <a:latin typeface="Roboto Bk"/>
                <a:cs typeface="Roboto Bk"/>
              </a:rPr>
              <a:t>visualization</a:t>
            </a:r>
            <a:r>
              <a:rPr sz="2400" spc="-10" dirty="0">
                <a:latin typeface="Roboto Bk"/>
                <a:cs typeface="Roboto Bk"/>
              </a:rPr>
              <a:t> </a:t>
            </a:r>
            <a:r>
              <a:rPr sz="2400" spc="-5" dirty="0">
                <a:latin typeface="Roboto Bk"/>
                <a:cs typeface="Roboto Bk"/>
              </a:rPr>
              <a:t>tools.</a:t>
            </a:r>
            <a:endParaRPr lang="en-IN" sz="2400" spc="-5" dirty="0">
              <a:latin typeface="Roboto Bk"/>
              <a:cs typeface="Roboto B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DB0229C-D734-6959-DCD1-44DB4A9572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E47B64-AE50-9CE8-7303-158AE64F8E8F}"/>
              </a:ext>
            </a:extLst>
          </p:cNvPr>
          <p:cNvSpPr txBox="1">
            <a:spLocks noGrp="1"/>
          </p:cNvSpPr>
          <p:nvPr>
            <p:ph type="title"/>
          </p:nvPr>
        </p:nvSpPr>
        <p:spPr>
          <a:xfrm>
            <a:off x="463550" y="273050"/>
            <a:ext cx="9753600" cy="891911"/>
          </a:xfrm>
          <a:prstGeom prst="rect">
            <a:avLst/>
          </a:prstGeom>
        </p:spPr>
        <p:txBody>
          <a:bodyPr vert="horz" wrap="square" lIns="0" tIns="70485" rIns="0" bIns="0" rtlCol="0">
            <a:spAutoFit/>
          </a:bodyPr>
          <a:lstStyle/>
          <a:p>
            <a:pPr marL="12700" marR="5080">
              <a:lnSpc>
                <a:spcPts val="3150"/>
              </a:lnSpc>
              <a:spcBef>
                <a:spcPts val="555"/>
              </a:spcBef>
            </a:pPr>
            <a:r>
              <a:rPr sz="2950" spc="45" dirty="0"/>
              <a:t>The</a:t>
            </a:r>
            <a:r>
              <a:rPr sz="2950" spc="-25" dirty="0"/>
              <a:t> </a:t>
            </a:r>
            <a:r>
              <a:rPr sz="2950" spc="20" dirty="0"/>
              <a:t>major</a:t>
            </a:r>
            <a:r>
              <a:rPr sz="2950" spc="30" dirty="0"/>
              <a:t> </a:t>
            </a:r>
            <a:r>
              <a:rPr sz="2950" spc="10" dirty="0"/>
              <a:t>components</a:t>
            </a:r>
            <a:r>
              <a:rPr sz="2950" spc="20" dirty="0"/>
              <a:t> </a:t>
            </a:r>
            <a:r>
              <a:rPr sz="2950" spc="10" dirty="0"/>
              <a:t>of</a:t>
            </a:r>
            <a:r>
              <a:rPr sz="2950" spc="5" dirty="0"/>
              <a:t> </a:t>
            </a:r>
            <a:r>
              <a:rPr sz="2950" spc="55" dirty="0"/>
              <a:t>a</a:t>
            </a:r>
            <a:r>
              <a:rPr sz="2950" spc="10" dirty="0"/>
              <a:t> </a:t>
            </a:r>
            <a:r>
              <a:rPr sz="2950" spc="25" dirty="0"/>
              <a:t>data </a:t>
            </a:r>
            <a:r>
              <a:rPr sz="2950" spc="-720" dirty="0"/>
              <a:t> </a:t>
            </a:r>
            <a:r>
              <a:rPr sz="2950" spc="10" dirty="0"/>
              <a:t>warehousing</a:t>
            </a:r>
            <a:r>
              <a:rPr sz="2950" spc="-30" dirty="0"/>
              <a:t> </a:t>
            </a:r>
            <a:r>
              <a:rPr sz="2950" spc="20" dirty="0"/>
              <a:t>process</a:t>
            </a:r>
            <a:endParaRPr sz="2950" dirty="0"/>
          </a:p>
        </p:txBody>
      </p:sp>
      <p:sp>
        <p:nvSpPr>
          <p:cNvPr id="36" name="object 36">
            <a:extLst>
              <a:ext uri="{FF2B5EF4-FFF2-40B4-BE49-F238E27FC236}">
                <a16:creationId xmlns:a16="http://schemas.microsoft.com/office/drawing/2014/main" id="{F7632A45-26D7-7739-33E9-6957684757EC}"/>
              </a:ext>
            </a:extLst>
          </p:cNvPr>
          <p:cNvSpPr txBox="1">
            <a:spLocks noGrp="1"/>
          </p:cNvSpPr>
          <p:nvPr>
            <p:ph type="ftr" sz="quarter" idx="11"/>
          </p:nvPr>
        </p:nvSpPr>
        <p:spPr>
          <a:xfrm>
            <a:off x="4353242" y="7263276"/>
            <a:ext cx="2279015" cy="290829"/>
          </a:xfrm>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37" name="object 37">
            <a:extLst>
              <a:ext uri="{FF2B5EF4-FFF2-40B4-BE49-F238E27FC236}">
                <a16:creationId xmlns:a16="http://schemas.microsoft.com/office/drawing/2014/main" id="{E3ACDE3E-C7DB-F692-A5EA-34EB0FCC265F}"/>
              </a:ext>
            </a:extLst>
          </p:cNvPr>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16</a:t>
            </a:fld>
            <a:endParaRPr spc="-20" dirty="0"/>
          </a:p>
        </p:txBody>
      </p:sp>
      <p:sp>
        <p:nvSpPr>
          <p:cNvPr id="35" name="object 35">
            <a:extLst>
              <a:ext uri="{FF2B5EF4-FFF2-40B4-BE49-F238E27FC236}">
                <a16:creationId xmlns:a16="http://schemas.microsoft.com/office/drawing/2014/main" id="{C6787EFC-6AE7-5267-76D6-82D5CEEE90EC}"/>
              </a:ext>
            </a:extLst>
          </p:cNvPr>
          <p:cNvSpPr txBox="1"/>
          <p:nvPr/>
        </p:nvSpPr>
        <p:spPr>
          <a:xfrm>
            <a:off x="475493" y="1421656"/>
            <a:ext cx="9296400" cy="3242041"/>
          </a:xfrm>
          <a:prstGeom prst="rect">
            <a:avLst/>
          </a:prstGeom>
        </p:spPr>
        <p:txBody>
          <a:bodyPr vert="horz" wrap="square" lIns="0" tIns="17145" rIns="0" bIns="0" rtlCol="0">
            <a:spAutoFit/>
          </a:bodyPr>
          <a:lstStyle/>
          <a:p>
            <a:pPr marL="182880" marR="480059" indent="-170815">
              <a:lnSpc>
                <a:spcPct val="150000"/>
              </a:lnSpc>
              <a:spcBef>
                <a:spcPts val="395"/>
              </a:spcBef>
              <a:buChar char="•"/>
              <a:tabLst>
                <a:tab pos="183515" algn="l"/>
              </a:tabLst>
            </a:pPr>
            <a:r>
              <a:rPr lang="en-IN" sz="2800" spc="-5" dirty="0">
                <a:solidFill>
                  <a:srgbClr val="FF0000"/>
                </a:solidFill>
                <a:latin typeface="Roboto Bk"/>
                <a:cs typeface="Roboto Bk"/>
              </a:rPr>
              <a:t>EIS- Executive Information System</a:t>
            </a:r>
          </a:p>
          <a:p>
            <a:pPr marL="12065" marR="480059" algn="just">
              <a:spcBef>
                <a:spcPts val="395"/>
              </a:spcBef>
              <a:tabLst>
                <a:tab pos="183515" algn="l"/>
              </a:tabLst>
            </a:pPr>
            <a:r>
              <a:rPr lang="en-US" sz="2400" i="0">
                <a:effectLst/>
                <a:latin typeface="arial" panose="020B0604020202020204" pitchFamily="34" charset="0"/>
              </a:rPr>
              <a:t>Works </a:t>
            </a:r>
            <a:r>
              <a:rPr lang="en-US" sz="2400" i="0" dirty="0">
                <a:effectLst/>
                <a:latin typeface="arial" panose="020B0604020202020204" pitchFamily="34" charset="0"/>
              </a:rPr>
              <a:t>closely with data warehouses in monitoring business performance as well as identifying problems </a:t>
            </a:r>
            <a:endParaRPr lang="en-IN" sz="2400" spc="-5" dirty="0">
              <a:latin typeface="Roboto Bk"/>
              <a:cs typeface="Roboto Bk"/>
            </a:endParaRPr>
          </a:p>
          <a:p>
            <a:pPr marL="182880" marR="480059" indent="-170815">
              <a:lnSpc>
                <a:spcPct val="150000"/>
              </a:lnSpc>
              <a:spcBef>
                <a:spcPts val="395"/>
              </a:spcBef>
              <a:buChar char="•"/>
              <a:tabLst>
                <a:tab pos="183515" algn="l"/>
              </a:tabLst>
            </a:pPr>
            <a:r>
              <a:rPr lang="en-IN" sz="2800" spc="-5" dirty="0">
                <a:solidFill>
                  <a:srgbClr val="FF0000"/>
                </a:solidFill>
                <a:latin typeface="Roboto Bk"/>
              </a:rPr>
              <a:t>DSS- Decision Support System</a:t>
            </a:r>
          </a:p>
          <a:p>
            <a:pPr marL="12065" marR="480059">
              <a:lnSpc>
                <a:spcPct val="150000"/>
              </a:lnSpc>
              <a:spcBef>
                <a:spcPts val="395"/>
              </a:spcBef>
              <a:tabLst>
                <a:tab pos="183515" algn="l"/>
              </a:tabLst>
            </a:pPr>
            <a:r>
              <a:rPr lang="en-US" sz="2400" dirty="0">
                <a:latin typeface="arial" panose="020B0604020202020204" pitchFamily="34" charset="0"/>
              </a:rPr>
              <a:t>computer program that makes decisions based on data from internal databases or external databases</a:t>
            </a:r>
            <a:endParaRPr sz="2400" dirty="0">
              <a:latin typeface="arial" panose="020B0604020202020204" pitchFamily="34" charset="0"/>
            </a:endParaRPr>
          </a:p>
        </p:txBody>
      </p:sp>
    </p:spTree>
    <p:extLst>
      <p:ext uri="{BB962C8B-B14F-4D97-AF65-F5344CB8AC3E}">
        <p14:creationId xmlns:p14="http://schemas.microsoft.com/office/powerpoint/2010/main" val="286803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34EE-0DEE-C232-EE5E-D5C0D5CDF7FB}"/>
              </a:ext>
            </a:extLst>
          </p:cNvPr>
          <p:cNvSpPr>
            <a:spLocks noGrp="1"/>
          </p:cNvSpPr>
          <p:nvPr>
            <p:ph type="title"/>
          </p:nvPr>
        </p:nvSpPr>
        <p:spPr/>
        <p:txBody>
          <a:bodyPr/>
          <a:lstStyle/>
          <a:p>
            <a:r>
              <a:rPr lang="en-US" dirty="0"/>
              <a:t>Extraction, transformation, and load (ETL)</a:t>
            </a:r>
            <a:endParaRPr lang="en-IN" dirty="0"/>
          </a:p>
        </p:txBody>
      </p:sp>
      <p:sp>
        <p:nvSpPr>
          <p:cNvPr id="3" name="Content Placeholder 2">
            <a:extLst>
              <a:ext uri="{FF2B5EF4-FFF2-40B4-BE49-F238E27FC236}">
                <a16:creationId xmlns:a16="http://schemas.microsoft.com/office/drawing/2014/main" id="{7D08398E-0492-9AC6-4B2F-8D6F9FECCA27}"/>
              </a:ext>
            </a:extLst>
          </p:cNvPr>
          <p:cNvSpPr>
            <a:spLocks noGrp="1"/>
          </p:cNvSpPr>
          <p:nvPr>
            <p:ph idx="1"/>
          </p:nvPr>
        </p:nvSpPr>
        <p:spPr/>
        <p:txBody>
          <a:bodyPr/>
          <a:lstStyle/>
          <a:p>
            <a:pPr marL="0" indent="0">
              <a:lnSpc>
                <a:spcPct val="100000"/>
              </a:lnSpc>
              <a:buNone/>
            </a:pPr>
            <a:r>
              <a:rPr lang="en-US" dirty="0">
                <a:solidFill>
                  <a:srgbClr val="FF0000"/>
                </a:solidFill>
                <a:highlight>
                  <a:srgbClr val="FFFF00"/>
                </a:highlight>
              </a:rPr>
              <a:t>A data warehousing process that consists of:</a:t>
            </a:r>
          </a:p>
          <a:p>
            <a:pPr>
              <a:lnSpc>
                <a:spcPct val="100000"/>
              </a:lnSpc>
            </a:pPr>
            <a:r>
              <a:rPr lang="en-US" dirty="0">
                <a:solidFill>
                  <a:srgbClr val="FF0000"/>
                </a:solidFill>
              </a:rPr>
              <a:t>Extraction</a:t>
            </a:r>
            <a:r>
              <a:rPr lang="en-US" dirty="0"/>
              <a:t> (i.e., </a:t>
            </a:r>
            <a:r>
              <a:rPr lang="en-US" dirty="0">
                <a:highlight>
                  <a:srgbClr val="FFFF00"/>
                </a:highlight>
              </a:rPr>
              <a:t>reading</a:t>
            </a:r>
            <a:r>
              <a:rPr lang="en-US" dirty="0"/>
              <a:t> data from a database),</a:t>
            </a:r>
          </a:p>
          <a:p>
            <a:pPr>
              <a:lnSpc>
                <a:spcPct val="100000"/>
              </a:lnSpc>
            </a:pPr>
            <a:r>
              <a:rPr lang="en-US" dirty="0">
                <a:solidFill>
                  <a:srgbClr val="FF0000"/>
                </a:solidFill>
              </a:rPr>
              <a:t>Transformation</a:t>
            </a:r>
            <a:r>
              <a:rPr lang="en-US" dirty="0"/>
              <a:t> (i.e., </a:t>
            </a:r>
            <a:r>
              <a:rPr lang="en-US" dirty="0">
                <a:highlight>
                  <a:srgbClr val="FFFF00"/>
                </a:highlight>
              </a:rPr>
              <a:t>converting</a:t>
            </a:r>
            <a:r>
              <a:rPr lang="en-US" dirty="0"/>
              <a:t> the extracted data from its previous form into  the form in which it needs to be so that it can be placed into a data warehouse  or simply another database), and</a:t>
            </a:r>
          </a:p>
          <a:p>
            <a:pPr>
              <a:lnSpc>
                <a:spcPct val="100000"/>
              </a:lnSpc>
            </a:pPr>
            <a:r>
              <a:rPr lang="en-US" dirty="0">
                <a:solidFill>
                  <a:srgbClr val="FF0000"/>
                </a:solidFill>
              </a:rPr>
              <a:t>Load</a:t>
            </a:r>
            <a:r>
              <a:rPr lang="en-US" dirty="0"/>
              <a:t> (i.e., putting the data into the data warehouse)</a:t>
            </a:r>
          </a:p>
          <a:p>
            <a:pPr>
              <a:lnSpc>
                <a:spcPct val="100000"/>
              </a:lnSpc>
            </a:pPr>
            <a:r>
              <a:rPr lang="en-US" dirty="0"/>
              <a:t>During extraction process, the input ﬁles are written to a set of  staging tables, to facilitate the load process.</a:t>
            </a:r>
          </a:p>
          <a:p>
            <a:endParaRPr lang="en-IN" dirty="0"/>
          </a:p>
        </p:txBody>
      </p:sp>
    </p:spTree>
    <p:extLst>
      <p:ext uri="{BB962C8B-B14F-4D97-AF65-F5344CB8AC3E}">
        <p14:creationId xmlns:p14="http://schemas.microsoft.com/office/powerpoint/2010/main" val="263721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150" y="639004"/>
            <a:ext cx="9525000" cy="693138"/>
          </a:xfrm>
          <a:prstGeom prst="rect">
            <a:avLst/>
          </a:prstGeom>
        </p:spPr>
        <p:txBody>
          <a:bodyPr vert="horz" wrap="square" lIns="0" tIns="15875" rIns="0" bIns="0" rtlCol="0">
            <a:spAutoFit/>
          </a:bodyPr>
          <a:lstStyle/>
          <a:p>
            <a:pPr marL="12700">
              <a:lnSpc>
                <a:spcPct val="100000"/>
              </a:lnSpc>
              <a:spcBef>
                <a:spcPts val="125"/>
              </a:spcBef>
            </a:pPr>
            <a:r>
              <a:rPr sz="4400" spc="10" dirty="0"/>
              <a:t>Datawarehouse</a:t>
            </a:r>
            <a:r>
              <a:rPr sz="4400" spc="-10" dirty="0"/>
              <a:t> </a:t>
            </a:r>
            <a:r>
              <a:rPr sz="4400" spc="-25" dirty="0"/>
              <a:t>Architecture</a:t>
            </a:r>
            <a:r>
              <a:rPr sz="4400" spc="-5" dirty="0"/>
              <a:t> </a:t>
            </a:r>
            <a:r>
              <a:rPr sz="4400" spc="-30" dirty="0"/>
              <a:t>types</a:t>
            </a:r>
            <a:endParaRPr sz="4400" dirty="0"/>
          </a:p>
        </p:txBody>
      </p:sp>
      <p:sp>
        <p:nvSpPr>
          <p:cNvPr id="4" name="object 4"/>
          <p:cNvSpPr txBox="1">
            <a:spLocks noGrp="1"/>
          </p:cNvSpPr>
          <p:nvPr>
            <p:ph type="ftr" sz="quarter" idx="11"/>
          </p:nvPr>
        </p:nvSpPr>
        <p:spPr>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18</a:t>
            </a:fld>
            <a:endParaRPr spc="-20" dirty="0"/>
          </a:p>
        </p:txBody>
      </p:sp>
      <p:sp>
        <p:nvSpPr>
          <p:cNvPr id="3" name="object 3"/>
          <p:cNvSpPr txBox="1"/>
          <p:nvPr/>
        </p:nvSpPr>
        <p:spPr>
          <a:xfrm>
            <a:off x="539750" y="2502825"/>
            <a:ext cx="9982199" cy="1991571"/>
          </a:xfrm>
          <a:prstGeom prst="rect">
            <a:avLst/>
          </a:prstGeom>
        </p:spPr>
        <p:txBody>
          <a:bodyPr vert="horz" wrap="square" lIns="0" tIns="74930" rIns="0" bIns="0" rtlCol="0">
            <a:spAutoFit/>
          </a:bodyPr>
          <a:lstStyle/>
          <a:p>
            <a:pPr marL="182880" indent="-170815">
              <a:lnSpc>
                <a:spcPct val="100000"/>
              </a:lnSpc>
              <a:spcBef>
                <a:spcPts val="590"/>
              </a:spcBef>
              <a:buChar char="•"/>
              <a:tabLst>
                <a:tab pos="183515" algn="l"/>
              </a:tabLst>
            </a:pPr>
            <a:r>
              <a:rPr sz="2800" dirty="0">
                <a:latin typeface="Roboto Bk"/>
                <a:cs typeface="Roboto Bk"/>
              </a:rPr>
              <a:t>Data</a:t>
            </a:r>
            <a:r>
              <a:rPr sz="2800" spc="-15" dirty="0">
                <a:latin typeface="Roboto Bk"/>
                <a:cs typeface="Roboto Bk"/>
              </a:rPr>
              <a:t> </a:t>
            </a:r>
            <a:r>
              <a:rPr sz="2800" spc="-5" dirty="0">
                <a:latin typeface="Roboto Bk"/>
                <a:cs typeface="Roboto Bk"/>
              </a:rPr>
              <a:t>Warehouse</a:t>
            </a:r>
            <a:r>
              <a:rPr sz="2800" spc="15" dirty="0">
                <a:latin typeface="Roboto Bk"/>
                <a:cs typeface="Roboto Bk"/>
              </a:rPr>
              <a:t> </a:t>
            </a:r>
            <a:r>
              <a:rPr sz="2800" spc="-20" dirty="0">
                <a:latin typeface="Roboto Bk"/>
                <a:cs typeface="Roboto Bk"/>
              </a:rPr>
              <a:t>Architecture:</a:t>
            </a:r>
            <a:r>
              <a:rPr sz="2800" spc="25" dirty="0">
                <a:latin typeface="Roboto Bk"/>
                <a:cs typeface="Roboto Bk"/>
              </a:rPr>
              <a:t> </a:t>
            </a:r>
            <a:r>
              <a:rPr sz="2800" spc="-10" dirty="0">
                <a:latin typeface="Roboto Bk"/>
                <a:cs typeface="Roboto Bk"/>
              </a:rPr>
              <a:t>Basic</a:t>
            </a:r>
            <a:endParaRPr sz="2800" dirty="0">
              <a:latin typeface="Roboto Bk"/>
              <a:cs typeface="Roboto Bk"/>
            </a:endParaRPr>
          </a:p>
          <a:p>
            <a:pPr marL="182880" indent="-170815">
              <a:lnSpc>
                <a:spcPct val="100000"/>
              </a:lnSpc>
              <a:spcBef>
                <a:spcPts val="495"/>
              </a:spcBef>
              <a:buChar char="•"/>
              <a:tabLst>
                <a:tab pos="183515" algn="l"/>
              </a:tabLst>
            </a:pPr>
            <a:r>
              <a:rPr sz="2800" dirty="0">
                <a:latin typeface="Roboto Bk"/>
                <a:cs typeface="Roboto Bk"/>
              </a:rPr>
              <a:t>Data</a:t>
            </a:r>
            <a:r>
              <a:rPr sz="2800" spc="-15" dirty="0">
                <a:latin typeface="Roboto Bk"/>
                <a:cs typeface="Roboto Bk"/>
              </a:rPr>
              <a:t> </a:t>
            </a:r>
            <a:r>
              <a:rPr sz="2800" spc="-5" dirty="0">
                <a:latin typeface="Roboto Bk"/>
                <a:cs typeface="Roboto Bk"/>
              </a:rPr>
              <a:t>Warehouse</a:t>
            </a:r>
            <a:r>
              <a:rPr sz="2800" spc="20" dirty="0">
                <a:latin typeface="Roboto Bk"/>
                <a:cs typeface="Roboto Bk"/>
              </a:rPr>
              <a:t> </a:t>
            </a:r>
            <a:r>
              <a:rPr sz="2800" spc="-20" dirty="0">
                <a:latin typeface="Roboto Bk"/>
                <a:cs typeface="Roboto Bk"/>
              </a:rPr>
              <a:t>Architecture:</a:t>
            </a:r>
            <a:r>
              <a:rPr sz="2800" spc="20" dirty="0">
                <a:latin typeface="Roboto Bk"/>
                <a:cs typeface="Roboto Bk"/>
              </a:rPr>
              <a:t> </a:t>
            </a:r>
            <a:r>
              <a:rPr sz="2800" spc="-20" dirty="0">
                <a:latin typeface="Roboto Bk"/>
                <a:cs typeface="Roboto Bk"/>
              </a:rPr>
              <a:t>With</a:t>
            </a:r>
            <a:r>
              <a:rPr sz="2800" spc="-25" dirty="0">
                <a:latin typeface="Roboto Bk"/>
                <a:cs typeface="Roboto Bk"/>
              </a:rPr>
              <a:t> </a:t>
            </a:r>
            <a:r>
              <a:rPr sz="2800" spc="-10" dirty="0">
                <a:latin typeface="Roboto Bk"/>
                <a:cs typeface="Roboto Bk"/>
              </a:rPr>
              <a:t>Staging</a:t>
            </a:r>
            <a:r>
              <a:rPr sz="2800" spc="25" dirty="0">
                <a:latin typeface="Roboto Bk"/>
                <a:cs typeface="Roboto Bk"/>
              </a:rPr>
              <a:t> </a:t>
            </a:r>
            <a:r>
              <a:rPr sz="2800" spc="10" dirty="0">
                <a:latin typeface="Roboto Bk"/>
                <a:cs typeface="Roboto Bk"/>
              </a:rPr>
              <a:t>Area</a:t>
            </a:r>
            <a:endParaRPr sz="2800" dirty="0">
              <a:latin typeface="Roboto Bk"/>
              <a:cs typeface="Roboto Bk"/>
            </a:endParaRPr>
          </a:p>
          <a:p>
            <a:pPr marL="182880" indent="-170815">
              <a:lnSpc>
                <a:spcPct val="100000"/>
              </a:lnSpc>
              <a:spcBef>
                <a:spcPts val="495"/>
              </a:spcBef>
              <a:buChar char="•"/>
              <a:tabLst>
                <a:tab pos="183515" algn="l"/>
              </a:tabLst>
            </a:pPr>
            <a:r>
              <a:rPr sz="2800" dirty="0">
                <a:latin typeface="Roboto Bk"/>
                <a:cs typeface="Roboto Bk"/>
              </a:rPr>
              <a:t>Data</a:t>
            </a:r>
            <a:r>
              <a:rPr sz="2800" spc="-10" dirty="0">
                <a:latin typeface="Roboto Bk"/>
                <a:cs typeface="Roboto Bk"/>
              </a:rPr>
              <a:t> </a:t>
            </a:r>
            <a:r>
              <a:rPr sz="2800" spc="-5" dirty="0">
                <a:latin typeface="Roboto Bk"/>
                <a:cs typeface="Roboto Bk"/>
              </a:rPr>
              <a:t>Warehouse</a:t>
            </a:r>
            <a:r>
              <a:rPr sz="2800" spc="20" dirty="0">
                <a:latin typeface="Roboto Bk"/>
                <a:cs typeface="Roboto Bk"/>
              </a:rPr>
              <a:t> </a:t>
            </a:r>
            <a:r>
              <a:rPr sz="2800" spc="-20" dirty="0">
                <a:latin typeface="Roboto Bk"/>
                <a:cs typeface="Roboto Bk"/>
              </a:rPr>
              <a:t>Architecture:</a:t>
            </a:r>
            <a:r>
              <a:rPr sz="2800" spc="30" dirty="0">
                <a:latin typeface="Roboto Bk"/>
                <a:cs typeface="Roboto Bk"/>
              </a:rPr>
              <a:t> </a:t>
            </a:r>
            <a:r>
              <a:rPr sz="2800" spc="-20" dirty="0">
                <a:latin typeface="Roboto Bk"/>
                <a:cs typeface="Roboto Bk"/>
              </a:rPr>
              <a:t>With</a:t>
            </a:r>
            <a:r>
              <a:rPr sz="2800" spc="-25" dirty="0">
                <a:latin typeface="Roboto Bk"/>
                <a:cs typeface="Roboto Bk"/>
              </a:rPr>
              <a:t> </a:t>
            </a:r>
            <a:r>
              <a:rPr sz="2800" spc="-10" dirty="0">
                <a:latin typeface="Roboto Bk"/>
                <a:cs typeface="Roboto Bk"/>
              </a:rPr>
              <a:t>Staging</a:t>
            </a:r>
            <a:r>
              <a:rPr sz="2800" spc="35" dirty="0">
                <a:latin typeface="Roboto Bk"/>
                <a:cs typeface="Roboto Bk"/>
              </a:rPr>
              <a:t> </a:t>
            </a:r>
            <a:r>
              <a:rPr sz="2800" spc="10" dirty="0">
                <a:latin typeface="Roboto Bk"/>
                <a:cs typeface="Roboto Bk"/>
              </a:rPr>
              <a:t>Area</a:t>
            </a:r>
            <a:r>
              <a:rPr sz="2800" spc="-10" dirty="0">
                <a:latin typeface="Roboto Bk"/>
                <a:cs typeface="Roboto Bk"/>
              </a:rPr>
              <a:t> </a:t>
            </a:r>
            <a:r>
              <a:rPr sz="2800" spc="5" dirty="0">
                <a:latin typeface="Roboto Bk"/>
                <a:cs typeface="Roboto Bk"/>
              </a:rPr>
              <a:t>and</a:t>
            </a:r>
            <a:r>
              <a:rPr sz="2800" spc="25" dirty="0">
                <a:latin typeface="Roboto Bk"/>
                <a:cs typeface="Roboto Bk"/>
              </a:rPr>
              <a:t> </a:t>
            </a:r>
            <a:endParaRPr lang="en-IN" sz="2800" spc="25" dirty="0">
              <a:latin typeface="Roboto Bk"/>
              <a:cs typeface="Roboto Bk"/>
            </a:endParaRPr>
          </a:p>
          <a:p>
            <a:pPr marL="12065">
              <a:lnSpc>
                <a:spcPct val="100000"/>
              </a:lnSpc>
              <a:spcBef>
                <a:spcPts val="495"/>
              </a:spcBef>
              <a:tabLst>
                <a:tab pos="183515" algn="l"/>
              </a:tabLst>
            </a:pPr>
            <a:r>
              <a:rPr lang="en-IN" sz="2800" spc="25" dirty="0">
                <a:latin typeface="Roboto Bk"/>
                <a:cs typeface="Roboto Bk"/>
              </a:rPr>
              <a:t>                                                 </a:t>
            </a:r>
            <a:r>
              <a:rPr sz="2800" dirty="0">
                <a:latin typeface="Roboto Bk"/>
                <a:cs typeface="Roboto Bk"/>
              </a:rPr>
              <a:t>Data</a:t>
            </a:r>
            <a:r>
              <a:rPr sz="2800" spc="-5" dirty="0">
                <a:latin typeface="Roboto Bk"/>
                <a:cs typeface="Roboto Bk"/>
              </a:rPr>
              <a:t> Marts</a:t>
            </a:r>
            <a:endParaRPr sz="2800" dirty="0">
              <a:latin typeface="Roboto Bk"/>
              <a:cs typeface="Roboto B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0" y="646254"/>
            <a:ext cx="9101852" cy="693138"/>
          </a:xfrm>
          <a:prstGeom prst="rect">
            <a:avLst/>
          </a:prstGeom>
        </p:spPr>
        <p:txBody>
          <a:bodyPr vert="horz" wrap="square" lIns="0" tIns="15875" rIns="0" bIns="0" rtlCol="0">
            <a:spAutoFit/>
          </a:bodyPr>
          <a:lstStyle/>
          <a:p>
            <a:pPr marL="12700">
              <a:lnSpc>
                <a:spcPct val="100000"/>
              </a:lnSpc>
              <a:spcBef>
                <a:spcPts val="125"/>
              </a:spcBef>
            </a:pPr>
            <a:r>
              <a:rPr sz="4400" spc="10" dirty="0"/>
              <a:t>Data</a:t>
            </a:r>
            <a:r>
              <a:rPr sz="4400" dirty="0"/>
              <a:t> Warehouse</a:t>
            </a:r>
            <a:r>
              <a:rPr sz="4400" spc="-20" dirty="0"/>
              <a:t> </a:t>
            </a:r>
            <a:r>
              <a:rPr sz="4400" spc="-40" dirty="0"/>
              <a:t>Architecture:</a:t>
            </a:r>
            <a:r>
              <a:rPr sz="4400" spc="30" dirty="0"/>
              <a:t> </a:t>
            </a:r>
            <a:r>
              <a:rPr sz="4400" dirty="0"/>
              <a:t>Basic</a:t>
            </a:r>
          </a:p>
        </p:txBody>
      </p:sp>
      <p:sp>
        <p:nvSpPr>
          <p:cNvPr id="4" name="object 4"/>
          <p:cNvSpPr txBox="1">
            <a:spLocks noGrp="1"/>
          </p:cNvSpPr>
          <p:nvPr>
            <p:ph type="ftr" sz="quarter" idx="11"/>
          </p:nvPr>
        </p:nvSpPr>
        <p:spPr>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19</a:t>
            </a:fld>
            <a:endParaRPr spc="-20" dirty="0"/>
          </a:p>
        </p:txBody>
      </p:sp>
      <p:pic>
        <p:nvPicPr>
          <p:cNvPr id="7" name="Picture 6">
            <a:extLst>
              <a:ext uri="{FF2B5EF4-FFF2-40B4-BE49-F238E27FC236}">
                <a16:creationId xmlns:a16="http://schemas.microsoft.com/office/drawing/2014/main" id="{0D920DEB-1E07-C45C-E226-0D0DD6245479}"/>
              </a:ext>
            </a:extLst>
          </p:cNvPr>
          <p:cNvPicPr>
            <a:picLocks noChangeAspect="1"/>
          </p:cNvPicPr>
          <p:nvPr/>
        </p:nvPicPr>
        <p:blipFill>
          <a:blip r:embed="rId2"/>
          <a:stretch>
            <a:fillRect/>
          </a:stretch>
        </p:blipFill>
        <p:spPr>
          <a:xfrm>
            <a:off x="979924" y="1620886"/>
            <a:ext cx="8720852" cy="5382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2495-5659-D893-6857-C546988858CC}"/>
              </a:ext>
            </a:extLst>
          </p:cNvPr>
          <p:cNvSpPr>
            <a:spLocks noGrp="1"/>
          </p:cNvSpPr>
          <p:nvPr>
            <p:ph type="title"/>
          </p:nvPr>
        </p:nvSpPr>
        <p:spPr/>
        <p:txBody>
          <a:bodyPr>
            <a:normAutofit/>
          </a:bodyPr>
          <a:lstStyle/>
          <a:p>
            <a:r>
              <a:rPr lang="en-IN" sz="5400" dirty="0"/>
              <a:t>Data warehouse</a:t>
            </a:r>
          </a:p>
        </p:txBody>
      </p:sp>
      <p:sp>
        <p:nvSpPr>
          <p:cNvPr id="3" name="Content Placeholder 2">
            <a:extLst>
              <a:ext uri="{FF2B5EF4-FFF2-40B4-BE49-F238E27FC236}">
                <a16:creationId xmlns:a16="http://schemas.microsoft.com/office/drawing/2014/main" id="{5C00A805-E167-33F6-491C-680C2F1BFA95}"/>
              </a:ext>
            </a:extLst>
          </p:cNvPr>
          <p:cNvSpPr>
            <a:spLocks noGrp="1"/>
          </p:cNvSpPr>
          <p:nvPr>
            <p:ph idx="1"/>
          </p:nvPr>
        </p:nvSpPr>
        <p:spPr>
          <a:xfrm>
            <a:off x="734298" y="1492250"/>
            <a:ext cx="9212104" cy="5313848"/>
          </a:xfrm>
        </p:spPr>
        <p:txBody>
          <a:bodyPr>
            <a:normAutofit fontScale="92500" lnSpcReduction="10000"/>
          </a:bodyPr>
          <a:lstStyle/>
          <a:p>
            <a:pPr marL="353060" marR="5080" algn="just">
              <a:lnSpc>
                <a:spcPct val="100000"/>
              </a:lnSpc>
              <a:spcBef>
                <a:spcPts val="365"/>
              </a:spcBef>
            </a:pPr>
            <a:r>
              <a:rPr lang="en-US" sz="3200" spc="30" dirty="0">
                <a:latin typeface="Times New Roman" panose="02020603050405020304" pitchFamily="18" charset="0"/>
                <a:cs typeface="Times New Roman" panose="02020603050405020304" pitchFamily="18" charset="0"/>
              </a:rPr>
              <a:t>A </a:t>
            </a:r>
            <a:r>
              <a:rPr lang="en-US" sz="3200" spc="60" dirty="0">
                <a:highlight>
                  <a:srgbClr val="FFFF00"/>
                </a:highlight>
                <a:latin typeface="Times New Roman" panose="02020603050405020304" pitchFamily="18" charset="0"/>
                <a:cs typeface="Times New Roman" panose="02020603050405020304" pitchFamily="18" charset="0"/>
              </a:rPr>
              <a:t>subject-oriented, </a:t>
            </a:r>
            <a:r>
              <a:rPr lang="en-US" sz="3200" spc="70" dirty="0">
                <a:highlight>
                  <a:srgbClr val="FFFF00"/>
                </a:highlight>
                <a:latin typeface="Times New Roman" panose="02020603050405020304" pitchFamily="18" charset="0"/>
                <a:cs typeface="Times New Roman" panose="02020603050405020304" pitchFamily="18" charset="0"/>
              </a:rPr>
              <a:t>integrated, </a:t>
            </a:r>
            <a:r>
              <a:rPr lang="en-US" sz="3200" spc="50" dirty="0">
                <a:highlight>
                  <a:srgbClr val="FFFF00"/>
                </a:highlight>
                <a:latin typeface="Times New Roman" panose="02020603050405020304" pitchFamily="18" charset="0"/>
                <a:cs typeface="Times New Roman" panose="02020603050405020304" pitchFamily="18" charset="0"/>
              </a:rPr>
              <a:t>time-variant, </a:t>
            </a:r>
            <a:r>
              <a:rPr lang="en-US" sz="3200" spc="75" dirty="0">
                <a:highlight>
                  <a:srgbClr val="FFFF00"/>
                </a:highlight>
                <a:latin typeface="Times New Roman" panose="02020603050405020304" pitchFamily="18" charset="0"/>
                <a:cs typeface="Times New Roman" panose="02020603050405020304" pitchFamily="18" charset="0"/>
              </a:rPr>
              <a:t>non-updatable </a:t>
            </a:r>
            <a:r>
              <a:rPr lang="en-US" sz="3200" spc="80" dirty="0">
                <a:latin typeface="Times New Roman" panose="02020603050405020304" pitchFamily="18" charset="0"/>
                <a:cs typeface="Times New Roman" panose="02020603050405020304" pitchFamily="18" charset="0"/>
              </a:rPr>
              <a:t> </a:t>
            </a:r>
            <a:r>
              <a:rPr lang="en-US" sz="3200" spc="65" dirty="0">
                <a:latin typeface="Times New Roman" panose="02020603050405020304" pitchFamily="18" charset="0"/>
                <a:cs typeface="Times New Roman" panose="02020603050405020304" pitchFamily="18" charset="0"/>
              </a:rPr>
              <a:t>collection </a:t>
            </a:r>
            <a:r>
              <a:rPr lang="en-US" sz="3200" spc="35" dirty="0">
                <a:latin typeface="Times New Roman" panose="02020603050405020304" pitchFamily="18" charset="0"/>
                <a:cs typeface="Times New Roman" panose="02020603050405020304" pitchFamily="18" charset="0"/>
              </a:rPr>
              <a:t>of </a:t>
            </a:r>
            <a:r>
              <a:rPr lang="en-US" sz="3200" spc="80" dirty="0">
                <a:latin typeface="Times New Roman" panose="02020603050405020304" pitchFamily="18" charset="0"/>
                <a:cs typeface="Times New Roman" panose="02020603050405020304" pitchFamily="18" charset="0"/>
              </a:rPr>
              <a:t>data </a:t>
            </a:r>
            <a:r>
              <a:rPr lang="en-US" sz="3200" spc="65" dirty="0">
                <a:latin typeface="Times New Roman" panose="02020603050405020304" pitchFamily="18" charset="0"/>
                <a:cs typeface="Times New Roman" panose="02020603050405020304" pitchFamily="18" charset="0"/>
              </a:rPr>
              <a:t>used </a:t>
            </a:r>
            <a:r>
              <a:rPr lang="en-US" sz="3200" spc="20" dirty="0">
                <a:latin typeface="Times New Roman" panose="02020603050405020304" pitchFamily="18" charset="0"/>
                <a:cs typeface="Times New Roman" panose="02020603050405020304" pitchFamily="18" charset="0"/>
              </a:rPr>
              <a:t>in </a:t>
            </a:r>
            <a:r>
              <a:rPr lang="en-US" sz="3200" spc="70" dirty="0">
                <a:latin typeface="Times New Roman" panose="02020603050405020304" pitchFamily="18" charset="0"/>
                <a:cs typeface="Times New Roman" panose="02020603050405020304" pitchFamily="18" charset="0"/>
              </a:rPr>
              <a:t>support </a:t>
            </a:r>
            <a:r>
              <a:rPr lang="en-US" sz="3200" spc="35" dirty="0">
                <a:latin typeface="Times New Roman" panose="02020603050405020304" pitchFamily="18" charset="0"/>
                <a:cs typeface="Times New Roman" panose="02020603050405020304" pitchFamily="18" charset="0"/>
              </a:rPr>
              <a:t>of </a:t>
            </a:r>
            <a:r>
              <a:rPr lang="en-US" sz="3200" spc="85" dirty="0">
                <a:latin typeface="Times New Roman" panose="02020603050405020304" pitchFamily="18" charset="0"/>
                <a:cs typeface="Times New Roman" panose="02020603050405020304" pitchFamily="18" charset="0"/>
              </a:rPr>
              <a:t>management </a:t>
            </a:r>
            <a:r>
              <a:rPr lang="en-US" sz="3200" spc="40" dirty="0">
                <a:latin typeface="Times New Roman" panose="02020603050405020304" pitchFamily="18" charset="0"/>
                <a:cs typeface="Times New Roman" panose="02020603050405020304" pitchFamily="18" charset="0"/>
              </a:rPr>
              <a:t>decision- </a:t>
            </a:r>
            <a:r>
              <a:rPr lang="en-US" sz="3200" spc="45"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making</a:t>
            </a:r>
            <a:r>
              <a:rPr lang="en-US" sz="3200" spc="20"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processes</a:t>
            </a:r>
            <a:endParaRPr lang="en-US" sz="3200" dirty="0">
              <a:latin typeface="Times New Roman" panose="02020603050405020304" pitchFamily="18" charset="0"/>
              <a:cs typeface="Times New Roman" panose="02020603050405020304" pitchFamily="18" charset="0"/>
            </a:endParaRPr>
          </a:p>
          <a:p>
            <a:pPr marL="693420" marR="57150" algn="just">
              <a:lnSpc>
                <a:spcPct val="100000"/>
              </a:lnSpc>
              <a:spcBef>
                <a:spcPts val="220"/>
              </a:spcBef>
            </a:pPr>
            <a:r>
              <a:rPr lang="en-US" sz="3200" b="1" i="1" spc="-50" dirty="0">
                <a:solidFill>
                  <a:srgbClr val="FF0000"/>
                </a:solidFill>
                <a:latin typeface="Times New Roman" panose="02020603050405020304" pitchFamily="18" charset="0"/>
                <a:cs typeface="Times New Roman" panose="02020603050405020304" pitchFamily="18" charset="0"/>
              </a:rPr>
              <a:t>Subject-oriented:</a:t>
            </a:r>
            <a:r>
              <a:rPr lang="en-US" sz="3200" i="1" spc="-30"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e.g.</a:t>
            </a:r>
            <a:r>
              <a:rPr lang="en-US" sz="3200" spc="20"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customers,</a:t>
            </a:r>
            <a:r>
              <a:rPr lang="en-US" sz="3200" spc="-20"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patients, </a:t>
            </a:r>
            <a:r>
              <a:rPr lang="en-US" sz="3200" spc="-10" dirty="0">
                <a:latin typeface="Times New Roman" panose="02020603050405020304" pitchFamily="18" charset="0"/>
                <a:cs typeface="Times New Roman" panose="02020603050405020304" pitchFamily="18" charset="0"/>
              </a:rPr>
              <a:t>students,</a:t>
            </a:r>
            <a:r>
              <a:rPr lang="en-US" sz="3200" spc="-25"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products </a:t>
            </a:r>
            <a:r>
              <a:rPr lang="en-US" sz="3200" spc="10" dirty="0">
                <a:latin typeface="Times New Roman" panose="02020603050405020304" pitchFamily="18" charset="0"/>
                <a:cs typeface="Times New Roman" panose="02020603050405020304" pitchFamily="18" charset="0"/>
              </a:rPr>
              <a:t> </a:t>
            </a:r>
          </a:p>
          <a:p>
            <a:pPr marL="693420" marR="57150" algn="just">
              <a:lnSpc>
                <a:spcPct val="100000"/>
              </a:lnSpc>
              <a:spcBef>
                <a:spcPts val="220"/>
              </a:spcBef>
            </a:pPr>
            <a:r>
              <a:rPr lang="en-US" sz="3200" b="1" i="1" spc="30" dirty="0">
                <a:solidFill>
                  <a:srgbClr val="FF0000"/>
                </a:solidFill>
                <a:latin typeface="Times New Roman" panose="02020603050405020304" pitchFamily="18" charset="0"/>
                <a:cs typeface="Times New Roman" panose="02020603050405020304" pitchFamily="18" charset="0"/>
              </a:rPr>
              <a:t>Integrated:</a:t>
            </a:r>
            <a:r>
              <a:rPr lang="en-US" sz="3200" b="1" i="1" spc="145" dirty="0">
                <a:solidFill>
                  <a:srgbClr val="FF0000"/>
                </a:solidFill>
                <a:latin typeface="Times New Roman" panose="02020603050405020304" pitchFamily="18" charset="0"/>
                <a:cs typeface="Times New Roman" panose="02020603050405020304" pitchFamily="18" charset="0"/>
              </a:rPr>
              <a:t> </a:t>
            </a:r>
            <a:r>
              <a:rPr lang="en-US" sz="3200" spc="65" dirty="0">
                <a:latin typeface="Times New Roman" panose="02020603050405020304" pitchFamily="18" charset="0"/>
                <a:cs typeface="Times New Roman" panose="02020603050405020304" pitchFamily="18" charset="0"/>
              </a:rPr>
              <a:t>consistent</a:t>
            </a:r>
            <a:r>
              <a:rPr lang="en-US" sz="3200" spc="150" dirty="0">
                <a:latin typeface="Times New Roman" panose="02020603050405020304" pitchFamily="18" charset="0"/>
                <a:cs typeface="Times New Roman" panose="02020603050405020304" pitchFamily="18" charset="0"/>
              </a:rPr>
              <a:t> </a:t>
            </a:r>
            <a:r>
              <a:rPr lang="en-US" sz="3200" spc="55" dirty="0">
                <a:latin typeface="Times New Roman" panose="02020603050405020304" pitchFamily="18" charset="0"/>
                <a:cs typeface="Times New Roman" panose="02020603050405020304" pitchFamily="18" charset="0"/>
              </a:rPr>
              <a:t>naming</a:t>
            </a:r>
            <a:r>
              <a:rPr lang="en-US" sz="3200" spc="160" dirty="0">
                <a:latin typeface="Times New Roman" panose="02020603050405020304" pitchFamily="18" charset="0"/>
                <a:cs typeface="Times New Roman" panose="02020603050405020304" pitchFamily="18" charset="0"/>
              </a:rPr>
              <a:t> </a:t>
            </a:r>
            <a:r>
              <a:rPr lang="en-US" sz="3200" spc="55" dirty="0">
                <a:latin typeface="Times New Roman" panose="02020603050405020304" pitchFamily="18" charset="0"/>
                <a:cs typeface="Times New Roman" panose="02020603050405020304" pitchFamily="18" charset="0"/>
              </a:rPr>
              <a:t>conventions,</a:t>
            </a:r>
            <a:r>
              <a:rPr lang="en-US" sz="3200" spc="130" dirty="0">
                <a:latin typeface="Times New Roman" panose="02020603050405020304" pitchFamily="18" charset="0"/>
                <a:cs typeface="Times New Roman" panose="02020603050405020304" pitchFamily="18" charset="0"/>
              </a:rPr>
              <a:t> </a:t>
            </a:r>
            <a:r>
              <a:rPr lang="en-US" sz="3200" spc="40" dirty="0">
                <a:latin typeface="Times New Roman" panose="02020603050405020304" pitchFamily="18" charset="0"/>
                <a:cs typeface="Times New Roman" panose="02020603050405020304" pitchFamily="18" charset="0"/>
              </a:rPr>
              <a:t>formats,</a:t>
            </a:r>
            <a:r>
              <a:rPr lang="en-US" sz="3200" spc="130" dirty="0">
                <a:latin typeface="Times New Roman" panose="02020603050405020304" pitchFamily="18" charset="0"/>
                <a:cs typeface="Times New Roman" panose="02020603050405020304" pitchFamily="18" charset="0"/>
              </a:rPr>
              <a:t> </a:t>
            </a:r>
            <a:r>
              <a:rPr lang="en-US" sz="3200" spc="70" dirty="0">
                <a:latin typeface="Times New Roman" panose="02020603050405020304" pitchFamily="18" charset="0"/>
                <a:cs typeface="Times New Roman" panose="02020603050405020304" pitchFamily="18" charset="0"/>
              </a:rPr>
              <a:t>encoding </a:t>
            </a:r>
            <a:r>
              <a:rPr lang="en-US" sz="3200" spc="-370"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structures;</a:t>
            </a:r>
            <a:r>
              <a:rPr lang="en-US" sz="3200" spc="-50"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from</a:t>
            </a:r>
            <a:r>
              <a:rPr lang="en-US" sz="3200" spc="-45"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multiple</a:t>
            </a:r>
            <a:r>
              <a:rPr lang="en-US" sz="3200" spc="-25"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data</a:t>
            </a:r>
            <a:r>
              <a:rPr lang="en-US" sz="3200" spc="-50"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sources</a:t>
            </a:r>
            <a:endParaRPr lang="en-US" sz="3200" dirty="0">
              <a:latin typeface="Times New Roman" panose="02020603050405020304" pitchFamily="18" charset="0"/>
              <a:cs typeface="Times New Roman" panose="02020603050405020304" pitchFamily="18" charset="0"/>
            </a:endParaRPr>
          </a:p>
          <a:p>
            <a:pPr marL="693420" algn="just">
              <a:lnSpc>
                <a:spcPct val="100000"/>
              </a:lnSpc>
              <a:spcBef>
                <a:spcPts val="125"/>
              </a:spcBef>
            </a:pPr>
            <a:r>
              <a:rPr lang="en-US" sz="3200" b="1" i="1" spc="30" dirty="0">
                <a:solidFill>
                  <a:srgbClr val="FF0000"/>
                </a:solidFill>
                <a:latin typeface="Times New Roman" panose="02020603050405020304" pitchFamily="18" charset="0"/>
                <a:cs typeface="Times New Roman" panose="02020603050405020304" pitchFamily="18" charset="0"/>
              </a:rPr>
              <a:t>Time-variant:</a:t>
            </a:r>
            <a:r>
              <a:rPr lang="en-US" sz="3200" i="1" strike="noStrike" spc="-15" dirty="0">
                <a:latin typeface="Times New Roman" panose="02020603050405020304" pitchFamily="18" charset="0"/>
                <a:cs typeface="Times New Roman" panose="02020603050405020304" pitchFamily="18" charset="0"/>
              </a:rPr>
              <a:t> </a:t>
            </a:r>
            <a:r>
              <a:rPr lang="en-US" sz="3200" strike="noStrike" dirty="0">
                <a:latin typeface="Times New Roman" panose="02020603050405020304" pitchFamily="18" charset="0"/>
                <a:cs typeface="Times New Roman" panose="02020603050405020304" pitchFamily="18" charset="0"/>
              </a:rPr>
              <a:t>can</a:t>
            </a:r>
            <a:r>
              <a:rPr lang="en-US" sz="3200" strike="noStrike" spc="15" dirty="0">
                <a:latin typeface="Times New Roman" panose="02020603050405020304" pitchFamily="18" charset="0"/>
                <a:cs typeface="Times New Roman" panose="02020603050405020304" pitchFamily="18" charset="0"/>
              </a:rPr>
              <a:t> </a:t>
            </a:r>
            <a:r>
              <a:rPr lang="en-US" sz="3200" strike="noStrike" spc="-5" dirty="0">
                <a:latin typeface="Times New Roman" panose="02020603050405020304" pitchFamily="18" charset="0"/>
                <a:cs typeface="Times New Roman" panose="02020603050405020304" pitchFamily="18" charset="0"/>
              </a:rPr>
              <a:t>study</a:t>
            </a:r>
            <a:r>
              <a:rPr lang="en-US" sz="3200" strike="noStrike" spc="-10" dirty="0">
                <a:latin typeface="Times New Roman" panose="02020603050405020304" pitchFamily="18" charset="0"/>
                <a:cs typeface="Times New Roman" panose="02020603050405020304" pitchFamily="18" charset="0"/>
              </a:rPr>
              <a:t> </a:t>
            </a:r>
            <a:r>
              <a:rPr lang="en-US" sz="3200" strike="noStrike" spc="-5" dirty="0">
                <a:latin typeface="Times New Roman" panose="02020603050405020304" pitchFamily="18" charset="0"/>
                <a:cs typeface="Times New Roman" panose="02020603050405020304" pitchFamily="18" charset="0"/>
              </a:rPr>
              <a:t>trends </a:t>
            </a:r>
            <a:r>
              <a:rPr lang="en-US" sz="3200" strike="noStrike" spc="5" dirty="0">
                <a:latin typeface="Times New Roman" panose="02020603050405020304" pitchFamily="18" charset="0"/>
                <a:cs typeface="Times New Roman" panose="02020603050405020304" pitchFamily="18" charset="0"/>
              </a:rPr>
              <a:t>and</a:t>
            </a:r>
            <a:r>
              <a:rPr lang="en-US" sz="3200" strike="noStrike" spc="-5" dirty="0">
                <a:latin typeface="Times New Roman" panose="02020603050405020304" pitchFamily="18" charset="0"/>
                <a:cs typeface="Times New Roman" panose="02020603050405020304" pitchFamily="18" charset="0"/>
              </a:rPr>
              <a:t> </a:t>
            </a:r>
            <a:r>
              <a:rPr lang="en-US" sz="3200" strike="noStrike" spc="10" dirty="0">
                <a:latin typeface="Times New Roman" panose="02020603050405020304" pitchFamily="18" charset="0"/>
                <a:cs typeface="Times New Roman" panose="02020603050405020304" pitchFamily="18" charset="0"/>
              </a:rPr>
              <a:t>changes</a:t>
            </a:r>
            <a:endParaRPr lang="en-US" sz="3200" dirty="0">
              <a:latin typeface="Times New Roman" panose="02020603050405020304" pitchFamily="18" charset="0"/>
              <a:cs typeface="Times New Roman" panose="02020603050405020304" pitchFamily="18" charset="0"/>
            </a:endParaRPr>
          </a:p>
          <a:p>
            <a:pPr marL="693420" algn="just">
              <a:lnSpc>
                <a:spcPct val="100000"/>
              </a:lnSpc>
              <a:spcBef>
                <a:spcPts val="114"/>
              </a:spcBef>
            </a:pPr>
            <a:r>
              <a:rPr lang="en-US" sz="3200" b="1" i="1" spc="30" dirty="0">
                <a:solidFill>
                  <a:srgbClr val="FF0000"/>
                </a:solidFill>
                <a:latin typeface="Times New Roman" panose="02020603050405020304" pitchFamily="18" charset="0"/>
                <a:cs typeface="Times New Roman" panose="02020603050405020304" pitchFamily="18" charset="0"/>
              </a:rPr>
              <a:t>Non-updatable:</a:t>
            </a:r>
            <a:r>
              <a:rPr lang="en-US" sz="3200" i="1" spc="-15" dirty="0">
                <a:latin typeface="Times New Roman" panose="02020603050405020304" pitchFamily="18" charset="0"/>
                <a:cs typeface="Times New Roman" panose="02020603050405020304" pitchFamily="18" charset="0"/>
              </a:rPr>
              <a:t> </a:t>
            </a:r>
            <a:r>
              <a:rPr lang="en-US" sz="3200" spc="-55" dirty="0">
                <a:latin typeface="Times New Roman" panose="02020603050405020304" pitchFamily="18" charset="0"/>
                <a:cs typeface="Times New Roman" panose="02020603050405020304" pitchFamily="18" charset="0"/>
              </a:rPr>
              <a:t>read-only,</a:t>
            </a:r>
            <a:r>
              <a:rPr lang="en-US" sz="3200" spc="-3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periodically</a:t>
            </a:r>
            <a:r>
              <a:rPr lang="en-US" sz="3200" spc="-10" dirty="0">
                <a:latin typeface="Times New Roman" panose="02020603050405020304" pitchFamily="18" charset="0"/>
                <a:cs typeface="Times New Roman" panose="02020603050405020304" pitchFamily="18" charset="0"/>
              </a:rPr>
              <a:t> refreshed</a:t>
            </a:r>
            <a:endParaRPr lang="en-US" sz="3200" dirty="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3200" spc="20" dirty="0">
                <a:solidFill>
                  <a:srgbClr val="FF0000"/>
                </a:solidFill>
                <a:highlight>
                  <a:srgbClr val="FFFF00"/>
                </a:highlight>
                <a:latin typeface="Times New Roman" panose="02020603050405020304" pitchFamily="18" charset="0"/>
                <a:cs typeface="Times New Roman" panose="02020603050405020304" pitchFamily="18" charset="0"/>
              </a:rPr>
              <a:t>Data</a:t>
            </a:r>
            <a:r>
              <a:rPr lang="en-US" sz="3200"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sz="3200" spc="15" dirty="0">
                <a:solidFill>
                  <a:srgbClr val="FF0000"/>
                </a:solidFill>
                <a:highlight>
                  <a:srgbClr val="FFFF00"/>
                </a:highlight>
                <a:latin typeface="Times New Roman" panose="02020603050405020304" pitchFamily="18" charset="0"/>
                <a:cs typeface="Times New Roman" panose="02020603050405020304" pitchFamily="18" charset="0"/>
              </a:rPr>
              <a:t>Mart</a:t>
            </a:r>
            <a:endParaRPr lang="en-US" sz="3200" dirty="0">
              <a:solidFill>
                <a:srgbClr val="FF0000"/>
              </a:solidFill>
              <a:highlight>
                <a:srgbClr val="FFFF00"/>
              </a:highlight>
              <a:latin typeface="Times New Roman" panose="02020603050405020304" pitchFamily="18" charset="0"/>
              <a:cs typeface="Times New Roman" panose="02020603050405020304" pitchFamily="18" charset="0"/>
            </a:endParaRPr>
          </a:p>
          <a:p>
            <a:pPr marL="353060" algn="just">
              <a:lnSpc>
                <a:spcPct val="100000"/>
              </a:lnSpc>
              <a:spcBef>
                <a:spcPts val="210"/>
              </a:spcBef>
            </a:pPr>
            <a:r>
              <a:rPr lang="en-US" sz="3200" spc="30" dirty="0">
                <a:latin typeface="Times New Roman" panose="02020603050405020304" pitchFamily="18" charset="0"/>
                <a:cs typeface="Times New Roman" panose="02020603050405020304" pitchFamily="18" charset="0"/>
              </a:rPr>
              <a:t>A</a:t>
            </a:r>
            <a:r>
              <a:rPr lang="en-US" sz="3200" spc="10"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data</a:t>
            </a:r>
            <a:r>
              <a:rPr lang="en-US" sz="3200" spc="50"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warehouse</a:t>
            </a:r>
            <a:r>
              <a:rPr lang="en-US" sz="3200" spc="-5"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that</a:t>
            </a:r>
            <a:r>
              <a:rPr lang="en-US" sz="3200" spc="50"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limited</a:t>
            </a:r>
            <a:r>
              <a:rPr lang="en-US" sz="3200" spc="15"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in</a:t>
            </a:r>
            <a:r>
              <a:rPr lang="en-US" sz="3200" spc="40"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scope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69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50" y="359709"/>
            <a:ext cx="10058400" cy="1429879"/>
          </a:xfrm>
          <a:prstGeom prst="rect">
            <a:avLst/>
          </a:prstGeom>
        </p:spPr>
        <p:txBody>
          <a:bodyPr vert="horz" wrap="square" lIns="0" tIns="74930" rIns="0" bIns="0" rtlCol="0">
            <a:spAutoFit/>
          </a:bodyPr>
          <a:lstStyle/>
          <a:p>
            <a:pPr marL="12700" marR="5080">
              <a:lnSpc>
                <a:spcPct val="100000"/>
              </a:lnSpc>
              <a:spcBef>
                <a:spcPts val="590"/>
              </a:spcBef>
            </a:pPr>
            <a:r>
              <a:rPr sz="4400" spc="10" dirty="0"/>
              <a:t>Data Warehouse Architecture: </a:t>
            </a:r>
            <a:br>
              <a:rPr lang="en-IN" sz="4400" spc="10" dirty="0"/>
            </a:br>
            <a:r>
              <a:rPr sz="4400" spc="10" dirty="0"/>
              <a:t>With  Staging Area</a:t>
            </a:r>
          </a:p>
        </p:txBody>
      </p:sp>
      <p:sp>
        <p:nvSpPr>
          <p:cNvPr id="4" name="object 4"/>
          <p:cNvSpPr txBox="1">
            <a:spLocks noGrp="1"/>
          </p:cNvSpPr>
          <p:nvPr>
            <p:ph type="ftr" sz="quarter" idx="11"/>
          </p:nvPr>
        </p:nvSpPr>
        <p:spPr>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20</a:t>
            </a:fld>
            <a:endParaRPr spc="-20" dirty="0"/>
          </a:p>
        </p:txBody>
      </p:sp>
      <p:pic>
        <p:nvPicPr>
          <p:cNvPr id="7" name="Picture 6">
            <a:extLst>
              <a:ext uri="{FF2B5EF4-FFF2-40B4-BE49-F238E27FC236}">
                <a16:creationId xmlns:a16="http://schemas.microsoft.com/office/drawing/2014/main" id="{540112C9-2917-9352-EE16-0B1E84FD172F}"/>
              </a:ext>
            </a:extLst>
          </p:cNvPr>
          <p:cNvPicPr>
            <a:picLocks noChangeAspect="1"/>
          </p:cNvPicPr>
          <p:nvPr/>
        </p:nvPicPr>
        <p:blipFill>
          <a:blip r:embed="rId2"/>
          <a:stretch>
            <a:fillRect/>
          </a:stretch>
        </p:blipFill>
        <p:spPr>
          <a:xfrm>
            <a:off x="844550" y="1926821"/>
            <a:ext cx="8774811" cy="54792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50" y="273050"/>
            <a:ext cx="10134600" cy="1302280"/>
          </a:xfrm>
          <a:prstGeom prst="rect">
            <a:avLst/>
          </a:prstGeom>
        </p:spPr>
        <p:txBody>
          <a:bodyPr vert="horz" wrap="square" lIns="0" tIns="70485" rIns="0" bIns="0" rtlCol="0">
            <a:spAutoFit/>
          </a:bodyPr>
          <a:lstStyle/>
          <a:p>
            <a:pPr marL="12700" marR="5080">
              <a:lnSpc>
                <a:spcPct val="100000"/>
              </a:lnSpc>
              <a:spcBef>
                <a:spcPts val="555"/>
              </a:spcBef>
            </a:pPr>
            <a:r>
              <a:rPr sz="4000" spc="10" dirty="0"/>
              <a:t>Data Warehouse Architecture: With Staging  Area and Data Marts</a:t>
            </a:r>
          </a:p>
        </p:txBody>
      </p:sp>
      <p:sp>
        <p:nvSpPr>
          <p:cNvPr id="4" name="object 4"/>
          <p:cNvSpPr txBox="1">
            <a:spLocks noGrp="1"/>
          </p:cNvSpPr>
          <p:nvPr>
            <p:ph type="ftr" sz="quarter" idx="11"/>
          </p:nvPr>
        </p:nvSpPr>
        <p:spPr>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5" name="object 5"/>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21</a:t>
            </a:fld>
            <a:endParaRPr spc="-20" dirty="0"/>
          </a:p>
        </p:txBody>
      </p:sp>
      <p:pic>
        <p:nvPicPr>
          <p:cNvPr id="3" name="object 3"/>
          <p:cNvPicPr/>
          <p:nvPr/>
        </p:nvPicPr>
        <p:blipFill rotWithShape="1">
          <a:blip r:embed="rId2" cstate="print"/>
          <a:srcRect l="840" t="7692"/>
          <a:stretch/>
        </p:blipFill>
        <p:spPr>
          <a:xfrm>
            <a:off x="692150" y="1754496"/>
            <a:ext cx="8991600" cy="4572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CAB-73CF-4881-91DD-696AB4CC6D2B}"/>
              </a:ext>
            </a:extLst>
          </p:cNvPr>
          <p:cNvSpPr>
            <a:spLocks noGrp="1"/>
          </p:cNvSpPr>
          <p:nvPr>
            <p:ph type="title"/>
          </p:nvPr>
        </p:nvSpPr>
        <p:spPr/>
        <p:txBody>
          <a:bodyPr/>
          <a:lstStyle/>
          <a:p>
            <a:r>
              <a:rPr lang="en-IN" dirty="0"/>
              <a:t>Difference between Database and Data warehouse</a:t>
            </a:r>
          </a:p>
        </p:txBody>
      </p:sp>
      <p:pic>
        <p:nvPicPr>
          <p:cNvPr id="9" name="Content Placeholder 8">
            <a:extLst>
              <a:ext uri="{FF2B5EF4-FFF2-40B4-BE49-F238E27FC236}">
                <a16:creationId xmlns:a16="http://schemas.microsoft.com/office/drawing/2014/main" id="{0CC4A427-CD7E-3BD9-B6C5-C81C0B69E09D}"/>
              </a:ext>
            </a:extLst>
          </p:cNvPr>
          <p:cNvPicPr>
            <a:picLocks noGrp="1" noChangeAspect="1"/>
          </p:cNvPicPr>
          <p:nvPr>
            <p:ph idx="1"/>
          </p:nvPr>
        </p:nvPicPr>
        <p:blipFill>
          <a:blip r:embed="rId2"/>
          <a:stretch>
            <a:fillRect/>
          </a:stretch>
        </p:blipFill>
        <p:spPr>
          <a:xfrm>
            <a:off x="844550" y="2025650"/>
            <a:ext cx="8803372" cy="4572000"/>
          </a:xfrm>
        </p:spPr>
      </p:pic>
    </p:spTree>
    <p:extLst>
      <p:ext uri="{BB962C8B-B14F-4D97-AF65-F5344CB8AC3E}">
        <p14:creationId xmlns:p14="http://schemas.microsoft.com/office/powerpoint/2010/main" val="404659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E884A-4CF1-3273-DA1A-6C28AC976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16B10-9534-2FC0-CB82-82A6342E492B}"/>
              </a:ext>
            </a:extLst>
          </p:cNvPr>
          <p:cNvSpPr>
            <a:spLocks noGrp="1"/>
          </p:cNvSpPr>
          <p:nvPr>
            <p:ph type="title"/>
          </p:nvPr>
        </p:nvSpPr>
        <p:spPr/>
        <p:txBody>
          <a:bodyPr/>
          <a:lstStyle/>
          <a:p>
            <a:r>
              <a:rPr lang="en-IN" dirty="0"/>
              <a:t>Difference between Database and Data warehouse</a:t>
            </a:r>
          </a:p>
        </p:txBody>
      </p:sp>
      <p:pic>
        <p:nvPicPr>
          <p:cNvPr id="6" name="Content Placeholder 5">
            <a:extLst>
              <a:ext uri="{FF2B5EF4-FFF2-40B4-BE49-F238E27FC236}">
                <a16:creationId xmlns:a16="http://schemas.microsoft.com/office/drawing/2014/main" id="{3FA3D944-F34D-2EF2-69CD-E4089C6A30CB}"/>
              </a:ext>
            </a:extLst>
          </p:cNvPr>
          <p:cNvPicPr>
            <a:picLocks noGrp="1" noChangeAspect="1"/>
          </p:cNvPicPr>
          <p:nvPr>
            <p:ph idx="1"/>
          </p:nvPr>
        </p:nvPicPr>
        <p:blipFill>
          <a:blip r:embed="rId2"/>
          <a:stretch>
            <a:fillRect/>
          </a:stretch>
        </p:blipFill>
        <p:spPr>
          <a:xfrm>
            <a:off x="463550" y="1720850"/>
            <a:ext cx="9982200" cy="5562600"/>
          </a:xfrm>
        </p:spPr>
      </p:pic>
    </p:spTree>
    <p:extLst>
      <p:ext uri="{BB962C8B-B14F-4D97-AF65-F5344CB8AC3E}">
        <p14:creationId xmlns:p14="http://schemas.microsoft.com/office/powerpoint/2010/main" val="35126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B5C5-7B96-5529-592E-970A1D285AA2}"/>
              </a:ext>
            </a:extLst>
          </p:cNvPr>
          <p:cNvSpPr>
            <a:spLocks noGrp="1"/>
          </p:cNvSpPr>
          <p:nvPr>
            <p:ph type="title"/>
          </p:nvPr>
        </p:nvSpPr>
        <p:spPr>
          <a:xfrm>
            <a:off x="692150" y="20115"/>
            <a:ext cx="9212104" cy="1460574"/>
          </a:xfrm>
        </p:spPr>
        <p:txBody>
          <a:bodyPr>
            <a:normAutofit/>
          </a:bodyPr>
          <a:lstStyle/>
          <a:p>
            <a:r>
              <a:rPr lang="en-IN" sz="4000" dirty="0"/>
              <a:t>Characteristics of Data Warehouses</a:t>
            </a:r>
          </a:p>
        </p:txBody>
      </p:sp>
      <p:sp>
        <p:nvSpPr>
          <p:cNvPr id="3" name="Content Placeholder 2">
            <a:extLst>
              <a:ext uri="{FF2B5EF4-FFF2-40B4-BE49-F238E27FC236}">
                <a16:creationId xmlns:a16="http://schemas.microsoft.com/office/drawing/2014/main" id="{32227559-20E4-BEA1-0A26-F8D96BB63818}"/>
              </a:ext>
            </a:extLst>
          </p:cNvPr>
          <p:cNvSpPr>
            <a:spLocks noGrp="1"/>
          </p:cNvSpPr>
          <p:nvPr>
            <p:ph idx="1"/>
          </p:nvPr>
        </p:nvSpPr>
        <p:spPr>
          <a:xfrm>
            <a:off x="734298" y="1644650"/>
            <a:ext cx="9212104" cy="5161448"/>
          </a:xfrm>
        </p:spPr>
        <p:txBody>
          <a:bodyPr>
            <a:normAutofit/>
          </a:bodyPr>
          <a:lstStyle/>
          <a:p>
            <a:pPr marL="0" indent="0">
              <a:buNone/>
            </a:pPr>
            <a:r>
              <a:rPr lang="en-IN" dirty="0"/>
              <a:t>The following characteristics of Data Warehouses were identiﬁed:</a:t>
            </a:r>
          </a:p>
          <a:p>
            <a:r>
              <a:rPr lang="en-IN" dirty="0">
                <a:solidFill>
                  <a:srgbClr val="FF0000"/>
                </a:solidFill>
              </a:rPr>
              <a:t>Multidimensional conceptual view</a:t>
            </a:r>
          </a:p>
          <a:p>
            <a:r>
              <a:rPr lang="en-IN" dirty="0">
                <a:solidFill>
                  <a:srgbClr val="FF0000"/>
                </a:solidFill>
              </a:rPr>
              <a:t>Unlimited dimensions </a:t>
            </a:r>
            <a:r>
              <a:rPr lang="en-IN" dirty="0"/>
              <a:t>and aggregation levels</a:t>
            </a:r>
          </a:p>
          <a:p>
            <a:r>
              <a:rPr lang="en-IN" dirty="0"/>
              <a:t>Unrestricted cross-dimensional operations</a:t>
            </a:r>
          </a:p>
          <a:p>
            <a:r>
              <a:rPr lang="en-IN" dirty="0"/>
              <a:t>Client-server architecture</a:t>
            </a:r>
          </a:p>
          <a:p>
            <a:r>
              <a:rPr lang="en-IN" dirty="0"/>
              <a:t>Multiuser support</a:t>
            </a:r>
          </a:p>
          <a:p>
            <a:r>
              <a:rPr lang="en-IN" dirty="0"/>
              <a:t>Accessibility</a:t>
            </a:r>
          </a:p>
          <a:p>
            <a:r>
              <a:rPr lang="en-IN" dirty="0"/>
              <a:t>Transparency</a:t>
            </a:r>
          </a:p>
          <a:p>
            <a:r>
              <a:rPr lang="en-IN" dirty="0"/>
              <a:t>Intuitive data manipulation</a:t>
            </a:r>
          </a:p>
          <a:p>
            <a:r>
              <a:rPr lang="en-IN" dirty="0"/>
              <a:t>deductive analysis</a:t>
            </a:r>
          </a:p>
          <a:p>
            <a:r>
              <a:rPr lang="en-IN" dirty="0"/>
              <a:t>Flexible distributed reporting</a:t>
            </a:r>
          </a:p>
          <a:p>
            <a:endParaRPr lang="en-IN" dirty="0"/>
          </a:p>
        </p:txBody>
      </p:sp>
    </p:spTree>
    <p:extLst>
      <p:ext uri="{BB962C8B-B14F-4D97-AF65-F5344CB8AC3E}">
        <p14:creationId xmlns:p14="http://schemas.microsoft.com/office/powerpoint/2010/main" val="415220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57A5-C6F3-7FB4-0D49-231F6A5E5CB0}"/>
              </a:ext>
            </a:extLst>
          </p:cNvPr>
          <p:cNvSpPr>
            <a:spLocks noGrp="1"/>
          </p:cNvSpPr>
          <p:nvPr>
            <p:ph type="title"/>
          </p:nvPr>
        </p:nvSpPr>
        <p:spPr/>
        <p:txBody>
          <a:bodyPr/>
          <a:lstStyle/>
          <a:p>
            <a:r>
              <a:rPr lang="en-IN" dirty="0"/>
              <a:t>Data Mart</a:t>
            </a:r>
          </a:p>
        </p:txBody>
      </p:sp>
      <p:sp>
        <p:nvSpPr>
          <p:cNvPr id="3" name="Content Placeholder 2">
            <a:extLst>
              <a:ext uri="{FF2B5EF4-FFF2-40B4-BE49-F238E27FC236}">
                <a16:creationId xmlns:a16="http://schemas.microsoft.com/office/drawing/2014/main" id="{1A7A7088-B15E-D483-FD84-DC34C7C1A731}"/>
              </a:ext>
            </a:extLst>
          </p:cNvPr>
          <p:cNvSpPr>
            <a:spLocks noGrp="1"/>
          </p:cNvSpPr>
          <p:nvPr>
            <p:ph idx="1"/>
          </p:nvPr>
        </p:nvSpPr>
        <p:spPr/>
        <p:txBody>
          <a:bodyPr/>
          <a:lstStyle/>
          <a:p>
            <a:pPr algn="just"/>
            <a:r>
              <a:rPr lang="en-US" sz="2800" dirty="0"/>
              <a:t>A Data Mart is </a:t>
            </a:r>
            <a:r>
              <a:rPr lang="en-US" sz="2800" dirty="0">
                <a:solidFill>
                  <a:srgbClr val="FF0000"/>
                </a:solidFill>
              </a:rPr>
              <a:t>a subset of a directorial information store</a:t>
            </a:r>
            <a:r>
              <a:rPr lang="en-US" sz="2800" dirty="0"/>
              <a:t>,  generally oriented to a </a:t>
            </a:r>
            <a:r>
              <a:rPr lang="en-US" sz="2800" dirty="0">
                <a:highlight>
                  <a:srgbClr val="FFFF00"/>
                </a:highlight>
              </a:rPr>
              <a:t>speciﬁc purpose or primary data </a:t>
            </a:r>
            <a:r>
              <a:rPr lang="en-US" sz="2800" dirty="0"/>
              <a:t>subject  which may be distributed to provide business needs. </a:t>
            </a:r>
          </a:p>
          <a:p>
            <a:pPr algn="just"/>
            <a:r>
              <a:rPr lang="en-US" sz="2800" dirty="0"/>
              <a:t>Data Marts  are </a:t>
            </a:r>
            <a:r>
              <a:rPr lang="en-US" sz="2800" dirty="0">
                <a:solidFill>
                  <a:srgbClr val="FF0000"/>
                </a:solidFill>
              </a:rPr>
              <a:t>analytical record stores</a:t>
            </a:r>
            <a:r>
              <a:rPr lang="en-US" sz="2800" dirty="0"/>
              <a:t> designed to focus on particular  business functions for a speciﬁc community within an  organization. </a:t>
            </a:r>
          </a:p>
          <a:p>
            <a:pPr algn="just"/>
            <a:r>
              <a:rPr lang="en-US" sz="2800" dirty="0"/>
              <a:t>Data marts are </a:t>
            </a:r>
            <a:r>
              <a:rPr lang="en-US" sz="2800" dirty="0">
                <a:solidFill>
                  <a:srgbClr val="FF0000"/>
                </a:solidFill>
              </a:rPr>
              <a:t>derived from subsets of data </a:t>
            </a:r>
            <a:r>
              <a:rPr lang="en-US" sz="2800" dirty="0"/>
              <a:t>in a  data warehouse, though in the bottom-up data warehouse  design methodology, the data warehouse is created from the  union of organizational data marts.</a:t>
            </a:r>
          </a:p>
          <a:p>
            <a:endParaRPr lang="en-IN" dirty="0"/>
          </a:p>
        </p:txBody>
      </p:sp>
    </p:spTree>
    <p:extLst>
      <p:ext uri="{BB962C8B-B14F-4D97-AF65-F5344CB8AC3E}">
        <p14:creationId xmlns:p14="http://schemas.microsoft.com/office/powerpoint/2010/main" val="4038176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7DDB-E1B3-4668-F537-3709B81CA124}"/>
              </a:ext>
            </a:extLst>
          </p:cNvPr>
          <p:cNvSpPr>
            <a:spLocks noGrp="1"/>
          </p:cNvSpPr>
          <p:nvPr>
            <p:ph type="title"/>
          </p:nvPr>
        </p:nvSpPr>
        <p:spPr/>
        <p:txBody>
          <a:bodyPr/>
          <a:lstStyle/>
          <a:p>
            <a:r>
              <a:rPr lang="en-US" dirty="0"/>
              <a:t>Reasons for creating a data mart</a:t>
            </a:r>
            <a:endParaRPr lang="en-IN" dirty="0"/>
          </a:p>
        </p:txBody>
      </p:sp>
      <p:sp>
        <p:nvSpPr>
          <p:cNvPr id="3" name="Content Placeholder 2">
            <a:extLst>
              <a:ext uri="{FF2B5EF4-FFF2-40B4-BE49-F238E27FC236}">
                <a16:creationId xmlns:a16="http://schemas.microsoft.com/office/drawing/2014/main" id="{04163427-0877-0B19-3618-A23E49B6ABC3}"/>
              </a:ext>
            </a:extLst>
          </p:cNvPr>
          <p:cNvSpPr>
            <a:spLocks noGrp="1"/>
          </p:cNvSpPr>
          <p:nvPr>
            <p:ph idx="1"/>
          </p:nvPr>
        </p:nvSpPr>
        <p:spPr/>
        <p:txBody>
          <a:bodyPr/>
          <a:lstStyle/>
          <a:p>
            <a:r>
              <a:rPr lang="en-US" sz="2800" dirty="0"/>
              <a:t>Creates collective data by a group of users</a:t>
            </a:r>
          </a:p>
          <a:p>
            <a:r>
              <a:rPr lang="en-US" sz="2800" dirty="0">
                <a:highlight>
                  <a:srgbClr val="FFFF00"/>
                </a:highlight>
              </a:rPr>
              <a:t>Easy access to </a:t>
            </a:r>
            <a:r>
              <a:rPr lang="en-US" sz="2800" dirty="0"/>
              <a:t>frequently needed data</a:t>
            </a:r>
          </a:p>
          <a:p>
            <a:r>
              <a:rPr lang="en-US" sz="2800" dirty="0"/>
              <a:t>Ease of </a:t>
            </a:r>
            <a:r>
              <a:rPr lang="en-US" sz="2800" dirty="0">
                <a:highlight>
                  <a:srgbClr val="FFFF00"/>
                </a:highlight>
              </a:rPr>
              <a:t>creation</a:t>
            </a:r>
          </a:p>
          <a:p>
            <a:r>
              <a:rPr lang="en-US" sz="2800" dirty="0"/>
              <a:t>Improves </a:t>
            </a:r>
            <a:r>
              <a:rPr lang="en-US" sz="2800" dirty="0">
                <a:highlight>
                  <a:srgbClr val="FFFF00"/>
                </a:highlight>
              </a:rPr>
              <a:t>end-user response time</a:t>
            </a:r>
          </a:p>
          <a:p>
            <a:r>
              <a:rPr lang="en-US" sz="2800" dirty="0">
                <a:highlight>
                  <a:srgbClr val="FFFF00"/>
                </a:highlight>
              </a:rPr>
              <a:t>Lower cost </a:t>
            </a:r>
            <a:r>
              <a:rPr lang="en-US" sz="2800" dirty="0"/>
              <a:t>than implementing a complete data warehouses</a:t>
            </a:r>
          </a:p>
          <a:p>
            <a:r>
              <a:rPr lang="en-US" sz="2800" dirty="0"/>
              <a:t>Potential clients are more clearly deﬁned than in a  comprehensive data warehouse</a:t>
            </a:r>
          </a:p>
          <a:p>
            <a:r>
              <a:rPr lang="en-US" sz="2800" dirty="0"/>
              <a:t>It contains </a:t>
            </a:r>
            <a:r>
              <a:rPr lang="en-US" sz="2800" dirty="0">
                <a:highlight>
                  <a:srgbClr val="FFFF00"/>
                </a:highlight>
              </a:rPr>
              <a:t>only essential business data </a:t>
            </a:r>
            <a:r>
              <a:rPr lang="en-US" sz="2800" dirty="0"/>
              <a:t>and is less cluttered.</a:t>
            </a:r>
          </a:p>
          <a:p>
            <a:endParaRPr lang="en-IN" dirty="0"/>
          </a:p>
        </p:txBody>
      </p:sp>
    </p:spTree>
    <p:extLst>
      <p:ext uri="{BB962C8B-B14F-4D97-AF65-F5344CB8AC3E}">
        <p14:creationId xmlns:p14="http://schemas.microsoft.com/office/powerpoint/2010/main" val="84206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0EA6-4831-B72F-D80A-97E662C7D6FF}"/>
              </a:ext>
            </a:extLst>
          </p:cNvPr>
          <p:cNvSpPr>
            <a:spLocks noGrp="1"/>
          </p:cNvSpPr>
          <p:nvPr>
            <p:ph type="title"/>
          </p:nvPr>
        </p:nvSpPr>
        <p:spPr/>
        <p:txBody>
          <a:bodyPr/>
          <a:lstStyle/>
          <a:p>
            <a:r>
              <a:rPr lang="en-IN" sz="4000" spc="-10" dirty="0"/>
              <a:t>Types</a:t>
            </a:r>
            <a:r>
              <a:rPr lang="en-IN" sz="4000" dirty="0"/>
              <a:t> of</a:t>
            </a:r>
            <a:r>
              <a:rPr lang="en-IN" sz="4000" spc="-35" dirty="0"/>
              <a:t> </a:t>
            </a:r>
            <a:r>
              <a:rPr lang="en-IN" sz="4000" spc="10" dirty="0"/>
              <a:t>Data</a:t>
            </a:r>
            <a:r>
              <a:rPr lang="en-IN" sz="4000" spc="-15" dirty="0"/>
              <a:t> </a:t>
            </a:r>
            <a:r>
              <a:rPr lang="en-IN" sz="4000" spc="5" dirty="0"/>
              <a:t>Marts</a:t>
            </a:r>
            <a:endParaRPr lang="en-IN" dirty="0"/>
          </a:p>
        </p:txBody>
      </p:sp>
      <p:sp>
        <p:nvSpPr>
          <p:cNvPr id="3" name="Content Placeholder 2">
            <a:extLst>
              <a:ext uri="{FF2B5EF4-FFF2-40B4-BE49-F238E27FC236}">
                <a16:creationId xmlns:a16="http://schemas.microsoft.com/office/drawing/2014/main" id="{76A9D054-7926-C3DF-1370-147BF354955F}"/>
              </a:ext>
            </a:extLst>
          </p:cNvPr>
          <p:cNvSpPr>
            <a:spLocks noGrp="1"/>
          </p:cNvSpPr>
          <p:nvPr>
            <p:ph idx="1"/>
          </p:nvPr>
        </p:nvSpPr>
        <p:spPr/>
        <p:txBody>
          <a:bodyPr/>
          <a:lstStyle/>
          <a:p>
            <a:pPr marL="0" indent="0">
              <a:buNone/>
            </a:pPr>
            <a:r>
              <a:rPr lang="en-US" sz="3200" dirty="0"/>
              <a:t>There are mainly three approaches to designing data marts. </a:t>
            </a:r>
          </a:p>
          <a:p>
            <a:pPr marL="0" indent="0">
              <a:buNone/>
            </a:pPr>
            <a:r>
              <a:rPr lang="en-US" sz="3200" dirty="0"/>
              <a:t>These approaches are</a:t>
            </a:r>
          </a:p>
          <a:p>
            <a:pPr marL="0" indent="0">
              <a:buNone/>
            </a:pPr>
            <a:endParaRPr lang="en-US" sz="3200" dirty="0"/>
          </a:p>
          <a:p>
            <a:r>
              <a:rPr lang="en-US" sz="3200" dirty="0"/>
              <a:t>Dependent Data Marts</a:t>
            </a:r>
          </a:p>
          <a:p>
            <a:r>
              <a:rPr lang="en-US" sz="3200" dirty="0"/>
              <a:t>Independent Data Marts</a:t>
            </a:r>
          </a:p>
          <a:p>
            <a:r>
              <a:rPr lang="en-US" sz="3200" dirty="0"/>
              <a:t>Hybrid Data marts</a:t>
            </a:r>
          </a:p>
          <a:p>
            <a:endParaRPr lang="en-IN" dirty="0"/>
          </a:p>
        </p:txBody>
      </p:sp>
    </p:spTree>
    <p:extLst>
      <p:ext uri="{BB962C8B-B14F-4D97-AF65-F5344CB8AC3E}">
        <p14:creationId xmlns:p14="http://schemas.microsoft.com/office/powerpoint/2010/main" val="311917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6128-FB5E-59BA-AB63-8BCEA0E533A2}"/>
              </a:ext>
            </a:extLst>
          </p:cNvPr>
          <p:cNvSpPr>
            <a:spLocks noGrp="1"/>
          </p:cNvSpPr>
          <p:nvPr>
            <p:ph type="title"/>
          </p:nvPr>
        </p:nvSpPr>
        <p:spPr/>
        <p:txBody>
          <a:bodyPr/>
          <a:lstStyle/>
          <a:p>
            <a:r>
              <a:rPr lang="en-IN" dirty="0"/>
              <a:t>Dependent Data Marts</a:t>
            </a:r>
          </a:p>
        </p:txBody>
      </p:sp>
      <p:sp>
        <p:nvSpPr>
          <p:cNvPr id="3" name="Content Placeholder 2">
            <a:extLst>
              <a:ext uri="{FF2B5EF4-FFF2-40B4-BE49-F238E27FC236}">
                <a16:creationId xmlns:a16="http://schemas.microsoft.com/office/drawing/2014/main" id="{36FE2604-8EE2-47C8-53A3-3982D335290F}"/>
              </a:ext>
            </a:extLst>
          </p:cNvPr>
          <p:cNvSpPr>
            <a:spLocks noGrp="1"/>
          </p:cNvSpPr>
          <p:nvPr>
            <p:ph idx="1"/>
          </p:nvPr>
        </p:nvSpPr>
        <p:spPr/>
        <p:txBody>
          <a:bodyPr>
            <a:normAutofit fontScale="85000" lnSpcReduction="20000"/>
          </a:bodyPr>
          <a:lstStyle/>
          <a:p>
            <a:pPr algn="just">
              <a:lnSpc>
                <a:spcPct val="110000"/>
              </a:lnSpc>
            </a:pPr>
            <a:r>
              <a:rPr lang="en-US" sz="3000" dirty="0"/>
              <a:t>A dependent data marts is </a:t>
            </a:r>
            <a:r>
              <a:rPr lang="en-US" sz="3000" dirty="0">
                <a:solidFill>
                  <a:srgbClr val="FF0000"/>
                </a:solidFill>
                <a:highlight>
                  <a:srgbClr val="FFFF00"/>
                </a:highlight>
              </a:rPr>
              <a:t>a logical subset </a:t>
            </a:r>
            <a:r>
              <a:rPr lang="en-US" sz="3000" dirty="0"/>
              <a:t>of a physical subset  of a higher data warehouse. </a:t>
            </a:r>
          </a:p>
          <a:p>
            <a:pPr algn="just">
              <a:lnSpc>
                <a:spcPct val="110000"/>
              </a:lnSpc>
            </a:pPr>
            <a:r>
              <a:rPr lang="en-US" sz="3000" dirty="0"/>
              <a:t>According to this technique, the  data marts are treated as the </a:t>
            </a:r>
            <a:r>
              <a:rPr lang="en-US" sz="3000" dirty="0">
                <a:solidFill>
                  <a:srgbClr val="FF0000"/>
                </a:solidFill>
                <a:highlight>
                  <a:srgbClr val="FFFF00"/>
                </a:highlight>
              </a:rPr>
              <a:t>subsets of a data warehouse</a:t>
            </a:r>
            <a:r>
              <a:rPr lang="en-US" sz="3000" dirty="0"/>
              <a:t>. </a:t>
            </a:r>
          </a:p>
          <a:p>
            <a:pPr algn="just">
              <a:lnSpc>
                <a:spcPct val="110000"/>
              </a:lnSpc>
            </a:pPr>
            <a:r>
              <a:rPr lang="en-US" sz="3000" dirty="0"/>
              <a:t>In  this technique, </a:t>
            </a:r>
            <a:r>
              <a:rPr lang="en-US" sz="3000" dirty="0">
                <a:solidFill>
                  <a:srgbClr val="FF0000"/>
                </a:solidFill>
                <a:highlight>
                  <a:srgbClr val="FFFF00"/>
                </a:highlight>
              </a:rPr>
              <a:t>ﬁrstly a data warehouse is created </a:t>
            </a:r>
            <a:r>
              <a:rPr lang="en-US" sz="3000" dirty="0"/>
              <a:t>from which  further various data marts can be created. </a:t>
            </a:r>
          </a:p>
          <a:p>
            <a:pPr algn="just">
              <a:lnSpc>
                <a:spcPct val="110000"/>
              </a:lnSpc>
            </a:pPr>
            <a:r>
              <a:rPr lang="en-US" sz="3000" dirty="0"/>
              <a:t>These data mart are  dependent on the data warehouse and extract the essential  record from it.</a:t>
            </a:r>
          </a:p>
          <a:p>
            <a:pPr algn="just">
              <a:lnSpc>
                <a:spcPct val="110000"/>
              </a:lnSpc>
            </a:pPr>
            <a:r>
              <a:rPr lang="en-US" sz="3000" dirty="0"/>
              <a:t> In this technique, as the data warehouse creates  the data mart; therefore, there is </a:t>
            </a:r>
            <a:r>
              <a:rPr lang="en-US" sz="3000" dirty="0">
                <a:solidFill>
                  <a:srgbClr val="FF0000"/>
                </a:solidFill>
                <a:highlight>
                  <a:srgbClr val="FFFF00"/>
                </a:highlight>
              </a:rPr>
              <a:t>no need for data mart  integration</a:t>
            </a:r>
            <a:r>
              <a:rPr lang="en-US" sz="3000" dirty="0"/>
              <a:t>. </a:t>
            </a:r>
          </a:p>
          <a:p>
            <a:pPr algn="just">
              <a:lnSpc>
                <a:spcPct val="110000"/>
              </a:lnSpc>
            </a:pPr>
            <a:r>
              <a:rPr lang="en-US" sz="3000" dirty="0"/>
              <a:t>It is also known as </a:t>
            </a:r>
            <a:r>
              <a:rPr lang="en-US" sz="3000" dirty="0">
                <a:solidFill>
                  <a:srgbClr val="FF0000"/>
                </a:solidFill>
                <a:highlight>
                  <a:srgbClr val="FFFF00"/>
                </a:highlight>
              </a:rPr>
              <a:t>a top-down approach</a:t>
            </a:r>
            <a:r>
              <a:rPr lang="en-US" sz="3000" dirty="0"/>
              <a:t>.</a:t>
            </a:r>
          </a:p>
          <a:p>
            <a:endParaRPr lang="en-IN" dirty="0"/>
          </a:p>
        </p:txBody>
      </p:sp>
    </p:spTree>
    <p:extLst>
      <p:ext uri="{BB962C8B-B14F-4D97-AF65-F5344CB8AC3E}">
        <p14:creationId xmlns:p14="http://schemas.microsoft.com/office/powerpoint/2010/main" val="15558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25D082-CD28-E37C-5B39-26ABAA6CD9DD}"/>
              </a:ext>
            </a:extLst>
          </p:cNvPr>
          <p:cNvPicPr>
            <a:picLocks noChangeAspect="1"/>
          </p:cNvPicPr>
          <p:nvPr/>
        </p:nvPicPr>
        <p:blipFill>
          <a:blip r:embed="rId2"/>
          <a:stretch>
            <a:fillRect/>
          </a:stretch>
        </p:blipFill>
        <p:spPr>
          <a:xfrm>
            <a:off x="563703" y="1347890"/>
            <a:ext cx="9553293" cy="5325960"/>
          </a:xfrm>
          <a:prstGeom prst="rect">
            <a:avLst/>
          </a:prstGeom>
        </p:spPr>
      </p:pic>
      <p:sp>
        <p:nvSpPr>
          <p:cNvPr id="3" name="object 3"/>
          <p:cNvSpPr txBox="1">
            <a:spLocks noGrp="1"/>
          </p:cNvSpPr>
          <p:nvPr>
            <p:ph type="ftr" sz="quarter" idx="11"/>
          </p:nvPr>
        </p:nvSpPr>
        <p:spPr>
          <a:xfrm>
            <a:off x="3537981" y="7003756"/>
            <a:ext cx="3604737" cy="402313"/>
          </a:xfrm>
          <a:prstGeom prst="rect">
            <a:avLst/>
          </a:prstGeom>
        </p:spPr>
        <p:txBody>
          <a:bodyPr vert="horz" lIns="0" tIns="12065" rIns="0" bIns="0" rtlCol="0">
            <a:normAutofit/>
          </a:bodyPr>
          <a:lstStyle/>
          <a:p>
            <a:pPr marL="749935" marR="5080" indent="-737870">
              <a:spcBef>
                <a:spcPts val="95"/>
              </a:spcBef>
            </a:pPr>
            <a:r>
              <a:rPr lang="en-US" spc="-5"/>
              <a:t>18</a:t>
            </a:r>
            <a:r>
              <a:rPr lang="en-US" spc="15"/>
              <a:t>C</a:t>
            </a:r>
            <a:r>
              <a:rPr lang="en-US" spc="-40"/>
              <a:t>S</a:t>
            </a:r>
            <a:r>
              <a:rPr lang="en-US" spc="15"/>
              <a:t>E</a:t>
            </a:r>
            <a:r>
              <a:rPr lang="en-US" spc="-5"/>
              <a:t>487</a:t>
            </a:r>
            <a:r>
              <a:rPr lang="en-US" spc="25"/>
              <a:t>T</a:t>
            </a:r>
            <a:r>
              <a:rPr lang="en-US" spc="-15"/>
              <a:t> </a:t>
            </a:r>
            <a:r>
              <a:rPr lang="en-US" spc="-140"/>
              <a:t>-</a:t>
            </a:r>
            <a:r>
              <a:rPr lang="en-US" spc="-25"/>
              <a:t> </a:t>
            </a:r>
            <a:r>
              <a:rPr lang="en-US" spc="-5"/>
              <a:t>D</a:t>
            </a:r>
            <a:r>
              <a:rPr lang="en-US" spc="-40"/>
              <a:t>A</a:t>
            </a:r>
            <a:r>
              <a:rPr lang="en-US" spc="-25"/>
              <a:t>T</a:t>
            </a:r>
            <a:r>
              <a:rPr lang="en-US" spc="5"/>
              <a:t>A</a:t>
            </a:r>
            <a:r>
              <a:rPr lang="en-US" spc="10"/>
              <a:t> </a:t>
            </a:r>
            <a:r>
              <a:rPr lang="en-US" spc="-5"/>
              <a:t>W</a:t>
            </a:r>
            <a:r>
              <a:rPr lang="en-US" spc="15"/>
              <a:t>A</a:t>
            </a:r>
            <a:r>
              <a:rPr lang="en-US" spc="-55"/>
              <a:t>R</a:t>
            </a:r>
            <a:r>
              <a:rPr lang="en-US" spc="15"/>
              <a:t>E</a:t>
            </a:r>
            <a:r>
              <a:rPr lang="en-US" spc="30"/>
              <a:t>H</a:t>
            </a:r>
            <a:r>
              <a:rPr lang="en-US" spc="-30"/>
              <a:t>OU</a:t>
            </a:r>
            <a:r>
              <a:rPr lang="en-US" spc="-40"/>
              <a:t>S</a:t>
            </a:r>
            <a:r>
              <a:rPr lang="en-US" spc="-50"/>
              <a:t>I</a:t>
            </a:r>
            <a:r>
              <a:rPr lang="en-US" spc="30"/>
              <a:t>N</a:t>
            </a:r>
            <a:r>
              <a:rPr lang="en-US" spc="10"/>
              <a:t>G</a:t>
            </a:r>
            <a:r>
              <a:rPr lang="en-US" spc="-15"/>
              <a:t> </a:t>
            </a:r>
            <a:r>
              <a:rPr lang="en-US" spc="15"/>
              <a:t>A</a:t>
            </a:r>
            <a:r>
              <a:rPr lang="en-US" spc="30"/>
              <a:t>N</a:t>
            </a:r>
            <a:r>
              <a:rPr lang="en-US" spc="-5"/>
              <a:t>D</a:t>
            </a:r>
            <a:r>
              <a:rPr lang="en-US" spc="5"/>
              <a:t> </a:t>
            </a:r>
            <a:r>
              <a:rPr lang="en-US" spc="-65"/>
              <a:t>I</a:t>
            </a:r>
            <a:r>
              <a:rPr lang="en-US" spc="5"/>
              <a:t>T</a:t>
            </a:r>
            <a:r>
              <a:rPr lang="en-US" spc="-20"/>
              <a:t>S  </a:t>
            </a:r>
            <a:r>
              <a:rPr lang="en-US" spc="-10"/>
              <a:t>APPLICATIONS</a:t>
            </a:r>
            <a:endParaRPr lang="en-IN" spc="-10"/>
          </a:p>
        </p:txBody>
      </p:sp>
      <p:sp>
        <p:nvSpPr>
          <p:cNvPr id="4" name="object 4"/>
          <p:cNvSpPr txBox="1">
            <a:spLocks noGrp="1"/>
          </p:cNvSpPr>
          <p:nvPr>
            <p:ph type="sldNum" sz="quarter" idx="12"/>
          </p:nvPr>
        </p:nvSpPr>
        <p:spPr>
          <a:xfrm>
            <a:off x="7543244" y="7003756"/>
            <a:ext cx="2403157" cy="402313"/>
          </a:xfrm>
          <a:prstGeom prst="rect">
            <a:avLst/>
          </a:prstGeom>
        </p:spPr>
        <p:txBody>
          <a:bodyPr vert="horz" lIns="0" tIns="3175" rIns="0" bIns="0" rtlCol="0">
            <a:normAutofit/>
          </a:bodyPr>
          <a:lstStyle/>
          <a:p>
            <a:pPr marL="38100">
              <a:spcBef>
                <a:spcPts val="25"/>
              </a:spcBef>
            </a:pPr>
            <a:fld id="{81D60167-4931-47E6-BA6A-407CBD079E47}" type="slidenum">
              <a:rPr lang="en-IN" spc="-20" smtClean="0"/>
              <a:pPr marL="38100">
                <a:spcBef>
                  <a:spcPts val="25"/>
                </a:spcBef>
              </a:pPr>
              <a:t>29</a:t>
            </a:fld>
            <a:endParaRPr lang="en-IN" spc="-20"/>
          </a:p>
        </p:txBody>
      </p:sp>
      <p:sp>
        <p:nvSpPr>
          <p:cNvPr id="7" name="Title 1">
            <a:extLst>
              <a:ext uri="{FF2B5EF4-FFF2-40B4-BE49-F238E27FC236}">
                <a16:creationId xmlns:a16="http://schemas.microsoft.com/office/drawing/2014/main" id="{26A3D2D7-8FFA-0783-88F2-D5AF5D0A901D}"/>
              </a:ext>
            </a:extLst>
          </p:cNvPr>
          <p:cNvSpPr txBox="1">
            <a:spLocks/>
          </p:cNvSpPr>
          <p:nvPr/>
        </p:nvSpPr>
        <p:spPr>
          <a:xfrm>
            <a:off x="734298" y="402314"/>
            <a:ext cx="9212104" cy="1460574"/>
          </a:xfrm>
          <a:prstGeom prst="rect">
            <a:avLst/>
          </a:prstGeom>
        </p:spPr>
        <p:txBody>
          <a:bodyPr/>
          <a:lstStyle>
            <a:lvl1pPr algn="l" defTabSz="801014" rtl="0" eaLnBrk="1" latinLnBrk="0" hangingPunct="1">
              <a:lnSpc>
                <a:spcPct val="90000"/>
              </a:lnSpc>
              <a:spcBef>
                <a:spcPct val="0"/>
              </a:spcBef>
              <a:buNone/>
              <a:defRPr sz="3854" kern="1200">
                <a:solidFill>
                  <a:schemeClr val="tx1"/>
                </a:solidFill>
                <a:latin typeface="+mj-lt"/>
                <a:ea typeface="+mj-ea"/>
                <a:cs typeface="+mj-cs"/>
              </a:defRPr>
            </a:lvl1pPr>
          </a:lstStyle>
          <a:p>
            <a:r>
              <a:rPr lang="en-IN"/>
              <a:t>Dependent Data Marts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940682-151E-0720-19B8-D425B53ABA8A}"/>
              </a:ext>
            </a:extLst>
          </p:cNvPr>
          <p:cNvPicPr>
            <a:picLocks noGrp="1" noChangeAspect="1"/>
          </p:cNvPicPr>
          <p:nvPr>
            <p:ph idx="1"/>
          </p:nvPr>
        </p:nvPicPr>
        <p:blipFill>
          <a:blip r:embed="rId2"/>
          <a:stretch>
            <a:fillRect/>
          </a:stretch>
        </p:blipFill>
        <p:spPr>
          <a:xfrm>
            <a:off x="311150" y="273050"/>
            <a:ext cx="9731560" cy="6477000"/>
          </a:xfrm>
        </p:spPr>
      </p:pic>
    </p:spTree>
    <p:extLst>
      <p:ext uri="{BB962C8B-B14F-4D97-AF65-F5344CB8AC3E}">
        <p14:creationId xmlns:p14="http://schemas.microsoft.com/office/powerpoint/2010/main" val="116688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5A0B-B21F-A007-9CDE-4D75690BC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3A7159-820F-9DCC-C1B6-34EEFE120B7A}"/>
              </a:ext>
            </a:extLst>
          </p:cNvPr>
          <p:cNvSpPr>
            <a:spLocks noGrp="1"/>
          </p:cNvSpPr>
          <p:nvPr>
            <p:ph type="title"/>
          </p:nvPr>
        </p:nvSpPr>
        <p:spPr/>
        <p:txBody>
          <a:bodyPr/>
          <a:lstStyle/>
          <a:p>
            <a:r>
              <a:rPr lang="en-IN" sz="4000" spc="-15" dirty="0"/>
              <a:t>Independent </a:t>
            </a:r>
            <a:r>
              <a:rPr lang="en-IN" dirty="0"/>
              <a:t>Data Marts</a:t>
            </a:r>
          </a:p>
        </p:txBody>
      </p:sp>
      <p:sp>
        <p:nvSpPr>
          <p:cNvPr id="3" name="Content Placeholder 2">
            <a:extLst>
              <a:ext uri="{FF2B5EF4-FFF2-40B4-BE49-F238E27FC236}">
                <a16:creationId xmlns:a16="http://schemas.microsoft.com/office/drawing/2014/main" id="{EFB3DEFE-6FA2-1A2E-0C60-20F2BB4CE81C}"/>
              </a:ext>
            </a:extLst>
          </p:cNvPr>
          <p:cNvSpPr>
            <a:spLocks noGrp="1"/>
          </p:cNvSpPr>
          <p:nvPr>
            <p:ph idx="1"/>
          </p:nvPr>
        </p:nvSpPr>
        <p:spPr/>
        <p:txBody>
          <a:bodyPr>
            <a:normAutofit fontScale="92500" lnSpcReduction="20000"/>
          </a:bodyPr>
          <a:lstStyle/>
          <a:p>
            <a:pPr algn="just">
              <a:lnSpc>
                <a:spcPct val="110000"/>
              </a:lnSpc>
            </a:pPr>
            <a:r>
              <a:rPr lang="en-US" sz="3000" dirty="0"/>
              <a:t>The second approach is Independent data marts (IDM) Here,   </a:t>
            </a:r>
          </a:p>
          <a:p>
            <a:pPr algn="just">
              <a:lnSpc>
                <a:spcPct val="110000"/>
              </a:lnSpc>
            </a:pPr>
            <a:r>
              <a:rPr lang="en-US" sz="3000" dirty="0"/>
              <a:t>Firstly </a:t>
            </a:r>
            <a:r>
              <a:rPr lang="en-US" sz="3000" dirty="0">
                <a:highlight>
                  <a:srgbClr val="FFFF00"/>
                </a:highlight>
              </a:rPr>
              <a:t>independent data marts are created</a:t>
            </a:r>
            <a:r>
              <a:rPr lang="en-US" sz="3000" dirty="0"/>
              <a:t>, and then a data  warehouse is designed using these independent multiple data  marts. </a:t>
            </a:r>
          </a:p>
          <a:p>
            <a:pPr algn="just">
              <a:lnSpc>
                <a:spcPct val="110000"/>
              </a:lnSpc>
            </a:pPr>
            <a:r>
              <a:rPr lang="en-US" sz="3000" dirty="0"/>
              <a:t>In this approach, as all the data marts are designed  </a:t>
            </a:r>
            <a:r>
              <a:rPr lang="en-US" sz="3000" dirty="0">
                <a:solidFill>
                  <a:srgbClr val="FF0000"/>
                </a:solidFill>
                <a:highlight>
                  <a:srgbClr val="FFFF00"/>
                </a:highlight>
              </a:rPr>
              <a:t>independently</a:t>
            </a:r>
            <a:r>
              <a:rPr lang="en-US" sz="3000" dirty="0"/>
              <a:t>; </a:t>
            </a:r>
          </a:p>
          <a:p>
            <a:pPr algn="just">
              <a:lnSpc>
                <a:spcPct val="110000"/>
              </a:lnSpc>
            </a:pPr>
            <a:r>
              <a:rPr lang="en-US" sz="3000" dirty="0"/>
              <a:t>therefore, the </a:t>
            </a:r>
            <a:r>
              <a:rPr lang="en-US" sz="3000" b="1" dirty="0">
                <a:solidFill>
                  <a:srgbClr val="FF0000"/>
                </a:solidFill>
              </a:rPr>
              <a:t>integration of data marts is  required. </a:t>
            </a:r>
          </a:p>
          <a:p>
            <a:pPr algn="just">
              <a:lnSpc>
                <a:spcPct val="110000"/>
              </a:lnSpc>
            </a:pPr>
            <a:r>
              <a:rPr lang="en-US" sz="3000" dirty="0"/>
              <a:t>It is also termed as a </a:t>
            </a:r>
            <a:r>
              <a:rPr lang="en-US" sz="3000" dirty="0">
                <a:highlight>
                  <a:srgbClr val="FFFF00"/>
                </a:highlight>
              </a:rPr>
              <a:t>bottom-up approach </a:t>
            </a:r>
            <a:r>
              <a:rPr lang="en-US" sz="3000" dirty="0"/>
              <a:t>as the data  marts are integrated to develop a data warehouse.</a:t>
            </a:r>
          </a:p>
          <a:p>
            <a:endParaRPr lang="en-IN" dirty="0"/>
          </a:p>
        </p:txBody>
      </p:sp>
    </p:spTree>
    <p:extLst>
      <p:ext uri="{BB962C8B-B14F-4D97-AF65-F5344CB8AC3E}">
        <p14:creationId xmlns:p14="http://schemas.microsoft.com/office/powerpoint/2010/main" val="711708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8600" y="425450"/>
            <a:ext cx="9067800" cy="6324600"/>
          </a:xfrm>
          <a:prstGeom prst="rect">
            <a:avLst/>
          </a:prstGeom>
        </p:spPr>
      </p:pic>
      <p:sp>
        <p:nvSpPr>
          <p:cNvPr id="3" name="object 3"/>
          <p:cNvSpPr txBox="1">
            <a:spLocks noGrp="1"/>
          </p:cNvSpPr>
          <p:nvPr>
            <p:ph type="ftr" sz="quarter" idx="11"/>
          </p:nvPr>
        </p:nvSpPr>
        <p:spPr>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31</a:t>
            </a:fld>
            <a:endParaRPr spc="-2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D299C-7232-9463-E171-A1B3A5F6C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20F21-F3E0-A411-8BBE-8CE6C598D1CB}"/>
              </a:ext>
            </a:extLst>
          </p:cNvPr>
          <p:cNvSpPr>
            <a:spLocks noGrp="1"/>
          </p:cNvSpPr>
          <p:nvPr>
            <p:ph type="title"/>
          </p:nvPr>
        </p:nvSpPr>
        <p:spPr/>
        <p:txBody>
          <a:bodyPr/>
          <a:lstStyle/>
          <a:p>
            <a:r>
              <a:rPr lang="en-IN" sz="4000" spc="-15" dirty="0"/>
              <a:t>Hybrid </a:t>
            </a:r>
            <a:r>
              <a:rPr lang="en-IN" dirty="0"/>
              <a:t>Data Marts</a:t>
            </a:r>
          </a:p>
        </p:txBody>
      </p:sp>
      <p:sp>
        <p:nvSpPr>
          <p:cNvPr id="3" name="Content Placeholder 2">
            <a:extLst>
              <a:ext uri="{FF2B5EF4-FFF2-40B4-BE49-F238E27FC236}">
                <a16:creationId xmlns:a16="http://schemas.microsoft.com/office/drawing/2014/main" id="{06AC01B2-8B13-53F1-5AFF-02EFCF3CAFA9}"/>
              </a:ext>
            </a:extLst>
          </p:cNvPr>
          <p:cNvSpPr>
            <a:spLocks noGrp="1"/>
          </p:cNvSpPr>
          <p:nvPr>
            <p:ph idx="1"/>
          </p:nvPr>
        </p:nvSpPr>
        <p:spPr/>
        <p:txBody>
          <a:bodyPr>
            <a:normAutofit/>
          </a:bodyPr>
          <a:lstStyle/>
          <a:p>
            <a:pPr algn="just">
              <a:lnSpc>
                <a:spcPct val="110000"/>
              </a:lnSpc>
            </a:pPr>
            <a:r>
              <a:rPr lang="en-US" sz="3000" dirty="0"/>
              <a:t>It allows us to </a:t>
            </a:r>
            <a:r>
              <a:rPr lang="en-US" sz="3000" b="1" dirty="0">
                <a:solidFill>
                  <a:srgbClr val="FF0000"/>
                </a:solidFill>
              </a:rPr>
              <a:t>combine input from sources </a:t>
            </a:r>
            <a:r>
              <a:rPr lang="en-US" sz="3000" dirty="0"/>
              <a:t>other than a data  warehouse. </a:t>
            </a:r>
          </a:p>
          <a:p>
            <a:pPr algn="just">
              <a:lnSpc>
                <a:spcPct val="110000"/>
              </a:lnSpc>
            </a:pPr>
            <a:r>
              <a:rPr lang="en-US" sz="3000" dirty="0"/>
              <a:t>This could be helpful for many situations; especially  when </a:t>
            </a:r>
            <a:r>
              <a:rPr lang="en-US" sz="3000" dirty="0" err="1"/>
              <a:t>Adhoc</a:t>
            </a:r>
            <a:r>
              <a:rPr lang="en-US" sz="3000" dirty="0"/>
              <a:t> integrations are needed, such as after a new group  or product is added to the organizations.</a:t>
            </a:r>
          </a:p>
          <a:p>
            <a:pPr algn="just">
              <a:lnSpc>
                <a:spcPct val="110000"/>
              </a:lnSpc>
            </a:pPr>
            <a:r>
              <a:rPr lang="en-US" sz="3000" dirty="0"/>
              <a:t>It forms the </a:t>
            </a:r>
            <a:r>
              <a:rPr lang="en-US" sz="3000" dirty="0">
                <a:solidFill>
                  <a:srgbClr val="FF0000"/>
                </a:solidFill>
                <a:highlight>
                  <a:srgbClr val="FFFF00"/>
                </a:highlight>
              </a:rPr>
              <a:t>Datamart's directly from the data source </a:t>
            </a:r>
            <a:r>
              <a:rPr lang="en-US" sz="3000" dirty="0"/>
              <a:t>and also  from the Datawarehouse.</a:t>
            </a:r>
          </a:p>
          <a:p>
            <a:endParaRPr lang="en-IN" dirty="0"/>
          </a:p>
        </p:txBody>
      </p:sp>
    </p:spTree>
    <p:extLst>
      <p:ext uri="{BB962C8B-B14F-4D97-AF65-F5344CB8AC3E}">
        <p14:creationId xmlns:p14="http://schemas.microsoft.com/office/powerpoint/2010/main" val="2427772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950" y="654050"/>
            <a:ext cx="9677400" cy="5715000"/>
          </a:xfrm>
          <a:prstGeom prst="rect">
            <a:avLst/>
          </a:prstGeom>
        </p:spPr>
      </p:pic>
      <p:sp>
        <p:nvSpPr>
          <p:cNvPr id="3" name="object 3"/>
          <p:cNvSpPr txBox="1">
            <a:spLocks noGrp="1"/>
          </p:cNvSpPr>
          <p:nvPr>
            <p:ph type="ftr" sz="quarter" idx="11"/>
          </p:nvPr>
        </p:nvSpPr>
        <p:spPr>
          <a:prstGeom prst="rect">
            <a:avLst/>
          </a:prstGeom>
        </p:spPr>
        <p:txBody>
          <a:bodyPr vert="horz" wrap="square" lIns="0" tIns="12065" rIns="0" bIns="0" rtlCol="0">
            <a:spAutoFit/>
          </a:bodyPr>
          <a:lstStyle/>
          <a:p>
            <a:pPr marL="749935" marR="5080" indent="-737870">
              <a:lnSpc>
                <a:spcPts val="1040"/>
              </a:lnSpc>
              <a:spcBef>
                <a:spcPts val="95"/>
              </a:spcBef>
            </a:pPr>
            <a:r>
              <a:rPr spc="-5" dirty="0"/>
              <a:t>18</a:t>
            </a:r>
            <a:r>
              <a:rPr spc="15" dirty="0"/>
              <a:t>C</a:t>
            </a:r>
            <a:r>
              <a:rPr spc="-40" dirty="0"/>
              <a:t>S</a:t>
            </a:r>
            <a:r>
              <a:rPr spc="15" dirty="0"/>
              <a:t>E</a:t>
            </a:r>
            <a:r>
              <a:rPr spc="-5" dirty="0"/>
              <a:t>487</a:t>
            </a:r>
            <a:r>
              <a:rPr spc="25" dirty="0"/>
              <a:t>T</a:t>
            </a:r>
            <a:r>
              <a:rPr spc="-15" dirty="0"/>
              <a:t> </a:t>
            </a:r>
            <a:r>
              <a:rPr spc="-140" dirty="0"/>
              <a:t>-</a:t>
            </a:r>
            <a:r>
              <a:rPr spc="-25" dirty="0"/>
              <a:t> </a:t>
            </a:r>
            <a:r>
              <a:rPr spc="-5" dirty="0"/>
              <a:t>D</a:t>
            </a:r>
            <a:r>
              <a:rPr spc="-40" dirty="0"/>
              <a:t>A</a:t>
            </a:r>
            <a:r>
              <a:rPr spc="-25" dirty="0"/>
              <a:t>T</a:t>
            </a:r>
            <a:r>
              <a:rPr spc="5" dirty="0"/>
              <a:t>A</a:t>
            </a:r>
            <a:r>
              <a:rPr spc="10" dirty="0"/>
              <a:t> </a:t>
            </a:r>
            <a:r>
              <a:rPr spc="-5" dirty="0"/>
              <a:t>W</a:t>
            </a:r>
            <a:r>
              <a:rPr spc="15" dirty="0"/>
              <a:t>A</a:t>
            </a:r>
            <a:r>
              <a:rPr spc="-55" dirty="0"/>
              <a:t>R</a:t>
            </a:r>
            <a:r>
              <a:rPr spc="15" dirty="0"/>
              <a:t>E</a:t>
            </a:r>
            <a:r>
              <a:rPr spc="30" dirty="0"/>
              <a:t>H</a:t>
            </a:r>
            <a:r>
              <a:rPr spc="-30" dirty="0"/>
              <a:t>OU</a:t>
            </a:r>
            <a:r>
              <a:rPr spc="-40" dirty="0"/>
              <a:t>S</a:t>
            </a:r>
            <a:r>
              <a:rPr spc="-50" dirty="0"/>
              <a:t>I</a:t>
            </a:r>
            <a:r>
              <a:rPr spc="30" dirty="0"/>
              <a:t>N</a:t>
            </a:r>
            <a:r>
              <a:rPr spc="10" dirty="0"/>
              <a:t>G</a:t>
            </a:r>
            <a:r>
              <a:rPr spc="-15" dirty="0"/>
              <a:t> </a:t>
            </a:r>
            <a:r>
              <a:rPr spc="15" dirty="0"/>
              <a:t>A</a:t>
            </a:r>
            <a:r>
              <a:rPr spc="30" dirty="0"/>
              <a:t>N</a:t>
            </a:r>
            <a:r>
              <a:rPr spc="-5" dirty="0"/>
              <a:t>D</a:t>
            </a:r>
            <a:r>
              <a:rPr spc="5" dirty="0"/>
              <a:t> </a:t>
            </a:r>
            <a:r>
              <a:rPr spc="-65" dirty="0"/>
              <a:t>I</a:t>
            </a:r>
            <a:r>
              <a:rPr spc="5" dirty="0"/>
              <a:t>T</a:t>
            </a:r>
            <a:r>
              <a:rPr spc="-20" dirty="0"/>
              <a:t>S  </a:t>
            </a:r>
            <a:r>
              <a:rPr spc="-10" dirty="0"/>
              <a:t>APPLICATIONS</a:t>
            </a:r>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0" dirty="0"/>
              <a:t>33</a:t>
            </a:fld>
            <a:endParaRPr spc="-2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5E78-AB62-45CC-4523-2333EEA5BB28}"/>
              </a:ext>
            </a:extLst>
          </p:cNvPr>
          <p:cNvSpPr>
            <a:spLocks noGrp="1"/>
          </p:cNvSpPr>
          <p:nvPr>
            <p:ph type="title"/>
          </p:nvPr>
        </p:nvSpPr>
        <p:spPr/>
        <p:txBody>
          <a:bodyPr>
            <a:normAutofit/>
          </a:bodyPr>
          <a:lstStyle/>
          <a:p>
            <a:r>
              <a:rPr lang="en-US" sz="4800" dirty="0"/>
              <a:t>Steps in Implementing a Data Mart</a:t>
            </a:r>
            <a:endParaRPr lang="en-IN" sz="4800" dirty="0"/>
          </a:p>
        </p:txBody>
      </p:sp>
      <p:sp>
        <p:nvSpPr>
          <p:cNvPr id="3" name="Content Placeholder 2">
            <a:extLst>
              <a:ext uri="{FF2B5EF4-FFF2-40B4-BE49-F238E27FC236}">
                <a16:creationId xmlns:a16="http://schemas.microsoft.com/office/drawing/2014/main" id="{7659245C-BF12-9D8B-7BE9-70ED851BDAA6}"/>
              </a:ext>
            </a:extLst>
          </p:cNvPr>
          <p:cNvSpPr>
            <a:spLocks noGrp="1"/>
          </p:cNvSpPr>
          <p:nvPr>
            <p:ph idx="1"/>
          </p:nvPr>
        </p:nvSpPr>
        <p:spPr/>
        <p:txBody>
          <a:bodyPr/>
          <a:lstStyle/>
          <a:p>
            <a:r>
              <a:rPr lang="en-US" sz="3200" dirty="0"/>
              <a:t>Designing</a:t>
            </a:r>
          </a:p>
          <a:p>
            <a:r>
              <a:rPr lang="en-US" sz="3200" dirty="0"/>
              <a:t>Constructing</a:t>
            </a:r>
          </a:p>
          <a:p>
            <a:r>
              <a:rPr lang="en-US" sz="3200" dirty="0"/>
              <a:t>Populating</a:t>
            </a:r>
          </a:p>
          <a:p>
            <a:r>
              <a:rPr lang="en-US" sz="3200" dirty="0"/>
              <a:t>Accessing</a:t>
            </a:r>
          </a:p>
          <a:p>
            <a:r>
              <a:rPr lang="en-US" sz="3200" dirty="0"/>
              <a:t>Managing</a:t>
            </a:r>
          </a:p>
          <a:p>
            <a:endParaRPr lang="en-IN" dirty="0"/>
          </a:p>
        </p:txBody>
      </p:sp>
    </p:spTree>
    <p:extLst>
      <p:ext uri="{BB962C8B-B14F-4D97-AF65-F5344CB8AC3E}">
        <p14:creationId xmlns:p14="http://schemas.microsoft.com/office/powerpoint/2010/main" val="2879791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5B075-079B-C2D6-3A15-39A865B40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088FD-5A54-EAF3-439F-1A703BE27C5D}"/>
              </a:ext>
            </a:extLst>
          </p:cNvPr>
          <p:cNvSpPr>
            <a:spLocks noGrp="1"/>
          </p:cNvSpPr>
          <p:nvPr>
            <p:ph type="title"/>
          </p:nvPr>
        </p:nvSpPr>
        <p:spPr/>
        <p:txBody>
          <a:bodyPr>
            <a:normAutofit/>
          </a:bodyPr>
          <a:lstStyle/>
          <a:p>
            <a:r>
              <a:rPr lang="en-IN" sz="4800" spc="-15" dirty="0"/>
              <a:t>Designing</a:t>
            </a:r>
            <a:endParaRPr lang="en-IN" sz="4800" dirty="0"/>
          </a:p>
        </p:txBody>
      </p:sp>
      <p:sp>
        <p:nvSpPr>
          <p:cNvPr id="3" name="Content Placeholder 2">
            <a:extLst>
              <a:ext uri="{FF2B5EF4-FFF2-40B4-BE49-F238E27FC236}">
                <a16:creationId xmlns:a16="http://schemas.microsoft.com/office/drawing/2014/main" id="{CF9D892C-AE65-3390-ACC7-7BCF5F8D5621}"/>
              </a:ext>
            </a:extLst>
          </p:cNvPr>
          <p:cNvSpPr>
            <a:spLocks noGrp="1"/>
          </p:cNvSpPr>
          <p:nvPr>
            <p:ph idx="1"/>
          </p:nvPr>
        </p:nvSpPr>
        <p:spPr>
          <a:xfrm>
            <a:off x="734298" y="1644650"/>
            <a:ext cx="9212104" cy="5161448"/>
          </a:xfrm>
        </p:spPr>
        <p:txBody>
          <a:bodyPr>
            <a:normAutofit/>
          </a:bodyPr>
          <a:lstStyle/>
          <a:p>
            <a:pPr algn="just">
              <a:lnSpc>
                <a:spcPct val="110000"/>
              </a:lnSpc>
            </a:pPr>
            <a:r>
              <a:rPr lang="en-US" sz="3200" dirty="0"/>
              <a:t>The design step is the </a:t>
            </a:r>
            <a:r>
              <a:rPr lang="en-US" sz="3200" dirty="0">
                <a:solidFill>
                  <a:srgbClr val="FF0000"/>
                </a:solidFill>
                <a:highlight>
                  <a:srgbClr val="FFFF00"/>
                </a:highlight>
              </a:rPr>
              <a:t>ﬁrst in the data mart </a:t>
            </a:r>
            <a:r>
              <a:rPr lang="en-US" sz="3200" dirty="0"/>
              <a:t>process. </a:t>
            </a:r>
          </a:p>
          <a:p>
            <a:pPr algn="just">
              <a:lnSpc>
                <a:spcPct val="110000"/>
              </a:lnSpc>
            </a:pPr>
            <a:r>
              <a:rPr lang="en-US" sz="3200" dirty="0"/>
              <a:t>This phase  covers all of the functions from initiating the request for a data  mart through </a:t>
            </a:r>
            <a:r>
              <a:rPr lang="en-US" sz="3200" dirty="0">
                <a:highlight>
                  <a:srgbClr val="FFFF00"/>
                </a:highlight>
              </a:rPr>
              <a:t>gathering data </a:t>
            </a:r>
            <a:r>
              <a:rPr lang="en-US" sz="3200" dirty="0"/>
              <a:t>about the </a:t>
            </a:r>
            <a:r>
              <a:rPr lang="en-US" sz="3200" dirty="0">
                <a:highlight>
                  <a:srgbClr val="FFFF00"/>
                </a:highlight>
              </a:rPr>
              <a:t>requirements</a:t>
            </a:r>
            <a:r>
              <a:rPr lang="en-US" sz="3200" dirty="0"/>
              <a:t> and  </a:t>
            </a:r>
            <a:r>
              <a:rPr lang="en-US" sz="3200" dirty="0">
                <a:highlight>
                  <a:srgbClr val="FFFF00"/>
                </a:highlight>
              </a:rPr>
              <a:t>developing</a:t>
            </a:r>
            <a:r>
              <a:rPr lang="en-US" sz="3200" dirty="0"/>
              <a:t> the logical and physical design of the data mart.</a:t>
            </a:r>
          </a:p>
          <a:p>
            <a:pPr marL="0" indent="0" algn="just">
              <a:lnSpc>
                <a:spcPct val="110000"/>
              </a:lnSpc>
              <a:buNone/>
            </a:pPr>
            <a:endParaRPr lang="en-IN" dirty="0"/>
          </a:p>
        </p:txBody>
      </p:sp>
    </p:spTree>
    <p:extLst>
      <p:ext uri="{BB962C8B-B14F-4D97-AF65-F5344CB8AC3E}">
        <p14:creationId xmlns:p14="http://schemas.microsoft.com/office/powerpoint/2010/main" val="4266558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4F7FC-698D-7322-6508-113B828BEC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8ADA0-0ECF-0B42-4EAA-A9314D218C51}"/>
              </a:ext>
            </a:extLst>
          </p:cNvPr>
          <p:cNvSpPr>
            <a:spLocks noGrp="1"/>
          </p:cNvSpPr>
          <p:nvPr>
            <p:ph type="title"/>
          </p:nvPr>
        </p:nvSpPr>
        <p:spPr/>
        <p:txBody>
          <a:bodyPr>
            <a:normAutofit/>
          </a:bodyPr>
          <a:lstStyle/>
          <a:p>
            <a:r>
              <a:rPr lang="en-IN" sz="4800" spc="-15" dirty="0"/>
              <a:t>Designing</a:t>
            </a:r>
            <a:endParaRPr lang="en-IN" sz="4800" dirty="0"/>
          </a:p>
        </p:txBody>
      </p:sp>
      <p:sp>
        <p:nvSpPr>
          <p:cNvPr id="3" name="Content Placeholder 2">
            <a:extLst>
              <a:ext uri="{FF2B5EF4-FFF2-40B4-BE49-F238E27FC236}">
                <a16:creationId xmlns:a16="http://schemas.microsoft.com/office/drawing/2014/main" id="{5D939130-3854-21D5-1056-990BBAD80338}"/>
              </a:ext>
            </a:extLst>
          </p:cNvPr>
          <p:cNvSpPr>
            <a:spLocks noGrp="1"/>
          </p:cNvSpPr>
          <p:nvPr>
            <p:ph idx="1"/>
          </p:nvPr>
        </p:nvSpPr>
        <p:spPr>
          <a:xfrm>
            <a:off x="734298" y="1644650"/>
            <a:ext cx="9212104" cy="5161448"/>
          </a:xfrm>
        </p:spPr>
        <p:txBody>
          <a:bodyPr>
            <a:normAutofit/>
          </a:bodyPr>
          <a:lstStyle/>
          <a:p>
            <a:pPr marL="0" indent="0" algn="just">
              <a:lnSpc>
                <a:spcPct val="110000"/>
              </a:lnSpc>
              <a:buNone/>
            </a:pPr>
            <a:r>
              <a:rPr lang="en-US" sz="3200" dirty="0"/>
              <a:t>It involves the following tasks:</a:t>
            </a:r>
          </a:p>
          <a:p>
            <a:pPr algn="just">
              <a:lnSpc>
                <a:spcPct val="110000"/>
              </a:lnSpc>
            </a:pPr>
            <a:r>
              <a:rPr lang="en-US" sz="3200" dirty="0"/>
              <a:t>Gathering the business and technical requirements</a:t>
            </a:r>
          </a:p>
          <a:p>
            <a:pPr algn="just">
              <a:lnSpc>
                <a:spcPct val="110000"/>
              </a:lnSpc>
            </a:pPr>
            <a:r>
              <a:rPr lang="en-US" sz="3200" dirty="0"/>
              <a:t>Identifying data sources</a:t>
            </a:r>
          </a:p>
          <a:p>
            <a:pPr algn="just">
              <a:lnSpc>
                <a:spcPct val="110000"/>
              </a:lnSpc>
            </a:pPr>
            <a:r>
              <a:rPr lang="en-US" sz="3200" dirty="0"/>
              <a:t>Selecting the appropriate subset of data</a:t>
            </a:r>
          </a:p>
          <a:p>
            <a:pPr algn="just">
              <a:lnSpc>
                <a:spcPct val="110000"/>
              </a:lnSpc>
            </a:pPr>
            <a:r>
              <a:rPr lang="en-US" sz="3200" dirty="0"/>
              <a:t>Designing the logical and physical architecture of the data mart.</a:t>
            </a:r>
          </a:p>
          <a:p>
            <a:pPr algn="just">
              <a:lnSpc>
                <a:spcPct val="110000"/>
              </a:lnSpc>
            </a:pPr>
            <a:endParaRPr lang="en-IN" dirty="0"/>
          </a:p>
        </p:txBody>
      </p:sp>
    </p:spTree>
    <p:extLst>
      <p:ext uri="{BB962C8B-B14F-4D97-AF65-F5344CB8AC3E}">
        <p14:creationId xmlns:p14="http://schemas.microsoft.com/office/powerpoint/2010/main" val="3056587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3FE2F-62F1-84FE-541E-950FDAEFC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51F897-F857-1774-62CD-64E7C33090A9}"/>
              </a:ext>
            </a:extLst>
          </p:cNvPr>
          <p:cNvSpPr>
            <a:spLocks noGrp="1"/>
          </p:cNvSpPr>
          <p:nvPr>
            <p:ph type="title"/>
          </p:nvPr>
        </p:nvSpPr>
        <p:spPr/>
        <p:txBody>
          <a:bodyPr>
            <a:normAutofit/>
          </a:bodyPr>
          <a:lstStyle/>
          <a:p>
            <a:r>
              <a:rPr lang="en-IN" sz="4800" spc="-15" dirty="0"/>
              <a:t>Constructing</a:t>
            </a:r>
            <a:endParaRPr lang="en-IN" sz="4800" dirty="0"/>
          </a:p>
        </p:txBody>
      </p:sp>
      <p:sp>
        <p:nvSpPr>
          <p:cNvPr id="3" name="Content Placeholder 2">
            <a:extLst>
              <a:ext uri="{FF2B5EF4-FFF2-40B4-BE49-F238E27FC236}">
                <a16:creationId xmlns:a16="http://schemas.microsoft.com/office/drawing/2014/main" id="{9D09F624-57E8-D6F9-5E93-1D4CFE19EA2A}"/>
              </a:ext>
            </a:extLst>
          </p:cNvPr>
          <p:cNvSpPr>
            <a:spLocks noGrp="1"/>
          </p:cNvSpPr>
          <p:nvPr>
            <p:ph idx="1"/>
          </p:nvPr>
        </p:nvSpPr>
        <p:spPr>
          <a:xfrm>
            <a:off x="734298" y="2254250"/>
            <a:ext cx="9212104" cy="4551848"/>
          </a:xfrm>
        </p:spPr>
        <p:txBody>
          <a:bodyPr>
            <a:normAutofit/>
          </a:bodyPr>
          <a:lstStyle/>
          <a:p>
            <a:pPr marL="0" indent="0" algn="just">
              <a:lnSpc>
                <a:spcPct val="110000"/>
              </a:lnSpc>
              <a:buNone/>
            </a:pPr>
            <a:r>
              <a:rPr lang="en-US" sz="3200" dirty="0"/>
              <a:t>This step contains </a:t>
            </a:r>
            <a:r>
              <a:rPr lang="en-US" sz="3200" dirty="0">
                <a:solidFill>
                  <a:srgbClr val="FF0000"/>
                </a:solidFill>
                <a:highlight>
                  <a:srgbClr val="FFFF00"/>
                </a:highlight>
              </a:rPr>
              <a:t>creating the physical database </a:t>
            </a:r>
            <a:r>
              <a:rPr lang="en-US" sz="3200" dirty="0"/>
              <a:t>and </a:t>
            </a:r>
            <a:r>
              <a:rPr lang="en-US" sz="3200" dirty="0">
                <a:solidFill>
                  <a:srgbClr val="FF0000"/>
                </a:solidFill>
                <a:highlight>
                  <a:srgbClr val="FFFF00"/>
                </a:highlight>
              </a:rPr>
              <a:t>logical  structures </a:t>
            </a:r>
            <a:r>
              <a:rPr lang="en-US" sz="3200" dirty="0"/>
              <a:t>associated with the data mart to provide </a:t>
            </a:r>
            <a:r>
              <a:rPr lang="en-US" sz="3200" b="1" dirty="0">
                <a:solidFill>
                  <a:srgbClr val="FF0000"/>
                </a:solidFill>
              </a:rPr>
              <a:t>fast</a:t>
            </a:r>
            <a:r>
              <a:rPr lang="en-US" sz="3200" dirty="0"/>
              <a:t> and  </a:t>
            </a:r>
            <a:r>
              <a:rPr lang="en-US" sz="3200" b="1" dirty="0">
                <a:solidFill>
                  <a:srgbClr val="FF0000"/>
                </a:solidFill>
              </a:rPr>
              <a:t>eﬃcient access </a:t>
            </a:r>
            <a:r>
              <a:rPr lang="en-US" sz="3200" dirty="0"/>
              <a:t>to the data.</a:t>
            </a:r>
          </a:p>
          <a:p>
            <a:pPr algn="just">
              <a:lnSpc>
                <a:spcPct val="110000"/>
              </a:lnSpc>
            </a:pPr>
            <a:endParaRPr lang="en-IN" dirty="0"/>
          </a:p>
        </p:txBody>
      </p:sp>
    </p:spTree>
    <p:extLst>
      <p:ext uri="{BB962C8B-B14F-4D97-AF65-F5344CB8AC3E}">
        <p14:creationId xmlns:p14="http://schemas.microsoft.com/office/powerpoint/2010/main" val="469134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2E969-0204-E86D-69B6-E6FB6A2D9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9FCFC-0701-6C10-5BC6-FA22FA7548E7}"/>
              </a:ext>
            </a:extLst>
          </p:cNvPr>
          <p:cNvSpPr>
            <a:spLocks noGrp="1"/>
          </p:cNvSpPr>
          <p:nvPr>
            <p:ph type="title"/>
          </p:nvPr>
        </p:nvSpPr>
        <p:spPr/>
        <p:txBody>
          <a:bodyPr>
            <a:normAutofit/>
          </a:bodyPr>
          <a:lstStyle/>
          <a:p>
            <a:r>
              <a:rPr lang="en-IN" sz="4800" spc="-15" dirty="0"/>
              <a:t>Constructing</a:t>
            </a:r>
            <a:endParaRPr lang="en-IN" sz="4800" dirty="0"/>
          </a:p>
        </p:txBody>
      </p:sp>
      <p:sp>
        <p:nvSpPr>
          <p:cNvPr id="3" name="Content Placeholder 2">
            <a:extLst>
              <a:ext uri="{FF2B5EF4-FFF2-40B4-BE49-F238E27FC236}">
                <a16:creationId xmlns:a16="http://schemas.microsoft.com/office/drawing/2014/main" id="{5972E5E4-3880-2C7C-58CD-D5D26AA20C5C}"/>
              </a:ext>
            </a:extLst>
          </p:cNvPr>
          <p:cNvSpPr>
            <a:spLocks noGrp="1"/>
          </p:cNvSpPr>
          <p:nvPr>
            <p:ph idx="1"/>
          </p:nvPr>
        </p:nvSpPr>
        <p:spPr>
          <a:xfrm>
            <a:off x="734298" y="1644650"/>
            <a:ext cx="9212104" cy="5161448"/>
          </a:xfrm>
        </p:spPr>
        <p:txBody>
          <a:bodyPr>
            <a:normAutofit/>
          </a:bodyPr>
          <a:lstStyle/>
          <a:p>
            <a:pPr marL="0" indent="0" algn="just">
              <a:lnSpc>
                <a:spcPct val="110000"/>
              </a:lnSpc>
              <a:buNone/>
            </a:pPr>
            <a:r>
              <a:rPr lang="en-US" sz="3200" dirty="0">
                <a:highlight>
                  <a:srgbClr val="FFFF00"/>
                </a:highlight>
              </a:rPr>
              <a:t>It involves the following tasks:</a:t>
            </a:r>
          </a:p>
          <a:p>
            <a:pPr algn="just">
              <a:lnSpc>
                <a:spcPct val="110000"/>
              </a:lnSpc>
            </a:pPr>
            <a:r>
              <a:rPr lang="en-US" sz="3200" dirty="0"/>
              <a:t>Creating the physical database and logical structures such as  tablespaces associated with the data mart.</a:t>
            </a:r>
          </a:p>
          <a:p>
            <a:pPr algn="just">
              <a:lnSpc>
                <a:spcPct val="110000"/>
              </a:lnSpc>
            </a:pPr>
            <a:r>
              <a:rPr lang="en-US" sz="3200" dirty="0"/>
              <a:t>creating the schema objects such as </a:t>
            </a:r>
            <a:r>
              <a:rPr lang="en-US" sz="3200" dirty="0">
                <a:solidFill>
                  <a:srgbClr val="FF0000"/>
                </a:solidFill>
              </a:rPr>
              <a:t>tables</a:t>
            </a:r>
            <a:r>
              <a:rPr lang="en-US" sz="3200" dirty="0"/>
              <a:t> and </a:t>
            </a:r>
            <a:r>
              <a:rPr lang="en-US" sz="3200" dirty="0">
                <a:solidFill>
                  <a:srgbClr val="FF0000"/>
                </a:solidFill>
              </a:rPr>
              <a:t>indexes</a:t>
            </a:r>
            <a:r>
              <a:rPr lang="en-US" sz="3200" dirty="0"/>
              <a:t>  describe in the design step.</a:t>
            </a:r>
          </a:p>
          <a:p>
            <a:pPr algn="just">
              <a:lnSpc>
                <a:spcPct val="110000"/>
              </a:lnSpc>
            </a:pPr>
            <a:r>
              <a:rPr lang="en-US" sz="3200" dirty="0"/>
              <a:t>Determining how best to </a:t>
            </a:r>
            <a:r>
              <a:rPr lang="en-US" sz="3200" dirty="0">
                <a:solidFill>
                  <a:srgbClr val="FF0000"/>
                </a:solidFill>
              </a:rPr>
              <a:t>set up the tables </a:t>
            </a:r>
            <a:r>
              <a:rPr lang="en-US" sz="3200" dirty="0"/>
              <a:t>and access structures.</a:t>
            </a:r>
          </a:p>
          <a:p>
            <a:pPr algn="just">
              <a:lnSpc>
                <a:spcPct val="110000"/>
              </a:lnSpc>
            </a:pPr>
            <a:endParaRPr lang="en-IN" dirty="0"/>
          </a:p>
        </p:txBody>
      </p:sp>
    </p:spTree>
    <p:extLst>
      <p:ext uri="{BB962C8B-B14F-4D97-AF65-F5344CB8AC3E}">
        <p14:creationId xmlns:p14="http://schemas.microsoft.com/office/powerpoint/2010/main" val="177928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C0E90-12DB-C975-4FFD-3322065E4D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54505-CAB5-B3BE-AAE0-D22257037DDF}"/>
              </a:ext>
            </a:extLst>
          </p:cNvPr>
          <p:cNvSpPr>
            <a:spLocks noGrp="1"/>
          </p:cNvSpPr>
          <p:nvPr>
            <p:ph type="title"/>
          </p:nvPr>
        </p:nvSpPr>
        <p:spPr/>
        <p:txBody>
          <a:bodyPr>
            <a:normAutofit/>
          </a:bodyPr>
          <a:lstStyle/>
          <a:p>
            <a:r>
              <a:rPr lang="en-IN" sz="4800" dirty="0"/>
              <a:t>Populating</a:t>
            </a:r>
          </a:p>
        </p:txBody>
      </p:sp>
      <p:sp>
        <p:nvSpPr>
          <p:cNvPr id="3" name="Content Placeholder 2">
            <a:extLst>
              <a:ext uri="{FF2B5EF4-FFF2-40B4-BE49-F238E27FC236}">
                <a16:creationId xmlns:a16="http://schemas.microsoft.com/office/drawing/2014/main" id="{13688E2F-428E-EBA8-C9FA-5E8C1C2DF373}"/>
              </a:ext>
            </a:extLst>
          </p:cNvPr>
          <p:cNvSpPr>
            <a:spLocks noGrp="1"/>
          </p:cNvSpPr>
          <p:nvPr>
            <p:ph idx="1"/>
          </p:nvPr>
        </p:nvSpPr>
        <p:spPr>
          <a:xfrm>
            <a:off x="734298" y="1644650"/>
            <a:ext cx="9212104" cy="5161448"/>
          </a:xfrm>
        </p:spPr>
        <p:txBody>
          <a:bodyPr>
            <a:normAutofit fontScale="92500" lnSpcReduction="20000"/>
          </a:bodyPr>
          <a:lstStyle/>
          <a:p>
            <a:pPr marL="0" indent="0" algn="just">
              <a:lnSpc>
                <a:spcPct val="110000"/>
              </a:lnSpc>
              <a:buNone/>
            </a:pPr>
            <a:r>
              <a:rPr lang="en-US" sz="3200" dirty="0"/>
              <a:t>This step includes </a:t>
            </a:r>
            <a:r>
              <a:rPr lang="en-US" sz="3200" dirty="0">
                <a:highlight>
                  <a:srgbClr val="FFFF00"/>
                </a:highlight>
              </a:rPr>
              <a:t>all of the tasks related to the getting </a:t>
            </a:r>
            <a:r>
              <a:rPr lang="en-US" sz="3200" dirty="0"/>
              <a:t>data  from the source, </a:t>
            </a:r>
            <a:r>
              <a:rPr lang="en-US" sz="3200" dirty="0">
                <a:solidFill>
                  <a:srgbClr val="FF0000"/>
                </a:solidFill>
              </a:rPr>
              <a:t>cleaning </a:t>
            </a:r>
            <a:r>
              <a:rPr lang="en-US" sz="3200" dirty="0"/>
              <a:t>it up, </a:t>
            </a:r>
            <a:r>
              <a:rPr lang="en-US" sz="3200" dirty="0">
                <a:solidFill>
                  <a:srgbClr val="FF0000"/>
                </a:solidFill>
              </a:rPr>
              <a:t>modifying</a:t>
            </a:r>
            <a:r>
              <a:rPr lang="en-US" sz="3200" dirty="0"/>
              <a:t> it to the right format  and level of detail, and moving it into the data mart.</a:t>
            </a:r>
          </a:p>
          <a:p>
            <a:pPr marL="0" indent="0" algn="just">
              <a:lnSpc>
                <a:spcPct val="110000"/>
              </a:lnSpc>
              <a:buNone/>
            </a:pPr>
            <a:r>
              <a:rPr lang="en-US" sz="3200" dirty="0">
                <a:solidFill>
                  <a:srgbClr val="FF0000"/>
                </a:solidFill>
              </a:rPr>
              <a:t>It involves the following tasks:</a:t>
            </a:r>
          </a:p>
          <a:p>
            <a:pPr algn="just">
              <a:lnSpc>
                <a:spcPct val="110000"/>
              </a:lnSpc>
            </a:pPr>
            <a:r>
              <a:rPr lang="en-US" sz="3200" dirty="0"/>
              <a:t>Mapping data sources to target data sources</a:t>
            </a:r>
          </a:p>
          <a:p>
            <a:pPr algn="just">
              <a:lnSpc>
                <a:spcPct val="110000"/>
              </a:lnSpc>
            </a:pPr>
            <a:r>
              <a:rPr lang="en-US" sz="3200" dirty="0"/>
              <a:t>Extracting data</a:t>
            </a:r>
          </a:p>
          <a:p>
            <a:pPr algn="just">
              <a:lnSpc>
                <a:spcPct val="110000"/>
              </a:lnSpc>
            </a:pPr>
            <a:r>
              <a:rPr lang="en-US" sz="3200" dirty="0"/>
              <a:t>Cleansing and transforming the information.</a:t>
            </a:r>
          </a:p>
          <a:p>
            <a:pPr algn="just">
              <a:lnSpc>
                <a:spcPct val="110000"/>
              </a:lnSpc>
            </a:pPr>
            <a:r>
              <a:rPr lang="en-US" sz="3200" dirty="0"/>
              <a:t>Loading data into the data mart</a:t>
            </a:r>
          </a:p>
          <a:p>
            <a:pPr algn="just">
              <a:lnSpc>
                <a:spcPct val="110000"/>
              </a:lnSpc>
            </a:pPr>
            <a:r>
              <a:rPr lang="en-US" sz="3200" dirty="0"/>
              <a:t>Creating and storing metadata</a:t>
            </a:r>
            <a:endParaRPr lang="en-IN" dirty="0"/>
          </a:p>
        </p:txBody>
      </p:sp>
    </p:spTree>
    <p:extLst>
      <p:ext uri="{BB962C8B-B14F-4D97-AF65-F5344CB8AC3E}">
        <p14:creationId xmlns:p14="http://schemas.microsoft.com/office/powerpoint/2010/main" val="44464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61494-853A-D9B9-A81E-D0D56DA9AAD0}"/>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F16998-2F80-6747-304B-CB49B66DED37}"/>
              </a:ext>
            </a:extLst>
          </p:cNvPr>
          <p:cNvPicPr>
            <a:picLocks noGrp="1" noChangeAspect="1"/>
          </p:cNvPicPr>
          <p:nvPr>
            <p:ph idx="1"/>
          </p:nvPr>
        </p:nvPicPr>
        <p:blipFill>
          <a:blip r:embed="rId2"/>
          <a:stretch>
            <a:fillRect/>
          </a:stretch>
        </p:blipFill>
        <p:spPr>
          <a:xfrm>
            <a:off x="387350" y="349250"/>
            <a:ext cx="9906273" cy="6934200"/>
          </a:xfrm>
        </p:spPr>
      </p:pic>
    </p:spTree>
    <p:extLst>
      <p:ext uri="{BB962C8B-B14F-4D97-AF65-F5344CB8AC3E}">
        <p14:creationId xmlns:p14="http://schemas.microsoft.com/office/powerpoint/2010/main" val="14284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DECC-9C52-A2B2-9472-E8C1933ABA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0BDE1-7C03-44A8-FA68-D649F651F7E8}"/>
              </a:ext>
            </a:extLst>
          </p:cNvPr>
          <p:cNvSpPr>
            <a:spLocks noGrp="1"/>
          </p:cNvSpPr>
          <p:nvPr>
            <p:ph type="title"/>
          </p:nvPr>
        </p:nvSpPr>
        <p:spPr/>
        <p:txBody>
          <a:bodyPr>
            <a:normAutofit/>
          </a:bodyPr>
          <a:lstStyle/>
          <a:p>
            <a:r>
              <a:rPr lang="en-IN" sz="4800" dirty="0"/>
              <a:t>Accessing</a:t>
            </a:r>
          </a:p>
        </p:txBody>
      </p:sp>
      <p:sp>
        <p:nvSpPr>
          <p:cNvPr id="3" name="Content Placeholder 2">
            <a:extLst>
              <a:ext uri="{FF2B5EF4-FFF2-40B4-BE49-F238E27FC236}">
                <a16:creationId xmlns:a16="http://schemas.microsoft.com/office/drawing/2014/main" id="{7F263DB1-F62D-E00A-F032-EDE03CEAD646}"/>
              </a:ext>
            </a:extLst>
          </p:cNvPr>
          <p:cNvSpPr>
            <a:spLocks noGrp="1"/>
          </p:cNvSpPr>
          <p:nvPr>
            <p:ph idx="1"/>
          </p:nvPr>
        </p:nvSpPr>
        <p:spPr>
          <a:xfrm>
            <a:off x="734298" y="1644650"/>
            <a:ext cx="9212104" cy="5161448"/>
          </a:xfrm>
        </p:spPr>
        <p:txBody>
          <a:bodyPr>
            <a:normAutofit/>
          </a:bodyPr>
          <a:lstStyle/>
          <a:p>
            <a:pPr marL="0" indent="0" algn="just">
              <a:lnSpc>
                <a:spcPct val="110000"/>
              </a:lnSpc>
              <a:buNone/>
            </a:pPr>
            <a:r>
              <a:rPr lang="en-US" sz="3200" dirty="0"/>
              <a:t>This step involves putting the data to use: </a:t>
            </a:r>
          </a:p>
          <a:p>
            <a:pPr marL="0" indent="0" algn="just">
              <a:lnSpc>
                <a:spcPct val="110000"/>
              </a:lnSpc>
              <a:buNone/>
            </a:pPr>
            <a:r>
              <a:rPr lang="en-US" sz="3200" dirty="0"/>
              <a:t>querying the data, analyzing it, creating reports, charts and graphs and publishing  them.</a:t>
            </a:r>
          </a:p>
        </p:txBody>
      </p:sp>
    </p:spTree>
    <p:extLst>
      <p:ext uri="{BB962C8B-B14F-4D97-AF65-F5344CB8AC3E}">
        <p14:creationId xmlns:p14="http://schemas.microsoft.com/office/powerpoint/2010/main" val="1509979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DDA5A-E427-5AE4-A0AF-38A419E51D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D433EF-B99A-07D4-6965-C901D35BD234}"/>
              </a:ext>
            </a:extLst>
          </p:cNvPr>
          <p:cNvSpPr>
            <a:spLocks noGrp="1"/>
          </p:cNvSpPr>
          <p:nvPr>
            <p:ph type="title"/>
          </p:nvPr>
        </p:nvSpPr>
        <p:spPr/>
        <p:txBody>
          <a:bodyPr>
            <a:normAutofit/>
          </a:bodyPr>
          <a:lstStyle/>
          <a:p>
            <a:r>
              <a:rPr lang="en-IN" sz="4800" dirty="0"/>
              <a:t>Accessing</a:t>
            </a:r>
          </a:p>
        </p:txBody>
      </p:sp>
      <p:sp>
        <p:nvSpPr>
          <p:cNvPr id="3" name="Content Placeholder 2">
            <a:extLst>
              <a:ext uri="{FF2B5EF4-FFF2-40B4-BE49-F238E27FC236}">
                <a16:creationId xmlns:a16="http://schemas.microsoft.com/office/drawing/2014/main" id="{E9AB9663-7F58-EC5C-D164-7798A1E6F37D}"/>
              </a:ext>
            </a:extLst>
          </p:cNvPr>
          <p:cNvSpPr>
            <a:spLocks noGrp="1"/>
          </p:cNvSpPr>
          <p:nvPr>
            <p:ph idx="1"/>
          </p:nvPr>
        </p:nvSpPr>
        <p:spPr>
          <a:xfrm>
            <a:off x="734298" y="1644650"/>
            <a:ext cx="9212104" cy="5161448"/>
          </a:xfrm>
        </p:spPr>
        <p:txBody>
          <a:bodyPr>
            <a:normAutofit fontScale="92500" lnSpcReduction="10000"/>
          </a:bodyPr>
          <a:lstStyle/>
          <a:p>
            <a:pPr marL="0" indent="0" algn="just">
              <a:lnSpc>
                <a:spcPct val="110000"/>
              </a:lnSpc>
              <a:buNone/>
            </a:pPr>
            <a:r>
              <a:rPr lang="en-US" sz="3200" dirty="0">
                <a:solidFill>
                  <a:srgbClr val="FF0000"/>
                </a:solidFill>
              </a:rPr>
              <a:t>It involves the following tasks:</a:t>
            </a:r>
          </a:p>
          <a:p>
            <a:pPr algn="just">
              <a:lnSpc>
                <a:spcPct val="110000"/>
              </a:lnSpc>
            </a:pPr>
            <a:r>
              <a:rPr lang="en-US" sz="3200" dirty="0">
                <a:highlight>
                  <a:srgbClr val="FFFF00"/>
                </a:highlight>
              </a:rPr>
              <a:t>Set up and intermediate layer </a:t>
            </a:r>
            <a:r>
              <a:rPr lang="en-US" sz="3200" dirty="0"/>
              <a:t>(Meta Layer) for the front-end tool to use. </a:t>
            </a:r>
          </a:p>
          <a:p>
            <a:pPr algn="just">
              <a:lnSpc>
                <a:spcPct val="110000"/>
              </a:lnSpc>
            </a:pPr>
            <a:r>
              <a:rPr lang="en-US" sz="3200" dirty="0"/>
              <a:t>This </a:t>
            </a:r>
            <a:r>
              <a:rPr lang="en-US" sz="3200" dirty="0">
                <a:highlight>
                  <a:srgbClr val="FFFF00"/>
                </a:highlight>
              </a:rPr>
              <a:t>layer translates database </a:t>
            </a:r>
            <a:r>
              <a:rPr lang="en-US" sz="3200" dirty="0"/>
              <a:t>operations and </a:t>
            </a:r>
            <a:r>
              <a:rPr lang="en-US" sz="3200" dirty="0">
                <a:highlight>
                  <a:srgbClr val="FFFF00"/>
                </a:highlight>
              </a:rPr>
              <a:t>objects</a:t>
            </a:r>
            <a:r>
              <a:rPr lang="en-US" sz="3200" dirty="0"/>
              <a:t> </a:t>
            </a:r>
            <a:r>
              <a:rPr lang="en-US" sz="3200" dirty="0">
                <a:highlight>
                  <a:srgbClr val="FFFF00"/>
                </a:highlight>
              </a:rPr>
              <a:t>names</a:t>
            </a:r>
            <a:r>
              <a:rPr lang="en-US" sz="3200" dirty="0"/>
              <a:t> into business conditions so that the end-clients can interact with the data mart using words which relates to the  business functions.</a:t>
            </a:r>
          </a:p>
          <a:p>
            <a:pPr algn="just">
              <a:lnSpc>
                <a:spcPct val="110000"/>
              </a:lnSpc>
            </a:pPr>
            <a:r>
              <a:rPr lang="en-US" sz="3200" dirty="0"/>
              <a:t>Set up and manage database architectures like </a:t>
            </a:r>
            <a:r>
              <a:rPr lang="en-US" sz="3200" dirty="0">
                <a:highlight>
                  <a:srgbClr val="FFFF00"/>
                </a:highlight>
              </a:rPr>
              <a:t>summarized tables </a:t>
            </a:r>
            <a:r>
              <a:rPr lang="en-US" sz="3200" dirty="0"/>
              <a:t>which </a:t>
            </a:r>
            <a:r>
              <a:rPr lang="en-US" sz="3200" dirty="0">
                <a:highlight>
                  <a:srgbClr val="FFFF00"/>
                </a:highlight>
              </a:rPr>
              <a:t>help queries </a:t>
            </a:r>
            <a:r>
              <a:rPr lang="en-US" sz="3200" dirty="0"/>
              <a:t>agree through the front-end tools  execute rapidly and eﬃciently.</a:t>
            </a:r>
          </a:p>
        </p:txBody>
      </p:sp>
    </p:spTree>
    <p:extLst>
      <p:ext uri="{BB962C8B-B14F-4D97-AF65-F5344CB8AC3E}">
        <p14:creationId xmlns:p14="http://schemas.microsoft.com/office/powerpoint/2010/main" val="52640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728E5-73F4-7419-E5BB-C250C34C5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EE130-6C7B-B5FA-8F91-EC4D238A32FF}"/>
              </a:ext>
            </a:extLst>
          </p:cNvPr>
          <p:cNvSpPr>
            <a:spLocks noGrp="1"/>
          </p:cNvSpPr>
          <p:nvPr>
            <p:ph type="title"/>
          </p:nvPr>
        </p:nvSpPr>
        <p:spPr>
          <a:xfrm>
            <a:off x="651203" y="31676"/>
            <a:ext cx="9212104" cy="1460574"/>
          </a:xfrm>
        </p:spPr>
        <p:txBody>
          <a:bodyPr>
            <a:normAutofit/>
          </a:bodyPr>
          <a:lstStyle/>
          <a:p>
            <a:r>
              <a:rPr lang="en-IN" sz="4800" dirty="0"/>
              <a:t>Managing</a:t>
            </a:r>
          </a:p>
        </p:txBody>
      </p:sp>
      <p:sp>
        <p:nvSpPr>
          <p:cNvPr id="3" name="Content Placeholder 2">
            <a:extLst>
              <a:ext uri="{FF2B5EF4-FFF2-40B4-BE49-F238E27FC236}">
                <a16:creationId xmlns:a16="http://schemas.microsoft.com/office/drawing/2014/main" id="{E55784B4-CD60-FCDD-7857-52B24C866639}"/>
              </a:ext>
            </a:extLst>
          </p:cNvPr>
          <p:cNvSpPr>
            <a:spLocks noGrp="1"/>
          </p:cNvSpPr>
          <p:nvPr>
            <p:ph idx="1"/>
          </p:nvPr>
        </p:nvSpPr>
        <p:spPr>
          <a:xfrm>
            <a:off x="615950" y="1492250"/>
            <a:ext cx="9212104" cy="5161448"/>
          </a:xfrm>
        </p:spPr>
        <p:txBody>
          <a:bodyPr>
            <a:normAutofit lnSpcReduction="10000"/>
          </a:bodyPr>
          <a:lstStyle/>
          <a:p>
            <a:pPr marL="0" indent="0" algn="just">
              <a:lnSpc>
                <a:spcPct val="110000"/>
              </a:lnSpc>
              <a:buNone/>
            </a:pPr>
            <a:r>
              <a:rPr lang="en-US" sz="3200" dirty="0"/>
              <a:t>This step contains </a:t>
            </a:r>
            <a:r>
              <a:rPr lang="en-US" sz="3200" b="1" dirty="0">
                <a:solidFill>
                  <a:srgbClr val="FF0000"/>
                </a:solidFill>
              </a:rPr>
              <a:t>managing the data mart </a:t>
            </a:r>
            <a:r>
              <a:rPr lang="en-US" sz="3200" dirty="0"/>
              <a:t>over its lifetime. </a:t>
            </a:r>
          </a:p>
          <a:p>
            <a:pPr marL="0" indent="0" algn="just">
              <a:lnSpc>
                <a:spcPct val="110000"/>
              </a:lnSpc>
              <a:buNone/>
            </a:pPr>
            <a:r>
              <a:rPr lang="en-US" sz="3200" dirty="0"/>
              <a:t>In  this step, management functions are performed as:</a:t>
            </a:r>
          </a:p>
          <a:p>
            <a:pPr algn="just">
              <a:lnSpc>
                <a:spcPct val="110000"/>
              </a:lnSpc>
            </a:pPr>
            <a:r>
              <a:rPr lang="en-US" sz="3200" dirty="0"/>
              <a:t>Providing </a:t>
            </a:r>
            <a:r>
              <a:rPr lang="en-US" sz="3200" dirty="0">
                <a:highlight>
                  <a:srgbClr val="FFFF00"/>
                </a:highlight>
              </a:rPr>
              <a:t>secure</a:t>
            </a:r>
            <a:r>
              <a:rPr lang="en-US" sz="3200" dirty="0"/>
              <a:t> access to the data.</a:t>
            </a:r>
          </a:p>
          <a:p>
            <a:pPr algn="just">
              <a:lnSpc>
                <a:spcPct val="110000"/>
              </a:lnSpc>
            </a:pPr>
            <a:r>
              <a:rPr lang="en-US" sz="3200" dirty="0"/>
              <a:t>Managing the </a:t>
            </a:r>
            <a:r>
              <a:rPr lang="en-US" sz="3200" dirty="0">
                <a:highlight>
                  <a:srgbClr val="FFFF00"/>
                </a:highlight>
              </a:rPr>
              <a:t>growth</a:t>
            </a:r>
            <a:r>
              <a:rPr lang="en-US" sz="3200" dirty="0"/>
              <a:t> of the data.</a:t>
            </a:r>
          </a:p>
          <a:p>
            <a:pPr algn="just">
              <a:lnSpc>
                <a:spcPct val="110000"/>
              </a:lnSpc>
            </a:pPr>
            <a:r>
              <a:rPr lang="en-US" sz="3200" dirty="0">
                <a:highlight>
                  <a:srgbClr val="FFFF00"/>
                </a:highlight>
              </a:rPr>
              <a:t>Optimizing</a:t>
            </a:r>
            <a:r>
              <a:rPr lang="en-US" sz="3200" dirty="0"/>
              <a:t> the system for better performance.</a:t>
            </a:r>
          </a:p>
          <a:p>
            <a:pPr algn="just">
              <a:lnSpc>
                <a:spcPct val="110000"/>
              </a:lnSpc>
            </a:pPr>
            <a:r>
              <a:rPr lang="en-US" sz="3200" dirty="0"/>
              <a:t>Ensuring the </a:t>
            </a:r>
            <a:r>
              <a:rPr lang="en-US" sz="3200" dirty="0">
                <a:highlight>
                  <a:srgbClr val="FFFF00"/>
                </a:highlight>
              </a:rPr>
              <a:t>availability</a:t>
            </a:r>
            <a:r>
              <a:rPr lang="en-US" sz="3200" dirty="0"/>
              <a:t> of data event with system failures.</a:t>
            </a:r>
          </a:p>
        </p:txBody>
      </p:sp>
    </p:spTree>
    <p:extLst>
      <p:ext uri="{BB962C8B-B14F-4D97-AF65-F5344CB8AC3E}">
        <p14:creationId xmlns:p14="http://schemas.microsoft.com/office/powerpoint/2010/main" val="1645389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80700" cy="7556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80700" cy="2295714"/>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1F890C-A3BC-B308-D74F-AE4A31832ACC}"/>
              </a:ext>
            </a:extLst>
          </p:cNvPr>
          <p:cNvSpPr>
            <a:spLocks noGrp="1"/>
          </p:cNvSpPr>
          <p:nvPr>
            <p:ph type="title"/>
          </p:nvPr>
        </p:nvSpPr>
        <p:spPr>
          <a:xfrm>
            <a:off x="725953" y="544770"/>
            <a:ext cx="9228793" cy="900657"/>
          </a:xfrm>
        </p:spPr>
        <p:txBody>
          <a:bodyPr vert="horz" lIns="91440" tIns="45720" rIns="91440" bIns="45720" rtlCol="0" anchor="b">
            <a:normAutofit/>
          </a:bodyPr>
          <a:lstStyle/>
          <a:p>
            <a:pPr algn="ctr" defTabSz="914400"/>
            <a:r>
              <a:rPr lang="en-US" sz="3500" kern="1200" dirty="0">
                <a:solidFill>
                  <a:schemeClr val="tx1"/>
                </a:solidFill>
                <a:latin typeface="+mj-lt"/>
                <a:ea typeface="+mj-ea"/>
                <a:cs typeface="+mj-cs"/>
              </a:rPr>
              <a:t>Datawarehouse vs Datamart</a:t>
            </a:r>
          </a:p>
        </p:txBody>
      </p:sp>
      <p:pic>
        <p:nvPicPr>
          <p:cNvPr id="5" name="Content Placeholder 4">
            <a:extLst>
              <a:ext uri="{FF2B5EF4-FFF2-40B4-BE49-F238E27FC236}">
                <a16:creationId xmlns:a16="http://schemas.microsoft.com/office/drawing/2014/main" id="{CBD236B3-65C8-B958-7708-F9F18E2D887D}"/>
              </a:ext>
            </a:extLst>
          </p:cNvPr>
          <p:cNvPicPr>
            <a:picLocks noGrp="1" noChangeAspect="1"/>
          </p:cNvPicPr>
          <p:nvPr>
            <p:ph idx="1"/>
          </p:nvPr>
        </p:nvPicPr>
        <p:blipFill>
          <a:blip r:embed="rId2"/>
          <a:stretch>
            <a:fillRect/>
          </a:stretch>
        </p:blipFill>
        <p:spPr>
          <a:xfrm>
            <a:off x="634166" y="2604280"/>
            <a:ext cx="9412367" cy="4329688"/>
          </a:xfrm>
          <a:prstGeom prst="rect">
            <a:avLst/>
          </a:prstGeom>
        </p:spPr>
      </p:pic>
    </p:spTree>
    <p:extLst>
      <p:ext uri="{BB962C8B-B14F-4D97-AF65-F5344CB8AC3E}">
        <p14:creationId xmlns:p14="http://schemas.microsoft.com/office/powerpoint/2010/main" val="2088555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24524" y="2038306"/>
            <a:ext cx="3673298" cy="3065360"/>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01184" y="2167635"/>
            <a:ext cx="2303026" cy="2806700"/>
          </a:xfrm>
          <a:prstGeom prst="rect">
            <a:avLst/>
          </a:prstGeom>
          <a:noFill/>
        </p:spPr>
        <p:txBody>
          <a:bodyPr vert="horz" lIns="0" tIns="15875" rIns="0" bIns="0" rtlCol="0" anchor="ctr">
            <a:normAutofit/>
          </a:bodyPr>
          <a:lstStyle/>
          <a:p>
            <a:pPr marL="12700" algn="ctr">
              <a:spcBef>
                <a:spcPts val="125"/>
              </a:spcBef>
            </a:pPr>
            <a:r>
              <a:rPr lang="en-IN" sz="2700" spc="10">
                <a:solidFill>
                  <a:srgbClr val="FFFFFF"/>
                </a:solidFill>
              </a:rPr>
              <a:t>Data</a:t>
            </a:r>
            <a:r>
              <a:rPr lang="en-IN" sz="2700" spc="-35">
                <a:solidFill>
                  <a:srgbClr val="FFFFFF"/>
                </a:solidFill>
              </a:rPr>
              <a:t> </a:t>
            </a:r>
            <a:r>
              <a:rPr lang="en-IN" sz="2700">
                <a:solidFill>
                  <a:srgbClr val="FFFFFF"/>
                </a:solidFill>
              </a:rPr>
              <a:t>Warehouse</a:t>
            </a:r>
            <a:r>
              <a:rPr lang="en-IN" sz="2700" spc="-55">
                <a:solidFill>
                  <a:srgbClr val="FFFFFF"/>
                </a:solidFill>
              </a:rPr>
              <a:t> </a:t>
            </a:r>
            <a:r>
              <a:rPr lang="en-IN" sz="2700" spc="-10">
                <a:solidFill>
                  <a:srgbClr val="FFFFFF"/>
                </a:solidFill>
              </a:rPr>
              <a:t>Implementation</a:t>
            </a:r>
            <a:endParaRPr lang="en-IN" sz="2700">
              <a:solidFill>
                <a:srgbClr val="FFFFFF"/>
              </a:solidFill>
            </a:endParaRPr>
          </a:p>
        </p:txBody>
      </p:sp>
      <p:pic>
        <p:nvPicPr>
          <p:cNvPr id="3" name="object 3"/>
          <p:cNvPicPr/>
          <p:nvPr/>
        </p:nvPicPr>
        <p:blipFill>
          <a:blip r:embed="rId2" cstate="print"/>
          <a:stretch>
            <a:fillRect/>
          </a:stretch>
        </p:blipFill>
        <p:spPr>
          <a:xfrm>
            <a:off x="4185127" y="892437"/>
            <a:ext cx="5940176" cy="5769059"/>
          </a:xfrm>
          <a:prstGeom prst="rect">
            <a:avLst/>
          </a:prstGeom>
        </p:spPr>
      </p:pic>
      <p:sp>
        <p:nvSpPr>
          <p:cNvPr id="4" name="object 4"/>
          <p:cNvSpPr txBox="1">
            <a:spLocks noGrp="1"/>
          </p:cNvSpPr>
          <p:nvPr>
            <p:ph type="ftr" sz="quarter" idx="11"/>
          </p:nvPr>
        </p:nvSpPr>
        <p:spPr>
          <a:xfrm>
            <a:off x="901184" y="7003756"/>
            <a:ext cx="5440481" cy="402313"/>
          </a:xfrm>
          <a:prstGeom prst="rect">
            <a:avLst/>
          </a:prstGeom>
        </p:spPr>
        <p:txBody>
          <a:bodyPr vert="horz" lIns="0" tIns="12065" rIns="0" bIns="0" rtlCol="0">
            <a:normAutofit/>
          </a:bodyPr>
          <a:lstStyle/>
          <a:p>
            <a:pPr marL="749935" marR="5080" indent="-737870" algn="l">
              <a:spcBef>
                <a:spcPts val="95"/>
              </a:spcBef>
            </a:pPr>
            <a:r>
              <a:rPr lang="en-US" spc="-5">
                <a:solidFill>
                  <a:schemeClr val="tx1">
                    <a:alpha val="80000"/>
                  </a:schemeClr>
                </a:solidFill>
              </a:rPr>
              <a:t>18</a:t>
            </a:r>
            <a:r>
              <a:rPr lang="en-US" spc="15">
                <a:solidFill>
                  <a:schemeClr val="tx1">
                    <a:alpha val="80000"/>
                  </a:schemeClr>
                </a:solidFill>
              </a:rPr>
              <a:t>C</a:t>
            </a:r>
            <a:r>
              <a:rPr lang="en-US" spc="-40">
                <a:solidFill>
                  <a:schemeClr val="tx1">
                    <a:alpha val="80000"/>
                  </a:schemeClr>
                </a:solidFill>
              </a:rPr>
              <a:t>S</a:t>
            </a:r>
            <a:r>
              <a:rPr lang="en-US" spc="15">
                <a:solidFill>
                  <a:schemeClr val="tx1">
                    <a:alpha val="80000"/>
                  </a:schemeClr>
                </a:solidFill>
              </a:rPr>
              <a:t>E</a:t>
            </a:r>
            <a:r>
              <a:rPr lang="en-US" spc="-5">
                <a:solidFill>
                  <a:schemeClr val="tx1">
                    <a:alpha val="80000"/>
                  </a:schemeClr>
                </a:solidFill>
              </a:rPr>
              <a:t>487</a:t>
            </a:r>
            <a:r>
              <a:rPr lang="en-US" spc="25">
                <a:solidFill>
                  <a:schemeClr val="tx1">
                    <a:alpha val="80000"/>
                  </a:schemeClr>
                </a:solidFill>
              </a:rPr>
              <a:t>T</a:t>
            </a:r>
            <a:r>
              <a:rPr lang="en-US" spc="-15">
                <a:solidFill>
                  <a:schemeClr val="tx1">
                    <a:alpha val="80000"/>
                  </a:schemeClr>
                </a:solidFill>
              </a:rPr>
              <a:t> </a:t>
            </a:r>
            <a:r>
              <a:rPr lang="en-US" spc="-140">
                <a:solidFill>
                  <a:schemeClr val="tx1">
                    <a:alpha val="80000"/>
                  </a:schemeClr>
                </a:solidFill>
              </a:rPr>
              <a:t>-</a:t>
            </a:r>
            <a:r>
              <a:rPr lang="en-US" spc="-25">
                <a:solidFill>
                  <a:schemeClr val="tx1">
                    <a:alpha val="80000"/>
                  </a:schemeClr>
                </a:solidFill>
              </a:rPr>
              <a:t> </a:t>
            </a:r>
            <a:r>
              <a:rPr lang="en-US" spc="-5">
                <a:solidFill>
                  <a:schemeClr val="tx1">
                    <a:alpha val="80000"/>
                  </a:schemeClr>
                </a:solidFill>
              </a:rPr>
              <a:t>D</a:t>
            </a:r>
            <a:r>
              <a:rPr lang="en-US" spc="-40">
                <a:solidFill>
                  <a:schemeClr val="tx1">
                    <a:alpha val="80000"/>
                  </a:schemeClr>
                </a:solidFill>
              </a:rPr>
              <a:t>A</a:t>
            </a:r>
            <a:r>
              <a:rPr lang="en-US" spc="-25">
                <a:solidFill>
                  <a:schemeClr val="tx1">
                    <a:alpha val="80000"/>
                  </a:schemeClr>
                </a:solidFill>
              </a:rPr>
              <a:t>T</a:t>
            </a:r>
            <a:r>
              <a:rPr lang="en-US" spc="5">
                <a:solidFill>
                  <a:schemeClr val="tx1">
                    <a:alpha val="80000"/>
                  </a:schemeClr>
                </a:solidFill>
              </a:rPr>
              <a:t>A</a:t>
            </a:r>
            <a:r>
              <a:rPr lang="en-US" spc="10">
                <a:solidFill>
                  <a:schemeClr val="tx1">
                    <a:alpha val="80000"/>
                  </a:schemeClr>
                </a:solidFill>
              </a:rPr>
              <a:t> </a:t>
            </a:r>
            <a:r>
              <a:rPr lang="en-US" spc="-5">
                <a:solidFill>
                  <a:schemeClr val="tx1">
                    <a:alpha val="80000"/>
                  </a:schemeClr>
                </a:solidFill>
              </a:rPr>
              <a:t>W</a:t>
            </a:r>
            <a:r>
              <a:rPr lang="en-US" spc="15">
                <a:solidFill>
                  <a:schemeClr val="tx1">
                    <a:alpha val="80000"/>
                  </a:schemeClr>
                </a:solidFill>
              </a:rPr>
              <a:t>A</a:t>
            </a:r>
            <a:r>
              <a:rPr lang="en-US" spc="-55">
                <a:solidFill>
                  <a:schemeClr val="tx1">
                    <a:alpha val="80000"/>
                  </a:schemeClr>
                </a:solidFill>
              </a:rPr>
              <a:t>R</a:t>
            </a:r>
            <a:r>
              <a:rPr lang="en-US" spc="15">
                <a:solidFill>
                  <a:schemeClr val="tx1">
                    <a:alpha val="80000"/>
                  </a:schemeClr>
                </a:solidFill>
              </a:rPr>
              <a:t>E</a:t>
            </a:r>
            <a:r>
              <a:rPr lang="en-US" spc="30">
                <a:solidFill>
                  <a:schemeClr val="tx1">
                    <a:alpha val="80000"/>
                  </a:schemeClr>
                </a:solidFill>
              </a:rPr>
              <a:t>H</a:t>
            </a:r>
            <a:r>
              <a:rPr lang="en-US" spc="-30">
                <a:solidFill>
                  <a:schemeClr val="tx1">
                    <a:alpha val="80000"/>
                  </a:schemeClr>
                </a:solidFill>
              </a:rPr>
              <a:t>OU</a:t>
            </a:r>
            <a:r>
              <a:rPr lang="en-US" spc="-40">
                <a:solidFill>
                  <a:schemeClr val="tx1">
                    <a:alpha val="80000"/>
                  </a:schemeClr>
                </a:solidFill>
              </a:rPr>
              <a:t>S</a:t>
            </a:r>
            <a:r>
              <a:rPr lang="en-US" spc="-50">
                <a:solidFill>
                  <a:schemeClr val="tx1">
                    <a:alpha val="80000"/>
                  </a:schemeClr>
                </a:solidFill>
              </a:rPr>
              <a:t>I</a:t>
            </a:r>
            <a:r>
              <a:rPr lang="en-US" spc="30">
                <a:solidFill>
                  <a:schemeClr val="tx1">
                    <a:alpha val="80000"/>
                  </a:schemeClr>
                </a:solidFill>
              </a:rPr>
              <a:t>N</a:t>
            </a:r>
            <a:r>
              <a:rPr lang="en-US" spc="10">
                <a:solidFill>
                  <a:schemeClr val="tx1">
                    <a:alpha val="80000"/>
                  </a:schemeClr>
                </a:solidFill>
              </a:rPr>
              <a:t>G</a:t>
            </a:r>
            <a:r>
              <a:rPr lang="en-US" spc="-15">
                <a:solidFill>
                  <a:schemeClr val="tx1">
                    <a:alpha val="80000"/>
                  </a:schemeClr>
                </a:solidFill>
              </a:rPr>
              <a:t> </a:t>
            </a:r>
            <a:r>
              <a:rPr lang="en-US" spc="15">
                <a:solidFill>
                  <a:schemeClr val="tx1">
                    <a:alpha val="80000"/>
                  </a:schemeClr>
                </a:solidFill>
              </a:rPr>
              <a:t>A</a:t>
            </a:r>
            <a:r>
              <a:rPr lang="en-US" spc="30">
                <a:solidFill>
                  <a:schemeClr val="tx1">
                    <a:alpha val="80000"/>
                  </a:schemeClr>
                </a:solidFill>
              </a:rPr>
              <a:t>N</a:t>
            </a:r>
            <a:r>
              <a:rPr lang="en-US" spc="-5">
                <a:solidFill>
                  <a:schemeClr val="tx1">
                    <a:alpha val="80000"/>
                  </a:schemeClr>
                </a:solidFill>
              </a:rPr>
              <a:t>D</a:t>
            </a:r>
            <a:r>
              <a:rPr lang="en-US" spc="5">
                <a:solidFill>
                  <a:schemeClr val="tx1">
                    <a:alpha val="80000"/>
                  </a:schemeClr>
                </a:solidFill>
              </a:rPr>
              <a:t> </a:t>
            </a:r>
            <a:r>
              <a:rPr lang="en-US" spc="-65">
                <a:solidFill>
                  <a:schemeClr val="tx1">
                    <a:alpha val="80000"/>
                  </a:schemeClr>
                </a:solidFill>
              </a:rPr>
              <a:t>I</a:t>
            </a:r>
            <a:r>
              <a:rPr lang="en-US" spc="5">
                <a:solidFill>
                  <a:schemeClr val="tx1">
                    <a:alpha val="80000"/>
                  </a:schemeClr>
                </a:solidFill>
              </a:rPr>
              <a:t>T</a:t>
            </a:r>
            <a:r>
              <a:rPr lang="en-US" spc="-20">
                <a:solidFill>
                  <a:schemeClr val="tx1">
                    <a:alpha val="80000"/>
                  </a:schemeClr>
                </a:solidFill>
              </a:rPr>
              <a:t>S  </a:t>
            </a:r>
            <a:r>
              <a:rPr lang="en-US" spc="-10">
                <a:solidFill>
                  <a:schemeClr val="tx1">
                    <a:alpha val="80000"/>
                  </a:schemeClr>
                </a:solidFill>
              </a:rPr>
              <a:t>APPLICATIONS</a:t>
            </a:r>
          </a:p>
        </p:txBody>
      </p:sp>
      <p:sp>
        <p:nvSpPr>
          <p:cNvPr id="5" name="object 5"/>
          <p:cNvSpPr txBox="1">
            <a:spLocks noGrp="1"/>
          </p:cNvSpPr>
          <p:nvPr>
            <p:ph type="sldNum" sz="quarter" idx="12"/>
          </p:nvPr>
        </p:nvSpPr>
        <p:spPr>
          <a:xfrm>
            <a:off x="9666404" y="7003756"/>
            <a:ext cx="450592" cy="402313"/>
          </a:xfrm>
          <a:prstGeom prst="rect">
            <a:avLst/>
          </a:prstGeom>
        </p:spPr>
        <p:txBody>
          <a:bodyPr vert="horz" lIns="0" tIns="3175" rIns="0" bIns="0" rtlCol="0">
            <a:normAutofit/>
          </a:bodyPr>
          <a:lstStyle/>
          <a:p>
            <a:pPr marL="38100">
              <a:spcBef>
                <a:spcPts val="25"/>
              </a:spcBef>
            </a:pPr>
            <a:fld id="{81D60167-4931-47E6-BA6A-407CBD079E47}" type="slidenum">
              <a:rPr lang="en-IN" spc="-20">
                <a:solidFill>
                  <a:schemeClr val="tx1">
                    <a:alpha val="80000"/>
                  </a:schemeClr>
                </a:solidFill>
              </a:rPr>
              <a:pPr marL="38100">
                <a:spcBef>
                  <a:spcPts val="25"/>
                </a:spcBef>
              </a:pPr>
              <a:t>44</a:t>
            </a:fld>
            <a:endParaRPr lang="en-IN" spc="-20">
              <a:solidFill>
                <a:schemeClr val="tx1">
                  <a:alpha val="80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2C614-4ABF-4AEC-EBFF-05B087399D69}"/>
              </a:ext>
            </a:extLst>
          </p:cNvPr>
          <p:cNvSpPr>
            <a:spLocks noGrp="1"/>
          </p:cNvSpPr>
          <p:nvPr>
            <p:ph idx="1"/>
          </p:nvPr>
        </p:nvSpPr>
        <p:spPr>
          <a:xfrm>
            <a:off x="463550" y="692150"/>
            <a:ext cx="9635252" cy="6172200"/>
          </a:xfrm>
        </p:spPr>
        <p:txBody>
          <a:bodyPr>
            <a:normAutofit/>
          </a:bodyPr>
          <a:lstStyle/>
          <a:p>
            <a:pPr marL="0" indent="0">
              <a:buNone/>
            </a:pPr>
            <a:r>
              <a:rPr lang="en-US" sz="3200" dirty="0">
                <a:solidFill>
                  <a:srgbClr val="FF0000"/>
                </a:solidFill>
                <a:highlight>
                  <a:srgbClr val="FFFF00"/>
                </a:highlight>
              </a:rPr>
              <a:t>Gathering the business requirement or Requirements analysis:</a:t>
            </a:r>
          </a:p>
          <a:p>
            <a:pPr marL="0" indent="0" algn="just">
              <a:buNone/>
            </a:pPr>
            <a:r>
              <a:rPr lang="en-US" sz="2800" dirty="0"/>
              <a:t>The first process in data warehousing involves </a:t>
            </a:r>
            <a:r>
              <a:rPr lang="en-US" sz="2800" dirty="0">
                <a:highlight>
                  <a:srgbClr val="00FF00"/>
                </a:highlight>
              </a:rPr>
              <a:t>defining enterprise needs, defining architectures</a:t>
            </a:r>
            <a:r>
              <a:rPr lang="en-US" sz="2800" dirty="0"/>
              <a:t>, carrying out capacity planning, and selecting the hardware and software tools. This step will contain be consulting senior management as well as the different stakeholder.</a:t>
            </a:r>
          </a:p>
          <a:p>
            <a:pPr marL="0" indent="0" algn="just">
              <a:buNone/>
            </a:pPr>
            <a:endParaRPr lang="en-US" sz="2800" dirty="0"/>
          </a:p>
          <a:p>
            <a:pPr marL="0" indent="0" algn="just">
              <a:buNone/>
            </a:pPr>
            <a:r>
              <a:rPr lang="en-US" sz="3200" dirty="0">
                <a:solidFill>
                  <a:srgbClr val="FF0000"/>
                </a:solidFill>
                <a:highlight>
                  <a:srgbClr val="FFFF00"/>
                </a:highlight>
              </a:rPr>
              <a:t>Hardware integration: </a:t>
            </a:r>
          </a:p>
          <a:p>
            <a:pPr marL="0" indent="0" algn="just">
              <a:buNone/>
            </a:pPr>
            <a:r>
              <a:rPr lang="en-US" sz="2800" dirty="0"/>
              <a:t>Once the hardware and software has been selected, they require to be put by integrating the servers, the storage methods, and the user software tools.</a:t>
            </a:r>
            <a:endParaRPr lang="en-IN" sz="2800" dirty="0"/>
          </a:p>
        </p:txBody>
      </p:sp>
    </p:spTree>
    <p:extLst>
      <p:ext uri="{BB962C8B-B14F-4D97-AF65-F5344CB8AC3E}">
        <p14:creationId xmlns:p14="http://schemas.microsoft.com/office/powerpoint/2010/main" val="126951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104C0-1769-3D22-401C-0A61DFC052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658C4-B817-2F4B-99A3-692D48A930F7}"/>
              </a:ext>
            </a:extLst>
          </p:cNvPr>
          <p:cNvSpPr>
            <a:spLocks noGrp="1"/>
          </p:cNvSpPr>
          <p:nvPr>
            <p:ph idx="1"/>
          </p:nvPr>
        </p:nvSpPr>
        <p:spPr>
          <a:xfrm>
            <a:off x="463550" y="692150"/>
            <a:ext cx="9635252" cy="6172200"/>
          </a:xfrm>
        </p:spPr>
        <p:txBody>
          <a:bodyPr>
            <a:normAutofit/>
          </a:bodyPr>
          <a:lstStyle/>
          <a:p>
            <a:pPr marL="0" indent="0">
              <a:buNone/>
            </a:pPr>
            <a:r>
              <a:rPr lang="en-US" sz="3200" dirty="0">
                <a:solidFill>
                  <a:srgbClr val="FF0000"/>
                </a:solidFill>
                <a:highlight>
                  <a:srgbClr val="FFFF00"/>
                </a:highlight>
              </a:rPr>
              <a:t>Modeling: </a:t>
            </a:r>
          </a:p>
          <a:p>
            <a:pPr marL="0" indent="0" algn="just">
              <a:buNone/>
            </a:pPr>
            <a:r>
              <a:rPr lang="en-US" sz="2800" dirty="0"/>
              <a:t>Modelling is a </a:t>
            </a:r>
            <a:r>
              <a:rPr lang="en-US" sz="2800" dirty="0">
                <a:highlight>
                  <a:srgbClr val="00FF00"/>
                </a:highlight>
              </a:rPr>
              <a:t>significant stage </a:t>
            </a:r>
            <a:r>
              <a:rPr lang="en-US" sz="2800" dirty="0"/>
              <a:t>that involves </a:t>
            </a:r>
            <a:r>
              <a:rPr lang="en-US" sz="2800" dirty="0">
                <a:highlight>
                  <a:srgbClr val="00FF00"/>
                </a:highlight>
              </a:rPr>
              <a:t>designing</a:t>
            </a:r>
            <a:r>
              <a:rPr lang="en-US" sz="2800" dirty="0"/>
              <a:t> the warehouse </a:t>
            </a:r>
            <a:r>
              <a:rPr lang="en-US" sz="2800" dirty="0">
                <a:highlight>
                  <a:srgbClr val="00FF00"/>
                </a:highlight>
              </a:rPr>
              <a:t>schema and views</a:t>
            </a:r>
            <a:r>
              <a:rPr lang="en-US" sz="2800" dirty="0"/>
              <a:t>. This may contain using a modeling tool if the data warehouses are sophisticated.</a:t>
            </a:r>
          </a:p>
          <a:p>
            <a:pPr marL="0" indent="0">
              <a:buNone/>
            </a:pPr>
            <a:endParaRPr lang="en-US" sz="2800" dirty="0"/>
          </a:p>
          <a:p>
            <a:pPr marL="0" indent="0" algn="just">
              <a:buNone/>
            </a:pPr>
            <a:r>
              <a:rPr lang="en-US" sz="3200" dirty="0">
                <a:solidFill>
                  <a:srgbClr val="FF0000"/>
                </a:solidFill>
                <a:highlight>
                  <a:srgbClr val="FFFF00"/>
                </a:highlight>
              </a:rPr>
              <a:t>Physical modeling or selecting OS and selecting the database software:</a:t>
            </a:r>
          </a:p>
          <a:p>
            <a:pPr marL="0" indent="0" algn="just">
              <a:buNone/>
            </a:pPr>
            <a:r>
              <a:rPr lang="en-US" sz="2800" dirty="0"/>
              <a:t>For the data warehouses to </a:t>
            </a:r>
            <a:r>
              <a:rPr lang="en-US" sz="2800" dirty="0">
                <a:highlight>
                  <a:srgbClr val="00FF00"/>
                </a:highlight>
              </a:rPr>
              <a:t>perform efficiently</a:t>
            </a:r>
            <a:r>
              <a:rPr lang="en-US" sz="2800" dirty="0"/>
              <a:t>, physical modeling is needed. This contains designing the physical data warehouse organization, data placement, data partitioning, deciding on access techniques, and indexing. The operating system and software also to be decided properly based on the requirement</a:t>
            </a:r>
            <a:endParaRPr lang="en-IN" sz="2800" dirty="0"/>
          </a:p>
        </p:txBody>
      </p:sp>
    </p:spTree>
    <p:extLst>
      <p:ext uri="{BB962C8B-B14F-4D97-AF65-F5344CB8AC3E}">
        <p14:creationId xmlns:p14="http://schemas.microsoft.com/office/powerpoint/2010/main" val="2695633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3C98E-7A6A-2B87-E002-B4125F6389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43C8E-E6C1-0C9C-10FB-A861B3F690BF}"/>
              </a:ext>
            </a:extLst>
          </p:cNvPr>
          <p:cNvSpPr>
            <a:spLocks noGrp="1"/>
          </p:cNvSpPr>
          <p:nvPr>
            <p:ph idx="1"/>
          </p:nvPr>
        </p:nvSpPr>
        <p:spPr>
          <a:xfrm>
            <a:off x="463550" y="692150"/>
            <a:ext cx="9635252" cy="6172200"/>
          </a:xfrm>
        </p:spPr>
        <p:txBody>
          <a:bodyPr>
            <a:normAutofit/>
          </a:bodyPr>
          <a:lstStyle/>
          <a:p>
            <a:pPr marL="0" indent="0">
              <a:buNone/>
            </a:pPr>
            <a:r>
              <a:rPr lang="en-US" sz="3200" dirty="0">
                <a:solidFill>
                  <a:srgbClr val="FF0000"/>
                </a:solidFill>
                <a:highlight>
                  <a:srgbClr val="FFFF00"/>
                </a:highlight>
              </a:rPr>
              <a:t>Sources: </a:t>
            </a:r>
          </a:p>
          <a:p>
            <a:pPr marL="0" indent="0" algn="just">
              <a:buNone/>
            </a:pPr>
            <a:r>
              <a:rPr lang="en-US" sz="2800" dirty="0"/>
              <a:t>The information for the data warehouse is likely to come  from several data sources. This step contains </a:t>
            </a:r>
            <a:r>
              <a:rPr lang="en-US" sz="2800" dirty="0">
                <a:highlight>
                  <a:srgbClr val="00FF00"/>
                </a:highlight>
              </a:rPr>
              <a:t>identifying and connecting the sources </a:t>
            </a:r>
            <a:r>
              <a:rPr lang="en-US" sz="2800" dirty="0"/>
              <a:t>using the gateway, ODBC drives, or another wrapper.</a:t>
            </a:r>
          </a:p>
          <a:p>
            <a:pPr marL="0" indent="0">
              <a:buNone/>
            </a:pPr>
            <a:r>
              <a:rPr lang="en-US" sz="3200" dirty="0">
                <a:solidFill>
                  <a:srgbClr val="FF0000"/>
                </a:solidFill>
                <a:highlight>
                  <a:srgbClr val="FFFF00"/>
                </a:highlight>
              </a:rPr>
              <a:t>ETL: </a:t>
            </a:r>
          </a:p>
          <a:p>
            <a:pPr marL="0" indent="0" algn="just">
              <a:buNone/>
            </a:pPr>
            <a:r>
              <a:rPr lang="en-US" sz="2800" dirty="0"/>
              <a:t>The data from the source system will require to go through an ETL phase. The process of designing and implementing the ETL phase may contain defining a suitable ETL tool vendors and purchasing and implementing the tools. This may contains customize the tool to suit the need of the enterprises</a:t>
            </a:r>
            <a:r>
              <a:rPr lang="en-US" sz="3200" dirty="0"/>
              <a:t>.</a:t>
            </a:r>
          </a:p>
        </p:txBody>
      </p:sp>
    </p:spTree>
    <p:extLst>
      <p:ext uri="{BB962C8B-B14F-4D97-AF65-F5344CB8AC3E}">
        <p14:creationId xmlns:p14="http://schemas.microsoft.com/office/powerpoint/2010/main" val="626912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655BA-5288-4F4A-F489-930B1620A1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E9A11-04D4-A62E-DF3F-EB8CB7F38865}"/>
              </a:ext>
            </a:extLst>
          </p:cNvPr>
          <p:cNvSpPr>
            <a:spLocks noGrp="1"/>
          </p:cNvSpPr>
          <p:nvPr>
            <p:ph idx="1"/>
          </p:nvPr>
        </p:nvSpPr>
        <p:spPr>
          <a:xfrm>
            <a:off x="463550" y="692150"/>
            <a:ext cx="9635252" cy="6172200"/>
          </a:xfrm>
        </p:spPr>
        <p:txBody>
          <a:bodyPr>
            <a:normAutofit/>
          </a:bodyPr>
          <a:lstStyle/>
          <a:p>
            <a:pPr marL="0" indent="0">
              <a:buNone/>
            </a:pPr>
            <a:r>
              <a:rPr lang="en-US" sz="3200" dirty="0">
                <a:solidFill>
                  <a:srgbClr val="FF0000"/>
                </a:solidFill>
                <a:highlight>
                  <a:srgbClr val="FFFF00"/>
                </a:highlight>
              </a:rPr>
              <a:t>Populate the data warehouses: </a:t>
            </a:r>
          </a:p>
          <a:p>
            <a:pPr marL="0" indent="0" algn="just">
              <a:buNone/>
            </a:pPr>
            <a:r>
              <a:rPr lang="en-US" sz="2800" dirty="0"/>
              <a:t>Once the ETL tools have been agreed upon, </a:t>
            </a:r>
            <a:r>
              <a:rPr lang="en-US" sz="2800" dirty="0">
                <a:highlight>
                  <a:srgbClr val="00FF00"/>
                </a:highlight>
              </a:rPr>
              <a:t>testing the tools will be needed</a:t>
            </a:r>
            <a:r>
              <a:rPr lang="en-US" sz="2800" dirty="0"/>
              <a:t>, perhaps using a staging area. Once everything is </a:t>
            </a:r>
            <a:r>
              <a:rPr lang="en-US" sz="2800" dirty="0">
                <a:highlight>
                  <a:srgbClr val="00FF00"/>
                </a:highlight>
              </a:rPr>
              <a:t>working adequately</a:t>
            </a:r>
            <a:r>
              <a:rPr lang="en-US" sz="2800" dirty="0"/>
              <a:t>, the ETL tools may be used in populating the warehouses given the schema and view definition.</a:t>
            </a:r>
          </a:p>
          <a:p>
            <a:pPr marL="0" indent="0">
              <a:buNone/>
            </a:pPr>
            <a:r>
              <a:rPr lang="en-US" sz="3200" dirty="0">
                <a:solidFill>
                  <a:srgbClr val="FF0000"/>
                </a:solidFill>
                <a:highlight>
                  <a:srgbClr val="FFFF00"/>
                </a:highlight>
              </a:rPr>
              <a:t>User applications and select the end user tools: </a:t>
            </a:r>
          </a:p>
          <a:p>
            <a:pPr marL="0" indent="0" algn="just">
              <a:buNone/>
            </a:pPr>
            <a:r>
              <a:rPr lang="en-US" sz="2800" dirty="0"/>
              <a:t>For the data warehouses to be helpful, there must be </a:t>
            </a:r>
            <a:r>
              <a:rPr lang="en-US" sz="2800" dirty="0">
                <a:highlight>
                  <a:srgbClr val="00FF00"/>
                </a:highlight>
              </a:rPr>
              <a:t>end-user applications and tools</a:t>
            </a:r>
            <a:r>
              <a:rPr lang="en-US" sz="2800" dirty="0"/>
              <a:t>. This step contains designing and implementing applications required by the end-users.</a:t>
            </a:r>
          </a:p>
        </p:txBody>
      </p:sp>
    </p:spTree>
    <p:extLst>
      <p:ext uri="{BB962C8B-B14F-4D97-AF65-F5344CB8AC3E}">
        <p14:creationId xmlns:p14="http://schemas.microsoft.com/office/powerpoint/2010/main" val="267105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EF9E3-1805-3C70-5C24-2803E69F91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A8366-FEE1-133E-849C-9FAC8D906980}"/>
              </a:ext>
            </a:extLst>
          </p:cNvPr>
          <p:cNvSpPr>
            <a:spLocks noGrp="1"/>
          </p:cNvSpPr>
          <p:nvPr>
            <p:ph idx="1"/>
          </p:nvPr>
        </p:nvSpPr>
        <p:spPr>
          <a:xfrm>
            <a:off x="463550" y="692150"/>
            <a:ext cx="9635252" cy="6172200"/>
          </a:xfrm>
        </p:spPr>
        <p:txBody>
          <a:bodyPr>
            <a:normAutofit/>
          </a:bodyPr>
          <a:lstStyle/>
          <a:p>
            <a:pPr marL="0" indent="0">
              <a:buNone/>
            </a:pPr>
            <a:r>
              <a:rPr lang="en-US" sz="3200" dirty="0">
                <a:solidFill>
                  <a:srgbClr val="FF0000"/>
                </a:solidFill>
                <a:highlight>
                  <a:srgbClr val="FFFF00"/>
                </a:highlight>
              </a:rPr>
              <a:t>Roll-out the warehouses and applications: </a:t>
            </a:r>
          </a:p>
          <a:p>
            <a:pPr marL="0" indent="0" algn="just">
              <a:buNone/>
            </a:pPr>
            <a:r>
              <a:rPr lang="en-US" sz="2800" dirty="0"/>
              <a:t>Once the data warehouse has been populated and the end-client applications tested, the warehouse system and the operations may be rolled out for the  user's community to use.</a:t>
            </a:r>
          </a:p>
          <a:p>
            <a:pPr marL="0" indent="0">
              <a:buNone/>
            </a:pPr>
            <a:r>
              <a:rPr lang="en-US" sz="3200" dirty="0">
                <a:solidFill>
                  <a:srgbClr val="FF0000"/>
                </a:solidFill>
                <a:highlight>
                  <a:srgbClr val="FFFF00"/>
                </a:highlight>
              </a:rPr>
              <a:t>Data Warehouse Readiness Assessment</a:t>
            </a:r>
            <a:r>
              <a:rPr lang="en-US" sz="3200" dirty="0"/>
              <a:t> </a:t>
            </a:r>
          </a:p>
          <a:p>
            <a:pPr marL="0" indent="0">
              <a:buNone/>
            </a:pPr>
            <a:r>
              <a:rPr lang="en-US" sz="2800" dirty="0"/>
              <a:t>examines the state of an organization relative to the delivery of data warehouse solutions</a:t>
            </a:r>
          </a:p>
        </p:txBody>
      </p:sp>
    </p:spTree>
    <p:extLst>
      <p:ext uri="{BB962C8B-B14F-4D97-AF65-F5344CB8AC3E}">
        <p14:creationId xmlns:p14="http://schemas.microsoft.com/office/powerpoint/2010/main" val="247913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76599-AAA5-924D-3A58-05F56863BA72}"/>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12B65C-A7CD-06FB-EE71-B47F9C7134CA}"/>
              </a:ext>
            </a:extLst>
          </p:cNvPr>
          <p:cNvPicPr>
            <a:picLocks noGrp="1" noChangeAspect="1"/>
          </p:cNvPicPr>
          <p:nvPr>
            <p:ph idx="1"/>
          </p:nvPr>
        </p:nvPicPr>
        <p:blipFill>
          <a:blip r:embed="rId2"/>
          <a:stretch>
            <a:fillRect/>
          </a:stretch>
        </p:blipFill>
        <p:spPr>
          <a:xfrm>
            <a:off x="387350" y="768350"/>
            <a:ext cx="10615068" cy="6019800"/>
          </a:xfrm>
        </p:spPr>
      </p:pic>
    </p:spTree>
    <p:extLst>
      <p:ext uri="{BB962C8B-B14F-4D97-AF65-F5344CB8AC3E}">
        <p14:creationId xmlns:p14="http://schemas.microsoft.com/office/powerpoint/2010/main" val="184883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80F5-07D0-D471-11C6-D88FCBC26D68}"/>
              </a:ext>
            </a:extLst>
          </p:cNvPr>
          <p:cNvSpPr>
            <a:spLocks noGrp="1"/>
          </p:cNvSpPr>
          <p:nvPr>
            <p:ph type="title"/>
          </p:nvPr>
        </p:nvSpPr>
        <p:spPr/>
        <p:txBody>
          <a:bodyPr/>
          <a:lstStyle/>
          <a:p>
            <a:r>
              <a:rPr lang="en-IN" sz="5400" dirty="0"/>
              <a:t>Data mart</a:t>
            </a:r>
          </a:p>
        </p:txBody>
      </p:sp>
      <p:sp>
        <p:nvSpPr>
          <p:cNvPr id="3" name="Content Placeholder 2">
            <a:extLst>
              <a:ext uri="{FF2B5EF4-FFF2-40B4-BE49-F238E27FC236}">
                <a16:creationId xmlns:a16="http://schemas.microsoft.com/office/drawing/2014/main" id="{2A056DAC-3B6D-186B-C408-50562EE80627}"/>
              </a:ext>
            </a:extLst>
          </p:cNvPr>
          <p:cNvSpPr>
            <a:spLocks noGrp="1"/>
          </p:cNvSpPr>
          <p:nvPr>
            <p:ph idx="1"/>
          </p:nvPr>
        </p:nvSpPr>
        <p:spPr/>
        <p:txBody>
          <a:bodyPr/>
          <a:lstStyle/>
          <a:p>
            <a:pPr algn="just"/>
            <a:r>
              <a:rPr lang="en-US" sz="3000" spc="65" dirty="0">
                <a:latin typeface="Times New Roman" panose="02020603050405020304" pitchFamily="18" charset="0"/>
                <a:cs typeface="Times New Roman" panose="02020603050405020304" pitchFamily="18" charset="0"/>
              </a:rPr>
              <a:t>A data mart is a </a:t>
            </a:r>
            <a:r>
              <a:rPr lang="en-US" sz="3000" spc="65" dirty="0">
                <a:highlight>
                  <a:srgbClr val="FFFF00"/>
                </a:highlight>
                <a:latin typeface="Times New Roman" panose="02020603050405020304" pitchFamily="18" charset="0"/>
                <a:cs typeface="Times New Roman" panose="02020603050405020304" pitchFamily="18" charset="0"/>
              </a:rPr>
              <a:t>data storage system </a:t>
            </a:r>
            <a:r>
              <a:rPr lang="en-US" sz="3000" spc="65" dirty="0">
                <a:latin typeface="Times New Roman" panose="02020603050405020304" pitchFamily="18" charset="0"/>
                <a:cs typeface="Times New Roman" panose="02020603050405020304" pitchFamily="18" charset="0"/>
              </a:rPr>
              <a:t>that contains information specific to an organization's business unit.</a:t>
            </a:r>
          </a:p>
          <a:p>
            <a:pPr algn="just"/>
            <a:r>
              <a:rPr lang="en-US" sz="3000" spc="65" dirty="0">
                <a:latin typeface="Times New Roman" panose="02020603050405020304" pitchFamily="18" charset="0"/>
                <a:cs typeface="Times New Roman" panose="02020603050405020304" pitchFamily="18" charset="0"/>
              </a:rPr>
              <a:t> It contains a </a:t>
            </a:r>
            <a:r>
              <a:rPr lang="en-US" sz="3000" spc="65" dirty="0">
                <a:solidFill>
                  <a:srgbClr val="FF0000"/>
                </a:solidFill>
                <a:highlight>
                  <a:srgbClr val="FFFF00"/>
                </a:highlight>
                <a:latin typeface="Times New Roman" panose="02020603050405020304" pitchFamily="18" charset="0"/>
                <a:cs typeface="Times New Roman" panose="02020603050405020304" pitchFamily="18" charset="0"/>
              </a:rPr>
              <a:t>small</a:t>
            </a:r>
            <a:r>
              <a:rPr lang="en-US" sz="3000" spc="65" dirty="0">
                <a:latin typeface="Times New Roman" panose="02020603050405020304" pitchFamily="18" charset="0"/>
                <a:cs typeface="Times New Roman" panose="02020603050405020304" pitchFamily="18" charset="0"/>
              </a:rPr>
              <a:t> and </a:t>
            </a:r>
            <a:r>
              <a:rPr lang="en-US" sz="3000" spc="65" dirty="0">
                <a:solidFill>
                  <a:srgbClr val="FF0000"/>
                </a:solidFill>
                <a:highlight>
                  <a:srgbClr val="FFFF00"/>
                </a:highlight>
                <a:latin typeface="Times New Roman" panose="02020603050405020304" pitchFamily="18" charset="0"/>
                <a:cs typeface="Times New Roman" panose="02020603050405020304" pitchFamily="18" charset="0"/>
              </a:rPr>
              <a:t>selected part of the data </a:t>
            </a:r>
            <a:r>
              <a:rPr lang="en-US" sz="3000" spc="65" dirty="0">
                <a:latin typeface="Times New Roman" panose="02020603050405020304" pitchFamily="18" charset="0"/>
                <a:cs typeface="Times New Roman" panose="02020603050405020304" pitchFamily="18" charset="0"/>
              </a:rPr>
              <a:t>that the company stores in a larger storage system.</a:t>
            </a:r>
            <a:endParaRPr lang="en-IN" sz="3000" spc="6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42E0D2-09A0-E8F2-2306-7D4819CA4D67}"/>
              </a:ext>
            </a:extLst>
          </p:cNvPr>
          <p:cNvPicPr>
            <a:picLocks noChangeAspect="1"/>
          </p:cNvPicPr>
          <p:nvPr/>
        </p:nvPicPr>
        <p:blipFill>
          <a:blip r:embed="rId2"/>
          <a:stretch>
            <a:fillRect/>
          </a:stretch>
        </p:blipFill>
        <p:spPr>
          <a:xfrm>
            <a:off x="3130550" y="3930650"/>
            <a:ext cx="4267200" cy="3024128"/>
          </a:xfrm>
          <a:prstGeom prst="rect">
            <a:avLst/>
          </a:prstGeom>
        </p:spPr>
      </p:pic>
    </p:spTree>
    <p:extLst>
      <p:ext uri="{BB962C8B-B14F-4D97-AF65-F5344CB8AC3E}">
        <p14:creationId xmlns:p14="http://schemas.microsoft.com/office/powerpoint/2010/main" val="8991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9504-3CD9-0F1D-436D-3963080C43BA}"/>
              </a:ext>
            </a:extLst>
          </p:cNvPr>
          <p:cNvSpPr>
            <a:spLocks noGrp="1"/>
          </p:cNvSpPr>
          <p:nvPr>
            <p:ph type="title"/>
          </p:nvPr>
        </p:nvSpPr>
        <p:spPr/>
        <p:txBody>
          <a:bodyPr/>
          <a:lstStyle/>
          <a:p>
            <a:r>
              <a:rPr lang="en-IN" dirty="0"/>
              <a:t>History of Data warehouse</a:t>
            </a:r>
          </a:p>
        </p:txBody>
      </p:sp>
      <p:pic>
        <p:nvPicPr>
          <p:cNvPr id="5" name="Content Placeholder 4">
            <a:extLst>
              <a:ext uri="{FF2B5EF4-FFF2-40B4-BE49-F238E27FC236}">
                <a16:creationId xmlns:a16="http://schemas.microsoft.com/office/drawing/2014/main" id="{0098F288-B574-390A-2B1D-AA340C2DB794}"/>
              </a:ext>
            </a:extLst>
          </p:cNvPr>
          <p:cNvPicPr>
            <a:picLocks noGrp="1" noChangeAspect="1"/>
          </p:cNvPicPr>
          <p:nvPr>
            <p:ph idx="1"/>
          </p:nvPr>
        </p:nvPicPr>
        <p:blipFill>
          <a:blip r:embed="rId2"/>
          <a:stretch>
            <a:fillRect/>
          </a:stretch>
        </p:blipFill>
        <p:spPr>
          <a:xfrm>
            <a:off x="417571" y="2254250"/>
            <a:ext cx="10263129" cy="3852936"/>
          </a:xfrm>
        </p:spPr>
      </p:pic>
    </p:spTree>
    <p:extLst>
      <p:ext uri="{BB962C8B-B14F-4D97-AF65-F5344CB8AC3E}">
        <p14:creationId xmlns:p14="http://schemas.microsoft.com/office/powerpoint/2010/main" val="33222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78029" cy="7556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41060" y="362712"/>
            <a:ext cx="5476233" cy="1964690"/>
          </a:xfrm>
          <a:prstGeom prst="rect">
            <a:avLst/>
          </a:prstGeom>
        </p:spPr>
        <p:txBody>
          <a:bodyPr vert="horz" lIns="91440" tIns="45720" rIns="91440" bIns="45720" rtlCol="0" anchor="b">
            <a:normAutofit/>
          </a:bodyPr>
          <a:lstStyle/>
          <a:p>
            <a:pPr marL="12700" defTabSz="914400"/>
            <a:r>
              <a:rPr lang="en-US" sz="5300" spc="-35" dirty="0"/>
              <a:t>History</a:t>
            </a:r>
            <a:r>
              <a:rPr lang="en-US" sz="5300" spc="5" dirty="0"/>
              <a:t> </a:t>
            </a:r>
            <a:r>
              <a:rPr lang="en-US" sz="5300" spc="-5" dirty="0"/>
              <a:t>Leading</a:t>
            </a:r>
            <a:r>
              <a:rPr lang="en-US" sz="5300" spc="10" dirty="0"/>
              <a:t> </a:t>
            </a:r>
            <a:r>
              <a:rPr lang="en-US" sz="5300" spc="-50" dirty="0"/>
              <a:t>to</a:t>
            </a:r>
            <a:r>
              <a:rPr lang="en-US" sz="5300" spc="-10" dirty="0"/>
              <a:t> </a:t>
            </a:r>
            <a:r>
              <a:rPr lang="en-US" sz="5300" spc="10" dirty="0"/>
              <a:t>Data</a:t>
            </a:r>
            <a:r>
              <a:rPr lang="en-US" sz="5300" spc="-5" dirty="0"/>
              <a:t> </a:t>
            </a:r>
            <a:r>
              <a:rPr lang="en-US" sz="5300" spc="-15" dirty="0"/>
              <a:t>Warehousing</a:t>
            </a:r>
            <a:endParaRPr lang="en-US" sz="5300" dirty="0"/>
          </a:p>
        </p:txBody>
      </p:sp>
      <p:pic>
        <p:nvPicPr>
          <p:cNvPr id="7" name="Picture 6" descr="3D box skeletons">
            <a:extLst>
              <a:ext uri="{FF2B5EF4-FFF2-40B4-BE49-F238E27FC236}">
                <a16:creationId xmlns:a16="http://schemas.microsoft.com/office/drawing/2014/main" id="{D115D7D3-64D7-C8D6-1AF9-034F96010661}"/>
              </a:ext>
            </a:extLst>
          </p:cNvPr>
          <p:cNvPicPr>
            <a:picLocks noChangeAspect="1"/>
          </p:cNvPicPr>
          <p:nvPr/>
        </p:nvPicPr>
        <p:blipFill rotWithShape="1">
          <a:blip r:embed="rId2"/>
          <a:srcRect l="33696" r="30263" b="-2"/>
          <a:stretch/>
        </p:blipFill>
        <p:spPr>
          <a:xfrm>
            <a:off x="20" y="10"/>
            <a:ext cx="4080008" cy="7556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060" y="2616839"/>
            <a:ext cx="3717561" cy="20151"/>
          </a:xfrm>
          <a:custGeom>
            <a:avLst/>
            <a:gdLst>
              <a:gd name="connsiteX0" fmla="*/ 0 w 3717561"/>
              <a:gd name="connsiteY0" fmla="*/ 0 h 20151"/>
              <a:gd name="connsiteX1" fmla="*/ 619594 w 3717561"/>
              <a:gd name="connsiteY1" fmla="*/ 0 h 20151"/>
              <a:gd name="connsiteX2" fmla="*/ 1164836 w 3717561"/>
              <a:gd name="connsiteY2" fmla="*/ 0 h 20151"/>
              <a:gd name="connsiteX3" fmla="*/ 1784429 w 3717561"/>
              <a:gd name="connsiteY3" fmla="*/ 0 h 20151"/>
              <a:gd name="connsiteX4" fmla="*/ 2292496 w 3717561"/>
              <a:gd name="connsiteY4" fmla="*/ 0 h 20151"/>
              <a:gd name="connsiteX5" fmla="*/ 2874914 w 3717561"/>
              <a:gd name="connsiteY5" fmla="*/ 0 h 20151"/>
              <a:gd name="connsiteX6" fmla="*/ 3717561 w 3717561"/>
              <a:gd name="connsiteY6" fmla="*/ 0 h 20151"/>
              <a:gd name="connsiteX7" fmla="*/ 3717561 w 3717561"/>
              <a:gd name="connsiteY7" fmla="*/ 20151 h 20151"/>
              <a:gd name="connsiteX8" fmla="*/ 3097968 w 3717561"/>
              <a:gd name="connsiteY8" fmla="*/ 20151 h 20151"/>
              <a:gd name="connsiteX9" fmla="*/ 2441198 w 3717561"/>
              <a:gd name="connsiteY9" fmla="*/ 20151 h 20151"/>
              <a:gd name="connsiteX10" fmla="*/ 1895956 w 3717561"/>
              <a:gd name="connsiteY10" fmla="*/ 20151 h 20151"/>
              <a:gd name="connsiteX11" fmla="*/ 1202011 w 3717561"/>
              <a:gd name="connsiteY11" fmla="*/ 20151 h 20151"/>
              <a:gd name="connsiteX12" fmla="*/ 656769 w 3717561"/>
              <a:gd name="connsiteY12" fmla="*/ 20151 h 20151"/>
              <a:gd name="connsiteX13" fmla="*/ 0 w 3717561"/>
              <a:gd name="connsiteY13" fmla="*/ 20151 h 20151"/>
              <a:gd name="connsiteX14" fmla="*/ 0 w 3717561"/>
              <a:gd name="connsiteY14" fmla="*/ 0 h 20151"/>
              <a:gd name="connsiteX0" fmla="*/ 0 w 3717561"/>
              <a:gd name="connsiteY0" fmla="*/ 0 h 20151"/>
              <a:gd name="connsiteX1" fmla="*/ 545242 w 3717561"/>
              <a:gd name="connsiteY1" fmla="*/ 0 h 20151"/>
              <a:gd name="connsiteX2" fmla="*/ 1053309 w 3717561"/>
              <a:gd name="connsiteY2" fmla="*/ 0 h 20151"/>
              <a:gd name="connsiteX3" fmla="*/ 1598551 w 3717561"/>
              <a:gd name="connsiteY3" fmla="*/ 0 h 20151"/>
              <a:gd name="connsiteX4" fmla="*/ 2218145 w 3717561"/>
              <a:gd name="connsiteY4" fmla="*/ 0 h 20151"/>
              <a:gd name="connsiteX5" fmla="*/ 2874914 w 3717561"/>
              <a:gd name="connsiteY5" fmla="*/ 0 h 20151"/>
              <a:gd name="connsiteX6" fmla="*/ 3717561 w 3717561"/>
              <a:gd name="connsiteY6" fmla="*/ 0 h 20151"/>
              <a:gd name="connsiteX7" fmla="*/ 3717561 w 3717561"/>
              <a:gd name="connsiteY7" fmla="*/ 20151 h 20151"/>
              <a:gd name="connsiteX8" fmla="*/ 3023616 w 3717561"/>
              <a:gd name="connsiteY8" fmla="*/ 20151 h 20151"/>
              <a:gd name="connsiteX9" fmla="*/ 2515550 w 3717561"/>
              <a:gd name="connsiteY9" fmla="*/ 20151 h 20151"/>
              <a:gd name="connsiteX10" fmla="*/ 1821605 w 3717561"/>
              <a:gd name="connsiteY10" fmla="*/ 20151 h 20151"/>
              <a:gd name="connsiteX11" fmla="*/ 1127660 w 3717561"/>
              <a:gd name="connsiteY11" fmla="*/ 20151 h 20151"/>
              <a:gd name="connsiteX12" fmla="*/ 619594 w 3717561"/>
              <a:gd name="connsiteY12" fmla="*/ 20151 h 20151"/>
              <a:gd name="connsiteX13" fmla="*/ 0 w 3717561"/>
              <a:gd name="connsiteY13" fmla="*/ 20151 h 20151"/>
              <a:gd name="connsiteX14" fmla="*/ 0 w 3717561"/>
              <a:gd name="connsiteY14" fmla="*/ 0 h 2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17561" h="20151" fill="none" extrusionOk="0">
                <a:moveTo>
                  <a:pt x="0" y="0"/>
                </a:moveTo>
                <a:cubicBezTo>
                  <a:pt x="218734" y="-49413"/>
                  <a:pt x="458992" y="-43345"/>
                  <a:pt x="619594" y="0"/>
                </a:cubicBezTo>
                <a:cubicBezTo>
                  <a:pt x="783457" y="17488"/>
                  <a:pt x="908759" y="11253"/>
                  <a:pt x="1164836" y="0"/>
                </a:cubicBezTo>
                <a:cubicBezTo>
                  <a:pt x="1393060" y="4601"/>
                  <a:pt x="1577752" y="-12824"/>
                  <a:pt x="1784429" y="0"/>
                </a:cubicBezTo>
                <a:cubicBezTo>
                  <a:pt x="1966336" y="-2670"/>
                  <a:pt x="2170813" y="-19659"/>
                  <a:pt x="2292496" y="0"/>
                </a:cubicBezTo>
                <a:cubicBezTo>
                  <a:pt x="2400231" y="-19032"/>
                  <a:pt x="2619283" y="-2841"/>
                  <a:pt x="2874914" y="0"/>
                </a:cubicBezTo>
                <a:cubicBezTo>
                  <a:pt x="3099078" y="-53171"/>
                  <a:pt x="3397677" y="-74410"/>
                  <a:pt x="3717561" y="0"/>
                </a:cubicBezTo>
                <a:cubicBezTo>
                  <a:pt x="3718356" y="4206"/>
                  <a:pt x="3718462" y="13689"/>
                  <a:pt x="3717561" y="20151"/>
                </a:cubicBezTo>
                <a:cubicBezTo>
                  <a:pt x="3588882" y="18721"/>
                  <a:pt x="3394442" y="56826"/>
                  <a:pt x="3097968" y="20151"/>
                </a:cubicBezTo>
                <a:cubicBezTo>
                  <a:pt x="2818634" y="4633"/>
                  <a:pt x="2752916" y="31463"/>
                  <a:pt x="2441198" y="20151"/>
                </a:cubicBezTo>
                <a:cubicBezTo>
                  <a:pt x="2121123" y="11509"/>
                  <a:pt x="2093413" y="21467"/>
                  <a:pt x="1895956" y="20151"/>
                </a:cubicBezTo>
                <a:cubicBezTo>
                  <a:pt x="1682013" y="8485"/>
                  <a:pt x="1418969" y="15157"/>
                  <a:pt x="1202011" y="20151"/>
                </a:cubicBezTo>
                <a:cubicBezTo>
                  <a:pt x="1002870" y="38786"/>
                  <a:pt x="812726" y="15102"/>
                  <a:pt x="656769" y="20151"/>
                </a:cubicBezTo>
                <a:cubicBezTo>
                  <a:pt x="532229" y="35095"/>
                  <a:pt x="280179" y="46180"/>
                  <a:pt x="0" y="20151"/>
                </a:cubicBezTo>
                <a:cubicBezTo>
                  <a:pt x="-1448" y="10748"/>
                  <a:pt x="1106" y="4469"/>
                  <a:pt x="0" y="0"/>
                </a:cubicBezTo>
                <a:close/>
              </a:path>
              <a:path w="3717561" h="20151" stroke="0" extrusionOk="0">
                <a:moveTo>
                  <a:pt x="0" y="0"/>
                </a:moveTo>
                <a:cubicBezTo>
                  <a:pt x="127198" y="-7613"/>
                  <a:pt x="346515" y="8086"/>
                  <a:pt x="545242" y="0"/>
                </a:cubicBezTo>
                <a:cubicBezTo>
                  <a:pt x="727095" y="-12244"/>
                  <a:pt x="903254" y="43345"/>
                  <a:pt x="1053309" y="0"/>
                </a:cubicBezTo>
                <a:cubicBezTo>
                  <a:pt x="1177601" y="-50198"/>
                  <a:pt x="1363200" y="27918"/>
                  <a:pt x="1598551" y="0"/>
                </a:cubicBezTo>
                <a:cubicBezTo>
                  <a:pt x="1841108" y="3392"/>
                  <a:pt x="2054000" y="33480"/>
                  <a:pt x="2218145" y="0"/>
                </a:cubicBezTo>
                <a:cubicBezTo>
                  <a:pt x="2388368" y="-42922"/>
                  <a:pt x="2748456" y="15831"/>
                  <a:pt x="2874914" y="0"/>
                </a:cubicBezTo>
                <a:cubicBezTo>
                  <a:pt x="3034682" y="-31702"/>
                  <a:pt x="3414777" y="17132"/>
                  <a:pt x="3717561" y="0"/>
                </a:cubicBezTo>
                <a:cubicBezTo>
                  <a:pt x="3716688" y="9708"/>
                  <a:pt x="3716448" y="11724"/>
                  <a:pt x="3717561" y="20151"/>
                </a:cubicBezTo>
                <a:cubicBezTo>
                  <a:pt x="3439039" y="43975"/>
                  <a:pt x="3219257" y="36433"/>
                  <a:pt x="3023616" y="20151"/>
                </a:cubicBezTo>
                <a:cubicBezTo>
                  <a:pt x="2856720" y="22273"/>
                  <a:pt x="2671411" y="-2673"/>
                  <a:pt x="2515550" y="20151"/>
                </a:cubicBezTo>
                <a:cubicBezTo>
                  <a:pt x="2345027" y="51421"/>
                  <a:pt x="1997156" y="28517"/>
                  <a:pt x="1821605" y="20151"/>
                </a:cubicBezTo>
                <a:cubicBezTo>
                  <a:pt x="1662769" y="5910"/>
                  <a:pt x="1295472" y="41500"/>
                  <a:pt x="1127660" y="20151"/>
                </a:cubicBezTo>
                <a:cubicBezTo>
                  <a:pt x="933038" y="38568"/>
                  <a:pt x="794088" y="37083"/>
                  <a:pt x="619594" y="20151"/>
                </a:cubicBezTo>
                <a:cubicBezTo>
                  <a:pt x="483557" y="31304"/>
                  <a:pt x="229824" y="31587"/>
                  <a:pt x="0" y="20151"/>
                </a:cubicBezTo>
                <a:cubicBezTo>
                  <a:pt x="-307" y="13382"/>
                  <a:pt x="1788" y="8358"/>
                  <a:pt x="0" y="0"/>
                </a:cubicBezTo>
                <a:close/>
              </a:path>
              <a:path w="3717561" h="20151" fill="none" stroke="0" extrusionOk="0">
                <a:moveTo>
                  <a:pt x="0" y="0"/>
                </a:moveTo>
                <a:cubicBezTo>
                  <a:pt x="213835" y="-10172"/>
                  <a:pt x="436523" y="-46278"/>
                  <a:pt x="619594" y="0"/>
                </a:cubicBezTo>
                <a:cubicBezTo>
                  <a:pt x="748186" y="21994"/>
                  <a:pt x="901228" y="22230"/>
                  <a:pt x="1164836" y="0"/>
                </a:cubicBezTo>
                <a:cubicBezTo>
                  <a:pt x="1411398" y="-12370"/>
                  <a:pt x="1544140" y="35556"/>
                  <a:pt x="1784429" y="0"/>
                </a:cubicBezTo>
                <a:cubicBezTo>
                  <a:pt x="2001196" y="427"/>
                  <a:pt x="2191946" y="-3852"/>
                  <a:pt x="2292496" y="0"/>
                </a:cubicBezTo>
                <a:cubicBezTo>
                  <a:pt x="2441770" y="28595"/>
                  <a:pt x="2622610" y="-8924"/>
                  <a:pt x="2874914" y="0"/>
                </a:cubicBezTo>
                <a:cubicBezTo>
                  <a:pt x="3104260" y="-67448"/>
                  <a:pt x="3428179" y="-10616"/>
                  <a:pt x="3717561" y="0"/>
                </a:cubicBezTo>
                <a:cubicBezTo>
                  <a:pt x="3718123" y="4742"/>
                  <a:pt x="3718043" y="14346"/>
                  <a:pt x="3717561" y="20151"/>
                </a:cubicBezTo>
                <a:cubicBezTo>
                  <a:pt x="3570493" y="-2383"/>
                  <a:pt x="3388867" y="-462"/>
                  <a:pt x="3097968" y="20151"/>
                </a:cubicBezTo>
                <a:cubicBezTo>
                  <a:pt x="2818861" y="10961"/>
                  <a:pt x="2748191" y="21853"/>
                  <a:pt x="2441198" y="20151"/>
                </a:cubicBezTo>
                <a:cubicBezTo>
                  <a:pt x="2123100" y="7401"/>
                  <a:pt x="2099684" y="14098"/>
                  <a:pt x="1895956" y="20151"/>
                </a:cubicBezTo>
                <a:cubicBezTo>
                  <a:pt x="1731333" y="43779"/>
                  <a:pt x="1349788" y="14945"/>
                  <a:pt x="1202011" y="20151"/>
                </a:cubicBezTo>
                <a:cubicBezTo>
                  <a:pt x="1019550" y="14221"/>
                  <a:pt x="787836" y="42532"/>
                  <a:pt x="656769" y="20151"/>
                </a:cubicBezTo>
                <a:cubicBezTo>
                  <a:pt x="494806" y="31242"/>
                  <a:pt x="271318" y="54738"/>
                  <a:pt x="0" y="20151"/>
                </a:cubicBezTo>
                <a:cubicBezTo>
                  <a:pt x="-870" y="10079"/>
                  <a:pt x="893" y="3819"/>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717561"/>
                      <a:gd name="connsiteY0" fmla="*/ 0 h 20151"/>
                      <a:gd name="connsiteX1" fmla="*/ 619594 w 3717561"/>
                      <a:gd name="connsiteY1" fmla="*/ 0 h 20151"/>
                      <a:gd name="connsiteX2" fmla="*/ 1164836 w 3717561"/>
                      <a:gd name="connsiteY2" fmla="*/ 0 h 20151"/>
                      <a:gd name="connsiteX3" fmla="*/ 1784429 w 3717561"/>
                      <a:gd name="connsiteY3" fmla="*/ 0 h 20151"/>
                      <a:gd name="connsiteX4" fmla="*/ 2292496 w 3717561"/>
                      <a:gd name="connsiteY4" fmla="*/ 0 h 20151"/>
                      <a:gd name="connsiteX5" fmla="*/ 2874914 w 3717561"/>
                      <a:gd name="connsiteY5" fmla="*/ 0 h 20151"/>
                      <a:gd name="connsiteX6" fmla="*/ 3717561 w 3717561"/>
                      <a:gd name="connsiteY6" fmla="*/ 0 h 20151"/>
                      <a:gd name="connsiteX7" fmla="*/ 3717561 w 3717561"/>
                      <a:gd name="connsiteY7" fmla="*/ 20151 h 20151"/>
                      <a:gd name="connsiteX8" fmla="*/ 3097968 w 3717561"/>
                      <a:gd name="connsiteY8" fmla="*/ 20151 h 20151"/>
                      <a:gd name="connsiteX9" fmla="*/ 2441198 w 3717561"/>
                      <a:gd name="connsiteY9" fmla="*/ 20151 h 20151"/>
                      <a:gd name="connsiteX10" fmla="*/ 1895956 w 3717561"/>
                      <a:gd name="connsiteY10" fmla="*/ 20151 h 20151"/>
                      <a:gd name="connsiteX11" fmla="*/ 1202011 w 3717561"/>
                      <a:gd name="connsiteY11" fmla="*/ 20151 h 20151"/>
                      <a:gd name="connsiteX12" fmla="*/ 656769 w 3717561"/>
                      <a:gd name="connsiteY12" fmla="*/ 20151 h 20151"/>
                      <a:gd name="connsiteX13" fmla="*/ 0 w 3717561"/>
                      <a:gd name="connsiteY13" fmla="*/ 20151 h 20151"/>
                      <a:gd name="connsiteX14" fmla="*/ 0 w 3717561"/>
                      <a:gd name="connsiteY14" fmla="*/ 0 h 2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17561" h="20151" fill="none" extrusionOk="0">
                        <a:moveTo>
                          <a:pt x="0" y="0"/>
                        </a:moveTo>
                        <a:cubicBezTo>
                          <a:pt x="232090" y="-18568"/>
                          <a:pt x="454990" y="-24949"/>
                          <a:pt x="619594" y="0"/>
                        </a:cubicBezTo>
                        <a:cubicBezTo>
                          <a:pt x="784198" y="24949"/>
                          <a:pt x="931547" y="5458"/>
                          <a:pt x="1164836" y="0"/>
                        </a:cubicBezTo>
                        <a:cubicBezTo>
                          <a:pt x="1398125" y="-5458"/>
                          <a:pt x="1585951" y="14084"/>
                          <a:pt x="1784429" y="0"/>
                        </a:cubicBezTo>
                        <a:cubicBezTo>
                          <a:pt x="1982907" y="-14084"/>
                          <a:pt x="2169457" y="-15575"/>
                          <a:pt x="2292496" y="0"/>
                        </a:cubicBezTo>
                        <a:cubicBezTo>
                          <a:pt x="2415535" y="15575"/>
                          <a:pt x="2623509" y="5744"/>
                          <a:pt x="2874914" y="0"/>
                        </a:cubicBezTo>
                        <a:cubicBezTo>
                          <a:pt x="3126319" y="-5744"/>
                          <a:pt x="3438416" y="-28970"/>
                          <a:pt x="3717561" y="0"/>
                        </a:cubicBezTo>
                        <a:cubicBezTo>
                          <a:pt x="3717559" y="4600"/>
                          <a:pt x="3718379" y="14448"/>
                          <a:pt x="3717561" y="20151"/>
                        </a:cubicBezTo>
                        <a:cubicBezTo>
                          <a:pt x="3585282" y="22914"/>
                          <a:pt x="3380240" y="24206"/>
                          <a:pt x="3097968" y="20151"/>
                        </a:cubicBezTo>
                        <a:cubicBezTo>
                          <a:pt x="2815696" y="16096"/>
                          <a:pt x="2758948" y="30289"/>
                          <a:pt x="2441198" y="20151"/>
                        </a:cubicBezTo>
                        <a:cubicBezTo>
                          <a:pt x="2123448" y="10014"/>
                          <a:pt x="2092507" y="16084"/>
                          <a:pt x="1895956" y="20151"/>
                        </a:cubicBezTo>
                        <a:cubicBezTo>
                          <a:pt x="1699405" y="24218"/>
                          <a:pt x="1389962" y="25954"/>
                          <a:pt x="1202011" y="20151"/>
                        </a:cubicBezTo>
                        <a:cubicBezTo>
                          <a:pt x="1014060" y="14348"/>
                          <a:pt x="807339" y="12228"/>
                          <a:pt x="656769" y="20151"/>
                        </a:cubicBezTo>
                        <a:cubicBezTo>
                          <a:pt x="506199" y="28074"/>
                          <a:pt x="262558" y="31884"/>
                          <a:pt x="0" y="20151"/>
                        </a:cubicBezTo>
                        <a:cubicBezTo>
                          <a:pt x="-899" y="10247"/>
                          <a:pt x="822" y="4243"/>
                          <a:pt x="0" y="0"/>
                        </a:cubicBezTo>
                        <a:close/>
                      </a:path>
                      <a:path w="3717561" h="20151" stroke="0" extrusionOk="0">
                        <a:moveTo>
                          <a:pt x="0" y="0"/>
                        </a:moveTo>
                        <a:cubicBezTo>
                          <a:pt x="119493" y="-17563"/>
                          <a:pt x="349951" y="17431"/>
                          <a:pt x="545242" y="0"/>
                        </a:cubicBezTo>
                        <a:cubicBezTo>
                          <a:pt x="740533" y="-17431"/>
                          <a:pt x="916529" y="25253"/>
                          <a:pt x="1053309" y="0"/>
                        </a:cubicBezTo>
                        <a:cubicBezTo>
                          <a:pt x="1190089" y="-25253"/>
                          <a:pt x="1386554" y="-2622"/>
                          <a:pt x="1598551" y="0"/>
                        </a:cubicBezTo>
                        <a:cubicBezTo>
                          <a:pt x="1810548" y="2622"/>
                          <a:pt x="2059198" y="26536"/>
                          <a:pt x="2218145" y="0"/>
                        </a:cubicBezTo>
                        <a:cubicBezTo>
                          <a:pt x="2377092" y="-26536"/>
                          <a:pt x="2732913" y="29498"/>
                          <a:pt x="2874914" y="0"/>
                        </a:cubicBezTo>
                        <a:cubicBezTo>
                          <a:pt x="3016915" y="-29498"/>
                          <a:pt x="3440804" y="-29024"/>
                          <a:pt x="3717561" y="0"/>
                        </a:cubicBezTo>
                        <a:cubicBezTo>
                          <a:pt x="3716621" y="9739"/>
                          <a:pt x="3716621" y="11816"/>
                          <a:pt x="3717561" y="20151"/>
                        </a:cubicBezTo>
                        <a:cubicBezTo>
                          <a:pt x="3433837" y="53550"/>
                          <a:pt x="3195882" y="28199"/>
                          <a:pt x="3023616" y="20151"/>
                        </a:cubicBezTo>
                        <a:cubicBezTo>
                          <a:pt x="2851351" y="12103"/>
                          <a:pt x="2684378" y="-5237"/>
                          <a:pt x="2515550" y="20151"/>
                        </a:cubicBezTo>
                        <a:cubicBezTo>
                          <a:pt x="2346722" y="45539"/>
                          <a:pt x="1980229" y="44188"/>
                          <a:pt x="1821605" y="20151"/>
                        </a:cubicBezTo>
                        <a:cubicBezTo>
                          <a:pt x="1662981" y="-3886"/>
                          <a:pt x="1304018" y="9016"/>
                          <a:pt x="1127660" y="20151"/>
                        </a:cubicBezTo>
                        <a:cubicBezTo>
                          <a:pt x="951302" y="31286"/>
                          <a:pt x="761734" y="44185"/>
                          <a:pt x="619594" y="20151"/>
                        </a:cubicBezTo>
                        <a:cubicBezTo>
                          <a:pt x="477454" y="-3883"/>
                          <a:pt x="191572" y="17046"/>
                          <a:pt x="0" y="20151"/>
                        </a:cubicBezTo>
                        <a:cubicBezTo>
                          <a:pt x="-117" y="13272"/>
                          <a:pt x="949" y="858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641060" y="2982298"/>
            <a:ext cx="5476233" cy="3838702"/>
          </a:xfrm>
          <a:prstGeom prst="rect">
            <a:avLst/>
          </a:prstGeom>
        </p:spPr>
        <p:txBody>
          <a:bodyPr vert="horz" lIns="91440" tIns="45720" rIns="91440" bIns="45720" rtlCol="0">
            <a:normAutofit/>
          </a:bodyPr>
          <a:lstStyle/>
          <a:p>
            <a:pPr marL="182880" marR="430530" indent="-228600" algn="just">
              <a:lnSpc>
                <a:spcPct val="90000"/>
              </a:lnSpc>
              <a:spcBef>
                <a:spcPts val="415"/>
              </a:spcBef>
              <a:buFont typeface="Arial" panose="020B0604020202020204" pitchFamily="34" charset="0"/>
              <a:buChar char="•"/>
              <a:tabLst>
                <a:tab pos="183515" algn="l"/>
              </a:tabLst>
            </a:pPr>
            <a:r>
              <a:rPr lang="en-US" sz="2000" b="1" spc="10" dirty="0"/>
              <a:t>Improvement</a:t>
            </a:r>
            <a:r>
              <a:rPr lang="en-US" sz="2000" b="1" dirty="0"/>
              <a:t> </a:t>
            </a:r>
            <a:r>
              <a:rPr lang="en-US" sz="2000" b="1" spc="-25" dirty="0"/>
              <a:t>in</a:t>
            </a:r>
            <a:r>
              <a:rPr lang="en-US" sz="2000" b="1" spc="-20" dirty="0"/>
              <a:t> </a:t>
            </a:r>
            <a:r>
              <a:rPr lang="en-US" sz="2000" b="1" spc="15" dirty="0"/>
              <a:t>database</a:t>
            </a:r>
            <a:r>
              <a:rPr lang="en-US" sz="2000" b="1" spc="25" dirty="0"/>
              <a:t> </a:t>
            </a:r>
            <a:r>
              <a:rPr lang="en-US" sz="2000" b="1" spc="-15" dirty="0"/>
              <a:t>technologies,</a:t>
            </a:r>
            <a:r>
              <a:rPr lang="en-US" sz="2000" b="1" spc="50" dirty="0"/>
              <a:t> </a:t>
            </a:r>
            <a:r>
              <a:rPr lang="en-US" sz="2000" b="1" dirty="0"/>
              <a:t>especially</a:t>
            </a:r>
            <a:r>
              <a:rPr lang="en-US" sz="2000" b="1" spc="-5" dirty="0"/>
              <a:t> </a:t>
            </a:r>
            <a:r>
              <a:rPr lang="en-US" sz="2000" b="1" spc="-20" dirty="0">
                <a:solidFill>
                  <a:srgbClr val="FF0000"/>
                </a:solidFill>
              </a:rPr>
              <a:t>relational </a:t>
            </a:r>
            <a:r>
              <a:rPr lang="en-US" sz="2000" b="1" spc="-495" dirty="0">
                <a:solidFill>
                  <a:srgbClr val="FF0000"/>
                </a:solidFill>
              </a:rPr>
              <a:t> </a:t>
            </a:r>
            <a:r>
              <a:rPr lang="en-US" sz="2000" b="1" spc="-10" dirty="0">
                <a:solidFill>
                  <a:srgbClr val="FF0000"/>
                </a:solidFill>
              </a:rPr>
              <a:t>DBMSs</a:t>
            </a:r>
            <a:endParaRPr lang="en-US" sz="2000" b="1" dirty="0">
              <a:solidFill>
                <a:srgbClr val="FF0000"/>
              </a:solidFill>
            </a:endParaRPr>
          </a:p>
          <a:p>
            <a:pPr marL="182880" marR="332740" indent="-228600" algn="just">
              <a:lnSpc>
                <a:spcPct val="90000"/>
              </a:lnSpc>
              <a:spcBef>
                <a:spcPts val="750"/>
              </a:spcBef>
              <a:buFont typeface="Arial" panose="020B0604020202020204" pitchFamily="34" charset="0"/>
              <a:buChar char="•"/>
              <a:tabLst>
                <a:tab pos="183515" algn="l"/>
              </a:tabLst>
            </a:pPr>
            <a:r>
              <a:rPr lang="en-US" sz="2000" b="1" spc="20" dirty="0"/>
              <a:t>Advances </a:t>
            </a:r>
            <a:r>
              <a:rPr lang="en-US" sz="2000" b="1" spc="-25" dirty="0"/>
              <a:t>in </a:t>
            </a:r>
            <a:r>
              <a:rPr lang="en-US" sz="2000" b="1" spc="20" dirty="0">
                <a:solidFill>
                  <a:srgbClr val="FF0000"/>
                </a:solidFill>
              </a:rPr>
              <a:t>computer </a:t>
            </a:r>
            <a:r>
              <a:rPr lang="en-US" sz="2000" b="1" spc="-20" dirty="0">
                <a:solidFill>
                  <a:srgbClr val="FF0000"/>
                </a:solidFill>
              </a:rPr>
              <a:t>hardware</a:t>
            </a:r>
            <a:r>
              <a:rPr lang="en-US" sz="2000" b="1" spc="-20" dirty="0"/>
              <a:t>, </a:t>
            </a:r>
            <a:r>
              <a:rPr lang="en-US" sz="2000" b="1" spc="-15" dirty="0"/>
              <a:t>including </a:t>
            </a:r>
            <a:r>
              <a:rPr lang="en-US" sz="2000" b="1" spc="30" dirty="0">
                <a:solidFill>
                  <a:srgbClr val="FF0000"/>
                </a:solidFill>
              </a:rPr>
              <a:t>mass </a:t>
            </a:r>
            <a:r>
              <a:rPr lang="en-US" sz="2000" b="1" spc="-10" dirty="0">
                <a:solidFill>
                  <a:srgbClr val="FF0000"/>
                </a:solidFill>
              </a:rPr>
              <a:t>storage </a:t>
            </a:r>
            <a:r>
              <a:rPr lang="en-US" sz="2000" b="1" spc="5" dirty="0"/>
              <a:t>and </a:t>
            </a:r>
            <a:r>
              <a:rPr lang="en-US" sz="2000" b="1" spc="-500" dirty="0"/>
              <a:t> </a:t>
            </a:r>
            <a:r>
              <a:rPr lang="en-US" sz="2000" b="1" spc="-15" dirty="0"/>
              <a:t>parallel</a:t>
            </a:r>
            <a:r>
              <a:rPr lang="en-US" sz="2000" b="1" spc="20" dirty="0"/>
              <a:t> </a:t>
            </a:r>
            <a:r>
              <a:rPr lang="en-US" sz="2000" b="1" spc="-10" dirty="0"/>
              <a:t>architectures</a:t>
            </a:r>
            <a:endParaRPr lang="en-US" sz="2000" b="1" dirty="0"/>
          </a:p>
          <a:p>
            <a:pPr marL="182880" marR="5080" indent="-228600" algn="just">
              <a:lnSpc>
                <a:spcPct val="90000"/>
              </a:lnSpc>
              <a:spcBef>
                <a:spcPts val="745"/>
              </a:spcBef>
              <a:buFont typeface="Arial" panose="020B0604020202020204" pitchFamily="34" charset="0"/>
              <a:buChar char="•"/>
              <a:tabLst>
                <a:tab pos="183515" algn="l"/>
              </a:tabLst>
            </a:pPr>
            <a:r>
              <a:rPr lang="en-US" sz="2000" b="1" spc="25" dirty="0"/>
              <a:t>Emergence</a:t>
            </a:r>
            <a:r>
              <a:rPr lang="en-US" sz="2000" b="1" spc="30" dirty="0"/>
              <a:t> </a:t>
            </a:r>
            <a:r>
              <a:rPr lang="en-US" sz="2000" b="1" spc="10" dirty="0"/>
              <a:t>of</a:t>
            </a:r>
            <a:r>
              <a:rPr lang="en-US" sz="2000" b="1" spc="40" dirty="0"/>
              <a:t> </a:t>
            </a:r>
            <a:r>
              <a:rPr lang="en-US" sz="2000" b="1" spc="-35" dirty="0">
                <a:solidFill>
                  <a:srgbClr val="FF0000"/>
                </a:solidFill>
              </a:rPr>
              <a:t>end-user</a:t>
            </a:r>
            <a:r>
              <a:rPr lang="en-US" sz="2000" b="1" spc="-20" dirty="0">
                <a:solidFill>
                  <a:srgbClr val="FF0000"/>
                </a:solidFill>
              </a:rPr>
              <a:t> </a:t>
            </a:r>
            <a:r>
              <a:rPr lang="en-US" sz="2000" b="1" spc="5" dirty="0">
                <a:solidFill>
                  <a:srgbClr val="FF0000"/>
                </a:solidFill>
              </a:rPr>
              <a:t>computing</a:t>
            </a:r>
            <a:r>
              <a:rPr lang="en-US" sz="2000" b="1" spc="40" dirty="0"/>
              <a:t> </a:t>
            </a:r>
            <a:r>
              <a:rPr lang="en-US" sz="2000" b="1" spc="-10" dirty="0"/>
              <a:t>with</a:t>
            </a:r>
            <a:r>
              <a:rPr lang="en-US" sz="2000" b="1" spc="-15" dirty="0"/>
              <a:t> </a:t>
            </a:r>
            <a:r>
              <a:rPr lang="en-US" sz="2000" b="1" spc="5" dirty="0"/>
              <a:t>powerful</a:t>
            </a:r>
            <a:r>
              <a:rPr lang="en-US" sz="2000" b="1" spc="35" dirty="0"/>
              <a:t> </a:t>
            </a:r>
            <a:r>
              <a:rPr lang="en-US" sz="2000" b="1" dirty="0">
                <a:solidFill>
                  <a:srgbClr val="FF0000"/>
                </a:solidFill>
              </a:rPr>
              <a:t>interfaces</a:t>
            </a:r>
            <a:r>
              <a:rPr lang="en-US" sz="2000" b="1" spc="-15" dirty="0"/>
              <a:t> </a:t>
            </a:r>
            <a:r>
              <a:rPr lang="en-US" sz="2000" b="1" spc="5" dirty="0"/>
              <a:t>and </a:t>
            </a:r>
            <a:r>
              <a:rPr lang="en-US" sz="2000" b="1" spc="-495" dirty="0"/>
              <a:t> </a:t>
            </a:r>
            <a:r>
              <a:rPr lang="en-US" sz="2000" b="1" spc="-5" dirty="0"/>
              <a:t>tools</a:t>
            </a:r>
            <a:endParaRPr lang="en-US" sz="2000" b="1" dirty="0"/>
          </a:p>
          <a:p>
            <a:pPr marL="182880" marR="494665" indent="-228600" algn="just">
              <a:lnSpc>
                <a:spcPct val="90000"/>
              </a:lnSpc>
              <a:spcBef>
                <a:spcPts val="750"/>
              </a:spcBef>
              <a:buFont typeface="Arial" panose="020B0604020202020204" pitchFamily="34" charset="0"/>
              <a:buChar char="•"/>
              <a:tabLst>
                <a:tab pos="183515" algn="l"/>
              </a:tabLst>
            </a:pPr>
            <a:r>
              <a:rPr lang="en-US" sz="2000" b="1" spc="20" dirty="0"/>
              <a:t>Advances </a:t>
            </a:r>
            <a:r>
              <a:rPr lang="en-US" sz="2000" b="1" spc="-25" dirty="0"/>
              <a:t>in </a:t>
            </a:r>
            <a:r>
              <a:rPr lang="en-US" sz="2000" b="1" dirty="0"/>
              <a:t>middleware, </a:t>
            </a:r>
            <a:r>
              <a:rPr lang="en-US" sz="2000" b="1" spc="-5" dirty="0"/>
              <a:t>enabling </a:t>
            </a:r>
            <a:r>
              <a:rPr lang="en-US" sz="2000" b="1" spc="5" dirty="0">
                <a:solidFill>
                  <a:srgbClr val="FF0000"/>
                </a:solidFill>
              </a:rPr>
              <a:t>heterogeneous </a:t>
            </a:r>
            <a:r>
              <a:rPr lang="en-US" sz="2000" b="1" spc="15" dirty="0">
                <a:solidFill>
                  <a:srgbClr val="FF0000"/>
                </a:solidFill>
              </a:rPr>
              <a:t>database </a:t>
            </a:r>
            <a:r>
              <a:rPr lang="en-US" sz="2000" b="1" spc="-500" dirty="0">
                <a:solidFill>
                  <a:srgbClr val="FF0000"/>
                </a:solidFill>
              </a:rPr>
              <a:t> </a:t>
            </a:r>
            <a:r>
              <a:rPr lang="en-US" sz="2000" b="1" spc="-15" dirty="0">
                <a:solidFill>
                  <a:srgbClr val="FF0000"/>
                </a:solidFill>
              </a:rPr>
              <a:t>connectivity</a:t>
            </a:r>
            <a:endParaRPr lang="en-US" sz="2000" b="1" dirty="0">
              <a:solidFill>
                <a:srgbClr val="FF0000"/>
              </a:solidFill>
            </a:endParaRPr>
          </a:p>
          <a:p>
            <a:pPr marL="182880" marR="1529715" indent="-228600" algn="just">
              <a:lnSpc>
                <a:spcPct val="90000"/>
              </a:lnSpc>
              <a:spcBef>
                <a:spcPts val="745"/>
              </a:spcBef>
              <a:buFont typeface="Arial" panose="020B0604020202020204" pitchFamily="34" charset="0"/>
              <a:buChar char="•"/>
              <a:tabLst>
                <a:tab pos="183515" algn="l"/>
              </a:tabLst>
            </a:pPr>
            <a:r>
              <a:rPr lang="en-US" sz="2000" b="1" dirty="0"/>
              <a:t>Recognition </a:t>
            </a:r>
            <a:r>
              <a:rPr lang="en-US" sz="2000" b="1" spc="10" dirty="0"/>
              <a:t>of </a:t>
            </a:r>
            <a:r>
              <a:rPr lang="en-US" sz="2000" b="1" spc="5" dirty="0"/>
              <a:t>difference </a:t>
            </a:r>
            <a:r>
              <a:rPr lang="en-US" sz="2000" b="1" spc="25" dirty="0"/>
              <a:t>between </a:t>
            </a:r>
            <a:r>
              <a:rPr lang="en-US" sz="2000" b="1" spc="-10" dirty="0">
                <a:solidFill>
                  <a:srgbClr val="FF0000"/>
                </a:solidFill>
              </a:rPr>
              <a:t>operational </a:t>
            </a:r>
            <a:r>
              <a:rPr lang="en-US" sz="2000" b="1" spc="5" dirty="0">
                <a:solidFill>
                  <a:srgbClr val="FF0000"/>
                </a:solidFill>
              </a:rPr>
              <a:t>and </a:t>
            </a:r>
            <a:r>
              <a:rPr lang="en-US" sz="2000" b="1" spc="-500" dirty="0">
                <a:solidFill>
                  <a:srgbClr val="FF0000"/>
                </a:solidFill>
              </a:rPr>
              <a:t> </a:t>
            </a:r>
            <a:r>
              <a:rPr lang="en-US" sz="2000" b="1" spc="-10" dirty="0">
                <a:solidFill>
                  <a:srgbClr val="FF0000"/>
                </a:solidFill>
              </a:rPr>
              <a:t>informational</a:t>
            </a:r>
            <a:r>
              <a:rPr lang="en-US" sz="2000" b="1" spc="20" dirty="0">
                <a:solidFill>
                  <a:srgbClr val="FF0000"/>
                </a:solidFill>
              </a:rPr>
              <a:t> </a:t>
            </a:r>
            <a:r>
              <a:rPr lang="en-US" sz="2000" b="1" dirty="0">
                <a:solidFill>
                  <a:srgbClr val="FF0000"/>
                </a:solidFill>
              </a:rPr>
              <a:t>systems</a:t>
            </a:r>
          </a:p>
        </p:txBody>
      </p:sp>
      <p:sp>
        <p:nvSpPr>
          <p:cNvPr id="4" name="object 4"/>
          <p:cNvSpPr txBox="1">
            <a:spLocks noGrp="1"/>
          </p:cNvSpPr>
          <p:nvPr>
            <p:ph type="ftr" sz="quarter" idx="11"/>
          </p:nvPr>
        </p:nvSpPr>
        <p:spPr>
          <a:xfrm>
            <a:off x="4641060" y="7003756"/>
            <a:ext cx="3604736" cy="402313"/>
          </a:xfrm>
          <a:prstGeom prst="rect">
            <a:avLst/>
          </a:prstGeom>
        </p:spPr>
        <p:txBody>
          <a:bodyPr vert="horz" lIns="91440" tIns="45720" rIns="91440" bIns="45720" rtlCol="0" anchor="ctr">
            <a:normAutofit/>
          </a:bodyPr>
          <a:lstStyle/>
          <a:p>
            <a:pPr algn="l">
              <a:spcAft>
                <a:spcPts val="600"/>
              </a:spcAft>
              <a:defRPr/>
            </a:pPr>
            <a:r>
              <a:rPr lang="en-US" sz="1100" kern="1200">
                <a:solidFill>
                  <a:prstClr val="black">
                    <a:tint val="75000"/>
                  </a:prstClr>
                </a:solidFill>
                <a:latin typeface="Calibri" panose="020F0502020204030204"/>
                <a:ea typeface="+mn-ea"/>
                <a:cs typeface="+mn-cs"/>
              </a:rPr>
              <a:t>18CSE487T - DATA WAREHOUSING AND ITS  APPLICATIONS</a:t>
            </a:r>
          </a:p>
        </p:txBody>
      </p:sp>
      <p:sp>
        <p:nvSpPr>
          <p:cNvPr id="5" name="object 5"/>
          <p:cNvSpPr txBox="1">
            <a:spLocks noGrp="1"/>
          </p:cNvSpPr>
          <p:nvPr>
            <p:ph type="sldNum" sz="quarter" idx="12"/>
          </p:nvPr>
        </p:nvSpPr>
        <p:spPr>
          <a:xfrm>
            <a:off x="8806827" y="7003756"/>
            <a:ext cx="1139573" cy="402313"/>
          </a:xfrm>
          <a:prstGeom prst="rect">
            <a:avLst/>
          </a:prstGeom>
        </p:spPr>
        <p:txBody>
          <a:bodyPr vert="horz" lIns="91440" tIns="45720" rIns="91440" bIns="45720" rtlCol="0" anchor="ctr">
            <a:normAutofit/>
          </a:bodyPr>
          <a:lstStyle/>
          <a:p>
            <a:pPr>
              <a:spcAft>
                <a:spcPts val="600"/>
              </a:spcAft>
              <a:defRPr/>
            </a:pPr>
            <a:fld id="{81D60167-4931-47E6-BA6A-407CBD079E47}" type="slidenum">
              <a:rPr lang="en-US" sz="1200">
                <a:solidFill>
                  <a:prstClr val="black">
                    <a:tint val="75000"/>
                  </a:prstClr>
                </a:solidFill>
                <a:latin typeface="Calibri" panose="020F0502020204030204"/>
              </a:rPr>
              <a:pPr>
                <a:spcAft>
                  <a:spcPts val="600"/>
                </a:spcAft>
                <a:defRPr/>
              </a:pPr>
              <a:t>8</a:t>
            </a:fld>
            <a:endParaRPr lang="en-US" sz="1200">
              <a:solidFill>
                <a:prstClr val="black">
                  <a:tint val="75000"/>
                </a:prstClr>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B4C0-01A3-2A20-2D05-F19B2F6865D1}"/>
              </a:ext>
            </a:extLst>
          </p:cNvPr>
          <p:cNvSpPr>
            <a:spLocks noGrp="1"/>
          </p:cNvSpPr>
          <p:nvPr>
            <p:ph type="title"/>
          </p:nvPr>
        </p:nvSpPr>
        <p:spPr/>
        <p:txBody>
          <a:bodyPr/>
          <a:lstStyle/>
          <a:p>
            <a:r>
              <a:rPr lang="en-IN" sz="4000" spc="15" dirty="0"/>
              <a:t>Need</a:t>
            </a:r>
            <a:r>
              <a:rPr lang="en-IN" sz="4000" spc="-5" dirty="0"/>
              <a:t> </a:t>
            </a:r>
            <a:r>
              <a:rPr lang="en-IN" sz="4000" spc="-20" dirty="0"/>
              <a:t>for</a:t>
            </a:r>
            <a:r>
              <a:rPr lang="en-IN" sz="4000" spc="-5" dirty="0"/>
              <a:t> </a:t>
            </a:r>
            <a:r>
              <a:rPr lang="en-IN" sz="4000" spc="10" dirty="0"/>
              <a:t>Data</a:t>
            </a:r>
            <a:r>
              <a:rPr lang="en-IN" sz="4000" spc="-10" dirty="0"/>
              <a:t> </a:t>
            </a:r>
            <a:r>
              <a:rPr lang="en-IN" sz="4000" spc="-15" dirty="0"/>
              <a:t>Warehousing</a:t>
            </a:r>
            <a:endParaRPr lang="en-IN" dirty="0"/>
          </a:p>
        </p:txBody>
      </p:sp>
      <p:sp>
        <p:nvSpPr>
          <p:cNvPr id="3" name="Content Placeholder 2">
            <a:extLst>
              <a:ext uri="{FF2B5EF4-FFF2-40B4-BE49-F238E27FC236}">
                <a16:creationId xmlns:a16="http://schemas.microsoft.com/office/drawing/2014/main" id="{B629DD54-1B8D-11B0-6A33-13A4060D8BD6}"/>
              </a:ext>
            </a:extLst>
          </p:cNvPr>
          <p:cNvSpPr>
            <a:spLocks noGrp="1"/>
          </p:cNvSpPr>
          <p:nvPr>
            <p:ph idx="1"/>
          </p:nvPr>
        </p:nvSpPr>
        <p:spPr/>
        <p:txBody>
          <a:bodyPr/>
          <a:lstStyle/>
          <a:p>
            <a:pPr marL="182880" marR="446405" indent="-170815" algn="just">
              <a:lnSpc>
                <a:spcPct val="100000"/>
              </a:lnSpc>
              <a:spcBef>
                <a:spcPts val="415"/>
              </a:spcBef>
              <a:buChar char="•"/>
              <a:tabLst>
                <a:tab pos="183515" algn="l"/>
              </a:tabLst>
            </a:pPr>
            <a:r>
              <a:rPr lang="en-US" sz="3000" spc="65" dirty="0">
                <a:highlight>
                  <a:srgbClr val="FFFF00"/>
                </a:highlight>
                <a:latin typeface="Times New Roman" panose="02020603050405020304" pitchFamily="18" charset="0"/>
                <a:cs typeface="Times New Roman" panose="02020603050405020304" pitchFamily="18" charset="0"/>
              </a:rPr>
              <a:t>Integrated, company-wide view of high-quality </a:t>
            </a:r>
            <a:r>
              <a:rPr lang="en-US" sz="3000" spc="65" dirty="0">
                <a:latin typeface="Times New Roman" panose="02020603050405020304" pitchFamily="18" charset="0"/>
                <a:cs typeface="Times New Roman" panose="02020603050405020304" pitchFamily="18" charset="0"/>
              </a:rPr>
              <a:t>information  (from disparate databases)</a:t>
            </a:r>
          </a:p>
          <a:p>
            <a:pPr marL="182880" marR="5080" indent="-170815" algn="just">
              <a:lnSpc>
                <a:spcPct val="100000"/>
              </a:lnSpc>
              <a:spcBef>
                <a:spcPts val="750"/>
              </a:spcBef>
              <a:buChar char="•"/>
              <a:tabLst>
                <a:tab pos="183515" algn="l"/>
              </a:tabLst>
            </a:pPr>
            <a:r>
              <a:rPr lang="en-US" sz="3000" spc="65" dirty="0">
                <a:solidFill>
                  <a:srgbClr val="FF0000"/>
                </a:solidFill>
                <a:latin typeface="Times New Roman" panose="02020603050405020304" pitchFamily="18" charset="0"/>
                <a:cs typeface="Times New Roman" panose="02020603050405020304" pitchFamily="18" charset="0"/>
              </a:rPr>
              <a:t>Separation</a:t>
            </a:r>
            <a:r>
              <a:rPr lang="en-US" sz="3000" spc="65" dirty="0">
                <a:latin typeface="Times New Roman" panose="02020603050405020304" pitchFamily="18" charset="0"/>
                <a:cs typeface="Times New Roman" panose="02020603050405020304" pitchFamily="18" charset="0"/>
              </a:rPr>
              <a:t> of </a:t>
            </a:r>
            <a:r>
              <a:rPr lang="en-US" sz="3000" spc="65" dirty="0">
                <a:highlight>
                  <a:srgbClr val="FFFF00"/>
                </a:highlight>
                <a:latin typeface="Times New Roman" panose="02020603050405020304" pitchFamily="18" charset="0"/>
                <a:cs typeface="Times New Roman" panose="02020603050405020304" pitchFamily="18" charset="0"/>
              </a:rPr>
              <a:t>operational and informational systems </a:t>
            </a:r>
            <a:r>
              <a:rPr lang="en-US" sz="3000" spc="65" dirty="0">
                <a:latin typeface="Times New Roman" panose="02020603050405020304" pitchFamily="18" charset="0"/>
                <a:cs typeface="Times New Roman" panose="02020603050405020304" pitchFamily="18" charset="0"/>
              </a:rPr>
              <a:t>and data  (for improved performance)</a:t>
            </a:r>
          </a:p>
          <a:p>
            <a:pPr marL="182880" indent="-170815" algn="just">
              <a:lnSpc>
                <a:spcPct val="100000"/>
              </a:lnSpc>
              <a:spcBef>
                <a:spcPts val="465"/>
              </a:spcBef>
              <a:buChar char="•"/>
              <a:tabLst>
                <a:tab pos="183515" algn="l"/>
              </a:tabLst>
            </a:pPr>
            <a:r>
              <a:rPr lang="en-US" sz="3000" spc="65" dirty="0">
                <a:latin typeface="Times New Roman" panose="02020603050405020304" pitchFamily="18" charset="0"/>
                <a:cs typeface="Times New Roman" panose="02020603050405020304" pitchFamily="18" charset="0"/>
              </a:rPr>
              <a:t>Online Analytical Processing</a:t>
            </a:r>
          </a:p>
          <a:p>
            <a:pPr marL="182880" indent="-170815" algn="just">
              <a:lnSpc>
                <a:spcPct val="100000"/>
              </a:lnSpc>
              <a:spcBef>
                <a:spcPts val="495"/>
              </a:spcBef>
              <a:buChar char="•"/>
              <a:tabLst>
                <a:tab pos="183515" algn="l"/>
              </a:tabLst>
            </a:pPr>
            <a:r>
              <a:rPr lang="en-US" sz="3000" spc="65" dirty="0">
                <a:latin typeface="Times New Roman" panose="02020603050405020304" pitchFamily="18" charset="0"/>
                <a:cs typeface="Times New Roman" panose="02020603050405020304" pitchFamily="18" charset="0"/>
              </a:rPr>
              <a:t>Decision Making Systems</a:t>
            </a:r>
          </a:p>
          <a:p>
            <a:pPr marL="182880" indent="-170815" algn="just">
              <a:lnSpc>
                <a:spcPct val="100000"/>
              </a:lnSpc>
              <a:spcBef>
                <a:spcPts val="495"/>
              </a:spcBef>
              <a:buChar char="•"/>
              <a:tabLst>
                <a:tab pos="183515" algn="l"/>
              </a:tabLst>
            </a:pPr>
            <a:r>
              <a:rPr lang="en-US" sz="3000" spc="65" dirty="0">
                <a:latin typeface="Times New Roman" panose="02020603050405020304" pitchFamily="18" charset="0"/>
                <a:cs typeface="Times New Roman" panose="02020603050405020304" pitchFamily="18" charset="0"/>
              </a:rPr>
              <a:t>Data mining</a:t>
            </a:r>
          </a:p>
          <a:p>
            <a:endParaRPr lang="en-IN" dirty="0"/>
          </a:p>
        </p:txBody>
      </p:sp>
    </p:spTree>
    <p:extLst>
      <p:ext uri="{BB962C8B-B14F-4D97-AF65-F5344CB8AC3E}">
        <p14:creationId xmlns:p14="http://schemas.microsoft.com/office/powerpoint/2010/main" val="270531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270</TotalTime>
  <Words>1940</Words>
  <Application>Microsoft Office PowerPoint</Application>
  <PresentationFormat>Custom</PresentationFormat>
  <Paragraphs>216</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Aptos</vt:lpstr>
      <vt:lpstr>Aptos Display</vt:lpstr>
      <vt:lpstr>Arial</vt:lpstr>
      <vt:lpstr>Arial</vt:lpstr>
      <vt:lpstr>Calibri</vt:lpstr>
      <vt:lpstr>Roboto Bk</vt:lpstr>
      <vt:lpstr>Times New Roman</vt:lpstr>
      <vt:lpstr>Office Theme</vt:lpstr>
      <vt:lpstr>PowerPoint Presentation</vt:lpstr>
      <vt:lpstr>Data warehouse</vt:lpstr>
      <vt:lpstr>PowerPoint Presentation</vt:lpstr>
      <vt:lpstr>PowerPoint Presentation</vt:lpstr>
      <vt:lpstr>PowerPoint Presentation</vt:lpstr>
      <vt:lpstr>Data mart</vt:lpstr>
      <vt:lpstr>History of Data warehouse</vt:lpstr>
      <vt:lpstr>History Leading to Data Warehousing</vt:lpstr>
      <vt:lpstr>Need for Data Warehousing</vt:lpstr>
      <vt:lpstr>Issues with Company-Wide View</vt:lpstr>
      <vt:lpstr>Datawarehouse Architecture</vt:lpstr>
      <vt:lpstr>Datawarehouse Architecture (Common)</vt:lpstr>
      <vt:lpstr>Datawarehouse Architecture </vt:lpstr>
      <vt:lpstr>Datawarehouse Architecture </vt:lpstr>
      <vt:lpstr>The major components of a data  warehousing process</vt:lpstr>
      <vt:lpstr>The major components of a data  warehousing process</vt:lpstr>
      <vt:lpstr>Extraction, transformation, and load (ETL)</vt:lpstr>
      <vt:lpstr>Datawarehouse Architecture types</vt:lpstr>
      <vt:lpstr>Data Warehouse Architecture: Basic</vt:lpstr>
      <vt:lpstr>Data Warehouse Architecture:  With  Staging Area</vt:lpstr>
      <vt:lpstr>Data Warehouse Architecture: With Staging  Area and Data Marts</vt:lpstr>
      <vt:lpstr>Difference between Database and Data warehouse</vt:lpstr>
      <vt:lpstr>Difference between Database and Data warehouse</vt:lpstr>
      <vt:lpstr>Characteristics of Data Warehouses</vt:lpstr>
      <vt:lpstr>Data Mart</vt:lpstr>
      <vt:lpstr>Reasons for creating a data mart</vt:lpstr>
      <vt:lpstr>Types of Data Marts</vt:lpstr>
      <vt:lpstr>Dependent Data Marts</vt:lpstr>
      <vt:lpstr>PowerPoint Presentation</vt:lpstr>
      <vt:lpstr>Independent Data Marts</vt:lpstr>
      <vt:lpstr>PowerPoint Presentation</vt:lpstr>
      <vt:lpstr>Hybrid Data Marts</vt:lpstr>
      <vt:lpstr>PowerPoint Presentation</vt:lpstr>
      <vt:lpstr>Steps in Implementing a Data Mart</vt:lpstr>
      <vt:lpstr>Designing</vt:lpstr>
      <vt:lpstr>Designing</vt:lpstr>
      <vt:lpstr>Constructing</vt:lpstr>
      <vt:lpstr>Constructing</vt:lpstr>
      <vt:lpstr>Populating</vt:lpstr>
      <vt:lpstr>Accessing</vt:lpstr>
      <vt:lpstr>Accessing</vt:lpstr>
      <vt:lpstr>Managing</vt:lpstr>
      <vt:lpstr>Datawarehouse vs Datamart</vt:lpstr>
      <vt:lpstr>Data Warehouse Implementation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Priyanshi Negi</cp:lastModifiedBy>
  <cp:revision>27</cp:revision>
  <dcterms:created xsi:type="dcterms:W3CDTF">2024-02-06T05:45:07Z</dcterms:created>
  <dcterms:modified xsi:type="dcterms:W3CDTF">2024-06-15T17:18:18Z</dcterms:modified>
</cp:coreProperties>
</file>