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92" r:id="rId3"/>
    <p:sldId id="345" r:id="rId4"/>
    <p:sldId id="346" r:id="rId5"/>
    <p:sldId id="344" r:id="rId6"/>
    <p:sldId id="331" r:id="rId7"/>
    <p:sldId id="329" r:id="rId8"/>
    <p:sldId id="330" r:id="rId9"/>
    <p:sldId id="332" r:id="rId10"/>
    <p:sldId id="334" r:id="rId11"/>
    <p:sldId id="333" r:id="rId12"/>
    <p:sldId id="335" r:id="rId13"/>
    <p:sldId id="337" r:id="rId14"/>
    <p:sldId id="338" r:id="rId15"/>
    <p:sldId id="336" r:id="rId16"/>
    <p:sldId id="339" r:id="rId17"/>
    <p:sldId id="348" r:id="rId18"/>
    <p:sldId id="341" r:id="rId19"/>
    <p:sldId id="342" r:id="rId20"/>
    <p:sldId id="343" r:id="rId21"/>
    <p:sldId id="340" r:id="rId22"/>
    <p:sldId id="349" r:id="rId23"/>
    <p:sldId id="351" r:id="rId24"/>
    <p:sldId id="350" r:id="rId25"/>
    <p:sldId id="352" r:id="rId26"/>
    <p:sldId id="353" r:id="rId27"/>
    <p:sldId id="354" r:id="rId28"/>
    <p:sldId id="355" r:id="rId29"/>
    <p:sldId id="356" r:id="rId30"/>
    <p:sldId id="357" r:id="rId31"/>
    <p:sldId id="358" r:id="rId32"/>
    <p:sldId id="359" r:id="rId33"/>
    <p:sldId id="360" r:id="rId34"/>
    <p:sldId id="361" r:id="rId35"/>
    <p:sldId id="362" r:id="rId36"/>
    <p:sldId id="363" r:id="rId37"/>
    <p:sldId id="364" r:id="rId38"/>
    <p:sldId id="365" r:id="rId39"/>
    <p:sldId id="366" r:id="rId40"/>
    <p:sldId id="367" r:id="rId41"/>
    <p:sldId id="368" r:id="rId42"/>
    <p:sldId id="369" r:id="rId43"/>
    <p:sldId id="257" r:id="rId44"/>
    <p:sldId id="370" r:id="rId45"/>
    <p:sldId id="666" r:id="rId46"/>
    <p:sldId id="371" r:id="rId47"/>
    <p:sldId id="372" r:id="rId48"/>
    <p:sldId id="260" r:id="rId49"/>
    <p:sldId id="261" r:id="rId50"/>
    <p:sldId id="262" r:id="rId51"/>
    <p:sldId id="264" r:id="rId52"/>
    <p:sldId id="263" r:id="rId53"/>
    <p:sldId id="637" r:id="rId54"/>
    <p:sldId id="638" r:id="rId55"/>
    <p:sldId id="639" r:id="rId56"/>
    <p:sldId id="667" r:id="rId57"/>
    <p:sldId id="668" r:id="rId58"/>
    <p:sldId id="669" r:id="rId59"/>
    <p:sldId id="670" r:id="rId60"/>
    <p:sldId id="671" r:id="rId61"/>
  </p:sldIdLst>
  <p:sldSz cx="10680700" cy="7556500"/>
  <p:notesSz cx="10680700" cy="7556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613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5F87F-07A1-C83C-031A-083155F2FB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5088" y="1236678"/>
            <a:ext cx="8010525" cy="2630781"/>
          </a:xfrm>
        </p:spPr>
        <p:txBody>
          <a:bodyPr anchor="b"/>
          <a:lstStyle>
            <a:lvl1pPr algn="ctr">
              <a:defRPr sz="5256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5F692E-D480-4959-7765-CF7D9F9DE5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5088" y="3968912"/>
            <a:ext cx="8010525" cy="1824404"/>
          </a:xfrm>
        </p:spPr>
        <p:txBody>
          <a:bodyPr/>
          <a:lstStyle>
            <a:lvl1pPr marL="0" indent="0" algn="ctr">
              <a:buNone/>
              <a:defRPr sz="2102"/>
            </a:lvl1pPr>
            <a:lvl2pPr marL="400507" indent="0" algn="ctr">
              <a:buNone/>
              <a:defRPr sz="1752"/>
            </a:lvl2pPr>
            <a:lvl3pPr marL="801014" indent="0" algn="ctr">
              <a:buNone/>
              <a:defRPr sz="1577"/>
            </a:lvl3pPr>
            <a:lvl4pPr marL="1201522" indent="0" algn="ctr">
              <a:buNone/>
              <a:defRPr sz="1402"/>
            </a:lvl4pPr>
            <a:lvl5pPr marL="1602029" indent="0" algn="ctr">
              <a:buNone/>
              <a:defRPr sz="1402"/>
            </a:lvl5pPr>
            <a:lvl6pPr marL="2002536" indent="0" algn="ctr">
              <a:buNone/>
              <a:defRPr sz="1402"/>
            </a:lvl6pPr>
            <a:lvl7pPr marL="2403043" indent="0" algn="ctr">
              <a:buNone/>
              <a:defRPr sz="1402"/>
            </a:lvl7pPr>
            <a:lvl8pPr marL="2803550" indent="0" algn="ctr">
              <a:buNone/>
              <a:defRPr sz="1402"/>
            </a:lvl8pPr>
            <a:lvl9pPr marL="3204058" indent="0" algn="ctr">
              <a:buNone/>
              <a:defRPr sz="1402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49C34-B49F-635E-35C6-E89FD0A6B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B324F-1D2E-ED4C-AC68-D0E9DC2AB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749935" marR="5080" indent="-737870">
              <a:lnSpc>
                <a:spcPts val="1040"/>
              </a:lnSpc>
              <a:spcBef>
                <a:spcPts val="95"/>
              </a:spcBef>
            </a:pPr>
            <a:r>
              <a:rPr lang="en-US" spc="-5"/>
              <a:t>18</a:t>
            </a:r>
            <a:r>
              <a:rPr lang="en-US" spc="15"/>
              <a:t>C</a:t>
            </a:r>
            <a:r>
              <a:rPr lang="en-US" spc="-40"/>
              <a:t>S</a:t>
            </a:r>
            <a:r>
              <a:rPr lang="en-US" spc="15"/>
              <a:t>E</a:t>
            </a:r>
            <a:r>
              <a:rPr lang="en-US" spc="-5"/>
              <a:t>487</a:t>
            </a:r>
            <a:r>
              <a:rPr lang="en-US" spc="25"/>
              <a:t>T</a:t>
            </a:r>
            <a:r>
              <a:rPr lang="en-US" spc="-15"/>
              <a:t> </a:t>
            </a:r>
            <a:r>
              <a:rPr lang="en-US" spc="-140"/>
              <a:t>-</a:t>
            </a:r>
            <a:r>
              <a:rPr lang="en-US" spc="-25"/>
              <a:t> </a:t>
            </a:r>
            <a:r>
              <a:rPr lang="en-US" spc="-5"/>
              <a:t>D</a:t>
            </a:r>
            <a:r>
              <a:rPr lang="en-US" spc="-40"/>
              <a:t>A</a:t>
            </a:r>
            <a:r>
              <a:rPr lang="en-US" spc="-25"/>
              <a:t>T</a:t>
            </a:r>
            <a:r>
              <a:rPr lang="en-US" spc="5"/>
              <a:t>A</a:t>
            </a:r>
            <a:r>
              <a:rPr lang="en-US" spc="10"/>
              <a:t> </a:t>
            </a:r>
            <a:r>
              <a:rPr lang="en-US" spc="-5"/>
              <a:t>W</a:t>
            </a:r>
            <a:r>
              <a:rPr lang="en-US" spc="15"/>
              <a:t>A</a:t>
            </a:r>
            <a:r>
              <a:rPr lang="en-US" spc="-55"/>
              <a:t>R</a:t>
            </a:r>
            <a:r>
              <a:rPr lang="en-US" spc="15"/>
              <a:t>E</a:t>
            </a:r>
            <a:r>
              <a:rPr lang="en-US" spc="30"/>
              <a:t>H</a:t>
            </a:r>
            <a:r>
              <a:rPr lang="en-US" spc="-30"/>
              <a:t>OU</a:t>
            </a:r>
            <a:r>
              <a:rPr lang="en-US" spc="-40"/>
              <a:t>S</a:t>
            </a:r>
            <a:r>
              <a:rPr lang="en-US" spc="-50"/>
              <a:t>I</a:t>
            </a:r>
            <a:r>
              <a:rPr lang="en-US" spc="30"/>
              <a:t>N</a:t>
            </a:r>
            <a:r>
              <a:rPr lang="en-US" spc="10"/>
              <a:t>G</a:t>
            </a:r>
            <a:r>
              <a:rPr lang="en-US" spc="-15"/>
              <a:t> </a:t>
            </a:r>
            <a:r>
              <a:rPr lang="en-US" spc="15"/>
              <a:t>A</a:t>
            </a:r>
            <a:r>
              <a:rPr lang="en-US" spc="30"/>
              <a:t>N</a:t>
            </a:r>
            <a:r>
              <a:rPr lang="en-US" spc="-5"/>
              <a:t>D</a:t>
            </a:r>
            <a:r>
              <a:rPr lang="en-US" spc="5"/>
              <a:t> </a:t>
            </a:r>
            <a:r>
              <a:rPr lang="en-US" spc="-65"/>
              <a:t>I</a:t>
            </a:r>
            <a:r>
              <a:rPr lang="en-US" spc="5"/>
              <a:t>T</a:t>
            </a:r>
            <a:r>
              <a:rPr lang="en-US" spc="-20"/>
              <a:t>S  </a:t>
            </a:r>
            <a:r>
              <a:rPr lang="en-US" spc="-10"/>
              <a:t>APPLICATIONS</a:t>
            </a:r>
            <a:endParaRPr lang="en-US" spc="-1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E038B-5EAD-378B-1562-1DC73E46B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lang="en-IN" spc="-20" smtClean="0"/>
              <a:t>‹#›</a:t>
            </a:fld>
            <a:endParaRPr lang="en-IN" spc="-20" dirty="0"/>
          </a:p>
        </p:txBody>
      </p:sp>
    </p:spTree>
    <p:extLst>
      <p:ext uri="{BB962C8B-B14F-4D97-AF65-F5344CB8AC3E}">
        <p14:creationId xmlns:p14="http://schemas.microsoft.com/office/powerpoint/2010/main" val="570585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A575B-715C-122E-E3D3-E2E65AB10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1DE411-C2FF-D2FA-587A-BE9E40DC8B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896524-FCB5-9110-6283-D760EE94A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75C5E-CCCA-F496-F407-29FFAA25E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749935" marR="5080" indent="-737870">
              <a:lnSpc>
                <a:spcPts val="1040"/>
              </a:lnSpc>
              <a:spcBef>
                <a:spcPts val="95"/>
              </a:spcBef>
            </a:pPr>
            <a:r>
              <a:rPr lang="en-US" spc="-5"/>
              <a:t>18</a:t>
            </a:r>
            <a:r>
              <a:rPr lang="en-US" spc="15"/>
              <a:t>C</a:t>
            </a:r>
            <a:r>
              <a:rPr lang="en-US" spc="-40"/>
              <a:t>S</a:t>
            </a:r>
            <a:r>
              <a:rPr lang="en-US" spc="15"/>
              <a:t>E</a:t>
            </a:r>
            <a:r>
              <a:rPr lang="en-US" spc="-5"/>
              <a:t>487</a:t>
            </a:r>
            <a:r>
              <a:rPr lang="en-US" spc="25"/>
              <a:t>T</a:t>
            </a:r>
            <a:r>
              <a:rPr lang="en-US" spc="-15"/>
              <a:t> </a:t>
            </a:r>
            <a:r>
              <a:rPr lang="en-US" spc="-140"/>
              <a:t>-</a:t>
            </a:r>
            <a:r>
              <a:rPr lang="en-US" spc="-25"/>
              <a:t> </a:t>
            </a:r>
            <a:r>
              <a:rPr lang="en-US" spc="-5"/>
              <a:t>D</a:t>
            </a:r>
            <a:r>
              <a:rPr lang="en-US" spc="-40"/>
              <a:t>A</a:t>
            </a:r>
            <a:r>
              <a:rPr lang="en-US" spc="-25"/>
              <a:t>T</a:t>
            </a:r>
            <a:r>
              <a:rPr lang="en-US" spc="5"/>
              <a:t>A</a:t>
            </a:r>
            <a:r>
              <a:rPr lang="en-US" spc="10"/>
              <a:t> </a:t>
            </a:r>
            <a:r>
              <a:rPr lang="en-US" spc="-5"/>
              <a:t>W</a:t>
            </a:r>
            <a:r>
              <a:rPr lang="en-US" spc="15"/>
              <a:t>A</a:t>
            </a:r>
            <a:r>
              <a:rPr lang="en-US" spc="-55"/>
              <a:t>R</a:t>
            </a:r>
            <a:r>
              <a:rPr lang="en-US" spc="15"/>
              <a:t>E</a:t>
            </a:r>
            <a:r>
              <a:rPr lang="en-US" spc="30"/>
              <a:t>H</a:t>
            </a:r>
            <a:r>
              <a:rPr lang="en-US" spc="-30"/>
              <a:t>OU</a:t>
            </a:r>
            <a:r>
              <a:rPr lang="en-US" spc="-40"/>
              <a:t>S</a:t>
            </a:r>
            <a:r>
              <a:rPr lang="en-US" spc="-50"/>
              <a:t>I</a:t>
            </a:r>
            <a:r>
              <a:rPr lang="en-US" spc="30"/>
              <a:t>N</a:t>
            </a:r>
            <a:r>
              <a:rPr lang="en-US" spc="10"/>
              <a:t>G</a:t>
            </a:r>
            <a:r>
              <a:rPr lang="en-US" spc="-15"/>
              <a:t> </a:t>
            </a:r>
            <a:r>
              <a:rPr lang="en-US" spc="15"/>
              <a:t>A</a:t>
            </a:r>
            <a:r>
              <a:rPr lang="en-US" spc="30"/>
              <a:t>N</a:t>
            </a:r>
            <a:r>
              <a:rPr lang="en-US" spc="-5"/>
              <a:t>D</a:t>
            </a:r>
            <a:r>
              <a:rPr lang="en-US" spc="5"/>
              <a:t> </a:t>
            </a:r>
            <a:r>
              <a:rPr lang="en-US" spc="-65"/>
              <a:t>I</a:t>
            </a:r>
            <a:r>
              <a:rPr lang="en-US" spc="5"/>
              <a:t>T</a:t>
            </a:r>
            <a:r>
              <a:rPr lang="en-US" spc="-20"/>
              <a:t>S  </a:t>
            </a:r>
            <a:r>
              <a:rPr lang="en-US" spc="-10"/>
              <a:t>APPLICATIONS</a:t>
            </a:r>
            <a:endParaRPr lang="en-US" spc="-1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C6F07-88CB-7C50-C4FD-7FB3806BC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lang="en-IN" spc="-20" smtClean="0"/>
              <a:t>‹#›</a:t>
            </a:fld>
            <a:endParaRPr lang="en-IN" spc="-20" dirty="0"/>
          </a:p>
        </p:txBody>
      </p:sp>
    </p:spTree>
    <p:extLst>
      <p:ext uri="{BB962C8B-B14F-4D97-AF65-F5344CB8AC3E}">
        <p14:creationId xmlns:p14="http://schemas.microsoft.com/office/powerpoint/2010/main" val="1627539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779DB7-F8AA-603C-0A59-2D6B7608C0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643376" y="402314"/>
            <a:ext cx="2303026" cy="64037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F37E9F-546B-B05B-4452-6158600B26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34298" y="402314"/>
            <a:ext cx="6775569" cy="64037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DC4CD2-9CA5-D4E9-93A8-D9DC1BD22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DE30E-FBF7-B684-1E50-8854F5B5A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749935" marR="5080" indent="-737870">
              <a:lnSpc>
                <a:spcPts val="1040"/>
              </a:lnSpc>
              <a:spcBef>
                <a:spcPts val="95"/>
              </a:spcBef>
            </a:pPr>
            <a:r>
              <a:rPr lang="en-US" spc="-5"/>
              <a:t>18</a:t>
            </a:r>
            <a:r>
              <a:rPr lang="en-US" spc="15"/>
              <a:t>C</a:t>
            </a:r>
            <a:r>
              <a:rPr lang="en-US" spc="-40"/>
              <a:t>S</a:t>
            </a:r>
            <a:r>
              <a:rPr lang="en-US" spc="15"/>
              <a:t>E</a:t>
            </a:r>
            <a:r>
              <a:rPr lang="en-US" spc="-5"/>
              <a:t>487</a:t>
            </a:r>
            <a:r>
              <a:rPr lang="en-US" spc="25"/>
              <a:t>T</a:t>
            </a:r>
            <a:r>
              <a:rPr lang="en-US" spc="-15"/>
              <a:t> </a:t>
            </a:r>
            <a:r>
              <a:rPr lang="en-US" spc="-140"/>
              <a:t>-</a:t>
            </a:r>
            <a:r>
              <a:rPr lang="en-US" spc="-25"/>
              <a:t> </a:t>
            </a:r>
            <a:r>
              <a:rPr lang="en-US" spc="-5"/>
              <a:t>D</a:t>
            </a:r>
            <a:r>
              <a:rPr lang="en-US" spc="-40"/>
              <a:t>A</a:t>
            </a:r>
            <a:r>
              <a:rPr lang="en-US" spc="-25"/>
              <a:t>T</a:t>
            </a:r>
            <a:r>
              <a:rPr lang="en-US" spc="5"/>
              <a:t>A</a:t>
            </a:r>
            <a:r>
              <a:rPr lang="en-US" spc="10"/>
              <a:t> </a:t>
            </a:r>
            <a:r>
              <a:rPr lang="en-US" spc="-5"/>
              <a:t>W</a:t>
            </a:r>
            <a:r>
              <a:rPr lang="en-US" spc="15"/>
              <a:t>A</a:t>
            </a:r>
            <a:r>
              <a:rPr lang="en-US" spc="-55"/>
              <a:t>R</a:t>
            </a:r>
            <a:r>
              <a:rPr lang="en-US" spc="15"/>
              <a:t>E</a:t>
            </a:r>
            <a:r>
              <a:rPr lang="en-US" spc="30"/>
              <a:t>H</a:t>
            </a:r>
            <a:r>
              <a:rPr lang="en-US" spc="-30"/>
              <a:t>OU</a:t>
            </a:r>
            <a:r>
              <a:rPr lang="en-US" spc="-40"/>
              <a:t>S</a:t>
            </a:r>
            <a:r>
              <a:rPr lang="en-US" spc="-50"/>
              <a:t>I</a:t>
            </a:r>
            <a:r>
              <a:rPr lang="en-US" spc="30"/>
              <a:t>N</a:t>
            </a:r>
            <a:r>
              <a:rPr lang="en-US" spc="10"/>
              <a:t>G</a:t>
            </a:r>
            <a:r>
              <a:rPr lang="en-US" spc="-15"/>
              <a:t> </a:t>
            </a:r>
            <a:r>
              <a:rPr lang="en-US" spc="15"/>
              <a:t>A</a:t>
            </a:r>
            <a:r>
              <a:rPr lang="en-US" spc="30"/>
              <a:t>N</a:t>
            </a:r>
            <a:r>
              <a:rPr lang="en-US" spc="-5"/>
              <a:t>D</a:t>
            </a:r>
            <a:r>
              <a:rPr lang="en-US" spc="5"/>
              <a:t> </a:t>
            </a:r>
            <a:r>
              <a:rPr lang="en-US" spc="-65"/>
              <a:t>I</a:t>
            </a:r>
            <a:r>
              <a:rPr lang="en-US" spc="5"/>
              <a:t>T</a:t>
            </a:r>
            <a:r>
              <a:rPr lang="en-US" spc="-20"/>
              <a:t>S  </a:t>
            </a:r>
            <a:r>
              <a:rPr lang="en-US" spc="-10"/>
              <a:t>APPLICATIONS</a:t>
            </a:r>
            <a:endParaRPr lang="en-US" spc="-1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63A6F-1EF9-4327-825B-863735E8C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lang="en-IN" spc="-20" smtClean="0"/>
              <a:t>‹#›</a:t>
            </a:fld>
            <a:endParaRPr lang="en-IN" spc="-20" dirty="0"/>
          </a:p>
        </p:txBody>
      </p:sp>
    </p:spTree>
    <p:extLst>
      <p:ext uri="{BB962C8B-B14F-4D97-AF65-F5344CB8AC3E}">
        <p14:creationId xmlns:p14="http://schemas.microsoft.com/office/powerpoint/2010/main" val="1369316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06CFB-485C-35D2-86AE-32DE0D1BD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F48DA-C4F8-3874-96DC-6AED96E57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32BDFF-BAE8-EBEF-8D78-A3AB7BB9C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6E5822-2BC9-F9E7-284D-0A4B8A390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749935" marR="5080" indent="-737870">
              <a:lnSpc>
                <a:spcPts val="1040"/>
              </a:lnSpc>
              <a:spcBef>
                <a:spcPts val="95"/>
              </a:spcBef>
            </a:pPr>
            <a:r>
              <a:rPr lang="en-US" spc="-5"/>
              <a:t>18</a:t>
            </a:r>
            <a:r>
              <a:rPr lang="en-US" spc="15"/>
              <a:t>C</a:t>
            </a:r>
            <a:r>
              <a:rPr lang="en-US" spc="-40"/>
              <a:t>S</a:t>
            </a:r>
            <a:r>
              <a:rPr lang="en-US" spc="15"/>
              <a:t>E</a:t>
            </a:r>
            <a:r>
              <a:rPr lang="en-US" spc="-5"/>
              <a:t>487</a:t>
            </a:r>
            <a:r>
              <a:rPr lang="en-US" spc="25"/>
              <a:t>T</a:t>
            </a:r>
            <a:r>
              <a:rPr lang="en-US" spc="-15"/>
              <a:t> </a:t>
            </a:r>
            <a:r>
              <a:rPr lang="en-US" spc="-140"/>
              <a:t>-</a:t>
            </a:r>
            <a:r>
              <a:rPr lang="en-US" spc="-25"/>
              <a:t> </a:t>
            </a:r>
            <a:r>
              <a:rPr lang="en-US" spc="-5"/>
              <a:t>D</a:t>
            </a:r>
            <a:r>
              <a:rPr lang="en-US" spc="-40"/>
              <a:t>A</a:t>
            </a:r>
            <a:r>
              <a:rPr lang="en-US" spc="-25"/>
              <a:t>T</a:t>
            </a:r>
            <a:r>
              <a:rPr lang="en-US" spc="5"/>
              <a:t>A</a:t>
            </a:r>
            <a:r>
              <a:rPr lang="en-US" spc="10"/>
              <a:t> </a:t>
            </a:r>
            <a:r>
              <a:rPr lang="en-US" spc="-5"/>
              <a:t>W</a:t>
            </a:r>
            <a:r>
              <a:rPr lang="en-US" spc="15"/>
              <a:t>A</a:t>
            </a:r>
            <a:r>
              <a:rPr lang="en-US" spc="-55"/>
              <a:t>R</a:t>
            </a:r>
            <a:r>
              <a:rPr lang="en-US" spc="15"/>
              <a:t>E</a:t>
            </a:r>
            <a:r>
              <a:rPr lang="en-US" spc="30"/>
              <a:t>H</a:t>
            </a:r>
            <a:r>
              <a:rPr lang="en-US" spc="-30"/>
              <a:t>OU</a:t>
            </a:r>
            <a:r>
              <a:rPr lang="en-US" spc="-40"/>
              <a:t>S</a:t>
            </a:r>
            <a:r>
              <a:rPr lang="en-US" spc="-50"/>
              <a:t>I</a:t>
            </a:r>
            <a:r>
              <a:rPr lang="en-US" spc="30"/>
              <a:t>N</a:t>
            </a:r>
            <a:r>
              <a:rPr lang="en-US" spc="10"/>
              <a:t>G</a:t>
            </a:r>
            <a:r>
              <a:rPr lang="en-US" spc="-15"/>
              <a:t> </a:t>
            </a:r>
            <a:r>
              <a:rPr lang="en-US" spc="15"/>
              <a:t>A</a:t>
            </a:r>
            <a:r>
              <a:rPr lang="en-US" spc="30"/>
              <a:t>N</a:t>
            </a:r>
            <a:r>
              <a:rPr lang="en-US" spc="-5"/>
              <a:t>D</a:t>
            </a:r>
            <a:r>
              <a:rPr lang="en-US" spc="5"/>
              <a:t> </a:t>
            </a:r>
            <a:r>
              <a:rPr lang="en-US" spc="-65"/>
              <a:t>I</a:t>
            </a:r>
            <a:r>
              <a:rPr lang="en-US" spc="5"/>
              <a:t>T</a:t>
            </a:r>
            <a:r>
              <a:rPr lang="en-US" spc="-20"/>
              <a:t>S  </a:t>
            </a:r>
            <a:r>
              <a:rPr lang="en-US" spc="-10"/>
              <a:t>APPLICATIONS</a:t>
            </a:r>
            <a:endParaRPr lang="en-US" spc="-1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C1EA4-0DEA-FD7B-4854-733D4780D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lang="en-IN" spc="-20" smtClean="0"/>
              <a:t>‹#›</a:t>
            </a:fld>
            <a:endParaRPr lang="en-IN" spc="-20" dirty="0"/>
          </a:p>
        </p:txBody>
      </p:sp>
    </p:spTree>
    <p:extLst>
      <p:ext uri="{BB962C8B-B14F-4D97-AF65-F5344CB8AC3E}">
        <p14:creationId xmlns:p14="http://schemas.microsoft.com/office/powerpoint/2010/main" val="2194581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8A041-CF42-2C0E-FF8D-F061AA164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735" y="1883878"/>
            <a:ext cx="9212104" cy="3143294"/>
          </a:xfrm>
        </p:spPr>
        <p:txBody>
          <a:bodyPr anchor="b"/>
          <a:lstStyle>
            <a:lvl1pPr>
              <a:defRPr sz="5256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13CF3D-5A09-D112-233A-F0B40EE00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8735" y="5056909"/>
            <a:ext cx="9212104" cy="1652984"/>
          </a:xfrm>
        </p:spPr>
        <p:txBody>
          <a:bodyPr/>
          <a:lstStyle>
            <a:lvl1pPr marL="0" indent="0">
              <a:buNone/>
              <a:defRPr sz="2102">
                <a:solidFill>
                  <a:schemeClr val="tx1">
                    <a:tint val="82000"/>
                  </a:schemeClr>
                </a:solidFill>
              </a:defRPr>
            </a:lvl1pPr>
            <a:lvl2pPr marL="400507" indent="0">
              <a:buNone/>
              <a:defRPr sz="1752">
                <a:solidFill>
                  <a:schemeClr val="tx1">
                    <a:tint val="82000"/>
                  </a:schemeClr>
                </a:solidFill>
              </a:defRPr>
            </a:lvl2pPr>
            <a:lvl3pPr marL="801014" indent="0">
              <a:buNone/>
              <a:defRPr sz="1577">
                <a:solidFill>
                  <a:schemeClr val="tx1">
                    <a:tint val="82000"/>
                  </a:schemeClr>
                </a:solidFill>
              </a:defRPr>
            </a:lvl3pPr>
            <a:lvl4pPr marL="1201522" indent="0">
              <a:buNone/>
              <a:defRPr sz="1402">
                <a:solidFill>
                  <a:schemeClr val="tx1">
                    <a:tint val="82000"/>
                  </a:schemeClr>
                </a:solidFill>
              </a:defRPr>
            </a:lvl4pPr>
            <a:lvl5pPr marL="1602029" indent="0">
              <a:buNone/>
              <a:defRPr sz="1402">
                <a:solidFill>
                  <a:schemeClr val="tx1">
                    <a:tint val="82000"/>
                  </a:schemeClr>
                </a:solidFill>
              </a:defRPr>
            </a:lvl5pPr>
            <a:lvl6pPr marL="2002536" indent="0">
              <a:buNone/>
              <a:defRPr sz="1402">
                <a:solidFill>
                  <a:schemeClr val="tx1">
                    <a:tint val="82000"/>
                  </a:schemeClr>
                </a:solidFill>
              </a:defRPr>
            </a:lvl6pPr>
            <a:lvl7pPr marL="2403043" indent="0">
              <a:buNone/>
              <a:defRPr sz="1402">
                <a:solidFill>
                  <a:schemeClr val="tx1">
                    <a:tint val="82000"/>
                  </a:schemeClr>
                </a:solidFill>
              </a:defRPr>
            </a:lvl7pPr>
            <a:lvl8pPr marL="2803550" indent="0">
              <a:buNone/>
              <a:defRPr sz="1402">
                <a:solidFill>
                  <a:schemeClr val="tx1">
                    <a:tint val="82000"/>
                  </a:schemeClr>
                </a:solidFill>
              </a:defRPr>
            </a:lvl8pPr>
            <a:lvl9pPr marL="3204058" indent="0">
              <a:buNone/>
              <a:defRPr sz="1402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953CA1-62C4-E447-6DB5-78F53FEF1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F67C9D-8852-1F72-C9EE-AC3056403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749935" marR="5080" indent="-737870">
              <a:lnSpc>
                <a:spcPts val="1040"/>
              </a:lnSpc>
              <a:spcBef>
                <a:spcPts val="95"/>
              </a:spcBef>
            </a:pPr>
            <a:r>
              <a:rPr lang="en-US" spc="-5"/>
              <a:t>18</a:t>
            </a:r>
            <a:r>
              <a:rPr lang="en-US" spc="15"/>
              <a:t>C</a:t>
            </a:r>
            <a:r>
              <a:rPr lang="en-US" spc="-40"/>
              <a:t>S</a:t>
            </a:r>
            <a:r>
              <a:rPr lang="en-US" spc="15"/>
              <a:t>E</a:t>
            </a:r>
            <a:r>
              <a:rPr lang="en-US" spc="-5"/>
              <a:t>487</a:t>
            </a:r>
            <a:r>
              <a:rPr lang="en-US" spc="25"/>
              <a:t>T</a:t>
            </a:r>
            <a:r>
              <a:rPr lang="en-US" spc="-15"/>
              <a:t> </a:t>
            </a:r>
            <a:r>
              <a:rPr lang="en-US" spc="-140"/>
              <a:t>-</a:t>
            </a:r>
            <a:r>
              <a:rPr lang="en-US" spc="-25"/>
              <a:t> </a:t>
            </a:r>
            <a:r>
              <a:rPr lang="en-US" spc="-5"/>
              <a:t>D</a:t>
            </a:r>
            <a:r>
              <a:rPr lang="en-US" spc="-40"/>
              <a:t>A</a:t>
            </a:r>
            <a:r>
              <a:rPr lang="en-US" spc="-25"/>
              <a:t>T</a:t>
            </a:r>
            <a:r>
              <a:rPr lang="en-US" spc="5"/>
              <a:t>A</a:t>
            </a:r>
            <a:r>
              <a:rPr lang="en-US" spc="10"/>
              <a:t> </a:t>
            </a:r>
            <a:r>
              <a:rPr lang="en-US" spc="-5"/>
              <a:t>W</a:t>
            </a:r>
            <a:r>
              <a:rPr lang="en-US" spc="15"/>
              <a:t>A</a:t>
            </a:r>
            <a:r>
              <a:rPr lang="en-US" spc="-55"/>
              <a:t>R</a:t>
            </a:r>
            <a:r>
              <a:rPr lang="en-US" spc="15"/>
              <a:t>E</a:t>
            </a:r>
            <a:r>
              <a:rPr lang="en-US" spc="30"/>
              <a:t>H</a:t>
            </a:r>
            <a:r>
              <a:rPr lang="en-US" spc="-30"/>
              <a:t>OU</a:t>
            </a:r>
            <a:r>
              <a:rPr lang="en-US" spc="-40"/>
              <a:t>S</a:t>
            </a:r>
            <a:r>
              <a:rPr lang="en-US" spc="-50"/>
              <a:t>I</a:t>
            </a:r>
            <a:r>
              <a:rPr lang="en-US" spc="30"/>
              <a:t>N</a:t>
            </a:r>
            <a:r>
              <a:rPr lang="en-US" spc="10"/>
              <a:t>G</a:t>
            </a:r>
            <a:r>
              <a:rPr lang="en-US" spc="-15"/>
              <a:t> </a:t>
            </a:r>
            <a:r>
              <a:rPr lang="en-US" spc="15"/>
              <a:t>A</a:t>
            </a:r>
            <a:r>
              <a:rPr lang="en-US" spc="30"/>
              <a:t>N</a:t>
            </a:r>
            <a:r>
              <a:rPr lang="en-US" spc="-5"/>
              <a:t>D</a:t>
            </a:r>
            <a:r>
              <a:rPr lang="en-US" spc="5"/>
              <a:t> </a:t>
            </a:r>
            <a:r>
              <a:rPr lang="en-US" spc="-65"/>
              <a:t>I</a:t>
            </a:r>
            <a:r>
              <a:rPr lang="en-US" spc="5"/>
              <a:t>T</a:t>
            </a:r>
            <a:r>
              <a:rPr lang="en-US" spc="-20"/>
              <a:t>S  </a:t>
            </a:r>
            <a:r>
              <a:rPr lang="en-US" spc="-10"/>
              <a:t>APPLICATIONS</a:t>
            </a:r>
            <a:endParaRPr lang="en-US" spc="-1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ECE5C-A042-E02B-BC78-26F207670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lang="en-IN" spc="-20" smtClean="0"/>
              <a:t>‹#›</a:t>
            </a:fld>
            <a:endParaRPr lang="en-IN" spc="-20" dirty="0"/>
          </a:p>
        </p:txBody>
      </p:sp>
    </p:spTree>
    <p:extLst>
      <p:ext uri="{BB962C8B-B14F-4D97-AF65-F5344CB8AC3E}">
        <p14:creationId xmlns:p14="http://schemas.microsoft.com/office/powerpoint/2010/main" val="3386262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01A8B-92AA-4DA6-514F-057A4BF3C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3EDD7-319D-9A01-6273-76A11FF0FD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34298" y="2011568"/>
            <a:ext cx="4539298" cy="47945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17961A-4281-EE42-BF63-9ACF7AEEBA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07104" y="2011568"/>
            <a:ext cx="4539298" cy="47945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3CDC9-234B-DC2B-5379-35036C46A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CE4352-29D0-7EEC-745C-6F7ABE9D6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749935" marR="5080" indent="-737870">
              <a:lnSpc>
                <a:spcPts val="1040"/>
              </a:lnSpc>
              <a:spcBef>
                <a:spcPts val="95"/>
              </a:spcBef>
            </a:pPr>
            <a:r>
              <a:rPr lang="en-US" spc="-5"/>
              <a:t>18</a:t>
            </a:r>
            <a:r>
              <a:rPr lang="en-US" spc="15"/>
              <a:t>C</a:t>
            </a:r>
            <a:r>
              <a:rPr lang="en-US" spc="-40"/>
              <a:t>S</a:t>
            </a:r>
            <a:r>
              <a:rPr lang="en-US" spc="15"/>
              <a:t>E</a:t>
            </a:r>
            <a:r>
              <a:rPr lang="en-US" spc="-5"/>
              <a:t>487</a:t>
            </a:r>
            <a:r>
              <a:rPr lang="en-US" spc="25"/>
              <a:t>T</a:t>
            </a:r>
            <a:r>
              <a:rPr lang="en-US" spc="-15"/>
              <a:t> </a:t>
            </a:r>
            <a:r>
              <a:rPr lang="en-US" spc="-140"/>
              <a:t>-</a:t>
            </a:r>
            <a:r>
              <a:rPr lang="en-US" spc="-25"/>
              <a:t> </a:t>
            </a:r>
            <a:r>
              <a:rPr lang="en-US" spc="-5"/>
              <a:t>D</a:t>
            </a:r>
            <a:r>
              <a:rPr lang="en-US" spc="-40"/>
              <a:t>A</a:t>
            </a:r>
            <a:r>
              <a:rPr lang="en-US" spc="-25"/>
              <a:t>T</a:t>
            </a:r>
            <a:r>
              <a:rPr lang="en-US" spc="5"/>
              <a:t>A</a:t>
            </a:r>
            <a:r>
              <a:rPr lang="en-US" spc="10"/>
              <a:t> </a:t>
            </a:r>
            <a:r>
              <a:rPr lang="en-US" spc="-5"/>
              <a:t>W</a:t>
            </a:r>
            <a:r>
              <a:rPr lang="en-US" spc="15"/>
              <a:t>A</a:t>
            </a:r>
            <a:r>
              <a:rPr lang="en-US" spc="-55"/>
              <a:t>R</a:t>
            </a:r>
            <a:r>
              <a:rPr lang="en-US" spc="15"/>
              <a:t>E</a:t>
            </a:r>
            <a:r>
              <a:rPr lang="en-US" spc="30"/>
              <a:t>H</a:t>
            </a:r>
            <a:r>
              <a:rPr lang="en-US" spc="-30"/>
              <a:t>OU</a:t>
            </a:r>
            <a:r>
              <a:rPr lang="en-US" spc="-40"/>
              <a:t>S</a:t>
            </a:r>
            <a:r>
              <a:rPr lang="en-US" spc="-50"/>
              <a:t>I</a:t>
            </a:r>
            <a:r>
              <a:rPr lang="en-US" spc="30"/>
              <a:t>N</a:t>
            </a:r>
            <a:r>
              <a:rPr lang="en-US" spc="10"/>
              <a:t>G</a:t>
            </a:r>
            <a:r>
              <a:rPr lang="en-US" spc="-15"/>
              <a:t> </a:t>
            </a:r>
            <a:r>
              <a:rPr lang="en-US" spc="15"/>
              <a:t>A</a:t>
            </a:r>
            <a:r>
              <a:rPr lang="en-US" spc="30"/>
              <a:t>N</a:t>
            </a:r>
            <a:r>
              <a:rPr lang="en-US" spc="-5"/>
              <a:t>D</a:t>
            </a:r>
            <a:r>
              <a:rPr lang="en-US" spc="5"/>
              <a:t> </a:t>
            </a:r>
            <a:r>
              <a:rPr lang="en-US" spc="-65"/>
              <a:t>I</a:t>
            </a:r>
            <a:r>
              <a:rPr lang="en-US" spc="5"/>
              <a:t>T</a:t>
            </a:r>
            <a:r>
              <a:rPr lang="en-US" spc="-20"/>
              <a:t>S  </a:t>
            </a:r>
            <a:r>
              <a:rPr lang="en-US" spc="-10"/>
              <a:t>APPLICATIONS</a:t>
            </a:r>
            <a:endParaRPr lang="en-US" spc="-1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0072FC-A7E4-37E5-764E-EC50671DC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lang="en-IN" spc="-20" smtClean="0"/>
              <a:t>‹#›</a:t>
            </a:fld>
            <a:endParaRPr lang="en-IN" spc="-20" dirty="0"/>
          </a:p>
        </p:txBody>
      </p:sp>
    </p:spTree>
    <p:extLst>
      <p:ext uri="{BB962C8B-B14F-4D97-AF65-F5344CB8AC3E}">
        <p14:creationId xmlns:p14="http://schemas.microsoft.com/office/powerpoint/2010/main" val="2922539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D12C7-0AAC-A1F4-DC5A-C88D7EB38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689" y="402314"/>
            <a:ext cx="9212104" cy="146057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3D0694-7828-CEA6-585B-27450B137F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5690" y="1852393"/>
            <a:ext cx="4518436" cy="907829"/>
          </a:xfrm>
        </p:spPr>
        <p:txBody>
          <a:bodyPr anchor="b"/>
          <a:lstStyle>
            <a:lvl1pPr marL="0" indent="0">
              <a:buNone/>
              <a:defRPr sz="2102" b="1"/>
            </a:lvl1pPr>
            <a:lvl2pPr marL="400507" indent="0">
              <a:buNone/>
              <a:defRPr sz="1752" b="1"/>
            </a:lvl2pPr>
            <a:lvl3pPr marL="801014" indent="0">
              <a:buNone/>
              <a:defRPr sz="1577" b="1"/>
            </a:lvl3pPr>
            <a:lvl4pPr marL="1201522" indent="0">
              <a:buNone/>
              <a:defRPr sz="1402" b="1"/>
            </a:lvl4pPr>
            <a:lvl5pPr marL="1602029" indent="0">
              <a:buNone/>
              <a:defRPr sz="1402" b="1"/>
            </a:lvl5pPr>
            <a:lvl6pPr marL="2002536" indent="0">
              <a:buNone/>
              <a:defRPr sz="1402" b="1"/>
            </a:lvl6pPr>
            <a:lvl7pPr marL="2403043" indent="0">
              <a:buNone/>
              <a:defRPr sz="1402" b="1"/>
            </a:lvl7pPr>
            <a:lvl8pPr marL="2803550" indent="0">
              <a:buNone/>
              <a:defRPr sz="1402" b="1"/>
            </a:lvl8pPr>
            <a:lvl9pPr marL="3204058" indent="0">
              <a:buNone/>
              <a:defRPr sz="140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1BE824-89AE-24F9-DF57-E5CC236D85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35690" y="2760222"/>
            <a:ext cx="4518436" cy="40598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0A5397-7F27-8ED3-C06D-D74E1F7A75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407104" y="1852393"/>
            <a:ext cx="4540689" cy="907829"/>
          </a:xfrm>
        </p:spPr>
        <p:txBody>
          <a:bodyPr anchor="b"/>
          <a:lstStyle>
            <a:lvl1pPr marL="0" indent="0">
              <a:buNone/>
              <a:defRPr sz="2102" b="1"/>
            </a:lvl1pPr>
            <a:lvl2pPr marL="400507" indent="0">
              <a:buNone/>
              <a:defRPr sz="1752" b="1"/>
            </a:lvl2pPr>
            <a:lvl3pPr marL="801014" indent="0">
              <a:buNone/>
              <a:defRPr sz="1577" b="1"/>
            </a:lvl3pPr>
            <a:lvl4pPr marL="1201522" indent="0">
              <a:buNone/>
              <a:defRPr sz="1402" b="1"/>
            </a:lvl4pPr>
            <a:lvl5pPr marL="1602029" indent="0">
              <a:buNone/>
              <a:defRPr sz="1402" b="1"/>
            </a:lvl5pPr>
            <a:lvl6pPr marL="2002536" indent="0">
              <a:buNone/>
              <a:defRPr sz="1402" b="1"/>
            </a:lvl6pPr>
            <a:lvl7pPr marL="2403043" indent="0">
              <a:buNone/>
              <a:defRPr sz="1402" b="1"/>
            </a:lvl7pPr>
            <a:lvl8pPr marL="2803550" indent="0">
              <a:buNone/>
              <a:defRPr sz="1402" b="1"/>
            </a:lvl8pPr>
            <a:lvl9pPr marL="3204058" indent="0">
              <a:buNone/>
              <a:defRPr sz="140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8FF92A-81B8-61E3-85CB-AB6F90D533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407104" y="2760222"/>
            <a:ext cx="4540689" cy="40598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308C21-1396-8A60-3C60-82A9DDC98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F680C1-5C2A-AF2C-F6B4-6F169DD1A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749935" marR="5080" indent="-737870">
              <a:lnSpc>
                <a:spcPts val="1040"/>
              </a:lnSpc>
              <a:spcBef>
                <a:spcPts val="95"/>
              </a:spcBef>
            </a:pPr>
            <a:r>
              <a:rPr lang="en-US" spc="-5"/>
              <a:t>18</a:t>
            </a:r>
            <a:r>
              <a:rPr lang="en-US" spc="15"/>
              <a:t>C</a:t>
            </a:r>
            <a:r>
              <a:rPr lang="en-US" spc="-40"/>
              <a:t>S</a:t>
            </a:r>
            <a:r>
              <a:rPr lang="en-US" spc="15"/>
              <a:t>E</a:t>
            </a:r>
            <a:r>
              <a:rPr lang="en-US" spc="-5"/>
              <a:t>487</a:t>
            </a:r>
            <a:r>
              <a:rPr lang="en-US" spc="25"/>
              <a:t>T</a:t>
            </a:r>
            <a:r>
              <a:rPr lang="en-US" spc="-15"/>
              <a:t> </a:t>
            </a:r>
            <a:r>
              <a:rPr lang="en-US" spc="-140"/>
              <a:t>-</a:t>
            </a:r>
            <a:r>
              <a:rPr lang="en-US" spc="-25"/>
              <a:t> </a:t>
            </a:r>
            <a:r>
              <a:rPr lang="en-US" spc="-5"/>
              <a:t>D</a:t>
            </a:r>
            <a:r>
              <a:rPr lang="en-US" spc="-40"/>
              <a:t>A</a:t>
            </a:r>
            <a:r>
              <a:rPr lang="en-US" spc="-25"/>
              <a:t>T</a:t>
            </a:r>
            <a:r>
              <a:rPr lang="en-US" spc="5"/>
              <a:t>A</a:t>
            </a:r>
            <a:r>
              <a:rPr lang="en-US" spc="10"/>
              <a:t> </a:t>
            </a:r>
            <a:r>
              <a:rPr lang="en-US" spc="-5"/>
              <a:t>W</a:t>
            </a:r>
            <a:r>
              <a:rPr lang="en-US" spc="15"/>
              <a:t>A</a:t>
            </a:r>
            <a:r>
              <a:rPr lang="en-US" spc="-55"/>
              <a:t>R</a:t>
            </a:r>
            <a:r>
              <a:rPr lang="en-US" spc="15"/>
              <a:t>E</a:t>
            </a:r>
            <a:r>
              <a:rPr lang="en-US" spc="30"/>
              <a:t>H</a:t>
            </a:r>
            <a:r>
              <a:rPr lang="en-US" spc="-30"/>
              <a:t>OU</a:t>
            </a:r>
            <a:r>
              <a:rPr lang="en-US" spc="-40"/>
              <a:t>S</a:t>
            </a:r>
            <a:r>
              <a:rPr lang="en-US" spc="-50"/>
              <a:t>I</a:t>
            </a:r>
            <a:r>
              <a:rPr lang="en-US" spc="30"/>
              <a:t>N</a:t>
            </a:r>
            <a:r>
              <a:rPr lang="en-US" spc="10"/>
              <a:t>G</a:t>
            </a:r>
            <a:r>
              <a:rPr lang="en-US" spc="-15"/>
              <a:t> </a:t>
            </a:r>
            <a:r>
              <a:rPr lang="en-US" spc="15"/>
              <a:t>A</a:t>
            </a:r>
            <a:r>
              <a:rPr lang="en-US" spc="30"/>
              <a:t>N</a:t>
            </a:r>
            <a:r>
              <a:rPr lang="en-US" spc="-5"/>
              <a:t>D</a:t>
            </a:r>
            <a:r>
              <a:rPr lang="en-US" spc="5"/>
              <a:t> </a:t>
            </a:r>
            <a:r>
              <a:rPr lang="en-US" spc="-65"/>
              <a:t>I</a:t>
            </a:r>
            <a:r>
              <a:rPr lang="en-US" spc="5"/>
              <a:t>T</a:t>
            </a:r>
            <a:r>
              <a:rPr lang="en-US" spc="-20"/>
              <a:t>S  </a:t>
            </a:r>
            <a:r>
              <a:rPr lang="en-US" spc="-10"/>
              <a:t>APPLICATIONS</a:t>
            </a:r>
            <a:endParaRPr lang="en-US" spc="-1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34F3D0-4729-5A02-8D36-DBCD29177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lang="en-IN" spc="-20" smtClean="0"/>
              <a:t>‹#›</a:t>
            </a:fld>
            <a:endParaRPr lang="en-IN" spc="-20" dirty="0"/>
          </a:p>
        </p:txBody>
      </p:sp>
    </p:spTree>
    <p:extLst>
      <p:ext uri="{BB962C8B-B14F-4D97-AF65-F5344CB8AC3E}">
        <p14:creationId xmlns:p14="http://schemas.microsoft.com/office/powerpoint/2010/main" val="1543507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CA19E-D6D3-CD90-F500-17B260EFB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191FA8-A291-7D19-BCEC-54B24D939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B82CB7-B65A-23AB-1448-F70EA406D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749935" marR="5080" indent="-737870">
              <a:lnSpc>
                <a:spcPts val="1040"/>
              </a:lnSpc>
              <a:spcBef>
                <a:spcPts val="95"/>
              </a:spcBef>
            </a:pPr>
            <a:r>
              <a:rPr lang="en-US" spc="-5"/>
              <a:t>18</a:t>
            </a:r>
            <a:r>
              <a:rPr lang="en-US" spc="15"/>
              <a:t>C</a:t>
            </a:r>
            <a:r>
              <a:rPr lang="en-US" spc="-40"/>
              <a:t>S</a:t>
            </a:r>
            <a:r>
              <a:rPr lang="en-US" spc="15"/>
              <a:t>E</a:t>
            </a:r>
            <a:r>
              <a:rPr lang="en-US" spc="-5"/>
              <a:t>487</a:t>
            </a:r>
            <a:r>
              <a:rPr lang="en-US" spc="25"/>
              <a:t>T</a:t>
            </a:r>
            <a:r>
              <a:rPr lang="en-US" spc="-15"/>
              <a:t> </a:t>
            </a:r>
            <a:r>
              <a:rPr lang="en-US" spc="-140"/>
              <a:t>-</a:t>
            </a:r>
            <a:r>
              <a:rPr lang="en-US" spc="-25"/>
              <a:t> </a:t>
            </a:r>
            <a:r>
              <a:rPr lang="en-US" spc="-5"/>
              <a:t>D</a:t>
            </a:r>
            <a:r>
              <a:rPr lang="en-US" spc="-40"/>
              <a:t>A</a:t>
            </a:r>
            <a:r>
              <a:rPr lang="en-US" spc="-25"/>
              <a:t>T</a:t>
            </a:r>
            <a:r>
              <a:rPr lang="en-US" spc="5"/>
              <a:t>A</a:t>
            </a:r>
            <a:r>
              <a:rPr lang="en-US" spc="10"/>
              <a:t> </a:t>
            </a:r>
            <a:r>
              <a:rPr lang="en-US" spc="-5"/>
              <a:t>W</a:t>
            </a:r>
            <a:r>
              <a:rPr lang="en-US" spc="15"/>
              <a:t>A</a:t>
            </a:r>
            <a:r>
              <a:rPr lang="en-US" spc="-55"/>
              <a:t>R</a:t>
            </a:r>
            <a:r>
              <a:rPr lang="en-US" spc="15"/>
              <a:t>E</a:t>
            </a:r>
            <a:r>
              <a:rPr lang="en-US" spc="30"/>
              <a:t>H</a:t>
            </a:r>
            <a:r>
              <a:rPr lang="en-US" spc="-30"/>
              <a:t>OU</a:t>
            </a:r>
            <a:r>
              <a:rPr lang="en-US" spc="-40"/>
              <a:t>S</a:t>
            </a:r>
            <a:r>
              <a:rPr lang="en-US" spc="-50"/>
              <a:t>I</a:t>
            </a:r>
            <a:r>
              <a:rPr lang="en-US" spc="30"/>
              <a:t>N</a:t>
            </a:r>
            <a:r>
              <a:rPr lang="en-US" spc="10"/>
              <a:t>G</a:t>
            </a:r>
            <a:r>
              <a:rPr lang="en-US" spc="-15"/>
              <a:t> </a:t>
            </a:r>
            <a:r>
              <a:rPr lang="en-US" spc="15"/>
              <a:t>A</a:t>
            </a:r>
            <a:r>
              <a:rPr lang="en-US" spc="30"/>
              <a:t>N</a:t>
            </a:r>
            <a:r>
              <a:rPr lang="en-US" spc="-5"/>
              <a:t>D</a:t>
            </a:r>
            <a:r>
              <a:rPr lang="en-US" spc="5"/>
              <a:t> </a:t>
            </a:r>
            <a:r>
              <a:rPr lang="en-US" spc="-65"/>
              <a:t>I</a:t>
            </a:r>
            <a:r>
              <a:rPr lang="en-US" spc="5"/>
              <a:t>T</a:t>
            </a:r>
            <a:r>
              <a:rPr lang="en-US" spc="-20"/>
              <a:t>S  </a:t>
            </a:r>
            <a:r>
              <a:rPr lang="en-US" spc="-10"/>
              <a:t>APPLICATIONS</a:t>
            </a:r>
            <a:endParaRPr lang="en-US" spc="-1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DA319C-1C6C-EDAF-EC5E-BCF2301B9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lang="en-IN" spc="-20" smtClean="0"/>
              <a:t>‹#›</a:t>
            </a:fld>
            <a:endParaRPr lang="en-IN" spc="-20" dirty="0"/>
          </a:p>
        </p:txBody>
      </p:sp>
    </p:spTree>
    <p:extLst>
      <p:ext uri="{BB962C8B-B14F-4D97-AF65-F5344CB8AC3E}">
        <p14:creationId xmlns:p14="http://schemas.microsoft.com/office/powerpoint/2010/main" val="1795970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1AD7E6-27AE-3F76-E14D-72A1A02CC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567FBA-6DD7-2A70-07F6-62C2826C4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749935" marR="5080" indent="-737870">
              <a:lnSpc>
                <a:spcPts val="1040"/>
              </a:lnSpc>
              <a:spcBef>
                <a:spcPts val="95"/>
              </a:spcBef>
            </a:pPr>
            <a:r>
              <a:rPr lang="en-US" spc="-5"/>
              <a:t>18</a:t>
            </a:r>
            <a:r>
              <a:rPr lang="en-US" spc="15"/>
              <a:t>C</a:t>
            </a:r>
            <a:r>
              <a:rPr lang="en-US" spc="-40"/>
              <a:t>S</a:t>
            </a:r>
            <a:r>
              <a:rPr lang="en-US" spc="15"/>
              <a:t>E</a:t>
            </a:r>
            <a:r>
              <a:rPr lang="en-US" spc="-5"/>
              <a:t>487</a:t>
            </a:r>
            <a:r>
              <a:rPr lang="en-US" spc="25"/>
              <a:t>T</a:t>
            </a:r>
            <a:r>
              <a:rPr lang="en-US" spc="-15"/>
              <a:t> </a:t>
            </a:r>
            <a:r>
              <a:rPr lang="en-US" spc="-140"/>
              <a:t>-</a:t>
            </a:r>
            <a:r>
              <a:rPr lang="en-US" spc="-25"/>
              <a:t> </a:t>
            </a:r>
            <a:r>
              <a:rPr lang="en-US" spc="-5"/>
              <a:t>D</a:t>
            </a:r>
            <a:r>
              <a:rPr lang="en-US" spc="-40"/>
              <a:t>A</a:t>
            </a:r>
            <a:r>
              <a:rPr lang="en-US" spc="-25"/>
              <a:t>T</a:t>
            </a:r>
            <a:r>
              <a:rPr lang="en-US" spc="5"/>
              <a:t>A</a:t>
            </a:r>
            <a:r>
              <a:rPr lang="en-US" spc="10"/>
              <a:t> </a:t>
            </a:r>
            <a:r>
              <a:rPr lang="en-US" spc="-5"/>
              <a:t>W</a:t>
            </a:r>
            <a:r>
              <a:rPr lang="en-US" spc="15"/>
              <a:t>A</a:t>
            </a:r>
            <a:r>
              <a:rPr lang="en-US" spc="-55"/>
              <a:t>R</a:t>
            </a:r>
            <a:r>
              <a:rPr lang="en-US" spc="15"/>
              <a:t>E</a:t>
            </a:r>
            <a:r>
              <a:rPr lang="en-US" spc="30"/>
              <a:t>H</a:t>
            </a:r>
            <a:r>
              <a:rPr lang="en-US" spc="-30"/>
              <a:t>OU</a:t>
            </a:r>
            <a:r>
              <a:rPr lang="en-US" spc="-40"/>
              <a:t>S</a:t>
            </a:r>
            <a:r>
              <a:rPr lang="en-US" spc="-50"/>
              <a:t>I</a:t>
            </a:r>
            <a:r>
              <a:rPr lang="en-US" spc="30"/>
              <a:t>N</a:t>
            </a:r>
            <a:r>
              <a:rPr lang="en-US" spc="10"/>
              <a:t>G</a:t>
            </a:r>
            <a:r>
              <a:rPr lang="en-US" spc="-15"/>
              <a:t> </a:t>
            </a:r>
            <a:r>
              <a:rPr lang="en-US" spc="15"/>
              <a:t>A</a:t>
            </a:r>
            <a:r>
              <a:rPr lang="en-US" spc="30"/>
              <a:t>N</a:t>
            </a:r>
            <a:r>
              <a:rPr lang="en-US" spc="-5"/>
              <a:t>D</a:t>
            </a:r>
            <a:r>
              <a:rPr lang="en-US" spc="5"/>
              <a:t> </a:t>
            </a:r>
            <a:r>
              <a:rPr lang="en-US" spc="-65"/>
              <a:t>I</a:t>
            </a:r>
            <a:r>
              <a:rPr lang="en-US" spc="5"/>
              <a:t>T</a:t>
            </a:r>
            <a:r>
              <a:rPr lang="en-US" spc="-20"/>
              <a:t>S  </a:t>
            </a:r>
            <a:r>
              <a:rPr lang="en-US" spc="-10"/>
              <a:t>APPLICATIONS</a:t>
            </a:r>
            <a:endParaRPr lang="en-US" spc="-1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56CEFE-4B51-0A11-4596-2FF9D60C2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lang="en-IN" spc="-20" smtClean="0"/>
              <a:t>‹#›</a:t>
            </a:fld>
            <a:endParaRPr lang="en-IN" spc="-20" dirty="0"/>
          </a:p>
        </p:txBody>
      </p:sp>
    </p:spTree>
    <p:extLst>
      <p:ext uri="{BB962C8B-B14F-4D97-AF65-F5344CB8AC3E}">
        <p14:creationId xmlns:p14="http://schemas.microsoft.com/office/powerpoint/2010/main" val="918554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823EF-5983-CC3E-DF78-3F46279D2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690" y="503767"/>
            <a:ext cx="3444803" cy="1763183"/>
          </a:xfrm>
        </p:spPr>
        <p:txBody>
          <a:bodyPr anchor="b"/>
          <a:lstStyle>
            <a:lvl1pPr>
              <a:defRPr sz="2803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72E21-8464-CD37-84DE-A38A6FC1D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0689" y="1087996"/>
            <a:ext cx="5407104" cy="5370013"/>
          </a:xfrm>
        </p:spPr>
        <p:txBody>
          <a:bodyPr/>
          <a:lstStyle>
            <a:lvl1pPr>
              <a:defRPr sz="2803"/>
            </a:lvl1pPr>
            <a:lvl2pPr>
              <a:defRPr sz="2453"/>
            </a:lvl2pPr>
            <a:lvl3pPr>
              <a:defRPr sz="2102"/>
            </a:lvl3pPr>
            <a:lvl4pPr>
              <a:defRPr sz="1752"/>
            </a:lvl4pPr>
            <a:lvl5pPr>
              <a:defRPr sz="1752"/>
            </a:lvl5pPr>
            <a:lvl6pPr>
              <a:defRPr sz="1752"/>
            </a:lvl6pPr>
            <a:lvl7pPr>
              <a:defRPr sz="1752"/>
            </a:lvl7pPr>
            <a:lvl8pPr>
              <a:defRPr sz="1752"/>
            </a:lvl8pPr>
            <a:lvl9pPr>
              <a:defRPr sz="175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AABD5D-998F-C369-1FFC-C53FE5A295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35690" y="2266950"/>
            <a:ext cx="3444803" cy="4199805"/>
          </a:xfrm>
        </p:spPr>
        <p:txBody>
          <a:bodyPr/>
          <a:lstStyle>
            <a:lvl1pPr marL="0" indent="0">
              <a:buNone/>
              <a:defRPr sz="1402"/>
            </a:lvl1pPr>
            <a:lvl2pPr marL="400507" indent="0">
              <a:buNone/>
              <a:defRPr sz="1226"/>
            </a:lvl2pPr>
            <a:lvl3pPr marL="801014" indent="0">
              <a:buNone/>
              <a:defRPr sz="1051"/>
            </a:lvl3pPr>
            <a:lvl4pPr marL="1201522" indent="0">
              <a:buNone/>
              <a:defRPr sz="876"/>
            </a:lvl4pPr>
            <a:lvl5pPr marL="1602029" indent="0">
              <a:buNone/>
              <a:defRPr sz="876"/>
            </a:lvl5pPr>
            <a:lvl6pPr marL="2002536" indent="0">
              <a:buNone/>
              <a:defRPr sz="876"/>
            </a:lvl6pPr>
            <a:lvl7pPr marL="2403043" indent="0">
              <a:buNone/>
              <a:defRPr sz="876"/>
            </a:lvl7pPr>
            <a:lvl8pPr marL="2803550" indent="0">
              <a:buNone/>
              <a:defRPr sz="876"/>
            </a:lvl8pPr>
            <a:lvl9pPr marL="3204058" indent="0">
              <a:buNone/>
              <a:defRPr sz="87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96738D-3A61-34AD-8CD3-34073C5AB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DF67D9-37B3-AEDE-D461-D5F186974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749935" marR="5080" indent="-737870">
              <a:lnSpc>
                <a:spcPts val="1040"/>
              </a:lnSpc>
              <a:spcBef>
                <a:spcPts val="95"/>
              </a:spcBef>
            </a:pPr>
            <a:r>
              <a:rPr lang="en-US" spc="-5"/>
              <a:t>18</a:t>
            </a:r>
            <a:r>
              <a:rPr lang="en-US" spc="15"/>
              <a:t>C</a:t>
            </a:r>
            <a:r>
              <a:rPr lang="en-US" spc="-40"/>
              <a:t>S</a:t>
            </a:r>
            <a:r>
              <a:rPr lang="en-US" spc="15"/>
              <a:t>E</a:t>
            </a:r>
            <a:r>
              <a:rPr lang="en-US" spc="-5"/>
              <a:t>487</a:t>
            </a:r>
            <a:r>
              <a:rPr lang="en-US" spc="25"/>
              <a:t>T</a:t>
            </a:r>
            <a:r>
              <a:rPr lang="en-US" spc="-15"/>
              <a:t> </a:t>
            </a:r>
            <a:r>
              <a:rPr lang="en-US" spc="-140"/>
              <a:t>-</a:t>
            </a:r>
            <a:r>
              <a:rPr lang="en-US" spc="-25"/>
              <a:t> </a:t>
            </a:r>
            <a:r>
              <a:rPr lang="en-US" spc="-5"/>
              <a:t>D</a:t>
            </a:r>
            <a:r>
              <a:rPr lang="en-US" spc="-40"/>
              <a:t>A</a:t>
            </a:r>
            <a:r>
              <a:rPr lang="en-US" spc="-25"/>
              <a:t>T</a:t>
            </a:r>
            <a:r>
              <a:rPr lang="en-US" spc="5"/>
              <a:t>A</a:t>
            </a:r>
            <a:r>
              <a:rPr lang="en-US" spc="10"/>
              <a:t> </a:t>
            </a:r>
            <a:r>
              <a:rPr lang="en-US" spc="-5"/>
              <a:t>W</a:t>
            </a:r>
            <a:r>
              <a:rPr lang="en-US" spc="15"/>
              <a:t>A</a:t>
            </a:r>
            <a:r>
              <a:rPr lang="en-US" spc="-55"/>
              <a:t>R</a:t>
            </a:r>
            <a:r>
              <a:rPr lang="en-US" spc="15"/>
              <a:t>E</a:t>
            </a:r>
            <a:r>
              <a:rPr lang="en-US" spc="30"/>
              <a:t>H</a:t>
            </a:r>
            <a:r>
              <a:rPr lang="en-US" spc="-30"/>
              <a:t>OU</a:t>
            </a:r>
            <a:r>
              <a:rPr lang="en-US" spc="-40"/>
              <a:t>S</a:t>
            </a:r>
            <a:r>
              <a:rPr lang="en-US" spc="-50"/>
              <a:t>I</a:t>
            </a:r>
            <a:r>
              <a:rPr lang="en-US" spc="30"/>
              <a:t>N</a:t>
            </a:r>
            <a:r>
              <a:rPr lang="en-US" spc="10"/>
              <a:t>G</a:t>
            </a:r>
            <a:r>
              <a:rPr lang="en-US" spc="-15"/>
              <a:t> </a:t>
            </a:r>
            <a:r>
              <a:rPr lang="en-US" spc="15"/>
              <a:t>A</a:t>
            </a:r>
            <a:r>
              <a:rPr lang="en-US" spc="30"/>
              <a:t>N</a:t>
            </a:r>
            <a:r>
              <a:rPr lang="en-US" spc="-5"/>
              <a:t>D</a:t>
            </a:r>
            <a:r>
              <a:rPr lang="en-US" spc="5"/>
              <a:t> </a:t>
            </a:r>
            <a:r>
              <a:rPr lang="en-US" spc="-65"/>
              <a:t>I</a:t>
            </a:r>
            <a:r>
              <a:rPr lang="en-US" spc="5"/>
              <a:t>T</a:t>
            </a:r>
            <a:r>
              <a:rPr lang="en-US" spc="-20"/>
              <a:t>S  </a:t>
            </a:r>
            <a:r>
              <a:rPr lang="en-US" spc="-10"/>
              <a:t>APPLICATIONS</a:t>
            </a:r>
            <a:endParaRPr lang="en-US" spc="-1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E3BE35-B773-B424-D963-BC8AA4120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lang="en-IN" spc="-20" smtClean="0"/>
              <a:t>‹#›</a:t>
            </a:fld>
            <a:endParaRPr lang="en-IN" spc="-20" dirty="0"/>
          </a:p>
        </p:txBody>
      </p:sp>
    </p:spTree>
    <p:extLst>
      <p:ext uri="{BB962C8B-B14F-4D97-AF65-F5344CB8AC3E}">
        <p14:creationId xmlns:p14="http://schemas.microsoft.com/office/powerpoint/2010/main" val="911335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869BC-07E5-9556-DBB8-EA435C835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690" y="503767"/>
            <a:ext cx="3444803" cy="1763183"/>
          </a:xfrm>
        </p:spPr>
        <p:txBody>
          <a:bodyPr anchor="b"/>
          <a:lstStyle>
            <a:lvl1pPr>
              <a:defRPr sz="2803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7A30BC-E91E-5472-B068-27597284C5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540689" y="1087996"/>
            <a:ext cx="5407104" cy="5370013"/>
          </a:xfrm>
        </p:spPr>
        <p:txBody>
          <a:bodyPr/>
          <a:lstStyle>
            <a:lvl1pPr marL="0" indent="0">
              <a:buNone/>
              <a:defRPr sz="2803"/>
            </a:lvl1pPr>
            <a:lvl2pPr marL="400507" indent="0">
              <a:buNone/>
              <a:defRPr sz="2453"/>
            </a:lvl2pPr>
            <a:lvl3pPr marL="801014" indent="0">
              <a:buNone/>
              <a:defRPr sz="2102"/>
            </a:lvl3pPr>
            <a:lvl4pPr marL="1201522" indent="0">
              <a:buNone/>
              <a:defRPr sz="1752"/>
            </a:lvl4pPr>
            <a:lvl5pPr marL="1602029" indent="0">
              <a:buNone/>
              <a:defRPr sz="1752"/>
            </a:lvl5pPr>
            <a:lvl6pPr marL="2002536" indent="0">
              <a:buNone/>
              <a:defRPr sz="1752"/>
            </a:lvl6pPr>
            <a:lvl7pPr marL="2403043" indent="0">
              <a:buNone/>
              <a:defRPr sz="1752"/>
            </a:lvl7pPr>
            <a:lvl8pPr marL="2803550" indent="0">
              <a:buNone/>
              <a:defRPr sz="1752"/>
            </a:lvl8pPr>
            <a:lvl9pPr marL="3204058" indent="0">
              <a:buNone/>
              <a:defRPr sz="1752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FF9893-94D4-8BF4-D0F4-7EAB337B02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35690" y="2266950"/>
            <a:ext cx="3444803" cy="4199805"/>
          </a:xfrm>
        </p:spPr>
        <p:txBody>
          <a:bodyPr/>
          <a:lstStyle>
            <a:lvl1pPr marL="0" indent="0">
              <a:buNone/>
              <a:defRPr sz="1402"/>
            </a:lvl1pPr>
            <a:lvl2pPr marL="400507" indent="0">
              <a:buNone/>
              <a:defRPr sz="1226"/>
            </a:lvl2pPr>
            <a:lvl3pPr marL="801014" indent="0">
              <a:buNone/>
              <a:defRPr sz="1051"/>
            </a:lvl3pPr>
            <a:lvl4pPr marL="1201522" indent="0">
              <a:buNone/>
              <a:defRPr sz="876"/>
            </a:lvl4pPr>
            <a:lvl5pPr marL="1602029" indent="0">
              <a:buNone/>
              <a:defRPr sz="876"/>
            </a:lvl5pPr>
            <a:lvl6pPr marL="2002536" indent="0">
              <a:buNone/>
              <a:defRPr sz="876"/>
            </a:lvl6pPr>
            <a:lvl7pPr marL="2403043" indent="0">
              <a:buNone/>
              <a:defRPr sz="876"/>
            </a:lvl7pPr>
            <a:lvl8pPr marL="2803550" indent="0">
              <a:buNone/>
              <a:defRPr sz="876"/>
            </a:lvl8pPr>
            <a:lvl9pPr marL="3204058" indent="0">
              <a:buNone/>
              <a:defRPr sz="87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4615C6-AC4E-99D9-8905-484C13156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D1DDD8-AA4E-0905-C780-9AAEB49A6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749935" marR="5080" indent="-737870">
              <a:lnSpc>
                <a:spcPts val="1040"/>
              </a:lnSpc>
              <a:spcBef>
                <a:spcPts val="95"/>
              </a:spcBef>
            </a:pPr>
            <a:r>
              <a:rPr lang="en-US" spc="-5"/>
              <a:t>18</a:t>
            </a:r>
            <a:r>
              <a:rPr lang="en-US" spc="15"/>
              <a:t>C</a:t>
            </a:r>
            <a:r>
              <a:rPr lang="en-US" spc="-40"/>
              <a:t>S</a:t>
            </a:r>
            <a:r>
              <a:rPr lang="en-US" spc="15"/>
              <a:t>E</a:t>
            </a:r>
            <a:r>
              <a:rPr lang="en-US" spc="-5"/>
              <a:t>487</a:t>
            </a:r>
            <a:r>
              <a:rPr lang="en-US" spc="25"/>
              <a:t>T</a:t>
            </a:r>
            <a:r>
              <a:rPr lang="en-US" spc="-15"/>
              <a:t> </a:t>
            </a:r>
            <a:r>
              <a:rPr lang="en-US" spc="-140"/>
              <a:t>-</a:t>
            </a:r>
            <a:r>
              <a:rPr lang="en-US" spc="-25"/>
              <a:t> </a:t>
            </a:r>
            <a:r>
              <a:rPr lang="en-US" spc="-5"/>
              <a:t>D</a:t>
            </a:r>
            <a:r>
              <a:rPr lang="en-US" spc="-40"/>
              <a:t>A</a:t>
            </a:r>
            <a:r>
              <a:rPr lang="en-US" spc="-25"/>
              <a:t>T</a:t>
            </a:r>
            <a:r>
              <a:rPr lang="en-US" spc="5"/>
              <a:t>A</a:t>
            </a:r>
            <a:r>
              <a:rPr lang="en-US" spc="10"/>
              <a:t> </a:t>
            </a:r>
            <a:r>
              <a:rPr lang="en-US" spc="-5"/>
              <a:t>W</a:t>
            </a:r>
            <a:r>
              <a:rPr lang="en-US" spc="15"/>
              <a:t>A</a:t>
            </a:r>
            <a:r>
              <a:rPr lang="en-US" spc="-55"/>
              <a:t>R</a:t>
            </a:r>
            <a:r>
              <a:rPr lang="en-US" spc="15"/>
              <a:t>E</a:t>
            </a:r>
            <a:r>
              <a:rPr lang="en-US" spc="30"/>
              <a:t>H</a:t>
            </a:r>
            <a:r>
              <a:rPr lang="en-US" spc="-30"/>
              <a:t>OU</a:t>
            </a:r>
            <a:r>
              <a:rPr lang="en-US" spc="-40"/>
              <a:t>S</a:t>
            </a:r>
            <a:r>
              <a:rPr lang="en-US" spc="-50"/>
              <a:t>I</a:t>
            </a:r>
            <a:r>
              <a:rPr lang="en-US" spc="30"/>
              <a:t>N</a:t>
            </a:r>
            <a:r>
              <a:rPr lang="en-US" spc="10"/>
              <a:t>G</a:t>
            </a:r>
            <a:r>
              <a:rPr lang="en-US" spc="-15"/>
              <a:t> </a:t>
            </a:r>
            <a:r>
              <a:rPr lang="en-US" spc="15"/>
              <a:t>A</a:t>
            </a:r>
            <a:r>
              <a:rPr lang="en-US" spc="30"/>
              <a:t>N</a:t>
            </a:r>
            <a:r>
              <a:rPr lang="en-US" spc="-5"/>
              <a:t>D</a:t>
            </a:r>
            <a:r>
              <a:rPr lang="en-US" spc="5"/>
              <a:t> </a:t>
            </a:r>
            <a:r>
              <a:rPr lang="en-US" spc="-65"/>
              <a:t>I</a:t>
            </a:r>
            <a:r>
              <a:rPr lang="en-US" spc="5"/>
              <a:t>T</a:t>
            </a:r>
            <a:r>
              <a:rPr lang="en-US" spc="-20"/>
              <a:t>S  </a:t>
            </a:r>
            <a:r>
              <a:rPr lang="en-US" spc="-10"/>
              <a:t>APPLICATIONS</a:t>
            </a:r>
            <a:endParaRPr lang="en-US" spc="-1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3602C7-F846-7D50-0006-C270550CF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lang="en-IN" spc="-20" smtClean="0"/>
              <a:t>‹#›</a:t>
            </a:fld>
            <a:endParaRPr lang="en-IN" spc="-20" dirty="0"/>
          </a:p>
        </p:txBody>
      </p:sp>
    </p:spTree>
    <p:extLst>
      <p:ext uri="{BB962C8B-B14F-4D97-AF65-F5344CB8AC3E}">
        <p14:creationId xmlns:p14="http://schemas.microsoft.com/office/powerpoint/2010/main" val="1833048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DC514C-F5FA-0C34-141D-9AAE40E35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298" y="402314"/>
            <a:ext cx="9212104" cy="14605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8019DD-9952-D4F7-E923-E568F06FD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4298" y="2011568"/>
            <a:ext cx="9212104" cy="4794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2A7F6-EE28-AC6E-98BE-51F2F3E7D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4298" y="7003756"/>
            <a:ext cx="2403158" cy="402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E3C5B3-7EC6-973A-FE14-1EC3D7DA61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37982" y="7003756"/>
            <a:ext cx="3604736" cy="402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marL="749935" marR="5080" indent="-737870">
              <a:lnSpc>
                <a:spcPts val="1040"/>
              </a:lnSpc>
              <a:spcBef>
                <a:spcPts val="95"/>
              </a:spcBef>
            </a:pPr>
            <a:r>
              <a:rPr lang="en-US" spc="-5"/>
              <a:t>18</a:t>
            </a:r>
            <a:r>
              <a:rPr lang="en-US" spc="15"/>
              <a:t>C</a:t>
            </a:r>
            <a:r>
              <a:rPr lang="en-US" spc="-40"/>
              <a:t>S</a:t>
            </a:r>
            <a:r>
              <a:rPr lang="en-US" spc="15"/>
              <a:t>E</a:t>
            </a:r>
            <a:r>
              <a:rPr lang="en-US" spc="-5"/>
              <a:t>487</a:t>
            </a:r>
            <a:r>
              <a:rPr lang="en-US" spc="25"/>
              <a:t>T</a:t>
            </a:r>
            <a:r>
              <a:rPr lang="en-US" spc="-15"/>
              <a:t> </a:t>
            </a:r>
            <a:r>
              <a:rPr lang="en-US" spc="-140"/>
              <a:t>-</a:t>
            </a:r>
            <a:r>
              <a:rPr lang="en-US" spc="-25"/>
              <a:t> </a:t>
            </a:r>
            <a:r>
              <a:rPr lang="en-US" spc="-5"/>
              <a:t>D</a:t>
            </a:r>
            <a:r>
              <a:rPr lang="en-US" spc="-40"/>
              <a:t>A</a:t>
            </a:r>
            <a:r>
              <a:rPr lang="en-US" spc="-25"/>
              <a:t>T</a:t>
            </a:r>
            <a:r>
              <a:rPr lang="en-US" spc="5"/>
              <a:t>A</a:t>
            </a:r>
            <a:r>
              <a:rPr lang="en-US" spc="10"/>
              <a:t> </a:t>
            </a:r>
            <a:r>
              <a:rPr lang="en-US" spc="-5"/>
              <a:t>W</a:t>
            </a:r>
            <a:r>
              <a:rPr lang="en-US" spc="15"/>
              <a:t>A</a:t>
            </a:r>
            <a:r>
              <a:rPr lang="en-US" spc="-55"/>
              <a:t>R</a:t>
            </a:r>
            <a:r>
              <a:rPr lang="en-US" spc="15"/>
              <a:t>E</a:t>
            </a:r>
            <a:r>
              <a:rPr lang="en-US" spc="30"/>
              <a:t>H</a:t>
            </a:r>
            <a:r>
              <a:rPr lang="en-US" spc="-30"/>
              <a:t>OU</a:t>
            </a:r>
            <a:r>
              <a:rPr lang="en-US" spc="-40"/>
              <a:t>S</a:t>
            </a:r>
            <a:r>
              <a:rPr lang="en-US" spc="-50"/>
              <a:t>I</a:t>
            </a:r>
            <a:r>
              <a:rPr lang="en-US" spc="30"/>
              <a:t>N</a:t>
            </a:r>
            <a:r>
              <a:rPr lang="en-US" spc="10"/>
              <a:t>G</a:t>
            </a:r>
            <a:r>
              <a:rPr lang="en-US" spc="-15"/>
              <a:t> </a:t>
            </a:r>
            <a:r>
              <a:rPr lang="en-US" spc="15"/>
              <a:t>A</a:t>
            </a:r>
            <a:r>
              <a:rPr lang="en-US" spc="30"/>
              <a:t>N</a:t>
            </a:r>
            <a:r>
              <a:rPr lang="en-US" spc="-5"/>
              <a:t>D</a:t>
            </a:r>
            <a:r>
              <a:rPr lang="en-US" spc="5"/>
              <a:t> </a:t>
            </a:r>
            <a:r>
              <a:rPr lang="en-US" spc="-65"/>
              <a:t>I</a:t>
            </a:r>
            <a:r>
              <a:rPr lang="en-US" spc="5"/>
              <a:t>T</a:t>
            </a:r>
            <a:r>
              <a:rPr lang="en-US" spc="-20"/>
              <a:t>S  </a:t>
            </a:r>
            <a:r>
              <a:rPr lang="en-US" spc="-10"/>
              <a:t>APPLICATIONS</a:t>
            </a:r>
            <a:endParaRPr lang="en-US" spc="-1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EE0CD-8FD5-0F0F-A3B9-CA3FF23CC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543244" y="7003756"/>
            <a:ext cx="2403158" cy="402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lang="en-IN" spc="-20" smtClean="0"/>
              <a:t>‹#›</a:t>
            </a:fld>
            <a:endParaRPr lang="en-IN" spc="-20" dirty="0"/>
          </a:p>
        </p:txBody>
      </p:sp>
    </p:spTree>
    <p:extLst>
      <p:ext uri="{BB962C8B-B14F-4D97-AF65-F5344CB8AC3E}">
        <p14:creationId xmlns:p14="http://schemas.microsoft.com/office/powerpoint/2010/main" val="3415417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801014" rtl="0" eaLnBrk="1" latinLnBrk="0" hangingPunct="1">
        <a:lnSpc>
          <a:spcPct val="90000"/>
        </a:lnSpc>
        <a:spcBef>
          <a:spcPct val="0"/>
        </a:spcBef>
        <a:buNone/>
        <a:defRPr sz="385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0254" indent="-200254" algn="l" defTabSz="801014" rtl="0" eaLnBrk="1" latinLnBrk="0" hangingPunct="1">
        <a:lnSpc>
          <a:spcPct val="90000"/>
        </a:lnSpc>
        <a:spcBef>
          <a:spcPts val="876"/>
        </a:spcBef>
        <a:buFont typeface="Arial" panose="020B0604020202020204" pitchFamily="34" charset="0"/>
        <a:buChar char="•"/>
        <a:defRPr sz="2453" kern="1200">
          <a:solidFill>
            <a:schemeClr val="tx1"/>
          </a:solidFill>
          <a:latin typeface="+mn-lt"/>
          <a:ea typeface="+mn-ea"/>
          <a:cs typeface="+mn-cs"/>
        </a:defRPr>
      </a:lvl1pPr>
      <a:lvl2pPr marL="600761" indent="-200254" algn="l" defTabSz="801014" rtl="0" eaLnBrk="1" latinLnBrk="0" hangingPunct="1">
        <a:lnSpc>
          <a:spcPct val="90000"/>
        </a:lnSpc>
        <a:spcBef>
          <a:spcPts val="438"/>
        </a:spcBef>
        <a:buFont typeface="Arial" panose="020B0604020202020204" pitchFamily="34" charset="0"/>
        <a:buChar char="•"/>
        <a:defRPr sz="2102" kern="1200">
          <a:solidFill>
            <a:schemeClr val="tx1"/>
          </a:solidFill>
          <a:latin typeface="+mn-lt"/>
          <a:ea typeface="+mn-ea"/>
          <a:cs typeface="+mn-cs"/>
        </a:defRPr>
      </a:lvl2pPr>
      <a:lvl3pPr marL="1001268" indent="-200254" algn="l" defTabSz="801014" rtl="0" eaLnBrk="1" latinLnBrk="0" hangingPunct="1">
        <a:lnSpc>
          <a:spcPct val="90000"/>
        </a:lnSpc>
        <a:spcBef>
          <a:spcPts val="438"/>
        </a:spcBef>
        <a:buFont typeface="Arial" panose="020B0604020202020204" pitchFamily="34" charset="0"/>
        <a:buChar char="•"/>
        <a:defRPr sz="1752" kern="1200">
          <a:solidFill>
            <a:schemeClr val="tx1"/>
          </a:solidFill>
          <a:latin typeface="+mn-lt"/>
          <a:ea typeface="+mn-ea"/>
          <a:cs typeface="+mn-cs"/>
        </a:defRPr>
      </a:lvl3pPr>
      <a:lvl4pPr marL="1401775" indent="-200254" algn="l" defTabSz="801014" rtl="0" eaLnBrk="1" latinLnBrk="0" hangingPunct="1">
        <a:lnSpc>
          <a:spcPct val="90000"/>
        </a:lnSpc>
        <a:spcBef>
          <a:spcPts val="438"/>
        </a:spcBef>
        <a:buFont typeface="Arial" panose="020B0604020202020204" pitchFamily="34" charset="0"/>
        <a:buChar char="•"/>
        <a:defRPr sz="1577" kern="1200">
          <a:solidFill>
            <a:schemeClr val="tx1"/>
          </a:solidFill>
          <a:latin typeface="+mn-lt"/>
          <a:ea typeface="+mn-ea"/>
          <a:cs typeface="+mn-cs"/>
        </a:defRPr>
      </a:lvl4pPr>
      <a:lvl5pPr marL="1802282" indent="-200254" algn="l" defTabSz="801014" rtl="0" eaLnBrk="1" latinLnBrk="0" hangingPunct="1">
        <a:lnSpc>
          <a:spcPct val="90000"/>
        </a:lnSpc>
        <a:spcBef>
          <a:spcPts val="438"/>
        </a:spcBef>
        <a:buFont typeface="Arial" panose="020B0604020202020204" pitchFamily="34" charset="0"/>
        <a:buChar char="•"/>
        <a:defRPr sz="1577" kern="1200">
          <a:solidFill>
            <a:schemeClr val="tx1"/>
          </a:solidFill>
          <a:latin typeface="+mn-lt"/>
          <a:ea typeface="+mn-ea"/>
          <a:cs typeface="+mn-cs"/>
        </a:defRPr>
      </a:lvl5pPr>
      <a:lvl6pPr marL="2202790" indent="-200254" algn="l" defTabSz="801014" rtl="0" eaLnBrk="1" latinLnBrk="0" hangingPunct="1">
        <a:lnSpc>
          <a:spcPct val="90000"/>
        </a:lnSpc>
        <a:spcBef>
          <a:spcPts val="438"/>
        </a:spcBef>
        <a:buFont typeface="Arial" panose="020B0604020202020204" pitchFamily="34" charset="0"/>
        <a:buChar char="•"/>
        <a:defRPr sz="1577" kern="1200">
          <a:solidFill>
            <a:schemeClr val="tx1"/>
          </a:solidFill>
          <a:latin typeface="+mn-lt"/>
          <a:ea typeface="+mn-ea"/>
          <a:cs typeface="+mn-cs"/>
        </a:defRPr>
      </a:lvl6pPr>
      <a:lvl7pPr marL="2603297" indent="-200254" algn="l" defTabSz="801014" rtl="0" eaLnBrk="1" latinLnBrk="0" hangingPunct="1">
        <a:lnSpc>
          <a:spcPct val="90000"/>
        </a:lnSpc>
        <a:spcBef>
          <a:spcPts val="438"/>
        </a:spcBef>
        <a:buFont typeface="Arial" panose="020B0604020202020204" pitchFamily="34" charset="0"/>
        <a:buChar char="•"/>
        <a:defRPr sz="1577" kern="1200">
          <a:solidFill>
            <a:schemeClr val="tx1"/>
          </a:solidFill>
          <a:latin typeface="+mn-lt"/>
          <a:ea typeface="+mn-ea"/>
          <a:cs typeface="+mn-cs"/>
        </a:defRPr>
      </a:lvl7pPr>
      <a:lvl8pPr marL="3003804" indent="-200254" algn="l" defTabSz="801014" rtl="0" eaLnBrk="1" latinLnBrk="0" hangingPunct="1">
        <a:lnSpc>
          <a:spcPct val="90000"/>
        </a:lnSpc>
        <a:spcBef>
          <a:spcPts val="438"/>
        </a:spcBef>
        <a:buFont typeface="Arial" panose="020B0604020202020204" pitchFamily="34" charset="0"/>
        <a:buChar char="•"/>
        <a:defRPr sz="1577" kern="1200">
          <a:solidFill>
            <a:schemeClr val="tx1"/>
          </a:solidFill>
          <a:latin typeface="+mn-lt"/>
          <a:ea typeface="+mn-ea"/>
          <a:cs typeface="+mn-cs"/>
        </a:defRPr>
      </a:lvl8pPr>
      <a:lvl9pPr marL="3404311" indent="-200254" algn="l" defTabSz="801014" rtl="0" eaLnBrk="1" latinLnBrk="0" hangingPunct="1">
        <a:lnSpc>
          <a:spcPct val="90000"/>
        </a:lnSpc>
        <a:spcBef>
          <a:spcPts val="438"/>
        </a:spcBef>
        <a:buFont typeface="Arial" panose="020B0604020202020204" pitchFamily="34" charset="0"/>
        <a:buChar char="•"/>
        <a:defRPr sz="157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1014" rtl="0" eaLnBrk="1" latinLnBrk="0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1pPr>
      <a:lvl2pPr marL="400507" algn="l" defTabSz="801014" rtl="0" eaLnBrk="1" latinLnBrk="0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2pPr>
      <a:lvl3pPr marL="801014" algn="l" defTabSz="801014" rtl="0" eaLnBrk="1" latinLnBrk="0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3pPr>
      <a:lvl4pPr marL="1201522" algn="l" defTabSz="801014" rtl="0" eaLnBrk="1" latinLnBrk="0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4pPr>
      <a:lvl5pPr marL="1602029" algn="l" defTabSz="801014" rtl="0" eaLnBrk="1" latinLnBrk="0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5pPr>
      <a:lvl6pPr marL="2002536" algn="l" defTabSz="801014" rtl="0" eaLnBrk="1" latinLnBrk="0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6pPr>
      <a:lvl7pPr marL="2403043" algn="l" defTabSz="801014" rtl="0" eaLnBrk="1" latinLnBrk="0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7pPr>
      <a:lvl8pPr marL="2803550" algn="l" defTabSz="801014" rtl="0" eaLnBrk="1" latinLnBrk="0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8pPr>
      <a:lvl9pPr marL="3204058" algn="l" defTabSz="801014" rtl="0" eaLnBrk="1" latinLnBrk="0" hangingPunct="1">
        <a:defRPr sz="157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bject 27"/>
          <p:cNvSpPr txBox="1"/>
          <p:nvPr/>
        </p:nvSpPr>
        <p:spPr>
          <a:xfrm>
            <a:off x="517525" y="2252159"/>
            <a:ext cx="9645650" cy="305218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726690" marR="5080" indent="-2714625" algn="ctr">
              <a:lnSpc>
                <a:spcPct val="124800"/>
              </a:lnSpc>
              <a:spcBef>
                <a:spcPts val="90"/>
              </a:spcBef>
            </a:pPr>
            <a:r>
              <a:rPr lang="en-US" sz="4000" b="1" spc="5" dirty="0">
                <a:latin typeface="Roboto Bk"/>
                <a:cs typeface="Roboto Bk"/>
              </a:rPr>
              <a:t>18CSE487T </a:t>
            </a:r>
            <a:endParaRPr lang="en-US" sz="4000" b="1" spc="-250" dirty="0">
              <a:latin typeface="Roboto Bk"/>
              <a:cs typeface="Roboto Bk"/>
            </a:endParaRPr>
          </a:p>
          <a:p>
            <a:pPr marL="2726690" marR="5080" indent="-2714625" algn="ctr">
              <a:lnSpc>
                <a:spcPct val="124800"/>
              </a:lnSpc>
              <a:spcBef>
                <a:spcPts val="90"/>
              </a:spcBef>
            </a:pPr>
            <a:r>
              <a:rPr lang="en-US" sz="4000" b="1" strike="noStrike" spc="5" dirty="0">
                <a:latin typeface="Roboto Bk"/>
                <a:cs typeface="Roboto Bk"/>
              </a:rPr>
              <a:t>Data Warehousing and </a:t>
            </a:r>
            <a:r>
              <a:rPr lang="en-US" sz="4000" b="1" spc="5" dirty="0">
                <a:latin typeface="Roboto Bk"/>
                <a:cs typeface="Roboto Bk"/>
              </a:rPr>
              <a:t>i</a:t>
            </a:r>
            <a:r>
              <a:rPr lang="en-US" sz="4000" b="1" strike="noStrike" spc="5" dirty="0">
                <a:latin typeface="Roboto Bk"/>
                <a:cs typeface="Roboto Bk"/>
              </a:rPr>
              <a:t>ts Applications</a:t>
            </a:r>
            <a:endParaRPr lang="en-US" sz="4000" b="1" spc="15" dirty="0">
              <a:latin typeface="Roboto Bk"/>
              <a:cs typeface="Roboto Bk"/>
            </a:endParaRPr>
          </a:p>
          <a:p>
            <a:pPr marL="2726690" marR="5080" indent="-2714625" algn="ctr">
              <a:lnSpc>
                <a:spcPct val="124800"/>
              </a:lnSpc>
              <a:spcBef>
                <a:spcPts val="90"/>
              </a:spcBef>
            </a:pPr>
            <a:endParaRPr lang="en-US" sz="4000" b="1" strike="noStrike" spc="-70" dirty="0">
              <a:latin typeface="Roboto Bk"/>
              <a:cs typeface="Roboto Bk"/>
            </a:endParaRPr>
          </a:p>
          <a:p>
            <a:pPr marL="2726690" marR="5080" indent="-2714625" algn="ctr">
              <a:lnSpc>
                <a:spcPct val="124800"/>
              </a:lnSpc>
              <a:spcBef>
                <a:spcPts val="90"/>
              </a:spcBef>
            </a:pPr>
            <a:r>
              <a:rPr lang="en-US" sz="4000" b="1" strike="noStrike" spc="-70" dirty="0">
                <a:latin typeface="Roboto Bk"/>
                <a:cs typeface="Roboto Bk"/>
              </a:rPr>
              <a:t>UNIT-2</a:t>
            </a:r>
            <a:endParaRPr lang="en-US" sz="4000" dirty="0">
              <a:latin typeface="Roboto Bk"/>
              <a:cs typeface="Roboto Bk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lang="en-IN" spc="-20" smtClean="0"/>
              <a:t>1</a:t>
            </a:fld>
            <a:endParaRPr lang="en-IN" spc="-2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426764-E56D-EA87-256C-EB513E8F73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428D6-3575-A78A-2ACF-F66CB8064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57E30C-FB64-DB59-5B3F-B6ECBE5DF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956" y="654050"/>
            <a:ext cx="9828787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26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38213C-2B37-7F73-E4D0-D07FD8F791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09D8C-625C-2082-B1B9-472D40B80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dirty="0"/>
              <a:t>Snowflake Schema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6C7D15-93D3-4A94-3515-ED3F6D387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Some dimension tables in the Snowflake schema </a:t>
            </a:r>
            <a:r>
              <a:rPr lang="en-US" dirty="0">
                <a:highlight>
                  <a:srgbClr val="FFFF00"/>
                </a:highlight>
              </a:rPr>
              <a:t>are normalized</a:t>
            </a:r>
            <a:r>
              <a:rPr lang="en-US" dirty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The </a:t>
            </a:r>
            <a:r>
              <a:rPr lang="en-US" dirty="0">
                <a:highlight>
                  <a:srgbClr val="00FF00"/>
                </a:highlight>
              </a:rPr>
              <a:t>normalization splits up the data into additional tables</a:t>
            </a:r>
            <a:r>
              <a:rPr lang="en-US" dirty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Unlike Star schema, </a:t>
            </a:r>
            <a:r>
              <a:rPr lang="en-US" dirty="0">
                <a:highlight>
                  <a:srgbClr val="00FFFF"/>
                </a:highlight>
              </a:rPr>
              <a:t>the dimensions table </a:t>
            </a:r>
            <a:r>
              <a:rPr lang="en-US" dirty="0"/>
              <a:t>in a snowflake schema are </a:t>
            </a:r>
            <a:r>
              <a:rPr lang="en-US" dirty="0">
                <a:highlight>
                  <a:srgbClr val="00FFFF"/>
                </a:highlight>
              </a:rPr>
              <a:t>normalized</a:t>
            </a:r>
            <a:r>
              <a:rPr lang="en-US" dirty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 For example, the item dimension table in star schema is normalized and split into two dimension tables, namely item and supplier table.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4874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F687466-C196-F8F3-4650-F78815F4A5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18134"/>
            <a:ext cx="10680700" cy="81157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76FC82-EA98-9D7D-A192-9191F40CC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545" y="709005"/>
            <a:ext cx="9821237" cy="8206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sz="31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Snowflake Schema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17A5EDF-7E1C-1515-9788-8B59ED482A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1950" y="1845851"/>
            <a:ext cx="6916798" cy="4841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1924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41900B-1684-8AF3-602B-886E2902A4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EF51D7C-773E-4F37-D6F8-17E3569CE4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6950" y="654050"/>
            <a:ext cx="8289639" cy="5665894"/>
          </a:xfrm>
        </p:spPr>
      </p:pic>
    </p:spTree>
    <p:extLst>
      <p:ext uri="{BB962C8B-B14F-4D97-AF65-F5344CB8AC3E}">
        <p14:creationId xmlns:p14="http://schemas.microsoft.com/office/powerpoint/2010/main" val="34036219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050058-8378-BFC4-E689-B0AAA136C0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B440CD1-C4EE-5A8D-3162-D99DE2B816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0049" y="958850"/>
            <a:ext cx="9471785" cy="5459517"/>
          </a:xfrm>
        </p:spPr>
      </p:pic>
    </p:spTree>
    <p:extLst>
      <p:ext uri="{BB962C8B-B14F-4D97-AF65-F5344CB8AC3E}">
        <p14:creationId xmlns:p14="http://schemas.microsoft.com/office/powerpoint/2010/main" val="21866571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844FCF-BA5E-20F7-040E-A4852754CA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5E71F-1C6B-5F19-39C0-57AED21A0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dirty="0"/>
              <a:t>Fact Constellation Schema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C79A95-E9FD-9EA4-C213-4C7412AAF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200" dirty="0"/>
              <a:t>A fact constellation has </a:t>
            </a:r>
            <a:r>
              <a:rPr lang="en-US" sz="3200" dirty="0">
                <a:highlight>
                  <a:srgbClr val="FFFF00"/>
                </a:highlight>
              </a:rPr>
              <a:t>multiple fact tables</a:t>
            </a:r>
            <a:r>
              <a:rPr lang="en-US" sz="3200" dirty="0"/>
              <a:t>. It is also known as </a:t>
            </a:r>
            <a:r>
              <a:rPr lang="en-US" sz="3200" dirty="0">
                <a:highlight>
                  <a:srgbClr val="00FF00"/>
                </a:highlight>
              </a:rPr>
              <a:t>galaxy schema</a:t>
            </a:r>
            <a:r>
              <a:rPr lang="en-US" sz="3200" dirty="0"/>
              <a:t>.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Combines other two schemas.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42407656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1D9189-7A33-C264-6EC4-4AD49F6A8D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4C869-DC9C-C08C-96EE-862372987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dirty="0"/>
              <a:t>Fact Constellation Schema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AD2E2EB-D783-684E-E9BF-B73B728EB3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5550" y="1797050"/>
            <a:ext cx="7508999" cy="4820838"/>
          </a:xfrm>
        </p:spPr>
      </p:pic>
    </p:spTree>
    <p:extLst>
      <p:ext uri="{BB962C8B-B14F-4D97-AF65-F5344CB8AC3E}">
        <p14:creationId xmlns:p14="http://schemas.microsoft.com/office/powerpoint/2010/main" val="5234269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F64F06-E5A7-4BB7-852F-224239BE02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C6413-46D1-445A-196A-3A84A8FD5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dirty="0"/>
              <a:t>Fact Constellation Schema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F000B6-BA65-9668-4502-36F57F658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highlight>
                  <a:srgbClr val="00FF00"/>
                </a:highlight>
              </a:rPr>
              <a:t>sales fact table </a:t>
            </a:r>
            <a:r>
              <a:rPr lang="en-US" dirty="0"/>
              <a:t>is same as that in the star schema.</a:t>
            </a:r>
          </a:p>
          <a:p>
            <a:endParaRPr lang="en-US" dirty="0"/>
          </a:p>
          <a:p>
            <a:r>
              <a:rPr lang="en-US" dirty="0"/>
              <a:t>The shipping fact table has the five dimensions, namely </a:t>
            </a:r>
            <a:r>
              <a:rPr lang="en-US" dirty="0" err="1"/>
              <a:t>item_key</a:t>
            </a:r>
            <a:r>
              <a:rPr lang="en-US" dirty="0"/>
              <a:t>, </a:t>
            </a:r>
            <a:r>
              <a:rPr lang="en-US" dirty="0" err="1"/>
              <a:t>time_key</a:t>
            </a:r>
            <a:r>
              <a:rPr lang="en-US" dirty="0"/>
              <a:t>, </a:t>
            </a:r>
            <a:r>
              <a:rPr lang="en-US" dirty="0" err="1"/>
              <a:t>shipper_key</a:t>
            </a:r>
            <a:r>
              <a:rPr lang="en-US" dirty="0"/>
              <a:t>, </a:t>
            </a:r>
            <a:r>
              <a:rPr lang="en-US" dirty="0" err="1"/>
              <a:t>from_location</a:t>
            </a:r>
            <a:r>
              <a:rPr lang="en-US" dirty="0"/>
              <a:t>, </a:t>
            </a:r>
            <a:r>
              <a:rPr lang="en-US" dirty="0" err="1"/>
              <a:t>to_location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The shipping fact table also contains two measures, namely dollars sold and units sold.</a:t>
            </a:r>
          </a:p>
          <a:p>
            <a:endParaRPr lang="en-US" dirty="0"/>
          </a:p>
          <a:p>
            <a:r>
              <a:rPr lang="en-US" dirty="0"/>
              <a:t>It is also possible to share dimension tables between fact tables. For example, time, item, and location dimension tables are shared between the sales and shipping fact table.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36708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8D8003-1E7C-7A24-ACEA-4533A94C93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9D3EF3E-96DB-F879-437B-A48886B825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350" y="425450"/>
            <a:ext cx="8516310" cy="5784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3247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67CB6A-D0D8-51BE-13A7-EDE3422174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8EB5E70-A60B-4A61-0D0B-D11387F28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351" y="1187450"/>
            <a:ext cx="9601200" cy="450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838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E2495-5659-D893-6857-C54698885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/>
              <a:t>Data warehouse Dimensional Data </a:t>
            </a:r>
            <a:r>
              <a:rPr lang="en-IN" sz="4800" dirty="0" err="1"/>
              <a:t>Modeling</a:t>
            </a:r>
            <a:r>
              <a:rPr lang="en-IN" sz="4800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0A805-E167-33F6-491C-680C2F1BF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950" y="2101850"/>
            <a:ext cx="9212104" cy="5313848"/>
          </a:xfrm>
        </p:spPr>
        <p:txBody>
          <a:bodyPr>
            <a:normAutofit lnSpcReduction="10000"/>
          </a:bodyPr>
          <a:lstStyle/>
          <a:p>
            <a:pPr marL="353060" marR="5080" algn="just">
              <a:lnSpc>
                <a:spcPct val="100000"/>
              </a:lnSpc>
              <a:spcBef>
                <a:spcPts val="365"/>
              </a:spcBef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Dimensional Data Modeling is one of the </a:t>
            </a:r>
            <a:r>
              <a:rPr lang="en-US" sz="2800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data modeling techniques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in data warehouse design. </a:t>
            </a:r>
          </a:p>
          <a:p>
            <a:pPr marL="353060" marR="5080" algn="just">
              <a:lnSpc>
                <a:spcPct val="100000"/>
              </a:lnSpc>
              <a:spcBef>
                <a:spcPts val="365"/>
              </a:spcBef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concept of Dimensional Modeling was developed by </a:t>
            </a:r>
            <a:r>
              <a:rPr lang="en-US" sz="2800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Ralph Kimball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is comprised of </a:t>
            </a:r>
            <a:r>
              <a:rPr lang="en-US" sz="2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facts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dimension tables.</a:t>
            </a:r>
          </a:p>
          <a:p>
            <a:pPr marL="353060" marR="5080" algn="just">
              <a:lnSpc>
                <a:spcPct val="100000"/>
              </a:lnSpc>
              <a:spcBef>
                <a:spcPts val="365"/>
              </a:spcBef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Since the main goal of this modeling is to </a:t>
            </a:r>
            <a:r>
              <a:rPr lang="en-US" sz="2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improve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sz="2800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data retrieval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 it is optimized for </a:t>
            </a:r>
            <a:r>
              <a:rPr lang="en-US" sz="2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SELECT OPERATION. </a:t>
            </a:r>
          </a:p>
          <a:p>
            <a:pPr marL="353060" marR="5080" algn="just">
              <a:lnSpc>
                <a:spcPct val="100000"/>
              </a:lnSpc>
              <a:spcBef>
                <a:spcPts val="365"/>
              </a:spcBef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advantage of using this model is that we can store data in such a way that it is </a:t>
            </a:r>
            <a:r>
              <a:rPr lang="en-US" sz="2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easier to store and retrieve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once stored in a data warehouse. </a:t>
            </a:r>
          </a:p>
          <a:p>
            <a:pPr marL="353060" marR="5080" algn="just">
              <a:lnSpc>
                <a:spcPct val="100000"/>
              </a:lnSpc>
              <a:spcBef>
                <a:spcPts val="365"/>
              </a:spcBef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dimensional model is the data model used by many OLAP systems. </a:t>
            </a:r>
            <a:endParaRPr lang="en-IN" sz="244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6954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6BEBBB-A4CA-6E98-01BC-9121D65192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BC1C177-C141-E5D6-6E48-8E054B8FD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350" y="425450"/>
            <a:ext cx="9851571" cy="6781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3467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3E7239-97AE-730D-C0DD-9B7F4A1890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A7C6D-0C0D-5300-5757-78AEA0DAC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dirty="0"/>
              <a:t>Aggregate Table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FE9B26-7AFB-ACD1-65A1-9E03B486C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150" y="1720850"/>
            <a:ext cx="9212104" cy="914400"/>
          </a:xfrm>
        </p:spPr>
        <p:txBody>
          <a:bodyPr/>
          <a:lstStyle/>
          <a:p>
            <a:r>
              <a:rPr lang="en-US" dirty="0"/>
              <a:t>Aggregate tables contain </a:t>
            </a:r>
            <a:r>
              <a:rPr lang="en-US" dirty="0">
                <a:highlight>
                  <a:srgbClr val="00FF00"/>
                </a:highlight>
              </a:rPr>
              <a:t>aggregated data </a:t>
            </a:r>
            <a:r>
              <a:rPr lang="en-US" dirty="0"/>
              <a:t>that are precalculated </a:t>
            </a:r>
            <a:r>
              <a:rPr lang="en-US" dirty="0">
                <a:highlight>
                  <a:srgbClr val="00FFFF"/>
                </a:highlight>
              </a:rPr>
              <a:t>summaries derived from fact tables.</a:t>
            </a:r>
            <a:endParaRPr lang="en-IN" dirty="0">
              <a:highlight>
                <a:srgbClr val="00FFFF"/>
              </a:highligh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EAC4E7-6F0F-DFB5-EBF3-25392ADB3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092" y="2635250"/>
            <a:ext cx="7182219" cy="4743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1682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76C03D-F0C0-0EE6-BD92-B9D29DCC15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9598E-A3D5-E60B-ED34-071FADAA6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/>
              <a:t>Why do we use aggregate tables?</a:t>
            </a:r>
            <a:endParaRPr lang="en-IN" sz="5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41C3F9-AD5F-549D-D4E9-8D6817F38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150" y="1720850"/>
            <a:ext cx="9212104" cy="49530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800" dirty="0"/>
              <a:t>A query in </a:t>
            </a:r>
            <a:r>
              <a:rPr lang="en-US" sz="2800" dirty="0">
                <a:highlight>
                  <a:srgbClr val="00FFFF"/>
                </a:highlight>
              </a:rPr>
              <a:t>simple systems </a:t>
            </a:r>
            <a:r>
              <a:rPr lang="en-US" sz="2800" dirty="0"/>
              <a:t>provides results for </a:t>
            </a:r>
            <a:r>
              <a:rPr lang="en-US" sz="2800" dirty="0">
                <a:highlight>
                  <a:srgbClr val="00FFFF"/>
                </a:highlight>
              </a:rPr>
              <a:t>a single use case,</a:t>
            </a:r>
            <a:r>
              <a:rPr lang="en-US" sz="2800" dirty="0"/>
              <a:t> such as when dealing with </a:t>
            </a:r>
            <a:r>
              <a:rPr lang="en-US" sz="2800" dirty="0">
                <a:highlight>
                  <a:srgbClr val="00FFFF"/>
                </a:highlight>
              </a:rPr>
              <a:t>a single student</a:t>
            </a:r>
            <a:r>
              <a:rPr lang="en-US" sz="2800" dirty="0"/>
              <a:t>, a single customer, and so on. </a:t>
            </a:r>
          </a:p>
          <a:p>
            <a:pPr algn="just"/>
            <a:r>
              <a:rPr lang="en-US" sz="2800" dirty="0"/>
              <a:t>On the other hand, in a data warehouse, </a:t>
            </a:r>
            <a:r>
              <a:rPr lang="en-US" sz="2800" dirty="0">
                <a:highlight>
                  <a:srgbClr val="00FF00"/>
                </a:highlight>
              </a:rPr>
              <a:t>a query generates large result sets. </a:t>
            </a:r>
          </a:p>
          <a:p>
            <a:pPr algn="just"/>
            <a:r>
              <a:rPr lang="en-US" sz="2800" dirty="0"/>
              <a:t>Let’s suppose we want to </a:t>
            </a:r>
            <a:r>
              <a:rPr lang="en-US" sz="2800" dirty="0">
                <a:highlight>
                  <a:srgbClr val="FFFF00"/>
                </a:highlight>
              </a:rPr>
              <a:t>retrieve data from multiple tables using a query </a:t>
            </a:r>
            <a:r>
              <a:rPr lang="en-US" sz="2800" dirty="0"/>
              <a:t>in which we do some mathematical calculations. </a:t>
            </a:r>
          </a:p>
          <a:p>
            <a:pPr algn="just"/>
            <a:r>
              <a:rPr lang="en-US" sz="2800" dirty="0"/>
              <a:t>Since we have a large amount of data, it may take some time. </a:t>
            </a:r>
          </a:p>
          <a:p>
            <a:pPr algn="just"/>
            <a:r>
              <a:rPr lang="en-US" sz="2800" dirty="0"/>
              <a:t>To make it </a:t>
            </a:r>
            <a:r>
              <a:rPr lang="en-US" sz="2800" dirty="0">
                <a:highlight>
                  <a:srgbClr val="FFFF00"/>
                </a:highlight>
              </a:rPr>
              <a:t>faster and more reliable</a:t>
            </a:r>
            <a:r>
              <a:rPr lang="en-US" sz="2800" dirty="0"/>
              <a:t>, we create an aggregate table in which aggregated data is provided.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202855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7DFDFC-CFEB-52BD-599D-14BBA27DA5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47CCE-6206-0EA3-ADEC-E2192958E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Uses of data aggregation</a:t>
            </a:r>
            <a:endParaRPr lang="en-IN" sz="5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122C9B-AAF4-F3C3-89FB-1EBF896B5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150" y="2254250"/>
            <a:ext cx="9212104" cy="4419600"/>
          </a:xfrm>
        </p:spPr>
        <p:txBody>
          <a:bodyPr>
            <a:normAutofit/>
          </a:bodyPr>
          <a:lstStyle/>
          <a:p>
            <a:pPr algn="just"/>
            <a:r>
              <a:rPr lang="en-US" sz="2800" dirty="0"/>
              <a:t>It helps </a:t>
            </a:r>
            <a:r>
              <a:rPr lang="en-US" sz="2800" dirty="0">
                <a:highlight>
                  <a:srgbClr val="FFFF00"/>
                </a:highlight>
              </a:rPr>
              <a:t>organizations</a:t>
            </a:r>
            <a:r>
              <a:rPr lang="en-US" sz="2800" dirty="0"/>
              <a:t> achieve their </a:t>
            </a:r>
            <a:r>
              <a:rPr lang="en-US" sz="2800" dirty="0">
                <a:highlight>
                  <a:srgbClr val="FFFF00"/>
                </a:highlight>
              </a:rPr>
              <a:t>business objectives</a:t>
            </a:r>
            <a:r>
              <a:rPr lang="en-US" sz="2800" dirty="0"/>
              <a:t>.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dirty="0"/>
              <a:t>It helps with the </a:t>
            </a:r>
            <a:r>
              <a:rPr lang="en-US" sz="2800" dirty="0">
                <a:highlight>
                  <a:srgbClr val="FFFF00"/>
                </a:highlight>
              </a:rPr>
              <a:t>statistical analysis </a:t>
            </a:r>
            <a:r>
              <a:rPr lang="en-US" sz="2800" dirty="0"/>
              <a:t>of groups of people.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dirty="0">
                <a:highlight>
                  <a:srgbClr val="FFFF00"/>
                </a:highlight>
              </a:rPr>
              <a:t>Data aggregation </a:t>
            </a:r>
            <a:r>
              <a:rPr lang="en-US" sz="2800" dirty="0"/>
              <a:t>can help </a:t>
            </a:r>
            <a:r>
              <a:rPr lang="en-US" sz="2800" dirty="0">
                <a:highlight>
                  <a:srgbClr val="00FF00"/>
                </a:highlight>
              </a:rPr>
              <a:t>improve our marketing</a:t>
            </a:r>
            <a:r>
              <a:rPr lang="en-US" sz="2800" dirty="0"/>
              <a:t>.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dirty="0"/>
              <a:t>It also helps in </a:t>
            </a:r>
            <a:r>
              <a:rPr lang="en-US" sz="2800" dirty="0">
                <a:highlight>
                  <a:srgbClr val="00FF00"/>
                </a:highlight>
              </a:rPr>
              <a:t>improving our sales and purchases</a:t>
            </a:r>
            <a:r>
              <a:rPr lang="en-US" sz="2800" dirty="0"/>
              <a:t>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5478821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4ACF74-9025-43ED-384B-0B32D212B3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F4B1A-E1EC-EC36-2215-0F33BED7A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Data Extraction</a:t>
            </a:r>
            <a:endParaRPr lang="en-IN" sz="5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39A948-850C-50C9-48F3-CA569BB4E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150" y="1862888"/>
            <a:ext cx="9753600" cy="4810962"/>
          </a:xfrm>
        </p:spPr>
        <p:txBody>
          <a:bodyPr>
            <a:normAutofit/>
          </a:bodyPr>
          <a:lstStyle/>
          <a:p>
            <a:pPr algn="just"/>
            <a:r>
              <a:rPr lang="en-US" sz="2800" dirty="0"/>
              <a:t>Data extraction is the process of </a:t>
            </a:r>
            <a:r>
              <a:rPr lang="en-US" sz="2800" dirty="0">
                <a:highlight>
                  <a:srgbClr val="FFFF00"/>
                </a:highlight>
              </a:rPr>
              <a:t>collecting or retrieving </a:t>
            </a:r>
            <a:r>
              <a:rPr lang="en-US" sz="2800" dirty="0">
                <a:highlight>
                  <a:srgbClr val="00FF00"/>
                </a:highlight>
              </a:rPr>
              <a:t>disparate types of data </a:t>
            </a:r>
            <a:r>
              <a:rPr lang="en-US" sz="2800" dirty="0"/>
              <a:t>from a variety of sources, many of which may be </a:t>
            </a:r>
            <a:r>
              <a:rPr lang="en-US" sz="2800" dirty="0">
                <a:highlight>
                  <a:srgbClr val="00FFFF"/>
                </a:highlight>
              </a:rPr>
              <a:t>poorly organized or completely unstructured</a:t>
            </a:r>
            <a:r>
              <a:rPr lang="en-US" sz="2800" dirty="0"/>
              <a:t>. Data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dirty="0"/>
              <a:t>extraction makes it possible to </a:t>
            </a:r>
            <a:r>
              <a:rPr lang="en-US" sz="2800" dirty="0">
                <a:highlight>
                  <a:srgbClr val="FFFF00"/>
                </a:highlight>
              </a:rPr>
              <a:t>consolidate, process, and refine data </a:t>
            </a:r>
            <a:r>
              <a:rPr lang="en-US" sz="2800" dirty="0"/>
              <a:t>so that it can be stored in a centralized location in order to be transformed. These locations may be on-site, cloud-based, or a hybrid of the two.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4732111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E9E4A8-93E5-7C34-CCD7-022684CD97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A4FB3-B2DA-C1CE-481F-B1B16DF12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Data Extraction</a:t>
            </a:r>
            <a:endParaRPr lang="en-IN" sz="5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A8C71-F1B3-816C-62EB-9D1596100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150" y="1862888"/>
            <a:ext cx="9753600" cy="4810962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Data extraction is the </a:t>
            </a:r>
            <a:r>
              <a:rPr lang="en-US" sz="3200" dirty="0">
                <a:highlight>
                  <a:srgbClr val="FFFF00"/>
                </a:highlight>
              </a:rPr>
              <a:t>first step </a:t>
            </a:r>
            <a:r>
              <a:rPr lang="en-US" sz="3200" dirty="0"/>
              <a:t>in both </a:t>
            </a:r>
            <a:r>
              <a:rPr lang="en-US" sz="3200" dirty="0">
                <a:highlight>
                  <a:srgbClr val="00FF00"/>
                </a:highlight>
              </a:rPr>
              <a:t>ETL</a:t>
            </a:r>
            <a:r>
              <a:rPr lang="en-US" sz="3200" dirty="0"/>
              <a:t> (extract, transform, load) and </a:t>
            </a:r>
            <a:r>
              <a:rPr lang="en-US" sz="3200" dirty="0">
                <a:highlight>
                  <a:srgbClr val="00FF00"/>
                </a:highlight>
              </a:rPr>
              <a:t>ELT</a:t>
            </a:r>
            <a:r>
              <a:rPr lang="en-US" sz="3200" dirty="0"/>
              <a:t> (extract, load, transform) </a:t>
            </a:r>
            <a:r>
              <a:rPr lang="en-US" sz="3200" dirty="0">
                <a:highlight>
                  <a:srgbClr val="00FF00"/>
                </a:highlight>
              </a:rPr>
              <a:t>processes</a:t>
            </a:r>
            <a:r>
              <a:rPr lang="en-US" sz="3200" dirty="0"/>
              <a:t>.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ETL/ELT are themselves </a:t>
            </a:r>
            <a:r>
              <a:rPr lang="en-US" sz="3200" dirty="0">
                <a:highlight>
                  <a:srgbClr val="00FF00"/>
                </a:highlight>
              </a:rPr>
              <a:t>part of a </a:t>
            </a:r>
            <a:r>
              <a:rPr lang="en-US" sz="3200" dirty="0">
                <a:highlight>
                  <a:srgbClr val="FFFF00"/>
                </a:highlight>
              </a:rPr>
              <a:t>complete data integration strategy</a:t>
            </a:r>
            <a:endParaRPr lang="en-IN" sz="32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8670733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81A2EF-DA7B-DBB7-857E-68B2CE0F1A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651C2-1B38-1DB9-6422-ECB7D09E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Data Extraction and ETL</a:t>
            </a:r>
            <a:endParaRPr lang="en-IN" sz="5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D64EB9-A229-5E1B-B6A8-2BEB3841D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150" y="1862888"/>
            <a:ext cx="9753600" cy="4810962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sz="3200" dirty="0"/>
              <a:t>ETL allows companies and organizations to </a:t>
            </a:r>
          </a:p>
          <a:p>
            <a:pPr marL="0" indent="0" algn="just">
              <a:buNone/>
            </a:pPr>
            <a:r>
              <a:rPr lang="en-US" sz="3200" dirty="0"/>
              <a:t>1) </a:t>
            </a:r>
            <a:r>
              <a:rPr lang="en-US" sz="3200" dirty="0">
                <a:highlight>
                  <a:srgbClr val="FFFF00"/>
                </a:highlight>
              </a:rPr>
              <a:t>consolidate data </a:t>
            </a:r>
            <a:r>
              <a:rPr lang="en-US" sz="3200" dirty="0"/>
              <a:t>from different sources into a centralized location and</a:t>
            </a:r>
          </a:p>
          <a:p>
            <a:pPr marL="0" indent="0" algn="just">
              <a:buNone/>
            </a:pPr>
            <a:r>
              <a:rPr lang="en-US" sz="3200" dirty="0"/>
              <a:t>2) </a:t>
            </a:r>
            <a:r>
              <a:rPr lang="en-US" sz="3200" dirty="0">
                <a:highlight>
                  <a:srgbClr val="00FFFF"/>
                </a:highlight>
              </a:rPr>
              <a:t>assimilate different types </a:t>
            </a:r>
            <a:r>
              <a:rPr lang="en-US" sz="3200" dirty="0"/>
              <a:t>of data into a </a:t>
            </a:r>
            <a:r>
              <a:rPr lang="en-US" sz="3200" dirty="0">
                <a:highlight>
                  <a:srgbClr val="FFFF00"/>
                </a:highlight>
              </a:rPr>
              <a:t>common format.</a:t>
            </a:r>
          </a:p>
          <a:p>
            <a:pPr marL="0" indent="0" algn="just">
              <a:buNone/>
            </a:pPr>
            <a:endParaRPr lang="en-US" sz="3200" dirty="0">
              <a:highlight>
                <a:srgbClr val="FFFF00"/>
              </a:highlight>
            </a:endParaRPr>
          </a:p>
          <a:p>
            <a:pPr marL="0" indent="0" algn="just">
              <a:buNone/>
            </a:pPr>
            <a:r>
              <a:rPr lang="en-US" sz="3200" dirty="0">
                <a:highlight>
                  <a:srgbClr val="FFFF00"/>
                </a:highlight>
              </a:rPr>
              <a:t>There are three steps in the ETL process:</a:t>
            </a:r>
          </a:p>
          <a:p>
            <a:pPr marL="514350" indent="-514350" algn="just">
              <a:buAutoNum type="arabicPeriod"/>
            </a:pPr>
            <a:r>
              <a:rPr lang="en-US" sz="3200" dirty="0"/>
              <a:t>Extraction</a:t>
            </a:r>
          </a:p>
          <a:p>
            <a:pPr marL="514350" indent="-514350" algn="just">
              <a:buAutoNum type="arabicPeriod"/>
            </a:pPr>
            <a:r>
              <a:rPr lang="en-US" sz="3200" dirty="0"/>
              <a:t>Transformation</a:t>
            </a:r>
          </a:p>
          <a:p>
            <a:pPr marL="514350" indent="-514350" algn="just">
              <a:buAutoNum type="arabicPeriod"/>
            </a:pPr>
            <a:r>
              <a:rPr lang="en-US" sz="3200" dirty="0"/>
              <a:t>Loading</a:t>
            </a:r>
            <a:endParaRPr lang="en-US" sz="32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2607941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F3069-59F3-B887-2202-56B0421B45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50E9D-A729-7F07-0162-756A17DAA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298" y="402314"/>
            <a:ext cx="9212104" cy="708936"/>
          </a:xfrm>
        </p:spPr>
        <p:txBody>
          <a:bodyPr>
            <a:normAutofit fontScale="90000"/>
          </a:bodyPr>
          <a:lstStyle/>
          <a:p>
            <a:r>
              <a:rPr lang="en-US" sz="5400" dirty="0"/>
              <a:t>ETL</a:t>
            </a:r>
            <a:endParaRPr lang="en-IN" sz="5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9246B-7170-2317-4FC8-1F09EA3C4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150" y="1111250"/>
            <a:ext cx="9753600" cy="6248400"/>
          </a:xfrm>
        </p:spPr>
        <p:txBody>
          <a:bodyPr>
            <a:normAutofit/>
          </a:bodyPr>
          <a:lstStyle/>
          <a:p>
            <a:pPr marL="514350" indent="-514350" algn="just">
              <a:buAutoNum type="arabicPeriod"/>
            </a:pPr>
            <a:r>
              <a:rPr lang="en-US" sz="3200" dirty="0"/>
              <a:t>Extraction :</a:t>
            </a:r>
          </a:p>
          <a:p>
            <a:pPr marL="0" indent="0" algn="just">
              <a:buNone/>
            </a:pPr>
            <a:r>
              <a:rPr lang="en-US" sz="2400" dirty="0">
                <a:highlight>
                  <a:srgbClr val="00FFFF"/>
                </a:highlight>
              </a:rPr>
              <a:t>Data</a:t>
            </a:r>
            <a:r>
              <a:rPr lang="en-US" sz="2400" dirty="0"/>
              <a:t> is taken from </a:t>
            </a:r>
            <a:r>
              <a:rPr lang="en-US" sz="2400" dirty="0">
                <a:highlight>
                  <a:srgbClr val="00FFFF"/>
                </a:highlight>
              </a:rPr>
              <a:t>one or more sources </a:t>
            </a:r>
            <a:r>
              <a:rPr lang="en-US" sz="2400" dirty="0"/>
              <a:t>or systems. The extraction locates and identifies relevant data, then </a:t>
            </a:r>
            <a:r>
              <a:rPr lang="en-US" sz="2400" dirty="0">
                <a:highlight>
                  <a:srgbClr val="FFFF00"/>
                </a:highlight>
              </a:rPr>
              <a:t>prepares it for processing </a:t>
            </a:r>
            <a:r>
              <a:rPr lang="en-US" sz="2400" dirty="0"/>
              <a:t>or </a:t>
            </a:r>
            <a:r>
              <a:rPr lang="en-US" sz="2400" dirty="0">
                <a:highlight>
                  <a:srgbClr val="FFFF00"/>
                </a:highlight>
              </a:rPr>
              <a:t>transformation</a:t>
            </a:r>
            <a:r>
              <a:rPr lang="en-US" sz="2400" dirty="0"/>
              <a:t>. Extraction allows many different kinds of data to be combined and ultimately mined for business intelligence.</a:t>
            </a:r>
            <a:endParaRPr lang="en-US" sz="3600" dirty="0"/>
          </a:p>
          <a:p>
            <a:pPr marL="0" indent="0" algn="just">
              <a:buNone/>
            </a:pPr>
            <a:r>
              <a:rPr lang="en-US" sz="3200" dirty="0"/>
              <a:t>2. Transformation</a:t>
            </a:r>
          </a:p>
          <a:p>
            <a:pPr marL="0" indent="0" algn="just">
              <a:buNone/>
            </a:pPr>
            <a:r>
              <a:rPr lang="en-US" sz="2400" dirty="0"/>
              <a:t>Once the data has been successfully extracted, it is ready to be refined. During the transformation phase, </a:t>
            </a:r>
            <a:r>
              <a:rPr lang="en-US" sz="2400" dirty="0">
                <a:highlight>
                  <a:srgbClr val="FFFF00"/>
                </a:highlight>
              </a:rPr>
              <a:t>data</a:t>
            </a:r>
            <a:r>
              <a:rPr lang="en-US" sz="2400" dirty="0"/>
              <a:t> is </a:t>
            </a:r>
            <a:r>
              <a:rPr lang="en-US" sz="2400" dirty="0">
                <a:highlight>
                  <a:srgbClr val="00FFFF"/>
                </a:highlight>
              </a:rPr>
              <a:t>sorted, organized</a:t>
            </a:r>
            <a:r>
              <a:rPr lang="en-US" sz="2400" dirty="0"/>
              <a:t>, and </a:t>
            </a:r>
            <a:r>
              <a:rPr lang="en-US" sz="2400" dirty="0">
                <a:highlight>
                  <a:srgbClr val="00FFFF"/>
                </a:highlight>
              </a:rPr>
              <a:t>cleansed</a:t>
            </a:r>
            <a:r>
              <a:rPr lang="en-US" sz="2400" dirty="0"/>
              <a:t>. </a:t>
            </a:r>
          </a:p>
          <a:p>
            <a:pPr marL="0" indent="0" algn="just">
              <a:buNone/>
            </a:pPr>
            <a:r>
              <a:rPr lang="en-US" sz="2400" dirty="0"/>
              <a:t>For example, </a:t>
            </a:r>
            <a:r>
              <a:rPr lang="en-US" sz="2400" dirty="0">
                <a:highlight>
                  <a:srgbClr val="00FF00"/>
                </a:highlight>
              </a:rPr>
              <a:t>duplicate entries will be deleted</a:t>
            </a:r>
            <a:r>
              <a:rPr lang="en-US" sz="2400" dirty="0"/>
              <a:t>, </a:t>
            </a:r>
            <a:r>
              <a:rPr lang="en-US" sz="2400" dirty="0">
                <a:highlight>
                  <a:srgbClr val="00FF00"/>
                </a:highlight>
              </a:rPr>
              <a:t>missing values removed </a:t>
            </a:r>
            <a:r>
              <a:rPr lang="en-US" sz="2400" dirty="0"/>
              <a:t>or enriched, and audits will be performed to produce data that is reliable, consistent, and usable</a:t>
            </a:r>
            <a:endParaRPr lang="en-US" sz="3600" dirty="0"/>
          </a:p>
          <a:p>
            <a:pPr marL="0" indent="0" algn="just">
              <a:buNone/>
            </a:pPr>
            <a:r>
              <a:rPr lang="en-US" sz="3200" dirty="0"/>
              <a:t>3. Loading</a:t>
            </a:r>
          </a:p>
          <a:p>
            <a:pPr marL="0" indent="0" algn="just">
              <a:buNone/>
            </a:pPr>
            <a:r>
              <a:rPr lang="en-US" sz="2400" dirty="0"/>
              <a:t>The transformed, </a:t>
            </a:r>
            <a:r>
              <a:rPr lang="en-US" sz="2400" dirty="0">
                <a:highlight>
                  <a:srgbClr val="FFFF00"/>
                </a:highlight>
              </a:rPr>
              <a:t>high quality data </a:t>
            </a:r>
            <a:r>
              <a:rPr lang="en-US" sz="2400" dirty="0"/>
              <a:t>is then </a:t>
            </a:r>
            <a:r>
              <a:rPr lang="en-US" sz="2400" dirty="0">
                <a:highlight>
                  <a:srgbClr val="FFFF00"/>
                </a:highlight>
              </a:rPr>
              <a:t>delivered to a single, unified target</a:t>
            </a:r>
            <a:r>
              <a:rPr lang="en-US" sz="2400" dirty="0"/>
              <a:t> location for </a:t>
            </a:r>
            <a:r>
              <a:rPr lang="en-US" sz="2400" dirty="0">
                <a:highlight>
                  <a:srgbClr val="FFFF00"/>
                </a:highlight>
              </a:rPr>
              <a:t>storage</a:t>
            </a:r>
            <a:r>
              <a:rPr lang="en-US" sz="2400" dirty="0"/>
              <a:t> and </a:t>
            </a:r>
            <a:r>
              <a:rPr lang="en-US" sz="2400" dirty="0">
                <a:highlight>
                  <a:srgbClr val="FFFF00"/>
                </a:highlight>
              </a:rPr>
              <a:t>analysis</a:t>
            </a:r>
            <a:r>
              <a:rPr lang="en-US" sz="2400" dirty="0"/>
              <a:t>.</a:t>
            </a:r>
            <a:endParaRPr lang="en-US" sz="36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7066725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2A28C2-E325-C8C2-C3C8-0AA409488E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2D967-DC89-255D-2807-D5E67AA2D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298" y="402314"/>
            <a:ext cx="9212104" cy="1166136"/>
          </a:xfrm>
        </p:spPr>
        <p:txBody>
          <a:bodyPr>
            <a:normAutofit fontScale="90000"/>
          </a:bodyPr>
          <a:lstStyle/>
          <a:p>
            <a:r>
              <a:rPr lang="en-US" sz="5400" dirty="0"/>
              <a:t>Benefits of Using an Extraction Tool</a:t>
            </a:r>
            <a:endParaRPr lang="en-IN" sz="5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8789AB-1911-8FFB-06FF-3A70EAD86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550" y="1873250"/>
            <a:ext cx="9753600" cy="4724400"/>
          </a:xfrm>
        </p:spPr>
        <p:txBody>
          <a:bodyPr>
            <a:normAutofit/>
          </a:bodyPr>
          <a:lstStyle/>
          <a:p>
            <a:pPr marL="514350" indent="-514350" algn="just">
              <a:buAutoNum type="arabicPeriod"/>
            </a:pPr>
            <a:r>
              <a:rPr lang="en-US" sz="3600" dirty="0"/>
              <a:t>More control. </a:t>
            </a:r>
          </a:p>
          <a:p>
            <a:pPr marL="514350" indent="-514350" algn="just">
              <a:buAutoNum type="arabicPeriod"/>
            </a:pPr>
            <a:r>
              <a:rPr lang="en-US" sz="3600" dirty="0"/>
              <a:t>Increased agility. </a:t>
            </a:r>
          </a:p>
          <a:p>
            <a:pPr marL="514350" indent="-514350" algn="just">
              <a:buAutoNum type="arabicPeriod"/>
            </a:pPr>
            <a:r>
              <a:rPr lang="en-US" sz="3600" dirty="0"/>
              <a:t>Simplified sharing. </a:t>
            </a:r>
          </a:p>
          <a:p>
            <a:pPr marL="514350" indent="-514350" algn="just">
              <a:buAutoNum type="arabicPeriod"/>
            </a:pPr>
            <a:r>
              <a:rPr lang="en-US" sz="3600" dirty="0"/>
              <a:t>Accuracy and precision </a:t>
            </a:r>
            <a:endParaRPr lang="en-US" sz="40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5500640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78B9A3-504D-13C7-A38A-79C77EE4EB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8C84A-5387-6643-BDBB-9D4A85817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298" y="402314"/>
            <a:ext cx="9212104" cy="1166136"/>
          </a:xfrm>
        </p:spPr>
        <p:txBody>
          <a:bodyPr>
            <a:normAutofit/>
          </a:bodyPr>
          <a:lstStyle/>
          <a:p>
            <a:r>
              <a:rPr lang="en-US" sz="5400" dirty="0"/>
              <a:t>Types of Data Extraction</a:t>
            </a:r>
            <a:endParaRPr lang="en-IN" sz="5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4D7368-762D-E0E1-3F52-6A2605ED2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550" y="1873250"/>
            <a:ext cx="9753600" cy="4724400"/>
          </a:xfrm>
        </p:spPr>
        <p:txBody>
          <a:bodyPr>
            <a:normAutofit/>
          </a:bodyPr>
          <a:lstStyle/>
          <a:p>
            <a:pPr marL="514350" indent="-514350" algn="just">
              <a:buAutoNum type="arabicPeriod"/>
            </a:pPr>
            <a:r>
              <a:rPr lang="en-US" sz="3600" dirty="0"/>
              <a:t>Customer Data: . </a:t>
            </a:r>
          </a:p>
          <a:p>
            <a:pPr marL="514350" indent="-514350" algn="just">
              <a:buAutoNum type="arabicPeriod"/>
            </a:pPr>
            <a:r>
              <a:rPr lang="en-US" sz="3600" dirty="0"/>
              <a:t>Financial Data</a:t>
            </a:r>
          </a:p>
          <a:p>
            <a:pPr marL="514350" indent="-514350" algn="just">
              <a:buAutoNum type="arabicPeriod"/>
            </a:pPr>
            <a:r>
              <a:rPr lang="en-US" sz="3600" dirty="0"/>
              <a:t>Use, Task, or Process Performance Data. </a:t>
            </a:r>
          </a:p>
          <a:p>
            <a:pPr marL="514350" indent="-514350" algn="just">
              <a:buAutoNum type="arabicPeriod"/>
            </a:pPr>
            <a:r>
              <a:rPr lang="en-US" sz="3600" dirty="0"/>
              <a:t>figuring out where you can get it </a:t>
            </a:r>
          </a:p>
          <a:p>
            <a:pPr marL="514350" indent="-514350" algn="just">
              <a:buAutoNum type="arabicPeriod"/>
            </a:pPr>
            <a:r>
              <a:rPr lang="en-US" sz="3600" dirty="0"/>
              <a:t>Deciding where you want to store it. </a:t>
            </a:r>
          </a:p>
        </p:txBody>
      </p:sp>
    </p:spTree>
    <p:extLst>
      <p:ext uri="{BB962C8B-B14F-4D97-AF65-F5344CB8AC3E}">
        <p14:creationId xmlns:p14="http://schemas.microsoft.com/office/powerpoint/2010/main" val="4233241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753DBC-EA57-4F67-B92A-6A429F8C64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CC79E-2B5D-0662-DDD5-73672D82E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/>
              <a:t>Facts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B26C5-0F91-52EF-5E11-2E754B4D6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950" y="1720850"/>
            <a:ext cx="9212104" cy="3276600"/>
          </a:xfrm>
        </p:spPr>
        <p:txBody>
          <a:bodyPr>
            <a:normAutofit fontScale="92500" lnSpcReduction="10000"/>
          </a:bodyPr>
          <a:lstStyle/>
          <a:p>
            <a:pPr marL="353060" marR="5080" algn="just">
              <a:lnSpc>
                <a:spcPct val="100000"/>
              </a:lnSpc>
              <a:spcBef>
                <a:spcPts val="365"/>
              </a:spcBef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Facts are the </a:t>
            </a:r>
            <a:r>
              <a:rPr lang="en-US" sz="32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measurable data elements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represent the business metrics of interest. </a:t>
            </a:r>
          </a:p>
          <a:p>
            <a:pPr marL="353060" marR="5080" algn="just">
              <a:lnSpc>
                <a:spcPct val="100000"/>
              </a:lnSpc>
              <a:spcBef>
                <a:spcPts val="365"/>
              </a:spcBef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in a sales data warehouse, the facts might include </a:t>
            </a:r>
            <a:r>
              <a:rPr lang="en-US" sz="3200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sales revenue, units sold, and profit margins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353060" marR="5080" algn="just">
              <a:lnSpc>
                <a:spcPct val="100000"/>
              </a:lnSpc>
              <a:spcBef>
                <a:spcPts val="365"/>
              </a:spcBef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fact is associated with one or more dimensions, </a:t>
            </a:r>
            <a:r>
              <a:rPr lang="en-US" sz="3200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creating a relationship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the fact and the descriptive data.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73236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A992B5-00C9-AE60-D288-C1038FF289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2EBA-5B48-8D1D-C5BF-B2F26EDE7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298" y="402314"/>
            <a:ext cx="9212104" cy="1166136"/>
          </a:xfrm>
        </p:spPr>
        <p:txBody>
          <a:bodyPr>
            <a:normAutofit/>
          </a:bodyPr>
          <a:lstStyle/>
          <a:p>
            <a:r>
              <a:rPr lang="en-US" sz="5400" dirty="0"/>
              <a:t>Data transformation: Basic tasks</a:t>
            </a:r>
            <a:endParaRPr lang="en-IN" sz="5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B10C0C-A09B-DEEC-17E1-29A9F5759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550" y="1873250"/>
            <a:ext cx="9753600" cy="47244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600" dirty="0"/>
              <a:t>Data Transformation</a:t>
            </a:r>
          </a:p>
          <a:p>
            <a:pPr marL="0" indent="0" algn="just">
              <a:buNone/>
            </a:pPr>
            <a:r>
              <a:rPr lang="en-US" sz="3600" dirty="0"/>
              <a:t>	Data transformation is the process in which </a:t>
            </a:r>
            <a:r>
              <a:rPr lang="en-US" sz="3600" dirty="0">
                <a:highlight>
                  <a:srgbClr val="00FF00"/>
                </a:highlight>
              </a:rPr>
              <a:t>data gets converted from one format to another</a:t>
            </a:r>
            <a:r>
              <a:rPr lang="en-US" sz="3600" dirty="0"/>
              <a:t>.</a:t>
            </a:r>
          </a:p>
          <a:p>
            <a:pPr algn="just"/>
            <a:r>
              <a:rPr lang="en-US" sz="3600" dirty="0"/>
              <a:t>The most common data transformation process involves </a:t>
            </a:r>
            <a:r>
              <a:rPr lang="en-US" sz="3600" dirty="0">
                <a:highlight>
                  <a:srgbClr val="FFFF00"/>
                </a:highlight>
              </a:rPr>
              <a:t>collecting raw data </a:t>
            </a:r>
            <a:r>
              <a:rPr lang="en-US" sz="3600" dirty="0"/>
              <a:t>and </a:t>
            </a:r>
            <a:r>
              <a:rPr lang="en-US" sz="3600" dirty="0">
                <a:highlight>
                  <a:srgbClr val="00FF00"/>
                </a:highlight>
              </a:rPr>
              <a:t>converting</a:t>
            </a:r>
            <a:r>
              <a:rPr lang="en-US" sz="3600" dirty="0"/>
              <a:t> it into </a:t>
            </a:r>
            <a:r>
              <a:rPr lang="en-US" sz="3600" dirty="0">
                <a:highlight>
                  <a:srgbClr val="FFFF00"/>
                </a:highlight>
              </a:rPr>
              <a:t>clean, usable data.</a:t>
            </a:r>
          </a:p>
          <a:p>
            <a:pPr marL="0" indent="0" algn="just">
              <a:buNone/>
            </a:pPr>
            <a:endParaRPr lang="en-US" sz="36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1579861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E39F24-C100-98E4-4B9B-416CD9D501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E32C4-DFC9-1D90-0062-A009C6753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298" y="402314"/>
            <a:ext cx="9212104" cy="1166136"/>
          </a:xfrm>
        </p:spPr>
        <p:txBody>
          <a:bodyPr>
            <a:normAutofit/>
          </a:bodyPr>
          <a:lstStyle/>
          <a:p>
            <a:r>
              <a:rPr lang="en-US" sz="5400" dirty="0"/>
              <a:t>Data transformation: Basic tasks</a:t>
            </a:r>
            <a:endParaRPr lang="en-IN" sz="5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46833E-27FF-6A4C-FF15-03EF3EAEE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550" y="1873250"/>
            <a:ext cx="9753600" cy="4724400"/>
          </a:xfrm>
        </p:spPr>
        <p:txBody>
          <a:bodyPr>
            <a:normAutofit/>
          </a:bodyPr>
          <a:lstStyle/>
          <a:p>
            <a:pPr algn="just"/>
            <a:r>
              <a:rPr lang="en-US" sz="3600" dirty="0"/>
              <a:t>Data transformation </a:t>
            </a:r>
            <a:r>
              <a:rPr lang="en-US" sz="3600" dirty="0">
                <a:highlight>
                  <a:srgbClr val="00FF00"/>
                </a:highlight>
              </a:rPr>
              <a:t>increases</a:t>
            </a:r>
            <a:r>
              <a:rPr lang="en-US" sz="3600" dirty="0"/>
              <a:t> the </a:t>
            </a:r>
            <a:r>
              <a:rPr lang="en-US" sz="3600" dirty="0">
                <a:highlight>
                  <a:srgbClr val="00FFFF"/>
                </a:highlight>
              </a:rPr>
              <a:t>efficiency</a:t>
            </a:r>
            <a:r>
              <a:rPr lang="en-US" sz="3600" dirty="0"/>
              <a:t> of </a:t>
            </a:r>
            <a:r>
              <a:rPr lang="en-US" sz="3600" dirty="0">
                <a:highlight>
                  <a:srgbClr val="FFFF00"/>
                </a:highlight>
              </a:rPr>
              <a:t>business and analytic </a:t>
            </a:r>
            <a:r>
              <a:rPr lang="en-US" sz="3600" dirty="0"/>
              <a:t>processes.</a:t>
            </a:r>
          </a:p>
          <a:p>
            <a:pPr algn="just"/>
            <a:r>
              <a:rPr lang="en-US" sz="3600" dirty="0"/>
              <a:t>It enables businesses to make </a:t>
            </a:r>
            <a:r>
              <a:rPr lang="en-US" sz="3600" dirty="0">
                <a:highlight>
                  <a:srgbClr val="00FFFF"/>
                </a:highlight>
              </a:rPr>
              <a:t>better data-driven decisions. </a:t>
            </a:r>
          </a:p>
          <a:p>
            <a:pPr algn="just"/>
            <a:r>
              <a:rPr lang="en-US" sz="3600" dirty="0"/>
              <a:t>During the data transformation process, an analyst will determine the structure of the data</a:t>
            </a:r>
            <a:endParaRPr lang="en-US" sz="36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9886407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D1B8F8-D09C-6180-3386-D3F7AB7A99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AD004-8609-2179-26D4-697005248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298" y="402314"/>
            <a:ext cx="9212104" cy="1166136"/>
          </a:xfrm>
        </p:spPr>
        <p:txBody>
          <a:bodyPr>
            <a:normAutofit/>
          </a:bodyPr>
          <a:lstStyle/>
          <a:p>
            <a:r>
              <a:rPr lang="en-US" sz="5400" dirty="0"/>
              <a:t>Data transformation may be</a:t>
            </a:r>
            <a:endParaRPr lang="en-IN" sz="5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4AD042-797A-668E-9054-FE31DF75F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550" y="1873250"/>
            <a:ext cx="9753600" cy="4724400"/>
          </a:xfrm>
        </p:spPr>
        <p:txBody>
          <a:bodyPr>
            <a:normAutofit/>
          </a:bodyPr>
          <a:lstStyle/>
          <a:p>
            <a:pPr algn="just"/>
            <a:r>
              <a:rPr lang="en-US" sz="3600" dirty="0">
                <a:highlight>
                  <a:srgbClr val="00FFFF"/>
                </a:highlight>
              </a:rPr>
              <a:t>Constructive: </a:t>
            </a:r>
            <a:r>
              <a:rPr lang="en-US" sz="3600" dirty="0"/>
              <a:t>The data transformation process </a:t>
            </a:r>
            <a:r>
              <a:rPr lang="en-US" sz="3600" dirty="0">
                <a:highlight>
                  <a:srgbClr val="FFFF00"/>
                </a:highlight>
              </a:rPr>
              <a:t>adds, copies, or replicates </a:t>
            </a:r>
            <a:r>
              <a:rPr lang="en-US" sz="3600" dirty="0"/>
              <a:t>data.</a:t>
            </a:r>
          </a:p>
          <a:p>
            <a:pPr algn="just"/>
            <a:r>
              <a:rPr lang="en-US" sz="3600" dirty="0">
                <a:highlight>
                  <a:srgbClr val="00FFFF"/>
                </a:highlight>
              </a:rPr>
              <a:t>Destructive: </a:t>
            </a:r>
            <a:r>
              <a:rPr lang="en-US" sz="3600" dirty="0"/>
              <a:t>The system </a:t>
            </a:r>
            <a:r>
              <a:rPr lang="en-US" sz="3600" dirty="0">
                <a:highlight>
                  <a:srgbClr val="FFFF00"/>
                </a:highlight>
              </a:rPr>
              <a:t>deletes</a:t>
            </a:r>
            <a:r>
              <a:rPr lang="en-US" sz="3600" dirty="0"/>
              <a:t> fields or records.</a:t>
            </a:r>
          </a:p>
          <a:p>
            <a:pPr algn="just"/>
            <a:r>
              <a:rPr lang="en-US" sz="3600" dirty="0">
                <a:highlight>
                  <a:srgbClr val="00FFFF"/>
                </a:highlight>
              </a:rPr>
              <a:t>Aesthetic: </a:t>
            </a:r>
            <a:r>
              <a:rPr lang="en-US" sz="3600" dirty="0"/>
              <a:t>The transformation standardizes the data to meet requirements or parameters. </a:t>
            </a:r>
          </a:p>
          <a:p>
            <a:pPr algn="just"/>
            <a:r>
              <a:rPr lang="en-US" sz="3600" dirty="0">
                <a:highlight>
                  <a:srgbClr val="00FFFF"/>
                </a:highlight>
              </a:rPr>
              <a:t>Structural</a:t>
            </a:r>
            <a:r>
              <a:rPr lang="en-US" sz="3600" dirty="0"/>
              <a:t>: (Renaming, moving, and combining columns in a database)</a:t>
            </a:r>
          </a:p>
        </p:txBody>
      </p:sp>
    </p:spTree>
    <p:extLst>
      <p:ext uri="{BB962C8B-B14F-4D97-AF65-F5344CB8AC3E}">
        <p14:creationId xmlns:p14="http://schemas.microsoft.com/office/powerpoint/2010/main" val="19064870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02FA30-7BAA-14D9-DD3A-73D8F1F6B2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147B2-8C79-C005-E240-74581266B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298" y="402314"/>
            <a:ext cx="9212104" cy="1166136"/>
          </a:xfrm>
        </p:spPr>
        <p:txBody>
          <a:bodyPr>
            <a:normAutofit/>
          </a:bodyPr>
          <a:lstStyle/>
          <a:p>
            <a:r>
              <a:rPr lang="en-US" sz="5400" dirty="0"/>
              <a:t>Data Transformation</a:t>
            </a:r>
            <a:endParaRPr lang="en-IN" sz="54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8F3413F-DE5A-675A-79DD-B9331613C8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1926" y="1576878"/>
            <a:ext cx="9696847" cy="5577308"/>
          </a:xfrm>
        </p:spPr>
      </p:pic>
    </p:spTree>
    <p:extLst>
      <p:ext uri="{BB962C8B-B14F-4D97-AF65-F5344CB8AC3E}">
        <p14:creationId xmlns:p14="http://schemas.microsoft.com/office/powerpoint/2010/main" val="34358605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29C0441-8547-9B8E-F35F-AC354C966D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2854001-B4AF-4E18-9D2E-33E37F97A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680700" cy="7556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A5ED17-9DB5-F2C9-9F3E-5FD071454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705" y="1188889"/>
            <a:ext cx="5491703" cy="1692656"/>
          </a:xfrm>
        </p:spPr>
        <p:txBody>
          <a:bodyPr anchor="b">
            <a:normAutofit/>
          </a:bodyPr>
          <a:lstStyle/>
          <a:p>
            <a:r>
              <a:rPr lang="en-US" sz="5100" dirty="0"/>
              <a:t>Data Transformation</a:t>
            </a:r>
            <a:endParaRPr lang="en-IN" sz="51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AEA628B-C8FF-4D0B-B111-F101F580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39181" y="462345"/>
            <a:ext cx="80603" cy="4806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2663BD0-064C-40FC-A331-F49FCA9536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837" y="3234531"/>
            <a:ext cx="5447157" cy="20150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FBBAA8B-9C70-FE16-9FED-EF724B112E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259" r="6895" b="1"/>
          <a:stretch/>
        </p:blipFill>
        <p:spPr>
          <a:xfrm>
            <a:off x="5111750" y="273050"/>
            <a:ext cx="5168422" cy="719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9091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D4003E-E874-BE29-F007-F1D1A1FFAD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C3F6B-09D8-FB8A-80C1-D7FDE2ED6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298" y="402314"/>
            <a:ext cx="9212104" cy="1166136"/>
          </a:xfrm>
        </p:spPr>
        <p:txBody>
          <a:bodyPr>
            <a:normAutofit/>
          </a:bodyPr>
          <a:lstStyle/>
          <a:p>
            <a:r>
              <a:rPr lang="en-US" sz="5400" dirty="0"/>
              <a:t>Data Transformation</a:t>
            </a:r>
            <a:endParaRPr lang="en-IN" sz="5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3DB433-D716-B437-CC79-97CEFC39B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550" y="1873250"/>
            <a:ext cx="9753600" cy="4724400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3600" dirty="0"/>
              <a:t>Transformation may tasks vary based on the application:</a:t>
            </a:r>
          </a:p>
          <a:p>
            <a:pPr marL="0" indent="0" algn="just">
              <a:buNone/>
            </a:pPr>
            <a:r>
              <a:rPr lang="en-US" sz="3600" dirty="0"/>
              <a:t>Major Tasks are:</a:t>
            </a:r>
          </a:p>
          <a:p>
            <a:pPr marL="742950" indent="-742950" algn="just">
              <a:buAutoNum type="arabicPeriod"/>
            </a:pPr>
            <a:r>
              <a:rPr lang="en-US" sz="3600" dirty="0"/>
              <a:t>Selection</a:t>
            </a:r>
          </a:p>
          <a:p>
            <a:pPr marL="742950" indent="-742950" algn="just">
              <a:buAutoNum type="arabicPeriod"/>
            </a:pPr>
            <a:r>
              <a:rPr lang="en-US" sz="3600" dirty="0"/>
              <a:t>Splitting/ Joining</a:t>
            </a:r>
          </a:p>
          <a:p>
            <a:pPr marL="742950" indent="-742950" algn="just">
              <a:buAutoNum type="arabicPeriod"/>
            </a:pPr>
            <a:r>
              <a:rPr lang="en-US" sz="3600" dirty="0"/>
              <a:t>Conversion</a:t>
            </a:r>
          </a:p>
          <a:p>
            <a:pPr marL="742950" indent="-742950" algn="just">
              <a:buAutoNum type="arabicPeriod"/>
            </a:pPr>
            <a:r>
              <a:rPr lang="en-US" sz="3600" dirty="0"/>
              <a:t>Summarization</a:t>
            </a:r>
          </a:p>
          <a:p>
            <a:pPr marL="742950" indent="-742950" algn="just">
              <a:buAutoNum type="arabicPeriod"/>
            </a:pPr>
            <a:r>
              <a:rPr lang="en-US" sz="3600" dirty="0"/>
              <a:t>Enrichment</a:t>
            </a:r>
          </a:p>
        </p:txBody>
      </p:sp>
    </p:spTree>
    <p:extLst>
      <p:ext uri="{BB962C8B-B14F-4D97-AF65-F5344CB8AC3E}">
        <p14:creationId xmlns:p14="http://schemas.microsoft.com/office/powerpoint/2010/main" val="33596686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B9C226-5DA6-A65B-D51A-C384336408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E4F3C-3B5F-AD79-008B-8B8AD1B45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298" y="402314"/>
            <a:ext cx="9212104" cy="1166136"/>
          </a:xfrm>
        </p:spPr>
        <p:txBody>
          <a:bodyPr>
            <a:normAutofit/>
          </a:bodyPr>
          <a:lstStyle/>
          <a:p>
            <a:r>
              <a:rPr lang="en-US" sz="5400" dirty="0"/>
              <a:t>Data Transformation</a:t>
            </a:r>
            <a:endParaRPr lang="en-IN" sz="5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A3C5DE-4B0A-50F7-86FC-15A4C0363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550" y="1873250"/>
            <a:ext cx="9753600" cy="4724400"/>
          </a:xfrm>
        </p:spPr>
        <p:txBody>
          <a:bodyPr>
            <a:normAutofit/>
          </a:bodyPr>
          <a:lstStyle/>
          <a:p>
            <a:pPr marL="742950" indent="-742950" algn="just">
              <a:buAutoNum type="arabicPeriod"/>
            </a:pPr>
            <a:r>
              <a:rPr lang="en-US" sz="3600" b="1" dirty="0">
                <a:solidFill>
                  <a:srgbClr val="FF0000"/>
                </a:solidFill>
              </a:rPr>
              <a:t>Selection:</a:t>
            </a:r>
          </a:p>
          <a:p>
            <a:pPr algn="just"/>
            <a:r>
              <a:rPr lang="en-US" sz="3600" dirty="0"/>
              <a:t>This takes place at the </a:t>
            </a:r>
            <a:r>
              <a:rPr lang="en-US" sz="3600" dirty="0">
                <a:highlight>
                  <a:srgbClr val="00FF00"/>
                </a:highlight>
              </a:rPr>
              <a:t>beginning of the whole process</a:t>
            </a:r>
            <a:r>
              <a:rPr lang="en-US" sz="3600" dirty="0"/>
              <a:t> of data transformation.</a:t>
            </a:r>
          </a:p>
          <a:p>
            <a:pPr algn="just"/>
            <a:r>
              <a:rPr lang="en-US" sz="3600" dirty="0"/>
              <a:t>Select </a:t>
            </a:r>
            <a:r>
              <a:rPr lang="en-US" sz="3600" dirty="0">
                <a:highlight>
                  <a:srgbClr val="FFFF00"/>
                </a:highlight>
              </a:rPr>
              <a:t>either whole records </a:t>
            </a:r>
            <a:r>
              <a:rPr lang="en-US" sz="3600" dirty="0"/>
              <a:t>or </a:t>
            </a:r>
            <a:r>
              <a:rPr lang="en-US" sz="3600" dirty="0">
                <a:highlight>
                  <a:srgbClr val="FFFF00"/>
                </a:highlight>
              </a:rPr>
              <a:t>parts</a:t>
            </a:r>
            <a:r>
              <a:rPr lang="en-US" sz="3600" dirty="0"/>
              <a:t> of several records from the source systems. </a:t>
            </a:r>
          </a:p>
          <a:p>
            <a:pPr algn="just"/>
            <a:r>
              <a:rPr lang="en-US" sz="3600" dirty="0"/>
              <a:t>The task of selection usually forms </a:t>
            </a:r>
            <a:r>
              <a:rPr lang="en-US" sz="3600" dirty="0">
                <a:highlight>
                  <a:srgbClr val="FFFF00"/>
                </a:highlight>
              </a:rPr>
              <a:t>part of the extraction function itself. </a:t>
            </a:r>
          </a:p>
        </p:txBody>
      </p:sp>
    </p:spTree>
    <p:extLst>
      <p:ext uri="{BB962C8B-B14F-4D97-AF65-F5344CB8AC3E}">
        <p14:creationId xmlns:p14="http://schemas.microsoft.com/office/powerpoint/2010/main" val="15630364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8B7599-5821-F509-D0A8-75541C1CD0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035FD-A923-3CCD-D268-80FBCDB02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298" y="402314"/>
            <a:ext cx="9212104" cy="1166136"/>
          </a:xfrm>
        </p:spPr>
        <p:txBody>
          <a:bodyPr>
            <a:normAutofit/>
          </a:bodyPr>
          <a:lstStyle/>
          <a:p>
            <a:r>
              <a:rPr lang="en-US" sz="5400" dirty="0"/>
              <a:t>Data Transformation</a:t>
            </a:r>
            <a:endParaRPr lang="en-IN" sz="5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A75C24-41D1-2038-B369-A1E9A13EB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550" y="1873250"/>
            <a:ext cx="9753600" cy="4724400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sz="3600" b="1" dirty="0">
                <a:solidFill>
                  <a:srgbClr val="FF0000"/>
                </a:solidFill>
              </a:rPr>
              <a:t>2. Splitting/ Joining</a:t>
            </a:r>
          </a:p>
          <a:p>
            <a:pPr algn="just"/>
            <a:r>
              <a:rPr lang="en-US" sz="3600" dirty="0"/>
              <a:t> This task includes the types of data manipulation you need to </a:t>
            </a:r>
            <a:r>
              <a:rPr lang="en-US" sz="3600" dirty="0">
                <a:solidFill>
                  <a:srgbClr val="FF0000"/>
                </a:solidFill>
              </a:rPr>
              <a:t>perform</a:t>
            </a:r>
            <a:r>
              <a:rPr lang="en-US" sz="3600" dirty="0"/>
              <a:t> on the </a:t>
            </a:r>
            <a:r>
              <a:rPr lang="en-US" sz="3600" dirty="0">
                <a:highlight>
                  <a:srgbClr val="FFFF00"/>
                </a:highlight>
              </a:rPr>
              <a:t>selected parts of source </a:t>
            </a:r>
            <a:r>
              <a:rPr lang="en-US" sz="3600" dirty="0"/>
              <a:t>records. </a:t>
            </a:r>
          </a:p>
          <a:p>
            <a:pPr algn="just"/>
            <a:r>
              <a:rPr lang="en-US" sz="3600" dirty="0"/>
              <a:t>Sometimes (uncommonly), you will be splitting the selected parts even further during data transformation. </a:t>
            </a:r>
          </a:p>
          <a:p>
            <a:pPr algn="just"/>
            <a:r>
              <a:rPr lang="en-US" sz="3600" dirty="0">
                <a:highlight>
                  <a:srgbClr val="FFFF00"/>
                </a:highlight>
              </a:rPr>
              <a:t>Joining of </a:t>
            </a:r>
            <a:r>
              <a:rPr lang="en-US" sz="3600" dirty="0"/>
              <a:t>parts selected from many source systems is more widespread in the data warehouse environment</a:t>
            </a:r>
            <a:endParaRPr lang="en-US" sz="36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529413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B83D4A-A4E4-BC22-062E-EB2DD91655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57C30-DB75-1A83-AB6C-0A4E4DED7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298" y="402314"/>
            <a:ext cx="9212104" cy="1166136"/>
          </a:xfrm>
        </p:spPr>
        <p:txBody>
          <a:bodyPr>
            <a:normAutofit/>
          </a:bodyPr>
          <a:lstStyle/>
          <a:p>
            <a:r>
              <a:rPr lang="en-US" sz="5400" dirty="0"/>
              <a:t>Data Transformation</a:t>
            </a:r>
            <a:endParaRPr lang="en-IN" sz="5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83535F-2F25-C782-E489-7662FDB52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550" y="1873250"/>
            <a:ext cx="9753600" cy="47244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600" b="1" dirty="0">
                <a:solidFill>
                  <a:srgbClr val="FF0000"/>
                </a:solidFill>
              </a:rPr>
              <a:t>3. Conversion</a:t>
            </a:r>
          </a:p>
          <a:p>
            <a:pPr algn="just"/>
            <a:r>
              <a:rPr lang="en-US" sz="3600" dirty="0"/>
              <a:t> This is an </a:t>
            </a:r>
            <a:r>
              <a:rPr lang="en-US" sz="3600" dirty="0">
                <a:highlight>
                  <a:srgbClr val="FFFF00"/>
                </a:highlight>
              </a:rPr>
              <a:t>all-inclusive task</a:t>
            </a:r>
            <a:r>
              <a:rPr lang="en-US" sz="3600" dirty="0"/>
              <a:t>. It includes a large variety of rudimentary conversions of single fields for two primary reasons </a:t>
            </a:r>
          </a:p>
          <a:p>
            <a:pPr marL="857250" indent="-857250" algn="just">
              <a:buAutoNum type="romanLcParenBoth"/>
            </a:pPr>
            <a:r>
              <a:rPr lang="en-US" sz="3600" dirty="0"/>
              <a:t>to </a:t>
            </a:r>
            <a:r>
              <a:rPr lang="en-US" sz="3600" dirty="0">
                <a:highlight>
                  <a:srgbClr val="00FF00"/>
                </a:highlight>
              </a:rPr>
              <a:t>standardize</a:t>
            </a:r>
            <a:r>
              <a:rPr lang="en-US" sz="3600" dirty="0"/>
              <a:t> among the data extractions from disparate source systems, and </a:t>
            </a:r>
          </a:p>
          <a:p>
            <a:pPr marL="857250" indent="-857250" algn="just">
              <a:buAutoNum type="romanLcParenBoth"/>
            </a:pPr>
            <a:r>
              <a:rPr lang="en-US" sz="3600" dirty="0"/>
              <a:t>to </a:t>
            </a:r>
            <a:r>
              <a:rPr lang="en-US" sz="3600" dirty="0">
                <a:highlight>
                  <a:srgbClr val="FFFF00"/>
                </a:highlight>
              </a:rPr>
              <a:t>make</a:t>
            </a:r>
            <a:r>
              <a:rPr lang="en-US" sz="3600" dirty="0"/>
              <a:t> the </a:t>
            </a:r>
            <a:r>
              <a:rPr lang="en-US" sz="3600" dirty="0">
                <a:highlight>
                  <a:srgbClr val="00FF00"/>
                </a:highlight>
              </a:rPr>
              <a:t>fields</a:t>
            </a:r>
            <a:r>
              <a:rPr lang="en-US" sz="3600" dirty="0"/>
              <a:t> </a:t>
            </a:r>
            <a:r>
              <a:rPr lang="en-US" sz="3600" dirty="0">
                <a:highlight>
                  <a:srgbClr val="FFFF00"/>
                </a:highlight>
              </a:rPr>
              <a:t>usable</a:t>
            </a:r>
            <a:r>
              <a:rPr lang="en-US" sz="3600" dirty="0"/>
              <a:t> and </a:t>
            </a:r>
            <a:r>
              <a:rPr lang="en-US" sz="3600" dirty="0">
                <a:highlight>
                  <a:srgbClr val="00FF00"/>
                </a:highlight>
              </a:rPr>
              <a:t>understandable</a:t>
            </a:r>
            <a:r>
              <a:rPr lang="en-US" sz="3600" dirty="0"/>
              <a:t> to the users. </a:t>
            </a:r>
            <a:endParaRPr lang="en-US" sz="36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5184275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186E6B-0E6F-B3AA-209B-32DBC656B0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208F3-D56B-615B-40F1-9819AD8BB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298" y="402314"/>
            <a:ext cx="9212104" cy="1166136"/>
          </a:xfrm>
        </p:spPr>
        <p:txBody>
          <a:bodyPr>
            <a:normAutofit/>
          </a:bodyPr>
          <a:lstStyle/>
          <a:p>
            <a:r>
              <a:rPr lang="en-US" sz="5400" dirty="0"/>
              <a:t>Data Transformation</a:t>
            </a:r>
            <a:endParaRPr lang="en-IN" sz="5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2C656F-9FAF-B0E4-41B5-C1F072556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550" y="1339850"/>
            <a:ext cx="9753600" cy="6096000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sz="3600" b="1" dirty="0">
                <a:solidFill>
                  <a:srgbClr val="FF0000"/>
                </a:solidFill>
              </a:rPr>
              <a:t>4. Summarization</a:t>
            </a:r>
          </a:p>
          <a:p>
            <a:pPr algn="just"/>
            <a:r>
              <a:rPr lang="en-US" sz="3600" dirty="0"/>
              <a:t> Sometimes </a:t>
            </a:r>
            <a:r>
              <a:rPr lang="en-US" sz="3600" dirty="0">
                <a:highlight>
                  <a:srgbClr val="00FF00"/>
                </a:highlight>
              </a:rPr>
              <a:t>it is not feasible </a:t>
            </a:r>
            <a:r>
              <a:rPr lang="en-US" sz="3600" dirty="0"/>
              <a:t>to </a:t>
            </a:r>
            <a:r>
              <a:rPr lang="en-US" sz="3600" dirty="0">
                <a:solidFill>
                  <a:srgbClr val="FF0000"/>
                </a:solidFill>
                <a:highlight>
                  <a:srgbClr val="FFFF00"/>
                </a:highlight>
              </a:rPr>
              <a:t>keep data </a:t>
            </a:r>
            <a:r>
              <a:rPr lang="en-US" sz="3600" dirty="0"/>
              <a:t>at the </a:t>
            </a:r>
            <a:r>
              <a:rPr lang="en-US" sz="3600" dirty="0">
                <a:solidFill>
                  <a:srgbClr val="FF0000"/>
                </a:solidFill>
                <a:highlight>
                  <a:srgbClr val="FFFF00"/>
                </a:highlight>
              </a:rPr>
              <a:t>lowest level of detail </a:t>
            </a:r>
            <a:r>
              <a:rPr lang="en-US" sz="3600" dirty="0"/>
              <a:t>in your data warehouse. </a:t>
            </a:r>
          </a:p>
          <a:p>
            <a:pPr algn="just"/>
            <a:r>
              <a:rPr lang="en-US" sz="3600" dirty="0"/>
              <a:t>It may be that </a:t>
            </a:r>
            <a:r>
              <a:rPr lang="en-US" sz="3600" dirty="0">
                <a:highlight>
                  <a:srgbClr val="00FF00"/>
                </a:highlight>
              </a:rPr>
              <a:t>none of your users </a:t>
            </a:r>
            <a:r>
              <a:rPr lang="en-US" sz="3600" dirty="0">
                <a:highlight>
                  <a:srgbClr val="FFFF00"/>
                </a:highlight>
              </a:rPr>
              <a:t>ever need data </a:t>
            </a:r>
            <a:r>
              <a:rPr lang="en-US" sz="3600" dirty="0"/>
              <a:t>at the lowest granularity for analysis or querying. </a:t>
            </a:r>
          </a:p>
          <a:p>
            <a:pPr algn="just"/>
            <a:r>
              <a:rPr lang="en-US" sz="3600" b="1" dirty="0">
                <a:solidFill>
                  <a:srgbClr val="FF0000"/>
                </a:solidFill>
              </a:rPr>
              <a:t>For example</a:t>
            </a:r>
            <a:r>
              <a:rPr lang="en-US" sz="3600" dirty="0"/>
              <a:t>, for a </a:t>
            </a:r>
            <a:r>
              <a:rPr lang="en-US" sz="3600" dirty="0">
                <a:highlight>
                  <a:srgbClr val="FFFF00"/>
                </a:highlight>
              </a:rPr>
              <a:t>grocery chain</a:t>
            </a:r>
            <a:r>
              <a:rPr lang="en-US" sz="3600" dirty="0"/>
              <a:t>, </a:t>
            </a:r>
            <a:r>
              <a:rPr lang="en-US" sz="3600" dirty="0">
                <a:highlight>
                  <a:srgbClr val="00FFFF"/>
                </a:highlight>
              </a:rPr>
              <a:t>sales data </a:t>
            </a:r>
            <a:r>
              <a:rPr lang="en-US" sz="3600" dirty="0"/>
              <a:t>at the </a:t>
            </a:r>
            <a:r>
              <a:rPr lang="en-US" sz="3600" dirty="0">
                <a:highlight>
                  <a:srgbClr val="00FFFF"/>
                </a:highlight>
              </a:rPr>
              <a:t>lowest level of </a:t>
            </a:r>
            <a:r>
              <a:rPr lang="en-US" sz="3600" dirty="0"/>
              <a:t>detail for every transaction at the checkout may not be needed. </a:t>
            </a:r>
            <a:r>
              <a:rPr lang="en-US" sz="3600" dirty="0">
                <a:highlight>
                  <a:srgbClr val="00FF00"/>
                </a:highlight>
              </a:rPr>
              <a:t>Storing sales </a:t>
            </a:r>
            <a:r>
              <a:rPr lang="en-US" sz="3600" dirty="0"/>
              <a:t>by product by store by day in the data warehouse may be quite adequate. </a:t>
            </a:r>
          </a:p>
          <a:p>
            <a:pPr algn="just"/>
            <a:r>
              <a:rPr lang="en-US" sz="3600" dirty="0"/>
              <a:t>So, in this case, the data transformation function includes </a:t>
            </a:r>
            <a:r>
              <a:rPr lang="en-US" sz="3600" dirty="0">
                <a:highlight>
                  <a:srgbClr val="00FF00"/>
                </a:highlight>
              </a:rPr>
              <a:t>summarization of daily sales </a:t>
            </a:r>
            <a:r>
              <a:rPr lang="en-US" sz="3600" dirty="0"/>
              <a:t>by product and by store.</a:t>
            </a:r>
            <a:endParaRPr lang="en-US" sz="36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836232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5B2DC3-796C-DE35-4A06-EA5FA4439A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6E07A-8D54-339E-303C-AF952902B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/>
              <a:t>Dimensions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12B48-310E-DD83-19E1-5596475F0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950" y="1720850"/>
            <a:ext cx="9212104" cy="4572000"/>
          </a:xfrm>
        </p:spPr>
        <p:txBody>
          <a:bodyPr>
            <a:normAutofit fontScale="92500"/>
          </a:bodyPr>
          <a:lstStyle/>
          <a:p>
            <a:pPr marL="353060" marR="5080" algn="just">
              <a:lnSpc>
                <a:spcPct val="100000"/>
              </a:lnSpc>
              <a:spcBef>
                <a:spcPts val="365"/>
              </a:spcBef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Dimensions are </a:t>
            </a:r>
            <a:r>
              <a:rPr lang="en-US" sz="3200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 descriptive data elements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are used to </a:t>
            </a:r>
            <a:r>
              <a:rPr lang="en-US" sz="32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categorize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sz="32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classify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data.</a:t>
            </a:r>
          </a:p>
          <a:p>
            <a:pPr marL="353060" marR="5080" algn="just">
              <a:lnSpc>
                <a:spcPct val="100000"/>
              </a:lnSpc>
              <a:spcBef>
                <a:spcPts val="365"/>
              </a:spcBef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example, in a sales data warehouse, the dimensions might include </a:t>
            </a:r>
            <a:r>
              <a:rPr lang="en-US" sz="3200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product, customer, time, and location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53060" marR="5080" algn="just">
              <a:lnSpc>
                <a:spcPct val="100000"/>
              </a:lnSpc>
              <a:spcBef>
                <a:spcPts val="365"/>
              </a:spcBef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dimension is made up of a </a:t>
            </a:r>
            <a:r>
              <a:rPr lang="en-US" sz="3200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set of attributes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describe the dimension. </a:t>
            </a:r>
          </a:p>
          <a:p>
            <a:pPr marL="353060" marR="5080" algn="just">
              <a:lnSpc>
                <a:spcPct val="100000"/>
              </a:lnSpc>
              <a:spcBef>
                <a:spcPts val="365"/>
              </a:spcBef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the product dimension might include attributes such as product name, product category, and product price.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02448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535BF8-BB54-7929-D52F-C2F7B3B3C6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E3901-4356-743B-1DB9-5958E51C3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298" y="402314"/>
            <a:ext cx="9212104" cy="1166136"/>
          </a:xfrm>
        </p:spPr>
        <p:txBody>
          <a:bodyPr>
            <a:normAutofit/>
          </a:bodyPr>
          <a:lstStyle/>
          <a:p>
            <a:r>
              <a:rPr lang="en-US" sz="5400" dirty="0"/>
              <a:t>Data Transformation</a:t>
            </a:r>
            <a:endParaRPr lang="en-IN" sz="5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B82F39-3D1C-C9E6-C52F-CF612EDEC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550" y="1339850"/>
            <a:ext cx="9753600" cy="60960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600" b="1" dirty="0">
                <a:solidFill>
                  <a:srgbClr val="FF0000"/>
                </a:solidFill>
              </a:rPr>
              <a:t>5. Enrichment</a:t>
            </a:r>
          </a:p>
          <a:p>
            <a:pPr algn="just"/>
            <a:r>
              <a:rPr lang="en-US" sz="3600" dirty="0"/>
              <a:t> This task is the </a:t>
            </a:r>
            <a:r>
              <a:rPr lang="en-US" sz="3600" dirty="0">
                <a:highlight>
                  <a:srgbClr val="00FF00"/>
                </a:highlight>
              </a:rPr>
              <a:t>rearrangement </a:t>
            </a:r>
            <a:r>
              <a:rPr lang="en-US" sz="3600" dirty="0"/>
              <a:t>and </a:t>
            </a:r>
            <a:r>
              <a:rPr lang="en-US" sz="3600" dirty="0">
                <a:highlight>
                  <a:srgbClr val="00FF00"/>
                </a:highlight>
              </a:rPr>
              <a:t>simplification</a:t>
            </a:r>
            <a:r>
              <a:rPr lang="en-US" sz="3600" dirty="0"/>
              <a:t> of </a:t>
            </a:r>
            <a:r>
              <a:rPr lang="en-US" sz="3600" dirty="0">
                <a:highlight>
                  <a:srgbClr val="FFFF00"/>
                </a:highlight>
              </a:rPr>
              <a:t>individual fields </a:t>
            </a:r>
            <a:r>
              <a:rPr lang="en-US" sz="3600" dirty="0"/>
              <a:t>to make them </a:t>
            </a:r>
            <a:r>
              <a:rPr lang="en-US" sz="3600" dirty="0">
                <a:highlight>
                  <a:srgbClr val="FFFF00"/>
                </a:highlight>
              </a:rPr>
              <a:t>more useful </a:t>
            </a:r>
            <a:r>
              <a:rPr lang="en-US" sz="3600" dirty="0"/>
              <a:t>for the data warehouse environment.</a:t>
            </a:r>
          </a:p>
          <a:p>
            <a:pPr algn="just"/>
            <a:r>
              <a:rPr lang="en-US" sz="3600" dirty="0"/>
              <a:t>Usage of </a:t>
            </a:r>
            <a:r>
              <a:rPr lang="en-US" sz="3600" dirty="0">
                <a:highlight>
                  <a:srgbClr val="FFFF00"/>
                </a:highlight>
              </a:rPr>
              <a:t>one or more fields </a:t>
            </a:r>
            <a:r>
              <a:rPr lang="en-US" sz="3600" dirty="0"/>
              <a:t>from the </a:t>
            </a:r>
            <a:r>
              <a:rPr lang="en-US" sz="3600" dirty="0">
                <a:highlight>
                  <a:srgbClr val="FFFF00"/>
                </a:highlight>
              </a:rPr>
              <a:t>same</a:t>
            </a:r>
            <a:r>
              <a:rPr lang="en-US" sz="3600" dirty="0"/>
              <a:t> input record to create a better view of the data for the data warehouse. </a:t>
            </a:r>
          </a:p>
          <a:p>
            <a:pPr algn="just"/>
            <a:r>
              <a:rPr lang="en-US" sz="3600" dirty="0"/>
              <a:t>This principle is extended when one or more </a:t>
            </a:r>
            <a:r>
              <a:rPr lang="en-US" sz="3600" dirty="0">
                <a:highlight>
                  <a:srgbClr val="00FFFF"/>
                </a:highlight>
              </a:rPr>
              <a:t>fields originate from multiple records</a:t>
            </a:r>
            <a:r>
              <a:rPr lang="en-US" sz="3600" dirty="0"/>
              <a:t>, resulting </a:t>
            </a:r>
            <a:r>
              <a:rPr lang="en-US" sz="3600" dirty="0">
                <a:highlight>
                  <a:srgbClr val="00FF00"/>
                </a:highlight>
              </a:rPr>
              <a:t>in a single field </a:t>
            </a:r>
            <a:r>
              <a:rPr lang="en-US" sz="3600" dirty="0"/>
              <a:t>for the data warehouse.</a:t>
            </a:r>
            <a:endParaRPr lang="en-US" sz="36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0013542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024546-254F-C6F6-9260-297B5BEEF8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75CD5-3A69-B9CB-A8FF-8B3832FD6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298" y="402314"/>
            <a:ext cx="9212104" cy="1166136"/>
          </a:xfrm>
        </p:spPr>
        <p:txBody>
          <a:bodyPr>
            <a:normAutofit/>
          </a:bodyPr>
          <a:lstStyle/>
          <a:p>
            <a:r>
              <a:rPr lang="en-US" sz="5400" dirty="0"/>
              <a:t>Data Transformation Types</a:t>
            </a:r>
            <a:endParaRPr lang="en-IN" sz="5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55568-68BE-6530-1625-52798CC56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3150" y="1841500"/>
            <a:ext cx="9144000" cy="5715000"/>
          </a:xfrm>
        </p:spPr>
        <p:txBody>
          <a:bodyPr>
            <a:normAutofit/>
          </a:bodyPr>
          <a:lstStyle/>
          <a:p>
            <a:pPr algn="just"/>
            <a:r>
              <a:rPr lang="en-IN" sz="2800" dirty="0"/>
              <a:t>Format Revision</a:t>
            </a:r>
          </a:p>
          <a:p>
            <a:pPr algn="just"/>
            <a:r>
              <a:rPr lang="en-IN" sz="2800" dirty="0"/>
              <a:t>Data Derivation</a:t>
            </a:r>
          </a:p>
          <a:p>
            <a:pPr algn="just"/>
            <a:r>
              <a:rPr lang="en-IN" sz="2800" dirty="0"/>
              <a:t>Data Splitting </a:t>
            </a:r>
          </a:p>
          <a:p>
            <a:pPr algn="just"/>
            <a:r>
              <a:rPr lang="en-IN" sz="2800" dirty="0"/>
              <a:t>Data Joining</a:t>
            </a:r>
          </a:p>
          <a:p>
            <a:pPr algn="just"/>
            <a:r>
              <a:rPr lang="en-IN" sz="2800" dirty="0"/>
              <a:t>Data Summarization</a:t>
            </a:r>
          </a:p>
          <a:p>
            <a:pPr algn="just"/>
            <a:r>
              <a:rPr lang="en-IN" sz="2800" dirty="0"/>
              <a:t>Key Restructuring</a:t>
            </a:r>
          </a:p>
          <a:p>
            <a:pPr algn="just"/>
            <a:r>
              <a:rPr lang="en-IN" sz="2800" dirty="0"/>
              <a:t>Data Deduplication</a:t>
            </a:r>
            <a:endParaRPr lang="en-US" sz="40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6113472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CE0A0A-37B8-8E30-86BC-2949687D70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639B5-A200-7A7F-9133-983EBBEDE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298" y="402314"/>
            <a:ext cx="9212104" cy="1166136"/>
          </a:xfrm>
        </p:spPr>
        <p:txBody>
          <a:bodyPr>
            <a:normAutofit/>
          </a:bodyPr>
          <a:lstStyle/>
          <a:p>
            <a:r>
              <a:rPr lang="en-US" sz="5400" dirty="0"/>
              <a:t>Data Transformation: Benefits</a:t>
            </a:r>
            <a:endParaRPr lang="en-IN" sz="5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6BC85E-D7DA-7AED-9B1F-C0E07E2A8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3150" y="1841500"/>
            <a:ext cx="9144000" cy="4070350"/>
          </a:xfrm>
        </p:spPr>
        <p:txBody>
          <a:bodyPr>
            <a:normAutofit/>
          </a:bodyPr>
          <a:lstStyle/>
          <a:p>
            <a:pPr algn="just"/>
            <a:r>
              <a:rPr lang="en-US" sz="2800" dirty="0"/>
              <a:t>Better Organization</a:t>
            </a:r>
          </a:p>
          <a:p>
            <a:pPr algn="just"/>
            <a:r>
              <a:rPr lang="en-US" sz="2800" dirty="0"/>
              <a:t>Improved Data</a:t>
            </a:r>
          </a:p>
          <a:p>
            <a:pPr algn="just"/>
            <a:r>
              <a:rPr lang="en-US" sz="2800" dirty="0"/>
              <a:t>Faster Queries</a:t>
            </a:r>
          </a:p>
          <a:p>
            <a:pPr algn="just"/>
            <a:r>
              <a:rPr lang="en-US" sz="2800" dirty="0"/>
              <a:t>Simpler Data Management</a:t>
            </a:r>
          </a:p>
          <a:p>
            <a:pPr algn="just"/>
            <a:r>
              <a:rPr lang="en-US" sz="2800" dirty="0"/>
              <a:t>Broader Use</a:t>
            </a:r>
            <a:endParaRPr lang="en-US" sz="40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9338019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6801BAB-87FC-8380-E850-E2B1D9E38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3D6E5-D473-496C-8E51-A379637EE356}" type="slidenum">
              <a:rPr lang="en-US" altLang="en-US"/>
              <a:pPr/>
              <a:t>43</a:t>
            </a:fld>
            <a:endParaRPr lang="en-US" altLang="en-US"/>
          </a:p>
        </p:txBody>
      </p:sp>
      <p:sp>
        <p:nvSpPr>
          <p:cNvPr id="3074" name="Rectangle 2">
            <a:extLst>
              <a:ext uri="{FF2B5EF4-FFF2-40B4-BE49-F238E27FC236}">
                <a16:creationId xmlns:a16="http://schemas.microsoft.com/office/drawing/2014/main" id="{423BC52A-A9B2-3BC0-7214-8F70715E0F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58334" y="251883"/>
            <a:ext cx="8564033" cy="671689"/>
          </a:xfrm>
        </p:spPr>
        <p:txBody>
          <a:bodyPr/>
          <a:lstStyle/>
          <a:p>
            <a:r>
              <a:rPr lang="en-US" altLang="en-US"/>
              <a:t>OLTP Compared With OLAP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80A574D0-1084-722B-66A0-F39598C20D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6450" y="1091495"/>
            <a:ext cx="9235722" cy="562539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3085" dirty="0">
                <a:highlight>
                  <a:srgbClr val="00FF00"/>
                </a:highlight>
              </a:rPr>
              <a:t>On Line Transaction Processing – </a:t>
            </a:r>
            <a:r>
              <a:rPr lang="en-US" altLang="en-US" sz="3085" i="1" dirty="0">
                <a:effectLst>
                  <a:outerShdw blurRad="38100" dist="38100" dir="2700000" algn="tl">
                    <a:srgbClr val="C0C0C0"/>
                  </a:outerShdw>
                </a:effectLst>
                <a:highlight>
                  <a:srgbClr val="00FF00"/>
                </a:highlight>
              </a:rPr>
              <a:t>OLTP</a:t>
            </a:r>
          </a:p>
          <a:p>
            <a:pPr lvl="1">
              <a:lnSpc>
                <a:spcPct val="90000"/>
              </a:lnSpc>
            </a:pPr>
            <a:r>
              <a:rPr lang="en-US" altLang="en-US" sz="2645" dirty="0"/>
              <a:t>Maintains a database that is an accurate model of  some real-world enterprise. Supports </a:t>
            </a:r>
            <a:r>
              <a:rPr lang="en-US" altLang="en-US" sz="2645" dirty="0">
                <a:highlight>
                  <a:srgbClr val="FFFF00"/>
                </a:highlight>
              </a:rPr>
              <a:t>day-to-day operations</a:t>
            </a:r>
            <a:r>
              <a:rPr lang="en-US" altLang="en-US" sz="2645" dirty="0"/>
              <a:t>. </a:t>
            </a:r>
            <a:r>
              <a:rPr lang="en-US" altLang="en-US" sz="2645" dirty="0">
                <a:highlight>
                  <a:srgbClr val="FFFF00"/>
                </a:highlight>
              </a:rPr>
              <a:t>Characteristics:</a:t>
            </a:r>
          </a:p>
          <a:p>
            <a:pPr lvl="2">
              <a:lnSpc>
                <a:spcPct val="90000"/>
              </a:lnSpc>
            </a:pPr>
            <a:r>
              <a:rPr lang="en-US" altLang="en-US" sz="2204" dirty="0"/>
              <a:t>Short simple transactions</a:t>
            </a:r>
          </a:p>
          <a:p>
            <a:pPr lvl="2">
              <a:lnSpc>
                <a:spcPct val="90000"/>
              </a:lnSpc>
            </a:pPr>
            <a:r>
              <a:rPr lang="en-US" altLang="en-US" sz="2204" dirty="0"/>
              <a:t>Relatively frequent updates</a:t>
            </a:r>
          </a:p>
          <a:p>
            <a:pPr lvl="2">
              <a:lnSpc>
                <a:spcPct val="90000"/>
              </a:lnSpc>
            </a:pPr>
            <a:r>
              <a:rPr lang="en-US" altLang="en-US" sz="2204" dirty="0"/>
              <a:t>Transactions access only a small fraction of the database</a:t>
            </a:r>
          </a:p>
          <a:p>
            <a:pPr>
              <a:lnSpc>
                <a:spcPct val="90000"/>
              </a:lnSpc>
            </a:pPr>
            <a:r>
              <a:rPr lang="en-US" altLang="en-US" sz="3085" dirty="0">
                <a:highlight>
                  <a:srgbClr val="00FF00"/>
                </a:highlight>
              </a:rPr>
              <a:t>On Line Analytic Processing – </a:t>
            </a:r>
            <a:r>
              <a:rPr lang="en-US" altLang="en-US" sz="3085" i="1" dirty="0">
                <a:effectLst>
                  <a:outerShdw blurRad="38100" dist="38100" dir="2700000" algn="tl">
                    <a:srgbClr val="C0C0C0"/>
                  </a:outerShdw>
                </a:effectLst>
                <a:highlight>
                  <a:srgbClr val="00FF00"/>
                </a:highlight>
              </a:rPr>
              <a:t>OLAP</a:t>
            </a:r>
          </a:p>
          <a:p>
            <a:pPr lvl="1">
              <a:lnSpc>
                <a:spcPct val="90000"/>
              </a:lnSpc>
            </a:pPr>
            <a:r>
              <a:rPr lang="en-US" altLang="en-US" sz="2645" dirty="0"/>
              <a:t>Uses information in database to guide strategic decisions. </a:t>
            </a:r>
            <a:r>
              <a:rPr lang="en-US" altLang="en-US" sz="2645" dirty="0">
                <a:highlight>
                  <a:srgbClr val="FFFF00"/>
                </a:highlight>
              </a:rPr>
              <a:t>Characteristics:</a:t>
            </a:r>
          </a:p>
          <a:p>
            <a:pPr lvl="2">
              <a:lnSpc>
                <a:spcPct val="90000"/>
              </a:lnSpc>
            </a:pPr>
            <a:r>
              <a:rPr lang="en-US" altLang="en-US" sz="2204" dirty="0"/>
              <a:t>Complex queries</a:t>
            </a:r>
          </a:p>
          <a:p>
            <a:pPr lvl="2">
              <a:lnSpc>
                <a:spcPct val="90000"/>
              </a:lnSpc>
            </a:pPr>
            <a:r>
              <a:rPr lang="en-US" altLang="en-US" sz="2204" dirty="0">
                <a:solidFill>
                  <a:srgbClr val="FF0000"/>
                </a:solidFill>
              </a:rPr>
              <a:t>Infrequent updates</a:t>
            </a:r>
          </a:p>
          <a:p>
            <a:pPr lvl="2">
              <a:lnSpc>
                <a:spcPct val="90000"/>
              </a:lnSpc>
            </a:pPr>
            <a:r>
              <a:rPr lang="en-US" altLang="en-US" sz="2204" dirty="0"/>
              <a:t>Transactions access </a:t>
            </a:r>
            <a:r>
              <a:rPr lang="en-US" altLang="en-US" sz="2204" dirty="0">
                <a:highlight>
                  <a:srgbClr val="FFFF00"/>
                </a:highlight>
              </a:rPr>
              <a:t>a large fraction of the database</a:t>
            </a:r>
          </a:p>
          <a:p>
            <a:pPr lvl="2">
              <a:lnSpc>
                <a:spcPct val="90000"/>
              </a:lnSpc>
            </a:pPr>
            <a:r>
              <a:rPr lang="en-US" altLang="en-US" sz="2204" dirty="0"/>
              <a:t>Data </a:t>
            </a:r>
            <a:r>
              <a:rPr lang="en-US" altLang="en-US" sz="2204" dirty="0">
                <a:solidFill>
                  <a:srgbClr val="FF0000"/>
                </a:solidFill>
              </a:rPr>
              <a:t>need not be up-to-date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CEE1C2-B6EF-C5BD-03EF-3468B45815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BCE1A-2AA6-CEA9-5A34-0A608B4BA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298" y="402314"/>
            <a:ext cx="9212104" cy="1166136"/>
          </a:xfrm>
        </p:spPr>
        <p:txBody>
          <a:bodyPr>
            <a:normAutofit/>
          </a:bodyPr>
          <a:lstStyle/>
          <a:p>
            <a:r>
              <a:rPr lang="en-US" sz="5400" dirty="0"/>
              <a:t>OLAP </a:t>
            </a:r>
            <a:endParaRPr lang="en-IN" sz="5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23E6B1-B1AA-B668-165B-828624F73A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150" y="1841500"/>
            <a:ext cx="9906000" cy="5518150"/>
          </a:xfrm>
        </p:spPr>
        <p:txBody>
          <a:bodyPr>
            <a:normAutofit/>
          </a:bodyPr>
          <a:lstStyle/>
          <a:p>
            <a:pPr algn="just"/>
            <a:r>
              <a:rPr lang="en-US" sz="3600" dirty="0"/>
              <a:t>OLAP stands for </a:t>
            </a:r>
            <a:r>
              <a:rPr lang="en-US" sz="3600" dirty="0">
                <a:highlight>
                  <a:srgbClr val="FFFF00"/>
                </a:highlight>
              </a:rPr>
              <a:t>On-Line Analytical Processing</a:t>
            </a:r>
            <a:r>
              <a:rPr lang="en-US" sz="3600" dirty="0"/>
              <a:t>. </a:t>
            </a:r>
          </a:p>
          <a:p>
            <a:pPr algn="just"/>
            <a:r>
              <a:rPr lang="en-US" sz="3600" dirty="0"/>
              <a:t>OLAP is a classification of software technology which authorizes </a:t>
            </a:r>
            <a:r>
              <a:rPr lang="en-US" sz="3600" dirty="0">
                <a:highlight>
                  <a:srgbClr val="00FF00"/>
                </a:highlight>
              </a:rPr>
              <a:t>analysts, managers</a:t>
            </a:r>
            <a:r>
              <a:rPr lang="en-US" sz="3600" dirty="0"/>
              <a:t>, and </a:t>
            </a:r>
            <a:r>
              <a:rPr lang="en-US" sz="3600" dirty="0">
                <a:highlight>
                  <a:srgbClr val="00FF00"/>
                </a:highlight>
              </a:rPr>
              <a:t>executives</a:t>
            </a:r>
            <a:r>
              <a:rPr lang="en-US" sz="3600" dirty="0"/>
              <a:t> to gain insight into information through </a:t>
            </a:r>
            <a:r>
              <a:rPr lang="en-US" sz="3600" dirty="0">
                <a:highlight>
                  <a:srgbClr val="00FFFF"/>
                </a:highlight>
              </a:rPr>
              <a:t>fast, consistent, interactive access </a:t>
            </a:r>
            <a:r>
              <a:rPr lang="en-US" sz="3600" dirty="0"/>
              <a:t>in a wide </a:t>
            </a:r>
            <a:r>
              <a:rPr lang="en-US" sz="3600" dirty="0">
                <a:highlight>
                  <a:srgbClr val="FFFF00"/>
                </a:highlight>
              </a:rPr>
              <a:t>variety</a:t>
            </a:r>
            <a:r>
              <a:rPr lang="en-US" sz="3600" dirty="0"/>
              <a:t> of possible </a:t>
            </a:r>
            <a:r>
              <a:rPr lang="en-US" sz="3600" dirty="0">
                <a:highlight>
                  <a:srgbClr val="FFFF00"/>
                </a:highlight>
              </a:rPr>
              <a:t>views</a:t>
            </a:r>
            <a:r>
              <a:rPr lang="en-US" sz="3600" dirty="0"/>
              <a:t> of </a:t>
            </a:r>
            <a:r>
              <a:rPr lang="en-US" sz="3600" dirty="0">
                <a:highlight>
                  <a:srgbClr val="FFFF00"/>
                </a:highlight>
              </a:rPr>
              <a:t>data</a:t>
            </a:r>
            <a:r>
              <a:rPr lang="en-US" sz="3600" dirty="0"/>
              <a:t> that has been </a:t>
            </a:r>
            <a:r>
              <a:rPr lang="en-US" sz="3600" dirty="0">
                <a:solidFill>
                  <a:srgbClr val="FF0000"/>
                </a:solidFill>
              </a:rPr>
              <a:t>transformed from raw information </a:t>
            </a:r>
            <a:r>
              <a:rPr lang="en-US" sz="3600" dirty="0"/>
              <a:t>to </a:t>
            </a:r>
            <a:r>
              <a:rPr lang="en-US" sz="3600" dirty="0">
                <a:solidFill>
                  <a:srgbClr val="FF0000"/>
                </a:solidFill>
              </a:rPr>
              <a:t>reflect the real dimensionality </a:t>
            </a:r>
            <a:r>
              <a:rPr lang="en-US" sz="3600" dirty="0"/>
              <a:t>of the enterprise as understood by the clients.</a:t>
            </a:r>
          </a:p>
        </p:txBody>
      </p:sp>
    </p:spTree>
    <p:extLst>
      <p:ext uri="{BB962C8B-B14F-4D97-AF65-F5344CB8AC3E}">
        <p14:creationId xmlns:p14="http://schemas.microsoft.com/office/powerpoint/2010/main" val="349562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83C76095-A0EF-F3AA-5DFE-773122A3C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55AA3-389D-4D6B-8EBD-688A6A8C94F2}" type="datetime4">
              <a:rPr lang="en-US" altLang="en-US"/>
              <a:pPr/>
              <a:t>June 15, 2024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E58D2E48-489A-57FF-2AF9-50B8BC7BC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Mining: Concepts and Techniques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318F80E-AE23-C494-C33E-83CA4EAE1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274E4-7263-41D3-86D7-C16B17018A22}" type="slidenum">
              <a:rPr lang="en-US" altLang="en-US"/>
              <a:pPr/>
              <a:t>45</a:t>
            </a:fld>
            <a:endParaRPr lang="en-US" altLang="en-US"/>
          </a:p>
        </p:txBody>
      </p:sp>
      <p:sp>
        <p:nvSpPr>
          <p:cNvPr id="914434" name="Rectangle 2">
            <a:extLst>
              <a:ext uri="{FF2B5EF4-FFF2-40B4-BE49-F238E27FC236}">
                <a16:creationId xmlns:a16="http://schemas.microsoft.com/office/drawing/2014/main" id="{48D435F9-E927-2A87-FCA4-8C53E5A733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17778" y="755650"/>
            <a:ext cx="8431095" cy="549246"/>
          </a:xfrm>
          <a:noFill/>
          <a:ln/>
        </p:spPr>
        <p:txBody>
          <a:bodyPr vert="horz" lIns="101453" tIns="50727" rIns="101453" bIns="50727" rtlCol="0" anchor="ctr">
            <a:normAutofit fontScale="90000"/>
          </a:bodyPr>
          <a:lstStyle/>
          <a:p>
            <a:r>
              <a:rPr lang="en-US" altLang="en-US"/>
              <a:t>OLAP Server Architectures</a:t>
            </a:r>
          </a:p>
        </p:txBody>
      </p:sp>
      <p:sp>
        <p:nvSpPr>
          <p:cNvPr id="914435" name="Rectangle 3">
            <a:extLst>
              <a:ext uri="{FF2B5EF4-FFF2-40B4-BE49-F238E27FC236}">
                <a16:creationId xmlns:a16="http://schemas.microsoft.com/office/drawing/2014/main" id="{DCB9C78C-C268-1DB9-4651-14F283938E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22489" y="1763183"/>
            <a:ext cx="9235722" cy="5457472"/>
          </a:xfrm>
          <a:noFill/>
          <a:ln/>
        </p:spPr>
        <p:txBody>
          <a:bodyPr vert="horz" lIns="101453" tIns="50727" rIns="101453" bIns="50727" rtlCol="0">
            <a:normAutofit/>
          </a:bodyPr>
          <a:lstStyle/>
          <a:p>
            <a:r>
              <a:rPr lang="en-US" altLang="en-US" sz="2204" b="1" u="sng" dirty="0">
                <a:solidFill>
                  <a:srgbClr val="FF0000"/>
                </a:solidFill>
              </a:rPr>
              <a:t>Relational OLAP (ROLAP)</a:t>
            </a:r>
            <a:r>
              <a:rPr lang="en-US" altLang="en-US" sz="2204" b="1" dirty="0">
                <a:solidFill>
                  <a:srgbClr val="FF0000"/>
                </a:solidFill>
              </a:rPr>
              <a:t> </a:t>
            </a:r>
          </a:p>
          <a:p>
            <a:pPr lvl="1"/>
            <a:r>
              <a:rPr lang="en-US" altLang="en-US" sz="2204" dirty="0"/>
              <a:t>Use </a:t>
            </a:r>
            <a:r>
              <a:rPr lang="en-US" altLang="en-US" sz="2204" dirty="0">
                <a:highlight>
                  <a:srgbClr val="FFFF00"/>
                </a:highlight>
              </a:rPr>
              <a:t>relational or extended-relational </a:t>
            </a:r>
            <a:r>
              <a:rPr lang="en-US" altLang="en-US" sz="2204" dirty="0"/>
              <a:t>DBMS to </a:t>
            </a:r>
            <a:r>
              <a:rPr lang="en-US" altLang="en-US" sz="2204" dirty="0">
                <a:highlight>
                  <a:srgbClr val="FFFF00"/>
                </a:highlight>
              </a:rPr>
              <a:t>store and manage </a:t>
            </a:r>
            <a:r>
              <a:rPr lang="en-US" altLang="en-US" sz="2204" dirty="0"/>
              <a:t>warehouse data and OLAP middle ware to support missing pieces</a:t>
            </a:r>
          </a:p>
          <a:p>
            <a:pPr lvl="1"/>
            <a:r>
              <a:rPr lang="en-US" altLang="en-US" sz="2204" dirty="0"/>
              <a:t>Include optimization of DBMS backend, implementation of aggregation navigation logic, and additional tools and services</a:t>
            </a:r>
          </a:p>
          <a:p>
            <a:pPr lvl="1"/>
            <a:r>
              <a:rPr lang="en-US" altLang="en-US" sz="2204" dirty="0"/>
              <a:t>greater scalability</a:t>
            </a:r>
          </a:p>
          <a:p>
            <a:r>
              <a:rPr lang="en-US" altLang="en-US" sz="2204" b="1" u="sng" dirty="0">
                <a:solidFill>
                  <a:srgbClr val="FF0000"/>
                </a:solidFill>
              </a:rPr>
              <a:t>Multidimensional OLAP (MOLAP) </a:t>
            </a:r>
          </a:p>
          <a:p>
            <a:pPr lvl="1"/>
            <a:r>
              <a:rPr lang="en-US" altLang="en-US" sz="2204" dirty="0">
                <a:highlight>
                  <a:srgbClr val="FFFF00"/>
                </a:highlight>
              </a:rPr>
              <a:t>Array-based multidimensional storage </a:t>
            </a:r>
            <a:r>
              <a:rPr lang="en-US" altLang="en-US" sz="2204" dirty="0"/>
              <a:t>engine (sparse matrix techniques)</a:t>
            </a:r>
          </a:p>
          <a:p>
            <a:pPr lvl="1"/>
            <a:r>
              <a:rPr lang="en-US" altLang="en-US" sz="2204" dirty="0">
                <a:highlight>
                  <a:srgbClr val="00FF00"/>
                </a:highlight>
              </a:rPr>
              <a:t>fast indexing </a:t>
            </a:r>
            <a:r>
              <a:rPr lang="en-US" altLang="en-US" sz="2204" dirty="0"/>
              <a:t>to pre-computed summarized data</a:t>
            </a:r>
          </a:p>
          <a:p>
            <a:r>
              <a:rPr lang="en-US" altLang="en-US" sz="2204" b="1" u="sng" dirty="0">
                <a:solidFill>
                  <a:srgbClr val="FF0000"/>
                </a:solidFill>
              </a:rPr>
              <a:t>Hybrid OLAP (HOLAP)</a:t>
            </a:r>
          </a:p>
          <a:p>
            <a:pPr lvl="1"/>
            <a:r>
              <a:rPr lang="en-US" altLang="en-US" sz="2204" dirty="0"/>
              <a:t>User flexibility, e.g.,  low level: relational, high-level: array</a:t>
            </a:r>
          </a:p>
          <a:p>
            <a:r>
              <a:rPr lang="en-US" altLang="en-US" sz="2204" b="1" u="sng" dirty="0">
                <a:solidFill>
                  <a:srgbClr val="FF0000"/>
                </a:solidFill>
              </a:rPr>
              <a:t>Specialized SQL servers</a:t>
            </a:r>
          </a:p>
          <a:p>
            <a:pPr lvl="1"/>
            <a:r>
              <a:rPr lang="en-US" altLang="en-US" sz="2204" dirty="0"/>
              <a:t>specialized support for SQL queries over star/snowflake schemas</a:t>
            </a:r>
          </a:p>
        </p:txBody>
      </p:sp>
    </p:spTree>
  </p:cSld>
  <p:clrMapOvr>
    <a:masterClrMapping/>
  </p:clrMapOvr>
  <p:transition>
    <p:wipe dir="d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0980B13-A945-855F-D27A-07DABDAFB2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24524" y="2038306"/>
            <a:ext cx="3673298" cy="3065360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D47EB5-3526-683C-A25D-E98998BF8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184" y="2167635"/>
            <a:ext cx="2303026" cy="280670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OLAP Guidelines (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Dr.E.F.Codd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Rule) </a:t>
            </a:r>
          </a:p>
        </p:txBody>
      </p:sp>
      <p:pic>
        <p:nvPicPr>
          <p:cNvPr id="6" name="Picture 2" descr="What is OLAP">
            <a:extLst>
              <a:ext uri="{FF2B5EF4-FFF2-40B4-BE49-F238E27FC236}">
                <a16:creationId xmlns:a16="http://schemas.microsoft.com/office/drawing/2014/main" id="{8604B418-9F06-D4DA-D101-EFB21E693B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87750" y="120650"/>
            <a:ext cx="6781799" cy="723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260462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0162D5-10FE-E394-804E-7E89FFF9BF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A6E98-B93E-8D74-1900-5CCE51BB8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298" y="402314"/>
            <a:ext cx="9212104" cy="1166136"/>
          </a:xfrm>
        </p:spPr>
        <p:txBody>
          <a:bodyPr>
            <a:normAutofit/>
          </a:bodyPr>
          <a:lstStyle/>
          <a:p>
            <a:r>
              <a:rPr lang="en-US" sz="5400" dirty="0"/>
              <a:t>Benefits of OLAP</a:t>
            </a:r>
            <a:endParaRPr lang="en-IN" sz="5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EBD70A-CD44-40E4-F10A-104F03823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550" y="1568450"/>
            <a:ext cx="9753600" cy="5585736"/>
          </a:xfrm>
        </p:spPr>
        <p:txBody>
          <a:bodyPr>
            <a:normAutofit/>
          </a:bodyPr>
          <a:lstStyle/>
          <a:p>
            <a:pPr algn="just"/>
            <a:r>
              <a:rPr lang="en-US" sz="2800" dirty="0"/>
              <a:t>OLAP helps </a:t>
            </a:r>
            <a:r>
              <a:rPr lang="en-US" sz="2800" dirty="0">
                <a:highlight>
                  <a:srgbClr val="FFFF00"/>
                </a:highlight>
              </a:rPr>
              <a:t>managers</a:t>
            </a:r>
            <a:r>
              <a:rPr lang="en-US" sz="2800" dirty="0"/>
              <a:t> in </a:t>
            </a:r>
            <a:r>
              <a:rPr lang="en-US" sz="2800" dirty="0">
                <a:highlight>
                  <a:srgbClr val="FFFF00"/>
                </a:highlight>
              </a:rPr>
              <a:t>decision-making</a:t>
            </a:r>
            <a:r>
              <a:rPr lang="en-US" sz="2800" dirty="0"/>
              <a:t> through the multidimensional record views that it is efficient in providing, thus increasing their productivity.</a:t>
            </a:r>
          </a:p>
          <a:p>
            <a:pPr algn="just"/>
            <a:r>
              <a:rPr lang="en-US" sz="2800" dirty="0"/>
              <a:t>OLAP </a:t>
            </a:r>
            <a:r>
              <a:rPr lang="en-US" sz="2800" dirty="0">
                <a:highlight>
                  <a:srgbClr val="FFFF00"/>
                </a:highlight>
              </a:rPr>
              <a:t>functions</a:t>
            </a:r>
            <a:r>
              <a:rPr lang="en-US" sz="2800" dirty="0"/>
              <a:t> are </a:t>
            </a:r>
            <a:r>
              <a:rPr lang="en-US" sz="2800" dirty="0">
                <a:highlight>
                  <a:srgbClr val="FFFF00"/>
                </a:highlight>
              </a:rPr>
              <a:t>self-sufficient</a:t>
            </a:r>
            <a:r>
              <a:rPr lang="en-US" sz="2800" dirty="0"/>
              <a:t> owing to the </a:t>
            </a:r>
            <a:r>
              <a:rPr lang="en-US" sz="2800" dirty="0">
                <a:highlight>
                  <a:srgbClr val="00FF00"/>
                </a:highlight>
              </a:rPr>
              <a:t>inherent flexibility support to the organized databases.</a:t>
            </a:r>
          </a:p>
          <a:p>
            <a:pPr algn="just"/>
            <a:r>
              <a:rPr lang="en-US" sz="2800" dirty="0"/>
              <a:t>It facilitates simulation of business models and problems, through </a:t>
            </a:r>
            <a:r>
              <a:rPr lang="en-US" sz="2800" dirty="0">
                <a:highlight>
                  <a:srgbClr val="00FFFF"/>
                </a:highlight>
              </a:rPr>
              <a:t>extensive management of analysis-capabilities</a:t>
            </a:r>
            <a:r>
              <a:rPr lang="en-US" sz="2800" dirty="0"/>
              <a:t>.</a:t>
            </a:r>
          </a:p>
          <a:p>
            <a:pPr algn="just"/>
            <a:r>
              <a:rPr lang="en-US" sz="2800" dirty="0"/>
              <a:t>In conjunction with data warehouse, OLAP can be used to </a:t>
            </a:r>
            <a:r>
              <a:rPr lang="en-US" sz="2800" dirty="0">
                <a:highlight>
                  <a:srgbClr val="00FFFF"/>
                </a:highlight>
              </a:rPr>
              <a:t>support a reduction in the application backlog</a:t>
            </a:r>
            <a:r>
              <a:rPr lang="en-US" sz="2800" dirty="0"/>
              <a:t>, </a:t>
            </a:r>
            <a:r>
              <a:rPr lang="en-US" sz="2800" dirty="0">
                <a:highlight>
                  <a:srgbClr val="FFFF00"/>
                </a:highlight>
              </a:rPr>
              <a:t>faster data retrieval, and reduction in query drag.</a:t>
            </a:r>
          </a:p>
        </p:txBody>
      </p:sp>
    </p:spTree>
    <p:extLst>
      <p:ext uri="{BB962C8B-B14F-4D97-AF65-F5344CB8AC3E}">
        <p14:creationId xmlns:p14="http://schemas.microsoft.com/office/powerpoint/2010/main" val="182462166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0C5982-ABB2-8CE3-DA86-98B087C2F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A5498-C62F-4ECC-A3BA-62D81F5DD4F7}" type="slidenum">
              <a:rPr lang="en-US" altLang="en-US"/>
              <a:pPr/>
              <a:t>48</a:t>
            </a:fld>
            <a:endParaRPr lang="en-US" altLang="en-US"/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265E0E6E-1280-F84F-3E8A-897156CD95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Data Warehouses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6033DEF9-A243-45D0-3541-D99FE6AEF7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6450" y="2182989"/>
            <a:ext cx="9235722" cy="4533900"/>
          </a:xfrm>
        </p:spPr>
        <p:txBody>
          <a:bodyPr/>
          <a:lstStyle/>
          <a:p>
            <a:r>
              <a:rPr lang="en-US" altLang="en-US" sz="2800" dirty="0">
                <a:highlight>
                  <a:srgbClr val="FFFF00"/>
                </a:highlight>
              </a:rPr>
              <a:t>OLAP and data mining </a:t>
            </a:r>
            <a:r>
              <a:rPr lang="en-US" altLang="en-US" sz="2800" dirty="0"/>
              <a:t>databases are frequently stored on </a:t>
            </a:r>
            <a:r>
              <a:rPr lang="en-US" altLang="en-US" sz="2800" dirty="0">
                <a:solidFill>
                  <a:srgbClr val="FF0000"/>
                </a:solidFill>
              </a:rPr>
              <a:t>special servers </a:t>
            </a:r>
            <a:r>
              <a:rPr lang="en-US" altLang="en-US" sz="2800" dirty="0"/>
              <a:t>called </a:t>
            </a:r>
            <a:r>
              <a:rPr lang="en-US" altLang="en-US" sz="2800" dirty="0">
                <a:highlight>
                  <a:srgbClr val="00FF00"/>
                </a:highlight>
              </a:rPr>
              <a:t>data warehouses</a:t>
            </a:r>
            <a:r>
              <a:rPr lang="en-US" altLang="en-US" sz="2800" dirty="0"/>
              <a:t>:</a:t>
            </a:r>
          </a:p>
          <a:p>
            <a:pPr lvl="1"/>
            <a:r>
              <a:rPr lang="en-US" altLang="en-US" sz="2800" dirty="0"/>
              <a:t>Can accommodate the </a:t>
            </a:r>
            <a:r>
              <a:rPr lang="en-US" altLang="en-US" sz="2800" dirty="0">
                <a:solidFill>
                  <a:srgbClr val="FF0000"/>
                </a:solidFill>
              </a:rPr>
              <a:t>huge</a:t>
            </a:r>
            <a:r>
              <a:rPr lang="en-US" altLang="en-US" sz="2800" dirty="0"/>
              <a:t> </a:t>
            </a:r>
            <a:r>
              <a:rPr lang="en-US" altLang="en-US" sz="2800" dirty="0">
                <a:solidFill>
                  <a:srgbClr val="FF0000"/>
                </a:solidFill>
              </a:rPr>
              <a:t>amount of data </a:t>
            </a:r>
            <a:r>
              <a:rPr lang="en-US" altLang="en-US" sz="2800" dirty="0"/>
              <a:t>generated by OLTP systems</a:t>
            </a:r>
          </a:p>
          <a:p>
            <a:pPr lvl="1"/>
            <a:r>
              <a:rPr lang="en-US" altLang="en-US" sz="2800" dirty="0"/>
              <a:t>Allow OLAP queries and data mining to be </a:t>
            </a:r>
            <a:r>
              <a:rPr lang="en-US" altLang="en-US" sz="2800" dirty="0">
                <a:highlight>
                  <a:srgbClr val="FFFF00"/>
                </a:highlight>
              </a:rPr>
              <a:t>run off-line </a:t>
            </a:r>
            <a:r>
              <a:rPr lang="en-US" altLang="en-US" sz="2800" dirty="0"/>
              <a:t>so as </a:t>
            </a:r>
            <a:r>
              <a:rPr lang="en-US" altLang="en-US" sz="2800" dirty="0">
                <a:highlight>
                  <a:srgbClr val="FFFF00"/>
                </a:highlight>
              </a:rPr>
              <a:t>not to impact </a:t>
            </a:r>
            <a:r>
              <a:rPr lang="en-US" altLang="en-US" sz="2800" dirty="0"/>
              <a:t>the performance of OLTP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CB29BBB-2D25-8369-3093-126212CDF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C1A6C-9207-4AD2-AA97-4B7550CDE4AA}" type="slidenum">
              <a:rPr lang="en-US" altLang="en-US"/>
              <a:pPr/>
              <a:t>49</a:t>
            </a:fld>
            <a:endParaRPr lang="en-US" altLang="en-US"/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57EB4778-A289-A4F5-BD65-A1ADFED5AA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OLAP, Data Mining, and Analysis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C902E008-DF15-B044-1E04-E998E24C95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en-US" sz="2800" dirty="0"/>
              <a:t>The “</a:t>
            </a:r>
            <a:r>
              <a:rPr lang="en-US" altLang="en-US" sz="2800" dirty="0">
                <a:solidFill>
                  <a:srgbClr val="FF0000"/>
                </a:solidFill>
              </a:rPr>
              <a:t>A</a:t>
            </a:r>
            <a:r>
              <a:rPr lang="en-US" altLang="en-US" sz="2800" dirty="0"/>
              <a:t>” in OLAP stands for “</a:t>
            </a:r>
            <a:r>
              <a:rPr lang="en-US" altLang="en-US" sz="2800" dirty="0">
                <a:solidFill>
                  <a:srgbClr val="FF0000"/>
                </a:solidFill>
                <a:highlight>
                  <a:srgbClr val="FFFF00"/>
                </a:highlight>
              </a:rPr>
              <a:t>Analytical</a:t>
            </a:r>
            <a:r>
              <a:rPr lang="en-US" altLang="en-US" sz="2800" dirty="0"/>
              <a:t>”</a:t>
            </a:r>
          </a:p>
          <a:p>
            <a:pPr algn="just">
              <a:lnSpc>
                <a:spcPct val="90000"/>
              </a:lnSpc>
            </a:pPr>
            <a:r>
              <a:rPr lang="en-US" altLang="en-US" sz="2800" dirty="0"/>
              <a:t>Many OLAP and Data Mining applications involve </a:t>
            </a:r>
            <a:r>
              <a:rPr lang="en-US" altLang="en-US" sz="2800" dirty="0">
                <a:solidFill>
                  <a:srgbClr val="FF0000"/>
                </a:solidFill>
              </a:rPr>
              <a:t>sophisticated analysis </a:t>
            </a:r>
            <a:r>
              <a:rPr lang="en-US" altLang="en-US" sz="2800" dirty="0"/>
              <a:t>methods from the fields of mathematics, statistical analysis, and artificial intelligence.</a:t>
            </a:r>
          </a:p>
          <a:p>
            <a:pPr algn="just">
              <a:lnSpc>
                <a:spcPct val="90000"/>
              </a:lnSpc>
            </a:pPr>
            <a:r>
              <a:rPr lang="en-US" altLang="en-US" sz="2800" dirty="0"/>
              <a:t>Our main interest is in the database aspects of these fields, </a:t>
            </a:r>
            <a:r>
              <a:rPr lang="en-US" altLang="en-US" sz="2800" dirty="0">
                <a:highlight>
                  <a:srgbClr val="FFFF00"/>
                </a:highlight>
              </a:rPr>
              <a:t>not the sophisticated analysis </a:t>
            </a:r>
            <a:r>
              <a:rPr lang="en-US" altLang="en-US" sz="2800" dirty="0"/>
              <a:t>techniques.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F56608-6B69-F1E3-3B11-371C03C209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9ADE7-C4B3-C37A-86C7-8D28458CE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dirty="0"/>
              <a:t>Data warehouse 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57E4E-F976-B773-F018-53262E161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298" y="1492250"/>
            <a:ext cx="9212104" cy="5313848"/>
          </a:xfrm>
        </p:spPr>
        <p:txBody>
          <a:bodyPr>
            <a:normAutofit/>
          </a:bodyPr>
          <a:lstStyle/>
          <a:p>
            <a:pPr marL="353060" marR="5080" algn="just">
              <a:lnSpc>
                <a:spcPct val="100000"/>
              </a:lnSpc>
              <a:spcBef>
                <a:spcPts val="365"/>
              </a:spcBef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Schema is a </a:t>
            </a:r>
            <a:r>
              <a:rPr lang="en-US" sz="2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logical description of the entire database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353060" marR="5080" algn="just">
              <a:lnSpc>
                <a:spcPct val="100000"/>
              </a:lnSpc>
              <a:spcBef>
                <a:spcPts val="365"/>
              </a:spcBef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includes the </a:t>
            </a:r>
            <a:r>
              <a:rPr lang="en-US" sz="2800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800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description of records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all record types including all associated data-items and aggregates.</a:t>
            </a:r>
          </a:p>
          <a:p>
            <a:pPr marL="353060" marR="5080" algn="just">
              <a:lnSpc>
                <a:spcPct val="100000"/>
              </a:lnSpc>
              <a:spcBef>
                <a:spcPts val="365"/>
              </a:spcBef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Much like a database, a data warehouse also requires to maintain a schema. </a:t>
            </a:r>
          </a:p>
          <a:p>
            <a:pPr marL="353060" marR="5080" algn="just">
              <a:lnSpc>
                <a:spcPct val="100000"/>
              </a:lnSpc>
              <a:spcBef>
                <a:spcPts val="365"/>
              </a:spcBef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database uses relational model, while a data warehouse uses </a:t>
            </a:r>
          </a:p>
          <a:p>
            <a:pPr marL="753567" marR="5080" lvl="1" algn="just">
              <a:lnSpc>
                <a:spcPct val="100000"/>
              </a:lnSpc>
              <a:spcBef>
                <a:spcPts val="365"/>
              </a:spcBef>
            </a:pPr>
            <a:r>
              <a:rPr lang="en-US" sz="2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Star, </a:t>
            </a:r>
          </a:p>
          <a:p>
            <a:pPr marL="753567" marR="5080" lvl="1" algn="just">
              <a:lnSpc>
                <a:spcPct val="100000"/>
              </a:lnSpc>
              <a:spcBef>
                <a:spcPts val="365"/>
              </a:spcBef>
            </a:pPr>
            <a:r>
              <a:rPr lang="en-US" sz="2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Snowflake, and</a:t>
            </a:r>
          </a:p>
          <a:p>
            <a:pPr marL="753567" marR="5080" lvl="1" algn="just">
              <a:lnSpc>
                <a:spcPct val="100000"/>
              </a:lnSpc>
              <a:spcBef>
                <a:spcPts val="365"/>
              </a:spcBef>
            </a:pPr>
            <a:r>
              <a:rPr lang="en-US" sz="2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Fact Constellation </a:t>
            </a:r>
            <a:r>
              <a:rPr lang="en-US" sz="2449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schema.</a:t>
            </a:r>
            <a:endParaRPr lang="en-IN" sz="244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31953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5A332A-FDAF-AD87-C3D7-81FF5E625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6BAFE-0415-46E5-8DD0-C42BB286D194}" type="slidenum">
              <a:rPr lang="en-US" altLang="en-US"/>
              <a:pPr/>
              <a:t>50</a:t>
            </a:fld>
            <a:endParaRPr lang="en-US" altLang="en-US"/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5574A1F6-7E51-E87C-B31E-A5201B50F8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Fact Tables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D6F95929-9966-643D-6FF6-63F437BB64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58333" y="2099028"/>
            <a:ext cx="8815917" cy="4617861"/>
          </a:xfrm>
        </p:spPr>
        <p:txBody>
          <a:bodyPr/>
          <a:lstStyle/>
          <a:p>
            <a:r>
              <a:rPr lang="en-US" altLang="en-US" sz="3085" dirty="0"/>
              <a:t>Many </a:t>
            </a:r>
            <a:r>
              <a:rPr lang="en-US" altLang="en-US" sz="3085" dirty="0">
                <a:highlight>
                  <a:srgbClr val="FFFF00"/>
                </a:highlight>
              </a:rPr>
              <a:t>OLAP</a:t>
            </a:r>
            <a:r>
              <a:rPr lang="en-US" altLang="en-US" sz="3085" dirty="0"/>
              <a:t> applications are based on a </a:t>
            </a:r>
            <a:r>
              <a:rPr lang="en-US" altLang="en-US" sz="3085" b="1" i="1" dirty="0">
                <a:solidFill>
                  <a:srgbClr val="FF0000"/>
                </a:solidFill>
                <a:highlight>
                  <a:srgbClr val="FFFF00"/>
                </a:highlight>
              </a:rPr>
              <a:t>fact table</a:t>
            </a:r>
            <a:r>
              <a:rPr lang="en-US" altLang="en-US" sz="3085" dirty="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</a:p>
          <a:p>
            <a:r>
              <a:rPr lang="en-US" altLang="en-US" sz="3085" dirty="0"/>
              <a:t>For example, a supermarket application might be based on a table</a:t>
            </a:r>
          </a:p>
          <a:p>
            <a:pPr>
              <a:buFontTx/>
              <a:buNone/>
            </a:pPr>
            <a:r>
              <a:rPr lang="en-US" altLang="en-US" sz="2204" dirty="0">
                <a:highlight>
                  <a:srgbClr val="00FF00"/>
                </a:highlight>
              </a:rPr>
              <a:t>             </a:t>
            </a:r>
            <a:r>
              <a:rPr lang="en-US" altLang="en-US" sz="2645" dirty="0">
                <a:effectLst>
                  <a:outerShdw blurRad="38100" dist="38100" dir="2700000" algn="tl">
                    <a:srgbClr val="C0C0C0"/>
                  </a:outerShdw>
                </a:effectLst>
                <a:highlight>
                  <a:srgbClr val="00FF00"/>
                </a:highlight>
              </a:rPr>
              <a:t>Sales</a:t>
            </a:r>
            <a:r>
              <a:rPr lang="en-US" altLang="en-US" sz="2645" dirty="0">
                <a:highlight>
                  <a:srgbClr val="00FF00"/>
                </a:highlight>
              </a:rPr>
              <a:t> (</a:t>
            </a:r>
            <a:r>
              <a:rPr lang="en-US" altLang="en-US" sz="2645" i="1" dirty="0" err="1">
                <a:highlight>
                  <a:srgbClr val="FFFF00"/>
                </a:highlight>
              </a:rPr>
              <a:t>Market</a:t>
            </a:r>
            <a:r>
              <a:rPr lang="en-US" altLang="en-US" sz="2645" dirty="0" err="1">
                <a:highlight>
                  <a:srgbClr val="FFFF00"/>
                </a:highlight>
              </a:rPr>
              <a:t>_</a:t>
            </a:r>
            <a:r>
              <a:rPr lang="en-US" altLang="en-US" sz="2645" i="1" dirty="0" err="1">
                <a:highlight>
                  <a:srgbClr val="FFFF00"/>
                </a:highlight>
              </a:rPr>
              <a:t>Id</a:t>
            </a:r>
            <a:r>
              <a:rPr lang="en-US" altLang="en-US" sz="2645" dirty="0">
                <a:highlight>
                  <a:srgbClr val="00FF00"/>
                </a:highlight>
              </a:rPr>
              <a:t>, </a:t>
            </a:r>
            <a:r>
              <a:rPr lang="en-US" altLang="en-US" sz="2645" i="1" dirty="0" err="1">
                <a:highlight>
                  <a:srgbClr val="FFFF00"/>
                </a:highlight>
              </a:rPr>
              <a:t>Product_Id</a:t>
            </a:r>
            <a:r>
              <a:rPr lang="en-US" altLang="en-US" sz="2645" dirty="0">
                <a:highlight>
                  <a:srgbClr val="00FF00"/>
                </a:highlight>
              </a:rPr>
              <a:t>, </a:t>
            </a:r>
            <a:r>
              <a:rPr lang="en-US" altLang="en-US" sz="2645" i="1" dirty="0" err="1">
                <a:highlight>
                  <a:srgbClr val="FFFF00"/>
                </a:highlight>
              </a:rPr>
              <a:t>Time_Id</a:t>
            </a:r>
            <a:r>
              <a:rPr lang="en-US" altLang="en-US" sz="2645" dirty="0">
                <a:highlight>
                  <a:srgbClr val="00FF00"/>
                </a:highlight>
              </a:rPr>
              <a:t>, </a:t>
            </a:r>
            <a:r>
              <a:rPr lang="en-US" altLang="en-US" sz="2645" i="1" dirty="0" err="1">
                <a:highlight>
                  <a:srgbClr val="FFFF00"/>
                </a:highlight>
              </a:rPr>
              <a:t>Sales_Am</a:t>
            </a:r>
            <a:r>
              <a:rPr lang="en-US" altLang="en-US" sz="2645" i="1" dirty="0" err="1">
                <a:highlight>
                  <a:srgbClr val="00FF00"/>
                </a:highlight>
              </a:rPr>
              <a:t>t</a:t>
            </a:r>
            <a:r>
              <a:rPr lang="en-US" altLang="en-US" sz="2645" dirty="0">
                <a:highlight>
                  <a:srgbClr val="00FF00"/>
                </a:highlight>
              </a:rPr>
              <a:t>)</a:t>
            </a:r>
          </a:p>
          <a:p>
            <a:r>
              <a:rPr lang="en-US" altLang="en-US" sz="3085" dirty="0"/>
              <a:t>The table can be viewed as </a:t>
            </a:r>
            <a:r>
              <a:rPr lang="en-US" altLang="en-US" sz="3085" i="1" dirty="0">
                <a:solidFill>
                  <a:srgbClr val="FF0000"/>
                </a:solidFill>
              </a:rPr>
              <a:t>multidimensional</a:t>
            </a:r>
          </a:p>
          <a:p>
            <a:pPr lvl="1"/>
            <a:r>
              <a:rPr lang="en-US" altLang="en-US" sz="2204" i="1" dirty="0" err="1">
                <a:highlight>
                  <a:srgbClr val="00FFFF"/>
                </a:highlight>
              </a:rPr>
              <a:t>Market</a:t>
            </a:r>
            <a:r>
              <a:rPr lang="en-US" altLang="en-US" sz="2204" dirty="0" err="1">
                <a:highlight>
                  <a:srgbClr val="00FFFF"/>
                </a:highlight>
              </a:rPr>
              <a:t>_</a:t>
            </a:r>
            <a:r>
              <a:rPr lang="en-US" altLang="en-US" sz="2204" i="1" dirty="0" err="1">
                <a:highlight>
                  <a:srgbClr val="00FFFF"/>
                </a:highlight>
              </a:rPr>
              <a:t>Id</a:t>
            </a:r>
            <a:r>
              <a:rPr lang="en-US" altLang="en-US" sz="2204" dirty="0">
                <a:highlight>
                  <a:srgbClr val="00FFFF"/>
                </a:highlight>
              </a:rPr>
              <a:t>, </a:t>
            </a:r>
            <a:r>
              <a:rPr lang="en-US" altLang="en-US" sz="2204" i="1" dirty="0" err="1">
                <a:highlight>
                  <a:srgbClr val="00FFFF"/>
                </a:highlight>
              </a:rPr>
              <a:t>Product_Id</a:t>
            </a:r>
            <a:r>
              <a:rPr lang="en-US" altLang="en-US" sz="2204" dirty="0">
                <a:highlight>
                  <a:srgbClr val="00FFFF"/>
                </a:highlight>
              </a:rPr>
              <a:t>, </a:t>
            </a:r>
            <a:r>
              <a:rPr lang="en-US" altLang="en-US" sz="2204" i="1" dirty="0" err="1">
                <a:highlight>
                  <a:srgbClr val="00FFFF"/>
                </a:highlight>
              </a:rPr>
              <a:t>Time_Id</a:t>
            </a:r>
            <a:r>
              <a:rPr lang="en-US" altLang="en-US" sz="2645" dirty="0">
                <a:highlight>
                  <a:srgbClr val="00FFFF"/>
                </a:highlight>
              </a:rPr>
              <a:t>  </a:t>
            </a:r>
            <a:r>
              <a:rPr lang="en-US" altLang="en-US" sz="2645" dirty="0"/>
              <a:t>are the </a:t>
            </a:r>
            <a:r>
              <a:rPr lang="en-US" altLang="en-US" sz="2645" dirty="0">
                <a:highlight>
                  <a:srgbClr val="00FFFF"/>
                </a:highlight>
              </a:rPr>
              <a:t>dimensions</a:t>
            </a:r>
            <a:r>
              <a:rPr lang="en-US" altLang="en-US" sz="2645" dirty="0"/>
              <a:t> that represent specific supermarkets, products, and time intervals</a:t>
            </a:r>
          </a:p>
          <a:p>
            <a:pPr lvl="1"/>
            <a:r>
              <a:rPr lang="en-US" altLang="en-US" sz="2645" i="1" dirty="0" err="1">
                <a:highlight>
                  <a:srgbClr val="FFFF00"/>
                </a:highlight>
              </a:rPr>
              <a:t>Sales_Amt</a:t>
            </a:r>
            <a:r>
              <a:rPr lang="en-US" altLang="en-US" sz="2645" dirty="0">
                <a:highlight>
                  <a:srgbClr val="FFFF00"/>
                </a:highlight>
              </a:rPr>
              <a:t>  </a:t>
            </a:r>
            <a:r>
              <a:rPr lang="en-US" altLang="en-US" sz="2645" dirty="0"/>
              <a:t>is a </a:t>
            </a:r>
            <a:r>
              <a:rPr lang="en-US" altLang="en-US" sz="2645" dirty="0">
                <a:solidFill>
                  <a:srgbClr val="FF0000"/>
                </a:solidFill>
              </a:rPr>
              <a:t>function of the other three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903AC3C-38B0-6C07-A69E-F218F68EA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FB245-5E18-49D2-9089-727A05228556}" type="slidenum">
              <a:rPr lang="en-US" altLang="en-US"/>
              <a:pPr/>
              <a:t>51</a:t>
            </a:fld>
            <a:endParaRPr lang="en-US" altLang="en-US"/>
          </a:p>
        </p:txBody>
      </p:sp>
      <p:sp>
        <p:nvSpPr>
          <p:cNvPr id="11266" name="Rectangle 2">
            <a:extLst>
              <a:ext uri="{FF2B5EF4-FFF2-40B4-BE49-F238E27FC236}">
                <a16:creationId xmlns:a16="http://schemas.microsoft.com/office/drawing/2014/main" id="{F7895BAC-1A4A-BE60-9216-4C195698F2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58334" y="251883"/>
            <a:ext cx="8564033" cy="839611"/>
          </a:xfrm>
        </p:spPr>
        <p:txBody>
          <a:bodyPr/>
          <a:lstStyle/>
          <a:p>
            <a:r>
              <a:rPr lang="en-US" altLang="en-US"/>
              <a:t>A Data Cube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5FEBA6BE-E07A-E225-BB3C-E74BD30C64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58333" y="1931106"/>
            <a:ext cx="8480072" cy="1511300"/>
          </a:xfrm>
        </p:spPr>
        <p:txBody>
          <a:bodyPr/>
          <a:lstStyle/>
          <a:p>
            <a:r>
              <a:rPr lang="en-US" altLang="en-US" sz="2645" dirty="0">
                <a:solidFill>
                  <a:srgbClr val="FF0000"/>
                </a:solidFill>
              </a:rPr>
              <a:t>Fact tables </a:t>
            </a:r>
            <a:r>
              <a:rPr lang="en-US" altLang="en-US" sz="2645" dirty="0"/>
              <a:t>can be viewed as an </a:t>
            </a:r>
            <a:r>
              <a:rPr lang="en-US" altLang="en-US" sz="2645" dirty="0">
                <a:solidFill>
                  <a:srgbClr val="FF0000"/>
                </a:solidFill>
                <a:highlight>
                  <a:srgbClr val="FFFF00"/>
                </a:highlight>
              </a:rPr>
              <a:t>N-dimensional </a:t>
            </a:r>
            <a:r>
              <a:rPr lang="en-US" altLang="en-US" sz="2645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highlight>
                  <a:srgbClr val="FFFF00"/>
                </a:highlight>
              </a:rPr>
              <a:t>data cube</a:t>
            </a:r>
            <a:r>
              <a:rPr lang="en-US" altLang="en-US" sz="2645" dirty="0"/>
              <a:t> (3-dimensional in our example)</a:t>
            </a:r>
          </a:p>
          <a:p>
            <a:pPr lvl="1"/>
            <a:r>
              <a:rPr lang="en-US" altLang="en-US" sz="2204" dirty="0"/>
              <a:t> The entries in the cube are the values for </a:t>
            </a:r>
            <a:r>
              <a:rPr lang="en-US" altLang="en-US" sz="2204" i="1" dirty="0" err="1"/>
              <a:t>Sales_Amts</a:t>
            </a:r>
            <a:endParaRPr lang="en-US" altLang="en-US" sz="2204" i="1" dirty="0"/>
          </a:p>
          <a:p>
            <a:endParaRPr lang="en-US" altLang="en-US" dirty="0"/>
          </a:p>
        </p:txBody>
      </p:sp>
      <p:pic>
        <p:nvPicPr>
          <p:cNvPr id="11269" name="Picture 5">
            <a:extLst>
              <a:ext uri="{FF2B5EF4-FFF2-40B4-BE49-F238E27FC236}">
                <a16:creationId xmlns:a16="http://schemas.microsoft.com/office/drawing/2014/main" id="{F50B9A22-4A18-A9F8-C0F7-A06731C7A2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9633" y="3498379"/>
            <a:ext cx="4617861" cy="3498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82E46C7-D6A4-5047-9C3D-EEFAA2145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1B8FF-3198-499B-9108-43B8649441AD}" type="slidenum">
              <a:rPr lang="en-US" altLang="en-US"/>
              <a:pPr/>
              <a:t>52</a:t>
            </a:fld>
            <a:endParaRPr lang="en-US" altLang="en-US"/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728E7660-13EE-5312-F06E-30508102C4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Dimension Tables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6DADD31F-D441-AD93-9C75-1E15D39961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2800" dirty="0"/>
              <a:t>The </a:t>
            </a:r>
            <a:r>
              <a:rPr lang="en-US" altLang="en-US" sz="2800" dirty="0">
                <a:solidFill>
                  <a:srgbClr val="FF0000"/>
                </a:solidFill>
              </a:rPr>
              <a:t>dimensions</a:t>
            </a:r>
            <a:r>
              <a:rPr lang="en-US" altLang="en-US" sz="2800" dirty="0"/>
              <a:t> of the fact table are further described with </a:t>
            </a:r>
            <a:r>
              <a:rPr lang="en-US" altLang="en-US" sz="2800" b="1" i="1" dirty="0">
                <a:highlight>
                  <a:srgbClr val="FFFF00"/>
                </a:highlight>
              </a:rPr>
              <a:t>dimension tables</a:t>
            </a:r>
            <a:endParaRPr lang="en-US" altLang="en-US" sz="2800" i="1" dirty="0">
              <a:highlight>
                <a:srgbClr val="FFFF00"/>
              </a:highlight>
            </a:endParaRPr>
          </a:p>
          <a:p>
            <a:r>
              <a:rPr lang="en-US" altLang="en-US" sz="2800" dirty="0">
                <a:solidFill>
                  <a:srgbClr val="FF0000"/>
                </a:solidFill>
              </a:rPr>
              <a:t>Fact table:</a:t>
            </a:r>
          </a:p>
          <a:p>
            <a:pPr lvl="1">
              <a:buFontTx/>
              <a:buNone/>
            </a:pPr>
            <a:r>
              <a:rPr lang="en-US" altLang="en-US" sz="2800" dirty="0"/>
              <a:t>   </a:t>
            </a: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Sales</a:t>
            </a:r>
            <a:r>
              <a:rPr lang="en-US" altLang="en-US" sz="2800" dirty="0"/>
              <a:t> (</a:t>
            </a:r>
            <a:r>
              <a:rPr lang="en-US" altLang="en-US" sz="2800" i="1" dirty="0" err="1">
                <a:solidFill>
                  <a:srgbClr val="33CC33"/>
                </a:solidFill>
              </a:rPr>
              <a:t>Market_id</a:t>
            </a:r>
            <a:r>
              <a:rPr lang="en-US" altLang="en-US" sz="2800" i="1" dirty="0"/>
              <a:t>, </a:t>
            </a:r>
            <a:r>
              <a:rPr lang="en-US" altLang="en-US" sz="2800" i="1" dirty="0" err="1">
                <a:solidFill>
                  <a:schemeClr val="accent2"/>
                </a:solidFill>
              </a:rPr>
              <a:t>Product_Id</a:t>
            </a:r>
            <a:r>
              <a:rPr lang="en-US" altLang="en-US" sz="2800" i="1" dirty="0"/>
              <a:t>, </a:t>
            </a:r>
            <a:r>
              <a:rPr lang="en-US" altLang="en-US" sz="2800" i="1" dirty="0" err="1">
                <a:solidFill>
                  <a:srgbClr val="CC00CC"/>
                </a:solidFill>
              </a:rPr>
              <a:t>Time_Id</a:t>
            </a:r>
            <a:r>
              <a:rPr lang="en-US" altLang="en-US" sz="2800" i="1" dirty="0"/>
              <a:t>, </a:t>
            </a:r>
            <a:r>
              <a:rPr lang="en-US" altLang="en-US" sz="2800" i="1" dirty="0" err="1"/>
              <a:t>Sales_Amt</a:t>
            </a:r>
            <a:r>
              <a:rPr lang="en-US" altLang="en-US" sz="2800" dirty="0"/>
              <a:t>)</a:t>
            </a:r>
          </a:p>
          <a:p>
            <a:r>
              <a:rPr lang="en-US" altLang="en-US" sz="3200" dirty="0">
                <a:solidFill>
                  <a:srgbClr val="FF0000"/>
                </a:solidFill>
              </a:rPr>
              <a:t>Dimension Tables:</a:t>
            </a:r>
          </a:p>
          <a:p>
            <a:pPr lvl="1">
              <a:buFontTx/>
              <a:buNone/>
            </a:pPr>
            <a:r>
              <a:rPr lang="en-US" altLang="en-US" sz="2800" dirty="0"/>
              <a:t>   </a:t>
            </a: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Market</a:t>
            </a:r>
            <a:r>
              <a:rPr lang="en-US" altLang="en-US" sz="2800" dirty="0"/>
              <a:t> (</a:t>
            </a:r>
            <a:r>
              <a:rPr lang="en-US" altLang="en-US" sz="2800" i="1" dirty="0" err="1">
                <a:solidFill>
                  <a:srgbClr val="33CC33"/>
                </a:solidFill>
              </a:rPr>
              <a:t>Market_Id</a:t>
            </a:r>
            <a:r>
              <a:rPr lang="en-US" altLang="en-US" sz="2800" i="1" dirty="0"/>
              <a:t>, City, State, Region</a:t>
            </a:r>
            <a:r>
              <a:rPr lang="en-US" altLang="en-US" sz="2800" dirty="0"/>
              <a:t>)</a:t>
            </a:r>
          </a:p>
          <a:p>
            <a:pPr lvl="1">
              <a:buFontTx/>
              <a:buNone/>
            </a:pPr>
            <a:r>
              <a:rPr lang="en-US" altLang="en-US" sz="2800" dirty="0"/>
              <a:t>   </a:t>
            </a: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Product</a:t>
            </a:r>
            <a:r>
              <a:rPr lang="en-US" altLang="en-US" sz="2800" dirty="0"/>
              <a:t> (</a:t>
            </a:r>
            <a:r>
              <a:rPr lang="en-US" altLang="en-US" sz="2800" i="1" dirty="0" err="1">
                <a:solidFill>
                  <a:schemeClr val="accent2"/>
                </a:solidFill>
              </a:rPr>
              <a:t>Product_Id</a:t>
            </a:r>
            <a:r>
              <a:rPr lang="en-US" altLang="en-US" sz="2800" i="1" dirty="0"/>
              <a:t>, Name, Category, Price</a:t>
            </a:r>
            <a:r>
              <a:rPr lang="en-US" altLang="en-US" sz="2800" dirty="0"/>
              <a:t>)</a:t>
            </a:r>
          </a:p>
          <a:p>
            <a:pPr lvl="1">
              <a:buFontTx/>
              <a:buNone/>
            </a:pPr>
            <a:r>
              <a:rPr lang="en-US" altLang="en-US" sz="2800" dirty="0"/>
              <a:t>   </a:t>
            </a: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Time</a:t>
            </a:r>
            <a:r>
              <a:rPr lang="en-US" altLang="en-US" sz="2800" dirty="0"/>
              <a:t> (</a:t>
            </a:r>
            <a:r>
              <a:rPr lang="en-US" altLang="en-US" sz="2800" i="1" dirty="0" err="1">
                <a:solidFill>
                  <a:srgbClr val="CC00CC"/>
                </a:solidFill>
              </a:rPr>
              <a:t>Time_Id</a:t>
            </a:r>
            <a:r>
              <a:rPr lang="en-US" altLang="en-US" sz="2800" i="1" dirty="0"/>
              <a:t>, Week, Month, Quarter</a:t>
            </a:r>
            <a:r>
              <a:rPr lang="en-US" altLang="en-US" sz="2800" dirty="0"/>
              <a:t>)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1D76E59D-896E-C263-00FA-035561A85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FBAD5-D26F-4E25-BB7F-078F329807DB}" type="datetime4">
              <a:rPr lang="en-US" altLang="en-US"/>
              <a:pPr/>
              <a:t>June 15, 2024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DA193A87-86E1-24A3-59E4-A0FDF5EDB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Mining: Concepts and Techniques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AED997E-0752-28E7-3CC8-002762FCF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B5D5E-A817-4C32-AB5A-7BE797A6D41C}" type="slidenum">
              <a:rPr lang="en-US" altLang="en-US"/>
              <a:pPr/>
              <a:t>53</a:t>
            </a:fld>
            <a:endParaRPr lang="en-US" altLang="en-US"/>
          </a:p>
        </p:txBody>
      </p:sp>
      <p:sp>
        <p:nvSpPr>
          <p:cNvPr id="882690" name="Rectangle 2">
            <a:extLst>
              <a:ext uri="{FF2B5EF4-FFF2-40B4-BE49-F238E27FC236}">
                <a16:creationId xmlns:a16="http://schemas.microsoft.com/office/drawing/2014/main" id="{56E58326-FB8C-90F8-D43F-100BE2C65C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101453" tIns="50727" rIns="101453" bIns="50727" rtlCol="0" anchor="ctr">
            <a:normAutofit/>
          </a:bodyPr>
          <a:lstStyle/>
          <a:p>
            <a:r>
              <a:rPr lang="en-US" altLang="en-US"/>
              <a:t>Multidimensional Data</a:t>
            </a:r>
          </a:p>
        </p:txBody>
      </p:sp>
      <p:sp>
        <p:nvSpPr>
          <p:cNvPr id="882691" name="Rectangle 3">
            <a:extLst>
              <a:ext uri="{FF2B5EF4-FFF2-40B4-BE49-F238E27FC236}">
                <a16:creationId xmlns:a16="http://schemas.microsoft.com/office/drawing/2014/main" id="{6EE1FDA8-9663-5D78-89D9-759BFB4B83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58333" y="1721203"/>
            <a:ext cx="8815917" cy="5037667"/>
          </a:xfrm>
          <a:noFill/>
          <a:ln/>
        </p:spPr>
        <p:txBody>
          <a:bodyPr vert="horz" lIns="101453" tIns="50727" rIns="101453" bIns="50727" rtlCol="0">
            <a:normAutofit/>
          </a:bodyPr>
          <a:lstStyle/>
          <a:p>
            <a:r>
              <a:rPr lang="en-US" altLang="en-US" dirty="0"/>
              <a:t>Sales volume as a function of product, month, and region</a:t>
            </a:r>
          </a:p>
        </p:txBody>
      </p:sp>
      <p:sp>
        <p:nvSpPr>
          <p:cNvPr id="882692" name="AutoShape 4">
            <a:extLst>
              <a:ext uri="{FF2B5EF4-FFF2-40B4-BE49-F238E27FC236}">
                <a16:creationId xmlns:a16="http://schemas.microsoft.com/office/drawing/2014/main" id="{D027FC20-642F-A6AD-2AA1-B52FAB6521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0980" y="3449402"/>
            <a:ext cx="3596334" cy="3176529"/>
          </a:xfrm>
          <a:prstGeom prst="cube">
            <a:avLst>
              <a:gd name="adj" fmla="val 24995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983"/>
          </a:p>
        </p:txBody>
      </p:sp>
      <p:sp>
        <p:nvSpPr>
          <p:cNvPr id="882693" name="Line 5">
            <a:extLst>
              <a:ext uri="{FF2B5EF4-FFF2-40B4-BE49-F238E27FC236}">
                <a16:creationId xmlns:a16="http://schemas.microsoft.com/office/drawing/2014/main" id="{ECAAFC22-5144-7B1E-DF8F-62CCC5D14B33}"/>
              </a:ext>
            </a:extLst>
          </p:cNvPr>
          <p:cNvSpPr>
            <a:spLocks noChangeShapeType="1"/>
          </p:cNvSpPr>
          <p:nvPr/>
        </p:nvSpPr>
        <p:spPr bwMode="auto">
          <a:xfrm>
            <a:off x="1813983" y="4617861"/>
            <a:ext cx="285467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983"/>
          </a:p>
        </p:txBody>
      </p:sp>
      <p:sp>
        <p:nvSpPr>
          <p:cNvPr id="882694" name="Line 6">
            <a:extLst>
              <a:ext uri="{FF2B5EF4-FFF2-40B4-BE49-F238E27FC236}">
                <a16:creationId xmlns:a16="http://schemas.microsoft.com/office/drawing/2014/main" id="{2058005D-B435-E319-7709-3AE12BFCBBB6}"/>
              </a:ext>
            </a:extLst>
          </p:cNvPr>
          <p:cNvSpPr>
            <a:spLocks noChangeShapeType="1"/>
          </p:cNvSpPr>
          <p:nvPr/>
        </p:nvSpPr>
        <p:spPr bwMode="auto">
          <a:xfrm>
            <a:off x="1813983" y="4953706"/>
            <a:ext cx="285467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983"/>
          </a:p>
        </p:txBody>
      </p:sp>
      <p:sp>
        <p:nvSpPr>
          <p:cNvPr id="882695" name="Line 7">
            <a:extLst>
              <a:ext uri="{FF2B5EF4-FFF2-40B4-BE49-F238E27FC236}">
                <a16:creationId xmlns:a16="http://schemas.microsoft.com/office/drawing/2014/main" id="{24BB8584-75FE-67BC-6F62-E37717F9F650}"/>
              </a:ext>
            </a:extLst>
          </p:cNvPr>
          <p:cNvSpPr>
            <a:spLocks noChangeShapeType="1"/>
          </p:cNvSpPr>
          <p:nvPr/>
        </p:nvSpPr>
        <p:spPr bwMode="auto">
          <a:xfrm>
            <a:off x="1813983" y="5373511"/>
            <a:ext cx="285467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983"/>
          </a:p>
        </p:txBody>
      </p:sp>
      <p:sp>
        <p:nvSpPr>
          <p:cNvPr id="882696" name="Line 8">
            <a:extLst>
              <a:ext uri="{FF2B5EF4-FFF2-40B4-BE49-F238E27FC236}">
                <a16:creationId xmlns:a16="http://schemas.microsoft.com/office/drawing/2014/main" id="{F2E75589-2F96-3670-954C-E54FD212CA8E}"/>
              </a:ext>
            </a:extLst>
          </p:cNvPr>
          <p:cNvSpPr>
            <a:spLocks noChangeShapeType="1"/>
          </p:cNvSpPr>
          <p:nvPr/>
        </p:nvSpPr>
        <p:spPr bwMode="auto">
          <a:xfrm>
            <a:off x="1813983" y="5709356"/>
            <a:ext cx="285467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983"/>
          </a:p>
        </p:txBody>
      </p:sp>
      <p:sp>
        <p:nvSpPr>
          <p:cNvPr id="882697" name="Line 9">
            <a:extLst>
              <a:ext uri="{FF2B5EF4-FFF2-40B4-BE49-F238E27FC236}">
                <a16:creationId xmlns:a16="http://schemas.microsoft.com/office/drawing/2014/main" id="{0FDF72F6-C40A-3FD4-ECFF-1B24F7495965}"/>
              </a:ext>
            </a:extLst>
          </p:cNvPr>
          <p:cNvSpPr>
            <a:spLocks noChangeShapeType="1"/>
          </p:cNvSpPr>
          <p:nvPr/>
        </p:nvSpPr>
        <p:spPr bwMode="auto">
          <a:xfrm>
            <a:off x="1813983" y="6045200"/>
            <a:ext cx="285467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983"/>
          </a:p>
        </p:txBody>
      </p:sp>
      <p:sp>
        <p:nvSpPr>
          <p:cNvPr id="882698" name="Line 10">
            <a:extLst>
              <a:ext uri="{FF2B5EF4-FFF2-40B4-BE49-F238E27FC236}">
                <a16:creationId xmlns:a16="http://schemas.microsoft.com/office/drawing/2014/main" id="{E3A2BB4D-2067-4DF7-9EC6-AE4611BF4A19}"/>
              </a:ext>
            </a:extLst>
          </p:cNvPr>
          <p:cNvSpPr>
            <a:spLocks noChangeShapeType="1"/>
          </p:cNvSpPr>
          <p:nvPr/>
        </p:nvSpPr>
        <p:spPr bwMode="auto">
          <a:xfrm>
            <a:off x="1813983" y="6381044"/>
            <a:ext cx="285467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983"/>
          </a:p>
        </p:txBody>
      </p:sp>
      <p:sp>
        <p:nvSpPr>
          <p:cNvPr id="882699" name="Line 11">
            <a:extLst>
              <a:ext uri="{FF2B5EF4-FFF2-40B4-BE49-F238E27FC236}">
                <a16:creationId xmlns:a16="http://schemas.microsoft.com/office/drawing/2014/main" id="{9A0F1E83-DCD1-0590-40B8-892944687A44}"/>
              </a:ext>
            </a:extLst>
          </p:cNvPr>
          <p:cNvSpPr>
            <a:spLocks noChangeShapeType="1"/>
          </p:cNvSpPr>
          <p:nvPr/>
        </p:nvSpPr>
        <p:spPr bwMode="auto">
          <a:xfrm>
            <a:off x="2149828" y="4282017"/>
            <a:ext cx="0" cy="235091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983"/>
          </a:p>
        </p:txBody>
      </p:sp>
      <p:sp>
        <p:nvSpPr>
          <p:cNvPr id="882700" name="Line 12">
            <a:extLst>
              <a:ext uri="{FF2B5EF4-FFF2-40B4-BE49-F238E27FC236}">
                <a16:creationId xmlns:a16="http://schemas.microsoft.com/office/drawing/2014/main" id="{689C0881-4039-8B71-285D-1CD4F901D4DB}"/>
              </a:ext>
            </a:extLst>
          </p:cNvPr>
          <p:cNvSpPr>
            <a:spLocks noChangeShapeType="1"/>
          </p:cNvSpPr>
          <p:nvPr/>
        </p:nvSpPr>
        <p:spPr bwMode="auto">
          <a:xfrm>
            <a:off x="2905478" y="4282017"/>
            <a:ext cx="0" cy="235091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983"/>
          </a:p>
        </p:txBody>
      </p:sp>
      <p:sp>
        <p:nvSpPr>
          <p:cNvPr id="882701" name="Line 13">
            <a:extLst>
              <a:ext uri="{FF2B5EF4-FFF2-40B4-BE49-F238E27FC236}">
                <a16:creationId xmlns:a16="http://schemas.microsoft.com/office/drawing/2014/main" id="{BA6FC969-6F4C-3876-386B-BA39E9C9119B}"/>
              </a:ext>
            </a:extLst>
          </p:cNvPr>
          <p:cNvSpPr>
            <a:spLocks noChangeShapeType="1"/>
          </p:cNvSpPr>
          <p:nvPr/>
        </p:nvSpPr>
        <p:spPr bwMode="auto">
          <a:xfrm>
            <a:off x="3325283" y="4282017"/>
            <a:ext cx="0" cy="235091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983"/>
          </a:p>
        </p:txBody>
      </p:sp>
      <p:sp>
        <p:nvSpPr>
          <p:cNvPr id="882702" name="Line 14">
            <a:extLst>
              <a:ext uri="{FF2B5EF4-FFF2-40B4-BE49-F238E27FC236}">
                <a16:creationId xmlns:a16="http://schemas.microsoft.com/office/drawing/2014/main" id="{997D8753-C7B4-E151-7170-E2906FFB91DD}"/>
              </a:ext>
            </a:extLst>
          </p:cNvPr>
          <p:cNvSpPr>
            <a:spLocks noChangeShapeType="1"/>
          </p:cNvSpPr>
          <p:nvPr/>
        </p:nvSpPr>
        <p:spPr bwMode="auto">
          <a:xfrm>
            <a:off x="3661128" y="4282017"/>
            <a:ext cx="0" cy="235091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983"/>
          </a:p>
        </p:txBody>
      </p:sp>
      <p:sp>
        <p:nvSpPr>
          <p:cNvPr id="882703" name="Line 15">
            <a:extLst>
              <a:ext uri="{FF2B5EF4-FFF2-40B4-BE49-F238E27FC236}">
                <a16:creationId xmlns:a16="http://schemas.microsoft.com/office/drawing/2014/main" id="{2245281A-CEF1-AA68-DC86-5F78DBAC5934}"/>
              </a:ext>
            </a:extLst>
          </p:cNvPr>
          <p:cNvSpPr>
            <a:spLocks noChangeShapeType="1"/>
          </p:cNvSpPr>
          <p:nvPr/>
        </p:nvSpPr>
        <p:spPr bwMode="auto">
          <a:xfrm>
            <a:off x="3996972" y="4282017"/>
            <a:ext cx="0" cy="235091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983" dirty="0"/>
          </a:p>
        </p:txBody>
      </p:sp>
      <p:sp>
        <p:nvSpPr>
          <p:cNvPr id="882704" name="Line 16">
            <a:extLst>
              <a:ext uri="{FF2B5EF4-FFF2-40B4-BE49-F238E27FC236}">
                <a16:creationId xmlns:a16="http://schemas.microsoft.com/office/drawing/2014/main" id="{A73E3323-D464-0A28-B801-99FA627B4E2C}"/>
              </a:ext>
            </a:extLst>
          </p:cNvPr>
          <p:cNvSpPr>
            <a:spLocks noChangeShapeType="1"/>
          </p:cNvSpPr>
          <p:nvPr/>
        </p:nvSpPr>
        <p:spPr bwMode="auto">
          <a:xfrm>
            <a:off x="2485672" y="4282017"/>
            <a:ext cx="0" cy="235091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983"/>
          </a:p>
        </p:txBody>
      </p:sp>
      <p:sp>
        <p:nvSpPr>
          <p:cNvPr id="882705" name="Line 17">
            <a:extLst>
              <a:ext uri="{FF2B5EF4-FFF2-40B4-BE49-F238E27FC236}">
                <a16:creationId xmlns:a16="http://schemas.microsoft.com/office/drawing/2014/main" id="{7A5BE0D4-5E13-6AAB-035B-E1A34A5ADD3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49828" y="3442406"/>
            <a:ext cx="839611" cy="83961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983"/>
          </a:p>
        </p:txBody>
      </p:sp>
      <p:sp>
        <p:nvSpPr>
          <p:cNvPr id="882706" name="Line 18">
            <a:extLst>
              <a:ext uri="{FF2B5EF4-FFF2-40B4-BE49-F238E27FC236}">
                <a16:creationId xmlns:a16="http://schemas.microsoft.com/office/drawing/2014/main" id="{5F13370F-FDC0-B5AD-0618-983E7F7F1D4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85672" y="3442406"/>
            <a:ext cx="755650" cy="83961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983"/>
          </a:p>
        </p:txBody>
      </p:sp>
      <p:sp>
        <p:nvSpPr>
          <p:cNvPr id="882707" name="Line 19">
            <a:extLst>
              <a:ext uri="{FF2B5EF4-FFF2-40B4-BE49-F238E27FC236}">
                <a16:creationId xmlns:a16="http://schemas.microsoft.com/office/drawing/2014/main" id="{BB378412-F73F-93AE-CAEF-75FC02A31A1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05478" y="3442406"/>
            <a:ext cx="755650" cy="83961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983"/>
          </a:p>
        </p:txBody>
      </p:sp>
      <p:sp>
        <p:nvSpPr>
          <p:cNvPr id="882708" name="Line 20">
            <a:extLst>
              <a:ext uri="{FF2B5EF4-FFF2-40B4-BE49-F238E27FC236}">
                <a16:creationId xmlns:a16="http://schemas.microsoft.com/office/drawing/2014/main" id="{2B283256-45B9-2934-6BB5-0D514845B7F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61128" y="3442406"/>
            <a:ext cx="755650" cy="83961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983"/>
          </a:p>
        </p:txBody>
      </p:sp>
      <p:sp>
        <p:nvSpPr>
          <p:cNvPr id="882709" name="Line 21">
            <a:extLst>
              <a:ext uri="{FF2B5EF4-FFF2-40B4-BE49-F238E27FC236}">
                <a16:creationId xmlns:a16="http://schemas.microsoft.com/office/drawing/2014/main" id="{82693330-6B2C-C69D-8845-B55171BA3C4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96972" y="3442406"/>
            <a:ext cx="755650" cy="83961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983"/>
          </a:p>
        </p:txBody>
      </p:sp>
      <p:sp>
        <p:nvSpPr>
          <p:cNvPr id="882710" name="Line 22">
            <a:extLst>
              <a:ext uri="{FF2B5EF4-FFF2-40B4-BE49-F238E27FC236}">
                <a16:creationId xmlns:a16="http://schemas.microsoft.com/office/drawing/2014/main" id="{859A4833-2566-448D-726B-36C0EFCDF7E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32817" y="3442406"/>
            <a:ext cx="755650" cy="83961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983"/>
          </a:p>
        </p:txBody>
      </p:sp>
      <p:sp>
        <p:nvSpPr>
          <p:cNvPr id="882711" name="Line 23">
            <a:extLst>
              <a:ext uri="{FF2B5EF4-FFF2-40B4-BE49-F238E27FC236}">
                <a16:creationId xmlns:a16="http://schemas.microsoft.com/office/drawing/2014/main" id="{9169FF7D-BF47-5457-544D-13BADD8961BB}"/>
              </a:ext>
            </a:extLst>
          </p:cNvPr>
          <p:cNvSpPr>
            <a:spLocks noChangeShapeType="1"/>
          </p:cNvSpPr>
          <p:nvPr/>
        </p:nvSpPr>
        <p:spPr bwMode="auto">
          <a:xfrm>
            <a:off x="2401711" y="3694289"/>
            <a:ext cx="277071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983"/>
          </a:p>
        </p:txBody>
      </p:sp>
      <p:sp>
        <p:nvSpPr>
          <p:cNvPr id="882712" name="Line 24">
            <a:extLst>
              <a:ext uri="{FF2B5EF4-FFF2-40B4-BE49-F238E27FC236}">
                <a16:creationId xmlns:a16="http://schemas.microsoft.com/office/drawing/2014/main" id="{174AB485-6D8D-F301-E8D7-D40398FBFA94}"/>
              </a:ext>
            </a:extLst>
          </p:cNvPr>
          <p:cNvSpPr>
            <a:spLocks noChangeShapeType="1"/>
          </p:cNvSpPr>
          <p:nvPr/>
        </p:nvSpPr>
        <p:spPr bwMode="auto">
          <a:xfrm>
            <a:off x="2149828" y="3946172"/>
            <a:ext cx="285467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983"/>
          </a:p>
        </p:txBody>
      </p:sp>
      <p:sp>
        <p:nvSpPr>
          <p:cNvPr id="882713" name="Line 25">
            <a:extLst>
              <a:ext uri="{FF2B5EF4-FFF2-40B4-BE49-F238E27FC236}">
                <a16:creationId xmlns:a16="http://schemas.microsoft.com/office/drawing/2014/main" id="{FCF0EE97-63BF-946B-18A0-2A3129723F6B}"/>
              </a:ext>
            </a:extLst>
          </p:cNvPr>
          <p:cNvSpPr>
            <a:spLocks noChangeShapeType="1"/>
          </p:cNvSpPr>
          <p:nvPr/>
        </p:nvSpPr>
        <p:spPr bwMode="auto">
          <a:xfrm>
            <a:off x="4332817" y="4282017"/>
            <a:ext cx="0" cy="235091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983"/>
          </a:p>
        </p:txBody>
      </p:sp>
      <p:sp>
        <p:nvSpPr>
          <p:cNvPr id="882714" name="Line 26">
            <a:extLst>
              <a:ext uri="{FF2B5EF4-FFF2-40B4-BE49-F238E27FC236}">
                <a16:creationId xmlns:a16="http://schemas.microsoft.com/office/drawing/2014/main" id="{D26D045D-2D90-E301-8AEC-8C12CE7CDDEE}"/>
              </a:ext>
            </a:extLst>
          </p:cNvPr>
          <p:cNvSpPr>
            <a:spLocks noChangeShapeType="1"/>
          </p:cNvSpPr>
          <p:nvPr/>
        </p:nvSpPr>
        <p:spPr bwMode="auto">
          <a:xfrm>
            <a:off x="5172428" y="3694289"/>
            <a:ext cx="0" cy="243487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983"/>
          </a:p>
        </p:txBody>
      </p:sp>
      <p:sp>
        <p:nvSpPr>
          <p:cNvPr id="882715" name="Line 27">
            <a:extLst>
              <a:ext uri="{FF2B5EF4-FFF2-40B4-BE49-F238E27FC236}">
                <a16:creationId xmlns:a16="http://schemas.microsoft.com/office/drawing/2014/main" id="{135B4306-C3B6-6AEC-2F98-724522FEC4F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68661" y="3862211"/>
            <a:ext cx="755650" cy="755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983"/>
          </a:p>
        </p:txBody>
      </p:sp>
      <p:sp>
        <p:nvSpPr>
          <p:cNvPr id="882716" name="Line 28">
            <a:extLst>
              <a:ext uri="{FF2B5EF4-FFF2-40B4-BE49-F238E27FC236}">
                <a16:creationId xmlns:a16="http://schemas.microsoft.com/office/drawing/2014/main" id="{50A955DC-E6B7-DD1C-229F-A4750E19A1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68661" y="4282017"/>
            <a:ext cx="755650" cy="67168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983"/>
          </a:p>
        </p:txBody>
      </p:sp>
      <p:sp>
        <p:nvSpPr>
          <p:cNvPr id="882717" name="Line 29">
            <a:extLst>
              <a:ext uri="{FF2B5EF4-FFF2-40B4-BE49-F238E27FC236}">
                <a16:creationId xmlns:a16="http://schemas.microsoft.com/office/drawing/2014/main" id="{F84E0206-B71F-48F7-71ED-098D2ADCF45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68661" y="4701822"/>
            <a:ext cx="755650" cy="67168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983"/>
          </a:p>
        </p:txBody>
      </p:sp>
      <p:sp>
        <p:nvSpPr>
          <p:cNvPr id="882718" name="Line 30">
            <a:extLst>
              <a:ext uri="{FF2B5EF4-FFF2-40B4-BE49-F238E27FC236}">
                <a16:creationId xmlns:a16="http://schemas.microsoft.com/office/drawing/2014/main" id="{278BEC4D-BE99-19CA-E838-BD7991CD0FF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68661" y="5037667"/>
            <a:ext cx="755650" cy="67168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983"/>
          </a:p>
        </p:txBody>
      </p:sp>
      <p:sp>
        <p:nvSpPr>
          <p:cNvPr id="882719" name="Line 31">
            <a:extLst>
              <a:ext uri="{FF2B5EF4-FFF2-40B4-BE49-F238E27FC236}">
                <a16:creationId xmlns:a16="http://schemas.microsoft.com/office/drawing/2014/main" id="{0A79012C-9D03-97E1-237E-38A9F772CA6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68661" y="5373511"/>
            <a:ext cx="755650" cy="67168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983"/>
          </a:p>
        </p:txBody>
      </p:sp>
      <p:sp>
        <p:nvSpPr>
          <p:cNvPr id="882720" name="Line 32">
            <a:extLst>
              <a:ext uri="{FF2B5EF4-FFF2-40B4-BE49-F238E27FC236}">
                <a16:creationId xmlns:a16="http://schemas.microsoft.com/office/drawing/2014/main" id="{1F3D7002-2A53-043E-EA96-FB07794CCA4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68661" y="5625394"/>
            <a:ext cx="755650" cy="755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983"/>
          </a:p>
        </p:txBody>
      </p:sp>
      <p:sp>
        <p:nvSpPr>
          <p:cNvPr id="882721" name="Rectangle 33">
            <a:extLst>
              <a:ext uri="{FF2B5EF4-FFF2-40B4-BE49-F238E27FC236}">
                <a16:creationId xmlns:a16="http://schemas.microsoft.com/office/drawing/2014/main" id="{7084EA87-6624-23FF-C6BC-5F77958A7E09}"/>
              </a:ext>
            </a:extLst>
          </p:cNvPr>
          <p:cNvSpPr>
            <a:spLocks noChangeArrowheads="1"/>
          </p:cNvSpPr>
          <p:nvPr/>
        </p:nvSpPr>
        <p:spPr bwMode="auto">
          <a:xfrm rot="16200000" flipH="1">
            <a:off x="679583" y="4986708"/>
            <a:ext cx="1261267" cy="509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453" tIns="50727" rIns="101453" bIns="50727">
            <a:spAutoFit/>
          </a:bodyPr>
          <a:lstStyle/>
          <a:p>
            <a:pPr eaLnBrk="0" hangingPunct="0"/>
            <a:r>
              <a:rPr lang="en-US" altLang="en-US" sz="2645">
                <a:latin typeface="Times New Roman" panose="02020603050405020304" pitchFamily="18" charset="0"/>
              </a:rPr>
              <a:t>Product</a:t>
            </a:r>
          </a:p>
        </p:txBody>
      </p:sp>
      <p:sp>
        <p:nvSpPr>
          <p:cNvPr id="882722" name="Rectangle 34">
            <a:extLst>
              <a:ext uri="{FF2B5EF4-FFF2-40B4-BE49-F238E27FC236}">
                <a16:creationId xmlns:a16="http://schemas.microsoft.com/office/drawing/2014/main" id="{347E2F96-D101-118E-6125-8D096EC3BD83}"/>
              </a:ext>
            </a:extLst>
          </p:cNvPr>
          <p:cNvSpPr>
            <a:spLocks noChangeArrowheads="1"/>
          </p:cNvSpPr>
          <p:nvPr/>
        </p:nvSpPr>
        <p:spPr bwMode="auto">
          <a:xfrm rot="18720000">
            <a:off x="1059208" y="3067236"/>
            <a:ext cx="1173707" cy="916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453" tIns="50727" rIns="101453" bIns="50727">
            <a:spAutoFit/>
          </a:bodyPr>
          <a:lstStyle/>
          <a:p>
            <a:pPr eaLnBrk="0" hangingPunct="0"/>
            <a:r>
              <a:rPr lang="en-US" altLang="en-US" sz="2645">
                <a:latin typeface="Times New Roman" panose="02020603050405020304" pitchFamily="18" charset="0"/>
              </a:rPr>
              <a:t>Region</a:t>
            </a:r>
          </a:p>
        </p:txBody>
      </p:sp>
      <p:sp>
        <p:nvSpPr>
          <p:cNvPr id="882723" name="Rectangle 35">
            <a:extLst>
              <a:ext uri="{FF2B5EF4-FFF2-40B4-BE49-F238E27FC236}">
                <a16:creationId xmlns:a16="http://schemas.microsoft.com/office/drawing/2014/main" id="{5DA1A8E1-6A0B-A283-0C47-F55A598D5C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6103" y="6615436"/>
            <a:ext cx="1110585" cy="509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453" tIns="50727" rIns="101453" bIns="50727">
            <a:spAutoFit/>
          </a:bodyPr>
          <a:lstStyle/>
          <a:p>
            <a:pPr eaLnBrk="0" hangingPunct="0"/>
            <a:r>
              <a:rPr lang="en-US" altLang="en-US" sz="2645">
                <a:latin typeface="Times New Roman" panose="02020603050405020304" pitchFamily="18" charset="0"/>
              </a:rPr>
              <a:t>Month</a:t>
            </a:r>
          </a:p>
        </p:txBody>
      </p:sp>
      <p:sp>
        <p:nvSpPr>
          <p:cNvPr id="882724" name="Line 36">
            <a:extLst>
              <a:ext uri="{FF2B5EF4-FFF2-40B4-BE49-F238E27FC236}">
                <a16:creationId xmlns:a16="http://schemas.microsoft.com/office/drawing/2014/main" id="{5D503DAF-3928-955F-BAEE-B897E57CB8FC}"/>
              </a:ext>
            </a:extLst>
          </p:cNvPr>
          <p:cNvSpPr>
            <a:spLocks noChangeShapeType="1"/>
          </p:cNvSpPr>
          <p:nvPr/>
        </p:nvSpPr>
        <p:spPr bwMode="auto">
          <a:xfrm>
            <a:off x="5004506" y="3946172"/>
            <a:ext cx="0" cy="235091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983"/>
          </a:p>
        </p:txBody>
      </p:sp>
      <p:sp>
        <p:nvSpPr>
          <p:cNvPr id="882725" name="Line 37">
            <a:extLst>
              <a:ext uri="{FF2B5EF4-FFF2-40B4-BE49-F238E27FC236}">
                <a16:creationId xmlns:a16="http://schemas.microsoft.com/office/drawing/2014/main" id="{C4F08EF6-99FD-2128-0B9F-999788AAB6D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25283" y="3442406"/>
            <a:ext cx="755650" cy="83961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983"/>
          </a:p>
        </p:txBody>
      </p:sp>
      <p:sp>
        <p:nvSpPr>
          <p:cNvPr id="882726" name="Rectangle 38">
            <a:extLst>
              <a:ext uri="{FF2B5EF4-FFF2-40B4-BE49-F238E27FC236}">
                <a16:creationId xmlns:a16="http://schemas.microsoft.com/office/drawing/2014/main" id="{7FB7DAAD-3DC4-4D05-2FE0-832227C9E4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0350" y="2602794"/>
            <a:ext cx="4703555" cy="780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453" tIns="50727" rIns="101453" bIns="50727">
            <a:spAutoFit/>
          </a:bodyPr>
          <a:lstStyle/>
          <a:p>
            <a:pPr eaLnBrk="0" hangingPunct="0"/>
            <a:r>
              <a:rPr lang="en-US" altLang="en-US" sz="2204" b="1">
                <a:latin typeface="Times New Roman" panose="02020603050405020304" pitchFamily="18" charset="0"/>
              </a:rPr>
              <a:t>Dimensions: Product, Location, Time</a:t>
            </a:r>
          </a:p>
          <a:p>
            <a:pPr eaLnBrk="0" hangingPunct="0"/>
            <a:r>
              <a:rPr lang="en-US" altLang="en-US" sz="2204" b="1">
                <a:latin typeface="Times New Roman" panose="02020603050405020304" pitchFamily="18" charset="0"/>
              </a:rPr>
              <a:t>Hierarchical summarization paths</a:t>
            </a:r>
          </a:p>
        </p:txBody>
      </p:sp>
      <p:sp>
        <p:nvSpPr>
          <p:cNvPr id="882727" name="Rectangle 39">
            <a:extLst>
              <a:ext uri="{FF2B5EF4-FFF2-40B4-BE49-F238E27FC236}">
                <a16:creationId xmlns:a16="http://schemas.microsoft.com/office/drawing/2014/main" id="{F4EC13F9-3EDB-BD43-5FE9-531973A46B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8078" y="3610329"/>
            <a:ext cx="4233042" cy="2476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453" tIns="50727" rIns="101453" bIns="50727">
            <a:spAutoFit/>
          </a:bodyPr>
          <a:lstStyle/>
          <a:p>
            <a:pPr eaLnBrk="0" hangingPunct="0"/>
            <a:r>
              <a:rPr lang="en-US" altLang="en-US" sz="2204" b="1">
                <a:latin typeface="Times New Roman" panose="02020603050405020304" pitchFamily="18" charset="0"/>
              </a:rPr>
              <a:t>Industry   Region         Year</a:t>
            </a:r>
          </a:p>
          <a:p>
            <a:pPr eaLnBrk="0" hangingPunct="0"/>
            <a:endParaRPr lang="en-US" altLang="en-US" sz="2204" b="1">
              <a:latin typeface="Times New Roman" panose="02020603050405020304" pitchFamily="18" charset="0"/>
            </a:endParaRPr>
          </a:p>
          <a:p>
            <a:pPr eaLnBrk="0" hangingPunct="0"/>
            <a:r>
              <a:rPr lang="en-US" altLang="en-US" sz="2204" b="1">
                <a:latin typeface="Times New Roman" panose="02020603050405020304" pitchFamily="18" charset="0"/>
              </a:rPr>
              <a:t>Category   Country  Quarter</a:t>
            </a:r>
          </a:p>
          <a:p>
            <a:pPr eaLnBrk="0" hangingPunct="0"/>
            <a:endParaRPr lang="en-US" altLang="en-US" sz="2204" b="1">
              <a:latin typeface="Times New Roman" panose="02020603050405020304" pitchFamily="18" charset="0"/>
            </a:endParaRPr>
          </a:p>
          <a:p>
            <a:pPr eaLnBrk="0" hangingPunct="0"/>
            <a:r>
              <a:rPr lang="en-US" altLang="en-US" sz="2204" b="1">
                <a:latin typeface="Times New Roman" panose="02020603050405020304" pitchFamily="18" charset="0"/>
              </a:rPr>
              <a:t>Product      City     Month    Week</a:t>
            </a:r>
          </a:p>
          <a:p>
            <a:pPr eaLnBrk="0" hangingPunct="0"/>
            <a:endParaRPr lang="en-US" altLang="en-US" sz="2204" b="1">
              <a:latin typeface="Times New Roman" panose="02020603050405020304" pitchFamily="18" charset="0"/>
            </a:endParaRPr>
          </a:p>
          <a:p>
            <a:pPr eaLnBrk="0" hangingPunct="0"/>
            <a:r>
              <a:rPr lang="en-US" altLang="en-US" sz="2204" b="1">
                <a:latin typeface="Times New Roman" panose="02020603050405020304" pitchFamily="18" charset="0"/>
              </a:rPr>
              <a:t>                   Office         Day</a:t>
            </a:r>
          </a:p>
        </p:txBody>
      </p:sp>
      <p:sp>
        <p:nvSpPr>
          <p:cNvPr id="882728" name="Line 40">
            <a:extLst>
              <a:ext uri="{FF2B5EF4-FFF2-40B4-BE49-F238E27FC236}">
                <a16:creationId xmlns:a16="http://schemas.microsoft.com/office/drawing/2014/main" id="{FB97FAD2-0211-712A-1612-D35A678C0F94}"/>
              </a:ext>
            </a:extLst>
          </p:cNvPr>
          <p:cNvSpPr>
            <a:spLocks noChangeShapeType="1"/>
          </p:cNvSpPr>
          <p:nvPr/>
        </p:nvSpPr>
        <p:spPr bwMode="auto">
          <a:xfrm>
            <a:off x="6515806" y="4030133"/>
            <a:ext cx="0" cy="41980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983"/>
          </a:p>
        </p:txBody>
      </p:sp>
      <p:sp>
        <p:nvSpPr>
          <p:cNvPr id="882729" name="Line 41">
            <a:extLst>
              <a:ext uri="{FF2B5EF4-FFF2-40B4-BE49-F238E27FC236}">
                <a16:creationId xmlns:a16="http://schemas.microsoft.com/office/drawing/2014/main" id="{43D05039-8F61-67D9-4300-37165556DA9F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1261" y="4030133"/>
            <a:ext cx="0" cy="41980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983"/>
          </a:p>
        </p:txBody>
      </p:sp>
      <p:sp>
        <p:nvSpPr>
          <p:cNvPr id="882730" name="Line 42">
            <a:extLst>
              <a:ext uri="{FF2B5EF4-FFF2-40B4-BE49-F238E27FC236}">
                <a16:creationId xmlns:a16="http://schemas.microsoft.com/office/drawing/2014/main" id="{9A4A0EFF-A652-07A8-CFB4-0748736EC331}"/>
              </a:ext>
            </a:extLst>
          </p:cNvPr>
          <p:cNvSpPr>
            <a:spLocks noChangeShapeType="1"/>
          </p:cNvSpPr>
          <p:nvPr/>
        </p:nvSpPr>
        <p:spPr bwMode="auto">
          <a:xfrm>
            <a:off x="9034639" y="4030133"/>
            <a:ext cx="0" cy="41980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983"/>
          </a:p>
        </p:txBody>
      </p:sp>
      <p:sp>
        <p:nvSpPr>
          <p:cNvPr id="882731" name="Line 43">
            <a:extLst>
              <a:ext uri="{FF2B5EF4-FFF2-40B4-BE49-F238E27FC236}">
                <a16:creationId xmlns:a16="http://schemas.microsoft.com/office/drawing/2014/main" id="{AFFEFA8A-BEDD-EB3A-F604-B037DA13E378}"/>
              </a:ext>
            </a:extLst>
          </p:cNvPr>
          <p:cNvSpPr>
            <a:spLocks noChangeShapeType="1"/>
          </p:cNvSpPr>
          <p:nvPr/>
        </p:nvSpPr>
        <p:spPr bwMode="auto">
          <a:xfrm>
            <a:off x="6515806" y="4701822"/>
            <a:ext cx="0" cy="33584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983"/>
          </a:p>
        </p:txBody>
      </p:sp>
      <p:sp>
        <p:nvSpPr>
          <p:cNvPr id="882732" name="Line 44">
            <a:extLst>
              <a:ext uri="{FF2B5EF4-FFF2-40B4-BE49-F238E27FC236}">
                <a16:creationId xmlns:a16="http://schemas.microsoft.com/office/drawing/2014/main" id="{8E4AF173-21E7-1982-498D-8D2EFC45EE8D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1261" y="4701822"/>
            <a:ext cx="0" cy="41980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983"/>
          </a:p>
        </p:txBody>
      </p:sp>
      <p:sp>
        <p:nvSpPr>
          <p:cNvPr id="882733" name="Line 45">
            <a:extLst>
              <a:ext uri="{FF2B5EF4-FFF2-40B4-BE49-F238E27FC236}">
                <a16:creationId xmlns:a16="http://schemas.microsoft.com/office/drawing/2014/main" id="{9869B54E-1B3B-5E95-CC65-BA510844F8CC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1261" y="5373511"/>
            <a:ext cx="0" cy="41980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983"/>
          </a:p>
        </p:txBody>
      </p:sp>
      <p:sp>
        <p:nvSpPr>
          <p:cNvPr id="882734" name="Line 46">
            <a:extLst>
              <a:ext uri="{FF2B5EF4-FFF2-40B4-BE49-F238E27FC236}">
                <a16:creationId xmlns:a16="http://schemas.microsoft.com/office/drawing/2014/main" id="{E318AA9A-9C97-2A9D-CFFC-B38003B3172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698795" y="4701822"/>
            <a:ext cx="335844" cy="33584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983"/>
          </a:p>
        </p:txBody>
      </p:sp>
      <p:sp>
        <p:nvSpPr>
          <p:cNvPr id="882735" name="Line 47">
            <a:extLst>
              <a:ext uri="{FF2B5EF4-FFF2-40B4-BE49-F238E27FC236}">
                <a16:creationId xmlns:a16="http://schemas.microsoft.com/office/drawing/2014/main" id="{7D59B191-09D1-16C4-A277-25853F32DAEA}"/>
              </a:ext>
            </a:extLst>
          </p:cNvPr>
          <p:cNvSpPr>
            <a:spLocks noChangeShapeType="1"/>
          </p:cNvSpPr>
          <p:nvPr/>
        </p:nvSpPr>
        <p:spPr bwMode="auto">
          <a:xfrm>
            <a:off x="9202561" y="4030134"/>
            <a:ext cx="587728" cy="100753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983"/>
          </a:p>
        </p:txBody>
      </p:sp>
      <p:sp>
        <p:nvSpPr>
          <p:cNvPr id="882736" name="Line 48">
            <a:extLst>
              <a:ext uri="{FF2B5EF4-FFF2-40B4-BE49-F238E27FC236}">
                <a16:creationId xmlns:a16="http://schemas.microsoft.com/office/drawing/2014/main" id="{E7272BF5-3F50-3575-73CE-51B3D4017639}"/>
              </a:ext>
            </a:extLst>
          </p:cNvPr>
          <p:cNvSpPr>
            <a:spLocks noChangeShapeType="1"/>
          </p:cNvSpPr>
          <p:nvPr/>
        </p:nvSpPr>
        <p:spPr bwMode="auto">
          <a:xfrm>
            <a:off x="8698795" y="5289550"/>
            <a:ext cx="335844" cy="41980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983"/>
          </a:p>
        </p:txBody>
      </p:sp>
      <p:sp>
        <p:nvSpPr>
          <p:cNvPr id="882737" name="Line 49">
            <a:extLst>
              <a:ext uri="{FF2B5EF4-FFF2-40B4-BE49-F238E27FC236}">
                <a16:creationId xmlns:a16="http://schemas.microsoft.com/office/drawing/2014/main" id="{B8A6985D-008C-B4D7-70E2-A3BF6035C7E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118600" y="5289550"/>
            <a:ext cx="335844" cy="41980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1983"/>
          </a:p>
        </p:txBody>
      </p:sp>
    </p:spTree>
  </p:cSld>
  <p:clrMapOvr>
    <a:masterClrMapping/>
  </p:clrMapOvr>
  <p:transition>
    <p:wipe dir="d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>
            <a:extLst>
              <a:ext uri="{FF2B5EF4-FFF2-40B4-BE49-F238E27FC236}">
                <a16:creationId xmlns:a16="http://schemas.microsoft.com/office/drawing/2014/main" id="{BDB96EDA-9872-C27A-A9ED-CB0E5E4CD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BBB91-AEB6-45B2-A691-B1B97E298404}" type="datetime4">
              <a:rPr lang="en-US" altLang="en-US"/>
              <a:pPr/>
              <a:t>June 15, 2024</a:t>
            </a:fld>
            <a:endParaRPr lang="en-US" altLang="en-US"/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515BE2F2-B829-085A-9576-A071BB615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Mining: Concepts and Techniques</a:t>
            </a: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310B7629-ABA2-BB97-AD05-8B87DA249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AC55A-DA1C-4C87-A598-C6EF6773B022}" type="slidenum">
              <a:rPr lang="en-US" altLang="en-US"/>
              <a:pPr/>
              <a:t>54</a:t>
            </a:fld>
            <a:endParaRPr lang="en-US" altLang="en-US"/>
          </a:p>
        </p:txBody>
      </p:sp>
      <p:sp>
        <p:nvSpPr>
          <p:cNvPr id="883714" name="Rectangle 2">
            <a:extLst>
              <a:ext uri="{FF2B5EF4-FFF2-40B4-BE49-F238E27FC236}">
                <a16:creationId xmlns:a16="http://schemas.microsoft.com/office/drawing/2014/main" id="{3399FE62-1A4D-0DC0-7CDC-150972EC46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6492" y="801129"/>
            <a:ext cx="8039276" cy="564989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9704" tIns="48977" rIns="99704" bIns="48977" rtlCol="0" anchor="ctr">
            <a:normAutofit fontScale="90000"/>
          </a:bodyPr>
          <a:lstStyle/>
          <a:p>
            <a:r>
              <a:rPr lang="en-US" altLang="en-US"/>
              <a:t>A Sample Data Cube</a:t>
            </a:r>
            <a:endParaRPr lang="en-US" altLang="en-US" sz="3085"/>
          </a:p>
        </p:txBody>
      </p:sp>
      <p:sp>
        <p:nvSpPr>
          <p:cNvPr id="883715" name="Rectangle 3">
            <a:extLst>
              <a:ext uri="{FF2B5EF4-FFF2-40B4-BE49-F238E27FC236}">
                <a16:creationId xmlns:a16="http://schemas.microsoft.com/office/drawing/2014/main" id="{19B54765-FB07-284A-3F39-F81024491E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323" y="6821840"/>
            <a:ext cx="8815917" cy="2015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453" tIns="50727" rIns="101453" bIns="50727"/>
          <a:lstStyle/>
          <a:p>
            <a:pPr eaLnBrk="0" hangingPunct="0">
              <a:buFont typeface="Monotype Sorts" pitchFamily="2" charset="2"/>
              <a:buNone/>
            </a:pPr>
            <a:endParaRPr lang="en-US" altLang="en-US" sz="2204">
              <a:latin typeface="Times New Roman" panose="02020603050405020304" pitchFamily="18" charset="0"/>
            </a:endParaRPr>
          </a:p>
        </p:txBody>
      </p:sp>
      <p:sp>
        <p:nvSpPr>
          <p:cNvPr id="883716" name="AutoShape 4">
            <a:extLst>
              <a:ext uri="{FF2B5EF4-FFF2-40B4-BE49-F238E27FC236}">
                <a16:creationId xmlns:a16="http://schemas.microsoft.com/office/drawing/2014/main" id="{E0531995-C6ED-58B3-64A2-0A64B5DBBA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0929" y="1637241"/>
            <a:ext cx="2648273" cy="724457"/>
          </a:xfrm>
          <a:prstGeom prst="wedgeRoundRectCallout">
            <a:avLst>
              <a:gd name="adj1" fmla="val -41671"/>
              <a:gd name="adj2" fmla="val 66667"/>
              <a:gd name="adj3" fmla="val 16667"/>
            </a:avLst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9704" tIns="48977" rIns="99704" bIns="48977" anchor="ctr"/>
          <a:lstStyle/>
          <a:p>
            <a:pPr algn="ctr" eaLnBrk="0" hangingPunct="0"/>
            <a:r>
              <a:rPr lang="en-US" altLang="en-US" sz="2204" b="1">
                <a:latin typeface="Times New Roman" panose="02020603050405020304" pitchFamily="18" charset="0"/>
              </a:rPr>
              <a:t>Total annual sales</a:t>
            </a:r>
          </a:p>
          <a:p>
            <a:pPr algn="ctr" eaLnBrk="0" hangingPunct="0"/>
            <a:r>
              <a:rPr lang="en-US" altLang="en-US" sz="2204" b="1">
                <a:latin typeface="Times New Roman" panose="02020603050405020304" pitchFamily="18" charset="0"/>
              </a:rPr>
              <a:t>of  TV in U.S.A.</a:t>
            </a:r>
            <a:endParaRPr lang="en-US" altLang="en-US" sz="2645" b="1">
              <a:latin typeface="Times New Roman" panose="02020603050405020304" pitchFamily="18" charset="0"/>
            </a:endParaRPr>
          </a:p>
        </p:txBody>
      </p:sp>
      <p:grpSp>
        <p:nvGrpSpPr>
          <p:cNvPr id="883717" name="Group 5">
            <a:extLst>
              <a:ext uri="{FF2B5EF4-FFF2-40B4-BE49-F238E27FC236}">
                <a16:creationId xmlns:a16="http://schemas.microsoft.com/office/drawing/2014/main" id="{E6B12F80-E5BF-8D26-1291-E45B65B1E0A2}"/>
              </a:ext>
            </a:extLst>
          </p:cNvPr>
          <p:cNvGrpSpPr>
            <a:grpSpLocks/>
          </p:cNvGrpSpPr>
          <p:nvPr/>
        </p:nvGrpSpPr>
        <p:grpSpPr bwMode="auto">
          <a:xfrm>
            <a:off x="1142295" y="1763184"/>
            <a:ext cx="7853862" cy="5245821"/>
            <a:chOff x="444" y="1008"/>
            <a:chExt cx="4490" cy="2999"/>
          </a:xfrm>
        </p:grpSpPr>
        <p:sp>
          <p:nvSpPr>
            <p:cNvPr id="883718" name="Rectangle 6">
              <a:extLst>
                <a:ext uri="{FF2B5EF4-FFF2-40B4-BE49-F238E27FC236}">
                  <a16:creationId xmlns:a16="http://schemas.microsoft.com/office/drawing/2014/main" id="{B207C81A-D417-5B5B-55A3-DCE6029EB2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2" y="1008"/>
              <a:ext cx="503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9704" tIns="48977" rIns="99704" bIns="48977">
              <a:spAutoFit/>
            </a:bodyPr>
            <a:lstStyle/>
            <a:p>
              <a:pPr eaLnBrk="0" hangingPunct="0"/>
              <a:r>
                <a:rPr lang="en-US" altLang="en-US" sz="2645" b="1">
                  <a:latin typeface="Times New Roman" panose="02020603050405020304" pitchFamily="18" charset="0"/>
                </a:rPr>
                <a:t>Date</a:t>
              </a:r>
            </a:p>
          </p:txBody>
        </p:sp>
        <p:sp>
          <p:nvSpPr>
            <p:cNvPr id="883719" name="Rectangle 7">
              <a:extLst>
                <a:ext uri="{FF2B5EF4-FFF2-40B4-BE49-F238E27FC236}">
                  <a16:creationId xmlns:a16="http://schemas.microsoft.com/office/drawing/2014/main" id="{8554E8D8-EAD4-C974-754F-C30E2A5A77D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8615059">
              <a:off x="274" y="1341"/>
              <a:ext cx="780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9704" tIns="48977" rIns="99704" bIns="48977">
              <a:spAutoFit/>
            </a:bodyPr>
            <a:lstStyle/>
            <a:p>
              <a:pPr eaLnBrk="0" hangingPunct="0"/>
              <a:r>
                <a:rPr lang="en-US" altLang="en-US" sz="2645" b="1">
                  <a:latin typeface="Times New Roman" panose="02020603050405020304" pitchFamily="18" charset="0"/>
                </a:rPr>
                <a:t>Product</a:t>
              </a:r>
            </a:p>
          </p:txBody>
        </p:sp>
        <p:sp>
          <p:nvSpPr>
            <p:cNvPr id="883720" name="Rectangle 8">
              <a:extLst>
                <a:ext uri="{FF2B5EF4-FFF2-40B4-BE49-F238E27FC236}">
                  <a16:creationId xmlns:a16="http://schemas.microsoft.com/office/drawing/2014/main" id="{F8C29280-5F87-B9DF-4183-1653A690FDE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4374" y="2087"/>
              <a:ext cx="816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9704" tIns="48977" rIns="99704" bIns="48977">
              <a:spAutoFit/>
            </a:bodyPr>
            <a:lstStyle/>
            <a:p>
              <a:pPr eaLnBrk="0" hangingPunct="0"/>
              <a:r>
                <a:rPr lang="en-US" altLang="en-US" sz="2645" b="1">
                  <a:latin typeface="Times New Roman" panose="02020603050405020304" pitchFamily="18" charset="0"/>
                </a:rPr>
                <a:t>Country</a:t>
              </a:r>
            </a:p>
          </p:txBody>
        </p:sp>
        <p:grpSp>
          <p:nvGrpSpPr>
            <p:cNvPr id="883721" name="Group 9">
              <a:extLst>
                <a:ext uri="{FF2B5EF4-FFF2-40B4-BE49-F238E27FC236}">
                  <a16:creationId xmlns:a16="http://schemas.microsoft.com/office/drawing/2014/main" id="{EA235F4A-E126-6E8C-F59F-7C445B2617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04" y="3717"/>
              <a:ext cx="1330" cy="290"/>
              <a:chOff x="3508" y="3022"/>
              <a:chExt cx="1330" cy="290"/>
            </a:xfrm>
          </p:grpSpPr>
          <p:sp>
            <p:nvSpPr>
              <p:cNvPr id="883722" name="WordArt 10">
                <a:extLst>
                  <a:ext uri="{FF2B5EF4-FFF2-40B4-BE49-F238E27FC236}">
                    <a16:creationId xmlns:a16="http://schemas.microsoft.com/office/drawing/2014/main" id="{9244606C-47A0-D104-35E6-9FF30763A75A}"/>
                  </a:ext>
                </a:extLst>
              </p:cNvPr>
              <p:cNvSpPr>
                <a:spLocks noChangeArrowheads="1" noChangeShapeType="1" noTextEdit="1"/>
              </p:cNvSpPr>
              <p:nvPr/>
            </p:nvSpPr>
            <p:spPr bwMode="auto">
              <a:xfrm>
                <a:off x="3854" y="3022"/>
                <a:ext cx="984" cy="290"/>
              </a:xfrm>
              <a:prstGeom prst="rect">
                <a:avLst/>
              </a:prstGeom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IN" sz="3967" kern="10">
                    <a:gradFill rotWithShape="0">
                      <a:gsLst>
                        <a:gs pos="0">
                          <a:srgbClr val="FFFF00"/>
                        </a:gs>
                        <a:gs pos="100000">
                          <a:srgbClr val="FF9933"/>
                        </a:gs>
                      </a:gsLst>
                      <a:path path="rect">
                        <a:fillToRect l="50000" t="50000" r="50000" b="50000"/>
                      </a:path>
                    </a:gradFill>
                    <a:effectLst>
                      <a:outerShdw dist="35921" dir="2700000" algn="ctr" rotWithShape="0">
                        <a:srgbClr val="C0C0C0"/>
                      </a:outerShdw>
                    </a:effectLst>
                    <a:latin typeface="Impact" panose="020B0806030902050204" pitchFamily="34" charset="0"/>
                  </a:rPr>
                  <a:t>All, All, All</a:t>
                </a:r>
              </a:p>
            </p:txBody>
          </p:sp>
          <p:sp>
            <p:nvSpPr>
              <p:cNvPr id="883723" name="AutoShape 11">
                <a:extLst>
                  <a:ext uri="{FF2B5EF4-FFF2-40B4-BE49-F238E27FC236}">
                    <a16:creationId xmlns:a16="http://schemas.microsoft.com/office/drawing/2014/main" id="{B2E5F551-C158-3500-91C4-A06EDCFB25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508" y="3060"/>
                <a:ext cx="209" cy="187"/>
              </a:xfrm>
              <a:prstGeom prst="rightArrow">
                <a:avLst>
                  <a:gd name="adj1" fmla="val 50000"/>
                  <a:gd name="adj2" fmla="val 55888"/>
                </a:avLst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 sz="1983"/>
              </a:p>
            </p:txBody>
          </p:sp>
        </p:grpSp>
        <p:sp>
          <p:nvSpPr>
            <p:cNvPr id="883724" name="AutoShape 12">
              <a:extLst>
                <a:ext uri="{FF2B5EF4-FFF2-40B4-BE49-F238E27FC236}">
                  <a16:creationId xmlns:a16="http://schemas.microsoft.com/office/drawing/2014/main" id="{0A0E9BC9-36EF-F789-B4BF-D96931227E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3" y="2787"/>
              <a:ext cx="640" cy="563"/>
            </a:xfrm>
            <a:prstGeom prst="cube">
              <a:avLst>
                <a:gd name="adj" fmla="val 24995"/>
              </a:avLst>
            </a:prstGeom>
            <a:solidFill>
              <a:srgbClr val="3399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983"/>
            </a:p>
          </p:txBody>
        </p:sp>
        <p:sp>
          <p:nvSpPr>
            <p:cNvPr id="883725" name="AutoShape 13">
              <a:extLst>
                <a:ext uri="{FF2B5EF4-FFF2-40B4-BE49-F238E27FC236}">
                  <a16:creationId xmlns:a16="http://schemas.microsoft.com/office/drawing/2014/main" id="{3A40370E-9435-EE50-6C61-0935CAFBDA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3" y="2328"/>
              <a:ext cx="640" cy="564"/>
            </a:xfrm>
            <a:prstGeom prst="cube">
              <a:avLst>
                <a:gd name="adj" fmla="val 24995"/>
              </a:avLst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983"/>
            </a:p>
          </p:txBody>
        </p:sp>
        <p:sp>
          <p:nvSpPr>
            <p:cNvPr id="883726" name="AutoShape 14">
              <a:extLst>
                <a:ext uri="{FF2B5EF4-FFF2-40B4-BE49-F238E27FC236}">
                  <a16:creationId xmlns:a16="http://schemas.microsoft.com/office/drawing/2014/main" id="{5694807C-9F0A-074C-3170-A72E839484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3" y="1870"/>
              <a:ext cx="640" cy="563"/>
            </a:xfrm>
            <a:prstGeom prst="cube">
              <a:avLst>
                <a:gd name="adj" fmla="val 24995"/>
              </a:avLst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983"/>
            </a:p>
          </p:txBody>
        </p:sp>
        <p:sp>
          <p:nvSpPr>
            <p:cNvPr id="883727" name="AutoShape 15">
              <a:extLst>
                <a:ext uri="{FF2B5EF4-FFF2-40B4-BE49-F238E27FC236}">
                  <a16:creationId xmlns:a16="http://schemas.microsoft.com/office/drawing/2014/main" id="{5BEFE29E-84A6-7981-8890-C323B460E4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6" y="2958"/>
              <a:ext cx="640" cy="564"/>
            </a:xfrm>
            <a:prstGeom prst="cube">
              <a:avLst>
                <a:gd name="adj" fmla="val 24995"/>
              </a:avLst>
            </a:prstGeom>
            <a:solidFill>
              <a:srgbClr val="3399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983"/>
            </a:p>
          </p:txBody>
        </p:sp>
        <p:sp>
          <p:nvSpPr>
            <p:cNvPr id="883728" name="AutoShape 16">
              <a:extLst>
                <a:ext uri="{FF2B5EF4-FFF2-40B4-BE49-F238E27FC236}">
                  <a16:creationId xmlns:a16="http://schemas.microsoft.com/office/drawing/2014/main" id="{F1C3F9D3-E209-6D29-2AB1-6427D2C318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6" y="2500"/>
              <a:ext cx="640" cy="563"/>
            </a:xfrm>
            <a:prstGeom prst="cube">
              <a:avLst>
                <a:gd name="adj" fmla="val 24995"/>
              </a:avLst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983"/>
            </a:p>
          </p:txBody>
        </p:sp>
        <p:sp>
          <p:nvSpPr>
            <p:cNvPr id="883729" name="AutoShape 17">
              <a:extLst>
                <a:ext uri="{FF2B5EF4-FFF2-40B4-BE49-F238E27FC236}">
                  <a16:creationId xmlns:a16="http://schemas.microsoft.com/office/drawing/2014/main" id="{7678FE16-F2F1-8DAA-33AA-D3A8CCA20F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6" y="2043"/>
              <a:ext cx="640" cy="562"/>
            </a:xfrm>
            <a:prstGeom prst="cube">
              <a:avLst>
                <a:gd name="adj" fmla="val 24995"/>
              </a:avLst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983"/>
            </a:p>
          </p:txBody>
        </p:sp>
        <p:sp>
          <p:nvSpPr>
            <p:cNvPr id="883730" name="AutoShape 18">
              <a:extLst>
                <a:ext uri="{FF2B5EF4-FFF2-40B4-BE49-F238E27FC236}">
                  <a16:creationId xmlns:a16="http://schemas.microsoft.com/office/drawing/2014/main" id="{94429830-1223-EED0-29E5-43D0543090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8" y="3130"/>
              <a:ext cx="641" cy="563"/>
            </a:xfrm>
            <a:prstGeom prst="cube">
              <a:avLst>
                <a:gd name="adj" fmla="val 24995"/>
              </a:avLst>
            </a:prstGeom>
            <a:solidFill>
              <a:srgbClr val="3399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983"/>
            </a:p>
          </p:txBody>
        </p:sp>
        <p:sp>
          <p:nvSpPr>
            <p:cNvPr id="883731" name="AutoShape 19">
              <a:extLst>
                <a:ext uri="{FF2B5EF4-FFF2-40B4-BE49-F238E27FC236}">
                  <a16:creationId xmlns:a16="http://schemas.microsoft.com/office/drawing/2014/main" id="{A50BCBF7-39AD-F484-E712-032470CE28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8" y="2673"/>
              <a:ext cx="641" cy="562"/>
            </a:xfrm>
            <a:prstGeom prst="cube">
              <a:avLst>
                <a:gd name="adj" fmla="val 24995"/>
              </a:avLst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983"/>
            </a:p>
          </p:txBody>
        </p:sp>
        <p:sp>
          <p:nvSpPr>
            <p:cNvPr id="883732" name="AutoShape 20">
              <a:extLst>
                <a:ext uri="{FF2B5EF4-FFF2-40B4-BE49-F238E27FC236}">
                  <a16:creationId xmlns:a16="http://schemas.microsoft.com/office/drawing/2014/main" id="{7604422E-348D-245E-733B-F0AEF18511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8" y="2214"/>
              <a:ext cx="641" cy="564"/>
            </a:xfrm>
            <a:prstGeom prst="cube">
              <a:avLst>
                <a:gd name="adj" fmla="val 24995"/>
              </a:avLst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983"/>
            </a:p>
          </p:txBody>
        </p:sp>
        <p:sp>
          <p:nvSpPr>
            <p:cNvPr id="883733" name="Rectangle 21">
              <a:extLst>
                <a:ext uri="{FF2B5EF4-FFF2-40B4-BE49-F238E27FC236}">
                  <a16:creationId xmlns:a16="http://schemas.microsoft.com/office/drawing/2014/main" id="{C32F789C-8400-C8A6-46BA-D87C8B2CC2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" y="1866"/>
              <a:ext cx="42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9704" tIns="48977" rIns="99704" bIns="48977">
              <a:spAutoFit/>
            </a:bodyPr>
            <a:lstStyle/>
            <a:p>
              <a:pPr eaLnBrk="0" hangingPunct="0"/>
              <a:r>
                <a:rPr lang="en-US" altLang="en-US" sz="2204" i="1">
                  <a:latin typeface="Arial" panose="020B0604020202020204" pitchFamily="34" charset="0"/>
                </a:rPr>
                <a:t>sum</a:t>
              </a:r>
              <a:endParaRPr lang="en-US" altLang="en-US" sz="1763" i="1">
                <a:latin typeface="Arial" panose="020B0604020202020204" pitchFamily="34" charset="0"/>
              </a:endParaRPr>
            </a:p>
          </p:txBody>
        </p:sp>
        <p:sp>
          <p:nvSpPr>
            <p:cNvPr id="883734" name="Rectangle 22">
              <a:extLst>
                <a:ext uri="{FF2B5EF4-FFF2-40B4-BE49-F238E27FC236}">
                  <a16:creationId xmlns:a16="http://schemas.microsoft.com/office/drawing/2014/main" id="{0A7DD5D9-F72E-0EE4-4B8A-B996AF1024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6" y="1206"/>
              <a:ext cx="42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9704" tIns="48977" rIns="99704" bIns="48977">
              <a:spAutoFit/>
            </a:bodyPr>
            <a:lstStyle/>
            <a:p>
              <a:pPr eaLnBrk="0" hangingPunct="0"/>
              <a:r>
                <a:rPr lang="en-US" altLang="en-US" sz="2204" i="1">
                  <a:latin typeface="Arial" panose="020B0604020202020204" pitchFamily="34" charset="0"/>
                </a:rPr>
                <a:t>sum</a:t>
              </a:r>
              <a:endParaRPr lang="en-US" altLang="en-US" sz="1763" i="1">
                <a:latin typeface="Arial" panose="020B0604020202020204" pitchFamily="34" charset="0"/>
              </a:endParaRPr>
            </a:p>
          </p:txBody>
        </p:sp>
        <p:sp>
          <p:nvSpPr>
            <p:cNvPr id="883735" name="AutoShape 23">
              <a:extLst>
                <a:ext uri="{FF2B5EF4-FFF2-40B4-BE49-F238E27FC236}">
                  <a16:creationId xmlns:a16="http://schemas.microsoft.com/office/drawing/2014/main" id="{4C6FFAA9-98DD-04C2-1F03-86D4B6BD8A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6" y="1428"/>
              <a:ext cx="641" cy="563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983"/>
            </a:p>
          </p:txBody>
        </p:sp>
        <p:sp>
          <p:nvSpPr>
            <p:cNvPr id="883736" name="AutoShape 24">
              <a:extLst>
                <a:ext uri="{FF2B5EF4-FFF2-40B4-BE49-F238E27FC236}">
                  <a16:creationId xmlns:a16="http://schemas.microsoft.com/office/drawing/2014/main" id="{1566A3FB-2B0D-0B48-2C1B-A87A0CFCB3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0" y="1599"/>
              <a:ext cx="639" cy="564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983"/>
            </a:p>
          </p:txBody>
        </p:sp>
        <p:sp>
          <p:nvSpPr>
            <p:cNvPr id="883737" name="AutoShape 25">
              <a:extLst>
                <a:ext uri="{FF2B5EF4-FFF2-40B4-BE49-F238E27FC236}">
                  <a16:creationId xmlns:a16="http://schemas.microsoft.com/office/drawing/2014/main" id="{9BD9ED77-9876-1BBA-004A-E1DB9F296F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2" y="1771"/>
              <a:ext cx="640" cy="563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983"/>
            </a:p>
          </p:txBody>
        </p:sp>
        <p:sp>
          <p:nvSpPr>
            <p:cNvPr id="883738" name="AutoShape 26">
              <a:extLst>
                <a:ext uri="{FF2B5EF4-FFF2-40B4-BE49-F238E27FC236}">
                  <a16:creationId xmlns:a16="http://schemas.microsoft.com/office/drawing/2014/main" id="{F213C992-0D3B-81DA-3E01-4F732C2BB1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9" y="1428"/>
              <a:ext cx="639" cy="563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983"/>
            </a:p>
          </p:txBody>
        </p:sp>
        <p:sp>
          <p:nvSpPr>
            <p:cNvPr id="883739" name="AutoShape 27">
              <a:extLst>
                <a:ext uri="{FF2B5EF4-FFF2-40B4-BE49-F238E27FC236}">
                  <a16:creationId xmlns:a16="http://schemas.microsoft.com/office/drawing/2014/main" id="{202D240D-E969-4B75-CE2C-C2B35C575E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1" y="1599"/>
              <a:ext cx="641" cy="564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983"/>
            </a:p>
          </p:txBody>
        </p:sp>
        <p:sp>
          <p:nvSpPr>
            <p:cNvPr id="883740" name="AutoShape 28">
              <a:extLst>
                <a:ext uri="{FF2B5EF4-FFF2-40B4-BE49-F238E27FC236}">
                  <a16:creationId xmlns:a16="http://schemas.microsoft.com/office/drawing/2014/main" id="{D5E983A0-F13C-DAED-DECE-ACBCDFDD92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4" y="1771"/>
              <a:ext cx="641" cy="563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983"/>
            </a:p>
          </p:txBody>
        </p:sp>
        <p:sp>
          <p:nvSpPr>
            <p:cNvPr id="883741" name="AutoShape 29">
              <a:extLst>
                <a:ext uri="{FF2B5EF4-FFF2-40B4-BE49-F238E27FC236}">
                  <a16:creationId xmlns:a16="http://schemas.microsoft.com/office/drawing/2014/main" id="{5FAD1EFB-F46A-1600-B3F1-E6157B6438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0" y="1428"/>
              <a:ext cx="641" cy="563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983"/>
            </a:p>
          </p:txBody>
        </p:sp>
        <p:sp>
          <p:nvSpPr>
            <p:cNvPr id="883742" name="AutoShape 30">
              <a:extLst>
                <a:ext uri="{FF2B5EF4-FFF2-40B4-BE49-F238E27FC236}">
                  <a16:creationId xmlns:a16="http://schemas.microsoft.com/office/drawing/2014/main" id="{0851A609-BA87-4B9B-C215-66C4795E88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3" y="1599"/>
              <a:ext cx="641" cy="564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983"/>
            </a:p>
          </p:txBody>
        </p:sp>
        <p:sp>
          <p:nvSpPr>
            <p:cNvPr id="883743" name="AutoShape 31">
              <a:extLst>
                <a:ext uri="{FF2B5EF4-FFF2-40B4-BE49-F238E27FC236}">
                  <a16:creationId xmlns:a16="http://schemas.microsoft.com/office/drawing/2014/main" id="{0F829D78-5300-F5EC-5480-4EA8F2A3AD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5" y="1771"/>
              <a:ext cx="641" cy="563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983"/>
            </a:p>
          </p:txBody>
        </p:sp>
        <p:sp>
          <p:nvSpPr>
            <p:cNvPr id="883744" name="AutoShape 32">
              <a:extLst>
                <a:ext uri="{FF2B5EF4-FFF2-40B4-BE49-F238E27FC236}">
                  <a16:creationId xmlns:a16="http://schemas.microsoft.com/office/drawing/2014/main" id="{035C0BE2-743B-903C-BEE0-C80BA370B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2" y="1428"/>
              <a:ext cx="641" cy="563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983"/>
            </a:p>
          </p:txBody>
        </p:sp>
        <p:sp>
          <p:nvSpPr>
            <p:cNvPr id="883745" name="AutoShape 33">
              <a:extLst>
                <a:ext uri="{FF2B5EF4-FFF2-40B4-BE49-F238E27FC236}">
                  <a16:creationId xmlns:a16="http://schemas.microsoft.com/office/drawing/2014/main" id="{A9923210-E0BE-B394-2AA8-85593899FD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6" y="1599"/>
              <a:ext cx="639" cy="564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983"/>
            </a:p>
          </p:txBody>
        </p:sp>
        <p:sp>
          <p:nvSpPr>
            <p:cNvPr id="883746" name="AutoShape 34">
              <a:extLst>
                <a:ext uri="{FF2B5EF4-FFF2-40B4-BE49-F238E27FC236}">
                  <a16:creationId xmlns:a16="http://schemas.microsoft.com/office/drawing/2014/main" id="{D48539E1-C0A2-83F7-3593-2724E3622C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8" y="1771"/>
              <a:ext cx="639" cy="563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983"/>
            </a:p>
          </p:txBody>
        </p:sp>
        <p:sp>
          <p:nvSpPr>
            <p:cNvPr id="883747" name="AutoShape 35">
              <a:extLst>
                <a:ext uri="{FF2B5EF4-FFF2-40B4-BE49-F238E27FC236}">
                  <a16:creationId xmlns:a16="http://schemas.microsoft.com/office/drawing/2014/main" id="{CBF7168E-D5B4-E0A0-A26A-B749EEDE3E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5" y="1428"/>
              <a:ext cx="639" cy="563"/>
            </a:xfrm>
            <a:prstGeom prst="cube">
              <a:avLst>
                <a:gd name="adj" fmla="val 24995"/>
              </a:avLst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983"/>
            </a:p>
          </p:txBody>
        </p:sp>
        <p:sp>
          <p:nvSpPr>
            <p:cNvPr id="883748" name="AutoShape 36">
              <a:extLst>
                <a:ext uri="{FF2B5EF4-FFF2-40B4-BE49-F238E27FC236}">
                  <a16:creationId xmlns:a16="http://schemas.microsoft.com/office/drawing/2014/main" id="{3CE02E14-FAE0-F1D7-C323-3621A13609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7" y="1599"/>
              <a:ext cx="639" cy="564"/>
            </a:xfrm>
            <a:prstGeom prst="cube">
              <a:avLst>
                <a:gd name="adj" fmla="val 24995"/>
              </a:avLst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983"/>
            </a:p>
          </p:txBody>
        </p:sp>
        <p:sp>
          <p:nvSpPr>
            <p:cNvPr id="883749" name="AutoShape 37">
              <a:extLst>
                <a:ext uri="{FF2B5EF4-FFF2-40B4-BE49-F238E27FC236}">
                  <a16:creationId xmlns:a16="http://schemas.microsoft.com/office/drawing/2014/main" id="{2EA4BE00-0B9B-FF15-DA3D-DCB37EA584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9" y="1771"/>
              <a:ext cx="641" cy="563"/>
            </a:xfrm>
            <a:prstGeom prst="cube">
              <a:avLst>
                <a:gd name="adj" fmla="val 24995"/>
              </a:avLst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983"/>
            </a:p>
          </p:txBody>
        </p:sp>
        <p:grpSp>
          <p:nvGrpSpPr>
            <p:cNvPr id="883750" name="Group 38">
              <a:extLst>
                <a:ext uri="{FF2B5EF4-FFF2-40B4-BE49-F238E27FC236}">
                  <a16:creationId xmlns:a16="http://schemas.microsoft.com/office/drawing/2014/main" id="{8B1CE8EA-FC2A-D94F-64C1-82FB19C69C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23" y="1926"/>
              <a:ext cx="2768" cy="1937"/>
              <a:chOff x="1388" y="1937"/>
              <a:chExt cx="2026" cy="1310"/>
            </a:xfrm>
          </p:grpSpPr>
          <p:sp>
            <p:nvSpPr>
              <p:cNvPr id="883751" name="AutoShape 39">
                <a:extLst>
                  <a:ext uri="{FF2B5EF4-FFF2-40B4-BE49-F238E27FC236}">
                    <a16:creationId xmlns:a16="http://schemas.microsoft.com/office/drawing/2014/main" id="{AA9759EA-14D6-B91B-E444-5321B30236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8" y="2867"/>
                <a:ext cx="469" cy="380"/>
              </a:xfrm>
              <a:prstGeom prst="cube">
                <a:avLst>
                  <a:gd name="adj" fmla="val 24995"/>
                </a:avLst>
              </a:prstGeom>
              <a:solidFill>
                <a:srgbClr val="FF99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 sz="1983"/>
              </a:p>
            </p:txBody>
          </p:sp>
          <p:sp>
            <p:nvSpPr>
              <p:cNvPr id="883752" name="AutoShape 40">
                <a:extLst>
                  <a:ext uri="{FF2B5EF4-FFF2-40B4-BE49-F238E27FC236}">
                    <a16:creationId xmlns:a16="http://schemas.microsoft.com/office/drawing/2014/main" id="{A8D6B5B7-2C33-640B-DDEE-8773B0A91F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8" y="2867"/>
                <a:ext cx="468" cy="380"/>
              </a:xfrm>
              <a:prstGeom prst="cube">
                <a:avLst>
                  <a:gd name="adj" fmla="val 24995"/>
                </a:avLst>
              </a:prstGeom>
              <a:solidFill>
                <a:srgbClr val="FF99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 sz="1983"/>
              </a:p>
            </p:txBody>
          </p:sp>
          <p:sp>
            <p:nvSpPr>
              <p:cNvPr id="883753" name="AutoShape 41">
                <a:extLst>
                  <a:ext uri="{FF2B5EF4-FFF2-40B4-BE49-F238E27FC236}">
                    <a16:creationId xmlns:a16="http://schemas.microsoft.com/office/drawing/2014/main" id="{21E81D7E-BE94-324A-29BE-81F04B1EAE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8" y="2557"/>
                <a:ext cx="469" cy="381"/>
              </a:xfrm>
              <a:prstGeom prst="cube">
                <a:avLst>
                  <a:gd name="adj" fmla="val 24995"/>
                </a:avLst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 sz="1983"/>
              </a:p>
            </p:txBody>
          </p:sp>
          <p:sp>
            <p:nvSpPr>
              <p:cNvPr id="883754" name="AutoShape 42">
                <a:extLst>
                  <a:ext uri="{FF2B5EF4-FFF2-40B4-BE49-F238E27FC236}">
                    <a16:creationId xmlns:a16="http://schemas.microsoft.com/office/drawing/2014/main" id="{E104F33C-AFCF-B15E-1C7B-EE96D9C4A4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9" y="2258"/>
                <a:ext cx="469" cy="380"/>
              </a:xfrm>
              <a:prstGeom prst="cube">
                <a:avLst>
                  <a:gd name="adj" fmla="val 24995"/>
                </a:avLst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 sz="1983"/>
              </a:p>
            </p:txBody>
          </p:sp>
          <p:sp>
            <p:nvSpPr>
              <p:cNvPr id="883755" name="AutoShape 43">
                <a:extLst>
                  <a:ext uri="{FF2B5EF4-FFF2-40B4-BE49-F238E27FC236}">
                    <a16:creationId xmlns:a16="http://schemas.microsoft.com/office/drawing/2014/main" id="{3269C81A-05DB-5F22-BDF6-9ECA3203D4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8" y="2557"/>
                <a:ext cx="468" cy="381"/>
              </a:xfrm>
              <a:prstGeom prst="cube">
                <a:avLst>
                  <a:gd name="adj" fmla="val 24995"/>
                </a:avLst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 sz="1983"/>
              </a:p>
            </p:txBody>
          </p:sp>
          <p:sp>
            <p:nvSpPr>
              <p:cNvPr id="883756" name="AutoShape 44">
                <a:extLst>
                  <a:ext uri="{FF2B5EF4-FFF2-40B4-BE49-F238E27FC236}">
                    <a16:creationId xmlns:a16="http://schemas.microsoft.com/office/drawing/2014/main" id="{BDB82EDA-7E44-FC66-B5B3-5B3AED9C71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8" y="2247"/>
                <a:ext cx="468" cy="381"/>
              </a:xfrm>
              <a:prstGeom prst="cube">
                <a:avLst>
                  <a:gd name="adj" fmla="val 24995"/>
                </a:avLst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 sz="1983"/>
              </a:p>
            </p:txBody>
          </p:sp>
          <p:sp>
            <p:nvSpPr>
              <p:cNvPr id="883757" name="AutoShape 45">
                <a:extLst>
                  <a:ext uri="{FF2B5EF4-FFF2-40B4-BE49-F238E27FC236}">
                    <a16:creationId xmlns:a16="http://schemas.microsoft.com/office/drawing/2014/main" id="{B48CCB4A-5323-3DDC-4043-0C39BB6487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7" y="2867"/>
                <a:ext cx="469" cy="380"/>
              </a:xfrm>
              <a:prstGeom prst="cube">
                <a:avLst>
                  <a:gd name="adj" fmla="val 24995"/>
                </a:avLst>
              </a:prstGeom>
              <a:solidFill>
                <a:srgbClr val="FF99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 sz="1983"/>
              </a:p>
            </p:txBody>
          </p:sp>
          <p:sp>
            <p:nvSpPr>
              <p:cNvPr id="883758" name="AutoShape 46">
                <a:extLst>
                  <a:ext uri="{FF2B5EF4-FFF2-40B4-BE49-F238E27FC236}">
                    <a16:creationId xmlns:a16="http://schemas.microsoft.com/office/drawing/2014/main" id="{A1C9AC40-D84A-F2FC-7518-D405DEA2B7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7" y="2557"/>
                <a:ext cx="469" cy="381"/>
              </a:xfrm>
              <a:prstGeom prst="cube">
                <a:avLst>
                  <a:gd name="adj" fmla="val 24995"/>
                </a:avLst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 sz="1983"/>
              </a:p>
            </p:txBody>
          </p:sp>
          <p:sp>
            <p:nvSpPr>
              <p:cNvPr id="883759" name="AutoShape 47">
                <a:extLst>
                  <a:ext uri="{FF2B5EF4-FFF2-40B4-BE49-F238E27FC236}">
                    <a16:creationId xmlns:a16="http://schemas.microsoft.com/office/drawing/2014/main" id="{951CE0C6-634B-5CA3-E1B8-02FAA8C8E3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7" y="2247"/>
                <a:ext cx="469" cy="381"/>
              </a:xfrm>
              <a:prstGeom prst="cube">
                <a:avLst>
                  <a:gd name="adj" fmla="val 24995"/>
                </a:avLst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 sz="1983"/>
              </a:p>
            </p:txBody>
          </p:sp>
          <p:sp>
            <p:nvSpPr>
              <p:cNvPr id="883760" name="AutoShape 48">
                <a:extLst>
                  <a:ext uri="{FF2B5EF4-FFF2-40B4-BE49-F238E27FC236}">
                    <a16:creationId xmlns:a16="http://schemas.microsoft.com/office/drawing/2014/main" id="{41CCCBD9-DE07-2690-AF35-5877B48564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6" y="2867"/>
                <a:ext cx="469" cy="380"/>
              </a:xfrm>
              <a:prstGeom prst="cube">
                <a:avLst>
                  <a:gd name="adj" fmla="val 24995"/>
                </a:avLst>
              </a:prstGeom>
              <a:solidFill>
                <a:srgbClr val="FF99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 sz="1983"/>
              </a:p>
            </p:txBody>
          </p:sp>
          <p:sp>
            <p:nvSpPr>
              <p:cNvPr id="883761" name="AutoShape 49">
                <a:extLst>
                  <a:ext uri="{FF2B5EF4-FFF2-40B4-BE49-F238E27FC236}">
                    <a16:creationId xmlns:a16="http://schemas.microsoft.com/office/drawing/2014/main" id="{6BF56F2E-589B-FD33-112C-79BCA649D8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6" y="2557"/>
                <a:ext cx="469" cy="381"/>
              </a:xfrm>
              <a:prstGeom prst="cube">
                <a:avLst>
                  <a:gd name="adj" fmla="val 24995"/>
                </a:avLst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 sz="1983"/>
              </a:p>
            </p:txBody>
          </p:sp>
          <p:sp>
            <p:nvSpPr>
              <p:cNvPr id="883762" name="AutoShape 50">
                <a:extLst>
                  <a:ext uri="{FF2B5EF4-FFF2-40B4-BE49-F238E27FC236}">
                    <a16:creationId xmlns:a16="http://schemas.microsoft.com/office/drawing/2014/main" id="{F9D8DD6C-A114-B97C-BFCF-6B66DA644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6" y="2247"/>
                <a:ext cx="469" cy="381"/>
              </a:xfrm>
              <a:prstGeom prst="cube">
                <a:avLst>
                  <a:gd name="adj" fmla="val 24995"/>
                </a:avLst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 sz="1983"/>
              </a:p>
            </p:txBody>
          </p:sp>
          <p:sp>
            <p:nvSpPr>
              <p:cNvPr id="883763" name="AutoShape 51">
                <a:extLst>
                  <a:ext uri="{FF2B5EF4-FFF2-40B4-BE49-F238E27FC236}">
                    <a16:creationId xmlns:a16="http://schemas.microsoft.com/office/drawing/2014/main" id="{C07887FD-64B9-5D22-877D-CEF76B2634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6" y="2867"/>
                <a:ext cx="468" cy="380"/>
              </a:xfrm>
              <a:prstGeom prst="cube">
                <a:avLst>
                  <a:gd name="adj" fmla="val 24995"/>
                </a:avLst>
              </a:prstGeom>
              <a:solidFill>
                <a:srgbClr val="0033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 sz="1983"/>
              </a:p>
            </p:txBody>
          </p:sp>
          <p:sp>
            <p:nvSpPr>
              <p:cNvPr id="883764" name="AutoShape 52">
                <a:extLst>
                  <a:ext uri="{FF2B5EF4-FFF2-40B4-BE49-F238E27FC236}">
                    <a16:creationId xmlns:a16="http://schemas.microsoft.com/office/drawing/2014/main" id="{76A13760-32F2-B9F8-EE21-DA2FA78980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6" y="2557"/>
                <a:ext cx="468" cy="381"/>
              </a:xfrm>
              <a:prstGeom prst="cube">
                <a:avLst>
                  <a:gd name="adj" fmla="val 24995"/>
                </a:avLst>
              </a:prstGeom>
              <a:solidFill>
                <a:srgbClr val="96969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 sz="1983"/>
              </a:p>
            </p:txBody>
          </p:sp>
          <p:sp>
            <p:nvSpPr>
              <p:cNvPr id="883765" name="AutoShape 53">
                <a:extLst>
                  <a:ext uri="{FF2B5EF4-FFF2-40B4-BE49-F238E27FC236}">
                    <a16:creationId xmlns:a16="http://schemas.microsoft.com/office/drawing/2014/main" id="{64B9A2E2-54BD-DE07-7D52-A4E041BDD7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6" y="2247"/>
                <a:ext cx="468" cy="381"/>
              </a:xfrm>
              <a:prstGeom prst="cube">
                <a:avLst>
                  <a:gd name="adj" fmla="val 24995"/>
                </a:avLst>
              </a:prstGeom>
              <a:solidFill>
                <a:srgbClr val="96969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 sz="1983"/>
              </a:p>
            </p:txBody>
          </p:sp>
          <p:sp>
            <p:nvSpPr>
              <p:cNvPr id="883766" name="AutoShape 54">
                <a:extLst>
                  <a:ext uri="{FF2B5EF4-FFF2-40B4-BE49-F238E27FC236}">
                    <a16:creationId xmlns:a16="http://schemas.microsoft.com/office/drawing/2014/main" id="{781430DB-C356-8703-6DA4-665A80EEED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9" y="1948"/>
                <a:ext cx="469" cy="381"/>
              </a:xfrm>
              <a:prstGeom prst="cube">
                <a:avLst>
                  <a:gd name="adj" fmla="val 24995"/>
                </a:avLst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 sz="1983"/>
              </a:p>
            </p:txBody>
          </p:sp>
          <p:sp>
            <p:nvSpPr>
              <p:cNvPr id="883767" name="AutoShape 55">
                <a:extLst>
                  <a:ext uri="{FF2B5EF4-FFF2-40B4-BE49-F238E27FC236}">
                    <a16:creationId xmlns:a16="http://schemas.microsoft.com/office/drawing/2014/main" id="{CA784BFC-899B-9F67-0C7A-8AC52D0122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9" y="1948"/>
                <a:ext cx="468" cy="381"/>
              </a:xfrm>
              <a:prstGeom prst="cube">
                <a:avLst>
                  <a:gd name="adj" fmla="val 24995"/>
                </a:avLst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 sz="1983"/>
              </a:p>
            </p:txBody>
          </p:sp>
          <p:sp>
            <p:nvSpPr>
              <p:cNvPr id="883768" name="AutoShape 56">
                <a:extLst>
                  <a:ext uri="{FF2B5EF4-FFF2-40B4-BE49-F238E27FC236}">
                    <a16:creationId xmlns:a16="http://schemas.microsoft.com/office/drawing/2014/main" id="{1B9B7273-562B-3ECE-F803-13C2AF3B67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8" y="1948"/>
                <a:ext cx="469" cy="381"/>
              </a:xfrm>
              <a:prstGeom prst="cube">
                <a:avLst>
                  <a:gd name="adj" fmla="val 24995"/>
                </a:avLst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 sz="1983"/>
              </a:p>
            </p:txBody>
          </p:sp>
          <p:sp>
            <p:nvSpPr>
              <p:cNvPr id="883769" name="AutoShape 57">
                <a:extLst>
                  <a:ext uri="{FF2B5EF4-FFF2-40B4-BE49-F238E27FC236}">
                    <a16:creationId xmlns:a16="http://schemas.microsoft.com/office/drawing/2014/main" id="{6E4E3543-C851-77C3-3589-216C05D7DE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7" y="1948"/>
                <a:ext cx="469" cy="381"/>
              </a:xfrm>
              <a:prstGeom prst="cube">
                <a:avLst>
                  <a:gd name="adj" fmla="val 24995"/>
                </a:avLst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IN" sz="1983"/>
              </a:p>
            </p:txBody>
          </p:sp>
          <p:sp>
            <p:nvSpPr>
              <p:cNvPr id="883770" name="AutoShape 58">
                <a:extLst>
                  <a:ext uri="{FF2B5EF4-FFF2-40B4-BE49-F238E27FC236}">
                    <a16:creationId xmlns:a16="http://schemas.microsoft.com/office/drawing/2014/main" id="{7482FFFA-F4C0-55FA-F3E7-C00F2CC487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6" y="1937"/>
                <a:ext cx="468" cy="381"/>
              </a:xfrm>
              <a:prstGeom prst="cube">
                <a:avLst>
                  <a:gd name="adj" fmla="val 24995"/>
                </a:avLst>
              </a:prstGeom>
              <a:solidFill>
                <a:srgbClr val="96969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endParaRPr lang="en-US" altLang="en-US" sz="2645" b="1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883771" name="Rectangle 59">
              <a:extLst>
                <a:ext uri="{FF2B5EF4-FFF2-40B4-BE49-F238E27FC236}">
                  <a16:creationId xmlns:a16="http://schemas.microsoft.com/office/drawing/2014/main" id="{7B62AB25-4E23-DD75-43E4-BBC9940960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8" y="1182"/>
              <a:ext cx="76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9704" tIns="48977" rIns="99704" bIns="48977">
              <a:spAutoFit/>
            </a:bodyPr>
            <a:lstStyle/>
            <a:p>
              <a:pPr eaLnBrk="0" hangingPunct="0"/>
              <a:r>
                <a:rPr lang="en-US" altLang="en-US" sz="1763" i="1">
                  <a:latin typeface="Arial" panose="020B0604020202020204" pitchFamily="34" charset="0"/>
                </a:rPr>
                <a:t> </a:t>
              </a:r>
            </a:p>
          </p:txBody>
        </p:sp>
        <p:sp>
          <p:nvSpPr>
            <p:cNvPr id="883772" name="Text Box 60">
              <a:extLst>
                <a:ext uri="{FF2B5EF4-FFF2-40B4-BE49-F238E27FC236}">
                  <a16:creationId xmlns:a16="http://schemas.microsoft.com/office/drawing/2014/main" id="{A35842CE-8B70-0983-9D88-45F216DD0A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8" y="1300"/>
              <a:ext cx="321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en-US" sz="2204">
                  <a:latin typeface="Times New Roman" panose="02020603050405020304" pitchFamily="18" charset="0"/>
                </a:rPr>
                <a:t>TV</a:t>
              </a:r>
              <a:endParaRPr lang="en-US" altLang="en-US" sz="2645">
                <a:latin typeface="Times New Roman" panose="02020603050405020304" pitchFamily="18" charset="0"/>
              </a:endParaRPr>
            </a:p>
          </p:txBody>
        </p:sp>
        <p:sp>
          <p:nvSpPr>
            <p:cNvPr id="883773" name="Text Box 61">
              <a:extLst>
                <a:ext uri="{FF2B5EF4-FFF2-40B4-BE49-F238E27FC236}">
                  <a16:creationId xmlns:a16="http://schemas.microsoft.com/office/drawing/2014/main" id="{9CDB9D4C-D147-FBC2-2705-E1EAA3F37C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" y="1669"/>
              <a:ext cx="438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en-US" sz="2204">
                  <a:latin typeface="Times New Roman" panose="02020603050405020304" pitchFamily="18" charset="0"/>
                </a:rPr>
                <a:t>VCR</a:t>
              </a:r>
              <a:endParaRPr lang="en-US" altLang="en-US" sz="2645">
                <a:latin typeface="Times New Roman" panose="02020603050405020304" pitchFamily="18" charset="0"/>
              </a:endParaRPr>
            </a:p>
          </p:txBody>
        </p:sp>
        <p:sp>
          <p:nvSpPr>
            <p:cNvPr id="883774" name="Text Box 62">
              <a:extLst>
                <a:ext uri="{FF2B5EF4-FFF2-40B4-BE49-F238E27FC236}">
                  <a16:creationId xmlns:a16="http://schemas.microsoft.com/office/drawing/2014/main" id="{50B1C0A4-DEBD-34DF-C11C-53C829411A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5" y="1492"/>
              <a:ext cx="304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en-US" sz="2204">
                  <a:latin typeface="Times New Roman" panose="02020603050405020304" pitchFamily="18" charset="0"/>
                </a:rPr>
                <a:t>PC</a:t>
              </a:r>
              <a:endParaRPr lang="en-US" altLang="en-US" sz="2645">
                <a:latin typeface="Times New Roman" panose="02020603050405020304" pitchFamily="18" charset="0"/>
              </a:endParaRPr>
            </a:p>
          </p:txBody>
        </p:sp>
        <p:sp>
          <p:nvSpPr>
            <p:cNvPr id="883775" name="Text Box 63">
              <a:extLst>
                <a:ext uri="{FF2B5EF4-FFF2-40B4-BE49-F238E27FC236}">
                  <a16:creationId xmlns:a16="http://schemas.microsoft.com/office/drawing/2014/main" id="{25CE639E-2901-F49A-4045-A632D287DA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5" y="1197"/>
              <a:ext cx="402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en-US" sz="2204">
                  <a:latin typeface="Times New Roman" panose="02020603050405020304" pitchFamily="18" charset="0"/>
                </a:rPr>
                <a:t>1Qtr</a:t>
              </a:r>
              <a:endParaRPr lang="en-US" altLang="en-US" sz="2645">
                <a:latin typeface="Times New Roman" panose="02020603050405020304" pitchFamily="18" charset="0"/>
              </a:endParaRPr>
            </a:p>
          </p:txBody>
        </p:sp>
        <p:sp>
          <p:nvSpPr>
            <p:cNvPr id="883776" name="Text Box 64">
              <a:extLst>
                <a:ext uri="{FF2B5EF4-FFF2-40B4-BE49-F238E27FC236}">
                  <a16:creationId xmlns:a16="http://schemas.microsoft.com/office/drawing/2014/main" id="{DB389FD9-D480-B228-C4CE-FB8C5A006F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9" y="1185"/>
              <a:ext cx="402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en-US" sz="2204">
                  <a:latin typeface="Times New Roman" panose="02020603050405020304" pitchFamily="18" charset="0"/>
                </a:rPr>
                <a:t>2Qtr</a:t>
              </a:r>
              <a:endParaRPr lang="en-US" altLang="en-US" sz="2645">
                <a:latin typeface="Times New Roman" panose="02020603050405020304" pitchFamily="18" charset="0"/>
              </a:endParaRPr>
            </a:p>
          </p:txBody>
        </p:sp>
        <p:sp>
          <p:nvSpPr>
            <p:cNvPr id="883777" name="Text Box 65">
              <a:extLst>
                <a:ext uri="{FF2B5EF4-FFF2-40B4-BE49-F238E27FC236}">
                  <a16:creationId xmlns:a16="http://schemas.microsoft.com/office/drawing/2014/main" id="{E422993A-B6DC-8BD9-52E0-CB4644A69C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31" y="1209"/>
              <a:ext cx="402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en-US" sz="2204">
                  <a:latin typeface="Times New Roman" panose="02020603050405020304" pitchFamily="18" charset="0"/>
                </a:rPr>
                <a:t>3Qtr</a:t>
              </a:r>
              <a:endParaRPr lang="en-US" altLang="en-US" sz="2645">
                <a:latin typeface="Times New Roman" panose="02020603050405020304" pitchFamily="18" charset="0"/>
              </a:endParaRPr>
            </a:p>
          </p:txBody>
        </p:sp>
        <p:sp>
          <p:nvSpPr>
            <p:cNvPr id="883778" name="Text Box 66">
              <a:extLst>
                <a:ext uri="{FF2B5EF4-FFF2-40B4-BE49-F238E27FC236}">
                  <a16:creationId xmlns:a16="http://schemas.microsoft.com/office/drawing/2014/main" id="{E23BEFE8-81D0-B86F-4191-8BF308FF1D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1221"/>
              <a:ext cx="402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en-US" sz="2204">
                  <a:latin typeface="Times New Roman" panose="02020603050405020304" pitchFamily="18" charset="0"/>
                </a:rPr>
                <a:t>4Qtr</a:t>
              </a:r>
              <a:endParaRPr lang="en-US" altLang="en-US" sz="2645">
                <a:latin typeface="Times New Roman" panose="02020603050405020304" pitchFamily="18" charset="0"/>
              </a:endParaRPr>
            </a:p>
          </p:txBody>
        </p:sp>
        <p:sp>
          <p:nvSpPr>
            <p:cNvPr id="883779" name="Text Box 67">
              <a:extLst>
                <a:ext uri="{FF2B5EF4-FFF2-40B4-BE49-F238E27FC236}">
                  <a16:creationId xmlns:a16="http://schemas.microsoft.com/office/drawing/2014/main" id="{1F780F5A-8C0C-FEA1-9D8E-2F59BAE440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9" y="1482"/>
              <a:ext cx="509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en-US" sz="2204">
                  <a:latin typeface="Times New Roman" panose="02020603050405020304" pitchFamily="18" charset="0"/>
                </a:rPr>
                <a:t>U.S.A</a:t>
              </a:r>
              <a:endParaRPr lang="en-US" altLang="en-US" sz="2645">
                <a:latin typeface="Times New Roman" panose="02020603050405020304" pitchFamily="18" charset="0"/>
              </a:endParaRPr>
            </a:p>
          </p:txBody>
        </p:sp>
        <p:sp>
          <p:nvSpPr>
            <p:cNvPr id="883780" name="Text Box 68">
              <a:extLst>
                <a:ext uri="{FF2B5EF4-FFF2-40B4-BE49-F238E27FC236}">
                  <a16:creationId xmlns:a16="http://schemas.microsoft.com/office/drawing/2014/main" id="{7910D45D-DE94-E02E-B241-792BB5C949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7" y="1974"/>
              <a:ext cx="589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en-US" sz="2204">
                  <a:latin typeface="Times New Roman" panose="02020603050405020304" pitchFamily="18" charset="0"/>
                </a:rPr>
                <a:t>Canada</a:t>
              </a:r>
              <a:endParaRPr lang="en-US" altLang="en-US" sz="2645">
                <a:latin typeface="Times New Roman" panose="02020603050405020304" pitchFamily="18" charset="0"/>
              </a:endParaRPr>
            </a:p>
          </p:txBody>
        </p:sp>
        <p:sp>
          <p:nvSpPr>
            <p:cNvPr id="883781" name="Text Box 69">
              <a:extLst>
                <a:ext uri="{FF2B5EF4-FFF2-40B4-BE49-F238E27FC236}">
                  <a16:creationId xmlns:a16="http://schemas.microsoft.com/office/drawing/2014/main" id="{4A9F65EC-CFA5-B66E-247A-575E3670BE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7" y="2394"/>
              <a:ext cx="599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en-US" sz="2204">
                  <a:latin typeface="Times New Roman" panose="02020603050405020304" pitchFamily="18" charset="0"/>
                </a:rPr>
                <a:t>Mexico</a:t>
              </a:r>
              <a:endParaRPr lang="en-US" altLang="en-US" sz="2645">
                <a:latin typeface="Times New Roman" panose="02020603050405020304" pitchFamily="18" charset="0"/>
              </a:endParaRPr>
            </a:p>
          </p:txBody>
        </p:sp>
        <p:sp>
          <p:nvSpPr>
            <p:cNvPr id="883782" name="Text Box 70">
              <a:extLst>
                <a:ext uri="{FF2B5EF4-FFF2-40B4-BE49-F238E27FC236}">
                  <a16:creationId xmlns:a16="http://schemas.microsoft.com/office/drawing/2014/main" id="{B2960110-3B79-486B-CBE1-19B7CCCE57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4" y="2874"/>
              <a:ext cx="366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en-US" sz="2204" i="1">
                  <a:latin typeface="Times New Roman" panose="02020603050405020304" pitchFamily="18" charset="0"/>
                </a:rPr>
                <a:t>sum</a:t>
              </a:r>
              <a:endParaRPr lang="en-US" altLang="en-US" sz="2645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wipe dir="d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87F15E16-4AC7-A293-4F3E-1CFD4F4A9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DD66B-4352-43F2-BB4D-E75DD6238FD3}" type="datetime4">
              <a:rPr lang="en-US" altLang="en-US"/>
              <a:pPr/>
              <a:t>June 15, 2024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FF5DEEE8-9152-D26F-A426-CD256792F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Data Mining: Concepts and Techniques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03B6F3F-E997-5248-A616-CEFA4F016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2FF10-F3CB-4236-BF6E-A8E84CCD50E9}" type="slidenum">
              <a:rPr lang="en-US" altLang="en-US"/>
              <a:pPr/>
              <a:t>55</a:t>
            </a:fld>
            <a:endParaRPr lang="en-US" altLang="en-US"/>
          </a:p>
        </p:txBody>
      </p:sp>
      <p:pic>
        <p:nvPicPr>
          <p:cNvPr id="884738" name="Picture 2">
            <a:extLst>
              <a:ext uri="{FF2B5EF4-FFF2-40B4-BE49-F238E27FC236}">
                <a16:creationId xmlns:a16="http://schemas.microsoft.com/office/drawing/2014/main" id="{1062F349-68F6-7AAD-32BC-5FDD7330D3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528" y="1511301"/>
            <a:ext cx="6695899" cy="5698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4739" name="Rectangle 3">
            <a:extLst>
              <a:ext uri="{FF2B5EF4-FFF2-40B4-BE49-F238E27FC236}">
                <a16:creationId xmlns:a16="http://schemas.microsoft.com/office/drawing/2014/main" id="{82286BA8-EF63-2EDA-1918-F2B5BC0A90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13983" y="251884"/>
            <a:ext cx="6045200" cy="1007533"/>
          </a:xfrm>
        </p:spPr>
        <p:txBody>
          <a:bodyPr/>
          <a:lstStyle/>
          <a:p>
            <a:r>
              <a:rPr lang="en-US" altLang="en-US"/>
              <a:t>Browsing a Data Cube</a:t>
            </a:r>
          </a:p>
        </p:txBody>
      </p:sp>
      <p:sp>
        <p:nvSpPr>
          <p:cNvPr id="884740" name="Rectangle 4">
            <a:extLst>
              <a:ext uri="{FF2B5EF4-FFF2-40B4-BE49-F238E27FC236}">
                <a16:creationId xmlns:a16="http://schemas.microsoft.com/office/drawing/2014/main" id="{D9D08D0A-D8A2-4A6D-B9FF-A8274EBFFE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676195" y="5625395"/>
            <a:ext cx="4869744" cy="1595261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Visualization</a:t>
            </a:r>
          </a:p>
          <a:p>
            <a:pPr>
              <a:lnSpc>
                <a:spcPct val="90000"/>
              </a:lnSpc>
            </a:pPr>
            <a:r>
              <a:rPr lang="en-US" altLang="en-US"/>
              <a:t>OLAP capabilities</a:t>
            </a:r>
          </a:p>
          <a:p>
            <a:pPr>
              <a:lnSpc>
                <a:spcPct val="90000"/>
              </a:lnSpc>
            </a:pPr>
            <a:r>
              <a:rPr lang="en-US" altLang="en-US"/>
              <a:t>Interactive manipulation</a:t>
            </a:r>
          </a:p>
        </p:txBody>
      </p:sp>
    </p:spTree>
  </p:cSld>
  <p:clrMapOvr>
    <a:masterClrMapping/>
  </p:clrMapOvr>
  <p:transition>
    <p:wipe dir="d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762" name="Rectangle 1026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101453" tIns="50727" rIns="101453" bIns="50727" rtlCol="0" anchor="ctr">
            <a:normAutofit/>
          </a:bodyPr>
          <a:lstStyle/>
          <a:p>
            <a:r>
              <a:rPr lang="en-US" dirty="0"/>
              <a:t>Typical OLAP Operations</a:t>
            </a:r>
          </a:p>
        </p:txBody>
      </p:sp>
      <p:sp>
        <p:nvSpPr>
          <p:cNvPr id="885763" name="Rectangle 1027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vert="horz" lIns="101453" tIns="50727" rIns="101453" bIns="50727" rtlCol="0">
            <a:norm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Roll up (drill-up): </a:t>
            </a:r>
            <a:r>
              <a:rPr lang="en-US" sz="2000" dirty="0">
                <a:highlight>
                  <a:srgbClr val="FFFF00"/>
                </a:highlight>
              </a:rPr>
              <a:t>summarize data</a:t>
            </a:r>
          </a:p>
          <a:p>
            <a:pPr lvl="1"/>
            <a:r>
              <a:rPr lang="en-US" sz="2400" i="1" dirty="0"/>
              <a:t>by climbing up hierarchy or by dimension reduction</a:t>
            </a:r>
            <a:endParaRPr lang="en-US" sz="2400" dirty="0"/>
          </a:p>
          <a:p>
            <a:r>
              <a:rPr lang="en-US" sz="2400" b="1" dirty="0">
                <a:solidFill>
                  <a:srgbClr val="FF0000"/>
                </a:solidFill>
              </a:rPr>
              <a:t>Drill down (roll down): </a:t>
            </a:r>
            <a:r>
              <a:rPr lang="en-US" sz="2000" dirty="0">
                <a:highlight>
                  <a:srgbClr val="FFFF00"/>
                </a:highlight>
              </a:rPr>
              <a:t>reverse of roll-up</a:t>
            </a:r>
          </a:p>
          <a:p>
            <a:pPr lvl="1"/>
            <a:r>
              <a:rPr lang="en-US" sz="2400" i="1" dirty="0"/>
              <a:t>from higher level summary to lower level summary or detailed data, or introducing new dimensions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Slice and dice: </a:t>
            </a:r>
            <a:r>
              <a:rPr lang="en-US" sz="2400" i="1" dirty="0"/>
              <a:t>project and select 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Pivot (rotate): </a:t>
            </a:r>
          </a:p>
          <a:p>
            <a:pPr lvl="1"/>
            <a:r>
              <a:rPr lang="en-US" sz="2400" i="1" dirty="0"/>
              <a:t>reorient the cube, visualization, 3D to series of 2D planes</a:t>
            </a:r>
          </a:p>
          <a:p>
            <a:r>
              <a:rPr lang="en-US" sz="2000" dirty="0">
                <a:highlight>
                  <a:srgbClr val="FFFF00"/>
                </a:highlight>
              </a:rPr>
              <a:t>Other operations</a:t>
            </a:r>
          </a:p>
          <a:p>
            <a:pPr lvl="1"/>
            <a:r>
              <a:rPr lang="en-US" sz="2400" b="1" dirty="0">
                <a:solidFill>
                  <a:srgbClr val="FF0000"/>
                </a:solidFill>
              </a:rPr>
              <a:t>drill across: </a:t>
            </a:r>
            <a:r>
              <a:rPr lang="en-US" sz="2400" i="1" dirty="0"/>
              <a:t>involving (across) more than one fact table</a:t>
            </a:r>
          </a:p>
          <a:p>
            <a:pPr lvl="1"/>
            <a:r>
              <a:rPr lang="en-US" sz="2400" b="1" dirty="0">
                <a:solidFill>
                  <a:srgbClr val="FF0000"/>
                </a:solidFill>
              </a:rPr>
              <a:t>drill through: </a:t>
            </a:r>
            <a:r>
              <a:rPr lang="en-US" sz="2400" i="1" dirty="0"/>
              <a:t>through the bottom level of the cube to its back-end relational tables (using SQL)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C371C-4783-4A86-89A9-DE57643D2371}" type="datetime4">
              <a:rPr lang="en-US"/>
              <a:pPr/>
              <a:t>June 15,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 Warehousing, Data Generalization, and Online Analytical Processing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C9281-7E6A-4553-9008-0B7282D91347}" type="slidenum">
              <a:rPr lang="en-US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23524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496B419-AFA7-42AE-8EE2-F175BCC6441F}" type="datetime1">
              <a:rPr lang="en-US" smtClean="0"/>
              <a:pPr>
                <a:defRPr/>
              </a:pPr>
              <a:t>6/15/2024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76621D-4A4E-48E0-A2B1-656B165AA579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950" y="549318"/>
            <a:ext cx="6366764" cy="6829800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170082" y="273050"/>
            <a:ext cx="2697633" cy="783637"/>
          </a:xfrm>
        </p:spPr>
        <p:txBody>
          <a:bodyPr/>
          <a:lstStyle/>
          <a:p>
            <a:r>
              <a:rPr lang="en-US" dirty="0"/>
              <a:t>Roll Up</a:t>
            </a:r>
          </a:p>
        </p:txBody>
      </p:sp>
    </p:spTree>
    <p:extLst>
      <p:ext uri="{BB962C8B-B14F-4D97-AF65-F5344CB8AC3E}">
        <p14:creationId xmlns:p14="http://schemas.microsoft.com/office/powerpoint/2010/main" val="279197562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496B419-AFA7-42AE-8EE2-F175BCC6441F}" type="datetime1">
              <a:rPr lang="en-US" smtClean="0"/>
              <a:pPr>
                <a:defRPr/>
              </a:pPr>
              <a:t>6/15/2024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76621D-4A4E-48E0-A2B1-656B165AA579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282950" y="425450"/>
            <a:ext cx="2697633" cy="783637"/>
          </a:xfrm>
        </p:spPr>
        <p:txBody>
          <a:bodyPr/>
          <a:lstStyle/>
          <a:p>
            <a:r>
              <a:rPr lang="en-US" dirty="0"/>
              <a:t>Slice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950" y="968596"/>
            <a:ext cx="7914054" cy="638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40627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496B419-AFA7-42AE-8EE2-F175BCC6441F}" type="datetime1">
              <a:rPr lang="en-US" smtClean="0"/>
              <a:pPr>
                <a:defRPr/>
              </a:pPr>
              <a:t>6/15/2024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76621D-4A4E-48E0-A2B1-656B165AA579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083550" y="490852"/>
            <a:ext cx="1866574" cy="783637"/>
          </a:xfrm>
        </p:spPr>
        <p:txBody>
          <a:bodyPr/>
          <a:lstStyle/>
          <a:p>
            <a:r>
              <a:rPr lang="en-US" dirty="0"/>
              <a:t>Dice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528" y="577850"/>
            <a:ext cx="6977622" cy="671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532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BB88590-E920-CC20-06E2-C8BE05FE47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18134"/>
            <a:ext cx="10680700" cy="81157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64E8DF-744F-C82D-FBCD-CCE733CB8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545" y="709005"/>
            <a:ext cx="9821237" cy="8206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sz="31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warehouse Schema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58A9127-7685-F1A2-21E5-FD075B30EB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2094" y="1845851"/>
            <a:ext cx="8276511" cy="4841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30131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496B419-AFA7-42AE-8EE2-F175BCC6441F}" type="datetime1">
              <a:rPr lang="en-US" smtClean="0"/>
              <a:pPr>
                <a:defRPr/>
              </a:pPr>
              <a:t>6/15/2024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76621D-4A4E-48E0-A2B1-656B165AA579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26350" y="425450"/>
            <a:ext cx="2697633" cy="783637"/>
          </a:xfrm>
        </p:spPr>
        <p:txBody>
          <a:bodyPr/>
          <a:lstStyle/>
          <a:p>
            <a:r>
              <a:rPr lang="en-US" dirty="0"/>
              <a:t>Pivot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150" y="273050"/>
            <a:ext cx="4631702" cy="7204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788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DCB336-2811-5ED6-4523-4A7AAEE80D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2C436-BF5B-D774-72BE-0667656B0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dirty="0"/>
              <a:t>Star 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D5971-D624-5DDA-F957-903343502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298" y="1492250"/>
            <a:ext cx="9212104" cy="5313848"/>
          </a:xfrm>
        </p:spPr>
        <p:txBody>
          <a:bodyPr>
            <a:normAutofit/>
          </a:bodyPr>
          <a:lstStyle/>
          <a:p>
            <a:pPr marL="353060" marR="5080" algn="just">
              <a:lnSpc>
                <a:spcPct val="100000"/>
              </a:lnSpc>
              <a:spcBef>
                <a:spcPts val="365"/>
              </a:spcBef>
            </a:pPr>
            <a:r>
              <a:rPr lang="en-US" sz="2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Simplest type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Data Warehouse Schema.</a:t>
            </a:r>
          </a:p>
          <a:p>
            <a:pPr marL="353060" marR="5080" algn="just">
              <a:lnSpc>
                <a:spcPct val="100000"/>
              </a:lnSpc>
              <a:spcBef>
                <a:spcPts val="365"/>
              </a:spcBef>
            </a:pPr>
            <a:r>
              <a:rPr lang="en-US" sz="2800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Structure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resembles like </a:t>
            </a:r>
            <a:r>
              <a:rPr lang="en-US" sz="2800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 star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53060" marR="5080" algn="just">
              <a:lnSpc>
                <a:spcPct val="100000"/>
              </a:lnSpc>
              <a:spcBef>
                <a:spcPts val="365"/>
              </a:spcBef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dimension in a star schema is represented with </a:t>
            </a:r>
            <a:r>
              <a:rPr lang="en-US" sz="2800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only one-dimension table.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3060" marR="5080" algn="just">
              <a:lnSpc>
                <a:spcPct val="100000"/>
              </a:lnSpc>
              <a:spcBef>
                <a:spcPts val="365"/>
              </a:spcBef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dimension table contains the </a:t>
            </a:r>
            <a:r>
              <a:rPr lang="en-US" sz="2800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set of attributes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53060" marR="5080" algn="just">
              <a:lnSpc>
                <a:spcPct val="100000"/>
              </a:lnSpc>
              <a:spcBef>
                <a:spcPts val="365"/>
              </a:spcBef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a fact table at the center. It contains the keys to each of four dimensions.</a:t>
            </a:r>
          </a:p>
          <a:p>
            <a:pPr marL="353060" marR="5080" algn="just">
              <a:lnSpc>
                <a:spcPct val="100000"/>
              </a:lnSpc>
              <a:spcBef>
                <a:spcPts val="365"/>
              </a:spcBef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diagram shows the sales data of a company with respect to the </a:t>
            </a:r>
            <a:r>
              <a:rPr lang="en-US" sz="2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four dimensions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namely </a:t>
            </a:r>
            <a:r>
              <a:rPr lang="en-US" sz="2800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time, item, branch, and location.</a:t>
            </a:r>
          </a:p>
          <a:p>
            <a:pPr marL="353060" marR="5080" algn="just">
              <a:lnSpc>
                <a:spcPct val="100000"/>
              </a:lnSpc>
              <a:spcBef>
                <a:spcPts val="365"/>
              </a:spcBef>
            </a:pPr>
            <a:endParaRPr lang="en-IN" sz="2449" dirty="0">
              <a:highlight>
                <a:srgbClr val="00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1068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7D4638-9588-C56A-46DA-9A5FECAC01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C822F-622A-FA18-C783-1C5CE0499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dirty="0"/>
              <a:t>Star Schema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0007743-4CA6-2253-1B3A-3F32798CEF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6950" y="1339850"/>
            <a:ext cx="9083790" cy="6129289"/>
          </a:xfrm>
        </p:spPr>
      </p:pic>
    </p:spTree>
    <p:extLst>
      <p:ext uri="{BB962C8B-B14F-4D97-AF65-F5344CB8AC3E}">
        <p14:creationId xmlns:p14="http://schemas.microsoft.com/office/powerpoint/2010/main" val="2896341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3E4397-897F-302A-3D0E-3AB1F76BAD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9ADCE6A-9BCB-1DE7-CCA9-7F3F37934D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9750" y="730250"/>
            <a:ext cx="9829800" cy="6779982"/>
          </a:xfrm>
        </p:spPr>
      </p:pic>
    </p:spTree>
    <p:extLst>
      <p:ext uri="{BB962C8B-B14F-4D97-AF65-F5344CB8AC3E}">
        <p14:creationId xmlns:p14="http://schemas.microsoft.com/office/powerpoint/2010/main" val="1841095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739</TotalTime>
  <Words>2535</Words>
  <Application>Microsoft Office PowerPoint</Application>
  <PresentationFormat>Custom</PresentationFormat>
  <Paragraphs>316</Paragraphs>
  <Slides>60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9" baseType="lpstr">
      <vt:lpstr>Aptos</vt:lpstr>
      <vt:lpstr>Aptos Display</vt:lpstr>
      <vt:lpstr>Arial</vt:lpstr>
      <vt:lpstr>Calibri</vt:lpstr>
      <vt:lpstr>Impact</vt:lpstr>
      <vt:lpstr>Monotype Sorts</vt:lpstr>
      <vt:lpstr>Roboto Bk</vt:lpstr>
      <vt:lpstr>Times New Roman</vt:lpstr>
      <vt:lpstr>Office Theme</vt:lpstr>
      <vt:lpstr>PowerPoint Presentation</vt:lpstr>
      <vt:lpstr>Data warehouse Dimensional Data Modeling </vt:lpstr>
      <vt:lpstr>Facts</vt:lpstr>
      <vt:lpstr>Dimensions</vt:lpstr>
      <vt:lpstr>Data warehouse Schema</vt:lpstr>
      <vt:lpstr>Data warehouse Schema</vt:lpstr>
      <vt:lpstr>Star Schema</vt:lpstr>
      <vt:lpstr>Star Schema</vt:lpstr>
      <vt:lpstr>PowerPoint Presentation</vt:lpstr>
      <vt:lpstr>PowerPoint Presentation</vt:lpstr>
      <vt:lpstr>Snowflake Schema</vt:lpstr>
      <vt:lpstr>Snowflake Schema</vt:lpstr>
      <vt:lpstr>PowerPoint Presentation</vt:lpstr>
      <vt:lpstr>PowerPoint Presentation</vt:lpstr>
      <vt:lpstr>Fact Constellation Schema</vt:lpstr>
      <vt:lpstr>Fact Constellation Schema</vt:lpstr>
      <vt:lpstr>Fact Constellation Schema</vt:lpstr>
      <vt:lpstr>PowerPoint Presentation</vt:lpstr>
      <vt:lpstr>PowerPoint Presentation</vt:lpstr>
      <vt:lpstr>PowerPoint Presentation</vt:lpstr>
      <vt:lpstr>Aggregate Table</vt:lpstr>
      <vt:lpstr>Why do we use aggregate tables?</vt:lpstr>
      <vt:lpstr>Uses of data aggregation</vt:lpstr>
      <vt:lpstr>Data Extraction</vt:lpstr>
      <vt:lpstr>Data Extraction</vt:lpstr>
      <vt:lpstr>Data Extraction and ETL</vt:lpstr>
      <vt:lpstr>ETL</vt:lpstr>
      <vt:lpstr>Benefits of Using an Extraction Tool</vt:lpstr>
      <vt:lpstr>Types of Data Extraction</vt:lpstr>
      <vt:lpstr>Data transformation: Basic tasks</vt:lpstr>
      <vt:lpstr>Data transformation: Basic tasks</vt:lpstr>
      <vt:lpstr>Data transformation may be</vt:lpstr>
      <vt:lpstr>Data Transformation</vt:lpstr>
      <vt:lpstr>Data Transformation</vt:lpstr>
      <vt:lpstr>Data Transformation</vt:lpstr>
      <vt:lpstr>Data Transformation</vt:lpstr>
      <vt:lpstr>Data Transformation</vt:lpstr>
      <vt:lpstr>Data Transformation</vt:lpstr>
      <vt:lpstr>Data Transformation</vt:lpstr>
      <vt:lpstr>Data Transformation</vt:lpstr>
      <vt:lpstr>Data Transformation Types</vt:lpstr>
      <vt:lpstr>Data Transformation: Benefits</vt:lpstr>
      <vt:lpstr>OLTP Compared With OLAP</vt:lpstr>
      <vt:lpstr>OLAP </vt:lpstr>
      <vt:lpstr>OLAP Server Architectures</vt:lpstr>
      <vt:lpstr>OLAP Guidelines (Dr.E.F.Codd Rule) </vt:lpstr>
      <vt:lpstr>Benefits of OLAP</vt:lpstr>
      <vt:lpstr>Data Warehouses</vt:lpstr>
      <vt:lpstr>OLAP, Data Mining, and Analysis</vt:lpstr>
      <vt:lpstr>Fact Tables</vt:lpstr>
      <vt:lpstr>A Data Cube</vt:lpstr>
      <vt:lpstr>Dimension Tables</vt:lpstr>
      <vt:lpstr>Multidimensional Data</vt:lpstr>
      <vt:lpstr>A Sample Data Cube</vt:lpstr>
      <vt:lpstr>Browsing a Data Cube</vt:lpstr>
      <vt:lpstr>Typical OLAP Operations</vt:lpstr>
      <vt:lpstr>Roll Up</vt:lpstr>
      <vt:lpstr>Slice</vt:lpstr>
      <vt:lpstr>Dice</vt:lpstr>
      <vt:lpstr>Pivot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Priyanshi Negi</cp:lastModifiedBy>
  <cp:revision>63</cp:revision>
  <dcterms:created xsi:type="dcterms:W3CDTF">2024-02-06T05:45:07Z</dcterms:created>
  <dcterms:modified xsi:type="dcterms:W3CDTF">2024-06-15T17:15:57Z</dcterms:modified>
</cp:coreProperties>
</file>