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762" r:id="rId16"/>
    <p:sldId id="270" r:id="rId17"/>
    <p:sldId id="701" r:id="rId18"/>
    <p:sldId id="704" r:id="rId19"/>
    <p:sldId id="732" r:id="rId20"/>
    <p:sldId id="759" r:id="rId21"/>
    <p:sldId id="706" r:id="rId22"/>
    <p:sldId id="735" r:id="rId23"/>
    <p:sldId id="734" r:id="rId24"/>
    <p:sldId id="707" r:id="rId25"/>
    <p:sldId id="737" r:id="rId26"/>
    <p:sldId id="7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251FCA6-83E2-4AAE-A0F1-9036F6B15B9E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87DD653-CFDB-445F-A890-0C514A6BFDA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2900" y="4581128"/>
            <a:ext cx="8458200" cy="1222375"/>
          </a:xfrm>
        </p:spPr>
        <p:txBody>
          <a:bodyPr/>
          <a:lstStyle/>
          <a:p>
            <a:pPr algn="ctr"/>
            <a:r>
              <a:rPr lang="en-IN" dirty="0"/>
              <a:t>Data Mining Architecture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subTitle" idx="1"/>
          </p:nvPr>
        </p:nvSpPr>
        <p:spPr>
          <a:xfrm>
            <a:off x="98934" y="1767240"/>
            <a:ext cx="8946132" cy="2786608"/>
          </a:xfrm>
        </p:spPr>
        <p:txBody>
          <a:bodyPr>
            <a:noAutofit/>
          </a:bodyPr>
          <a:lstStyle/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3600" b="1" spc="5" dirty="0">
                <a:latin typeface="Roboto Bk"/>
                <a:cs typeface="Roboto Bk"/>
              </a:rPr>
              <a:t>18CSE487T </a:t>
            </a:r>
            <a:endParaRPr lang="en-US" sz="3600" b="1" spc="-250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3600" b="1" strike="noStrike" spc="5" dirty="0">
                <a:latin typeface="Roboto Bk"/>
                <a:cs typeface="Roboto Bk"/>
              </a:rPr>
              <a:t>Data Warehousing and </a:t>
            </a:r>
            <a:r>
              <a:rPr lang="en-US" sz="3600" b="1" spc="5" dirty="0">
                <a:latin typeface="Roboto Bk"/>
                <a:cs typeface="Roboto Bk"/>
              </a:rPr>
              <a:t>i</a:t>
            </a:r>
            <a:r>
              <a:rPr lang="en-US" sz="3600" b="1" strike="noStrike" spc="5" dirty="0">
                <a:latin typeface="Roboto Bk"/>
                <a:cs typeface="Roboto Bk"/>
              </a:rPr>
              <a:t>ts Applications</a:t>
            </a:r>
            <a:endParaRPr lang="en-US" sz="3600" b="1" spc="15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endParaRPr lang="en-US" sz="3600" b="1" strike="noStrike" spc="-70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3600" b="1" strike="noStrike" spc="-70" dirty="0">
                <a:latin typeface="Roboto Bk"/>
                <a:cs typeface="Roboto Bk"/>
              </a:rPr>
              <a:t>UNIT-4</a:t>
            </a:r>
            <a:endParaRPr lang="en-US" sz="3600" dirty="0">
              <a:latin typeface="Roboto Bk"/>
              <a:cs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261833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transformation</a:t>
            </a:r>
          </a:p>
        </p:txBody>
      </p:sp>
      <p:pic>
        <p:nvPicPr>
          <p:cNvPr id="10242" name="Picture 2" descr="E:\saveetha\DWDM\notes\fig\data transformation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" y="1412776"/>
            <a:ext cx="849694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3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4" y="154161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transformation</a:t>
            </a:r>
          </a:p>
        </p:txBody>
      </p:sp>
      <p:pic>
        <p:nvPicPr>
          <p:cNvPr id="11266" name="Picture 2" descr="E:\saveetha\DWDM\notes\fig\data transform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"/>
          <a:stretch/>
        </p:blipFill>
        <p:spPr bwMode="auto">
          <a:xfrm>
            <a:off x="359532" y="1340768"/>
            <a:ext cx="84249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25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integration</a:t>
            </a:r>
          </a:p>
        </p:txBody>
      </p:sp>
      <p:pic>
        <p:nvPicPr>
          <p:cNvPr id="9218" name="Picture 2" descr="E:\saveetha\DWDM\notes\fig\data integration3 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9945" b="6527"/>
          <a:stretch/>
        </p:blipFill>
        <p:spPr bwMode="auto">
          <a:xfrm>
            <a:off x="395536" y="1700808"/>
            <a:ext cx="835292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8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reduction</a:t>
            </a:r>
          </a:p>
        </p:txBody>
      </p:sp>
      <p:pic>
        <p:nvPicPr>
          <p:cNvPr id="12290" name="Picture 2" descr="E:\saveetha\DWDM\notes\fig\data reduc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484784"/>
            <a:ext cx="813690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27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reduction</a:t>
            </a:r>
          </a:p>
        </p:txBody>
      </p:sp>
      <p:pic>
        <p:nvPicPr>
          <p:cNvPr id="13314" name="Picture 2" descr="E:\saveetha\DWDM\notes\fig\data reduction strategi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6" b="5430"/>
          <a:stretch/>
        </p:blipFill>
        <p:spPr bwMode="auto">
          <a:xfrm>
            <a:off x="257818" y="1412776"/>
            <a:ext cx="8628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7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2900" y="2817812"/>
            <a:ext cx="8458200" cy="1222375"/>
          </a:xfrm>
        </p:spPr>
        <p:txBody>
          <a:bodyPr/>
          <a:lstStyle/>
          <a:p>
            <a:pPr algn="ctr"/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7106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1F43-D03B-29B1-DABC-DE016367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838200"/>
          </a:xfrm>
        </p:spPr>
        <p:txBody>
          <a:bodyPr/>
          <a:lstStyle/>
          <a:p>
            <a:pPr algn="ctr"/>
            <a:r>
              <a:rPr lang="en-IN" dirty="0" err="1"/>
              <a:t>Apriori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D382-14BE-8B2A-020F-25892348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known as </a:t>
            </a:r>
            <a:r>
              <a:rPr lang="en-US" dirty="0" err="1">
                <a:highlight>
                  <a:srgbClr val="FFFF00"/>
                </a:highlight>
              </a:rPr>
              <a:t>Apriori</a:t>
            </a:r>
            <a:r>
              <a:rPr lang="en-US" dirty="0"/>
              <a:t> is a </a:t>
            </a:r>
            <a:r>
              <a:rPr lang="en-US" dirty="0">
                <a:highlight>
                  <a:srgbClr val="FFFF00"/>
                </a:highlight>
              </a:rPr>
              <a:t>common one in data mining. </a:t>
            </a:r>
          </a:p>
          <a:p>
            <a:r>
              <a:rPr lang="en-US" dirty="0"/>
              <a:t>It's used to </a:t>
            </a:r>
            <a:r>
              <a:rPr lang="en-US" dirty="0">
                <a:highlight>
                  <a:srgbClr val="00FF00"/>
                </a:highlight>
              </a:rPr>
              <a:t>identify the most frequently occurring elements </a:t>
            </a:r>
            <a:r>
              <a:rPr lang="en-US" dirty="0"/>
              <a:t>and </a:t>
            </a:r>
            <a:r>
              <a:rPr lang="en-US" dirty="0">
                <a:highlight>
                  <a:srgbClr val="00FF00"/>
                </a:highlight>
              </a:rPr>
              <a:t>meaningful associations </a:t>
            </a:r>
            <a:r>
              <a:rPr lang="en-US" dirty="0"/>
              <a:t>in a dataset. </a:t>
            </a:r>
          </a:p>
          <a:p>
            <a:r>
              <a:rPr lang="en-US" dirty="0"/>
              <a:t>As an example, </a:t>
            </a:r>
            <a:r>
              <a:rPr lang="en-US" dirty="0">
                <a:highlight>
                  <a:srgbClr val="00FFFF"/>
                </a:highlight>
              </a:rPr>
              <a:t>products brought in by consumers </a:t>
            </a:r>
            <a:r>
              <a:rPr lang="en-US" dirty="0"/>
              <a:t>to a shop may all be used </a:t>
            </a:r>
            <a:r>
              <a:rPr lang="en-US" dirty="0">
                <a:highlight>
                  <a:srgbClr val="00FFFF"/>
                </a:highlight>
              </a:rPr>
              <a:t>as inputs </a:t>
            </a:r>
            <a:r>
              <a:rPr lang="en-US" dirty="0"/>
              <a:t>in this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3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5F65CE08-C59C-5D94-28F8-BB10067A6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799" y="260648"/>
            <a:ext cx="8686800" cy="838200"/>
          </a:xfrm>
        </p:spPr>
        <p:txBody>
          <a:bodyPr/>
          <a:lstStyle/>
          <a:p>
            <a:pPr algn="ctr"/>
            <a:r>
              <a:rPr lang="en-GB" altLang="en-US" dirty="0"/>
              <a:t>Association rule mining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045FF407-4AB9-891C-61B7-38FC6DCC2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532" y="1484784"/>
            <a:ext cx="8424936" cy="3671888"/>
          </a:xfrm>
        </p:spPr>
        <p:txBody>
          <a:bodyPr>
            <a:normAutofit fontScale="77500" lnSpcReduction="20000"/>
          </a:bodyPr>
          <a:lstStyle/>
          <a:p>
            <a:r>
              <a:rPr lang="en-GB" altLang="en-US" dirty="0"/>
              <a:t>Proposed by </a:t>
            </a:r>
            <a:r>
              <a:rPr lang="en-GB" altLang="en-US" dirty="0">
                <a:solidFill>
                  <a:srgbClr val="FF0000"/>
                </a:solidFill>
              </a:rPr>
              <a:t>Agrawal et al in 1993</a:t>
            </a:r>
            <a:r>
              <a:rPr lang="en-GB" altLang="en-US" dirty="0"/>
              <a:t>. </a:t>
            </a:r>
          </a:p>
          <a:p>
            <a:r>
              <a:rPr lang="en-GB" altLang="en-US" dirty="0"/>
              <a:t>It is an important data mining model studied extensively by the database and data mining community. 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Assume all data are </a:t>
            </a:r>
            <a:r>
              <a:rPr lang="en-US" altLang="en-US" dirty="0">
                <a:highlight>
                  <a:srgbClr val="00FFFF"/>
                </a:highlight>
              </a:rPr>
              <a:t>categorical</a:t>
            </a:r>
            <a:r>
              <a:rPr lang="en-US" altLang="en-US" dirty="0"/>
              <a:t>.</a:t>
            </a:r>
          </a:p>
          <a:p>
            <a:pPr>
              <a:spcBef>
                <a:spcPct val="15000"/>
              </a:spcBef>
            </a:pPr>
            <a:r>
              <a:rPr lang="en-US" altLang="en-US" dirty="0">
                <a:highlight>
                  <a:srgbClr val="00FFFF"/>
                </a:highlight>
              </a:rPr>
              <a:t>No good algorithm for numeric data</a:t>
            </a:r>
            <a:r>
              <a:rPr lang="en-US" altLang="en-US" dirty="0"/>
              <a:t>.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Initially used for </a:t>
            </a:r>
            <a:r>
              <a:rPr lang="en-US" altLang="en-US" dirty="0">
                <a:solidFill>
                  <a:srgbClr val="FF0000"/>
                </a:solidFill>
              </a:rPr>
              <a:t>Market Basket Analysis</a:t>
            </a:r>
            <a:r>
              <a:rPr lang="en-US" altLang="en-US" dirty="0"/>
              <a:t> to find how items purchased by customers are related.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GB" altLang="en-US" dirty="0"/>
              <a:t>		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GB" altLang="en-US" dirty="0"/>
              <a:t>	</a:t>
            </a:r>
            <a:r>
              <a:rPr lang="en-GB" altLang="en-US" dirty="0">
                <a:solidFill>
                  <a:srgbClr val="3333CC"/>
                </a:solidFill>
              </a:rPr>
              <a:t>Bread </a:t>
            </a:r>
            <a:r>
              <a:rPr lang="en-GB" altLang="en-US" dirty="0">
                <a:solidFill>
                  <a:srgbClr val="3333CC"/>
                </a:solidFill>
                <a:sym typeface="Symbol" panose="05050102010706020507" pitchFamily="18" charset="2"/>
              </a:rPr>
              <a:t></a:t>
            </a:r>
            <a:r>
              <a:rPr lang="en-GB" altLang="en-US" dirty="0">
                <a:solidFill>
                  <a:srgbClr val="3333CC"/>
                </a:solidFill>
              </a:rPr>
              <a:t> Milk	   [sup = 5%, conf = 100%]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D29C71-F37D-8CC4-4A42-2B9C2D6B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73" y="5020671"/>
            <a:ext cx="2406253" cy="174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A96A01EC-9C14-99E3-64F1-F57C8DE0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433" y="220662"/>
            <a:ext cx="8686800" cy="832074"/>
          </a:xfrm>
        </p:spPr>
        <p:txBody>
          <a:bodyPr/>
          <a:lstStyle/>
          <a:p>
            <a:pPr algn="ctr"/>
            <a:r>
              <a:rPr lang="en-US" altLang="en-US" dirty="0"/>
              <a:t>The model: data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740EE5A1-2FD5-D9F7-2EF9-8F2C34213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7046" y="1916832"/>
            <a:ext cx="6921574" cy="3375422"/>
          </a:xfrm>
        </p:spPr>
        <p:txBody>
          <a:bodyPr>
            <a:normAutofit/>
          </a:bodyPr>
          <a:lstStyle/>
          <a:p>
            <a:r>
              <a:rPr lang="en-US" altLang="en-US" sz="2600" i="1" dirty="0">
                <a:solidFill>
                  <a:srgbClr val="FF0000"/>
                </a:solidFill>
              </a:rPr>
              <a:t>I</a:t>
            </a:r>
            <a:r>
              <a:rPr lang="en-US" altLang="en-US" sz="2600" dirty="0">
                <a:solidFill>
                  <a:srgbClr val="FF0000"/>
                </a:solidFill>
              </a:rPr>
              <a:t> = {</a:t>
            </a:r>
            <a:r>
              <a:rPr lang="en-US" altLang="en-US" sz="2600" i="1" dirty="0">
                <a:solidFill>
                  <a:srgbClr val="FF0000"/>
                </a:solidFill>
              </a:rPr>
              <a:t>i</a:t>
            </a:r>
            <a:r>
              <a:rPr lang="en-US" altLang="en-US" sz="26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600" dirty="0">
                <a:solidFill>
                  <a:srgbClr val="FF0000"/>
                </a:solidFill>
              </a:rPr>
              <a:t>, </a:t>
            </a:r>
            <a:r>
              <a:rPr lang="en-US" altLang="en-US" sz="2600" i="1" dirty="0">
                <a:solidFill>
                  <a:srgbClr val="FF0000"/>
                </a:solidFill>
              </a:rPr>
              <a:t>i</a:t>
            </a:r>
            <a:r>
              <a:rPr lang="en-US" altLang="en-US" sz="26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600" dirty="0">
                <a:solidFill>
                  <a:srgbClr val="FF0000"/>
                </a:solidFill>
              </a:rPr>
              <a:t>, …, </a:t>
            </a:r>
            <a:r>
              <a:rPr lang="en-US" altLang="en-US" sz="2600" i="1" dirty="0" err="1">
                <a:solidFill>
                  <a:srgbClr val="FF0000"/>
                </a:solidFill>
              </a:rPr>
              <a:t>i</a:t>
            </a:r>
            <a:r>
              <a:rPr lang="en-US" altLang="en-US" sz="2600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en-US" sz="2600" dirty="0">
                <a:solidFill>
                  <a:srgbClr val="FF0000"/>
                </a:solidFill>
              </a:rPr>
              <a:t>}</a:t>
            </a:r>
            <a:r>
              <a:rPr lang="en-US" altLang="en-US" sz="2600" dirty="0"/>
              <a:t>: a set of </a:t>
            </a:r>
            <a:r>
              <a:rPr lang="en-US" altLang="en-US" sz="2600" i="1" dirty="0"/>
              <a:t>items</a:t>
            </a:r>
            <a:r>
              <a:rPr lang="en-US" altLang="en-US" sz="2600" dirty="0"/>
              <a:t>.</a:t>
            </a:r>
          </a:p>
          <a:p>
            <a:r>
              <a:rPr lang="en-US" altLang="en-US" sz="2600" dirty="0">
                <a:solidFill>
                  <a:srgbClr val="FF0000"/>
                </a:solidFill>
              </a:rPr>
              <a:t>Transaction</a:t>
            </a:r>
            <a:r>
              <a:rPr lang="en-US" altLang="en-US" sz="2600" dirty="0"/>
              <a:t> </a:t>
            </a:r>
            <a:r>
              <a:rPr lang="en-US" altLang="en-US" sz="2600" i="1" dirty="0">
                <a:solidFill>
                  <a:srgbClr val="FF0000"/>
                </a:solidFill>
              </a:rPr>
              <a:t>t</a:t>
            </a:r>
            <a:r>
              <a:rPr lang="en-US" altLang="en-US" sz="2600" dirty="0"/>
              <a:t> : </a:t>
            </a:r>
          </a:p>
          <a:p>
            <a:pPr marL="557213" lvl="1" indent="-214313"/>
            <a:r>
              <a:rPr lang="en-US" altLang="en-US" sz="2600" i="1" dirty="0"/>
              <a:t>t</a:t>
            </a:r>
            <a:r>
              <a:rPr lang="en-US" altLang="en-US" sz="2600" dirty="0"/>
              <a:t> a set of items, and </a:t>
            </a:r>
            <a:r>
              <a:rPr lang="en-US" altLang="en-US" sz="2600" i="1" dirty="0"/>
              <a:t>t</a:t>
            </a:r>
            <a:r>
              <a:rPr lang="en-US" altLang="en-US" sz="2600" dirty="0"/>
              <a:t> </a:t>
            </a:r>
            <a:r>
              <a:rPr lang="en-US" altLang="en-US" sz="2600" dirty="0">
                <a:sym typeface="Symbol" panose="05050102010706020507" pitchFamily="18" charset="2"/>
              </a:rPr>
              <a:t></a:t>
            </a:r>
            <a:r>
              <a:rPr lang="en-US" altLang="en-US" sz="2600" dirty="0"/>
              <a:t> </a:t>
            </a:r>
            <a:r>
              <a:rPr lang="en-US" altLang="en-US" sz="2600" i="1" dirty="0"/>
              <a:t>I</a:t>
            </a:r>
            <a:r>
              <a:rPr lang="en-US" altLang="en-US" sz="2600" dirty="0"/>
              <a:t>.</a:t>
            </a:r>
          </a:p>
          <a:p>
            <a:r>
              <a:rPr lang="en-US" altLang="en-US" sz="2600" dirty="0">
                <a:solidFill>
                  <a:srgbClr val="FF0000"/>
                </a:solidFill>
              </a:rPr>
              <a:t>Transaction Database </a:t>
            </a:r>
            <a:r>
              <a:rPr lang="en-US" altLang="en-US" sz="2600" i="1" dirty="0">
                <a:solidFill>
                  <a:srgbClr val="FF0000"/>
                </a:solidFill>
              </a:rPr>
              <a:t>T</a:t>
            </a:r>
            <a:r>
              <a:rPr lang="en-US" altLang="en-US" sz="2600" dirty="0">
                <a:solidFill>
                  <a:srgbClr val="FF0000"/>
                </a:solidFill>
              </a:rPr>
              <a:t>:</a:t>
            </a:r>
            <a:r>
              <a:rPr lang="en-US" altLang="en-US" sz="2600" dirty="0"/>
              <a:t> a set of transactions </a:t>
            </a:r>
            <a:r>
              <a:rPr lang="en-US" altLang="en-US" sz="2600" i="1" dirty="0"/>
              <a:t>T</a:t>
            </a:r>
            <a:r>
              <a:rPr lang="en-US" altLang="en-US" sz="2600" dirty="0"/>
              <a:t> = {t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t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…, </a:t>
            </a:r>
            <a:r>
              <a:rPr lang="en-US" altLang="en-US" sz="2600" dirty="0" err="1"/>
              <a:t>t</a:t>
            </a:r>
            <a:r>
              <a:rPr lang="en-US" altLang="en-US" sz="2600" baseline="-25000" dirty="0" err="1"/>
              <a:t>n</a:t>
            </a:r>
            <a:r>
              <a:rPr lang="en-US" altLang="en-US" sz="2600" dirty="0"/>
              <a:t>}.</a:t>
            </a:r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FD13219B-1599-677D-5C33-2520CF3D5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88640"/>
            <a:ext cx="8686800" cy="910208"/>
          </a:xfrm>
        </p:spPr>
        <p:txBody>
          <a:bodyPr/>
          <a:lstStyle/>
          <a:p>
            <a:pPr algn="ctr"/>
            <a:r>
              <a:rPr lang="en-US" altLang="en-US" dirty="0"/>
              <a:t>Transaction data: supermarket data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F104EF8C-B914-539D-32AC-EB9E33433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4734" y="1772816"/>
            <a:ext cx="6974532" cy="367307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Market basket transactions: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t1: </a:t>
            </a:r>
            <a:r>
              <a:rPr lang="en-US" altLang="en-US" sz="2200" dirty="0">
                <a:solidFill>
                  <a:srgbClr val="FF0000"/>
                </a:solidFill>
              </a:rPr>
              <a:t>{bread, cheese, milk}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t2: </a:t>
            </a:r>
            <a:r>
              <a:rPr lang="en-US" altLang="en-US" sz="2200" dirty="0">
                <a:solidFill>
                  <a:srgbClr val="FF0000"/>
                </a:solidFill>
              </a:rPr>
              <a:t>{apple, eggs, salt, yogurt}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… 		</a:t>
            </a:r>
            <a:r>
              <a:rPr lang="en-US" altLang="en-US" sz="2200" dirty="0">
                <a:solidFill>
                  <a:srgbClr val="FF0000"/>
                </a:solidFill>
              </a:rPr>
              <a:t>…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</a:t>
            </a:r>
            <a:r>
              <a:rPr lang="en-US" altLang="en-US" sz="2200" dirty="0" err="1"/>
              <a:t>tn</a:t>
            </a:r>
            <a:r>
              <a:rPr lang="en-US" altLang="en-US" sz="2200" dirty="0"/>
              <a:t>: </a:t>
            </a:r>
            <a:r>
              <a:rPr lang="en-US" altLang="en-US" sz="2200" dirty="0">
                <a:solidFill>
                  <a:srgbClr val="FF0000"/>
                </a:solidFill>
              </a:rPr>
              <a:t>{biscuit, eggs, milk}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Concepts: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An </a:t>
            </a:r>
            <a:r>
              <a:rPr lang="en-US" altLang="en-US" sz="2200" i="1" dirty="0">
                <a:solidFill>
                  <a:srgbClr val="FF0000"/>
                </a:solidFill>
              </a:rPr>
              <a:t>item</a:t>
            </a:r>
            <a:r>
              <a:rPr lang="en-US" altLang="en-US" sz="2200" dirty="0">
                <a:solidFill>
                  <a:srgbClr val="FF0000"/>
                </a:solidFill>
              </a:rPr>
              <a:t>:</a:t>
            </a:r>
            <a:r>
              <a:rPr lang="en-US" altLang="en-US" sz="2200" dirty="0"/>
              <a:t>  an item/article in a basket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>
                <a:solidFill>
                  <a:srgbClr val="FF0000"/>
                </a:solidFill>
              </a:rPr>
              <a:t>I</a:t>
            </a:r>
            <a:r>
              <a:rPr lang="en-US" altLang="en-US" sz="2200" dirty="0">
                <a:solidFill>
                  <a:srgbClr val="FF0000"/>
                </a:solidFill>
              </a:rPr>
              <a:t>:</a:t>
            </a:r>
            <a:r>
              <a:rPr lang="en-US" altLang="en-US" sz="2200" dirty="0">
                <a:solidFill>
                  <a:schemeClr val="hlink"/>
                </a:solidFill>
              </a:rPr>
              <a:t> </a:t>
            </a:r>
            <a:r>
              <a:rPr lang="en-US" altLang="en-US" sz="2200" dirty="0"/>
              <a:t>the set of all items sold in the store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transaction</a:t>
            </a:r>
            <a:r>
              <a:rPr lang="en-US" altLang="en-US" sz="2200" dirty="0">
                <a:solidFill>
                  <a:srgbClr val="FF0000"/>
                </a:solidFill>
              </a:rPr>
              <a:t>:</a:t>
            </a:r>
            <a:r>
              <a:rPr lang="en-US" altLang="en-US" sz="2200" dirty="0"/>
              <a:t> items purchased in a basket; it may have TID (transaction ID)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transactional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i="1" dirty="0">
                <a:solidFill>
                  <a:srgbClr val="FF0000"/>
                </a:solidFill>
              </a:rPr>
              <a:t>dataset</a:t>
            </a:r>
            <a:r>
              <a:rPr lang="en-US" altLang="en-US" sz="2200" dirty="0"/>
              <a:t>: A set of transactions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Architecture of Typical data mining system</a:t>
            </a:r>
          </a:p>
        </p:txBody>
      </p:sp>
      <p:pic>
        <p:nvPicPr>
          <p:cNvPr id="1026" name="Picture 2" descr="E:\saveetha\DWDM\notes\fig\Data mining Archi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91425" cy="529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E6C347D3-D51A-4076-E611-2621FFC55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Transaction data: a set of documents</a:t>
            </a:r>
          </a:p>
        </p:txBody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9B743BDC-CFAF-6797-C4D7-61E6BC279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863330"/>
            <a:ext cx="6172200" cy="3592115"/>
          </a:xfrm>
        </p:spPr>
        <p:txBody>
          <a:bodyPr>
            <a:no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 text document data set. Each document is treated as a “bag” of keywords</a:t>
            </a:r>
            <a:endParaRPr lang="en-US" altLang="ja-JP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doc1: 	Student, Teach, School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doc2: 	Student, School 	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doc3: 	Teach, School, City, Game 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doc4: 	Baseball, Basketball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doc5: 	Basketball, Player, Spectator  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doc6: 	Baseball, Coach, Game, Team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2000" dirty="0">
                <a:ea typeface="ＭＳ Ｐゴシック" panose="020B0600070205080204" pitchFamily="34" charset="-128"/>
              </a:rPr>
              <a:t>	doc7: 	Basketball, Team, City, Game 	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E7DC2E7B-480C-8B7C-7B42-1968BDA70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472" y="260648"/>
            <a:ext cx="8686800" cy="838200"/>
          </a:xfrm>
        </p:spPr>
        <p:txBody>
          <a:bodyPr/>
          <a:lstStyle/>
          <a:p>
            <a:pPr algn="ctr"/>
            <a:r>
              <a:rPr lang="en-US" altLang="en-US" dirty="0"/>
              <a:t>The model: rules</a:t>
            </a:r>
            <a:endParaRPr lang="en-US" altLang="en-US" sz="1650" dirty="0"/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454B16D6-8DDD-50D6-BBF5-0F71D0339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3518" y="1916832"/>
            <a:ext cx="6976963" cy="35909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transaction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>
                <a:solidFill>
                  <a:srgbClr val="FF0000"/>
                </a:solidFill>
              </a:rPr>
              <a:t> contains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dirty="0"/>
              <a:t>, a set of items (</a:t>
            </a:r>
            <a:r>
              <a:rPr lang="en-US" altLang="en-US" dirty="0">
                <a:solidFill>
                  <a:srgbClr val="3333CC"/>
                </a:solidFill>
              </a:rPr>
              <a:t>itemset</a:t>
            </a:r>
            <a:r>
              <a:rPr lang="en-US" altLang="en-US" dirty="0"/>
              <a:t>) in </a:t>
            </a:r>
            <a:r>
              <a:rPr lang="en-US" altLang="en-US" i="1" dirty="0"/>
              <a:t>I</a:t>
            </a:r>
            <a:r>
              <a:rPr lang="en-US" altLang="en-US" dirty="0"/>
              <a:t>, if </a:t>
            </a:r>
            <a:r>
              <a:rPr lang="en-US" altLang="en-US" i="1" dirty="0"/>
              <a:t>X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FF0000"/>
                </a:solidFill>
              </a:rPr>
              <a:t>association rule</a:t>
            </a:r>
            <a:r>
              <a:rPr lang="en-US" altLang="en-US" dirty="0"/>
              <a:t> is an implication of the form: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en-US" i="1" dirty="0"/>
              <a:t>		X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where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 </a:t>
            </a:r>
            <a:r>
              <a:rPr lang="en-US" altLang="en-US" i="1" dirty="0">
                <a:sym typeface="Symbol" panose="05050102010706020507" pitchFamily="18" charset="2"/>
              </a:rPr>
              <a:t>I, and X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 = 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FF0000"/>
                </a:solidFill>
              </a:rPr>
              <a:t>itemset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is a set of items.</a:t>
            </a:r>
          </a:p>
          <a:p>
            <a:pPr marL="557213" lvl="1" indent="-214313"/>
            <a:r>
              <a:rPr lang="en-US" altLang="en-US" dirty="0"/>
              <a:t>E.g., X = {milk, bread, cereal} is an itemset.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-itemset </a:t>
            </a:r>
            <a:r>
              <a:rPr lang="en-US" altLang="en-US" dirty="0"/>
              <a:t>is an itemset with </a:t>
            </a:r>
            <a:r>
              <a:rPr lang="en-US" altLang="en-US" i="1" dirty="0"/>
              <a:t>k</a:t>
            </a:r>
            <a:r>
              <a:rPr lang="en-US" altLang="en-US" dirty="0"/>
              <a:t> items.</a:t>
            </a:r>
          </a:p>
          <a:p>
            <a:pPr marL="557213" lvl="1" indent="-214313"/>
            <a:r>
              <a:rPr lang="en-US" altLang="en-US" dirty="0"/>
              <a:t>E.g., {milk, bread, cereal} is a 3-itemset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363CBEBF-353C-6502-0098-27312774A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48643"/>
            <a:ext cx="8686800" cy="838200"/>
          </a:xfrm>
        </p:spPr>
        <p:txBody>
          <a:bodyPr/>
          <a:lstStyle/>
          <a:p>
            <a:pPr algn="ctr"/>
            <a:r>
              <a:rPr lang="en-US" altLang="en-US" dirty="0"/>
              <a:t>Rule strength measures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72EBBE7B-54B9-628E-8E2B-BB74F71A9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988840"/>
            <a:ext cx="7344816" cy="36445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Support:</a:t>
            </a:r>
            <a:r>
              <a:rPr lang="en-US" altLang="en-US" sz="2600" dirty="0"/>
              <a:t> The rule holds with </a:t>
            </a:r>
            <a:r>
              <a:rPr lang="en-US" altLang="en-US" sz="2600" dirty="0">
                <a:solidFill>
                  <a:srgbClr val="3333CC"/>
                </a:solidFill>
              </a:rPr>
              <a:t>support</a:t>
            </a:r>
            <a:r>
              <a:rPr lang="en-US" altLang="en-US" sz="2600" dirty="0"/>
              <a:t> </a:t>
            </a:r>
            <a:r>
              <a:rPr lang="en-US" altLang="en-US" sz="2600" i="1" dirty="0"/>
              <a:t>sup</a:t>
            </a:r>
            <a:r>
              <a:rPr lang="en-US" altLang="en-US" sz="2600" dirty="0"/>
              <a:t> in </a:t>
            </a:r>
            <a:r>
              <a:rPr lang="en-US" altLang="en-US" sz="2600" i="1" dirty="0"/>
              <a:t>T</a:t>
            </a:r>
            <a:r>
              <a:rPr lang="en-US" altLang="en-US" sz="2600" dirty="0"/>
              <a:t> (the transaction data set) if sup% of transactions</a:t>
            </a:r>
            <a:r>
              <a:rPr lang="en-US" altLang="en-US" sz="2600" i="1" dirty="0"/>
              <a:t> </a:t>
            </a:r>
            <a:r>
              <a:rPr lang="en-US" altLang="en-US" sz="2600" dirty="0"/>
              <a:t>contain </a:t>
            </a:r>
            <a:r>
              <a:rPr lang="en-US" altLang="en-US" sz="2600" i="1" dirty="0"/>
              <a:t>X</a:t>
            </a:r>
            <a:r>
              <a:rPr lang="en-US" altLang="en-US" sz="2600" dirty="0"/>
              <a:t> </a:t>
            </a:r>
            <a:r>
              <a:rPr lang="en-US" altLang="en-US" sz="2600" dirty="0">
                <a:sym typeface="Symbol" panose="05050102010706020507" pitchFamily="18" charset="2"/>
              </a:rPr>
              <a:t>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dirty="0">
                <a:sym typeface="Symbol" panose="05050102010706020507" pitchFamily="18" charset="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600" i="1" dirty="0">
                <a:solidFill>
                  <a:srgbClr val="3333CC"/>
                </a:solidFill>
                <a:sym typeface="Symbol" panose="05050102010706020507" pitchFamily="18" charset="2"/>
              </a:rPr>
              <a:t>sup</a:t>
            </a:r>
            <a:r>
              <a:rPr lang="en-US" altLang="en-US" sz="2600" dirty="0">
                <a:solidFill>
                  <a:srgbClr val="3333CC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2600" dirty="0" err="1">
                <a:solidFill>
                  <a:srgbClr val="3333CC"/>
                </a:solidFill>
                <a:sym typeface="Symbol" panose="05050102010706020507" pitchFamily="18" charset="2"/>
              </a:rPr>
              <a:t>Pr</a:t>
            </a:r>
            <a:r>
              <a:rPr lang="en-US" altLang="en-US" sz="2600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en-US" altLang="en-US" sz="2600" i="1" dirty="0">
                <a:solidFill>
                  <a:srgbClr val="3333CC"/>
                </a:solidFill>
              </a:rPr>
              <a:t>X</a:t>
            </a:r>
            <a:r>
              <a:rPr lang="en-US" altLang="en-US" sz="2600" dirty="0">
                <a:solidFill>
                  <a:srgbClr val="3333CC"/>
                </a:solidFill>
              </a:rPr>
              <a:t> </a:t>
            </a:r>
            <a:r>
              <a:rPr lang="en-US" altLang="en-US" sz="2600" dirty="0">
                <a:solidFill>
                  <a:srgbClr val="3333CC"/>
                </a:solidFill>
                <a:sym typeface="Symbol" panose="05050102010706020507" pitchFamily="18" charset="2"/>
              </a:rPr>
              <a:t> </a:t>
            </a:r>
            <a:r>
              <a:rPr lang="en-US" altLang="en-US" sz="2600" i="1" dirty="0">
                <a:solidFill>
                  <a:srgbClr val="3333CC"/>
                </a:solidFill>
                <a:sym typeface="Symbol" panose="05050102010706020507" pitchFamily="18" charset="2"/>
              </a:rPr>
              <a:t>Y</a:t>
            </a:r>
            <a:r>
              <a:rPr lang="en-US" altLang="en-US" sz="2600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lang="en-US" altLang="en-US" sz="2600" i="1" dirty="0">
                <a:solidFill>
                  <a:srgbClr val="3333CC"/>
                </a:solidFill>
                <a:sym typeface="Symbol" panose="05050102010706020507" pitchFamily="18" charset="2"/>
              </a:rPr>
              <a:t>.</a:t>
            </a:r>
            <a:r>
              <a:rPr lang="en-US" altLang="en-US" sz="2600" i="1" dirty="0">
                <a:sym typeface="Symbol" panose="05050102010706020507" pitchFamily="18" charset="2"/>
              </a:rPr>
              <a:t> </a:t>
            </a: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Confidence:</a:t>
            </a:r>
            <a:r>
              <a:rPr lang="en-US" altLang="en-US" sz="2600" dirty="0"/>
              <a:t> The rule holds in </a:t>
            </a:r>
            <a:r>
              <a:rPr lang="en-US" altLang="en-US" sz="2600" i="1" dirty="0"/>
              <a:t>T</a:t>
            </a:r>
            <a:r>
              <a:rPr lang="en-US" altLang="en-US" sz="2600" dirty="0"/>
              <a:t> with </a:t>
            </a:r>
            <a:r>
              <a:rPr lang="en-US" altLang="en-US" sz="2600" dirty="0">
                <a:solidFill>
                  <a:srgbClr val="3333CC"/>
                </a:solidFill>
              </a:rPr>
              <a:t>confidence </a:t>
            </a:r>
            <a:r>
              <a:rPr lang="en-US" altLang="en-US" sz="2600" i="1" dirty="0"/>
              <a:t>conf</a:t>
            </a:r>
            <a:r>
              <a:rPr lang="en-US" altLang="en-US" sz="2600" dirty="0"/>
              <a:t> if </a:t>
            </a:r>
            <a:r>
              <a:rPr lang="en-US" altLang="en-US" sz="2600" i="1" dirty="0"/>
              <a:t>conf</a:t>
            </a:r>
            <a:r>
              <a:rPr lang="en-US" altLang="en-US" sz="2600" dirty="0"/>
              <a:t>% of </a:t>
            </a:r>
            <a:r>
              <a:rPr lang="en-US" altLang="en-US" sz="2600" dirty="0" err="1"/>
              <a:t>tranactions</a:t>
            </a:r>
            <a:r>
              <a:rPr lang="en-US" altLang="en-US" sz="2600" dirty="0"/>
              <a:t> that contain </a:t>
            </a:r>
            <a:r>
              <a:rPr lang="en-US" altLang="en-US" sz="2600" i="1" dirty="0"/>
              <a:t>X</a:t>
            </a:r>
            <a:r>
              <a:rPr lang="en-US" altLang="en-US" sz="2600" dirty="0"/>
              <a:t> also contain </a:t>
            </a:r>
            <a:r>
              <a:rPr lang="en-US" altLang="en-US" sz="2600" i="1" dirty="0"/>
              <a:t>Y.</a:t>
            </a:r>
          </a:p>
          <a:p>
            <a:pPr lvl="1">
              <a:lnSpc>
                <a:spcPct val="90000"/>
              </a:lnSpc>
            </a:pPr>
            <a:r>
              <a:rPr lang="en-US" altLang="en-US" sz="2600" i="1" dirty="0">
                <a:solidFill>
                  <a:srgbClr val="3333CC"/>
                </a:solidFill>
              </a:rPr>
              <a:t>conf</a:t>
            </a:r>
            <a:r>
              <a:rPr lang="en-US" altLang="en-US" sz="2600" dirty="0">
                <a:solidFill>
                  <a:srgbClr val="3333CC"/>
                </a:solidFill>
              </a:rPr>
              <a:t> = </a:t>
            </a:r>
            <a:r>
              <a:rPr lang="en-US" altLang="en-US" sz="2600" dirty="0" err="1">
                <a:solidFill>
                  <a:srgbClr val="3333CC"/>
                </a:solidFill>
              </a:rPr>
              <a:t>Pr</a:t>
            </a:r>
            <a:r>
              <a:rPr lang="en-US" altLang="en-US" sz="2600" dirty="0">
                <a:solidFill>
                  <a:srgbClr val="3333CC"/>
                </a:solidFill>
              </a:rPr>
              <a:t>(</a:t>
            </a:r>
            <a:r>
              <a:rPr lang="en-US" altLang="en-US" sz="2600" i="1" dirty="0">
                <a:solidFill>
                  <a:srgbClr val="3333CC"/>
                </a:solidFill>
              </a:rPr>
              <a:t>Y</a:t>
            </a:r>
            <a:r>
              <a:rPr lang="en-US" altLang="en-US" sz="2600" dirty="0">
                <a:solidFill>
                  <a:srgbClr val="3333CC"/>
                </a:solidFill>
              </a:rPr>
              <a:t> | </a:t>
            </a:r>
            <a:r>
              <a:rPr lang="en-US" altLang="en-US" sz="2600" i="1" dirty="0">
                <a:solidFill>
                  <a:srgbClr val="3333CC"/>
                </a:solidFill>
              </a:rPr>
              <a:t>X</a:t>
            </a:r>
            <a:r>
              <a:rPr lang="en-US" altLang="en-US" sz="2600" dirty="0">
                <a:solidFill>
                  <a:srgbClr val="3333CC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ym typeface="Symbol" panose="05050102010706020507" pitchFamily="18" charset="2"/>
              </a:rPr>
              <a:t>An association rule is a pattern that states when </a:t>
            </a:r>
            <a:r>
              <a:rPr lang="en-US" altLang="en-US" sz="2600" i="1" dirty="0">
                <a:sym typeface="Symbol" panose="05050102010706020507" pitchFamily="18" charset="2"/>
              </a:rPr>
              <a:t>X</a:t>
            </a:r>
            <a:r>
              <a:rPr lang="en-US" altLang="en-US" sz="2600" dirty="0">
                <a:sym typeface="Symbol" panose="05050102010706020507" pitchFamily="18" charset="2"/>
              </a:rPr>
              <a:t> occurs,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dirty="0">
                <a:sym typeface="Symbol" panose="05050102010706020507" pitchFamily="18" charset="2"/>
              </a:rPr>
              <a:t> occurs with certain probability.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DEDBAC36-0CD6-3D05-689B-7689B04CA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411" y="317824"/>
            <a:ext cx="5844778" cy="702542"/>
          </a:xfrm>
        </p:spPr>
        <p:txBody>
          <a:bodyPr/>
          <a:lstStyle/>
          <a:p>
            <a:pPr algn="ctr"/>
            <a:r>
              <a:rPr lang="en-US" altLang="en-US"/>
              <a:t>Support and Confidence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B3F34828-4F8B-2322-E16B-929C3F57E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68771"/>
            <a:ext cx="8208912" cy="3941934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solidFill>
                  <a:srgbClr val="FF0000"/>
                </a:solidFill>
              </a:rPr>
              <a:t>Support count</a:t>
            </a:r>
            <a:r>
              <a:rPr lang="en-US" altLang="en-US" sz="2600" dirty="0"/>
              <a:t>: The support count of an itemset </a:t>
            </a:r>
            <a:r>
              <a:rPr lang="en-US" altLang="en-US" sz="2600" i="1" dirty="0"/>
              <a:t>X</a:t>
            </a:r>
            <a:r>
              <a:rPr lang="en-US" altLang="en-US" sz="2600" dirty="0"/>
              <a:t>, denoted by </a:t>
            </a:r>
            <a:r>
              <a:rPr lang="en-US" altLang="en-US" sz="2600" i="1" dirty="0" err="1">
                <a:solidFill>
                  <a:srgbClr val="FF0000"/>
                </a:solidFill>
              </a:rPr>
              <a:t>X.count</a:t>
            </a:r>
            <a:r>
              <a:rPr lang="en-US" altLang="en-US" sz="2600" dirty="0"/>
              <a:t>, in a data set </a:t>
            </a:r>
            <a:r>
              <a:rPr lang="en-US" altLang="en-US" sz="2600" i="1" dirty="0"/>
              <a:t>T</a:t>
            </a:r>
            <a:r>
              <a:rPr lang="en-US" altLang="en-US" sz="2600" dirty="0"/>
              <a:t> is the number of transactions in </a:t>
            </a:r>
            <a:r>
              <a:rPr lang="en-US" altLang="en-US" sz="2600" i="1" dirty="0"/>
              <a:t>T</a:t>
            </a:r>
            <a:r>
              <a:rPr lang="en-US" altLang="en-US" sz="2600" dirty="0"/>
              <a:t> that contain </a:t>
            </a:r>
            <a:r>
              <a:rPr lang="en-US" altLang="en-US" sz="2600" i="1" dirty="0"/>
              <a:t>X</a:t>
            </a:r>
            <a:r>
              <a:rPr lang="en-US" altLang="en-US" sz="2600" dirty="0"/>
              <a:t>. Assume </a:t>
            </a:r>
            <a:r>
              <a:rPr lang="en-US" altLang="en-US" sz="2600" i="1" dirty="0"/>
              <a:t>T</a:t>
            </a:r>
            <a:r>
              <a:rPr lang="en-US" altLang="en-US" sz="2600" dirty="0"/>
              <a:t> has </a:t>
            </a:r>
            <a:r>
              <a:rPr lang="en-US" altLang="en-US" sz="2600" i="1" dirty="0"/>
              <a:t>n</a:t>
            </a:r>
            <a:r>
              <a:rPr lang="en-US" altLang="en-US" sz="2600" dirty="0"/>
              <a:t> transactions. </a:t>
            </a:r>
          </a:p>
          <a:p>
            <a:r>
              <a:rPr lang="en-US" altLang="en-US" sz="2600" dirty="0"/>
              <a:t>Then, </a:t>
            </a:r>
          </a:p>
          <a:p>
            <a:endParaRPr lang="en-US" altLang="en-US" sz="2600" dirty="0"/>
          </a:p>
        </p:txBody>
      </p:sp>
      <p:sp>
        <p:nvSpPr>
          <p:cNvPr id="678917" name="Rectangle 5">
            <a:extLst>
              <a:ext uri="{FF2B5EF4-FFF2-40B4-BE49-F238E27FC236}">
                <a16:creationId xmlns:a16="http://schemas.microsoft.com/office/drawing/2014/main" id="{8DAE7CAB-4FA6-1C29-B1B3-533F1963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70720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350"/>
          </a:p>
        </p:txBody>
      </p:sp>
      <p:graphicFrame>
        <p:nvGraphicFramePr>
          <p:cNvPr id="678916" name="Object 4">
            <a:extLst>
              <a:ext uri="{FF2B5EF4-FFF2-40B4-BE49-F238E27FC236}">
                <a16:creationId xmlns:a16="http://schemas.microsoft.com/office/drawing/2014/main" id="{FD04556E-DDB9-3CB9-ADA6-78342165B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73859"/>
              </p:ext>
            </p:extLst>
          </p:nvPr>
        </p:nvGraphicFramePr>
        <p:xfrm>
          <a:off x="2578430" y="3828795"/>
          <a:ext cx="3673684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368300" progId="Equation.3">
                  <p:embed/>
                </p:oleObj>
              </mc:Choice>
              <mc:Fallback>
                <p:oleObj name="Equation" r:id="rId2" imgW="1460500" imgH="368300" progId="Equation.3">
                  <p:embed/>
                  <p:pic>
                    <p:nvPicPr>
                      <p:cNvPr id="678916" name="Object 4">
                        <a:extLst>
                          <a:ext uri="{FF2B5EF4-FFF2-40B4-BE49-F238E27FC236}">
                            <a16:creationId xmlns:a16="http://schemas.microsoft.com/office/drawing/2014/main" id="{FD04556E-DDB9-3CB9-ADA6-78342165B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430" y="3828795"/>
                        <a:ext cx="3673684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Rectangle 7">
            <a:extLst>
              <a:ext uri="{FF2B5EF4-FFF2-40B4-BE49-F238E27FC236}">
                <a16:creationId xmlns:a16="http://schemas.microsoft.com/office/drawing/2014/main" id="{8921EB8C-9010-AB1B-0899-FC6A784E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9656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 sz="1350"/>
          </a:p>
        </p:txBody>
      </p:sp>
      <p:graphicFrame>
        <p:nvGraphicFramePr>
          <p:cNvPr id="678918" name="Object 6">
            <a:extLst>
              <a:ext uri="{FF2B5EF4-FFF2-40B4-BE49-F238E27FC236}">
                <a16:creationId xmlns:a16="http://schemas.microsoft.com/office/drawing/2014/main" id="{50187C5D-9C2A-B977-F04B-6C6C152EC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470860"/>
              </p:ext>
            </p:extLst>
          </p:nvPr>
        </p:nvGraphicFramePr>
        <p:xfrm>
          <a:off x="2555776" y="4869160"/>
          <a:ext cx="369988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368300" progId="Equation.3">
                  <p:embed/>
                </p:oleObj>
              </mc:Choice>
              <mc:Fallback>
                <p:oleObj name="Equation" r:id="rId4" imgW="1612900" imgH="368300" progId="Equation.3">
                  <p:embed/>
                  <p:pic>
                    <p:nvPicPr>
                      <p:cNvPr id="678918" name="Object 6">
                        <a:extLst>
                          <a:ext uri="{FF2B5EF4-FFF2-40B4-BE49-F238E27FC236}">
                            <a16:creationId xmlns:a16="http://schemas.microsoft.com/office/drawing/2014/main" id="{50187C5D-9C2A-B977-F04B-6C6C152EC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869160"/>
                        <a:ext cx="3699880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86372B85-E1DD-C6E8-8E35-BF6308827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0865" y="332656"/>
            <a:ext cx="6172200" cy="701823"/>
          </a:xfrm>
        </p:spPr>
        <p:txBody>
          <a:bodyPr/>
          <a:lstStyle/>
          <a:p>
            <a:pPr algn="ctr"/>
            <a:r>
              <a:rPr lang="en-US" altLang="en-US" dirty="0"/>
              <a:t>Goal and key features</a:t>
            </a:r>
          </a:p>
        </p:txBody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DD3ACD6D-7699-C92F-2E3C-B4CBFCF1C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2078831"/>
            <a:ext cx="6316266" cy="3377804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ct val="50000"/>
              </a:spcAft>
            </a:pPr>
            <a:r>
              <a:rPr lang="en-US" altLang="en-US" b="1">
                <a:solidFill>
                  <a:srgbClr val="FF0000"/>
                </a:solidFill>
              </a:rPr>
              <a:t>Goal:</a:t>
            </a:r>
            <a:r>
              <a:rPr lang="en-US" altLang="en-US"/>
              <a:t> Find all rules that satisfy the user-specified </a:t>
            </a:r>
            <a:r>
              <a:rPr lang="en-US" altLang="en-US" i="1">
                <a:solidFill>
                  <a:srgbClr val="FF0000"/>
                </a:solidFill>
              </a:rPr>
              <a:t>minimum support</a:t>
            </a:r>
            <a:r>
              <a:rPr lang="en-US" altLang="en-US"/>
              <a:t> (minsup) and </a:t>
            </a:r>
            <a:r>
              <a:rPr lang="en-US" altLang="en-US" i="1">
                <a:solidFill>
                  <a:srgbClr val="FF0000"/>
                </a:solidFill>
              </a:rPr>
              <a:t>minimum confidence</a:t>
            </a:r>
            <a:r>
              <a:rPr lang="en-US" altLang="en-US" i="1"/>
              <a:t> </a:t>
            </a:r>
            <a:r>
              <a:rPr lang="en-US" altLang="en-US"/>
              <a:t>(minconf).</a:t>
            </a:r>
            <a:endParaRPr lang="en-US" altLang="en-US" i="1"/>
          </a:p>
          <a:p>
            <a:r>
              <a:rPr lang="en-US" altLang="en-US" b="1">
                <a:solidFill>
                  <a:srgbClr val="FF0000"/>
                </a:solidFill>
              </a:rPr>
              <a:t>Key Features</a:t>
            </a:r>
          </a:p>
          <a:p>
            <a:pPr marL="557213" lvl="1" indent="-214313"/>
            <a:r>
              <a:rPr lang="en-US" altLang="en-US">
                <a:solidFill>
                  <a:srgbClr val="FF0000"/>
                </a:solidFill>
              </a:rPr>
              <a:t>Completeness:</a:t>
            </a:r>
            <a:r>
              <a:rPr lang="en-US" altLang="en-US"/>
              <a:t> find all rules.</a:t>
            </a:r>
          </a:p>
          <a:p>
            <a:pPr marL="557213" lvl="1" indent="-214313"/>
            <a:r>
              <a:rPr lang="en-US" altLang="en-US">
                <a:solidFill>
                  <a:srgbClr val="FF0000"/>
                </a:solidFill>
              </a:rPr>
              <a:t>No target item(s)</a:t>
            </a:r>
            <a:r>
              <a:rPr lang="en-US" altLang="en-US"/>
              <a:t> on the right-hand-side</a:t>
            </a:r>
          </a:p>
          <a:p>
            <a:pPr marL="557213" lvl="1" indent="-214313"/>
            <a:r>
              <a:rPr lang="en-US" altLang="en-US"/>
              <a:t>Mining with data on </a:t>
            </a:r>
            <a:r>
              <a:rPr lang="en-US" altLang="en-US">
                <a:solidFill>
                  <a:srgbClr val="FF0000"/>
                </a:solidFill>
              </a:rPr>
              <a:t>hard disk</a:t>
            </a:r>
            <a:r>
              <a:rPr lang="en-US" altLang="en-US"/>
              <a:t> </a:t>
            </a:r>
            <a:r>
              <a:rPr lang="en-US" altLang="en-US" sz="1650"/>
              <a:t>(not in memory)</a:t>
            </a:r>
            <a:r>
              <a:rPr lang="en-US" altLang="en-US"/>
              <a:t> </a:t>
            </a: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id="{52D5AD54-66D8-A4FD-D8C3-4C4493182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7007" y="259134"/>
            <a:ext cx="5829300" cy="845840"/>
          </a:xfrm>
        </p:spPr>
        <p:txBody>
          <a:bodyPr/>
          <a:lstStyle/>
          <a:p>
            <a:pPr algn="ctr"/>
            <a:r>
              <a:rPr lang="en-GB" altLang="en-US" dirty="0"/>
              <a:t>An example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B58D1D39-1A09-54B6-C573-DB99E6EA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7237" y="2187526"/>
            <a:ext cx="6489526" cy="3321844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dirty="0"/>
              <a:t>Transaction data</a:t>
            </a:r>
            <a:endParaRPr lang="en-GB" altLang="en-US" b="1" dirty="0"/>
          </a:p>
          <a:p>
            <a:pPr>
              <a:spcBef>
                <a:spcPct val="0"/>
              </a:spcBef>
            </a:pPr>
            <a:r>
              <a:rPr lang="en-GB" altLang="en-US" dirty="0"/>
              <a:t>Assume: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575" dirty="0"/>
              <a:t>		</a:t>
            </a:r>
            <a:r>
              <a:rPr lang="en-GB" altLang="en-US" sz="2400" dirty="0" err="1"/>
              <a:t>minsup</a:t>
            </a:r>
            <a:r>
              <a:rPr lang="en-GB" altLang="en-US" sz="2400" dirty="0"/>
              <a:t> = 30%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		</a:t>
            </a:r>
            <a:r>
              <a:rPr lang="en-GB" altLang="en-US" sz="2400" dirty="0" err="1"/>
              <a:t>minconf</a:t>
            </a:r>
            <a:r>
              <a:rPr lang="en-GB" altLang="en-US" sz="2400" dirty="0"/>
              <a:t> = 80%</a:t>
            </a:r>
          </a:p>
          <a:p>
            <a:pPr>
              <a:spcBef>
                <a:spcPct val="0"/>
              </a:spcBef>
            </a:pPr>
            <a:r>
              <a:rPr lang="en-GB" altLang="en-US" dirty="0"/>
              <a:t>An example </a:t>
            </a:r>
            <a:r>
              <a:rPr lang="en-GB" altLang="en-US" dirty="0">
                <a:solidFill>
                  <a:srgbClr val="FF0000"/>
                </a:solidFill>
              </a:rPr>
              <a:t>frequent </a:t>
            </a:r>
            <a:r>
              <a:rPr lang="en-GB" altLang="en-US" i="1" dirty="0">
                <a:solidFill>
                  <a:srgbClr val="FF0000"/>
                </a:solidFill>
              </a:rPr>
              <a:t>itemset</a:t>
            </a:r>
            <a:r>
              <a:rPr lang="en-GB" altLang="en-US" dirty="0"/>
              <a:t>:</a:t>
            </a:r>
            <a:r>
              <a:rPr lang="en-GB" altLang="en-US" b="1" dirty="0"/>
              <a:t>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600" dirty="0"/>
              <a:t>   {Chicken, Clothes, Milk}    	[sup = 3/7]</a:t>
            </a:r>
          </a:p>
          <a:p>
            <a:pPr>
              <a:spcBef>
                <a:spcPct val="0"/>
              </a:spcBef>
            </a:pPr>
            <a:r>
              <a:rPr lang="en-GB" altLang="en-US" dirty="0">
                <a:solidFill>
                  <a:srgbClr val="FF0000"/>
                </a:solidFill>
              </a:rPr>
              <a:t>Association rules</a:t>
            </a:r>
            <a:r>
              <a:rPr lang="en-GB" altLang="en-US" dirty="0">
                <a:solidFill>
                  <a:schemeClr val="accent2"/>
                </a:solidFill>
              </a:rPr>
              <a:t> </a:t>
            </a:r>
            <a:r>
              <a:rPr lang="en-GB" altLang="en-US" dirty="0"/>
              <a:t>from the itemset:</a:t>
            </a:r>
            <a:r>
              <a:rPr lang="en-GB" altLang="en-US" b="1" dirty="0"/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950" dirty="0"/>
              <a:t>	</a:t>
            </a:r>
            <a:r>
              <a:rPr lang="en-GB" altLang="en-US" sz="2400" dirty="0"/>
              <a:t> Clothes </a:t>
            </a:r>
            <a:r>
              <a:rPr lang="en-GB" altLang="en-US" sz="2400" dirty="0">
                <a:sym typeface="Symbol" panose="05050102010706020507" pitchFamily="18" charset="2"/>
              </a:rPr>
              <a:t> </a:t>
            </a:r>
            <a:r>
              <a:rPr lang="en-GB" altLang="en-US" sz="2400" dirty="0"/>
              <a:t>Milk, Chicken	[sup = 3/7, conf = 3/3]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	 …				…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	 Clothes, Chicken </a:t>
            </a:r>
            <a:r>
              <a:rPr lang="en-GB" altLang="en-US" sz="2400" dirty="0">
                <a:sym typeface="Symbol" panose="05050102010706020507" pitchFamily="18" charset="2"/>
              </a:rPr>
              <a:t> </a:t>
            </a:r>
            <a:r>
              <a:rPr lang="en-GB" altLang="en-US" sz="2400" dirty="0"/>
              <a:t>Milk, 	[sup = 3/7, conf = 3/3]</a:t>
            </a:r>
          </a:p>
        </p:txBody>
      </p:sp>
      <p:sp>
        <p:nvSpPr>
          <p:cNvPr id="681988" name="Text Box 4">
            <a:extLst>
              <a:ext uri="{FF2B5EF4-FFF2-40B4-BE49-F238E27FC236}">
                <a16:creationId xmlns:a16="http://schemas.microsoft.com/office/drawing/2014/main" id="{E444C738-BF95-EF60-83EA-AF783B52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2" y="1143000"/>
            <a:ext cx="3500438" cy="20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6350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t1:	Beef, Chicken,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t2:	Beef,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t3:	Cheese, Boots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t4:	Beef, Chicken, Cheese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t5:	Beef, Chicken, Clothes, Cheese,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t6:	Chicken, Clothes, Milk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ja-JP" sz="1350" dirty="0">
                <a:ea typeface="ＭＳ Ｐゴシック" panose="020B0600070205080204" pitchFamily="34" charset="-128"/>
              </a:rPr>
              <a:t>t7:	Chicken, Milk, Clothes</a:t>
            </a:r>
            <a:endParaRPr lang="en-GB" altLang="en-US" sz="1350" dirty="0">
              <a:solidFill>
                <a:schemeClr val="accent2"/>
              </a:solidFill>
            </a:endParaRPr>
          </a:p>
        </p:txBody>
      </p:sp>
      <p:sp>
        <p:nvSpPr>
          <p:cNvPr id="681989" name="Line 5">
            <a:extLst>
              <a:ext uri="{FF2B5EF4-FFF2-40B4-BE49-F238E27FC236}">
                <a16:creationId xmlns:a16="http://schemas.microsoft.com/office/drawing/2014/main" id="{8EB35E32-E323-0497-062B-D9CFDAC8E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2629" y="1772816"/>
            <a:ext cx="879278" cy="59655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C656095D-2927-7820-0F99-0B8BEF894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935" y="1143000"/>
            <a:ext cx="3348038" cy="20036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8D8DF8-2801-8974-8E30-FB45FC16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2" t="1673"/>
          <a:stretch/>
        </p:blipFill>
        <p:spPr>
          <a:xfrm>
            <a:off x="74189" y="368660"/>
            <a:ext cx="8995622" cy="6120679"/>
          </a:xfrm>
        </p:spPr>
      </p:pic>
    </p:spTree>
    <p:extLst>
      <p:ext uri="{BB962C8B-B14F-4D97-AF65-F5344CB8AC3E}">
        <p14:creationId xmlns:p14="http://schemas.microsoft.com/office/powerpoint/2010/main" val="316695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6632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Mining Task Primitives</a:t>
            </a:r>
          </a:p>
        </p:txBody>
      </p:sp>
      <p:pic>
        <p:nvPicPr>
          <p:cNvPr id="2050" name="Picture 2" descr="E:\saveetha\DWDM\notes\fig\data mining task primiti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Mining issues</a:t>
            </a:r>
          </a:p>
        </p:txBody>
      </p:sp>
      <p:pic>
        <p:nvPicPr>
          <p:cNvPr id="3074" name="Picture 2" descr="E:\saveetha\DWDM\notes\fig\Data mining Iss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Pre processing the data</a:t>
            </a:r>
          </a:p>
        </p:txBody>
      </p:sp>
      <p:pic>
        <p:nvPicPr>
          <p:cNvPr id="4098" name="Picture 2" descr="E:\saveetha\DWDM\notes\fig\Preprocess the data 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0"/>
          <a:stretch/>
        </p:blipFill>
        <p:spPr bwMode="auto">
          <a:xfrm>
            <a:off x="539552" y="1412776"/>
            <a:ext cx="806489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8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567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cleaning</a:t>
            </a:r>
          </a:p>
        </p:txBody>
      </p:sp>
      <p:pic>
        <p:nvPicPr>
          <p:cNvPr id="5122" name="Picture 2" descr="E:\saveetha\DWDM\notes\fig\data clean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8" y="1255833"/>
            <a:ext cx="828092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1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08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integration</a:t>
            </a:r>
          </a:p>
        </p:txBody>
      </p:sp>
      <p:pic>
        <p:nvPicPr>
          <p:cNvPr id="6146" name="Picture 2" descr="E:\saveetha\DWDM\notes\fig\data integration2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11237"/>
            <a:ext cx="806489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4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integration</a:t>
            </a:r>
          </a:p>
        </p:txBody>
      </p:sp>
      <p:pic>
        <p:nvPicPr>
          <p:cNvPr id="7170" name="Picture 2" descr="E:\saveetha\DWDM\notes\fig\data 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6" y="1268760"/>
            <a:ext cx="842493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3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integration</a:t>
            </a:r>
          </a:p>
        </p:txBody>
      </p:sp>
      <p:pic>
        <p:nvPicPr>
          <p:cNvPr id="8194" name="Picture 2" descr="E:\saveetha\DWDM\notes\fig\data integration 1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196752"/>
            <a:ext cx="842493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47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83</TotalTime>
  <Words>845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Franklin Gothic Book</vt:lpstr>
      <vt:lpstr>Franklin Gothic Medium</vt:lpstr>
      <vt:lpstr>Roboto Bk</vt:lpstr>
      <vt:lpstr>Symbol</vt:lpstr>
      <vt:lpstr>Wingdings</vt:lpstr>
      <vt:lpstr>Wingdings 2</vt:lpstr>
      <vt:lpstr>Trek</vt:lpstr>
      <vt:lpstr>Equation</vt:lpstr>
      <vt:lpstr>Data Mining Architecture</vt:lpstr>
      <vt:lpstr>Architecture of Typical data mining system</vt:lpstr>
      <vt:lpstr>Data Mining Task Primitives</vt:lpstr>
      <vt:lpstr>Data Mining issues</vt:lpstr>
      <vt:lpstr>Pre processing the data</vt:lpstr>
      <vt:lpstr>Data cleaning</vt:lpstr>
      <vt:lpstr>Data integration</vt:lpstr>
      <vt:lpstr>Data integration</vt:lpstr>
      <vt:lpstr>Data integration</vt:lpstr>
      <vt:lpstr>Data transformation</vt:lpstr>
      <vt:lpstr>Data transformation</vt:lpstr>
      <vt:lpstr>Data integration</vt:lpstr>
      <vt:lpstr>Data reduction</vt:lpstr>
      <vt:lpstr>Data reduction</vt:lpstr>
      <vt:lpstr>Apriori algorithm</vt:lpstr>
      <vt:lpstr>Apriori ALGORITHM</vt:lpstr>
      <vt:lpstr>Association rule mining</vt:lpstr>
      <vt:lpstr>The model: data</vt:lpstr>
      <vt:lpstr>Transaction data: supermarket data</vt:lpstr>
      <vt:lpstr>Transaction data: a set of documents</vt:lpstr>
      <vt:lpstr>The model: rules</vt:lpstr>
      <vt:lpstr>Rule strength measures</vt:lpstr>
      <vt:lpstr>Support and Confidence</vt:lpstr>
      <vt:lpstr>Goal and key features</vt:lpstr>
      <vt:lpstr>An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Architecture</dc:title>
  <dc:creator>Dell pc</dc:creator>
  <cp:lastModifiedBy>Priyanshi Negi</cp:lastModifiedBy>
  <cp:revision>13</cp:revision>
  <dcterms:created xsi:type="dcterms:W3CDTF">2017-07-24T04:03:38Z</dcterms:created>
  <dcterms:modified xsi:type="dcterms:W3CDTF">2024-06-17T21:01:12Z</dcterms:modified>
</cp:coreProperties>
</file>