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5" r:id="rId24"/>
    <p:sldId id="296" r:id="rId25"/>
    <p:sldId id="294" r:id="rId26"/>
    <p:sldId id="293" r:id="rId27"/>
    <p:sldId id="292" r:id="rId28"/>
    <p:sldId id="297" r:id="rId29"/>
    <p:sldId id="291" r:id="rId30"/>
    <p:sldId id="280" r:id="rId31"/>
    <p:sldId id="281" r:id="rId32"/>
    <p:sldId id="282" r:id="rId33"/>
    <p:sldId id="283" r:id="rId34"/>
    <p:sldId id="284" r:id="rId35"/>
    <p:sldId id="285" r:id="rId36"/>
    <p:sldId id="286" r:id="rId37"/>
    <p:sldId id="287" r:id="rId38"/>
    <p:sldId id="288" r:id="rId39"/>
    <p:sldId id="289" r:id="rId40"/>
    <p:sldId id="290" r:id="rId41"/>
    <p:sldId id="298" r:id="rId42"/>
    <p:sldId id="299"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2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A566-A224-FAB1-B71C-AA1C15629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CBF872-45E4-2933-83D8-BC6E34DD0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E6EB8F-A3DA-BDC5-8266-01169B6FAAB4}"/>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5" name="Footer Placeholder 4">
            <a:extLst>
              <a:ext uri="{FF2B5EF4-FFF2-40B4-BE49-F238E27FC236}">
                <a16:creationId xmlns:a16="http://schemas.microsoft.com/office/drawing/2014/main" id="{2828D17D-9186-C9AC-AC1A-9968032BE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0237A-4110-F260-DC3D-EC1CC61D1EBD}"/>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28647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9CDE-3CED-615E-2443-B8CDBF9047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EE6225-576A-9FE3-FA0C-298F2A684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E313F-D07E-04E2-B122-3BBA46B6722D}"/>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5" name="Footer Placeholder 4">
            <a:extLst>
              <a:ext uri="{FF2B5EF4-FFF2-40B4-BE49-F238E27FC236}">
                <a16:creationId xmlns:a16="http://schemas.microsoft.com/office/drawing/2014/main" id="{C49C2F8F-465F-DCA1-DADA-4E53D5D2F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F2C48A-0356-4D87-DE97-4712F4082E57}"/>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203772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FD9A91-295C-FE0A-C5F0-83E4787AAD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FE8ABD-C47E-D826-DF75-67D11F1FD6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87FBC-47B7-0F28-C90B-058CE1CE91F2}"/>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5" name="Footer Placeholder 4">
            <a:extLst>
              <a:ext uri="{FF2B5EF4-FFF2-40B4-BE49-F238E27FC236}">
                <a16:creationId xmlns:a16="http://schemas.microsoft.com/office/drawing/2014/main" id="{20BDF121-95E7-788D-DA7C-338C7DC9B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88BA5-C7D1-4BA6-F715-366E12BF4AC9}"/>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348300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AA37-E3C4-941D-0526-4B46162480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E7FE06-1AF6-7C0E-3200-003AF4A97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5F8B2-610F-8A8D-009F-EB6A8D891F26}"/>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5" name="Footer Placeholder 4">
            <a:extLst>
              <a:ext uri="{FF2B5EF4-FFF2-40B4-BE49-F238E27FC236}">
                <a16:creationId xmlns:a16="http://schemas.microsoft.com/office/drawing/2014/main" id="{F866FDE9-7C45-5365-8F2D-834CD9D4A6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7D9EF-AE2A-1F11-329A-1FC6793471FD}"/>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23862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867C-440D-4BF7-132A-46BD53F12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94B9E5-9C6B-DEFE-0BE7-DAF338D860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F9D669-0115-A77E-424A-C37A4AAA94A0}"/>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5" name="Footer Placeholder 4">
            <a:extLst>
              <a:ext uri="{FF2B5EF4-FFF2-40B4-BE49-F238E27FC236}">
                <a16:creationId xmlns:a16="http://schemas.microsoft.com/office/drawing/2014/main" id="{0079C7E5-6E74-4E70-4EE5-CDB1D60475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9C5E-3746-8313-7471-EC878AC5624D}"/>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111262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4933-767D-8307-0405-76B578668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D799AD-8099-C0D2-4A5C-ED900A50E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64F9B1-A5EE-3A56-0E83-71D830F92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D5A7CD-A9F7-6A27-038D-C662DDCE3EC2}"/>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6" name="Footer Placeholder 5">
            <a:extLst>
              <a:ext uri="{FF2B5EF4-FFF2-40B4-BE49-F238E27FC236}">
                <a16:creationId xmlns:a16="http://schemas.microsoft.com/office/drawing/2014/main" id="{82D05AA1-AA70-45ED-7CFF-C7249B1BE6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C49E06-3EAA-145B-6DE0-53B0E128DA11}"/>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225064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6EEA-E8AB-F871-FBD4-71680BF919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C31B6D-CB4E-A28D-5842-2AA1E6F44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656913-886E-6613-DB6E-1CD5D046AC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D8B707-2B76-FFCB-F6EC-57351662D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68F74-87A3-0A51-DCB9-DBFE769115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C427B1-D286-EA58-5D79-BC8A4F09EC01}"/>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8" name="Footer Placeholder 7">
            <a:extLst>
              <a:ext uri="{FF2B5EF4-FFF2-40B4-BE49-F238E27FC236}">
                <a16:creationId xmlns:a16="http://schemas.microsoft.com/office/drawing/2014/main" id="{05D4CB3E-CD10-5D91-0F8B-F8E56B8DDF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1D3F10-F591-5E00-A741-BBC92A83A97F}"/>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62092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84CB-816D-909B-D719-828B1D9853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8DD57C-3EDC-203D-384F-8FBC9AA763E4}"/>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4" name="Footer Placeholder 3">
            <a:extLst>
              <a:ext uri="{FF2B5EF4-FFF2-40B4-BE49-F238E27FC236}">
                <a16:creationId xmlns:a16="http://schemas.microsoft.com/office/drawing/2014/main" id="{82A538CF-648B-FB05-9B25-7894C5E5F2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CF4D68-CE0D-2654-BBC3-E696E6D8765F}"/>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426855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40C77-1A16-18B5-2E8F-9DDB02971FC7}"/>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3" name="Footer Placeholder 2">
            <a:extLst>
              <a:ext uri="{FF2B5EF4-FFF2-40B4-BE49-F238E27FC236}">
                <a16:creationId xmlns:a16="http://schemas.microsoft.com/office/drawing/2014/main" id="{5A1D20C5-07CE-5050-86E7-7D6B924DAE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B8F6FB-09F8-13F3-987B-74EE2720E142}"/>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163086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E402-D999-2A21-9C99-40192513F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ABBF2B-FB1E-BCAE-175A-F9723EBF6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917915-C492-40A0-D4BE-D11EB0111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57510-73D2-00DB-3970-B5F9D88C4F4E}"/>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6" name="Footer Placeholder 5">
            <a:extLst>
              <a:ext uri="{FF2B5EF4-FFF2-40B4-BE49-F238E27FC236}">
                <a16:creationId xmlns:a16="http://schemas.microsoft.com/office/drawing/2014/main" id="{B88843C2-A1EE-E468-F947-B09D365983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9991CD-C99E-175B-6483-6C0D76C917A9}"/>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188577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12D2-6112-A552-4B7B-B7205F836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B1DAFC-F415-DBAB-2D5A-74E9201D3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72C1F7-CD7C-4188-D799-B7B351C57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014D8-92B5-C703-AE73-85E406AA67F7}"/>
              </a:ext>
            </a:extLst>
          </p:cNvPr>
          <p:cNvSpPr>
            <a:spLocks noGrp="1"/>
          </p:cNvSpPr>
          <p:nvPr>
            <p:ph type="dt" sz="half" idx="10"/>
          </p:nvPr>
        </p:nvSpPr>
        <p:spPr/>
        <p:txBody>
          <a:bodyPr/>
          <a:lstStyle/>
          <a:p>
            <a:fld id="{E2434D3A-A29E-4DA9-B568-F08FB04065B0}" type="datetimeFigureOut">
              <a:rPr lang="en-IN" smtClean="0"/>
              <a:t>15-06-2024</a:t>
            </a:fld>
            <a:endParaRPr lang="en-IN"/>
          </a:p>
        </p:txBody>
      </p:sp>
      <p:sp>
        <p:nvSpPr>
          <p:cNvPr id="6" name="Footer Placeholder 5">
            <a:extLst>
              <a:ext uri="{FF2B5EF4-FFF2-40B4-BE49-F238E27FC236}">
                <a16:creationId xmlns:a16="http://schemas.microsoft.com/office/drawing/2014/main" id="{ACF1B2DE-EC55-A411-7236-E47909EB2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95CC3-AE54-EBAA-AABA-47AA12D1A81C}"/>
              </a:ext>
            </a:extLst>
          </p:cNvPr>
          <p:cNvSpPr>
            <a:spLocks noGrp="1"/>
          </p:cNvSpPr>
          <p:nvPr>
            <p:ph type="sldNum" sz="quarter" idx="12"/>
          </p:nvPr>
        </p:nvSpPr>
        <p:spPr/>
        <p:txBody>
          <a:bodyPr/>
          <a:lstStyle/>
          <a:p>
            <a:fld id="{D4699CDA-CC4A-4869-AEFA-50A2021A68D8}" type="slidenum">
              <a:rPr lang="en-IN" smtClean="0"/>
              <a:t>‹#›</a:t>
            </a:fld>
            <a:endParaRPr lang="en-IN"/>
          </a:p>
        </p:txBody>
      </p:sp>
    </p:spTree>
    <p:extLst>
      <p:ext uri="{BB962C8B-B14F-4D97-AF65-F5344CB8AC3E}">
        <p14:creationId xmlns:p14="http://schemas.microsoft.com/office/powerpoint/2010/main" val="321744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13431-EDB4-5A80-C599-528BD388A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6F416B-9753-9A28-ED67-1CC78D0C5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62617-269E-C05F-799F-2A9A2DB37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434D3A-A29E-4DA9-B568-F08FB04065B0}" type="datetimeFigureOut">
              <a:rPr lang="en-IN" smtClean="0"/>
              <a:t>15-06-2024</a:t>
            </a:fld>
            <a:endParaRPr lang="en-IN"/>
          </a:p>
        </p:txBody>
      </p:sp>
      <p:sp>
        <p:nvSpPr>
          <p:cNvPr id="5" name="Footer Placeholder 4">
            <a:extLst>
              <a:ext uri="{FF2B5EF4-FFF2-40B4-BE49-F238E27FC236}">
                <a16:creationId xmlns:a16="http://schemas.microsoft.com/office/drawing/2014/main" id="{2C8E5458-E120-9265-CC8A-26287FEE1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A2FFE8B-FB82-010E-6BE6-351EF440B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699CDA-CC4A-4869-AEFA-50A2021A68D8}" type="slidenum">
              <a:rPr lang="en-IN" smtClean="0"/>
              <a:t>‹#›</a:t>
            </a:fld>
            <a:endParaRPr lang="en-IN"/>
          </a:p>
        </p:txBody>
      </p:sp>
    </p:spTree>
    <p:extLst>
      <p:ext uri="{BB962C8B-B14F-4D97-AF65-F5344CB8AC3E}">
        <p14:creationId xmlns:p14="http://schemas.microsoft.com/office/powerpoint/2010/main" val="388691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5DAE-6886-D23B-F5B3-70CF5AD42160}"/>
              </a:ext>
            </a:extLst>
          </p:cNvPr>
          <p:cNvSpPr>
            <a:spLocks noGrp="1"/>
          </p:cNvSpPr>
          <p:nvPr>
            <p:ph type="ctrTitle"/>
          </p:nvPr>
        </p:nvSpPr>
        <p:spPr>
          <a:xfrm>
            <a:off x="1523999" y="4515624"/>
            <a:ext cx="9144000" cy="896737"/>
          </a:xfrm>
        </p:spPr>
        <p:txBody>
          <a:bodyPr>
            <a:normAutofit/>
          </a:bodyPr>
          <a:lstStyle/>
          <a:p>
            <a:r>
              <a:rPr lang="en-IN" sz="4600" b="1" i="0" dirty="0">
                <a:solidFill>
                  <a:schemeClr val="accent4">
                    <a:lumMod val="75000"/>
                  </a:schemeClr>
                </a:solidFill>
                <a:effectLst/>
                <a:latin typeface="Open Sans" panose="020B0606030504020204" pitchFamily="34" charset="0"/>
              </a:rPr>
              <a:t>Building a Data Warehouse</a:t>
            </a:r>
            <a:endParaRPr lang="en-IN" sz="4600" dirty="0">
              <a:solidFill>
                <a:schemeClr val="accent4">
                  <a:lumMod val="75000"/>
                </a:schemeClr>
              </a:solidFill>
            </a:endParaRPr>
          </a:p>
        </p:txBody>
      </p:sp>
      <p:sp>
        <p:nvSpPr>
          <p:cNvPr id="3" name="Subtitle 2">
            <a:extLst>
              <a:ext uri="{FF2B5EF4-FFF2-40B4-BE49-F238E27FC236}">
                <a16:creationId xmlns:a16="http://schemas.microsoft.com/office/drawing/2014/main" id="{4C4D6283-5955-7DC3-4BAB-217FC74D4EA9}"/>
              </a:ext>
            </a:extLst>
          </p:cNvPr>
          <p:cNvSpPr>
            <a:spLocks noGrp="1"/>
          </p:cNvSpPr>
          <p:nvPr>
            <p:ph type="subTitle" idx="1"/>
          </p:nvPr>
        </p:nvSpPr>
        <p:spPr>
          <a:xfrm>
            <a:off x="693234" y="1445639"/>
            <a:ext cx="10805531" cy="1655762"/>
          </a:xfrm>
        </p:spPr>
        <p:txBody>
          <a:bodyPr>
            <a:noAutofit/>
          </a:bodyPr>
          <a:lstStyle/>
          <a:p>
            <a:pPr marL="2726690" marR="5080" indent="-2714625" algn="ctr">
              <a:lnSpc>
                <a:spcPct val="124800"/>
              </a:lnSpc>
              <a:spcBef>
                <a:spcPts val="90"/>
              </a:spcBef>
            </a:pPr>
            <a:r>
              <a:rPr lang="en-US" sz="4000" b="1" spc="5" dirty="0">
                <a:latin typeface="Roboto Bk"/>
                <a:cs typeface="Roboto Bk"/>
              </a:rPr>
              <a:t>18CSE487T </a:t>
            </a:r>
            <a:endParaRPr lang="en-US" sz="4000" b="1" spc="-250" dirty="0">
              <a:latin typeface="Roboto Bk"/>
              <a:cs typeface="Roboto Bk"/>
            </a:endParaRPr>
          </a:p>
          <a:p>
            <a:pPr marL="2726690" marR="5080" indent="-2714625" algn="ctr">
              <a:lnSpc>
                <a:spcPct val="124800"/>
              </a:lnSpc>
              <a:spcBef>
                <a:spcPts val="90"/>
              </a:spcBef>
            </a:pPr>
            <a:r>
              <a:rPr lang="en-US" sz="4000" b="1" strike="noStrike" spc="5" dirty="0">
                <a:latin typeface="Roboto Bk"/>
                <a:cs typeface="Roboto Bk"/>
              </a:rPr>
              <a:t>Data Warehousing and </a:t>
            </a:r>
            <a:r>
              <a:rPr lang="en-US" sz="4000" b="1" spc="5" dirty="0">
                <a:latin typeface="Roboto Bk"/>
                <a:cs typeface="Roboto Bk"/>
              </a:rPr>
              <a:t>i</a:t>
            </a:r>
            <a:r>
              <a:rPr lang="en-US" sz="4000" b="1" strike="noStrike" spc="5" dirty="0">
                <a:latin typeface="Roboto Bk"/>
                <a:cs typeface="Roboto Bk"/>
              </a:rPr>
              <a:t>ts Applications</a:t>
            </a:r>
            <a:endParaRPr lang="en-US" sz="4000" b="1" spc="15" dirty="0">
              <a:latin typeface="Roboto Bk"/>
              <a:cs typeface="Roboto Bk"/>
            </a:endParaRPr>
          </a:p>
          <a:p>
            <a:pPr marL="2726690" marR="5080" indent="-2714625" algn="ctr">
              <a:lnSpc>
                <a:spcPct val="124800"/>
              </a:lnSpc>
              <a:spcBef>
                <a:spcPts val="90"/>
              </a:spcBef>
            </a:pPr>
            <a:endParaRPr lang="en-US" sz="4000" b="1" strike="noStrike" spc="-70" dirty="0">
              <a:latin typeface="Roboto Bk"/>
              <a:cs typeface="Roboto Bk"/>
            </a:endParaRPr>
          </a:p>
          <a:p>
            <a:pPr marL="2726690" marR="5080" indent="-2714625" algn="ctr">
              <a:lnSpc>
                <a:spcPct val="124800"/>
              </a:lnSpc>
              <a:spcBef>
                <a:spcPts val="90"/>
              </a:spcBef>
            </a:pPr>
            <a:r>
              <a:rPr lang="en-US" sz="4000" b="1" strike="noStrike" spc="-70" dirty="0">
                <a:latin typeface="Roboto Bk"/>
                <a:cs typeface="Roboto Bk"/>
              </a:rPr>
              <a:t>UNIT-3</a:t>
            </a:r>
            <a:endParaRPr lang="en-US" sz="4000" dirty="0">
              <a:latin typeface="Roboto Bk"/>
              <a:cs typeface="Roboto Bk"/>
            </a:endParaRPr>
          </a:p>
        </p:txBody>
      </p:sp>
    </p:spTree>
    <p:extLst>
      <p:ext uri="{BB962C8B-B14F-4D97-AF65-F5344CB8AC3E}">
        <p14:creationId xmlns:p14="http://schemas.microsoft.com/office/powerpoint/2010/main" val="173668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1186-BD89-7885-D4BA-F8360F4323D1}"/>
              </a:ext>
            </a:extLst>
          </p:cNvPr>
          <p:cNvSpPr>
            <a:spLocks noGrp="1"/>
          </p:cNvSpPr>
          <p:nvPr>
            <p:ph type="title"/>
          </p:nvPr>
        </p:nvSpPr>
        <p:spPr>
          <a:xfrm>
            <a:off x="838200" y="365125"/>
            <a:ext cx="10515600" cy="968375"/>
          </a:xfrm>
        </p:spPr>
        <p:txBody>
          <a:bodyPr>
            <a:normAutofit fontScale="90000"/>
          </a:bodyPr>
          <a:lstStyle/>
          <a:p>
            <a:r>
              <a:rPr lang="en-US" sz="3600" dirty="0">
                <a:highlight>
                  <a:srgbClr val="00FF00"/>
                </a:highlight>
              </a:rPr>
              <a:t>iii. Data Extraction, Cleanup, Transformation, and Migration</a:t>
            </a:r>
            <a:endParaRPr lang="en-IN" sz="3600" dirty="0">
              <a:highlight>
                <a:srgbClr val="00FF00"/>
              </a:highlight>
            </a:endParaRPr>
          </a:p>
        </p:txBody>
      </p:sp>
      <p:sp>
        <p:nvSpPr>
          <p:cNvPr id="3" name="Content Placeholder 2">
            <a:extLst>
              <a:ext uri="{FF2B5EF4-FFF2-40B4-BE49-F238E27FC236}">
                <a16:creationId xmlns:a16="http://schemas.microsoft.com/office/drawing/2014/main" id="{CB128D11-FCAC-2069-EDD1-EEC18F05412E}"/>
              </a:ext>
            </a:extLst>
          </p:cNvPr>
          <p:cNvSpPr>
            <a:spLocks noGrp="1"/>
          </p:cNvSpPr>
          <p:nvPr>
            <p:ph idx="1"/>
          </p:nvPr>
        </p:nvSpPr>
        <p:spPr>
          <a:xfrm>
            <a:off x="838200" y="1219200"/>
            <a:ext cx="10515600" cy="5273675"/>
          </a:xfrm>
        </p:spPr>
        <p:txBody>
          <a:bodyPr>
            <a:normAutofit fontScale="92500" lnSpcReduction="10000"/>
          </a:bodyPr>
          <a:lstStyle/>
          <a:p>
            <a:pPr marL="0" indent="0" algn="just">
              <a:buNone/>
            </a:pPr>
            <a:r>
              <a:rPr lang="en-US" dirty="0"/>
              <a:t>As a components of the Data Warehouse architecture, proper attention must be given to </a:t>
            </a:r>
            <a:r>
              <a:rPr lang="en-US" dirty="0">
                <a:highlight>
                  <a:srgbClr val="00FFFF"/>
                </a:highlight>
              </a:rPr>
              <a:t>Data Extraction</a:t>
            </a:r>
            <a:r>
              <a:rPr lang="en-US" dirty="0"/>
              <a:t>, which </a:t>
            </a:r>
            <a:r>
              <a:rPr lang="en-US" dirty="0">
                <a:highlight>
                  <a:srgbClr val="00FFFF"/>
                </a:highlight>
              </a:rPr>
              <a:t>represents a critical success </a:t>
            </a:r>
            <a:r>
              <a:rPr lang="en-US" dirty="0"/>
              <a:t>factor for a data warehouse architecture.</a:t>
            </a:r>
          </a:p>
          <a:p>
            <a:pPr marL="0" indent="0" algn="just">
              <a:buNone/>
            </a:pPr>
            <a:r>
              <a:rPr lang="en-US" dirty="0"/>
              <a:t>1. The </a:t>
            </a:r>
            <a:r>
              <a:rPr lang="en-US" b="1" dirty="0">
                <a:solidFill>
                  <a:srgbClr val="FF0000"/>
                </a:solidFill>
              </a:rPr>
              <a:t>ability to identify data in the data source environments </a:t>
            </a:r>
            <a:r>
              <a:rPr lang="en-US" dirty="0"/>
              <a:t>that can be read by conversion tool is important.</a:t>
            </a:r>
          </a:p>
          <a:p>
            <a:pPr marL="0" indent="0" algn="just">
              <a:buNone/>
            </a:pPr>
            <a:r>
              <a:rPr lang="en-US" dirty="0"/>
              <a:t>2. </a:t>
            </a:r>
            <a:r>
              <a:rPr lang="en-US" b="1" dirty="0">
                <a:solidFill>
                  <a:srgbClr val="FF0000"/>
                </a:solidFill>
              </a:rPr>
              <a:t>Support for the flat files</a:t>
            </a:r>
            <a:r>
              <a:rPr lang="en-US" dirty="0"/>
              <a:t>. (VSAM, ISM, IDMS) is critical, since bulk of the </a:t>
            </a:r>
            <a:r>
              <a:rPr lang="en-US" dirty="0">
                <a:highlight>
                  <a:srgbClr val="00FFFF"/>
                </a:highlight>
              </a:rPr>
              <a:t>corporate data </a:t>
            </a:r>
            <a:r>
              <a:rPr lang="en-US" dirty="0"/>
              <a:t>is still maintained in this type of data storage.</a:t>
            </a:r>
          </a:p>
          <a:p>
            <a:pPr marL="0" indent="0" algn="just">
              <a:buNone/>
            </a:pPr>
            <a:r>
              <a:rPr lang="en-US" dirty="0"/>
              <a:t>3. The </a:t>
            </a:r>
            <a:r>
              <a:rPr lang="en-US" b="1" dirty="0">
                <a:solidFill>
                  <a:srgbClr val="FF0000"/>
                </a:solidFill>
              </a:rPr>
              <a:t>capability to merge data from multiple data stores </a:t>
            </a:r>
            <a:r>
              <a:rPr lang="en-US" dirty="0"/>
              <a:t>is required in many installations.</a:t>
            </a:r>
          </a:p>
          <a:p>
            <a:pPr marL="0" indent="0" algn="just">
              <a:buNone/>
            </a:pPr>
            <a:r>
              <a:rPr lang="en-US" dirty="0"/>
              <a:t>4. The </a:t>
            </a:r>
            <a:r>
              <a:rPr lang="en-US" b="1" dirty="0">
                <a:solidFill>
                  <a:srgbClr val="FF0000"/>
                </a:solidFill>
              </a:rPr>
              <a:t>specification interface to indicate the data to extracted </a:t>
            </a:r>
            <a:r>
              <a:rPr lang="en-US" dirty="0"/>
              <a:t>and the conversion criteria is important.</a:t>
            </a:r>
          </a:p>
          <a:p>
            <a:pPr marL="0" indent="0" algn="just">
              <a:buNone/>
            </a:pPr>
            <a:r>
              <a:rPr lang="en-US" dirty="0"/>
              <a:t>5. The ability to </a:t>
            </a:r>
            <a:r>
              <a:rPr lang="en-US" b="1" dirty="0">
                <a:solidFill>
                  <a:srgbClr val="FF0000"/>
                </a:solidFill>
              </a:rPr>
              <a:t>read information from data dictionaries </a:t>
            </a:r>
            <a:r>
              <a:rPr lang="en-US" dirty="0"/>
              <a:t>or import information from repository product is desired.</a:t>
            </a:r>
            <a:endParaRPr lang="en-IN" dirty="0"/>
          </a:p>
        </p:txBody>
      </p:sp>
    </p:spTree>
    <p:extLst>
      <p:ext uri="{BB962C8B-B14F-4D97-AF65-F5344CB8AC3E}">
        <p14:creationId xmlns:p14="http://schemas.microsoft.com/office/powerpoint/2010/main" val="2351268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FB90-FA45-80F0-B22A-9EE392668FC2}"/>
              </a:ext>
            </a:extLst>
          </p:cNvPr>
          <p:cNvSpPr>
            <a:spLocks noGrp="1"/>
          </p:cNvSpPr>
          <p:nvPr>
            <p:ph type="title"/>
          </p:nvPr>
        </p:nvSpPr>
        <p:spPr>
          <a:xfrm>
            <a:off x="838200" y="365125"/>
            <a:ext cx="10515600" cy="724535"/>
          </a:xfrm>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D6A18916-8839-A856-A590-3C2E69D3B889}"/>
              </a:ext>
            </a:extLst>
          </p:cNvPr>
          <p:cNvSpPr>
            <a:spLocks noGrp="1"/>
          </p:cNvSpPr>
          <p:nvPr>
            <p:ph idx="1"/>
          </p:nvPr>
        </p:nvSpPr>
        <p:spPr>
          <a:xfrm>
            <a:off x="838200" y="1394460"/>
            <a:ext cx="10515600" cy="5338763"/>
          </a:xfrm>
        </p:spPr>
        <p:txBody>
          <a:bodyPr/>
          <a:lstStyle/>
          <a:p>
            <a:pPr marL="0" indent="0" algn="just">
              <a:buNone/>
            </a:pPr>
            <a:r>
              <a:rPr lang="en-US" dirty="0">
                <a:highlight>
                  <a:srgbClr val="00FF00"/>
                </a:highlight>
              </a:rPr>
              <a:t>iv. Metadata</a:t>
            </a:r>
          </a:p>
          <a:p>
            <a:pPr algn="just"/>
            <a:r>
              <a:rPr lang="en-US" dirty="0"/>
              <a:t>A </a:t>
            </a:r>
            <a:r>
              <a:rPr lang="en-US" dirty="0">
                <a:solidFill>
                  <a:srgbClr val="FF0000"/>
                </a:solidFill>
              </a:rPr>
              <a:t>frequently occurring problem </a:t>
            </a:r>
            <a:r>
              <a:rPr lang="en-US" dirty="0"/>
              <a:t>in </a:t>
            </a:r>
            <a:r>
              <a:rPr lang="en-US" dirty="0">
                <a:solidFill>
                  <a:srgbClr val="FF0000"/>
                </a:solidFill>
              </a:rPr>
              <a:t>Data Warehouse </a:t>
            </a:r>
            <a:r>
              <a:rPr lang="en-US" dirty="0"/>
              <a:t>is the problem of </a:t>
            </a:r>
            <a:r>
              <a:rPr lang="en-US" dirty="0">
                <a:highlight>
                  <a:srgbClr val="00FF00"/>
                </a:highlight>
              </a:rPr>
              <a:t>communicating to the end user </a:t>
            </a:r>
            <a:r>
              <a:rPr lang="en-US" b="1" dirty="0">
                <a:solidFill>
                  <a:srgbClr val="FF0000"/>
                </a:solidFill>
              </a:rPr>
              <a:t>what information resides </a:t>
            </a:r>
            <a:r>
              <a:rPr lang="en-US" dirty="0"/>
              <a:t>in the data warehouse and how it can be accessed.</a:t>
            </a:r>
          </a:p>
          <a:p>
            <a:pPr algn="just"/>
            <a:r>
              <a:rPr lang="en-US" dirty="0"/>
              <a:t>The </a:t>
            </a:r>
            <a:r>
              <a:rPr lang="en-US" dirty="0">
                <a:solidFill>
                  <a:srgbClr val="FF0000"/>
                </a:solidFill>
                <a:highlight>
                  <a:srgbClr val="FFFF00"/>
                </a:highlight>
              </a:rPr>
              <a:t>key </a:t>
            </a:r>
            <a:r>
              <a:rPr lang="en-US" dirty="0"/>
              <a:t>to providing users and applications </a:t>
            </a:r>
            <a:r>
              <a:rPr lang="en-US" dirty="0">
                <a:solidFill>
                  <a:srgbClr val="FF0000"/>
                </a:solidFill>
              </a:rPr>
              <a:t>with a roadmap to the information stored in the warehouse </a:t>
            </a:r>
            <a:r>
              <a:rPr lang="en-US" dirty="0"/>
              <a:t>is </a:t>
            </a:r>
            <a:r>
              <a:rPr lang="en-US" dirty="0">
                <a:solidFill>
                  <a:srgbClr val="FF0000"/>
                </a:solidFill>
                <a:highlight>
                  <a:srgbClr val="FFFF00"/>
                </a:highlight>
              </a:rPr>
              <a:t>the metadata</a:t>
            </a:r>
            <a:r>
              <a:rPr lang="en-US" dirty="0"/>
              <a:t>. </a:t>
            </a:r>
          </a:p>
          <a:p>
            <a:pPr algn="just"/>
            <a:r>
              <a:rPr lang="en-US" dirty="0"/>
              <a:t>It can define </a:t>
            </a:r>
            <a:r>
              <a:rPr lang="en-US" dirty="0">
                <a:highlight>
                  <a:srgbClr val="00FF00"/>
                </a:highlight>
              </a:rPr>
              <a:t>all data elements and their attributes</a:t>
            </a:r>
            <a:r>
              <a:rPr lang="en-US" dirty="0"/>
              <a:t>, data sources and timing, and the rules that govern data use and data transformations. </a:t>
            </a:r>
          </a:p>
          <a:p>
            <a:pPr algn="just"/>
            <a:r>
              <a:rPr lang="en-US" dirty="0"/>
              <a:t>Meta data </a:t>
            </a:r>
            <a:r>
              <a:rPr lang="en-US" dirty="0">
                <a:highlight>
                  <a:srgbClr val="00FFFF"/>
                </a:highlight>
              </a:rPr>
              <a:t>needs to be collected as the warehouse </a:t>
            </a:r>
            <a:r>
              <a:rPr lang="en-US" dirty="0"/>
              <a:t>is </a:t>
            </a:r>
            <a:r>
              <a:rPr lang="en-US" dirty="0">
                <a:highlight>
                  <a:srgbClr val="00FFFF"/>
                </a:highlight>
              </a:rPr>
              <a:t>designed</a:t>
            </a:r>
            <a:r>
              <a:rPr lang="en-US" dirty="0"/>
              <a:t> and </a:t>
            </a:r>
            <a:r>
              <a:rPr lang="en-US" dirty="0">
                <a:highlight>
                  <a:srgbClr val="00FFFF"/>
                </a:highlight>
              </a:rPr>
              <a:t>built</a:t>
            </a:r>
            <a:r>
              <a:rPr lang="en-US" dirty="0"/>
              <a:t>.</a:t>
            </a:r>
            <a:endParaRPr lang="en-IN" dirty="0"/>
          </a:p>
        </p:txBody>
      </p:sp>
    </p:spTree>
    <p:extLst>
      <p:ext uri="{BB962C8B-B14F-4D97-AF65-F5344CB8AC3E}">
        <p14:creationId xmlns:p14="http://schemas.microsoft.com/office/powerpoint/2010/main" val="386700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2-7875-5FB5-0C4F-EA5C775B4F18}"/>
              </a:ext>
            </a:extLst>
          </p:cNvPr>
          <p:cNvSpPr>
            <a:spLocks noGrp="1"/>
          </p:cNvSpPr>
          <p:nvPr>
            <p:ph type="title"/>
          </p:nvPr>
        </p:nvSpPr>
        <p:spPr>
          <a:xfrm>
            <a:off x="838200" y="365125"/>
            <a:ext cx="10515600" cy="770255"/>
          </a:xfrm>
        </p:spPr>
        <p:txBody>
          <a:bodyPr/>
          <a:lstStyle/>
          <a:p>
            <a:r>
              <a:rPr lang="en-IN" dirty="0"/>
              <a:t>Contd..</a:t>
            </a:r>
          </a:p>
        </p:txBody>
      </p:sp>
      <p:sp>
        <p:nvSpPr>
          <p:cNvPr id="3" name="Content Placeholder 2">
            <a:extLst>
              <a:ext uri="{FF2B5EF4-FFF2-40B4-BE49-F238E27FC236}">
                <a16:creationId xmlns:a16="http://schemas.microsoft.com/office/drawing/2014/main" id="{11584135-B5D0-EA19-A654-DFFF0135E675}"/>
              </a:ext>
            </a:extLst>
          </p:cNvPr>
          <p:cNvSpPr>
            <a:spLocks noGrp="1"/>
          </p:cNvSpPr>
          <p:nvPr>
            <p:ph idx="1"/>
          </p:nvPr>
        </p:nvSpPr>
        <p:spPr>
          <a:xfrm>
            <a:off x="838200" y="1135380"/>
            <a:ext cx="10515600" cy="5041583"/>
          </a:xfrm>
        </p:spPr>
        <p:txBody>
          <a:bodyPr>
            <a:normAutofit fontScale="92500" lnSpcReduction="20000"/>
          </a:bodyPr>
          <a:lstStyle/>
          <a:p>
            <a:pPr marL="0" indent="0" algn="just">
              <a:buNone/>
            </a:pPr>
            <a:r>
              <a:rPr lang="en-US" dirty="0">
                <a:highlight>
                  <a:srgbClr val="00FF00"/>
                </a:highlight>
              </a:rPr>
              <a:t>v. User Levels</a:t>
            </a:r>
          </a:p>
          <a:p>
            <a:pPr algn="just"/>
            <a:r>
              <a:rPr lang="en-US" dirty="0"/>
              <a:t>Data Warehousing is relatively new phenomenon, and a certain degree of sophistication is required on the end user’s part to effectively use the warehouse. The users can be classified on the basis of their skill level in accessing the warehouse:</a:t>
            </a:r>
          </a:p>
          <a:p>
            <a:pPr marL="0" indent="0" algn="just">
              <a:buNone/>
            </a:pPr>
            <a:r>
              <a:rPr lang="en-US" dirty="0">
                <a:highlight>
                  <a:srgbClr val="00FFFF"/>
                </a:highlight>
              </a:rPr>
              <a:t>1. Casual Users: </a:t>
            </a:r>
            <a:r>
              <a:rPr lang="en-US" dirty="0"/>
              <a:t>These </a:t>
            </a:r>
            <a:r>
              <a:rPr lang="en-US" b="1" dirty="0">
                <a:solidFill>
                  <a:srgbClr val="FF0000"/>
                </a:solidFill>
              </a:rPr>
              <a:t>users</a:t>
            </a:r>
            <a:r>
              <a:rPr lang="en-US" dirty="0"/>
              <a:t> are most </a:t>
            </a:r>
            <a:r>
              <a:rPr lang="en-US" b="1" dirty="0">
                <a:solidFill>
                  <a:srgbClr val="FF0000"/>
                </a:solidFill>
              </a:rPr>
              <a:t>comfortable retrieving information</a:t>
            </a:r>
            <a:r>
              <a:rPr lang="en-US" dirty="0"/>
              <a:t> from the warehouse in </a:t>
            </a:r>
            <a:r>
              <a:rPr lang="en-US" dirty="0">
                <a:highlight>
                  <a:srgbClr val="FFFF00"/>
                </a:highlight>
              </a:rPr>
              <a:t>pre-defined formats, and running preexisting queries and reports.</a:t>
            </a:r>
          </a:p>
          <a:p>
            <a:pPr marL="0" indent="0" algn="just">
              <a:buNone/>
            </a:pPr>
            <a:r>
              <a:rPr lang="en-US" dirty="0">
                <a:highlight>
                  <a:srgbClr val="00FFFF"/>
                </a:highlight>
              </a:rPr>
              <a:t>2. Power Users: </a:t>
            </a:r>
            <a:r>
              <a:rPr lang="en-US" dirty="0"/>
              <a:t>These users </a:t>
            </a:r>
            <a:r>
              <a:rPr lang="en-US" b="1" dirty="0">
                <a:solidFill>
                  <a:srgbClr val="FF0000"/>
                </a:solidFill>
              </a:rPr>
              <a:t>need access tools </a:t>
            </a:r>
            <a:r>
              <a:rPr lang="en-US" dirty="0"/>
              <a:t>that combine the </a:t>
            </a:r>
            <a:r>
              <a:rPr lang="en-US" b="1" dirty="0">
                <a:solidFill>
                  <a:srgbClr val="FF0000"/>
                </a:solidFill>
              </a:rPr>
              <a:t>simplicity of pre-defined queries and reports </a:t>
            </a:r>
            <a:r>
              <a:rPr lang="en-US" dirty="0"/>
              <a:t>with a certain degree of flexibility.</a:t>
            </a:r>
          </a:p>
          <a:p>
            <a:pPr marL="0" indent="0" algn="just">
              <a:buNone/>
            </a:pPr>
            <a:r>
              <a:rPr lang="en-US" dirty="0">
                <a:highlight>
                  <a:srgbClr val="00FFFF"/>
                </a:highlight>
              </a:rPr>
              <a:t>3. Experts: </a:t>
            </a:r>
            <a:r>
              <a:rPr lang="en-US" dirty="0"/>
              <a:t>These </a:t>
            </a:r>
            <a:r>
              <a:rPr lang="en-US" b="1" dirty="0">
                <a:solidFill>
                  <a:srgbClr val="FF0000"/>
                </a:solidFill>
              </a:rPr>
              <a:t>users</a:t>
            </a:r>
            <a:r>
              <a:rPr lang="en-US" dirty="0"/>
              <a:t> tend </a:t>
            </a:r>
            <a:r>
              <a:rPr lang="en-US" dirty="0">
                <a:highlight>
                  <a:srgbClr val="FFFF00"/>
                </a:highlight>
              </a:rPr>
              <a:t>to create their own queries and perform </a:t>
            </a:r>
            <a:r>
              <a:rPr lang="en-US" dirty="0"/>
              <a:t>sophisticated analysis on the information they retrieve from the warehouse.</a:t>
            </a:r>
            <a:endParaRPr lang="en-IN" dirty="0"/>
          </a:p>
        </p:txBody>
      </p:sp>
    </p:spTree>
    <p:extLst>
      <p:ext uri="{BB962C8B-B14F-4D97-AF65-F5344CB8AC3E}">
        <p14:creationId xmlns:p14="http://schemas.microsoft.com/office/powerpoint/2010/main" val="87348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AD2B-AA1B-4D52-F8CB-61377B449164}"/>
              </a:ext>
            </a:extLst>
          </p:cNvPr>
          <p:cNvSpPr>
            <a:spLocks noGrp="1"/>
          </p:cNvSpPr>
          <p:nvPr>
            <p:ph type="title"/>
          </p:nvPr>
        </p:nvSpPr>
        <p:spPr/>
        <p:txBody>
          <a:bodyPr/>
          <a:lstStyle/>
          <a:p>
            <a:r>
              <a:rPr lang="en-IN" dirty="0"/>
              <a:t>5) Benefits of Data Warehouse</a:t>
            </a:r>
          </a:p>
        </p:txBody>
      </p:sp>
      <p:sp>
        <p:nvSpPr>
          <p:cNvPr id="3" name="Content Placeholder 2">
            <a:extLst>
              <a:ext uri="{FF2B5EF4-FFF2-40B4-BE49-F238E27FC236}">
                <a16:creationId xmlns:a16="http://schemas.microsoft.com/office/drawing/2014/main" id="{93D0F807-9119-2549-0E1D-7BDB8FD93BE5}"/>
              </a:ext>
            </a:extLst>
          </p:cNvPr>
          <p:cNvSpPr>
            <a:spLocks noGrp="1"/>
          </p:cNvSpPr>
          <p:nvPr>
            <p:ph idx="1"/>
          </p:nvPr>
        </p:nvSpPr>
        <p:spPr>
          <a:xfrm>
            <a:off x="838200" y="1379220"/>
            <a:ext cx="10515600" cy="5379719"/>
          </a:xfrm>
        </p:spPr>
        <p:txBody>
          <a:bodyPr>
            <a:normAutofit/>
          </a:bodyPr>
          <a:lstStyle/>
          <a:p>
            <a:pPr marL="0" indent="0">
              <a:buNone/>
            </a:pPr>
            <a:r>
              <a:rPr lang="en-US" dirty="0"/>
              <a:t>Successfully implemented data warehousing can realize some significance benefits which can be categorized in two categories:</a:t>
            </a:r>
          </a:p>
          <a:p>
            <a:pPr marL="0" indent="0">
              <a:buNone/>
            </a:pPr>
            <a:r>
              <a:rPr lang="en-US" dirty="0">
                <a:highlight>
                  <a:srgbClr val="FFFF00"/>
                </a:highlight>
              </a:rPr>
              <a:t>1. Tangible Benefits:</a:t>
            </a:r>
          </a:p>
          <a:p>
            <a:pPr marL="457200" lvl="1" indent="0">
              <a:buNone/>
            </a:pPr>
            <a:r>
              <a:rPr lang="en-US" dirty="0"/>
              <a:t>1. Product inventory </a:t>
            </a:r>
            <a:r>
              <a:rPr lang="en-US" b="1" dirty="0">
                <a:solidFill>
                  <a:srgbClr val="FF0000"/>
                </a:solidFill>
              </a:rPr>
              <a:t>turnover</a:t>
            </a:r>
            <a:r>
              <a:rPr lang="en-US" dirty="0"/>
              <a:t> is </a:t>
            </a:r>
            <a:r>
              <a:rPr lang="en-US" b="1" dirty="0">
                <a:solidFill>
                  <a:srgbClr val="FF0000"/>
                </a:solidFill>
              </a:rPr>
              <a:t>improved</a:t>
            </a:r>
          </a:p>
          <a:p>
            <a:pPr marL="457200" lvl="1" indent="0">
              <a:buNone/>
            </a:pPr>
            <a:r>
              <a:rPr lang="en-US" dirty="0"/>
              <a:t>2. More </a:t>
            </a:r>
            <a:r>
              <a:rPr lang="en-US" b="1" dirty="0">
                <a:solidFill>
                  <a:srgbClr val="FF0000"/>
                </a:solidFill>
              </a:rPr>
              <a:t>cost effective decision making is enabled </a:t>
            </a:r>
            <a:r>
              <a:rPr lang="en-US" dirty="0"/>
              <a:t>by separating (ad-hoc) query processing from running against operational database.</a:t>
            </a:r>
          </a:p>
          <a:p>
            <a:pPr marL="457200" lvl="1" indent="0">
              <a:buNone/>
            </a:pPr>
            <a:r>
              <a:rPr lang="en-US" dirty="0"/>
              <a:t>3. Better business intelligence is enabled by </a:t>
            </a:r>
            <a:r>
              <a:rPr lang="en-US" b="1" dirty="0">
                <a:solidFill>
                  <a:srgbClr val="FF0000"/>
                </a:solidFill>
              </a:rPr>
              <a:t>increased quality and flexibility </a:t>
            </a:r>
            <a:r>
              <a:rPr lang="en-US" dirty="0"/>
              <a:t>of market analysis available through multi-level data structures.</a:t>
            </a:r>
          </a:p>
          <a:p>
            <a:pPr marL="0" indent="0">
              <a:buNone/>
            </a:pPr>
            <a:r>
              <a:rPr lang="en-US" dirty="0">
                <a:highlight>
                  <a:srgbClr val="FFFF00"/>
                </a:highlight>
              </a:rPr>
              <a:t>2. Intangible Benefits:</a:t>
            </a:r>
          </a:p>
          <a:p>
            <a:pPr marL="457200" lvl="1" indent="0">
              <a:buNone/>
            </a:pPr>
            <a:r>
              <a:rPr lang="en-US" dirty="0"/>
              <a:t>1. Improved </a:t>
            </a:r>
            <a:r>
              <a:rPr lang="en-US" dirty="0">
                <a:solidFill>
                  <a:srgbClr val="FF0000"/>
                </a:solidFill>
                <a:highlight>
                  <a:srgbClr val="FFFF00"/>
                </a:highlight>
              </a:rPr>
              <a:t>productivity</a:t>
            </a:r>
          </a:p>
          <a:p>
            <a:pPr marL="457200" lvl="1" indent="0">
              <a:buNone/>
            </a:pPr>
            <a:r>
              <a:rPr lang="en-US" dirty="0"/>
              <a:t>2. </a:t>
            </a:r>
            <a:r>
              <a:rPr lang="en-US" dirty="0">
                <a:solidFill>
                  <a:srgbClr val="FF0000"/>
                </a:solidFill>
              </a:rPr>
              <a:t>Reduced redundant processing</a:t>
            </a:r>
            <a:r>
              <a:rPr lang="en-US" dirty="0"/>
              <a:t>, support, and software to </a:t>
            </a:r>
            <a:r>
              <a:rPr lang="en-US" dirty="0">
                <a:solidFill>
                  <a:srgbClr val="FF0000"/>
                </a:solidFill>
                <a:highlight>
                  <a:srgbClr val="FFFF00"/>
                </a:highlight>
              </a:rPr>
              <a:t>support overlapping decision support applications</a:t>
            </a:r>
            <a:endParaRPr lang="en-IN" dirty="0">
              <a:solidFill>
                <a:srgbClr val="FF0000"/>
              </a:solidFill>
              <a:highlight>
                <a:srgbClr val="FFFF00"/>
              </a:highlight>
            </a:endParaRPr>
          </a:p>
        </p:txBody>
      </p:sp>
    </p:spTree>
    <p:extLst>
      <p:ext uri="{BB962C8B-B14F-4D97-AF65-F5344CB8AC3E}">
        <p14:creationId xmlns:p14="http://schemas.microsoft.com/office/powerpoint/2010/main" val="101850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9CE1-B16E-7192-5C42-688638E9F12B}"/>
              </a:ext>
            </a:extLst>
          </p:cNvPr>
          <p:cNvSpPr>
            <a:spLocks noGrp="1"/>
          </p:cNvSpPr>
          <p:nvPr>
            <p:ph type="title"/>
          </p:nvPr>
        </p:nvSpPr>
        <p:spPr/>
        <p:txBody>
          <a:bodyPr/>
          <a:lstStyle/>
          <a:p>
            <a:r>
              <a:rPr lang="en-IN" dirty="0"/>
              <a:t>Critical success factor</a:t>
            </a:r>
          </a:p>
        </p:txBody>
      </p:sp>
      <p:sp>
        <p:nvSpPr>
          <p:cNvPr id="3" name="Content Placeholder 2">
            <a:extLst>
              <a:ext uri="{FF2B5EF4-FFF2-40B4-BE49-F238E27FC236}">
                <a16:creationId xmlns:a16="http://schemas.microsoft.com/office/drawing/2014/main" id="{6B642476-CFDE-4A38-9F5B-1869232643DE}"/>
              </a:ext>
            </a:extLst>
          </p:cNvPr>
          <p:cNvSpPr>
            <a:spLocks noGrp="1"/>
          </p:cNvSpPr>
          <p:nvPr>
            <p:ph idx="1"/>
          </p:nvPr>
        </p:nvSpPr>
        <p:spPr>
          <a:xfrm>
            <a:off x="838200" y="1508760"/>
            <a:ext cx="10515600" cy="4668203"/>
          </a:xfrm>
        </p:spPr>
        <p:txBody>
          <a:bodyPr>
            <a:normAutofit lnSpcReduction="10000"/>
          </a:bodyPr>
          <a:lstStyle/>
          <a:p>
            <a:pPr marL="0" indent="0">
              <a:buNone/>
            </a:pPr>
            <a:r>
              <a:rPr lang="en-US" dirty="0"/>
              <a:t>The term </a:t>
            </a:r>
            <a:r>
              <a:rPr lang="en-US" dirty="0">
                <a:solidFill>
                  <a:srgbClr val="FF0000"/>
                </a:solidFill>
                <a:highlight>
                  <a:srgbClr val="FFFF00"/>
                </a:highlight>
              </a:rPr>
              <a:t>"critical success factor" </a:t>
            </a:r>
            <a:r>
              <a:rPr lang="en-US" dirty="0"/>
              <a:t>to refer </a:t>
            </a:r>
            <a:r>
              <a:rPr lang="en-US" b="1" dirty="0">
                <a:solidFill>
                  <a:srgbClr val="FF0000"/>
                </a:solidFill>
              </a:rPr>
              <a:t>to those things that must go right if an undertaking is to become successful.</a:t>
            </a:r>
          </a:p>
          <a:p>
            <a:pPr marL="0" indent="0">
              <a:buNone/>
            </a:pPr>
            <a:r>
              <a:rPr lang="en-US" dirty="0"/>
              <a:t>For a data warehouse project, these critical success factors include,</a:t>
            </a:r>
          </a:p>
          <a:p>
            <a:r>
              <a:rPr lang="en-US" dirty="0"/>
              <a:t>Set </a:t>
            </a:r>
            <a:r>
              <a:rPr lang="en-US" dirty="0">
                <a:highlight>
                  <a:srgbClr val="00FF00"/>
                </a:highlight>
              </a:rPr>
              <a:t>specific, achievable, and measurable goals</a:t>
            </a:r>
          </a:p>
          <a:p>
            <a:r>
              <a:rPr lang="en-US" dirty="0">
                <a:highlight>
                  <a:srgbClr val="00FF00"/>
                </a:highlight>
              </a:rPr>
              <a:t>Involve everyone </a:t>
            </a:r>
            <a:r>
              <a:rPr lang="en-US" dirty="0"/>
              <a:t>throughout the project</a:t>
            </a:r>
          </a:p>
          <a:p>
            <a:r>
              <a:rPr lang="en-US" dirty="0"/>
              <a:t>Keep an </a:t>
            </a:r>
            <a:r>
              <a:rPr lang="en-US" dirty="0">
                <a:highlight>
                  <a:srgbClr val="00FF00"/>
                </a:highlight>
              </a:rPr>
              <a:t>eye on the big picture</a:t>
            </a:r>
          </a:p>
          <a:p>
            <a:r>
              <a:rPr lang="en-US" dirty="0">
                <a:highlight>
                  <a:srgbClr val="00FF00"/>
                </a:highlight>
              </a:rPr>
              <a:t> Pay attention </a:t>
            </a:r>
            <a:r>
              <a:rPr lang="en-US" dirty="0"/>
              <a:t>to the </a:t>
            </a:r>
            <a:r>
              <a:rPr lang="en-US" dirty="0">
                <a:highlight>
                  <a:srgbClr val="00FFFF"/>
                </a:highlight>
              </a:rPr>
              <a:t>details</a:t>
            </a:r>
            <a:r>
              <a:rPr lang="en-US" dirty="0"/>
              <a:t> and </a:t>
            </a:r>
            <a:r>
              <a:rPr lang="en-US" dirty="0">
                <a:highlight>
                  <a:srgbClr val="00FFFF"/>
                </a:highlight>
              </a:rPr>
              <a:t>do not depend on assumptions</a:t>
            </a:r>
          </a:p>
          <a:p>
            <a:r>
              <a:rPr lang="en-IN" dirty="0"/>
              <a:t>Consider </a:t>
            </a:r>
            <a:r>
              <a:rPr lang="en-IN" dirty="0">
                <a:highlight>
                  <a:srgbClr val="00FF00"/>
                </a:highlight>
              </a:rPr>
              <a:t>long-term strategy</a:t>
            </a:r>
            <a:endParaRPr lang="en-US" dirty="0">
              <a:highlight>
                <a:srgbClr val="00FF00"/>
              </a:highlight>
            </a:endParaRPr>
          </a:p>
          <a:p>
            <a:r>
              <a:rPr lang="en-IN" dirty="0">
                <a:highlight>
                  <a:srgbClr val="00FF00"/>
                </a:highlight>
              </a:rPr>
              <a:t>Learn from others</a:t>
            </a:r>
          </a:p>
        </p:txBody>
      </p:sp>
    </p:spTree>
    <p:extLst>
      <p:ext uri="{BB962C8B-B14F-4D97-AF65-F5344CB8AC3E}">
        <p14:creationId xmlns:p14="http://schemas.microsoft.com/office/powerpoint/2010/main" val="380706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9AC7-DBAE-A4B0-997A-D65B896290FF}"/>
              </a:ext>
            </a:extLst>
          </p:cNvPr>
          <p:cNvSpPr>
            <a:spLocks noGrp="1"/>
          </p:cNvSpPr>
          <p:nvPr>
            <p:ph type="title"/>
          </p:nvPr>
        </p:nvSpPr>
        <p:spPr/>
        <p:txBody>
          <a:bodyPr/>
          <a:lstStyle/>
          <a:p>
            <a:r>
              <a:rPr lang="en-IN" dirty="0"/>
              <a:t>Requirement Analysis</a:t>
            </a:r>
          </a:p>
        </p:txBody>
      </p:sp>
      <p:sp>
        <p:nvSpPr>
          <p:cNvPr id="3" name="Content Placeholder 2">
            <a:extLst>
              <a:ext uri="{FF2B5EF4-FFF2-40B4-BE49-F238E27FC236}">
                <a16:creationId xmlns:a16="http://schemas.microsoft.com/office/drawing/2014/main" id="{F4F1EB1A-E764-A974-2EA7-46F17954B70D}"/>
              </a:ext>
            </a:extLst>
          </p:cNvPr>
          <p:cNvSpPr>
            <a:spLocks noGrp="1"/>
          </p:cNvSpPr>
          <p:nvPr>
            <p:ph idx="1"/>
          </p:nvPr>
        </p:nvSpPr>
        <p:spPr>
          <a:xfrm>
            <a:off x="838200" y="1562100"/>
            <a:ext cx="10515600" cy="4614863"/>
          </a:xfrm>
        </p:spPr>
        <p:txBody>
          <a:bodyPr>
            <a:normAutofit/>
          </a:bodyPr>
          <a:lstStyle/>
          <a:p>
            <a:pPr algn="just"/>
            <a:r>
              <a:rPr lang="en-US" dirty="0"/>
              <a:t>Requirement analysis is the </a:t>
            </a:r>
            <a:r>
              <a:rPr lang="en-US" dirty="0">
                <a:highlight>
                  <a:srgbClr val="00FF00"/>
                </a:highlight>
              </a:rPr>
              <a:t>most crucial factor for the success of any project</a:t>
            </a:r>
            <a:r>
              <a:rPr lang="en-US" dirty="0"/>
              <a:t>. In the absence of a clear goal, success rates are low. </a:t>
            </a:r>
          </a:p>
          <a:p>
            <a:pPr marL="0" indent="0" algn="just">
              <a:buNone/>
            </a:pPr>
            <a:r>
              <a:rPr lang="en-US" b="1" dirty="0">
                <a:solidFill>
                  <a:srgbClr val="FF0000"/>
                </a:solidFill>
              </a:rPr>
              <a:t>The steps in the require analysis phase:</a:t>
            </a:r>
          </a:p>
          <a:p>
            <a:pPr algn="just"/>
            <a:r>
              <a:rPr lang="en-US" dirty="0"/>
              <a:t>Clearly </a:t>
            </a:r>
            <a:r>
              <a:rPr lang="en-US" dirty="0">
                <a:highlight>
                  <a:srgbClr val="00FFFF"/>
                </a:highlight>
              </a:rPr>
              <a:t>state the problems </a:t>
            </a:r>
            <a:r>
              <a:rPr lang="en-US" dirty="0"/>
              <a:t>that have to be solved.</a:t>
            </a:r>
          </a:p>
          <a:p>
            <a:pPr algn="just"/>
            <a:r>
              <a:rPr lang="en-US" dirty="0">
                <a:highlight>
                  <a:srgbClr val="00FFFF"/>
                </a:highlight>
              </a:rPr>
              <a:t>Identify all data sources </a:t>
            </a:r>
            <a:r>
              <a:rPr lang="en-US" dirty="0"/>
              <a:t>and the formats in which the data is stored in them. </a:t>
            </a:r>
          </a:p>
          <a:p>
            <a:pPr algn="just"/>
            <a:r>
              <a:rPr lang="en-US" dirty="0">
                <a:highlight>
                  <a:srgbClr val="00FFFF"/>
                </a:highlight>
              </a:rPr>
              <a:t>Identify the users </a:t>
            </a:r>
            <a:r>
              <a:rPr lang="en-US" dirty="0"/>
              <a:t>of the data warehouse system.</a:t>
            </a:r>
          </a:p>
          <a:p>
            <a:pPr algn="just"/>
            <a:r>
              <a:rPr lang="en-US" dirty="0"/>
              <a:t>Clearly </a:t>
            </a:r>
            <a:r>
              <a:rPr lang="en-US" dirty="0">
                <a:highlight>
                  <a:srgbClr val="00FFFF"/>
                </a:highlight>
              </a:rPr>
              <a:t>specify the budget </a:t>
            </a:r>
            <a:r>
              <a:rPr lang="en-US" dirty="0"/>
              <a:t>in terms of time, money, and personnel.</a:t>
            </a:r>
          </a:p>
        </p:txBody>
      </p:sp>
    </p:spTree>
    <p:extLst>
      <p:ext uri="{BB962C8B-B14F-4D97-AF65-F5344CB8AC3E}">
        <p14:creationId xmlns:p14="http://schemas.microsoft.com/office/powerpoint/2010/main" val="1603894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9AC7-DBAE-A4B0-997A-D65B896290FF}"/>
              </a:ext>
            </a:extLst>
          </p:cNvPr>
          <p:cNvSpPr>
            <a:spLocks noGrp="1"/>
          </p:cNvSpPr>
          <p:nvPr>
            <p:ph type="title"/>
          </p:nvPr>
        </p:nvSpPr>
        <p:spPr>
          <a:xfrm>
            <a:off x="838200" y="418465"/>
            <a:ext cx="10515600" cy="983615"/>
          </a:xfrm>
        </p:spPr>
        <p:txBody>
          <a:bodyPr/>
          <a:lstStyle/>
          <a:p>
            <a:r>
              <a:rPr lang="en-IN" dirty="0"/>
              <a:t>Requirement Analysis                                 Contd..</a:t>
            </a:r>
          </a:p>
        </p:txBody>
      </p:sp>
      <p:sp>
        <p:nvSpPr>
          <p:cNvPr id="3" name="Content Placeholder 2">
            <a:extLst>
              <a:ext uri="{FF2B5EF4-FFF2-40B4-BE49-F238E27FC236}">
                <a16:creationId xmlns:a16="http://schemas.microsoft.com/office/drawing/2014/main" id="{F4F1EB1A-E764-A974-2EA7-46F17954B70D}"/>
              </a:ext>
            </a:extLst>
          </p:cNvPr>
          <p:cNvSpPr>
            <a:spLocks noGrp="1"/>
          </p:cNvSpPr>
          <p:nvPr>
            <p:ph idx="1"/>
          </p:nvPr>
        </p:nvSpPr>
        <p:spPr>
          <a:xfrm>
            <a:off x="838200" y="1562100"/>
            <a:ext cx="10515600" cy="5113020"/>
          </a:xfrm>
        </p:spPr>
        <p:txBody>
          <a:bodyPr>
            <a:normAutofit/>
          </a:bodyPr>
          <a:lstStyle/>
          <a:p>
            <a:pPr algn="just"/>
            <a:r>
              <a:rPr lang="en-US" dirty="0"/>
              <a:t>Ask the </a:t>
            </a:r>
            <a:r>
              <a:rPr lang="en-US" dirty="0">
                <a:highlight>
                  <a:srgbClr val="00FF00"/>
                </a:highlight>
              </a:rPr>
              <a:t>users</a:t>
            </a:r>
            <a:r>
              <a:rPr lang="en-US" dirty="0"/>
              <a:t> to </a:t>
            </a:r>
            <a:r>
              <a:rPr lang="en-US" dirty="0">
                <a:highlight>
                  <a:srgbClr val="00FFFF"/>
                </a:highlight>
              </a:rPr>
              <a:t>specify their expectations </a:t>
            </a:r>
            <a:r>
              <a:rPr lang="en-US" dirty="0"/>
              <a:t>from the new system.</a:t>
            </a:r>
          </a:p>
          <a:p>
            <a:pPr algn="just"/>
            <a:r>
              <a:rPr lang="en-US" dirty="0"/>
              <a:t>Ask the </a:t>
            </a:r>
            <a:r>
              <a:rPr lang="en-US" dirty="0">
                <a:highlight>
                  <a:srgbClr val="00FF00"/>
                </a:highlight>
              </a:rPr>
              <a:t>management</a:t>
            </a:r>
            <a:r>
              <a:rPr lang="en-US" dirty="0"/>
              <a:t> to </a:t>
            </a:r>
            <a:r>
              <a:rPr lang="en-US" dirty="0">
                <a:highlight>
                  <a:srgbClr val="00FFFF"/>
                </a:highlight>
              </a:rPr>
              <a:t>specify the success criteria</a:t>
            </a:r>
            <a:r>
              <a:rPr lang="en-US" dirty="0"/>
              <a:t>.</a:t>
            </a:r>
          </a:p>
          <a:p>
            <a:pPr algn="just"/>
            <a:r>
              <a:rPr lang="en-US" dirty="0">
                <a:highlight>
                  <a:srgbClr val="FFFF00"/>
                </a:highlight>
              </a:rPr>
              <a:t>Filter requirements from their desires</a:t>
            </a:r>
            <a:r>
              <a:rPr lang="en-US" dirty="0"/>
              <a:t>. Initially start with designing the system as per the requirements, and then later on in the enhancement phase, address the desires. </a:t>
            </a:r>
          </a:p>
          <a:p>
            <a:pPr algn="just"/>
            <a:r>
              <a:rPr lang="en-US" dirty="0"/>
              <a:t>Formulate </a:t>
            </a:r>
            <a:r>
              <a:rPr lang="en-US" dirty="0">
                <a:highlight>
                  <a:srgbClr val="00FFFF"/>
                </a:highlight>
              </a:rPr>
              <a:t>a prioritized requirements document</a:t>
            </a:r>
            <a:r>
              <a:rPr lang="en-US" dirty="0"/>
              <a:t>, listing the requirement, its source, the success criteria, and its priority.</a:t>
            </a:r>
          </a:p>
          <a:p>
            <a:pPr algn="just"/>
            <a:r>
              <a:rPr lang="en-US" dirty="0"/>
              <a:t>Get a </a:t>
            </a:r>
            <a:r>
              <a:rPr lang="en-US" dirty="0">
                <a:highlight>
                  <a:srgbClr val="00FFFF"/>
                </a:highlight>
              </a:rPr>
              <a:t>sign-off of the requirements</a:t>
            </a:r>
            <a:r>
              <a:rPr lang="en-US" dirty="0"/>
              <a:t>, resource allocation, and schedule from the top management before the team can proceed with later stages.</a:t>
            </a:r>
            <a:endParaRPr lang="en-IN" dirty="0"/>
          </a:p>
        </p:txBody>
      </p:sp>
    </p:spTree>
    <p:extLst>
      <p:ext uri="{BB962C8B-B14F-4D97-AF65-F5344CB8AC3E}">
        <p14:creationId xmlns:p14="http://schemas.microsoft.com/office/powerpoint/2010/main" val="122064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00BE-ED0D-3CB7-F13D-7619C84ED737}"/>
              </a:ext>
            </a:extLst>
          </p:cNvPr>
          <p:cNvSpPr>
            <a:spLocks noGrp="1"/>
          </p:cNvSpPr>
          <p:nvPr>
            <p:ph type="title"/>
          </p:nvPr>
        </p:nvSpPr>
        <p:spPr/>
        <p:txBody>
          <a:bodyPr/>
          <a:lstStyle/>
          <a:p>
            <a:r>
              <a:rPr lang="en-US" dirty="0">
                <a:highlight>
                  <a:srgbClr val="FF00FF"/>
                </a:highlight>
              </a:rPr>
              <a:t>Planning for the data warehouse</a:t>
            </a:r>
            <a:endParaRPr lang="en-IN" dirty="0">
              <a:highlight>
                <a:srgbClr val="FF00FF"/>
              </a:highlight>
            </a:endParaRPr>
          </a:p>
        </p:txBody>
      </p:sp>
      <p:sp>
        <p:nvSpPr>
          <p:cNvPr id="3" name="Content Placeholder 2">
            <a:extLst>
              <a:ext uri="{FF2B5EF4-FFF2-40B4-BE49-F238E27FC236}">
                <a16:creationId xmlns:a16="http://schemas.microsoft.com/office/drawing/2014/main" id="{923FF371-035F-98F8-F42D-F7142459E3B9}"/>
              </a:ext>
            </a:extLst>
          </p:cNvPr>
          <p:cNvSpPr>
            <a:spLocks noGrp="1"/>
          </p:cNvSpPr>
          <p:nvPr>
            <p:ph idx="1"/>
          </p:nvPr>
        </p:nvSpPr>
        <p:spPr>
          <a:xfrm>
            <a:off x="838200" y="1554480"/>
            <a:ext cx="10515600" cy="5135078"/>
          </a:xfrm>
        </p:spPr>
        <p:txBody>
          <a:bodyPr>
            <a:normAutofit fontScale="77500" lnSpcReduction="20000"/>
          </a:bodyPr>
          <a:lstStyle/>
          <a:p>
            <a:pPr marL="0" indent="0">
              <a:buNone/>
            </a:pPr>
            <a:r>
              <a:rPr lang="en-US" sz="3100" dirty="0"/>
              <a:t>A data warehouse is planned in terms of </a:t>
            </a:r>
            <a:r>
              <a:rPr lang="en-US" sz="3100" b="1" dirty="0">
                <a:solidFill>
                  <a:srgbClr val="FF0000"/>
                </a:solidFill>
              </a:rPr>
              <a:t>business requirements, personal</a:t>
            </a:r>
          </a:p>
          <a:p>
            <a:pPr marL="0" indent="0">
              <a:buNone/>
            </a:pPr>
            <a:r>
              <a:rPr lang="en-US" sz="3100" b="1" dirty="0">
                <a:solidFill>
                  <a:srgbClr val="FF0000"/>
                </a:solidFill>
              </a:rPr>
              <a:t>finances, and feasibility.</a:t>
            </a:r>
          </a:p>
          <a:p>
            <a:pPr marL="0" indent="0">
              <a:buNone/>
            </a:pPr>
            <a:endParaRPr lang="en-US" dirty="0"/>
          </a:p>
          <a:p>
            <a:pPr marL="0" indent="0">
              <a:buNone/>
            </a:pPr>
            <a:r>
              <a:rPr lang="en-US" b="1" dirty="0">
                <a:highlight>
                  <a:srgbClr val="00FFFF"/>
                </a:highlight>
              </a:rPr>
              <a:t>1) Project Staff:</a:t>
            </a:r>
          </a:p>
          <a:p>
            <a:pPr marL="0" indent="0">
              <a:buNone/>
            </a:pPr>
            <a:r>
              <a:rPr lang="en-US" dirty="0"/>
              <a:t>✓ </a:t>
            </a:r>
            <a:r>
              <a:rPr lang="en-US" dirty="0">
                <a:highlight>
                  <a:srgbClr val="00FF00"/>
                </a:highlight>
              </a:rPr>
              <a:t>Technical staff </a:t>
            </a:r>
            <a:r>
              <a:rPr lang="en-US" dirty="0"/>
              <a:t>that includes </a:t>
            </a:r>
            <a:r>
              <a:rPr lang="en-US" dirty="0">
                <a:solidFill>
                  <a:srgbClr val="FF0000"/>
                </a:solidFill>
              </a:rPr>
              <a:t>the project leader, a data analyst, a business analyst, </a:t>
            </a:r>
            <a:r>
              <a:rPr lang="en-US" dirty="0"/>
              <a:t>a</a:t>
            </a:r>
          </a:p>
          <a:p>
            <a:pPr marL="0" indent="0">
              <a:buNone/>
            </a:pPr>
            <a:r>
              <a:rPr lang="en-US" dirty="0">
                <a:solidFill>
                  <a:srgbClr val="FF0000"/>
                </a:solidFill>
              </a:rPr>
              <a:t>database administrator, and programmers </a:t>
            </a:r>
            <a:r>
              <a:rPr lang="en-US" dirty="0"/>
              <a:t>who are familiar with business problems to</a:t>
            </a:r>
          </a:p>
          <a:p>
            <a:pPr marL="0" indent="0">
              <a:buNone/>
            </a:pPr>
            <a:r>
              <a:rPr lang="en-US" dirty="0"/>
              <a:t>be solved.</a:t>
            </a:r>
          </a:p>
          <a:p>
            <a:pPr marL="0" indent="0">
              <a:buNone/>
            </a:pPr>
            <a:r>
              <a:rPr lang="en-US" dirty="0"/>
              <a:t>✓ </a:t>
            </a:r>
            <a:r>
              <a:rPr lang="en-US" dirty="0">
                <a:highlight>
                  <a:srgbClr val="00FF00"/>
                </a:highlight>
              </a:rPr>
              <a:t>An ad hoc technical staff </a:t>
            </a:r>
            <a:r>
              <a:rPr lang="en-US" dirty="0">
                <a:solidFill>
                  <a:srgbClr val="FF0000"/>
                </a:solidFill>
              </a:rPr>
              <a:t>who will be called to join the project </a:t>
            </a:r>
            <a:r>
              <a:rPr lang="en-US" dirty="0"/>
              <a:t>as and when needed</a:t>
            </a:r>
          </a:p>
          <a:p>
            <a:pPr marL="0" indent="0">
              <a:buNone/>
            </a:pPr>
            <a:r>
              <a:rPr lang="en-US" dirty="0"/>
              <a:t>for </a:t>
            </a:r>
            <a:r>
              <a:rPr lang="en-US" dirty="0">
                <a:solidFill>
                  <a:srgbClr val="FF0000"/>
                </a:solidFill>
              </a:rPr>
              <a:t>specific project tasks </a:t>
            </a:r>
            <a:r>
              <a:rPr lang="en-US" dirty="0"/>
              <a:t>like for technical support technical writing, training, and </a:t>
            </a:r>
          </a:p>
          <a:p>
            <a:pPr marL="0" indent="0">
              <a:buNone/>
            </a:pPr>
            <a:r>
              <a:rPr lang="en-US" dirty="0"/>
              <a:t>helpdesk.</a:t>
            </a:r>
          </a:p>
          <a:p>
            <a:pPr marL="0" indent="0">
              <a:buNone/>
            </a:pPr>
            <a:r>
              <a:rPr lang="en-US" dirty="0"/>
              <a:t>✓ An </a:t>
            </a:r>
            <a:r>
              <a:rPr lang="en-US" dirty="0">
                <a:highlight>
                  <a:srgbClr val="00FF00"/>
                </a:highlight>
              </a:rPr>
              <a:t>end-user staff </a:t>
            </a:r>
            <a:r>
              <a:rPr lang="en-US" dirty="0"/>
              <a:t>that comprises </a:t>
            </a:r>
            <a:r>
              <a:rPr lang="en-US" dirty="0">
                <a:solidFill>
                  <a:srgbClr val="FF0000"/>
                </a:solidFill>
              </a:rPr>
              <a:t>subject matter experts.</a:t>
            </a:r>
          </a:p>
          <a:p>
            <a:pPr marL="0" indent="0">
              <a:buNone/>
            </a:pPr>
            <a:r>
              <a:rPr lang="en-US" dirty="0"/>
              <a:t>✓ </a:t>
            </a:r>
            <a:r>
              <a:rPr lang="en-US" dirty="0">
                <a:highlight>
                  <a:srgbClr val="00FF00"/>
                </a:highlight>
              </a:rPr>
              <a:t>Corporate level sponsors </a:t>
            </a:r>
            <a:r>
              <a:rPr lang="en-US" dirty="0"/>
              <a:t>such </a:t>
            </a:r>
            <a:r>
              <a:rPr lang="en-US" dirty="0">
                <a:solidFill>
                  <a:srgbClr val="FF0000"/>
                </a:solidFill>
              </a:rPr>
              <a:t>as executives from the end-user and IT community</a:t>
            </a:r>
            <a:r>
              <a:rPr lang="en-US" dirty="0"/>
              <a:t>.</a:t>
            </a:r>
            <a:endParaRPr lang="en-IN" dirty="0"/>
          </a:p>
        </p:txBody>
      </p:sp>
    </p:spTree>
    <p:extLst>
      <p:ext uri="{BB962C8B-B14F-4D97-AF65-F5344CB8AC3E}">
        <p14:creationId xmlns:p14="http://schemas.microsoft.com/office/powerpoint/2010/main" val="2628524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08CE72-52DF-820E-7E62-8145EA8E6B6B}"/>
              </a:ext>
            </a:extLst>
          </p:cNvPr>
          <p:cNvSpPr>
            <a:spLocks noGrp="1"/>
          </p:cNvSpPr>
          <p:nvPr>
            <p:ph idx="1"/>
          </p:nvPr>
        </p:nvSpPr>
        <p:spPr>
          <a:xfrm>
            <a:off x="838200" y="1253331"/>
            <a:ext cx="10515600" cy="4351338"/>
          </a:xfrm>
        </p:spPr>
        <p:txBody>
          <a:bodyPr/>
          <a:lstStyle/>
          <a:p>
            <a:pPr marL="0" indent="0">
              <a:buNone/>
            </a:pPr>
            <a:r>
              <a:rPr lang="en-IN" b="1" dirty="0">
                <a:highlight>
                  <a:srgbClr val="00FFFF"/>
                </a:highlight>
              </a:rPr>
              <a:t>2) Project Plan</a:t>
            </a:r>
            <a:br>
              <a:rPr lang="en-IN" dirty="0"/>
            </a:br>
            <a:endParaRPr lang="en-US" dirty="0"/>
          </a:p>
          <a:p>
            <a:pPr marL="0" indent="0">
              <a:buNone/>
            </a:pPr>
            <a:r>
              <a:rPr lang="en-US" dirty="0"/>
              <a:t>To be successful, a big project like that of a data warehouse calls for </a:t>
            </a:r>
            <a:r>
              <a:rPr lang="en-US" dirty="0">
                <a:highlight>
                  <a:srgbClr val="00FF00"/>
                </a:highlight>
              </a:rPr>
              <a:t>good and careful planning.</a:t>
            </a:r>
          </a:p>
          <a:p>
            <a:pPr marL="0" indent="0" algn="just">
              <a:buNone/>
            </a:pPr>
            <a:r>
              <a:rPr lang="en-US" dirty="0"/>
              <a:t>✓ </a:t>
            </a:r>
            <a:r>
              <a:rPr lang="en-US" dirty="0">
                <a:solidFill>
                  <a:srgbClr val="FF0000"/>
                </a:solidFill>
              </a:rPr>
              <a:t>An </a:t>
            </a:r>
            <a:r>
              <a:rPr lang="en-US" dirty="0">
                <a:solidFill>
                  <a:srgbClr val="FF0000"/>
                </a:solidFill>
                <a:highlight>
                  <a:srgbClr val="FFFF00"/>
                </a:highlight>
              </a:rPr>
              <a:t>overall plan </a:t>
            </a:r>
            <a:r>
              <a:rPr lang="en-US" dirty="0"/>
              <a:t>for </a:t>
            </a:r>
            <a:r>
              <a:rPr lang="en-US" dirty="0">
                <a:solidFill>
                  <a:srgbClr val="FF0000"/>
                </a:solidFill>
              </a:rPr>
              <a:t>creating the data warehouse </a:t>
            </a:r>
            <a:r>
              <a:rPr lang="en-US" dirty="0"/>
              <a:t>and its  infrastructure</a:t>
            </a:r>
          </a:p>
          <a:p>
            <a:pPr marL="0" indent="0" algn="just">
              <a:buNone/>
            </a:pPr>
            <a:r>
              <a:rPr lang="en-US" dirty="0"/>
              <a:t>✓ </a:t>
            </a:r>
            <a:r>
              <a:rPr lang="en-US" dirty="0">
                <a:solidFill>
                  <a:srgbClr val="FF0000"/>
                </a:solidFill>
                <a:highlight>
                  <a:srgbClr val="FFFF00"/>
                </a:highlight>
              </a:rPr>
              <a:t>Detailed plans </a:t>
            </a:r>
            <a:r>
              <a:rPr lang="en-US" dirty="0">
                <a:solidFill>
                  <a:srgbClr val="FF0000"/>
                </a:solidFill>
              </a:rPr>
              <a:t>for every individual application </a:t>
            </a:r>
            <a:r>
              <a:rPr lang="en-US" dirty="0"/>
              <a:t>that would be run </a:t>
            </a:r>
          </a:p>
          <a:p>
            <a:pPr marL="0" indent="0" algn="just">
              <a:buNone/>
            </a:pPr>
            <a:r>
              <a:rPr lang="en-US" dirty="0"/>
              <a:t>in the data warehouse environment.</a:t>
            </a:r>
            <a:endParaRPr lang="en-IN" dirty="0"/>
          </a:p>
        </p:txBody>
      </p:sp>
    </p:spTree>
    <p:extLst>
      <p:ext uri="{BB962C8B-B14F-4D97-AF65-F5344CB8AC3E}">
        <p14:creationId xmlns:p14="http://schemas.microsoft.com/office/powerpoint/2010/main" val="28150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3DFFA-E1F7-4BA0-545B-7E887C3E6D42}"/>
              </a:ext>
            </a:extLst>
          </p:cNvPr>
          <p:cNvSpPr>
            <a:spLocks noGrp="1"/>
          </p:cNvSpPr>
          <p:nvPr>
            <p:ph idx="1"/>
          </p:nvPr>
        </p:nvSpPr>
        <p:spPr>
          <a:xfrm>
            <a:off x="838200" y="1253331"/>
            <a:ext cx="10515600" cy="4351338"/>
          </a:xfrm>
        </p:spPr>
        <p:txBody>
          <a:bodyPr>
            <a:normAutofit lnSpcReduction="10000"/>
          </a:bodyPr>
          <a:lstStyle/>
          <a:p>
            <a:pPr marL="0" indent="0">
              <a:buNone/>
            </a:pPr>
            <a:r>
              <a:rPr lang="en-US" b="1" dirty="0">
                <a:highlight>
                  <a:srgbClr val="00FFFF"/>
                </a:highlight>
              </a:rPr>
              <a:t>3) Overall planning:</a:t>
            </a:r>
          </a:p>
          <a:p>
            <a:pPr marL="0" indent="0">
              <a:buNone/>
            </a:pPr>
            <a:endParaRPr lang="en-US" b="1" dirty="0">
              <a:highlight>
                <a:srgbClr val="00FFFF"/>
              </a:highlight>
            </a:endParaRPr>
          </a:p>
          <a:p>
            <a:pPr marL="0" indent="0">
              <a:buNone/>
            </a:pPr>
            <a:r>
              <a:rPr lang="en-US" dirty="0"/>
              <a:t>The overall plan for creating a data warehouse includes two broad</a:t>
            </a:r>
          </a:p>
          <a:p>
            <a:pPr marL="0" indent="0">
              <a:buNone/>
            </a:pPr>
            <a:r>
              <a:rPr lang="en-US" dirty="0"/>
              <a:t>aspects:</a:t>
            </a:r>
          </a:p>
          <a:p>
            <a:r>
              <a:rPr lang="en-US" dirty="0">
                <a:highlight>
                  <a:srgbClr val="00FF00"/>
                </a:highlight>
              </a:rPr>
              <a:t>Vision : </a:t>
            </a:r>
            <a:r>
              <a:rPr lang="en-US" dirty="0">
                <a:solidFill>
                  <a:srgbClr val="FF0000"/>
                </a:solidFill>
              </a:rPr>
              <a:t>Vision of the project states what must be built</a:t>
            </a:r>
            <a:r>
              <a:rPr lang="en-US" dirty="0"/>
              <a:t>. Different people in the organization may have different objectives.</a:t>
            </a:r>
          </a:p>
          <a:p>
            <a:r>
              <a:rPr lang="en-US" dirty="0">
                <a:highlight>
                  <a:srgbClr val="00FF00"/>
                </a:highlight>
              </a:rPr>
              <a:t>Validation and estimation: </a:t>
            </a:r>
          </a:p>
          <a:p>
            <a:pPr marL="0" indent="0">
              <a:buNone/>
            </a:pPr>
            <a:r>
              <a:rPr lang="en-US" dirty="0"/>
              <a:t>   The </a:t>
            </a:r>
            <a:r>
              <a:rPr lang="en-US" dirty="0">
                <a:solidFill>
                  <a:srgbClr val="FF0000"/>
                </a:solidFill>
              </a:rPr>
              <a:t>anticipated costs, schedule, and resources </a:t>
            </a:r>
            <a:r>
              <a:rPr lang="en-US" dirty="0"/>
              <a:t>that will be    </a:t>
            </a:r>
          </a:p>
          <a:p>
            <a:pPr marL="0" indent="0">
              <a:buNone/>
            </a:pPr>
            <a:r>
              <a:rPr lang="en-US" dirty="0"/>
              <a:t>   required are estimated during the planning phase</a:t>
            </a:r>
          </a:p>
          <a:p>
            <a:endParaRPr lang="en-IN" dirty="0"/>
          </a:p>
        </p:txBody>
      </p:sp>
    </p:spTree>
    <p:extLst>
      <p:ext uri="{BB962C8B-B14F-4D97-AF65-F5344CB8AC3E}">
        <p14:creationId xmlns:p14="http://schemas.microsoft.com/office/powerpoint/2010/main" val="420633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EE63-2113-ED91-E410-A52664E779E4}"/>
              </a:ext>
            </a:extLst>
          </p:cNvPr>
          <p:cNvSpPr>
            <a:spLocks noGrp="1"/>
          </p:cNvSpPr>
          <p:nvPr>
            <p:ph type="title"/>
          </p:nvPr>
        </p:nvSpPr>
        <p:spPr/>
        <p:txBody>
          <a:bodyPr/>
          <a:lstStyle/>
          <a:p>
            <a:r>
              <a:rPr lang="en-US" dirty="0"/>
              <a:t>Why a Data Warehouse Application – Business Perspectives</a:t>
            </a:r>
            <a:endParaRPr lang="en-IN" dirty="0"/>
          </a:p>
        </p:txBody>
      </p:sp>
      <p:sp>
        <p:nvSpPr>
          <p:cNvPr id="3" name="Content Placeholder 2">
            <a:extLst>
              <a:ext uri="{FF2B5EF4-FFF2-40B4-BE49-F238E27FC236}">
                <a16:creationId xmlns:a16="http://schemas.microsoft.com/office/drawing/2014/main" id="{DCFCA88E-EB1D-2C37-83D2-546AAAB5E995}"/>
              </a:ext>
            </a:extLst>
          </p:cNvPr>
          <p:cNvSpPr>
            <a:spLocks noGrp="1"/>
          </p:cNvSpPr>
          <p:nvPr>
            <p:ph idx="1"/>
          </p:nvPr>
        </p:nvSpPr>
        <p:spPr>
          <a:xfrm>
            <a:off x="838200" y="1825624"/>
            <a:ext cx="10515600" cy="4948555"/>
          </a:xfrm>
        </p:spPr>
        <p:txBody>
          <a:bodyPr>
            <a:normAutofit lnSpcReduction="10000"/>
          </a:bodyPr>
          <a:lstStyle/>
          <a:p>
            <a:pPr marL="0" indent="0" algn="just">
              <a:buNone/>
            </a:pPr>
            <a:r>
              <a:rPr lang="en-US" dirty="0">
                <a:solidFill>
                  <a:srgbClr val="FF0000"/>
                </a:solidFill>
                <a:highlight>
                  <a:srgbClr val="FFFF00"/>
                </a:highlight>
              </a:rPr>
              <a:t>Several reasons :</a:t>
            </a:r>
          </a:p>
          <a:p>
            <a:pPr algn="just"/>
            <a:r>
              <a:rPr lang="en-US" dirty="0"/>
              <a:t>From a </a:t>
            </a:r>
            <a:r>
              <a:rPr lang="en-US" dirty="0">
                <a:highlight>
                  <a:srgbClr val="FFFF00"/>
                </a:highlight>
              </a:rPr>
              <a:t>business prospective</a:t>
            </a:r>
            <a:r>
              <a:rPr lang="en-US" dirty="0"/>
              <a:t>, </a:t>
            </a:r>
            <a:r>
              <a:rPr lang="en-US" dirty="0">
                <a:highlight>
                  <a:srgbClr val="00FF00"/>
                </a:highlight>
              </a:rPr>
              <a:t>to strive </a:t>
            </a:r>
            <a:r>
              <a:rPr lang="en-US" dirty="0"/>
              <a:t>and </a:t>
            </a:r>
            <a:r>
              <a:rPr lang="en-US" dirty="0">
                <a:highlight>
                  <a:srgbClr val="00FF00"/>
                </a:highlight>
              </a:rPr>
              <a:t>succeed</a:t>
            </a:r>
            <a:r>
              <a:rPr lang="en-US" dirty="0"/>
              <a:t> in today’s highly competitive global environment, </a:t>
            </a:r>
            <a:r>
              <a:rPr lang="en-US" dirty="0">
                <a:highlight>
                  <a:srgbClr val="00FFFF"/>
                </a:highlight>
              </a:rPr>
              <a:t>business users demand business answers </a:t>
            </a:r>
            <a:r>
              <a:rPr lang="en-US" dirty="0"/>
              <a:t>mainly because:</a:t>
            </a:r>
          </a:p>
          <a:p>
            <a:pPr algn="just"/>
            <a:r>
              <a:rPr lang="en-US" dirty="0">
                <a:solidFill>
                  <a:srgbClr val="FF0000"/>
                </a:solidFill>
              </a:rPr>
              <a:t>Decisions need </a:t>
            </a:r>
            <a:r>
              <a:rPr lang="en-US" dirty="0"/>
              <a:t>to be made </a:t>
            </a:r>
            <a:r>
              <a:rPr lang="en-US" dirty="0">
                <a:solidFill>
                  <a:srgbClr val="FF0000"/>
                </a:solidFill>
              </a:rPr>
              <a:t>quickly and correctly</a:t>
            </a:r>
            <a:r>
              <a:rPr lang="en-US" dirty="0"/>
              <a:t>, using all available data</a:t>
            </a:r>
          </a:p>
          <a:p>
            <a:pPr algn="just"/>
            <a:r>
              <a:rPr lang="en-US" dirty="0"/>
              <a:t>Users are </a:t>
            </a:r>
            <a:r>
              <a:rPr lang="en-US" dirty="0">
                <a:highlight>
                  <a:srgbClr val="00FFFF"/>
                </a:highlight>
              </a:rPr>
              <a:t>business domain experts</a:t>
            </a:r>
            <a:r>
              <a:rPr lang="en-US" dirty="0"/>
              <a:t>, not computer professionals</a:t>
            </a:r>
          </a:p>
          <a:p>
            <a:pPr algn="just"/>
            <a:r>
              <a:rPr lang="en-US" dirty="0"/>
              <a:t>The amount of data increasing in the data stores, which affects response time and the sheer ability to comprehend its content.</a:t>
            </a:r>
          </a:p>
          <a:p>
            <a:pPr algn="just"/>
            <a:r>
              <a:rPr lang="en-US" dirty="0"/>
              <a:t>Competitions is heating up in the areas of business intelligence and added information value.</a:t>
            </a:r>
            <a:endParaRPr lang="en-IN" dirty="0"/>
          </a:p>
        </p:txBody>
      </p:sp>
    </p:spTree>
    <p:extLst>
      <p:ext uri="{BB962C8B-B14F-4D97-AF65-F5344CB8AC3E}">
        <p14:creationId xmlns:p14="http://schemas.microsoft.com/office/powerpoint/2010/main" val="377596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3DFFA-E1F7-4BA0-545B-7E887C3E6D42}"/>
              </a:ext>
            </a:extLst>
          </p:cNvPr>
          <p:cNvSpPr>
            <a:spLocks noGrp="1"/>
          </p:cNvSpPr>
          <p:nvPr>
            <p:ph idx="1"/>
          </p:nvPr>
        </p:nvSpPr>
        <p:spPr>
          <a:xfrm>
            <a:off x="838200" y="456198"/>
            <a:ext cx="10515600" cy="5945604"/>
          </a:xfrm>
        </p:spPr>
        <p:txBody>
          <a:bodyPr>
            <a:normAutofit fontScale="92500" lnSpcReduction="20000"/>
          </a:bodyPr>
          <a:lstStyle/>
          <a:p>
            <a:pPr marL="0" indent="0">
              <a:buNone/>
            </a:pPr>
            <a:r>
              <a:rPr lang="en-IN" sz="3000" b="1" dirty="0">
                <a:highlight>
                  <a:srgbClr val="00FFFF"/>
                </a:highlight>
              </a:rPr>
              <a:t>4) Detailed Planning:</a:t>
            </a:r>
          </a:p>
          <a:p>
            <a:pPr marL="0" indent="0">
              <a:buNone/>
            </a:pPr>
            <a:endParaRPr lang="en-US" sz="3000" b="1" dirty="0">
              <a:highlight>
                <a:srgbClr val="00FFFF"/>
              </a:highlight>
            </a:endParaRPr>
          </a:p>
          <a:p>
            <a:pPr marL="0" indent="0">
              <a:buNone/>
            </a:pPr>
            <a:r>
              <a:rPr lang="en-US" dirty="0">
                <a:highlight>
                  <a:srgbClr val="FFFF00"/>
                </a:highlight>
              </a:rPr>
              <a:t>Moves</a:t>
            </a:r>
            <a:r>
              <a:rPr lang="en-US" dirty="0"/>
              <a:t> the </a:t>
            </a:r>
            <a:r>
              <a:rPr lang="en-US" dirty="0">
                <a:highlight>
                  <a:srgbClr val="FFFF00"/>
                </a:highlight>
              </a:rPr>
              <a:t>project</a:t>
            </a:r>
            <a:r>
              <a:rPr lang="en-US" dirty="0"/>
              <a:t> from </a:t>
            </a:r>
            <a:r>
              <a:rPr lang="en-US" dirty="0">
                <a:highlight>
                  <a:srgbClr val="00FF00"/>
                </a:highlight>
              </a:rPr>
              <a:t>a conceptual entity to a specific one. </a:t>
            </a:r>
          </a:p>
          <a:p>
            <a:pPr marL="0" indent="0" algn="just">
              <a:buNone/>
            </a:pPr>
            <a:r>
              <a:rPr lang="en-US" b="1" dirty="0">
                <a:solidFill>
                  <a:srgbClr val="FF0000"/>
                </a:solidFill>
              </a:rPr>
              <a:t>Aim: </a:t>
            </a:r>
            <a:r>
              <a:rPr lang="en-US" dirty="0">
                <a:solidFill>
                  <a:srgbClr val="FF0000"/>
                </a:solidFill>
              </a:rPr>
              <a:t>To define the budget, schedule, and intermediate </a:t>
            </a:r>
            <a:r>
              <a:rPr lang="en-US" dirty="0"/>
              <a:t>and final deliverables for the data  warehouse project.</a:t>
            </a:r>
          </a:p>
          <a:p>
            <a:pPr algn="just"/>
            <a:r>
              <a:rPr lang="en-US" dirty="0"/>
              <a:t>Project </a:t>
            </a:r>
            <a:r>
              <a:rPr lang="en-US" dirty="0">
                <a:solidFill>
                  <a:srgbClr val="FF0000"/>
                </a:solidFill>
              </a:rPr>
              <a:t>planning tools </a:t>
            </a:r>
            <a:r>
              <a:rPr lang="en-US" dirty="0"/>
              <a:t>are used to </a:t>
            </a:r>
            <a:r>
              <a:rPr lang="en-US" dirty="0">
                <a:solidFill>
                  <a:srgbClr val="FF0000"/>
                </a:solidFill>
              </a:rPr>
              <a:t>allow managers to Visualize </a:t>
            </a:r>
            <a:r>
              <a:rPr lang="en-US" dirty="0"/>
              <a:t>the time sequence in which the events must occur, the kind of personnel that will have to be assigned, and the hardware and software components that will have to be acquired and integrated.</a:t>
            </a:r>
          </a:p>
          <a:p>
            <a:pPr algn="just"/>
            <a:r>
              <a:rPr lang="en-US" dirty="0"/>
              <a:t>A </a:t>
            </a:r>
            <a:r>
              <a:rPr lang="en-US" dirty="0">
                <a:solidFill>
                  <a:srgbClr val="FF0000"/>
                </a:solidFill>
              </a:rPr>
              <a:t>well-formulated and a structured plan </a:t>
            </a:r>
            <a:r>
              <a:rPr lang="en-US" dirty="0"/>
              <a:t>includes details on </a:t>
            </a:r>
            <a:r>
              <a:rPr lang="en-US" dirty="0">
                <a:solidFill>
                  <a:srgbClr val="FF0000"/>
                </a:solidFill>
              </a:rPr>
              <a:t>every step </a:t>
            </a:r>
            <a:r>
              <a:rPr lang="en-US" dirty="0"/>
              <a:t>of the project, from the source of data to how the data is to be cleaned, stored, and used by the end-users, to the end-user training program. </a:t>
            </a:r>
          </a:p>
          <a:p>
            <a:pPr algn="just"/>
            <a:r>
              <a:rPr lang="en-US" dirty="0"/>
              <a:t>The </a:t>
            </a:r>
            <a:r>
              <a:rPr lang="en-US" dirty="0">
                <a:solidFill>
                  <a:srgbClr val="FF0000"/>
                </a:solidFill>
              </a:rPr>
              <a:t>training part of the plan </a:t>
            </a:r>
            <a:r>
              <a:rPr lang="en-US" dirty="0"/>
              <a:t>considers </a:t>
            </a:r>
            <a:r>
              <a:rPr lang="en-US" dirty="0">
                <a:highlight>
                  <a:srgbClr val="00FF00"/>
                </a:highlight>
              </a:rPr>
              <a:t>teaching end-users </a:t>
            </a:r>
            <a:r>
              <a:rPr lang="en-US" dirty="0"/>
              <a:t>the mechanics of how to obtain information from the warehouse, and how to go on with their need to extract strategic information from the data warehouse.</a:t>
            </a:r>
            <a:endParaRPr lang="en-IN" dirty="0"/>
          </a:p>
        </p:txBody>
      </p:sp>
    </p:spTree>
    <p:extLst>
      <p:ext uri="{BB962C8B-B14F-4D97-AF65-F5344CB8AC3E}">
        <p14:creationId xmlns:p14="http://schemas.microsoft.com/office/powerpoint/2010/main" val="3525427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9632B-A29C-5CBA-82CF-48D6797ABAD9}"/>
              </a:ext>
            </a:extLst>
          </p:cNvPr>
          <p:cNvSpPr>
            <a:spLocks noGrp="1"/>
          </p:cNvSpPr>
          <p:nvPr>
            <p:ph idx="1"/>
          </p:nvPr>
        </p:nvSpPr>
        <p:spPr>
          <a:xfrm>
            <a:off x="838200" y="1091886"/>
            <a:ext cx="10515600" cy="4674227"/>
          </a:xfrm>
        </p:spPr>
        <p:txBody>
          <a:bodyPr>
            <a:normAutofit/>
          </a:bodyPr>
          <a:lstStyle/>
          <a:p>
            <a:pPr marL="0" indent="0" algn="just">
              <a:buNone/>
            </a:pPr>
            <a:r>
              <a:rPr lang="en-IN" b="1" dirty="0">
                <a:highlight>
                  <a:srgbClr val="00FFFF"/>
                </a:highlight>
              </a:rPr>
              <a:t>5) Infrastructure planning:</a:t>
            </a:r>
          </a:p>
          <a:p>
            <a:pPr marL="0" indent="0" algn="just">
              <a:buNone/>
            </a:pPr>
            <a:endParaRPr lang="en-US" b="1" dirty="0">
              <a:highlight>
                <a:srgbClr val="00FFFF"/>
              </a:highlight>
            </a:endParaRPr>
          </a:p>
          <a:p>
            <a:pPr algn="just"/>
            <a:r>
              <a:rPr lang="en-US" dirty="0"/>
              <a:t>The </a:t>
            </a:r>
            <a:r>
              <a:rPr lang="en-US" dirty="0">
                <a:highlight>
                  <a:srgbClr val="00FF00"/>
                </a:highlight>
              </a:rPr>
              <a:t>infrastructure</a:t>
            </a:r>
            <a:r>
              <a:rPr lang="en-US" dirty="0"/>
              <a:t> for a data warehouse includes all </a:t>
            </a:r>
            <a:r>
              <a:rPr lang="en-US" dirty="0">
                <a:highlight>
                  <a:srgbClr val="FFFF00"/>
                </a:highlight>
              </a:rPr>
              <a:t>the hardware </a:t>
            </a:r>
            <a:r>
              <a:rPr lang="en-US" dirty="0"/>
              <a:t>and </a:t>
            </a:r>
            <a:r>
              <a:rPr lang="en-US" dirty="0">
                <a:highlight>
                  <a:srgbClr val="FFFF00"/>
                </a:highlight>
              </a:rPr>
              <a:t>software components  </a:t>
            </a:r>
            <a:r>
              <a:rPr lang="en-US" dirty="0"/>
              <a:t>that will be needed for the data warehouse to go live.</a:t>
            </a:r>
          </a:p>
          <a:p>
            <a:pPr algn="just"/>
            <a:r>
              <a:rPr lang="en-US" dirty="0"/>
              <a:t>The </a:t>
            </a:r>
            <a:r>
              <a:rPr lang="en-US" dirty="0">
                <a:highlight>
                  <a:srgbClr val="00FFFF"/>
                </a:highlight>
              </a:rPr>
              <a:t>hardware components </a:t>
            </a:r>
            <a:r>
              <a:rPr lang="en-US" dirty="0"/>
              <a:t>include </a:t>
            </a:r>
            <a:r>
              <a:rPr lang="en-US" dirty="0">
                <a:solidFill>
                  <a:srgbClr val="FF0000"/>
                </a:solidFill>
              </a:rPr>
              <a:t>computers, networks, terminals, or PCs; </a:t>
            </a:r>
            <a:r>
              <a:rPr lang="en-US" dirty="0"/>
              <a:t>and the </a:t>
            </a:r>
            <a:r>
              <a:rPr lang="en-US" dirty="0">
                <a:highlight>
                  <a:srgbClr val="00FFFF"/>
                </a:highlight>
              </a:rPr>
              <a:t>software components </a:t>
            </a:r>
            <a:r>
              <a:rPr lang="en-US" dirty="0"/>
              <a:t>comprises of </a:t>
            </a:r>
            <a:r>
              <a:rPr lang="en-US" dirty="0">
                <a:solidFill>
                  <a:srgbClr val="FF0000"/>
                </a:solidFill>
              </a:rPr>
              <a:t>database, extraction tools, cleaning tools, and query handling</a:t>
            </a:r>
            <a:r>
              <a:rPr lang="en-US" dirty="0"/>
              <a:t>.</a:t>
            </a:r>
          </a:p>
          <a:p>
            <a:pPr algn="just"/>
            <a:r>
              <a:rPr lang="en-US" dirty="0"/>
              <a:t>Proper infrastructure planning is critical for a large project like a data warehouse project that often must be built up from scratch.</a:t>
            </a:r>
            <a:endParaRPr lang="en-IN" dirty="0"/>
          </a:p>
        </p:txBody>
      </p:sp>
    </p:spTree>
    <p:extLst>
      <p:ext uri="{BB962C8B-B14F-4D97-AF65-F5344CB8AC3E}">
        <p14:creationId xmlns:p14="http://schemas.microsoft.com/office/powerpoint/2010/main" val="2626422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51A-EBAA-B66C-CB40-A6E1AF56CA66}"/>
              </a:ext>
            </a:extLst>
          </p:cNvPr>
          <p:cNvSpPr>
            <a:spLocks noGrp="1"/>
          </p:cNvSpPr>
          <p:nvPr>
            <p:ph type="title"/>
          </p:nvPr>
        </p:nvSpPr>
        <p:spPr/>
        <p:txBody>
          <a:bodyPr/>
          <a:lstStyle/>
          <a:p>
            <a:r>
              <a:rPr lang="en-IN" dirty="0">
                <a:highlight>
                  <a:srgbClr val="FF00FF"/>
                </a:highlight>
              </a:rPr>
              <a:t>Data warehouse design stage</a:t>
            </a:r>
            <a:br>
              <a:rPr lang="en-IN" dirty="0">
                <a:highlight>
                  <a:srgbClr val="FF00FF"/>
                </a:highlight>
              </a:rPr>
            </a:br>
            <a:endParaRPr lang="en-IN" dirty="0">
              <a:highlight>
                <a:srgbClr val="FF00FF"/>
              </a:highlight>
            </a:endParaRPr>
          </a:p>
        </p:txBody>
      </p:sp>
      <p:sp>
        <p:nvSpPr>
          <p:cNvPr id="3" name="Content Placeholder 2">
            <a:extLst>
              <a:ext uri="{FF2B5EF4-FFF2-40B4-BE49-F238E27FC236}">
                <a16:creationId xmlns:a16="http://schemas.microsoft.com/office/drawing/2014/main" id="{93A7F4F6-A14F-4EC8-B238-A8787092B172}"/>
              </a:ext>
            </a:extLst>
          </p:cNvPr>
          <p:cNvSpPr>
            <a:spLocks noGrp="1"/>
          </p:cNvSpPr>
          <p:nvPr>
            <p:ph idx="1"/>
          </p:nvPr>
        </p:nvSpPr>
        <p:spPr/>
        <p:txBody>
          <a:bodyPr/>
          <a:lstStyle/>
          <a:p>
            <a:pPr marL="0" indent="0">
              <a:buNone/>
            </a:pPr>
            <a:r>
              <a:rPr lang="en-US" dirty="0"/>
              <a:t>The design stage of a data warehouse comprises of the following sequence:</a:t>
            </a:r>
          </a:p>
          <a:p>
            <a:r>
              <a:rPr lang="en-IN" dirty="0"/>
              <a:t>Design the Dimensional Model</a:t>
            </a:r>
          </a:p>
          <a:p>
            <a:r>
              <a:rPr lang="en-IN" dirty="0"/>
              <a:t>Develop the Architecture </a:t>
            </a:r>
          </a:p>
          <a:p>
            <a:r>
              <a:rPr lang="en-US" dirty="0"/>
              <a:t>Design for Update and Expansion</a:t>
            </a:r>
            <a:endParaRPr lang="en-IN" dirty="0"/>
          </a:p>
          <a:p>
            <a:r>
              <a:rPr lang="en-US" dirty="0"/>
              <a:t>Design the Relational Database and OLAP Cubes</a:t>
            </a:r>
            <a:endParaRPr lang="en-IN" dirty="0"/>
          </a:p>
          <a:p>
            <a:r>
              <a:rPr lang="en-IN" dirty="0"/>
              <a:t>Decisions in Design</a:t>
            </a:r>
          </a:p>
          <a:p>
            <a:r>
              <a:rPr lang="en-IN" dirty="0"/>
              <a:t>Detail Design </a:t>
            </a:r>
          </a:p>
        </p:txBody>
      </p:sp>
    </p:spTree>
    <p:extLst>
      <p:ext uri="{BB962C8B-B14F-4D97-AF65-F5344CB8AC3E}">
        <p14:creationId xmlns:p14="http://schemas.microsoft.com/office/powerpoint/2010/main" val="27018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51A-EBAA-B66C-CB40-A6E1AF56CA66}"/>
              </a:ext>
            </a:extLst>
          </p:cNvPr>
          <p:cNvSpPr>
            <a:spLocks noGrp="1"/>
          </p:cNvSpPr>
          <p:nvPr>
            <p:ph type="title"/>
          </p:nvPr>
        </p:nvSpPr>
        <p:spPr/>
        <p:txBody>
          <a:bodyPr/>
          <a:lstStyle/>
          <a:p>
            <a:r>
              <a:rPr lang="en-IN" dirty="0">
                <a:highlight>
                  <a:srgbClr val="FF00FF"/>
                </a:highlight>
              </a:rPr>
              <a:t>Data warehouse design stage</a:t>
            </a:r>
            <a:br>
              <a:rPr lang="en-IN" dirty="0">
                <a:highlight>
                  <a:srgbClr val="FF00FF"/>
                </a:highlight>
              </a:rPr>
            </a:br>
            <a:endParaRPr lang="en-IN" dirty="0">
              <a:highlight>
                <a:srgbClr val="FF00FF"/>
              </a:highlight>
            </a:endParaRPr>
          </a:p>
        </p:txBody>
      </p:sp>
      <p:sp>
        <p:nvSpPr>
          <p:cNvPr id="3" name="Content Placeholder 2">
            <a:extLst>
              <a:ext uri="{FF2B5EF4-FFF2-40B4-BE49-F238E27FC236}">
                <a16:creationId xmlns:a16="http://schemas.microsoft.com/office/drawing/2014/main" id="{93A7F4F6-A14F-4EC8-B238-A8787092B172}"/>
              </a:ext>
            </a:extLst>
          </p:cNvPr>
          <p:cNvSpPr>
            <a:spLocks noGrp="1"/>
          </p:cNvSpPr>
          <p:nvPr>
            <p:ph idx="1"/>
          </p:nvPr>
        </p:nvSpPr>
        <p:spPr>
          <a:xfrm>
            <a:off x="838200" y="1483111"/>
            <a:ext cx="10515600" cy="4693851"/>
          </a:xfrm>
        </p:spPr>
        <p:txBody>
          <a:bodyPr/>
          <a:lstStyle/>
          <a:p>
            <a:pPr marL="0" indent="0">
              <a:buNone/>
            </a:pPr>
            <a:r>
              <a:rPr lang="en-IN" b="1" dirty="0"/>
              <a:t>1) Design the Dimensional Model:</a:t>
            </a:r>
          </a:p>
          <a:p>
            <a:pPr marL="0" indent="0">
              <a:buNone/>
            </a:pPr>
            <a:endParaRPr lang="en-IN" b="1" dirty="0"/>
          </a:p>
          <a:p>
            <a:r>
              <a:rPr lang="en-US" dirty="0"/>
              <a:t>User requirements guide dimensional modeling, addressing business needs, level of detail, dimensions, and facts.</a:t>
            </a:r>
          </a:p>
          <a:p>
            <a:r>
              <a:rPr lang="en-US" dirty="0"/>
              <a:t>Operational systems use normalized structures, while data warehouses employ star schema or fact constellation schema.</a:t>
            </a:r>
          </a:p>
          <a:p>
            <a:r>
              <a:rPr lang="en-US" dirty="0"/>
              <a:t>Dimensional model in data warehouses is simpler, easier to maintain, and optimized for query performance.</a:t>
            </a:r>
            <a:endParaRPr lang="en-IN" dirty="0"/>
          </a:p>
        </p:txBody>
      </p:sp>
    </p:spTree>
    <p:extLst>
      <p:ext uri="{BB962C8B-B14F-4D97-AF65-F5344CB8AC3E}">
        <p14:creationId xmlns:p14="http://schemas.microsoft.com/office/powerpoint/2010/main" val="1586846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51A-EBAA-B66C-CB40-A6E1AF56CA66}"/>
              </a:ext>
            </a:extLst>
          </p:cNvPr>
          <p:cNvSpPr>
            <a:spLocks noGrp="1"/>
          </p:cNvSpPr>
          <p:nvPr>
            <p:ph type="title"/>
          </p:nvPr>
        </p:nvSpPr>
        <p:spPr/>
        <p:txBody>
          <a:bodyPr/>
          <a:lstStyle/>
          <a:p>
            <a:r>
              <a:rPr lang="en-IN" dirty="0">
                <a:highlight>
                  <a:srgbClr val="FF00FF"/>
                </a:highlight>
              </a:rPr>
              <a:t>Data warehouse design stage</a:t>
            </a:r>
            <a:br>
              <a:rPr lang="en-IN" dirty="0">
                <a:highlight>
                  <a:srgbClr val="FF00FF"/>
                </a:highlight>
              </a:rPr>
            </a:br>
            <a:endParaRPr lang="en-IN" dirty="0">
              <a:highlight>
                <a:srgbClr val="FF00FF"/>
              </a:highlight>
            </a:endParaRPr>
          </a:p>
        </p:txBody>
      </p:sp>
      <p:sp>
        <p:nvSpPr>
          <p:cNvPr id="3" name="Content Placeholder 2">
            <a:extLst>
              <a:ext uri="{FF2B5EF4-FFF2-40B4-BE49-F238E27FC236}">
                <a16:creationId xmlns:a16="http://schemas.microsoft.com/office/drawing/2014/main" id="{93A7F4F6-A14F-4EC8-B238-A8787092B172}"/>
              </a:ext>
            </a:extLst>
          </p:cNvPr>
          <p:cNvSpPr>
            <a:spLocks noGrp="1"/>
          </p:cNvSpPr>
          <p:nvPr>
            <p:ph idx="1"/>
          </p:nvPr>
        </p:nvSpPr>
        <p:spPr>
          <a:xfrm>
            <a:off x="838200" y="1690688"/>
            <a:ext cx="10515600" cy="4486275"/>
          </a:xfrm>
        </p:spPr>
        <p:txBody>
          <a:bodyPr/>
          <a:lstStyle/>
          <a:p>
            <a:pPr marL="0" indent="0">
              <a:buNone/>
            </a:pPr>
            <a:r>
              <a:rPr lang="en-US" b="1" dirty="0"/>
              <a:t>2) Develop the Architecture:</a:t>
            </a:r>
          </a:p>
          <a:p>
            <a:pPr marL="0" indent="0">
              <a:buNone/>
            </a:pPr>
            <a:endParaRPr lang="en-US" dirty="0"/>
          </a:p>
          <a:p>
            <a:r>
              <a:rPr lang="en-US" dirty="0"/>
              <a:t>Data warehouse architecture reflects the dimensional model, specifying dimension and fact table designs.</a:t>
            </a:r>
          </a:p>
          <a:p>
            <a:r>
              <a:rPr lang="en-US" dirty="0"/>
              <a:t>Choice between star and snowflake schema depends on implementation and maintenance considerations.</a:t>
            </a:r>
          </a:p>
          <a:p>
            <a:r>
              <a:rPr lang="en-US" dirty="0"/>
              <a:t>Data warehouse schemas are straightforward compared to operational database schemas.</a:t>
            </a:r>
            <a:endParaRPr lang="en-IN" dirty="0"/>
          </a:p>
        </p:txBody>
      </p:sp>
    </p:spTree>
    <p:extLst>
      <p:ext uri="{BB962C8B-B14F-4D97-AF65-F5344CB8AC3E}">
        <p14:creationId xmlns:p14="http://schemas.microsoft.com/office/powerpoint/2010/main" val="1915107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51A-EBAA-B66C-CB40-A6E1AF56CA66}"/>
              </a:ext>
            </a:extLst>
          </p:cNvPr>
          <p:cNvSpPr>
            <a:spLocks noGrp="1"/>
          </p:cNvSpPr>
          <p:nvPr>
            <p:ph type="title"/>
          </p:nvPr>
        </p:nvSpPr>
        <p:spPr/>
        <p:txBody>
          <a:bodyPr/>
          <a:lstStyle/>
          <a:p>
            <a:r>
              <a:rPr lang="en-IN" dirty="0">
                <a:highlight>
                  <a:srgbClr val="FF00FF"/>
                </a:highlight>
              </a:rPr>
              <a:t>Data warehouse design stage</a:t>
            </a:r>
            <a:br>
              <a:rPr lang="en-IN" dirty="0">
                <a:highlight>
                  <a:srgbClr val="FF00FF"/>
                </a:highlight>
              </a:rPr>
            </a:br>
            <a:endParaRPr lang="en-IN" dirty="0">
              <a:highlight>
                <a:srgbClr val="FF00FF"/>
              </a:highlight>
            </a:endParaRPr>
          </a:p>
        </p:txBody>
      </p:sp>
      <p:sp>
        <p:nvSpPr>
          <p:cNvPr id="3" name="Content Placeholder 2">
            <a:extLst>
              <a:ext uri="{FF2B5EF4-FFF2-40B4-BE49-F238E27FC236}">
                <a16:creationId xmlns:a16="http://schemas.microsoft.com/office/drawing/2014/main" id="{93A7F4F6-A14F-4EC8-B238-A8787092B172}"/>
              </a:ext>
            </a:extLst>
          </p:cNvPr>
          <p:cNvSpPr>
            <a:spLocks noGrp="1"/>
          </p:cNvSpPr>
          <p:nvPr>
            <p:ph idx="1"/>
          </p:nvPr>
        </p:nvSpPr>
        <p:spPr/>
        <p:txBody>
          <a:bodyPr/>
          <a:lstStyle/>
          <a:p>
            <a:pPr marL="0" indent="0">
              <a:buNone/>
            </a:pPr>
            <a:r>
              <a:rPr lang="en-US" b="1" dirty="0"/>
              <a:t>3) Design for Update and Expansion:</a:t>
            </a:r>
          </a:p>
          <a:p>
            <a:pPr marL="0" indent="0">
              <a:buNone/>
            </a:pPr>
            <a:endParaRPr lang="en-US" dirty="0"/>
          </a:p>
          <a:p>
            <a:r>
              <a:rPr lang="en-US" dirty="0"/>
              <a:t>Architectures must accommodate ongoing data updates and future growth with minimal impact on design.</a:t>
            </a:r>
          </a:p>
          <a:p>
            <a:r>
              <a:rPr lang="en-US" dirty="0"/>
              <a:t>Dimensional model and star schema simplify data updates and expansions without affecting existing data significantly.</a:t>
            </a:r>
            <a:endParaRPr lang="en-IN" dirty="0"/>
          </a:p>
        </p:txBody>
      </p:sp>
    </p:spTree>
    <p:extLst>
      <p:ext uri="{BB962C8B-B14F-4D97-AF65-F5344CB8AC3E}">
        <p14:creationId xmlns:p14="http://schemas.microsoft.com/office/powerpoint/2010/main" val="2567805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51A-EBAA-B66C-CB40-A6E1AF56CA66}"/>
              </a:ext>
            </a:extLst>
          </p:cNvPr>
          <p:cNvSpPr>
            <a:spLocks noGrp="1"/>
          </p:cNvSpPr>
          <p:nvPr>
            <p:ph type="title"/>
          </p:nvPr>
        </p:nvSpPr>
        <p:spPr/>
        <p:txBody>
          <a:bodyPr/>
          <a:lstStyle/>
          <a:p>
            <a:r>
              <a:rPr lang="en-IN" dirty="0">
                <a:highlight>
                  <a:srgbClr val="FF00FF"/>
                </a:highlight>
              </a:rPr>
              <a:t>Data warehouse design stage</a:t>
            </a:r>
            <a:br>
              <a:rPr lang="en-IN" dirty="0">
                <a:highlight>
                  <a:srgbClr val="FF00FF"/>
                </a:highlight>
              </a:rPr>
            </a:br>
            <a:endParaRPr lang="en-IN" dirty="0">
              <a:highlight>
                <a:srgbClr val="FF00FF"/>
              </a:highlight>
            </a:endParaRPr>
          </a:p>
        </p:txBody>
      </p:sp>
      <p:sp>
        <p:nvSpPr>
          <p:cNvPr id="3" name="Content Placeholder 2">
            <a:extLst>
              <a:ext uri="{FF2B5EF4-FFF2-40B4-BE49-F238E27FC236}">
                <a16:creationId xmlns:a16="http://schemas.microsoft.com/office/drawing/2014/main" id="{93A7F4F6-A14F-4EC8-B238-A8787092B172}"/>
              </a:ext>
            </a:extLst>
          </p:cNvPr>
          <p:cNvSpPr>
            <a:spLocks noGrp="1"/>
          </p:cNvSpPr>
          <p:nvPr>
            <p:ph idx="1"/>
          </p:nvPr>
        </p:nvSpPr>
        <p:spPr/>
        <p:txBody>
          <a:bodyPr/>
          <a:lstStyle/>
          <a:p>
            <a:pPr marL="0" indent="0">
              <a:buNone/>
            </a:pPr>
            <a:r>
              <a:rPr lang="en-US" b="1" dirty="0"/>
              <a:t>4) Design the Relational Database and OLAP Cubes:</a:t>
            </a:r>
          </a:p>
          <a:p>
            <a:pPr marL="0" indent="0">
              <a:buNone/>
            </a:pPr>
            <a:endParaRPr lang="en-US" dirty="0"/>
          </a:p>
          <a:p>
            <a:r>
              <a:rPr lang="en-US" dirty="0"/>
              <a:t>Creation of star schema with dimension and fact tables, defining surrogate keys, and establishing primary and foreign key relationships.</a:t>
            </a:r>
          </a:p>
          <a:p>
            <a:r>
              <a:rPr lang="en-US" dirty="0"/>
              <a:t>Implementation of tables in the relational database after defining keys and relationships.</a:t>
            </a:r>
          </a:p>
          <a:p>
            <a:r>
              <a:rPr lang="en-US" dirty="0"/>
              <a:t>Creation of views, indexes, and OLAP cubes to support user query requirements.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43915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51A-EBAA-B66C-CB40-A6E1AF56CA66}"/>
              </a:ext>
            </a:extLst>
          </p:cNvPr>
          <p:cNvSpPr>
            <a:spLocks noGrp="1"/>
          </p:cNvSpPr>
          <p:nvPr>
            <p:ph type="title"/>
          </p:nvPr>
        </p:nvSpPr>
        <p:spPr/>
        <p:txBody>
          <a:bodyPr/>
          <a:lstStyle/>
          <a:p>
            <a:r>
              <a:rPr lang="en-IN" dirty="0">
                <a:highlight>
                  <a:srgbClr val="FF00FF"/>
                </a:highlight>
              </a:rPr>
              <a:t>Data warehouse design stage</a:t>
            </a:r>
            <a:br>
              <a:rPr lang="en-IN" dirty="0">
                <a:highlight>
                  <a:srgbClr val="FF00FF"/>
                </a:highlight>
              </a:rPr>
            </a:br>
            <a:endParaRPr lang="en-IN" dirty="0">
              <a:highlight>
                <a:srgbClr val="FF00FF"/>
              </a:highlight>
            </a:endParaRPr>
          </a:p>
        </p:txBody>
      </p:sp>
      <p:sp>
        <p:nvSpPr>
          <p:cNvPr id="3" name="Content Placeholder 2">
            <a:extLst>
              <a:ext uri="{FF2B5EF4-FFF2-40B4-BE49-F238E27FC236}">
                <a16:creationId xmlns:a16="http://schemas.microsoft.com/office/drawing/2014/main" id="{93A7F4F6-A14F-4EC8-B238-A8787092B172}"/>
              </a:ext>
            </a:extLst>
          </p:cNvPr>
          <p:cNvSpPr>
            <a:spLocks noGrp="1"/>
          </p:cNvSpPr>
          <p:nvPr>
            <p:ph idx="1"/>
          </p:nvPr>
        </p:nvSpPr>
        <p:spPr>
          <a:xfrm>
            <a:off x="838200" y="1516566"/>
            <a:ext cx="10515600" cy="5205076"/>
          </a:xfrm>
        </p:spPr>
        <p:txBody>
          <a:bodyPr>
            <a:normAutofit fontScale="92500" lnSpcReduction="10000"/>
          </a:bodyPr>
          <a:lstStyle/>
          <a:p>
            <a:pPr marL="0" indent="0">
              <a:buNone/>
            </a:pPr>
            <a:r>
              <a:rPr lang="en-US" sz="3300" b="1" dirty="0"/>
              <a:t>5) Decisions in Design:</a:t>
            </a:r>
          </a:p>
          <a:p>
            <a:pPr marL="0" indent="0">
              <a:buNone/>
            </a:pPr>
            <a:endParaRPr lang="en-US" dirty="0"/>
          </a:p>
          <a:p>
            <a:r>
              <a:rPr lang="en-US" b="1" dirty="0"/>
              <a:t>Organization of the Warehouse:</a:t>
            </a:r>
          </a:p>
          <a:p>
            <a:pPr lvl="1"/>
            <a:r>
              <a:rPr lang="en-US" dirty="0"/>
              <a:t>Determine data volume and architecture tiers.</a:t>
            </a:r>
          </a:p>
          <a:p>
            <a:pPr lvl="1"/>
            <a:r>
              <a:rPr lang="en-US" dirty="0"/>
              <a:t>Decide on centralized or distributed warehouse structure.</a:t>
            </a:r>
          </a:p>
          <a:p>
            <a:r>
              <a:rPr lang="en-US" b="1" dirty="0"/>
              <a:t>Back-end Design Decisions:</a:t>
            </a:r>
          </a:p>
          <a:p>
            <a:pPr lvl="1"/>
            <a:r>
              <a:rPr lang="en-US" dirty="0"/>
              <a:t>Identify data sources and relational DBMS.</a:t>
            </a:r>
          </a:p>
          <a:p>
            <a:pPr lvl="1"/>
            <a:r>
              <a:rPr lang="en-US" dirty="0"/>
              <a:t>Choose extraction tools and data load frequency.</a:t>
            </a:r>
          </a:p>
          <a:p>
            <a:r>
              <a:rPr lang="en-US" b="1" dirty="0"/>
              <a:t>Data Warehouse Design Decisions:</a:t>
            </a:r>
          </a:p>
          <a:p>
            <a:pPr lvl="1"/>
            <a:r>
              <a:rPr lang="en-US" dirty="0"/>
              <a:t>Define warehouse subjects and technology (ROLAP/MOLAP).</a:t>
            </a:r>
          </a:p>
          <a:p>
            <a:pPr lvl="1"/>
            <a:r>
              <a:rPr lang="en-US" dirty="0"/>
              <a:t>Determine data granularity and summaries.</a:t>
            </a:r>
          </a:p>
          <a:p>
            <a:pPr lvl="1"/>
            <a:r>
              <a:rPr lang="en-US" dirty="0"/>
              <a:t>Plan precomputation for query optimization.</a:t>
            </a:r>
          </a:p>
          <a:p>
            <a:pPr lvl="1"/>
            <a:r>
              <a:rPr lang="en-US" dirty="0"/>
              <a:t>Manage data storage and metadata.</a:t>
            </a:r>
          </a:p>
        </p:txBody>
      </p:sp>
    </p:spTree>
    <p:extLst>
      <p:ext uri="{BB962C8B-B14F-4D97-AF65-F5344CB8AC3E}">
        <p14:creationId xmlns:p14="http://schemas.microsoft.com/office/powerpoint/2010/main" val="3684883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51A-EBAA-B66C-CB40-A6E1AF56CA66}"/>
              </a:ext>
            </a:extLst>
          </p:cNvPr>
          <p:cNvSpPr>
            <a:spLocks noGrp="1"/>
          </p:cNvSpPr>
          <p:nvPr>
            <p:ph type="title"/>
          </p:nvPr>
        </p:nvSpPr>
        <p:spPr/>
        <p:txBody>
          <a:bodyPr/>
          <a:lstStyle/>
          <a:p>
            <a:r>
              <a:rPr lang="en-IN" dirty="0">
                <a:highlight>
                  <a:srgbClr val="FF00FF"/>
                </a:highlight>
              </a:rPr>
              <a:t>Data warehouse design stage</a:t>
            </a:r>
            <a:br>
              <a:rPr lang="en-IN" dirty="0">
                <a:highlight>
                  <a:srgbClr val="FF00FF"/>
                </a:highlight>
              </a:rPr>
            </a:br>
            <a:endParaRPr lang="en-IN" dirty="0">
              <a:highlight>
                <a:srgbClr val="FF00FF"/>
              </a:highlight>
            </a:endParaRPr>
          </a:p>
        </p:txBody>
      </p:sp>
      <p:sp>
        <p:nvSpPr>
          <p:cNvPr id="3" name="Content Placeholder 2">
            <a:extLst>
              <a:ext uri="{FF2B5EF4-FFF2-40B4-BE49-F238E27FC236}">
                <a16:creationId xmlns:a16="http://schemas.microsoft.com/office/drawing/2014/main" id="{93A7F4F6-A14F-4EC8-B238-A8787092B172}"/>
              </a:ext>
            </a:extLst>
          </p:cNvPr>
          <p:cNvSpPr>
            <a:spLocks noGrp="1"/>
          </p:cNvSpPr>
          <p:nvPr>
            <p:ph idx="1"/>
          </p:nvPr>
        </p:nvSpPr>
        <p:spPr>
          <a:xfrm>
            <a:off x="838200" y="1516566"/>
            <a:ext cx="10515600" cy="5205076"/>
          </a:xfrm>
        </p:spPr>
        <p:txBody>
          <a:bodyPr>
            <a:normAutofit/>
          </a:bodyPr>
          <a:lstStyle/>
          <a:p>
            <a:r>
              <a:rPr lang="en-US" sz="2600" b="1" dirty="0"/>
              <a:t>Front-end Design Decisions:</a:t>
            </a:r>
          </a:p>
          <a:p>
            <a:pPr lvl="1"/>
            <a:r>
              <a:rPr lang="en-US" sz="2200" dirty="0"/>
              <a:t>Organize data access levels and user services.</a:t>
            </a:r>
          </a:p>
          <a:p>
            <a:pPr lvl="1"/>
            <a:r>
              <a:rPr lang="en-US" sz="2200" dirty="0"/>
              <a:t>Design user interface carefully for optimal interaction.</a:t>
            </a:r>
          </a:p>
          <a:p>
            <a:r>
              <a:rPr lang="en-US" sz="2600" b="1" dirty="0"/>
              <a:t>System Maintenance Decisions:</a:t>
            </a:r>
          </a:p>
          <a:p>
            <a:pPr lvl="1"/>
            <a:r>
              <a:rPr lang="en-US" sz="2200" dirty="0"/>
              <a:t>Establish monitoring provisions for system improvements.</a:t>
            </a:r>
          </a:p>
          <a:p>
            <a:pPr lvl="1"/>
            <a:r>
              <a:rPr lang="en-US" sz="2200" dirty="0"/>
              <a:t>Plan for future subject area incorporations and security measures.</a:t>
            </a:r>
            <a:endParaRPr lang="en-IN" sz="2200" dirty="0"/>
          </a:p>
        </p:txBody>
      </p:sp>
    </p:spTree>
    <p:extLst>
      <p:ext uri="{BB962C8B-B14F-4D97-AF65-F5344CB8AC3E}">
        <p14:creationId xmlns:p14="http://schemas.microsoft.com/office/powerpoint/2010/main" val="3423484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F51A-EBAA-B66C-CB40-A6E1AF56CA66}"/>
              </a:ext>
            </a:extLst>
          </p:cNvPr>
          <p:cNvSpPr>
            <a:spLocks noGrp="1"/>
          </p:cNvSpPr>
          <p:nvPr>
            <p:ph type="title"/>
          </p:nvPr>
        </p:nvSpPr>
        <p:spPr/>
        <p:txBody>
          <a:bodyPr/>
          <a:lstStyle/>
          <a:p>
            <a:r>
              <a:rPr lang="en-IN" dirty="0">
                <a:highlight>
                  <a:srgbClr val="FF00FF"/>
                </a:highlight>
              </a:rPr>
              <a:t>Data warehouse design stage</a:t>
            </a:r>
            <a:br>
              <a:rPr lang="en-IN" dirty="0">
                <a:highlight>
                  <a:srgbClr val="FF00FF"/>
                </a:highlight>
              </a:rPr>
            </a:br>
            <a:endParaRPr lang="en-IN" dirty="0">
              <a:highlight>
                <a:srgbClr val="FF00FF"/>
              </a:highlight>
            </a:endParaRPr>
          </a:p>
        </p:txBody>
      </p:sp>
      <p:sp>
        <p:nvSpPr>
          <p:cNvPr id="7" name="TextBox 6">
            <a:extLst>
              <a:ext uri="{FF2B5EF4-FFF2-40B4-BE49-F238E27FC236}">
                <a16:creationId xmlns:a16="http://schemas.microsoft.com/office/drawing/2014/main" id="{FBDB9A98-50E1-04A8-1F3A-820A3E55A357}"/>
              </a:ext>
            </a:extLst>
          </p:cNvPr>
          <p:cNvSpPr txBox="1"/>
          <p:nvPr/>
        </p:nvSpPr>
        <p:spPr>
          <a:xfrm>
            <a:off x="588227" y="1201669"/>
            <a:ext cx="11015545" cy="5466112"/>
          </a:xfrm>
          <a:prstGeom prst="rect">
            <a:avLst/>
          </a:prstGeom>
          <a:noFill/>
        </p:spPr>
        <p:txBody>
          <a:bodyPr wrap="square">
            <a:spAutoFit/>
          </a:bodyPr>
          <a:lstStyle/>
          <a:p>
            <a:pPr marL="0" indent="0">
              <a:buNone/>
            </a:pPr>
            <a:r>
              <a:rPr lang="en-IN" sz="2800" b="1" dirty="0"/>
              <a:t>6) Detail Design</a:t>
            </a:r>
            <a:endParaRPr lang="en-US" sz="2800" b="1" dirty="0"/>
          </a:p>
          <a:p>
            <a:pPr marL="285750" indent="-285750">
              <a:buFont typeface="Arial" panose="020B0604020202020204" pitchFamily="34" charset="0"/>
              <a:buChar char="•"/>
            </a:pPr>
            <a:r>
              <a:rPr lang="en-US" dirty="0"/>
              <a:t>Develop database schema and define metadata.</a:t>
            </a:r>
          </a:p>
          <a:p>
            <a:pPr marL="285750" indent="-285750">
              <a:buFont typeface="Arial" panose="020B0604020202020204" pitchFamily="34" charset="0"/>
              <a:buChar char="•"/>
            </a:pPr>
            <a:r>
              <a:rPr lang="en-US" dirty="0"/>
              <a:t>Expand source data and validate with users.</a:t>
            </a:r>
          </a:p>
          <a:p>
            <a:pPr marL="285750" indent="-285750">
              <a:lnSpc>
                <a:spcPct val="120000"/>
              </a:lnSpc>
              <a:buFont typeface="Arial" panose="020B0604020202020204" pitchFamily="34" charset="0"/>
              <a:buChar char="•"/>
            </a:pPr>
            <a:r>
              <a:rPr lang="en-US" dirty="0"/>
              <a:t>In this phase, detailed designing of all procedures that will be implemented for the data warehouse is completed and documented. These procedures are designed to accomplish:</a:t>
            </a:r>
          </a:p>
          <a:p>
            <a:pPr lvl="1"/>
            <a:r>
              <a:rPr lang="en-US" dirty="0"/>
              <a:t>✓ Data warehouse </a:t>
            </a:r>
            <a:r>
              <a:rPr lang="en-US" dirty="0">
                <a:highlight>
                  <a:srgbClr val="00FFFF"/>
                </a:highlight>
              </a:rPr>
              <a:t>capacity</a:t>
            </a:r>
            <a:r>
              <a:rPr lang="en-US" dirty="0"/>
              <a:t> </a:t>
            </a:r>
            <a:r>
              <a:rPr lang="en-US" dirty="0">
                <a:highlight>
                  <a:srgbClr val="00FFFF"/>
                </a:highlight>
              </a:rPr>
              <a:t>expansion</a:t>
            </a:r>
          </a:p>
          <a:p>
            <a:pPr lvl="1"/>
            <a:r>
              <a:rPr lang="en-US" dirty="0"/>
              <a:t>✓ Purging and archival of historical data.</a:t>
            </a:r>
          </a:p>
          <a:p>
            <a:pPr lvl="1"/>
            <a:r>
              <a:rPr lang="en-US" dirty="0"/>
              <a:t>✓ </a:t>
            </a:r>
            <a:r>
              <a:rPr lang="en-US" dirty="0">
                <a:highlight>
                  <a:srgbClr val="FFFF00"/>
                </a:highlight>
              </a:rPr>
              <a:t>Data extraction, transformation, loading and cleansing </a:t>
            </a:r>
            <a:r>
              <a:rPr lang="en-US" dirty="0"/>
              <a:t>functions</a:t>
            </a:r>
          </a:p>
          <a:p>
            <a:pPr lvl="1"/>
            <a:r>
              <a:rPr lang="en-US" dirty="0"/>
              <a:t>✓ </a:t>
            </a:r>
            <a:r>
              <a:rPr lang="en-US" dirty="0">
                <a:highlight>
                  <a:srgbClr val="00FF00"/>
                </a:highlight>
              </a:rPr>
              <a:t>Configuration management</a:t>
            </a:r>
            <a:r>
              <a:rPr lang="en-US" dirty="0"/>
              <a:t>.</a:t>
            </a:r>
          </a:p>
          <a:p>
            <a:pPr lvl="1"/>
            <a:r>
              <a:rPr lang="en-US" dirty="0"/>
              <a:t>✓ Security.</a:t>
            </a:r>
          </a:p>
          <a:p>
            <a:pPr lvl="1"/>
            <a:r>
              <a:rPr lang="en-US" dirty="0"/>
              <a:t>✓ Testing of every individual module of the data warehouse and the entire system as a whole.</a:t>
            </a:r>
          </a:p>
          <a:p>
            <a:pPr lvl="1"/>
            <a:r>
              <a:rPr lang="en-US" dirty="0"/>
              <a:t>✓ Data refresh.</a:t>
            </a:r>
          </a:p>
          <a:p>
            <a:pPr lvl="1"/>
            <a:r>
              <a:rPr lang="en-US" dirty="0"/>
              <a:t>✓ Data access</a:t>
            </a:r>
          </a:p>
          <a:p>
            <a:pPr lvl="1"/>
            <a:r>
              <a:rPr lang="en-US" dirty="0"/>
              <a:t>✓ Data backup and recovery.</a:t>
            </a:r>
          </a:p>
          <a:p>
            <a:pPr lvl="1"/>
            <a:r>
              <a:rPr lang="en-US" dirty="0"/>
              <a:t>✓ Disaster recovery.</a:t>
            </a:r>
          </a:p>
          <a:p>
            <a:pPr lvl="1"/>
            <a:r>
              <a:rPr lang="en-US" dirty="0"/>
              <a:t>✓ Transition to production.</a:t>
            </a:r>
          </a:p>
          <a:p>
            <a:pPr lvl="1"/>
            <a:r>
              <a:rPr lang="en-US" dirty="0"/>
              <a:t>✓ User training and user support.</a:t>
            </a:r>
          </a:p>
          <a:p>
            <a:pPr lvl="1"/>
            <a:r>
              <a:rPr lang="en-US" dirty="0"/>
              <a:t>✓ Change management.</a:t>
            </a:r>
            <a:endParaRPr lang="en-IN" dirty="0"/>
          </a:p>
        </p:txBody>
      </p:sp>
    </p:spTree>
    <p:extLst>
      <p:ext uri="{BB962C8B-B14F-4D97-AF65-F5344CB8AC3E}">
        <p14:creationId xmlns:p14="http://schemas.microsoft.com/office/powerpoint/2010/main" val="109990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FC74-3507-A29A-C4AF-5EC1A214FA51}"/>
              </a:ext>
            </a:extLst>
          </p:cNvPr>
          <p:cNvSpPr>
            <a:spLocks noGrp="1"/>
          </p:cNvSpPr>
          <p:nvPr>
            <p:ph type="title"/>
          </p:nvPr>
        </p:nvSpPr>
        <p:spPr/>
        <p:txBody>
          <a:bodyPr/>
          <a:lstStyle/>
          <a:p>
            <a:r>
              <a:rPr lang="en-US" dirty="0"/>
              <a:t>Why a Data Warehouse Application – Technology Perspectives</a:t>
            </a:r>
            <a:endParaRPr lang="en-IN" dirty="0"/>
          </a:p>
        </p:txBody>
      </p:sp>
      <p:sp>
        <p:nvSpPr>
          <p:cNvPr id="3" name="Content Placeholder 2">
            <a:extLst>
              <a:ext uri="{FF2B5EF4-FFF2-40B4-BE49-F238E27FC236}">
                <a16:creationId xmlns:a16="http://schemas.microsoft.com/office/drawing/2014/main" id="{19C4304A-79C7-DCC2-FB43-EF19D9EAE7E4}"/>
              </a:ext>
            </a:extLst>
          </p:cNvPr>
          <p:cNvSpPr>
            <a:spLocks noGrp="1"/>
          </p:cNvSpPr>
          <p:nvPr>
            <p:ph idx="1"/>
          </p:nvPr>
        </p:nvSpPr>
        <p:spPr>
          <a:xfrm>
            <a:off x="838200" y="1825624"/>
            <a:ext cx="10515600" cy="4803775"/>
          </a:xfrm>
        </p:spPr>
        <p:txBody>
          <a:bodyPr>
            <a:normAutofit lnSpcReduction="10000"/>
          </a:bodyPr>
          <a:lstStyle/>
          <a:p>
            <a:pPr marL="0" indent="0">
              <a:buNone/>
            </a:pPr>
            <a:r>
              <a:rPr lang="en-US" dirty="0">
                <a:solidFill>
                  <a:srgbClr val="FF0000"/>
                </a:solidFill>
                <a:highlight>
                  <a:srgbClr val="00FFFF"/>
                </a:highlight>
              </a:rPr>
              <a:t>Several technology: </a:t>
            </a:r>
          </a:p>
          <a:p>
            <a:r>
              <a:rPr lang="en-US" dirty="0"/>
              <a:t>First, the Data Warehouse is </a:t>
            </a:r>
            <a:r>
              <a:rPr lang="en-US" dirty="0">
                <a:solidFill>
                  <a:srgbClr val="FF0000"/>
                </a:solidFill>
                <a:highlight>
                  <a:srgbClr val="FFFF00"/>
                </a:highlight>
              </a:rPr>
              <a:t>designed to address the incompatibility </a:t>
            </a:r>
            <a:r>
              <a:rPr lang="en-US" dirty="0"/>
              <a:t>of informational and operational transactional systems.</a:t>
            </a:r>
          </a:p>
          <a:p>
            <a:r>
              <a:rPr lang="en-US" dirty="0"/>
              <a:t>Secondly, the </a:t>
            </a:r>
            <a:r>
              <a:rPr lang="en-US" dirty="0">
                <a:solidFill>
                  <a:srgbClr val="FF0000"/>
                </a:solidFill>
                <a:highlight>
                  <a:srgbClr val="FFFF00"/>
                </a:highlight>
              </a:rPr>
              <a:t>IT infrastructure is changing rapidly</a:t>
            </a:r>
            <a:r>
              <a:rPr lang="en-US" dirty="0"/>
              <a:t>, and its capabilities are increasing, as evidenced by the following:</a:t>
            </a:r>
          </a:p>
          <a:p>
            <a:pPr lvl="1"/>
            <a:r>
              <a:rPr lang="en-US" dirty="0"/>
              <a:t>The </a:t>
            </a:r>
            <a:r>
              <a:rPr lang="en-US" dirty="0">
                <a:highlight>
                  <a:srgbClr val="00FF00"/>
                </a:highlight>
              </a:rPr>
              <a:t>prices</a:t>
            </a:r>
            <a:r>
              <a:rPr lang="en-US" dirty="0"/>
              <a:t> of digital storage is </a:t>
            </a:r>
            <a:r>
              <a:rPr lang="en-US" dirty="0">
                <a:highlight>
                  <a:srgbClr val="00FF00"/>
                </a:highlight>
              </a:rPr>
              <a:t>rapidly dropping</a:t>
            </a:r>
          </a:p>
          <a:p>
            <a:pPr lvl="1"/>
            <a:r>
              <a:rPr lang="en-US" dirty="0">
                <a:highlight>
                  <a:srgbClr val="00FF00"/>
                </a:highlight>
              </a:rPr>
              <a:t>Network bandwidth </a:t>
            </a:r>
            <a:r>
              <a:rPr lang="en-US" dirty="0"/>
              <a:t>is </a:t>
            </a:r>
            <a:r>
              <a:rPr lang="en-US" dirty="0">
                <a:highlight>
                  <a:srgbClr val="00FF00"/>
                </a:highlight>
              </a:rPr>
              <a:t>increasing</a:t>
            </a:r>
            <a:r>
              <a:rPr lang="en-US" dirty="0"/>
              <a:t>, while the price of high bandwidth is decreasing</a:t>
            </a:r>
          </a:p>
          <a:p>
            <a:pPr lvl="1"/>
            <a:r>
              <a:rPr lang="en-US" dirty="0"/>
              <a:t>The </a:t>
            </a:r>
            <a:r>
              <a:rPr lang="en-US" dirty="0">
                <a:highlight>
                  <a:srgbClr val="00FFFF"/>
                </a:highlight>
              </a:rPr>
              <a:t>workplace is increasingly heterogeneous </a:t>
            </a:r>
            <a:r>
              <a:rPr lang="en-US" dirty="0"/>
              <a:t>with respect to both the hardware and software</a:t>
            </a:r>
          </a:p>
          <a:p>
            <a:pPr lvl="1"/>
            <a:r>
              <a:rPr lang="en-US" dirty="0"/>
              <a:t>Legacy </a:t>
            </a:r>
            <a:r>
              <a:rPr lang="en-US" dirty="0">
                <a:highlight>
                  <a:srgbClr val="00FFFF"/>
                </a:highlight>
              </a:rPr>
              <a:t>systems</a:t>
            </a:r>
            <a:r>
              <a:rPr lang="en-US" dirty="0"/>
              <a:t> need to, and can, be </a:t>
            </a:r>
            <a:r>
              <a:rPr lang="en-US" dirty="0">
                <a:highlight>
                  <a:srgbClr val="00FFFF"/>
                </a:highlight>
              </a:rPr>
              <a:t>integrated with new applications</a:t>
            </a:r>
          </a:p>
          <a:p>
            <a:endParaRPr lang="en-IN" dirty="0"/>
          </a:p>
        </p:txBody>
      </p:sp>
    </p:spTree>
    <p:extLst>
      <p:ext uri="{BB962C8B-B14F-4D97-AF65-F5344CB8AC3E}">
        <p14:creationId xmlns:p14="http://schemas.microsoft.com/office/powerpoint/2010/main" val="427543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8127-B0EF-7536-3757-B58ACC1CEBE8}"/>
              </a:ext>
            </a:extLst>
          </p:cNvPr>
          <p:cNvSpPr>
            <a:spLocks noGrp="1"/>
          </p:cNvSpPr>
          <p:nvPr>
            <p:ph type="title"/>
          </p:nvPr>
        </p:nvSpPr>
        <p:spPr/>
        <p:txBody>
          <a:bodyPr/>
          <a:lstStyle/>
          <a:p>
            <a:r>
              <a:rPr lang="en-US" dirty="0"/>
              <a:t>Building and implementing data marts</a:t>
            </a:r>
            <a:br>
              <a:rPr lang="en-US" dirty="0"/>
            </a:br>
            <a:endParaRPr lang="en-IN" dirty="0"/>
          </a:p>
        </p:txBody>
      </p:sp>
      <p:sp>
        <p:nvSpPr>
          <p:cNvPr id="3" name="Content Placeholder 2">
            <a:extLst>
              <a:ext uri="{FF2B5EF4-FFF2-40B4-BE49-F238E27FC236}">
                <a16:creationId xmlns:a16="http://schemas.microsoft.com/office/drawing/2014/main" id="{E6765C88-AD91-DBE7-3FAD-DCAF1DFCE018}"/>
              </a:ext>
            </a:extLst>
          </p:cNvPr>
          <p:cNvSpPr>
            <a:spLocks noGrp="1"/>
          </p:cNvSpPr>
          <p:nvPr>
            <p:ph idx="1"/>
          </p:nvPr>
        </p:nvSpPr>
        <p:spPr/>
        <p:txBody>
          <a:bodyPr/>
          <a:lstStyle/>
          <a:p>
            <a:pPr marL="0" indent="0" algn="just">
              <a:buNone/>
            </a:pPr>
            <a:r>
              <a:rPr lang="en-US" dirty="0">
                <a:highlight>
                  <a:srgbClr val="FFFF00"/>
                </a:highlight>
              </a:rPr>
              <a:t>After completing </a:t>
            </a:r>
            <a:r>
              <a:rPr lang="en-US" dirty="0"/>
              <a:t>the work of </a:t>
            </a:r>
            <a:r>
              <a:rPr lang="en-US" dirty="0">
                <a:highlight>
                  <a:srgbClr val="FFFF00"/>
                </a:highlight>
              </a:rPr>
              <a:t>building and implementing </a:t>
            </a:r>
            <a:r>
              <a:rPr lang="en-US" dirty="0"/>
              <a:t>various data marts at the department level, </a:t>
            </a:r>
            <a:r>
              <a:rPr lang="en-US" dirty="0">
                <a:solidFill>
                  <a:srgbClr val="FF0000"/>
                </a:solidFill>
              </a:rPr>
              <a:t>the next stage </a:t>
            </a:r>
            <a:r>
              <a:rPr lang="en-US" dirty="0"/>
              <a:t>is to </a:t>
            </a:r>
            <a:r>
              <a:rPr lang="en-US" dirty="0">
                <a:highlight>
                  <a:srgbClr val="00FF00"/>
                </a:highlight>
              </a:rPr>
              <a:t>build a complete data warehouse</a:t>
            </a:r>
            <a:r>
              <a:rPr lang="en-US" dirty="0"/>
              <a:t> from these data marts following a bottom-up approach. </a:t>
            </a:r>
          </a:p>
          <a:p>
            <a:pPr algn="just"/>
            <a:r>
              <a:rPr lang="en-US" dirty="0"/>
              <a:t>Test and Deploy the System</a:t>
            </a:r>
          </a:p>
          <a:p>
            <a:pPr algn="just"/>
            <a:r>
              <a:rPr lang="en-IN" dirty="0"/>
              <a:t>Transition to Production</a:t>
            </a:r>
            <a:endParaRPr lang="en-US" dirty="0"/>
          </a:p>
          <a:p>
            <a:pPr algn="just"/>
            <a:r>
              <a:rPr lang="en-IN" dirty="0"/>
              <a:t>User Training and Support</a:t>
            </a:r>
            <a:endParaRPr lang="en-US" dirty="0"/>
          </a:p>
          <a:p>
            <a:pPr algn="just"/>
            <a:r>
              <a:rPr lang="en-IN" dirty="0"/>
              <a:t>Issues in User Support </a:t>
            </a:r>
            <a:endParaRPr lang="en-US" dirty="0"/>
          </a:p>
          <a:p>
            <a:pPr marL="0" indent="0" algn="just">
              <a:buNone/>
            </a:pPr>
            <a:endParaRPr lang="en-IN" dirty="0"/>
          </a:p>
        </p:txBody>
      </p:sp>
    </p:spTree>
    <p:extLst>
      <p:ext uri="{BB962C8B-B14F-4D97-AF65-F5344CB8AC3E}">
        <p14:creationId xmlns:p14="http://schemas.microsoft.com/office/powerpoint/2010/main" val="2178867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8127-B0EF-7536-3757-B58ACC1CEBE8}"/>
              </a:ext>
            </a:extLst>
          </p:cNvPr>
          <p:cNvSpPr>
            <a:spLocks noGrp="1"/>
          </p:cNvSpPr>
          <p:nvPr>
            <p:ph type="title"/>
          </p:nvPr>
        </p:nvSpPr>
        <p:spPr/>
        <p:txBody>
          <a:bodyPr/>
          <a:lstStyle/>
          <a:p>
            <a:r>
              <a:rPr lang="en-US" dirty="0"/>
              <a:t>Backup and Recovery</a:t>
            </a:r>
            <a:br>
              <a:rPr lang="en-US" dirty="0"/>
            </a:br>
            <a:endParaRPr lang="en-IN" dirty="0"/>
          </a:p>
        </p:txBody>
      </p:sp>
      <p:sp>
        <p:nvSpPr>
          <p:cNvPr id="3" name="Content Placeholder 2">
            <a:extLst>
              <a:ext uri="{FF2B5EF4-FFF2-40B4-BE49-F238E27FC236}">
                <a16:creationId xmlns:a16="http://schemas.microsoft.com/office/drawing/2014/main" id="{E6765C88-AD91-DBE7-3FAD-DCAF1DFCE018}"/>
              </a:ext>
            </a:extLst>
          </p:cNvPr>
          <p:cNvSpPr>
            <a:spLocks noGrp="1"/>
          </p:cNvSpPr>
          <p:nvPr>
            <p:ph idx="1"/>
          </p:nvPr>
        </p:nvSpPr>
        <p:spPr/>
        <p:txBody>
          <a:bodyPr/>
          <a:lstStyle/>
          <a:p>
            <a:pPr marL="0" indent="0" algn="just">
              <a:buNone/>
            </a:pPr>
            <a:r>
              <a:rPr lang="en-US" dirty="0"/>
              <a:t>A </a:t>
            </a:r>
            <a:r>
              <a:rPr lang="en-US" dirty="0">
                <a:solidFill>
                  <a:srgbClr val="FF0000"/>
                </a:solidFill>
              </a:rPr>
              <a:t>data warehouse </a:t>
            </a:r>
            <a:r>
              <a:rPr lang="en-US" dirty="0"/>
              <a:t>stores </a:t>
            </a:r>
            <a:r>
              <a:rPr lang="en-US" dirty="0">
                <a:solidFill>
                  <a:srgbClr val="FF0000"/>
                </a:solidFill>
              </a:rPr>
              <a:t>huge amounts of data </a:t>
            </a:r>
            <a:r>
              <a:rPr lang="en-US" dirty="0"/>
              <a:t>that may have taken years to collect. </a:t>
            </a:r>
          </a:p>
          <a:p>
            <a:pPr marL="0" indent="0" algn="just">
              <a:buNone/>
            </a:pPr>
            <a:r>
              <a:rPr lang="en-US" dirty="0"/>
              <a:t>The </a:t>
            </a:r>
            <a:r>
              <a:rPr lang="en-US" dirty="0">
                <a:highlight>
                  <a:srgbClr val="00FF00"/>
                </a:highlight>
              </a:rPr>
              <a:t>historical data </a:t>
            </a:r>
            <a:r>
              <a:rPr lang="en-US" dirty="0"/>
              <a:t>in the data warehouse may be as </a:t>
            </a:r>
            <a:r>
              <a:rPr lang="en-US" dirty="0">
                <a:highlight>
                  <a:srgbClr val="00FF00"/>
                </a:highlight>
              </a:rPr>
              <a:t>old as 10 or even 20 </a:t>
            </a:r>
            <a:r>
              <a:rPr lang="en-US" dirty="0" err="1">
                <a:highlight>
                  <a:srgbClr val="00FF00"/>
                </a:highlight>
              </a:rPr>
              <a:t>vears</a:t>
            </a:r>
            <a:r>
              <a:rPr lang="en-US" dirty="0">
                <a:highlight>
                  <a:srgbClr val="00FF00"/>
                </a:highlight>
              </a:rPr>
              <a:t>. </a:t>
            </a:r>
            <a:r>
              <a:rPr lang="en-US" dirty="0">
                <a:solidFill>
                  <a:srgbClr val="FF0000"/>
                </a:solidFill>
              </a:rPr>
              <a:t>Before storing </a:t>
            </a:r>
            <a:r>
              <a:rPr lang="en-US" dirty="0"/>
              <a:t>the data in the data warehouse, the data goes through a </a:t>
            </a:r>
            <a:r>
              <a:rPr lang="en-US" dirty="0">
                <a:solidFill>
                  <a:srgbClr val="FF0000"/>
                </a:solidFill>
              </a:rPr>
              <a:t>rigorous process of cleansing and transformation</a:t>
            </a:r>
            <a:endParaRPr lang="en-IN" dirty="0">
              <a:solidFill>
                <a:srgbClr val="FF0000"/>
              </a:solidFill>
            </a:endParaRPr>
          </a:p>
        </p:txBody>
      </p:sp>
    </p:spTree>
    <p:extLst>
      <p:ext uri="{BB962C8B-B14F-4D97-AF65-F5344CB8AC3E}">
        <p14:creationId xmlns:p14="http://schemas.microsoft.com/office/powerpoint/2010/main" val="1758228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FB59A-26E1-819C-B95A-73311604E502}"/>
              </a:ext>
            </a:extLst>
          </p:cNvPr>
          <p:cNvSpPr>
            <a:spLocks noGrp="1"/>
          </p:cNvSpPr>
          <p:nvPr>
            <p:ph idx="1"/>
          </p:nvPr>
        </p:nvSpPr>
        <p:spPr>
          <a:xfrm>
            <a:off x="838200" y="608485"/>
            <a:ext cx="10515600" cy="6070283"/>
          </a:xfrm>
        </p:spPr>
        <p:txBody>
          <a:bodyPr>
            <a:normAutofit fontScale="62500" lnSpcReduction="20000"/>
          </a:bodyPr>
          <a:lstStyle/>
          <a:p>
            <a:pPr marL="0" indent="0" algn="just">
              <a:buNone/>
            </a:pPr>
            <a:r>
              <a:rPr lang="en-US" sz="3400" dirty="0"/>
              <a:t>✓ </a:t>
            </a:r>
            <a:r>
              <a:rPr lang="en-US" sz="3400" dirty="0">
                <a:highlight>
                  <a:srgbClr val="00FF00"/>
                </a:highlight>
              </a:rPr>
              <a:t>Determine</a:t>
            </a:r>
            <a:r>
              <a:rPr lang="en-US" sz="3400" dirty="0"/>
              <a:t> </a:t>
            </a:r>
            <a:r>
              <a:rPr lang="en-US" sz="3400" dirty="0">
                <a:highlight>
                  <a:srgbClr val="00FF00"/>
                </a:highlight>
              </a:rPr>
              <a:t>what exactly has to be backed up. </a:t>
            </a:r>
            <a:r>
              <a:rPr lang="en-US" sz="3400" dirty="0"/>
              <a:t>For this, make a list of </a:t>
            </a:r>
            <a:r>
              <a:rPr lang="en-US" sz="3400" dirty="0">
                <a:solidFill>
                  <a:srgbClr val="FF0000"/>
                </a:solidFill>
              </a:rPr>
              <a:t>the User tables</a:t>
            </a:r>
            <a:r>
              <a:rPr lang="en-US" sz="3400" dirty="0"/>
              <a:t>,</a:t>
            </a:r>
          </a:p>
          <a:p>
            <a:pPr marL="0" indent="0" algn="just">
              <a:buNone/>
            </a:pPr>
            <a:r>
              <a:rPr lang="en-US" sz="3400" dirty="0">
                <a:solidFill>
                  <a:srgbClr val="FF0000"/>
                </a:solidFill>
              </a:rPr>
              <a:t>system tables, and the database logs </a:t>
            </a:r>
            <a:r>
              <a:rPr lang="en-US" sz="3400" dirty="0"/>
              <a:t>that have to be backed up.</a:t>
            </a:r>
          </a:p>
          <a:p>
            <a:pPr marL="0" indent="0" algn="just">
              <a:buNone/>
            </a:pPr>
            <a:r>
              <a:rPr lang="en-US" sz="3400" dirty="0"/>
              <a:t>✓ Try to make </a:t>
            </a:r>
            <a:r>
              <a:rPr lang="en-US" sz="3400" dirty="0">
                <a:highlight>
                  <a:srgbClr val="00FF00"/>
                </a:highlight>
              </a:rPr>
              <a:t>different procedures for backing u</a:t>
            </a:r>
            <a:r>
              <a:rPr lang="en-US" sz="3400" dirty="0"/>
              <a:t>p the historical and the Current data. You</a:t>
            </a:r>
          </a:p>
          <a:p>
            <a:pPr marL="0" indent="0" algn="just">
              <a:buNone/>
            </a:pPr>
            <a:r>
              <a:rPr lang="en-US" sz="3400" dirty="0"/>
              <a:t>may decide to back up the historical data less Frequently as compared to backing up of</a:t>
            </a:r>
          </a:p>
          <a:p>
            <a:pPr marL="0" indent="0" algn="just">
              <a:buNone/>
            </a:pPr>
            <a:r>
              <a:rPr lang="en-US" sz="3400" dirty="0"/>
              <a:t>the current data.</a:t>
            </a:r>
          </a:p>
          <a:p>
            <a:pPr marL="0" indent="0" algn="just">
              <a:buNone/>
            </a:pPr>
            <a:r>
              <a:rPr lang="en-US" sz="3400" dirty="0"/>
              <a:t>✓ </a:t>
            </a:r>
            <a:r>
              <a:rPr lang="en-US" sz="3400" dirty="0">
                <a:highlight>
                  <a:srgbClr val="00FF00"/>
                </a:highlight>
              </a:rPr>
              <a:t>Choose the appropriate medium for backing up </a:t>
            </a:r>
            <a:r>
              <a:rPr lang="en-US" sz="3400" dirty="0"/>
              <a:t>the databases.</a:t>
            </a:r>
          </a:p>
          <a:p>
            <a:pPr marL="0" indent="0">
              <a:buNone/>
            </a:pPr>
            <a:r>
              <a:rPr lang="en-US" sz="3400" dirty="0"/>
              <a:t>✓ Many RDBMS today make use of the </a:t>
            </a:r>
            <a:r>
              <a:rPr lang="en-US" sz="3400" dirty="0">
                <a:highlight>
                  <a:srgbClr val="FFFF00"/>
                </a:highlight>
              </a:rPr>
              <a:t>container concept to hold individual files</a:t>
            </a:r>
            <a:r>
              <a:rPr lang="en-US" sz="3400" dirty="0"/>
              <a:t>. A </a:t>
            </a:r>
          </a:p>
          <a:p>
            <a:pPr marL="0" indent="0">
              <a:buNone/>
            </a:pPr>
            <a:r>
              <a:rPr lang="en-US" sz="3400" dirty="0"/>
              <a:t>container is nothing but a </a:t>
            </a:r>
            <a:r>
              <a:rPr lang="en-US" sz="3400" dirty="0">
                <a:solidFill>
                  <a:srgbClr val="FF0000"/>
                </a:solidFill>
              </a:rPr>
              <a:t>larger storage area that can hold many files</a:t>
            </a:r>
            <a:r>
              <a:rPr lang="en-US" sz="3400" dirty="0"/>
              <a:t>. Technically</a:t>
            </a:r>
          </a:p>
          <a:p>
            <a:pPr marL="0" indent="0">
              <a:buNone/>
            </a:pPr>
            <a:r>
              <a:rPr lang="en-US" sz="3400" dirty="0"/>
              <a:t>speaking, containers are also known as </a:t>
            </a:r>
            <a:r>
              <a:rPr lang="en-US" sz="3400" dirty="0">
                <a:solidFill>
                  <a:srgbClr val="FF0000"/>
                </a:solidFill>
              </a:rPr>
              <a:t>table Spaces, file groups, etc</a:t>
            </a:r>
            <a:r>
              <a:rPr lang="en-US" sz="3400" dirty="0"/>
              <a:t>. RDBMS adopts</a:t>
            </a:r>
          </a:p>
          <a:p>
            <a:pPr marL="0" indent="0">
              <a:buNone/>
            </a:pPr>
            <a:r>
              <a:rPr lang="en-US" sz="3400" dirty="0"/>
              <a:t>special methods to efficiently back up the entire container , so you must use such</a:t>
            </a:r>
          </a:p>
          <a:p>
            <a:pPr marL="0" indent="0">
              <a:buNone/>
            </a:pPr>
            <a:r>
              <a:rPr lang="en-US" sz="3400" dirty="0"/>
              <a:t> features provided by RDBMS.</a:t>
            </a:r>
          </a:p>
          <a:p>
            <a:pPr marL="0" indent="0" algn="just">
              <a:buNone/>
            </a:pPr>
            <a:r>
              <a:rPr lang="en-US" sz="3400" dirty="0"/>
              <a:t>✓ You may choose </a:t>
            </a:r>
            <a:r>
              <a:rPr lang="en-US" sz="3400" dirty="0">
                <a:highlight>
                  <a:srgbClr val="FFFF00"/>
                </a:highlight>
              </a:rPr>
              <a:t>third party tools for a high-speed backup </a:t>
            </a:r>
            <a:r>
              <a:rPr lang="en-US" sz="3400" dirty="0"/>
              <a:t>and </a:t>
            </a:r>
            <a:r>
              <a:rPr lang="en-US" sz="3400" dirty="0">
                <a:highlight>
                  <a:srgbClr val="FFFF00"/>
                </a:highlight>
              </a:rPr>
              <a:t>recovery process </a:t>
            </a:r>
          </a:p>
          <a:p>
            <a:pPr marL="0" indent="0" algn="just">
              <a:buNone/>
            </a:pPr>
            <a:r>
              <a:rPr lang="en-US" sz="3400" dirty="0"/>
              <a:t>✓ You </a:t>
            </a:r>
            <a:r>
              <a:rPr lang="en-US" sz="3400" dirty="0">
                <a:highlight>
                  <a:srgbClr val="00FF00"/>
                </a:highlight>
              </a:rPr>
              <a:t>must periodically archive very old data from the data warehouse</a:t>
            </a:r>
            <a:r>
              <a:rPr lang="en-US" sz="3400" dirty="0"/>
              <a:t>. A good archival</a:t>
            </a:r>
          </a:p>
          <a:p>
            <a:pPr marL="0" indent="0" algn="just">
              <a:buNone/>
            </a:pPr>
            <a:r>
              <a:rPr lang="en-US" sz="3400" dirty="0"/>
              <a:t> plan helps by reducing the time for backup and restore.</a:t>
            </a:r>
          </a:p>
          <a:p>
            <a:pPr marL="0" indent="0">
              <a:buNone/>
            </a:pPr>
            <a:endParaRPr lang="en-IN" dirty="0"/>
          </a:p>
        </p:txBody>
      </p:sp>
    </p:spTree>
    <p:extLst>
      <p:ext uri="{BB962C8B-B14F-4D97-AF65-F5344CB8AC3E}">
        <p14:creationId xmlns:p14="http://schemas.microsoft.com/office/powerpoint/2010/main" val="1287342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43441A-09DF-75F9-59CC-DA30BF4E3D35}"/>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Establish the data recovery quality framework</a:t>
            </a:r>
          </a:p>
        </p:txBody>
      </p:sp>
      <p:pic>
        <p:nvPicPr>
          <p:cNvPr id="5" name="Content Placeholder 4">
            <a:extLst>
              <a:ext uri="{FF2B5EF4-FFF2-40B4-BE49-F238E27FC236}">
                <a16:creationId xmlns:a16="http://schemas.microsoft.com/office/drawing/2014/main" id="{D495A814-385C-EB4F-C438-C1F8BB4B0CA1}"/>
              </a:ext>
            </a:extLst>
          </p:cNvPr>
          <p:cNvPicPr>
            <a:picLocks noGrp="1" noChangeAspect="1"/>
          </p:cNvPicPr>
          <p:nvPr>
            <p:ph idx="1"/>
          </p:nvPr>
        </p:nvPicPr>
        <p:blipFill>
          <a:blip r:embed="rId2"/>
          <a:stretch>
            <a:fillRect/>
          </a:stretch>
        </p:blipFill>
        <p:spPr>
          <a:xfrm>
            <a:off x="723900" y="2568919"/>
            <a:ext cx="10744200" cy="3518725"/>
          </a:xfrm>
          <a:prstGeom prst="rect">
            <a:avLst/>
          </a:prstGeom>
        </p:spPr>
      </p:pic>
    </p:spTree>
    <p:extLst>
      <p:ext uri="{BB962C8B-B14F-4D97-AF65-F5344CB8AC3E}">
        <p14:creationId xmlns:p14="http://schemas.microsoft.com/office/powerpoint/2010/main" val="350713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AC18-559E-5997-8893-CF8348CEC31F}"/>
              </a:ext>
            </a:extLst>
          </p:cNvPr>
          <p:cNvSpPr>
            <a:spLocks noGrp="1"/>
          </p:cNvSpPr>
          <p:nvPr>
            <p:ph type="title"/>
          </p:nvPr>
        </p:nvSpPr>
        <p:spPr/>
        <p:txBody>
          <a:bodyPr/>
          <a:lstStyle/>
          <a:p>
            <a:r>
              <a:rPr lang="en-US" dirty="0"/>
              <a:t>Establish the data recovery quality framework</a:t>
            </a:r>
            <a:endParaRPr lang="en-IN" dirty="0"/>
          </a:p>
        </p:txBody>
      </p:sp>
      <p:sp>
        <p:nvSpPr>
          <p:cNvPr id="3" name="Content Placeholder 2">
            <a:extLst>
              <a:ext uri="{FF2B5EF4-FFF2-40B4-BE49-F238E27FC236}">
                <a16:creationId xmlns:a16="http://schemas.microsoft.com/office/drawing/2014/main" id="{D0A7F780-55DC-AE68-523E-19C5C03756FF}"/>
              </a:ext>
            </a:extLst>
          </p:cNvPr>
          <p:cNvSpPr>
            <a:spLocks noGrp="1"/>
          </p:cNvSpPr>
          <p:nvPr>
            <p:ph idx="1"/>
          </p:nvPr>
        </p:nvSpPr>
        <p:spPr>
          <a:xfrm>
            <a:off x="1082040" y="1856105"/>
            <a:ext cx="10515600" cy="4351338"/>
          </a:xfrm>
        </p:spPr>
        <p:txBody>
          <a:bodyPr>
            <a:normAutofit fontScale="92500" lnSpcReduction="20000"/>
          </a:bodyPr>
          <a:lstStyle/>
          <a:p>
            <a:r>
              <a:rPr lang="en-US" dirty="0"/>
              <a:t>Data Purification To proceed with the purification process, divide the data elements into priorities with the help of users.</a:t>
            </a:r>
          </a:p>
          <a:p>
            <a:pPr marL="0" indent="0">
              <a:buNone/>
            </a:pPr>
            <a:r>
              <a:rPr lang="en-US" dirty="0"/>
              <a:t>All the data elements into </a:t>
            </a:r>
            <a:r>
              <a:rPr lang="en-US" dirty="0">
                <a:highlight>
                  <a:srgbClr val="00FF00"/>
                </a:highlight>
              </a:rPr>
              <a:t>three levels  of priority</a:t>
            </a:r>
            <a:r>
              <a:rPr lang="en-US" dirty="0"/>
              <a:t>: </a:t>
            </a:r>
          </a:p>
          <a:p>
            <a:pPr marL="0" indent="0">
              <a:buNone/>
            </a:pPr>
            <a:r>
              <a:rPr lang="en-US" dirty="0">
                <a:solidFill>
                  <a:srgbClr val="FF0000"/>
                </a:solidFill>
              </a:rPr>
              <a:t>high, medium, and low. </a:t>
            </a:r>
          </a:p>
          <a:p>
            <a:pPr marL="0" indent="0">
              <a:buNone/>
            </a:pPr>
            <a:r>
              <a:rPr lang="en-US" dirty="0"/>
              <a:t>Achieving </a:t>
            </a:r>
            <a:r>
              <a:rPr lang="en-US" dirty="0">
                <a:highlight>
                  <a:srgbClr val="00FF00"/>
                </a:highlight>
              </a:rPr>
              <a:t>100% data quality </a:t>
            </a:r>
            <a:r>
              <a:rPr lang="en-US" dirty="0"/>
              <a:t>is </a:t>
            </a:r>
            <a:r>
              <a:rPr lang="en-US" dirty="0">
                <a:solidFill>
                  <a:srgbClr val="FF0000"/>
                </a:solidFill>
              </a:rPr>
              <a:t>critical</a:t>
            </a:r>
            <a:r>
              <a:rPr lang="en-US" dirty="0"/>
              <a:t> for the  </a:t>
            </a:r>
            <a:r>
              <a:rPr lang="en-US" dirty="0">
                <a:highlight>
                  <a:srgbClr val="00FF00"/>
                </a:highlight>
              </a:rPr>
              <a:t>high priority  </a:t>
            </a:r>
            <a:r>
              <a:rPr lang="en-US" dirty="0"/>
              <a:t>data </a:t>
            </a:r>
          </a:p>
          <a:p>
            <a:pPr marL="0" indent="0">
              <a:buNone/>
            </a:pPr>
            <a:r>
              <a:rPr lang="en-US" dirty="0"/>
              <a:t>elements. </a:t>
            </a:r>
          </a:p>
          <a:p>
            <a:pPr marL="0" indent="0">
              <a:buNone/>
            </a:pPr>
            <a:r>
              <a:rPr lang="en-US" dirty="0"/>
              <a:t>The </a:t>
            </a:r>
            <a:r>
              <a:rPr lang="en-US" dirty="0">
                <a:highlight>
                  <a:srgbClr val="00FF00"/>
                </a:highlight>
              </a:rPr>
              <a:t>medium-priority</a:t>
            </a:r>
            <a:r>
              <a:rPr lang="en-US" dirty="0"/>
              <a:t> data requires </a:t>
            </a:r>
            <a:r>
              <a:rPr lang="en-US" dirty="0">
                <a:solidFill>
                  <a:srgbClr val="FF0000"/>
                </a:solidFill>
              </a:rPr>
              <a:t>as much cleansing as possible and some errors  </a:t>
            </a:r>
            <a:r>
              <a:rPr lang="en-US" dirty="0"/>
              <a:t>may be ignored to make a balance between the cost of correction and the potential effect of bad data. </a:t>
            </a:r>
          </a:p>
          <a:p>
            <a:pPr marL="0" indent="0">
              <a:buNone/>
            </a:pPr>
            <a:r>
              <a:rPr lang="en-US" dirty="0"/>
              <a:t>The </a:t>
            </a:r>
            <a:r>
              <a:rPr lang="en-US" dirty="0">
                <a:highlight>
                  <a:srgbClr val="00FF00"/>
                </a:highlight>
              </a:rPr>
              <a:t>low priority data </a:t>
            </a:r>
            <a:r>
              <a:rPr lang="en-US" dirty="0"/>
              <a:t>may be </a:t>
            </a:r>
            <a:r>
              <a:rPr lang="en-US" dirty="0">
                <a:highlight>
                  <a:srgbClr val="00FF00"/>
                </a:highlight>
              </a:rPr>
              <a:t>cleansed if you have any time </a:t>
            </a:r>
            <a:r>
              <a:rPr lang="en-US" dirty="0"/>
              <a:t>and resources left.</a:t>
            </a:r>
            <a:endParaRPr lang="en-IN" dirty="0"/>
          </a:p>
        </p:txBody>
      </p:sp>
    </p:spTree>
    <p:extLst>
      <p:ext uri="{BB962C8B-B14F-4D97-AF65-F5344CB8AC3E}">
        <p14:creationId xmlns:p14="http://schemas.microsoft.com/office/powerpoint/2010/main" val="1862856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70D9-2B8E-C20B-06FD-40B6A7E7DFCD}"/>
              </a:ext>
            </a:extLst>
          </p:cNvPr>
          <p:cNvSpPr>
            <a:spLocks noGrp="1"/>
          </p:cNvSpPr>
          <p:nvPr>
            <p:ph type="title"/>
          </p:nvPr>
        </p:nvSpPr>
        <p:spPr/>
        <p:txBody>
          <a:bodyPr/>
          <a:lstStyle/>
          <a:p>
            <a:r>
              <a:rPr lang="en-IN" dirty="0"/>
              <a:t>Operating the warehouse</a:t>
            </a:r>
          </a:p>
        </p:txBody>
      </p:sp>
      <p:sp>
        <p:nvSpPr>
          <p:cNvPr id="3" name="Content Placeholder 2">
            <a:extLst>
              <a:ext uri="{FF2B5EF4-FFF2-40B4-BE49-F238E27FC236}">
                <a16:creationId xmlns:a16="http://schemas.microsoft.com/office/drawing/2014/main" id="{2AF831B0-9E5E-55C9-D85D-3F94AED73950}"/>
              </a:ext>
            </a:extLst>
          </p:cNvPr>
          <p:cNvSpPr>
            <a:spLocks noGrp="1"/>
          </p:cNvSpPr>
          <p:nvPr>
            <p:ph idx="1"/>
          </p:nvPr>
        </p:nvSpPr>
        <p:spPr/>
        <p:txBody>
          <a:bodyPr>
            <a:normAutofit/>
          </a:bodyPr>
          <a:lstStyle/>
          <a:p>
            <a:r>
              <a:rPr lang="en-IN" dirty="0">
                <a:highlight>
                  <a:srgbClr val="00FF00"/>
                </a:highlight>
              </a:rPr>
              <a:t>Day-to-day Operations</a:t>
            </a:r>
          </a:p>
          <a:p>
            <a:endParaRPr lang="en-IN" dirty="0"/>
          </a:p>
          <a:p>
            <a:pPr marL="0" indent="0">
              <a:buNone/>
            </a:pPr>
            <a:r>
              <a:rPr lang="en-US" dirty="0"/>
              <a:t>The main usage of the data warehouse during the daytime is to service the user's queries. Other operations that can occur during the day are</a:t>
            </a:r>
          </a:p>
          <a:p>
            <a:pPr marL="0" indent="0">
              <a:buNone/>
            </a:pPr>
            <a:r>
              <a:rPr lang="en-US" dirty="0"/>
              <a:t>• Query management.</a:t>
            </a:r>
          </a:p>
          <a:p>
            <a:pPr marL="0" indent="0">
              <a:buNone/>
            </a:pPr>
            <a:r>
              <a:rPr lang="en-US" dirty="0"/>
              <a:t>• Backup and recovery management.</a:t>
            </a:r>
          </a:p>
          <a:p>
            <a:pPr marL="0" indent="0">
              <a:buNone/>
            </a:pPr>
            <a:r>
              <a:rPr lang="en-US" dirty="0"/>
              <a:t>• Performance management.</a:t>
            </a:r>
          </a:p>
          <a:p>
            <a:pPr marL="0" indent="0">
              <a:buNone/>
            </a:pPr>
            <a:r>
              <a:rPr lang="en-US" dirty="0"/>
              <a:t>• Running of housekeeping scripts.</a:t>
            </a:r>
            <a:endParaRPr lang="en-IN" dirty="0"/>
          </a:p>
        </p:txBody>
      </p:sp>
    </p:spTree>
    <p:extLst>
      <p:ext uri="{BB962C8B-B14F-4D97-AF65-F5344CB8AC3E}">
        <p14:creationId xmlns:p14="http://schemas.microsoft.com/office/powerpoint/2010/main" val="707981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39BA4-A0C6-6AB7-0F46-C05163E0674A}"/>
              </a:ext>
            </a:extLst>
          </p:cNvPr>
          <p:cNvSpPr>
            <a:spLocks noGrp="1"/>
          </p:cNvSpPr>
          <p:nvPr>
            <p:ph idx="1"/>
          </p:nvPr>
        </p:nvSpPr>
        <p:spPr>
          <a:xfrm>
            <a:off x="838200" y="340518"/>
            <a:ext cx="10515600" cy="6176963"/>
          </a:xfrm>
        </p:spPr>
        <p:txBody>
          <a:bodyPr>
            <a:normAutofit fontScale="92500" lnSpcReduction="20000"/>
          </a:bodyPr>
          <a:lstStyle/>
          <a:p>
            <a:r>
              <a:rPr lang="en-IN" dirty="0">
                <a:highlight>
                  <a:srgbClr val="FFFF00"/>
                </a:highlight>
              </a:rPr>
              <a:t>Warehouse Administration:</a:t>
            </a:r>
          </a:p>
          <a:p>
            <a:pPr marL="0" indent="0">
              <a:buNone/>
            </a:pPr>
            <a:r>
              <a:rPr lang="en-US" dirty="0">
                <a:highlight>
                  <a:srgbClr val="00FF00"/>
                </a:highlight>
              </a:rPr>
              <a:t>Continuous monitoring </a:t>
            </a:r>
            <a:r>
              <a:rPr lang="en-US" dirty="0"/>
              <a:t>and </a:t>
            </a:r>
            <a:r>
              <a:rPr lang="en-US" dirty="0">
                <a:highlight>
                  <a:srgbClr val="00FF00"/>
                </a:highlight>
              </a:rPr>
              <a:t>administering activities </a:t>
            </a:r>
            <a:r>
              <a:rPr lang="en-US" dirty="0"/>
              <a:t>in the data warehouse have to be done simultaneously. </a:t>
            </a:r>
          </a:p>
          <a:p>
            <a:pPr marL="0" indent="0">
              <a:buNone/>
            </a:pPr>
            <a:r>
              <a:rPr lang="en-US" dirty="0">
                <a:highlight>
                  <a:srgbClr val="FFFF00"/>
                </a:highlight>
              </a:rPr>
              <a:t>Monitoring </a:t>
            </a:r>
            <a:r>
              <a:rPr lang="en-US" dirty="0"/>
              <a:t>the warehouse operations</a:t>
            </a:r>
          </a:p>
          <a:p>
            <a:pPr marL="0" indent="0">
              <a:buNone/>
            </a:pPr>
            <a:r>
              <a:rPr lang="en-US" dirty="0"/>
              <a:t>• Platform upgrades.</a:t>
            </a:r>
          </a:p>
          <a:p>
            <a:pPr marL="0" indent="0">
              <a:buNone/>
            </a:pPr>
            <a:r>
              <a:rPr lang="en-US" dirty="0"/>
              <a:t>• Supporting end-users.</a:t>
            </a:r>
          </a:p>
          <a:p>
            <a:pPr marL="0" indent="0">
              <a:buNone/>
            </a:pPr>
            <a:r>
              <a:rPr lang="en-US" dirty="0"/>
              <a:t>• Maintaining the metadata.</a:t>
            </a:r>
          </a:p>
          <a:p>
            <a:pPr marL="0" indent="0">
              <a:buNone/>
            </a:pPr>
            <a:r>
              <a:rPr lang="en-US" dirty="0"/>
              <a:t>• Upgrading the warehouse.</a:t>
            </a:r>
          </a:p>
          <a:p>
            <a:pPr marL="0" indent="0">
              <a:buNone/>
            </a:pPr>
            <a:r>
              <a:rPr lang="en-US" dirty="0"/>
              <a:t>• Addition and deletion of enhancements.</a:t>
            </a:r>
          </a:p>
          <a:p>
            <a:pPr marL="0" indent="0">
              <a:buNone/>
            </a:pPr>
            <a:r>
              <a:rPr lang="en-US" dirty="0"/>
              <a:t>• Maintaining security.</a:t>
            </a:r>
          </a:p>
          <a:p>
            <a:pPr marL="0" indent="0">
              <a:buNone/>
            </a:pPr>
            <a:r>
              <a:rPr lang="en-US" dirty="0"/>
              <a:t>• Managing data growth.</a:t>
            </a:r>
          </a:p>
          <a:p>
            <a:pPr marL="0" indent="0">
              <a:buNone/>
            </a:pPr>
            <a:r>
              <a:rPr lang="en-US" dirty="0"/>
              <a:t>• ETL management.</a:t>
            </a:r>
          </a:p>
          <a:p>
            <a:pPr marL="0" indent="0">
              <a:buNone/>
            </a:pPr>
            <a:r>
              <a:rPr lang="en-US" dirty="0"/>
              <a:t>• Storage management.</a:t>
            </a:r>
          </a:p>
          <a:p>
            <a:pPr marL="0" indent="0">
              <a:buNone/>
            </a:pPr>
            <a:r>
              <a:rPr lang="en-US" dirty="0"/>
              <a:t>• Capacity planning</a:t>
            </a:r>
          </a:p>
          <a:p>
            <a:pPr marL="0" indent="0">
              <a:buNone/>
            </a:pPr>
            <a:r>
              <a:rPr lang="en-US" dirty="0"/>
              <a:t>• Information delivery enhancements.</a:t>
            </a:r>
            <a:endParaRPr lang="en-IN" dirty="0"/>
          </a:p>
        </p:txBody>
      </p:sp>
    </p:spTree>
    <p:extLst>
      <p:ext uri="{BB962C8B-B14F-4D97-AF65-F5344CB8AC3E}">
        <p14:creationId xmlns:p14="http://schemas.microsoft.com/office/powerpoint/2010/main" val="2982547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0020-DDDA-3804-6708-CB41117A9291}"/>
              </a:ext>
            </a:extLst>
          </p:cNvPr>
          <p:cNvSpPr>
            <a:spLocks noGrp="1"/>
          </p:cNvSpPr>
          <p:nvPr>
            <p:ph type="title"/>
          </p:nvPr>
        </p:nvSpPr>
        <p:spPr/>
        <p:txBody>
          <a:bodyPr/>
          <a:lstStyle/>
          <a:p>
            <a:r>
              <a:rPr lang="en-IN" dirty="0"/>
              <a:t>Data warehouse pitfalls</a:t>
            </a:r>
            <a:br>
              <a:rPr lang="en-IN" dirty="0"/>
            </a:br>
            <a:endParaRPr lang="en-IN" dirty="0"/>
          </a:p>
        </p:txBody>
      </p:sp>
      <p:sp>
        <p:nvSpPr>
          <p:cNvPr id="3" name="Content Placeholder 2">
            <a:extLst>
              <a:ext uri="{FF2B5EF4-FFF2-40B4-BE49-F238E27FC236}">
                <a16:creationId xmlns:a16="http://schemas.microsoft.com/office/drawing/2014/main" id="{E11D2244-0930-EFEC-7A6D-51A5D81D0F04}"/>
              </a:ext>
            </a:extLst>
          </p:cNvPr>
          <p:cNvSpPr>
            <a:spLocks noGrp="1"/>
          </p:cNvSpPr>
          <p:nvPr>
            <p:ph idx="1"/>
          </p:nvPr>
        </p:nvSpPr>
        <p:spPr>
          <a:xfrm>
            <a:off x="838200" y="1127760"/>
            <a:ext cx="10881360" cy="5638800"/>
          </a:xfrm>
        </p:spPr>
        <p:txBody>
          <a:bodyPr>
            <a:normAutofit lnSpcReduction="10000"/>
          </a:bodyPr>
          <a:lstStyle/>
          <a:p>
            <a:r>
              <a:rPr lang="en-US" dirty="0"/>
              <a:t>The following list summarizes the </a:t>
            </a:r>
            <a:r>
              <a:rPr lang="en-US" dirty="0">
                <a:highlight>
                  <a:srgbClr val="00FF00"/>
                </a:highlight>
              </a:rPr>
              <a:t>Much time limitations of a warehouse.</a:t>
            </a:r>
          </a:p>
          <a:p>
            <a:pPr marL="514350" indent="-514350">
              <a:buFont typeface="+mj-lt"/>
              <a:buAutoNum type="arabicPeriod"/>
            </a:pPr>
            <a:r>
              <a:rPr lang="en-US" dirty="0"/>
              <a:t>Much time is </a:t>
            </a:r>
            <a:r>
              <a:rPr lang="en-US" dirty="0">
                <a:highlight>
                  <a:srgbClr val="FFFF00"/>
                </a:highlight>
              </a:rPr>
              <a:t>wasted in data extraction</a:t>
            </a:r>
            <a:r>
              <a:rPr lang="en-US" dirty="0"/>
              <a:t>, </a:t>
            </a:r>
            <a:r>
              <a:rPr lang="en-US" dirty="0">
                <a:highlight>
                  <a:srgbClr val="FFFF00"/>
                </a:highlight>
              </a:rPr>
              <a:t>cleaning</a:t>
            </a:r>
            <a:r>
              <a:rPr lang="en-US" dirty="0"/>
              <a:t>, and </a:t>
            </a:r>
            <a:r>
              <a:rPr lang="en-US" dirty="0">
                <a:highlight>
                  <a:srgbClr val="FFFF00"/>
                </a:highlight>
              </a:rPr>
              <a:t>loading processes. </a:t>
            </a:r>
          </a:p>
          <a:p>
            <a:pPr marL="514350" indent="-514350">
              <a:buFont typeface="+mj-lt"/>
              <a:buAutoNum type="arabicPeriod"/>
            </a:pPr>
            <a:r>
              <a:rPr lang="en-US" dirty="0"/>
              <a:t>The </a:t>
            </a:r>
            <a:r>
              <a:rPr lang="en-US" dirty="0">
                <a:highlight>
                  <a:srgbClr val="FFFF00"/>
                </a:highlight>
              </a:rPr>
              <a:t>scope</a:t>
            </a:r>
            <a:r>
              <a:rPr lang="en-US" dirty="0"/>
              <a:t> of the data warehouse often </a:t>
            </a:r>
            <a:r>
              <a:rPr lang="en-US" dirty="0">
                <a:highlight>
                  <a:srgbClr val="FFFF00"/>
                </a:highlight>
              </a:rPr>
              <a:t>exceeds initial expectations</a:t>
            </a:r>
            <a:r>
              <a:rPr lang="en-US" dirty="0"/>
              <a:t>.</a:t>
            </a:r>
          </a:p>
          <a:p>
            <a:pPr marL="514350" indent="-514350">
              <a:buFont typeface="+mj-lt"/>
              <a:buAutoNum type="arabicPeriod"/>
            </a:pPr>
            <a:r>
              <a:rPr lang="en-US" dirty="0"/>
              <a:t>There will be a </a:t>
            </a:r>
            <a:r>
              <a:rPr lang="en-US" dirty="0">
                <a:highlight>
                  <a:srgbClr val="FFFF00"/>
                </a:highlight>
              </a:rPr>
              <a:t>number of problems </a:t>
            </a:r>
            <a:r>
              <a:rPr lang="en-US" dirty="0"/>
              <a:t>that the </a:t>
            </a:r>
            <a:r>
              <a:rPr lang="en-US" dirty="0">
                <a:highlight>
                  <a:srgbClr val="FFFF00"/>
                </a:highlight>
              </a:rPr>
              <a:t>team will have to face </a:t>
            </a:r>
            <a:r>
              <a:rPr lang="en-US" dirty="0"/>
              <a:t>because of the </a:t>
            </a:r>
            <a:r>
              <a:rPr lang="en-US" b="1" dirty="0">
                <a:solidFill>
                  <a:srgbClr val="FF0000"/>
                </a:solidFill>
              </a:rPr>
              <a:t>disparate source systems </a:t>
            </a:r>
            <a:r>
              <a:rPr lang="en-US" dirty="0"/>
              <a:t>that feed the data in the data warehouse.</a:t>
            </a:r>
          </a:p>
          <a:p>
            <a:pPr marL="514350" indent="-514350">
              <a:buFont typeface="+mj-lt"/>
              <a:buAutoNum type="arabicPeriod"/>
            </a:pPr>
            <a:r>
              <a:rPr lang="en-US" dirty="0"/>
              <a:t>Often there will be a </a:t>
            </a:r>
            <a:r>
              <a:rPr lang="en-US" dirty="0">
                <a:highlight>
                  <a:srgbClr val="FFFF00"/>
                </a:highlight>
              </a:rPr>
              <a:t>need to store data not </a:t>
            </a:r>
            <a:r>
              <a:rPr lang="en-US" dirty="0"/>
              <a:t>being </a:t>
            </a:r>
            <a:r>
              <a:rPr lang="en-US" dirty="0">
                <a:highlight>
                  <a:srgbClr val="FFFF00"/>
                </a:highlight>
              </a:rPr>
              <a:t>captured by the existing </a:t>
            </a:r>
            <a:r>
              <a:rPr lang="en-US" dirty="0"/>
              <a:t>systems. </a:t>
            </a:r>
          </a:p>
          <a:p>
            <a:pPr marL="514350" indent="-514350">
              <a:buFont typeface="+mj-lt"/>
              <a:buAutoNum type="arabicPeriod"/>
            </a:pPr>
            <a:r>
              <a:rPr lang="en-US" dirty="0">
                <a:highlight>
                  <a:srgbClr val="FFFF00"/>
                </a:highlight>
              </a:rPr>
              <a:t>Validation of currently unvalidated data </a:t>
            </a:r>
            <a:r>
              <a:rPr lang="en-US" dirty="0"/>
              <a:t>from transaction systems may be necessary.</a:t>
            </a:r>
          </a:p>
        </p:txBody>
      </p:sp>
    </p:spTree>
    <p:extLst>
      <p:ext uri="{BB962C8B-B14F-4D97-AF65-F5344CB8AC3E}">
        <p14:creationId xmlns:p14="http://schemas.microsoft.com/office/powerpoint/2010/main" val="1695758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0020-DDDA-3804-6708-CB41117A9291}"/>
              </a:ext>
            </a:extLst>
          </p:cNvPr>
          <p:cNvSpPr>
            <a:spLocks noGrp="1"/>
          </p:cNvSpPr>
          <p:nvPr>
            <p:ph type="title"/>
          </p:nvPr>
        </p:nvSpPr>
        <p:spPr/>
        <p:txBody>
          <a:bodyPr/>
          <a:lstStyle/>
          <a:p>
            <a:r>
              <a:rPr lang="en-IN" dirty="0"/>
              <a:t>Data warehouse pitfalls</a:t>
            </a:r>
            <a:br>
              <a:rPr lang="en-IN" dirty="0"/>
            </a:br>
            <a:endParaRPr lang="en-IN" dirty="0"/>
          </a:p>
        </p:txBody>
      </p:sp>
      <p:sp>
        <p:nvSpPr>
          <p:cNvPr id="3" name="Content Placeholder 2">
            <a:extLst>
              <a:ext uri="{FF2B5EF4-FFF2-40B4-BE49-F238E27FC236}">
                <a16:creationId xmlns:a16="http://schemas.microsoft.com/office/drawing/2014/main" id="{E11D2244-0930-EFEC-7A6D-51A5D81D0F04}"/>
              </a:ext>
            </a:extLst>
          </p:cNvPr>
          <p:cNvSpPr>
            <a:spLocks noGrp="1"/>
          </p:cNvSpPr>
          <p:nvPr>
            <p:ph idx="1"/>
          </p:nvPr>
        </p:nvSpPr>
        <p:spPr>
          <a:xfrm>
            <a:off x="838200" y="1347537"/>
            <a:ext cx="10515600" cy="4732421"/>
          </a:xfrm>
        </p:spPr>
        <p:txBody>
          <a:bodyPr>
            <a:normAutofit lnSpcReduction="10000"/>
          </a:bodyPr>
          <a:lstStyle/>
          <a:p>
            <a:pPr marL="514350" indent="-514350" algn="just">
              <a:buFont typeface="+mj-lt"/>
              <a:buAutoNum type="arabicPeriod" startAt="6"/>
            </a:pPr>
            <a:r>
              <a:rPr lang="en-US" dirty="0"/>
              <a:t> Some operational systems that act as a source of data for the warehouse </a:t>
            </a:r>
            <a:r>
              <a:rPr lang="en-US" dirty="0">
                <a:highlight>
                  <a:srgbClr val="FFFF00"/>
                </a:highlight>
              </a:rPr>
              <a:t>may not be capturing the data at the lowest level of detail</a:t>
            </a:r>
          </a:p>
          <a:p>
            <a:pPr marL="514350" indent="-514350" algn="just">
              <a:buFont typeface="+mj-lt"/>
              <a:buAutoNum type="arabicPeriod" startAt="6"/>
            </a:pPr>
            <a:r>
              <a:rPr lang="en-US" dirty="0"/>
              <a:t>Despite the best efforts made by the project team to train the users, </a:t>
            </a:r>
            <a:r>
              <a:rPr lang="en-US" dirty="0">
                <a:highlight>
                  <a:srgbClr val="FFFF00"/>
                </a:highlight>
              </a:rPr>
              <a:t>n users will never apply their training to solve their problems.</a:t>
            </a:r>
          </a:p>
          <a:p>
            <a:pPr marL="514350" indent="-514350" algn="just">
              <a:buFont typeface="+mj-lt"/>
              <a:buAutoNum type="arabicPeriod" startAt="6"/>
            </a:pPr>
            <a:r>
              <a:rPr lang="en-US" dirty="0"/>
              <a:t>Many a times, the </a:t>
            </a:r>
            <a:r>
              <a:rPr lang="en-US" dirty="0">
                <a:highlight>
                  <a:srgbClr val="FFFF00"/>
                </a:highlight>
              </a:rPr>
              <a:t>data loading time will over-run the amount of time in the available window.</a:t>
            </a:r>
          </a:p>
          <a:p>
            <a:pPr marL="514350" indent="-514350" algn="just">
              <a:buFont typeface="+mj-lt"/>
              <a:buAutoNum type="arabicPeriod" startAt="6"/>
            </a:pPr>
            <a:r>
              <a:rPr lang="en-US" dirty="0"/>
              <a:t>A data warehouse is a </a:t>
            </a:r>
            <a:r>
              <a:rPr lang="en-US" dirty="0">
                <a:highlight>
                  <a:srgbClr val="FFFF00"/>
                </a:highlight>
              </a:rPr>
              <a:t>high-maintenance system</a:t>
            </a:r>
            <a:r>
              <a:rPr lang="en-US" dirty="0"/>
              <a:t>. </a:t>
            </a:r>
          </a:p>
          <a:p>
            <a:pPr marL="514350" indent="-514350" algn="just">
              <a:buFont typeface="+mj-lt"/>
              <a:buAutoNum type="arabicPeriod" startAt="6"/>
            </a:pPr>
            <a:r>
              <a:rPr lang="en-US" dirty="0">
                <a:highlight>
                  <a:srgbClr val="FFFF00"/>
                </a:highlight>
              </a:rPr>
              <a:t>Ignoring data in favor of resource optimization</a:t>
            </a:r>
            <a:r>
              <a:rPr lang="en-US" dirty="0"/>
              <a:t> can cause project failure.</a:t>
            </a:r>
            <a:endParaRPr lang="en-IN" dirty="0"/>
          </a:p>
        </p:txBody>
      </p:sp>
    </p:spTree>
    <p:extLst>
      <p:ext uri="{BB962C8B-B14F-4D97-AF65-F5344CB8AC3E}">
        <p14:creationId xmlns:p14="http://schemas.microsoft.com/office/powerpoint/2010/main" val="2945098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680F-4F95-5072-24DE-C8C04BBAAE3C}"/>
              </a:ext>
            </a:extLst>
          </p:cNvPr>
          <p:cNvSpPr>
            <a:spLocks noGrp="1"/>
          </p:cNvSpPr>
          <p:nvPr>
            <p:ph type="title"/>
          </p:nvPr>
        </p:nvSpPr>
        <p:spPr/>
        <p:txBody>
          <a:bodyPr/>
          <a:lstStyle/>
          <a:p>
            <a:r>
              <a:rPr lang="en-IN" dirty="0">
                <a:highlight>
                  <a:srgbClr val="FF00FF"/>
                </a:highlight>
              </a:rPr>
              <a:t>Meta Data – Introduction</a:t>
            </a:r>
          </a:p>
        </p:txBody>
      </p:sp>
      <p:sp>
        <p:nvSpPr>
          <p:cNvPr id="3" name="Content Placeholder 2">
            <a:extLst>
              <a:ext uri="{FF2B5EF4-FFF2-40B4-BE49-F238E27FC236}">
                <a16:creationId xmlns:a16="http://schemas.microsoft.com/office/drawing/2014/main" id="{EA8AE836-A368-8127-A911-91478C4B44B1}"/>
              </a:ext>
            </a:extLst>
          </p:cNvPr>
          <p:cNvSpPr>
            <a:spLocks noGrp="1"/>
          </p:cNvSpPr>
          <p:nvPr>
            <p:ph idx="1"/>
          </p:nvPr>
        </p:nvSpPr>
        <p:spPr/>
        <p:txBody>
          <a:bodyPr/>
          <a:lstStyle/>
          <a:p>
            <a:pPr algn="just"/>
            <a:r>
              <a:rPr lang="en-US" dirty="0"/>
              <a:t>Metadata defines </a:t>
            </a:r>
            <a:r>
              <a:rPr lang="en-US" dirty="0">
                <a:highlight>
                  <a:srgbClr val="FFFF00"/>
                </a:highlight>
              </a:rPr>
              <a:t>the contents and location of the </a:t>
            </a:r>
            <a:r>
              <a:rPr lang="en-US" dirty="0"/>
              <a:t>data (or data model) in the data warehouse, </a:t>
            </a:r>
            <a:r>
              <a:rPr lang="en-US" dirty="0">
                <a:highlight>
                  <a:srgbClr val="00FF00"/>
                </a:highlight>
              </a:rPr>
              <a:t>relationships</a:t>
            </a:r>
            <a:r>
              <a:rPr lang="en-US" dirty="0"/>
              <a:t> between the </a:t>
            </a:r>
            <a:r>
              <a:rPr lang="en-US" dirty="0">
                <a:highlight>
                  <a:srgbClr val="00FF00"/>
                </a:highlight>
              </a:rPr>
              <a:t>operational database </a:t>
            </a:r>
            <a:r>
              <a:rPr lang="en-US" dirty="0"/>
              <a:t>and </a:t>
            </a:r>
            <a:r>
              <a:rPr lang="en-US" dirty="0">
                <a:highlight>
                  <a:srgbClr val="00FF00"/>
                </a:highlight>
              </a:rPr>
              <a:t>the business views of the data </a:t>
            </a:r>
            <a:r>
              <a:rPr lang="en-US" dirty="0"/>
              <a:t>in the warehouse as </a:t>
            </a:r>
            <a:r>
              <a:rPr lang="en-US" b="1" dirty="0">
                <a:solidFill>
                  <a:srgbClr val="FF0000"/>
                </a:solidFill>
              </a:rPr>
              <a:t>accessible to the end-user tools</a:t>
            </a:r>
          </a:p>
          <a:p>
            <a:pPr algn="just"/>
            <a:r>
              <a:rPr lang="en-US" dirty="0"/>
              <a:t>Serves as a logical link between decision support applications and the data warehouse.</a:t>
            </a:r>
          </a:p>
        </p:txBody>
      </p:sp>
    </p:spTree>
    <p:extLst>
      <p:ext uri="{BB962C8B-B14F-4D97-AF65-F5344CB8AC3E}">
        <p14:creationId xmlns:p14="http://schemas.microsoft.com/office/powerpoint/2010/main" val="360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DEC0-40DD-F9E0-198A-D40D3071AC28}"/>
              </a:ext>
            </a:extLst>
          </p:cNvPr>
          <p:cNvSpPr>
            <a:spLocks noGrp="1"/>
          </p:cNvSpPr>
          <p:nvPr>
            <p:ph type="title"/>
          </p:nvPr>
        </p:nvSpPr>
        <p:spPr/>
        <p:txBody>
          <a:bodyPr/>
          <a:lstStyle/>
          <a:p>
            <a:r>
              <a:rPr lang="en-IN" dirty="0">
                <a:highlight>
                  <a:srgbClr val="FF00FF"/>
                </a:highlight>
              </a:rPr>
              <a:t> Building a Data Warehouse </a:t>
            </a:r>
            <a:r>
              <a:rPr lang="en-IN" dirty="0"/>
              <a:t>(BDTIB)</a:t>
            </a:r>
          </a:p>
        </p:txBody>
      </p:sp>
      <p:sp>
        <p:nvSpPr>
          <p:cNvPr id="3" name="Content Placeholder 2">
            <a:extLst>
              <a:ext uri="{FF2B5EF4-FFF2-40B4-BE49-F238E27FC236}">
                <a16:creationId xmlns:a16="http://schemas.microsoft.com/office/drawing/2014/main" id="{0FB10017-8BAD-4AFF-2154-E148C14AB860}"/>
              </a:ext>
            </a:extLst>
          </p:cNvPr>
          <p:cNvSpPr>
            <a:spLocks noGrp="1"/>
          </p:cNvSpPr>
          <p:nvPr>
            <p:ph idx="1"/>
          </p:nvPr>
        </p:nvSpPr>
        <p:spPr/>
        <p:txBody>
          <a:bodyPr/>
          <a:lstStyle/>
          <a:p>
            <a:pPr marL="514350" indent="-514350">
              <a:buFont typeface="+mj-lt"/>
              <a:buAutoNum type="arabicPeriod"/>
            </a:pPr>
            <a:r>
              <a:rPr lang="en-US" dirty="0">
                <a:highlight>
                  <a:srgbClr val="FFFF00"/>
                </a:highlight>
              </a:rPr>
              <a:t>Business Considerations (Return on Investment)</a:t>
            </a:r>
          </a:p>
          <a:p>
            <a:pPr marL="514350" indent="-514350">
              <a:buFont typeface="+mj-lt"/>
              <a:buAutoNum type="arabicPeriod"/>
            </a:pPr>
            <a:r>
              <a:rPr lang="en-US" dirty="0">
                <a:highlight>
                  <a:srgbClr val="FFFF00"/>
                </a:highlight>
              </a:rPr>
              <a:t>Design Considerations</a:t>
            </a:r>
          </a:p>
          <a:p>
            <a:pPr marL="514350" indent="-514350">
              <a:buFont typeface="+mj-lt"/>
              <a:buAutoNum type="arabicPeriod"/>
            </a:pPr>
            <a:r>
              <a:rPr lang="en-US" dirty="0">
                <a:highlight>
                  <a:srgbClr val="FFFF00"/>
                </a:highlight>
              </a:rPr>
              <a:t>Technical Considerations</a:t>
            </a:r>
          </a:p>
          <a:p>
            <a:pPr marL="514350" indent="-514350">
              <a:buFont typeface="+mj-lt"/>
              <a:buAutoNum type="arabicPeriod"/>
            </a:pPr>
            <a:r>
              <a:rPr lang="en-US" dirty="0">
                <a:highlight>
                  <a:srgbClr val="FFFF00"/>
                </a:highlight>
              </a:rPr>
              <a:t>Implementation Considerations</a:t>
            </a:r>
          </a:p>
          <a:p>
            <a:pPr marL="514350" indent="-514350">
              <a:buFont typeface="+mj-lt"/>
              <a:buAutoNum type="arabicPeriod"/>
            </a:pPr>
            <a:r>
              <a:rPr lang="en-US" dirty="0"/>
              <a:t>Integrated Solutions</a:t>
            </a:r>
          </a:p>
          <a:p>
            <a:pPr marL="514350" indent="-514350">
              <a:buFont typeface="+mj-lt"/>
              <a:buAutoNum type="arabicPeriod"/>
            </a:pPr>
            <a:r>
              <a:rPr lang="en-US" dirty="0">
                <a:highlight>
                  <a:srgbClr val="FFFF00"/>
                </a:highlight>
              </a:rPr>
              <a:t>Benefits of Data Warehousing</a:t>
            </a:r>
            <a:endParaRPr lang="en-IN" dirty="0">
              <a:highlight>
                <a:srgbClr val="FFFF00"/>
              </a:highlight>
            </a:endParaRPr>
          </a:p>
        </p:txBody>
      </p:sp>
    </p:spTree>
    <p:extLst>
      <p:ext uri="{BB962C8B-B14F-4D97-AF65-F5344CB8AC3E}">
        <p14:creationId xmlns:p14="http://schemas.microsoft.com/office/powerpoint/2010/main" val="4172996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7224-39AA-CC83-8F4D-ED3B45B0767A}"/>
              </a:ext>
            </a:extLst>
          </p:cNvPr>
          <p:cNvSpPr>
            <a:spLocks noGrp="1"/>
          </p:cNvSpPr>
          <p:nvPr>
            <p:ph type="title"/>
          </p:nvPr>
        </p:nvSpPr>
        <p:spPr/>
        <p:txBody>
          <a:bodyPr/>
          <a:lstStyle/>
          <a:p>
            <a:r>
              <a:rPr lang="en-IN" dirty="0"/>
              <a:t>Types of Metadata</a:t>
            </a:r>
            <a:br>
              <a:rPr lang="en-IN" dirty="0"/>
            </a:br>
            <a:endParaRPr lang="en-IN" dirty="0"/>
          </a:p>
        </p:txBody>
      </p:sp>
      <p:sp>
        <p:nvSpPr>
          <p:cNvPr id="3" name="Content Placeholder 2">
            <a:extLst>
              <a:ext uri="{FF2B5EF4-FFF2-40B4-BE49-F238E27FC236}">
                <a16:creationId xmlns:a16="http://schemas.microsoft.com/office/drawing/2014/main" id="{D4436AEA-C235-982D-3150-BF8E95845490}"/>
              </a:ext>
            </a:extLst>
          </p:cNvPr>
          <p:cNvSpPr>
            <a:spLocks noGrp="1"/>
          </p:cNvSpPr>
          <p:nvPr>
            <p:ph idx="1"/>
          </p:nvPr>
        </p:nvSpPr>
        <p:spPr/>
        <p:txBody>
          <a:bodyPr>
            <a:normAutofit fontScale="92500"/>
          </a:bodyPr>
          <a:lstStyle/>
          <a:p>
            <a:r>
              <a:rPr lang="en-IN" b="1" dirty="0"/>
              <a:t>Operational Metadata:</a:t>
            </a:r>
          </a:p>
          <a:p>
            <a:pPr lvl="1"/>
            <a:r>
              <a:rPr lang="en-US" dirty="0"/>
              <a:t>Includes details about </a:t>
            </a:r>
            <a:r>
              <a:rPr lang="en-US" dirty="0">
                <a:highlight>
                  <a:srgbClr val="FFFF00"/>
                </a:highlight>
              </a:rPr>
              <a:t>data sources</a:t>
            </a:r>
            <a:r>
              <a:rPr lang="en-US" dirty="0"/>
              <a:t>, such as databases, files, or APIs.</a:t>
            </a:r>
          </a:p>
          <a:p>
            <a:pPr lvl="1"/>
            <a:r>
              <a:rPr lang="en-US" dirty="0">
                <a:highlight>
                  <a:srgbClr val="FFFF00"/>
                </a:highlight>
              </a:rPr>
              <a:t>Describes data structures</a:t>
            </a:r>
            <a:r>
              <a:rPr lang="en-US" dirty="0"/>
              <a:t>, including tables, fields, and relationships.</a:t>
            </a:r>
            <a:endParaRPr lang="en-IN" dirty="0"/>
          </a:p>
          <a:p>
            <a:r>
              <a:rPr lang="en-IN" b="1" dirty="0"/>
              <a:t>Extraction and Transformation Metadata: </a:t>
            </a:r>
          </a:p>
          <a:p>
            <a:pPr lvl="1"/>
            <a:r>
              <a:rPr lang="en-US" dirty="0">
                <a:highlight>
                  <a:srgbClr val="FFFF00"/>
                </a:highlight>
              </a:rPr>
              <a:t>Specifies data extraction techniques</a:t>
            </a:r>
            <a:r>
              <a:rPr lang="en-US" dirty="0"/>
              <a:t>, such as full or incremental extraction.</a:t>
            </a:r>
          </a:p>
          <a:p>
            <a:pPr lvl="1"/>
            <a:r>
              <a:rPr lang="en-US" dirty="0">
                <a:highlight>
                  <a:srgbClr val="FFFF00"/>
                </a:highlight>
              </a:rPr>
              <a:t>Documents data transformation processes</a:t>
            </a:r>
            <a:r>
              <a:rPr lang="en-US" dirty="0"/>
              <a:t>, including cleansing, filtering, and aggregation.</a:t>
            </a:r>
          </a:p>
          <a:p>
            <a:pPr lvl="1"/>
            <a:r>
              <a:rPr lang="en-US" dirty="0"/>
              <a:t>Records business rules applied during data extraction and transformation.</a:t>
            </a:r>
            <a:endParaRPr lang="en-IN" dirty="0"/>
          </a:p>
          <a:p>
            <a:r>
              <a:rPr lang="en-IN" b="1" dirty="0"/>
              <a:t>End-User Metadata:</a:t>
            </a:r>
          </a:p>
          <a:p>
            <a:pPr lvl="1"/>
            <a:r>
              <a:rPr lang="en-IN" dirty="0">
                <a:highlight>
                  <a:srgbClr val="FFFF00"/>
                </a:highlight>
              </a:rPr>
              <a:t>Navigational map </a:t>
            </a:r>
            <a:r>
              <a:rPr lang="en-IN" dirty="0"/>
              <a:t>enabling users to find information.</a:t>
            </a:r>
          </a:p>
          <a:p>
            <a:pPr lvl="1"/>
            <a:r>
              <a:rPr lang="en-US" dirty="0">
                <a:highlight>
                  <a:srgbClr val="FFFF00"/>
                </a:highlight>
              </a:rPr>
              <a:t>Enables searchability and discovery </a:t>
            </a:r>
            <a:r>
              <a:rPr lang="en-US" dirty="0"/>
              <a:t>of information within the data warehouse.</a:t>
            </a:r>
            <a:endParaRPr lang="en-IN" dirty="0"/>
          </a:p>
        </p:txBody>
      </p:sp>
    </p:spTree>
    <p:extLst>
      <p:ext uri="{BB962C8B-B14F-4D97-AF65-F5344CB8AC3E}">
        <p14:creationId xmlns:p14="http://schemas.microsoft.com/office/powerpoint/2010/main" val="1621757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D69A48-562A-7437-AEA8-85D98F810438}"/>
              </a:ext>
            </a:extLst>
          </p:cNvPr>
          <p:cNvSpPr>
            <a:spLocks noGrp="1"/>
          </p:cNvSpPr>
          <p:nvPr>
            <p:ph idx="1"/>
          </p:nvPr>
        </p:nvSpPr>
        <p:spPr/>
        <p:txBody>
          <a:bodyPr/>
          <a:lstStyle/>
          <a:p>
            <a:pPr marL="0" indent="0">
              <a:buNone/>
            </a:pPr>
            <a:r>
              <a:rPr lang="en-US" b="1" dirty="0"/>
              <a:t>Benefits:</a:t>
            </a:r>
          </a:p>
          <a:p>
            <a:r>
              <a:rPr lang="en-US" dirty="0"/>
              <a:t>Consistency in metadata definitions.</a:t>
            </a:r>
          </a:p>
          <a:p>
            <a:r>
              <a:rPr lang="en-US" dirty="0"/>
              <a:t>Reduction of redundancy and increased consistency.</a:t>
            </a:r>
          </a:p>
          <a:p>
            <a:r>
              <a:rPr lang="en-US" dirty="0"/>
              <a:t>Maintenance of information independence.</a:t>
            </a:r>
          </a:p>
          <a:p>
            <a:r>
              <a:rPr lang="en-US" dirty="0"/>
              <a:t>Enhanced efficiency and faster delivery.</a:t>
            </a:r>
          </a:p>
          <a:p>
            <a:r>
              <a:rPr lang="en-US" dirty="0"/>
              <a:t>Support for data governance, compliance, and data quality.</a:t>
            </a:r>
            <a:endParaRPr lang="en-IN" dirty="0"/>
          </a:p>
        </p:txBody>
      </p:sp>
    </p:spTree>
    <p:extLst>
      <p:ext uri="{BB962C8B-B14F-4D97-AF65-F5344CB8AC3E}">
        <p14:creationId xmlns:p14="http://schemas.microsoft.com/office/powerpoint/2010/main" val="3999890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CCB72-81F6-CD1F-8024-1585598F944F}"/>
              </a:ext>
            </a:extLst>
          </p:cNvPr>
          <p:cNvSpPr>
            <a:spLocks noGrp="1"/>
          </p:cNvSpPr>
          <p:nvPr>
            <p:ph idx="1"/>
          </p:nvPr>
        </p:nvSpPr>
        <p:spPr>
          <a:xfrm>
            <a:off x="838200" y="753978"/>
            <a:ext cx="10515600" cy="5630779"/>
          </a:xfrm>
        </p:spPr>
        <p:txBody>
          <a:bodyPr>
            <a:normAutofit/>
          </a:bodyPr>
          <a:lstStyle/>
          <a:p>
            <a:pPr marL="0" indent="0">
              <a:buNone/>
            </a:pPr>
            <a:r>
              <a:rPr lang="en-US" b="1" dirty="0"/>
              <a:t>Metadata and Tools:</a:t>
            </a:r>
            <a:endParaRPr lang="en-US" dirty="0"/>
          </a:p>
          <a:p>
            <a:pPr marL="0" indent="0">
              <a:buNone/>
            </a:pPr>
            <a:r>
              <a:rPr lang="en-US" b="1" dirty="0"/>
              <a:t>Access Tools:</a:t>
            </a:r>
          </a:p>
          <a:p>
            <a:pPr lvl="1"/>
            <a:r>
              <a:rPr lang="en-US" b="1" dirty="0"/>
              <a:t>Query and Reporting Tools:</a:t>
            </a:r>
          </a:p>
          <a:p>
            <a:pPr lvl="2"/>
            <a:r>
              <a:rPr lang="en-US" sz="2200" dirty="0"/>
              <a:t>This category can be further divided into two groups: reporting tools and managed query tools.</a:t>
            </a:r>
          </a:p>
          <a:p>
            <a:pPr lvl="2"/>
            <a:r>
              <a:rPr lang="en-US" sz="2200" dirty="0"/>
              <a:t>Reporting tools can be divided into production reporting tools and desktop report writers.</a:t>
            </a:r>
          </a:p>
          <a:p>
            <a:pPr lvl="2"/>
            <a:r>
              <a:rPr lang="en-US" sz="2200" dirty="0"/>
              <a:t>These tools are the preferred choice of the users of business applications such as segment identification, demographic analysis, territory management and customer mailing lists.</a:t>
            </a:r>
          </a:p>
          <a:p>
            <a:pPr lvl="1"/>
            <a:r>
              <a:rPr lang="en-US" b="1" dirty="0"/>
              <a:t>Application Development Tools: </a:t>
            </a:r>
          </a:p>
          <a:p>
            <a:pPr lvl="2"/>
            <a:r>
              <a:rPr lang="en-US" sz="2200" dirty="0"/>
              <a:t>Purpose is to address analytical needs surpassing capabilities of query and reporting tools.</a:t>
            </a:r>
          </a:p>
          <a:p>
            <a:pPr lvl="2"/>
            <a:r>
              <a:rPr lang="en-US" sz="2200" dirty="0"/>
              <a:t>Graphical data access environments for in-house development.</a:t>
            </a:r>
          </a:p>
        </p:txBody>
      </p:sp>
    </p:spTree>
    <p:extLst>
      <p:ext uri="{BB962C8B-B14F-4D97-AF65-F5344CB8AC3E}">
        <p14:creationId xmlns:p14="http://schemas.microsoft.com/office/powerpoint/2010/main" val="246424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CCB72-81F6-CD1F-8024-1585598F944F}"/>
              </a:ext>
            </a:extLst>
          </p:cNvPr>
          <p:cNvSpPr>
            <a:spLocks noGrp="1"/>
          </p:cNvSpPr>
          <p:nvPr>
            <p:ph idx="1"/>
          </p:nvPr>
        </p:nvSpPr>
        <p:spPr>
          <a:xfrm>
            <a:off x="838200" y="753978"/>
            <a:ext cx="10515600" cy="5630779"/>
          </a:xfrm>
        </p:spPr>
        <p:txBody>
          <a:bodyPr>
            <a:normAutofit/>
          </a:bodyPr>
          <a:lstStyle/>
          <a:p>
            <a:pPr marL="0" indent="0">
              <a:buNone/>
            </a:pPr>
            <a:r>
              <a:rPr lang="en-US" b="1" dirty="0"/>
              <a:t>Metadata and Tools:</a:t>
            </a:r>
            <a:endParaRPr lang="en-US" dirty="0"/>
          </a:p>
          <a:p>
            <a:pPr marL="0" indent="0">
              <a:buNone/>
            </a:pPr>
            <a:r>
              <a:rPr lang="en-US" b="1" dirty="0"/>
              <a:t>Access Tools: (contd.)</a:t>
            </a:r>
          </a:p>
          <a:p>
            <a:pPr lvl="1"/>
            <a:r>
              <a:rPr lang="en-US" b="1" dirty="0"/>
              <a:t>Executive Information Systems (EIS) Tools: </a:t>
            </a:r>
          </a:p>
          <a:p>
            <a:pPr lvl="2"/>
            <a:r>
              <a:rPr lang="en-US" sz="2200" dirty="0"/>
              <a:t>The target users of EIS tools are senior management of a company.</a:t>
            </a:r>
          </a:p>
          <a:p>
            <a:pPr lvl="2"/>
            <a:r>
              <a:rPr lang="en-US" sz="2200" dirty="0"/>
              <a:t>Support advanced analytical techniques for senior management.</a:t>
            </a:r>
          </a:p>
          <a:p>
            <a:pPr lvl="1"/>
            <a:r>
              <a:rPr lang="en-US" b="1" dirty="0"/>
              <a:t>Online Analytical Processing (OLAP) Tools:</a:t>
            </a:r>
          </a:p>
          <a:p>
            <a:pPr lvl="2"/>
            <a:r>
              <a:rPr lang="en-US" sz="2200" dirty="0"/>
              <a:t>Allow a sophisticated user to analyze the data using elaborate, multidimensional and complex views.</a:t>
            </a:r>
          </a:p>
          <a:p>
            <a:pPr lvl="2"/>
            <a:r>
              <a:rPr lang="en-US" sz="2200" dirty="0"/>
              <a:t>Analyze data using multidimensional views.</a:t>
            </a:r>
          </a:p>
          <a:p>
            <a:pPr lvl="1"/>
            <a:r>
              <a:rPr lang="en-US" b="1" dirty="0"/>
              <a:t>Data Mining Tools: </a:t>
            </a:r>
          </a:p>
          <a:p>
            <a:pPr lvl="2"/>
            <a:r>
              <a:rPr lang="en-US" sz="2200" dirty="0"/>
              <a:t>Data mining can be defined as the process of discovering meaningful new correlation, patterns and trends in large datasets for predictive modeling.</a:t>
            </a:r>
          </a:p>
          <a:p>
            <a:pPr lvl="2"/>
            <a:r>
              <a:rPr lang="en-US" sz="2200" dirty="0"/>
              <a:t>The major attraction of data mining is its ability to build predictive rather than retrospective models.</a:t>
            </a:r>
            <a:endParaRPr lang="en-IN" sz="2200" dirty="0"/>
          </a:p>
        </p:txBody>
      </p:sp>
    </p:spTree>
    <p:extLst>
      <p:ext uri="{BB962C8B-B14F-4D97-AF65-F5344CB8AC3E}">
        <p14:creationId xmlns:p14="http://schemas.microsoft.com/office/powerpoint/2010/main" val="277133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DEC0-40DD-F9E0-198A-D40D3071AC28}"/>
              </a:ext>
            </a:extLst>
          </p:cNvPr>
          <p:cNvSpPr>
            <a:spLocks noGrp="1"/>
          </p:cNvSpPr>
          <p:nvPr>
            <p:ph type="title"/>
          </p:nvPr>
        </p:nvSpPr>
        <p:spPr/>
        <p:txBody>
          <a:bodyPr/>
          <a:lstStyle/>
          <a:p>
            <a:r>
              <a:rPr lang="en-IN" dirty="0"/>
              <a:t> 1) Business Consideration</a:t>
            </a:r>
          </a:p>
        </p:txBody>
      </p:sp>
      <p:sp>
        <p:nvSpPr>
          <p:cNvPr id="3" name="Content Placeholder 2">
            <a:extLst>
              <a:ext uri="{FF2B5EF4-FFF2-40B4-BE49-F238E27FC236}">
                <a16:creationId xmlns:a16="http://schemas.microsoft.com/office/drawing/2014/main" id="{0FB10017-8BAD-4AFF-2154-E148C14AB860}"/>
              </a:ext>
            </a:extLst>
          </p:cNvPr>
          <p:cNvSpPr>
            <a:spLocks noGrp="1"/>
          </p:cNvSpPr>
          <p:nvPr>
            <p:ph idx="1"/>
          </p:nvPr>
        </p:nvSpPr>
        <p:spPr>
          <a:xfrm>
            <a:off x="838200" y="1363579"/>
            <a:ext cx="10515600" cy="5494421"/>
          </a:xfrm>
        </p:spPr>
        <p:txBody>
          <a:bodyPr>
            <a:normAutofit fontScale="92500" lnSpcReduction="10000"/>
          </a:bodyPr>
          <a:lstStyle/>
          <a:p>
            <a:pPr marL="514350" indent="-514350">
              <a:buFont typeface="+mj-lt"/>
              <a:buAutoNum type="arabicPeriod"/>
            </a:pPr>
            <a:r>
              <a:rPr lang="en-US" b="1" dirty="0">
                <a:highlight>
                  <a:srgbClr val="FFFF00"/>
                </a:highlight>
              </a:rPr>
              <a:t>Approach</a:t>
            </a:r>
          </a:p>
          <a:p>
            <a:pPr marL="0" indent="0" algn="just">
              <a:buNone/>
            </a:pPr>
            <a:r>
              <a:rPr lang="en-US" dirty="0"/>
              <a:t>The </a:t>
            </a:r>
            <a:r>
              <a:rPr lang="en-US" dirty="0">
                <a:highlight>
                  <a:srgbClr val="00FF00"/>
                </a:highlight>
              </a:rPr>
              <a:t>Top-down Approach</a:t>
            </a:r>
            <a:r>
              <a:rPr lang="en-US" dirty="0"/>
              <a:t> begins with developing an enterprise data model and collecting enterprise-wide business requirements. It involves </a:t>
            </a:r>
            <a:r>
              <a:rPr lang="en-US" b="1" dirty="0">
                <a:solidFill>
                  <a:srgbClr val="FF0000"/>
                </a:solidFill>
              </a:rPr>
              <a:t>building an enterprise data warehouse first, followed by creation of subset data marts</a:t>
            </a:r>
            <a:r>
              <a:rPr lang="en-US" dirty="0"/>
              <a:t>. </a:t>
            </a:r>
            <a:r>
              <a:rPr lang="en-US" dirty="0">
                <a:highlight>
                  <a:srgbClr val="00FFFF"/>
                </a:highlight>
              </a:rPr>
              <a:t>(From Data warehouse to Data marts</a:t>
            </a:r>
            <a:r>
              <a:rPr lang="en-US" dirty="0"/>
              <a:t>)</a:t>
            </a:r>
          </a:p>
          <a:p>
            <a:pPr marL="0" indent="0" algn="just">
              <a:buNone/>
            </a:pPr>
            <a:r>
              <a:rPr lang="en-US" dirty="0"/>
              <a:t>The </a:t>
            </a:r>
            <a:r>
              <a:rPr lang="en-US" dirty="0">
                <a:highlight>
                  <a:srgbClr val="00FF00"/>
                </a:highlight>
              </a:rPr>
              <a:t>Bottom-up Approach</a:t>
            </a:r>
            <a:r>
              <a:rPr lang="en-US" dirty="0"/>
              <a:t>, </a:t>
            </a:r>
            <a:r>
              <a:rPr lang="en-US" b="1" dirty="0">
                <a:solidFill>
                  <a:srgbClr val="FF0000"/>
                </a:solidFill>
              </a:rPr>
              <a:t>starts with the development of individual data marts based on specific business priorities</a:t>
            </a:r>
            <a:r>
              <a:rPr lang="en-US" dirty="0"/>
              <a:t>, which are </a:t>
            </a:r>
            <a:r>
              <a:rPr lang="en-US" b="1" dirty="0">
                <a:solidFill>
                  <a:srgbClr val="FF0000"/>
                </a:solidFill>
              </a:rPr>
              <a:t>then integrated into an enterprise data warehouse</a:t>
            </a:r>
            <a:r>
              <a:rPr lang="en-US" dirty="0"/>
              <a:t>.</a:t>
            </a:r>
            <a:r>
              <a:rPr lang="en-US" dirty="0">
                <a:highlight>
                  <a:srgbClr val="00FFFF"/>
                </a:highlight>
              </a:rPr>
              <a:t>(From Data marts to Data Warehouse</a:t>
            </a:r>
            <a:r>
              <a:rPr lang="en-US" dirty="0"/>
              <a:t>)</a:t>
            </a:r>
          </a:p>
          <a:p>
            <a:pPr marL="0" indent="0" algn="just">
              <a:buNone/>
            </a:pPr>
            <a:r>
              <a:rPr lang="en-US" dirty="0"/>
              <a:t>2</a:t>
            </a:r>
            <a:r>
              <a:rPr lang="en-US" b="1" dirty="0"/>
              <a:t>.  </a:t>
            </a:r>
            <a:r>
              <a:rPr lang="en-US" b="1" dirty="0">
                <a:highlight>
                  <a:srgbClr val="FFFF00"/>
                </a:highlight>
              </a:rPr>
              <a:t>Organizational Issues</a:t>
            </a:r>
          </a:p>
          <a:p>
            <a:pPr marL="0" indent="0" algn="just">
              <a:buNone/>
            </a:pPr>
            <a:r>
              <a:rPr lang="en-US" dirty="0"/>
              <a:t>A Data Warehouse, in general, is </a:t>
            </a:r>
            <a:r>
              <a:rPr lang="en-US" dirty="0">
                <a:highlight>
                  <a:srgbClr val="00FFFF"/>
                </a:highlight>
              </a:rPr>
              <a:t>not truly a technological issue</a:t>
            </a:r>
            <a:r>
              <a:rPr lang="en-US" dirty="0"/>
              <a:t>.</a:t>
            </a:r>
          </a:p>
          <a:p>
            <a:pPr marL="0" indent="0" algn="just">
              <a:buNone/>
            </a:pPr>
            <a:r>
              <a:rPr lang="en-US" dirty="0"/>
              <a:t>It should be more concerned with </a:t>
            </a:r>
            <a:r>
              <a:rPr lang="en-US" dirty="0">
                <a:highlight>
                  <a:srgbClr val="00FFFF"/>
                </a:highlight>
              </a:rPr>
              <a:t>identifying and establishing information requirements</a:t>
            </a:r>
            <a:r>
              <a:rPr lang="en-US" dirty="0"/>
              <a:t>, the data sources to fulfill these requirements, and timeliness.</a:t>
            </a:r>
            <a:endParaRPr lang="en-IN" dirty="0"/>
          </a:p>
        </p:txBody>
      </p:sp>
    </p:spTree>
    <p:extLst>
      <p:ext uri="{BB962C8B-B14F-4D97-AF65-F5344CB8AC3E}">
        <p14:creationId xmlns:p14="http://schemas.microsoft.com/office/powerpoint/2010/main" val="418726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C651-657A-EA4E-0649-C4B894393317}"/>
              </a:ext>
            </a:extLst>
          </p:cNvPr>
          <p:cNvSpPr>
            <a:spLocks noGrp="1"/>
          </p:cNvSpPr>
          <p:nvPr>
            <p:ph type="title"/>
          </p:nvPr>
        </p:nvSpPr>
        <p:spPr/>
        <p:txBody>
          <a:bodyPr/>
          <a:lstStyle/>
          <a:p>
            <a:r>
              <a:rPr lang="en-IN" dirty="0"/>
              <a:t>2) Design Consideration</a:t>
            </a:r>
          </a:p>
        </p:txBody>
      </p:sp>
      <p:sp>
        <p:nvSpPr>
          <p:cNvPr id="3" name="Content Placeholder 2">
            <a:extLst>
              <a:ext uri="{FF2B5EF4-FFF2-40B4-BE49-F238E27FC236}">
                <a16:creationId xmlns:a16="http://schemas.microsoft.com/office/drawing/2014/main" id="{0B79C05F-B3AD-7207-C6F2-7C51C2BFDF25}"/>
              </a:ext>
            </a:extLst>
          </p:cNvPr>
          <p:cNvSpPr>
            <a:spLocks noGrp="1"/>
          </p:cNvSpPr>
          <p:nvPr>
            <p:ph idx="1"/>
          </p:nvPr>
        </p:nvSpPr>
        <p:spPr/>
        <p:txBody>
          <a:bodyPr/>
          <a:lstStyle/>
          <a:p>
            <a:pPr algn="just"/>
            <a:r>
              <a:rPr lang="en-US" dirty="0">
                <a:highlight>
                  <a:srgbClr val="00FFFF"/>
                </a:highlight>
              </a:rPr>
              <a:t>To be a successful, </a:t>
            </a:r>
            <a:r>
              <a:rPr lang="en-US" dirty="0"/>
              <a:t>a data warehouse designer must take a </a:t>
            </a:r>
            <a:r>
              <a:rPr lang="en-US" dirty="0">
                <a:solidFill>
                  <a:srgbClr val="FF0000"/>
                </a:solidFill>
              </a:rPr>
              <a:t>holistic approach </a:t>
            </a:r>
            <a:r>
              <a:rPr lang="en-US" dirty="0"/>
              <a:t>– consider </a:t>
            </a:r>
            <a:r>
              <a:rPr lang="en-US" dirty="0">
                <a:highlight>
                  <a:srgbClr val="00FF00"/>
                </a:highlight>
              </a:rPr>
              <a:t>all data warehouse components as parts of a single complex system </a:t>
            </a:r>
            <a:r>
              <a:rPr lang="en-US" dirty="0"/>
              <a:t>and take into the account all possible data stores and all known usage requirements.</a:t>
            </a:r>
          </a:p>
          <a:p>
            <a:pPr marL="0" indent="0" algn="just">
              <a:buNone/>
            </a:pPr>
            <a:r>
              <a:rPr lang="en-US" dirty="0"/>
              <a:t> </a:t>
            </a:r>
            <a:r>
              <a:rPr lang="en-US" dirty="0">
                <a:solidFill>
                  <a:srgbClr val="FF0000"/>
                </a:solidFill>
              </a:rPr>
              <a:t>The main factors include:</a:t>
            </a:r>
          </a:p>
          <a:p>
            <a:pPr algn="just"/>
            <a:r>
              <a:rPr lang="en-US" dirty="0">
                <a:highlight>
                  <a:srgbClr val="00FF00"/>
                </a:highlight>
              </a:rPr>
              <a:t>Heterogeneity of Data sources</a:t>
            </a:r>
            <a:r>
              <a:rPr lang="en-US" dirty="0"/>
              <a:t>, which affects data conversion, quality, timeliness.</a:t>
            </a:r>
          </a:p>
          <a:p>
            <a:pPr algn="just"/>
            <a:r>
              <a:rPr lang="en-US" dirty="0">
                <a:highlight>
                  <a:srgbClr val="00FF00"/>
                </a:highlight>
              </a:rPr>
              <a:t>Use of historical data</a:t>
            </a:r>
            <a:r>
              <a:rPr lang="en-US" dirty="0"/>
              <a:t>, while implies that data may be “old”.</a:t>
            </a:r>
          </a:p>
          <a:p>
            <a:pPr algn="just"/>
            <a:r>
              <a:rPr lang="en-US" dirty="0"/>
              <a:t>Tendency of </a:t>
            </a:r>
            <a:r>
              <a:rPr lang="en-US" dirty="0">
                <a:highlight>
                  <a:srgbClr val="00FF00"/>
                </a:highlight>
              </a:rPr>
              <a:t>databases to grow very large.</a:t>
            </a:r>
            <a:endParaRPr lang="en-IN" dirty="0">
              <a:highlight>
                <a:srgbClr val="00FF00"/>
              </a:highlight>
            </a:endParaRPr>
          </a:p>
        </p:txBody>
      </p:sp>
    </p:spTree>
    <p:extLst>
      <p:ext uri="{BB962C8B-B14F-4D97-AF65-F5344CB8AC3E}">
        <p14:creationId xmlns:p14="http://schemas.microsoft.com/office/powerpoint/2010/main" val="37585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675B-498C-CC5F-6BA6-74C9066C1165}"/>
              </a:ext>
            </a:extLst>
          </p:cNvPr>
          <p:cNvSpPr>
            <a:spLocks noGrp="1"/>
          </p:cNvSpPr>
          <p:nvPr>
            <p:ph type="title"/>
          </p:nvPr>
        </p:nvSpPr>
        <p:spPr/>
        <p:txBody>
          <a:bodyPr/>
          <a:lstStyle/>
          <a:p>
            <a:r>
              <a:rPr lang="en-IN" dirty="0"/>
              <a:t>Design Consideration                                  Contd..</a:t>
            </a:r>
          </a:p>
        </p:txBody>
      </p:sp>
      <p:sp>
        <p:nvSpPr>
          <p:cNvPr id="3" name="Content Placeholder 2">
            <a:extLst>
              <a:ext uri="{FF2B5EF4-FFF2-40B4-BE49-F238E27FC236}">
                <a16:creationId xmlns:a16="http://schemas.microsoft.com/office/drawing/2014/main" id="{662C897B-5FA8-84E7-555C-4FF76F3B5A2A}"/>
              </a:ext>
            </a:extLst>
          </p:cNvPr>
          <p:cNvSpPr>
            <a:spLocks noGrp="1"/>
          </p:cNvSpPr>
          <p:nvPr>
            <p:ph idx="1"/>
          </p:nvPr>
        </p:nvSpPr>
        <p:spPr>
          <a:xfrm>
            <a:off x="838200" y="1475874"/>
            <a:ext cx="10515600" cy="5120189"/>
          </a:xfrm>
        </p:spPr>
        <p:txBody>
          <a:bodyPr>
            <a:normAutofit fontScale="92500" lnSpcReduction="10000"/>
          </a:bodyPr>
          <a:lstStyle/>
          <a:p>
            <a:pPr marL="0" indent="0">
              <a:buNone/>
            </a:pPr>
            <a:r>
              <a:rPr lang="en-US" dirty="0"/>
              <a:t>In addition to the general considerations, there are several specific </a:t>
            </a:r>
            <a:r>
              <a:rPr lang="en-US" dirty="0">
                <a:highlight>
                  <a:srgbClr val="00FF00"/>
                </a:highlight>
              </a:rPr>
              <a:t>points relevant to the data warehouse design</a:t>
            </a:r>
            <a:r>
              <a:rPr lang="en-US" dirty="0"/>
              <a:t>:</a:t>
            </a:r>
          </a:p>
          <a:p>
            <a:pPr>
              <a:buFont typeface="Wingdings" panose="05000000000000000000" pitchFamily="2" charset="2"/>
              <a:buChar char="Ø"/>
            </a:pPr>
            <a:r>
              <a:rPr lang="en-US" dirty="0"/>
              <a:t>Data Content</a:t>
            </a:r>
          </a:p>
          <a:p>
            <a:pPr>
              <a:buFont typeface="Wingdings" panose="05000000000000000000" pitchFamily="2" charset="2"/>
              <a:buChar char="Ø"/>
            </a:pPr>
            <a:r>
              <a:rPr lang="en-US" dirty="0"/>
              <a:t>Metadata</a:t>
            </a:r>
          </a:p>
          <a:p>
            <a:pPr>
              <a:buFont typeface="Wingdings" panose="05000000000000000000" pitchFamily="2" charset="2"/>
              <a:buChar char="Ø"/>
            </a:pPr>
            <a:r>
              <a:rPr lang="en-US" dirty="0"/>
              <a:t>Data Distribution</a:t>
            </a:r>
          </a:p>
          <a:p>
            <a:pPr>
              <a:buFont typeface="Wingdings" panose="05000000000000000000" pitchFamily="2" charset="2"/>
              <a:buChar char="Ø"/>
            </a:pPr>
            <a:r>
              <a:rPr lang="en-US" dirty="0"/>
              <a:t>One of the </a:t>
            </a:r>
            <a:r>
              <a:rPr lang="en-US" dirty="0">
                <a:solidFill>
                  <a:srgbClr val="FF0000"/>
                </a:solidFill>
              </a:rPr>
              <a:t>biggest challenge </a:t>
            </a:r>
            <a:r>
              <a:rPr lang="en-US" dirty="0"/>
              <a:t>when designing a data warehouse is the </a:t>
            </a:r>
            <a:r>
              <a:rPr lang="en-US" dirty="0">
                <a:solidFill>
                  <a:srgbClr val="FF0000"/>
                </a:solidFill>
              </a:rPr>
              <a:t>data placement and distribution strategy</a:t>
            </a:r>
            <a:r>
              <a:rPr lang="en-US" dirty="0"/>
              <a:t>.</a:t>
            </a:r>
          </a:p>
          <a:p>
            <a:pPr>
              <a:buFont typeface="Wingdings" panose="05000000000000000000" pitchFamily="2" charset="2"/>
              <a:buChar char="Ø"/>
            </a:pPr>
            <a:r>
              <a:rPr lang="en-US" dirty="0"/>
              <a:t>Tools</a:t>
            </a:r>
          </a:p>
          <a:p>
            <a:pPr>
              <a:buFont typeface="Wingdings" panose="05000000000000000000" pitchFamily="2" charset="2"/>
              <a:buChar char="Ø"/>
            </a:pPr>
            <a:r>
              <a:rPr lang="en-US" dirty="0"/>
              <a:t>These tools provide facilities for defining the transformation and cleanup rules, data movement (from operational sources to the warehouses), end-user query, reporting, and data analysis.</a:t>
            </a:r>
          </a:p>
          <a:p>
            <a:pPr>
              <a:buFont typeface="Wingdings" panose="05000000000000000000" pitchFamily="2" charset="2"/>
              <a:buChar char="Ø"/>
            </a:pPr>
            <a:r>
              <a:rPr lang="en-US" dirty="0"/>
              <a:t>Performance consideration</a:t>
            </a:r>
            <a:endParaRPr lang="en-IN" dirty="0"/>
          </a:p>
        </p:txBody>
      </p:sp>
    </p:spTree>
    <p:extLst>
      <p:ext uri="{BB962C8B-B14F-4D97-AF65-F5344CB8AC3E}">
        <p14:creationId xmlns:p14="http://schemas.microsoft.com/office/powerpoint/2010/main" val="242226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5B02-DD74-1C25-6A1E-59F817E0D533}"/>
              </a:ext>
            </a:extLst>
          </p:cNvPr>
          <p:cNvSpPr>
            <a:spLocks noGrp="1"/>
          </p:cNvSpPr>
          <p:nvPr>
            <p:ph type="title"/>
          </p:nvPr>
        </p:nvSpPr>
        <p:spPr/>
        <p:txBody>
          <a:bodyPr/>
          <a:lstStyle/>
          <a:p>
            <a:r>
              <a:rPr lang="en-IN" dirty="0"/>
              <a:t>3) Technical Considerations</a:t>
            </a:r>
          </a:p>
        </p:txBody>
      </p:sp>
      <p:sp>
        <p:nvSpPr>
          <p:cNvPr id="3" name="Content Placeholder 2">
            <a:extLst>
              <a:ext uri="{FF2B5EF4-FFF2-40B4-BE49-F238E27FC236}">
                <a16:creationId xmlns:a16="http://schemas.microsoft.com/office/drawing/2014/main" id="{E28AA53E-21FC-5CA9-E7AE-774C3DE30CC9}"/>
              </a:ext>
            </a:extLst>
          </p:cNvPr>
          <p:cNvSpPr>
            <a:spLocks noGrp="1"/>
          </p:cNvSpPr>
          <p:nvPr>
            <p:ph idx="1"/>
          </p:nvPr>
        </p:nvSpPr>
        <p:spPr>
          <a:xfrm>
            <a:off x="838200" y="1455420"/>
            <a:ext cx="10515600" cy="4721543"/>
          </a:xfrm>
        </p:spPr>
        <p:txBody>
          <a:bodyPr>
            <a:normAutofit lnSpcReduction="10000"/>
          </a:bodyPr>
          <a:lstStyle/>
          <a:p>
            <a:pPr marL="0" indent="0" algn="just">
              <a:buNone/>
            </a:pPr>
            <a:r>
              <a:rPr lang="en-US" dirty="0"/>
              <a:t>A  number of </a:t>
            </a:r>
            <a:r>
              <a:rPr lang="en-US" dirty="0">
                <a:solidFill>
                  <a:srgbClr val="FF0000"/>
                </a:solidFill>
              </a:rPr>
              <a:t>technical issues are to be considered </a:t>
            </a:r>
            <a:r>
              <a:rPr lang="en-US" dirty="0"/>
              <a:t>when designing and implementing a Data Warehouse environment.</a:t>
            </a:r>
          </a:p>
          <a:p>
            <a:pPr marL="0" indent="0" algn="just">
              <a:buNone/>
            </a:pPr>
            <a:r>
              <a:rPr lang="en-US" dirty="0"/>
              <a:t>1. </a:t>
            </a:r>
            <a:r>
              <a:rPr lang="en-US" dirty="0">
                <a:highlight>
                  <a:srgbClr val="00FF00"/>
                </a:highlight>
              </a:rPr>
              <a:t>The Hardware Platform </a:t>
            </a:r>
            <a:r>
              <a:rPr lang="en-US" dirty="0"/>
              <a:t>that would house the Data Warehouse for parallel query scalability. (Uni-Processor, Multi-processor, </a:t>
            </a:r>
            <a:r>
              <a:rPr lang="en-US" dirty="0" err="1"/>
              <a:t>etc</a:t>
            </a:r>
            <a:r>
              <a:rPr lang="en-US" dirty="0"/>
              <a:t>)</a:t>
            </a:r>
          </a:p>
          <a:p>
            <a:pPr marL="0" indent="0" algn="just">
              <a:buNone/>
            </a:pPr>
            <a:r>
              <a:rPr lang="en-US" dirty="0"/>
              <a:t>2. </a:t>
            </a:r>
            <a:r>
              <a:rPr lang="en-US" dirty="0">
                <a:highlight>
                  <a:srgbClr val="00FF00"/>
                </a:highlight>
              </a:rPr>
              <a:t>The DBMS that supports </a:t>
            </a:r>
            <a:r>
              <a:rPr lang="en-US" dirty="0"/>
              <a:t>the warehouse database</a:t>
            </a:r>
          </a:p>
          <a:p>
            <a:pPr marL="0" indent="0" algn="just">
              <a:buNone/>
            </a:pPr>
            <a:r>
              <a:rPr lang="en-US" dirty="0"/>
              <a:t>3. The </a:t>
            </a:r>
            <a:r>
              <a:rPr lang="en-US" dirty="0">
                <a:highlight>
                  <a:srgbClr val="00FF00"/>
                </a:highlight>
              </a:rPr>
              <a:t>communication infrastructure </a:t>
            </a:r>
            <a:r>
              <a:rPr lang="en-US" dirty="0"/>
              <a:t>that </a:t>
            </a:r>
            <a:r>
              <a:rPr lang="en-US" dirty="0">
                <a:highlight>
                  <a:srgbClr val="FFFF00"/>
                </a:highlight>
              </a:rPr>
              <a:t>connects</a:t>
            </a:r>
            <a:r>
              <a:rPr lang="en-US" dirty="0"/>
              <a:t> the </a:t>
            </a:r>
            <a:r>
              <a:rPr lang="en-US" dirty="0">
                <a:highlight>
                  <a:srgbClr val="00FFFF"/>
                </a:highlight>
              </a:rPr>
              <a:t>warehouse, data marts, operational systems, and end users</a:t>
            </a:r>
          </a:p>
          <a:p>
            <a:pPr marL="0" indent="0" algn="just">
              <a:buNone/>
            </a:pPr>
            <a:r>
              <a:rPr lang="en-US" dirty="0"/>
              <a:t>4. The hardware platform and software to support the </a:t>
            </a:r>
            <a:r>
              <a:rPr lang="en-US" dirty="0">
                <a:highlight>
                  <a:srgbClr val="00FFFF"/>
                </a:highlight>
              </a:rPr>
              <a:t>metadata repository</a:t>
            </a:r>
          </a:p>
          <a:p>
            <a:pPr marL="0" indent="0" algn="just">
              <a:buNone/>
            </a:pPr>
            <a:r>
              <a:rPr lang="en-US" dirty="0"/>
              <a:t>5. The systems management framework that </a:t>
            </a:r>
            <a:r>
              <a:rPr lang="en-US" dirty="0">
                <a:highlight>
                  <a:srgbClr val="00FF00"/>
                </a:highlight>
              </a:rPr>
              <a:t>enables centralized management and administration </a:t>
            </a:r>
            <a:r>
              <a:rPr lang="en-US" dirty="0"/>
              <a:t>to the entire environment.</a:t>
            </a:r>
            <a:endParaRPr lang="en-IN" dirty="0"/>
          </a:p>
        </p:txBody>
      </p:sp>
    </p:spTree>
    <p:extLst>
      <p:ext uri="{BB962C8B-B14F-4D97-AF65-F5344CB8AC3E}">
        <p14:creationId xmlns:p14="http://schemas.microsoft.com/office/powerpoint/2010/main" val="18484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CCED-33EA-7648-C6B8-A5E983FDC66E}"/>
              </a:ext>
            </a:extLst>
          </p:cNvPr>
          <p:cNvSpPr>
            <a:spLocks noGrp="1"/>
          </p:cNvSpPr>
          <p:nvPr>
            <p:ph type="title"/>
          </p:nvPr>
        </p:nvSpPr>
        <p:spPr/>
        <p:txBody>
          <a:bodyPr/>
          <a:lstStyle/>
          <a:p>
            <a:r>
              <a:rPr lang="en-IN" dirty="0"/>
              <a:t>4) Implementation Considerations</a:t>
            </a:r>
          </a:p>
        </p:txBody>
      </p:sp>
      <p:sp>
        <p:nvSpPr>
          <p:cNvPr id="3" name="Content Placeholder 2">
            <a:extLst>
              <a:ext uri="{FF2B5EF4-FFF2-40B4-BE49-F238E27FC236}">
                <a16:creationId xmlns:a16="http://schemas.microsoft.com/office/drawing/2014/main" id="{5FAC81A7-8AB1-79CD-5414-0A186E797E65}"/>
              </a:ext>
            </a:extLst>
          </p:cNvPr>
          <p:cNvSpPr>
            <a:spLocks noGrp="1"/>
          </p:cNvSpPr>
          <p:nvPr>
            <p:ph idx="1"/>
          </p:nvPr>
        </p:nvSpPr>
        <p:spPr/>
        <p:txBody>
          <a:bodyPr/>
          <a:lstStyle/>
          <a:p>
            <a:pPr marL="0" indent="0">
              <a:buNone/>
            </a:pPr>
            <a:r>
              <a:rPr lang="en-US" dirty="0" err="1">
                <a:highlight>
                  <a:srgbClr val="00FF00"/>
                </a:highlight>
              </a:rPr>
              <a:t>i</a:t>
            </a:r>
            <a:r>
              <a:rPr lang="en-US" dirty="0">
                <a:highlight>
                  <a:srgbClr val="00FF00"/>
                </a:highlight>
              </a:rPr>
              <a:t>. Access Tools</a:t>
            </a:r>
          </a:p>
          <a:p>
            <a:pPr marL="0" indent="0">
              <a:buNone/>
            </a:pPr>
            <a:r>
              <a:rPr lang="en-US" dirty="0"/>
              <a:t>Currently </a:t>
            </a:r>
            <a:r>
              <a:rPr lang="en-US" b="1" dirty="0">
                <a:solidFill>
                  <a:srgbClr val="FF0000"/>
                </a:solidFill>
              </a:rPr>
              <a:t>no single tool in the market </a:t>
            </a:r>
            <a:r>
              <a:rPr lang="en-US" dirty="0"/>
              <a:t>can handle </a:t>
            </a:r>
            <a:r>
              <a:rPr lang="en-US" dirty="0">
                <a:highlight>
                  <a:srgbClr val="FFFF00"/>
                </a:highlight>
              </a:rPr>
              <a:t>all possible data </a:t>
            </a:r>
            <a:r>
              <a:rPr lang="en-US" dirty="0"/>
              <a:t>warehouse access needs. Therefore, most implementations rely on </a:t>
            </a:r>
            <a:r>
              <a:rPr lang="en-US" dirty="0">
                <a:highlight>
                  <a:srgbClr val="FFFF00"/>
                </a:highlight>
              </a:rPr>
              <a:t>a suite of tools.</a:t>
            </a:r>
          </a:p>
          <a:p>
            <a:pPr marL="0" indent="0">
              <a:buNone/>
            </a:pPr>
            <a:r>
              <a:rPr lang="en-US" dirty="0">
                <a:highlight>
                  <a:srgbClr val="00FF00"/>
                </a:highlight>
              </a:rPr>
              <a:t>ii. Data Placement Strategies</a:t>
            </a:r>
          </a:p>
          <a:p>
            <a:pPr marL="0" indent="0">
              <a:buNone/>
            </a:pPr>
            <a:r>
              <a:rPr lang="en-US" dirty="0"/>
              <a:t>As Data Warehouse grows, there are </a:t>
            </a:r>
            <a:r>
              <a:rPr lang="en-US" b="1" dirty="0">
                <a:solidFill>
                  <a:srgbClr val="FF0000"/>
                </a:solidFill>
              </a:rPr>
              <a:t>at least two options for Data Placement</a:t>
            </a:r>
            <a:r>
              <a:rPr lang="en-US" dirty="0"/>
              <a:t>. </a:t>
            </a:r>
            <a:r>
              <a:rPr lang="en-US" dirty="0">
                <a:highlight>
                  <a:srgbClr val="FFFF00"/>
                </a:highlight>
              </a:rPr>
              <a:t>One</a:t>
            </a:r>
            <a:r>
              <a:rPr lang="en-US" dirty="0"/>
              <a:t> is to put some of the </a:t>
            </a:r>
            <a:r>
              <a:rPr lang="en-US" dirty="0">
                <a:highlight>
                  <a:srgbClr val="FFFF00"/>
                </a:highlight>
              </a:rPr>
              <a:t>data in the data warehouse </a:t>
            </a:r>
            <a:r>
              <a:rPr lang="en-US" dirty="0"/>
              <a:t>into </a:t>
            </a:r>
            <a:r>
              <a:rPr lang="en-US" dirty="0">
                <a:highlight>
                  <a:srgbClr val="FFFF00"/>
                </a:highlight>
              </a:rPr>
              <a:t>another</a:t>
            </a:r>
            <a:r>
              <a:rPr lang="en-US" dirty="0"/>
              <a:t> </a:t>
            </a:r>
            <a:r>
              <a:rPr lang="en-US" dirty="0">
                <a:highlight>
                  <a:srgbClr val="00FFFF"/>
                </a:highlight>
              </a:rPr>
              <a:t>storage media (WORM, RAID). </a:t>
            </a:r>
            <a:r>
              <a:rPr lang="en-US" dirty="0"/>
              <a:t>Second option is to </a:t>
            </a:r>
            <a:r>
              <a:rPr lang="en-US" b="1" dirty="0">
                <a:solidFill>
                  <a:srgbClr val="FF0000"/>
                </a:solidFill>
              </a:rPr>
              <a:t>distribute data in data warehouse across </a:t>
            </a:r>
            <a:r>
              <a:rPr lang="en-US" dirty="0"/>
              <a:t>multiple servers.</a:t>
            </a:r>
            <a:endParaRPr lang="en-IN" dirty="0"/>
          </a:p>
        </p:txBody>
      </p:sp>
    </p:spTree>
    <p:extLst>
      <p:ext uri="{BB962C8B-B14F-4D97-AF65-F5344CB8AC3E}">
        <p14:creationId xmlns:p14="http://schemas.microsoft.com/office/powerpoint/2010/main" val="3309861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1054</TotalTime>
  <Words>3603</Words>
  <Application>Microsoft Office PowerPoint</Application>
  <PresentationFormat>Widescreen</PresentationFormat>
  <Paragraphs>329</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Aptos</vt:lpstr>
      <vt:lpstr>Aptos Display</vt:lpstr>
      <vt:lpstr>Arial</vt:lpstr>
      <vt:lpstr>Open Sans</vt:lpstr>
      <vt:lpstr>Roboto Bk</vt:lpstr>
      <vt:lpstr>Wingdings</vt:lpstr>
      <vt:lpstr>Office Theme</vt:lpstr>
      <vt:lpstr>Building a Data Warehouse</vt:lpstr>
      <vt:lpstr>Why a Data Warehouse Application – Business Perspectives</vt:lpstr>
      <vt:lpstr>Why a Data Warehouse Application – Technology Perspectives</vt:lpstr>
      <vt:lpstr> Building a Data Warehouse (BDTIB)</vt:lpstr>
      <vt:lpstr> 1) Business Consideration</vt:lpstr>
      <vt:lpstr>2) Design Consideration</vt:lpstr>
      <vt:lpstr>Design Consideration                                  Contd..</vt:lpstr>
      <vt:lpstr>3) Technical Considerations</vt:lpstr>
      <vt:lpstr>4) Implementation Considerations</vt:lpstr>
      <vt:lpstr>iii. Data Extraction, Cleanup, Transformation, and Migration</vt:lpstr>
      <vt:lpstr>Contd…</vt:lpstr>
      <vt:lpstr>Contd..</vt:lpstr>
      <vt:lpstr>5) Benefits of Data Warehouse</vt:lpstr>
      <vt:lpstr>Critical success factor</vt:lpstr>
      <vt:lpstr>Requirement Analysis</vt:lpstr>
      <vt:lpstr>Requirement Analysis                                 Contd..</vt:lpstr>
      <vt:lpstr>Planning for the data warehouse</vt:lpstr>
      <vt:lpstr>PowerPoint Presentation</vt:lpstr>
      <vt:lpstr>PowerPoint Presentation</vt:lpstr>
      <vt:lpstr>PowerPoint Presentation</vt:lpstr>
      <vt:lpstr>PowerPoint Presentation</vt:lpstr>
      <vt:lpstr>Data warehouse design stage </vt:lpstr>
      <vt:lpstr>Data warehouse design stage </vt:lpstr>
      <vt:lpstr>Data warehouse design stage </vt:lpstr>
      <vt:lpstr>Data warehouse design stage </vt:lpstr>
      <vt:lpstr>Data warehouse design stage </vt:lpstr>
      <vt:lpstr>Data warehouse design stage </vt:lpstr>
      <vt:lpstr>Data warehouse design stage </vt:lpstr>
      <vt:lpstr>Data warehouse design stage </vt:lpstr>
      <vt:lpstr>Building and implementing data marts </vt:lpstr>
      <vt:lpstr>Backup and Recovery </vt:lpstr>
      <vt:lpstr>PowerPoint Presentation</vt:lpstr>
      <vt:lpstr>Establish the data recovery quality framework</vt:lpstr>
      <vt:lpstr>Establish the data recovery quality framework</vt:lpstr>
      <vt:lpstr>Operating the warehouse</vt:lpstr>
      <vt:lpstr>PowerPoint Presentation</vt:lpstr>
      <vt:lpstr>Data warehouse pitfalls </vt:lpstr>
      <vt:lpstr>Data warehouse pitfalls </vt:lpstr>
      <vt:lpstr>Meta Data – Introduction</vt:lpstr>
      <vt:lpstr>Types of Metadata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Data Warehouse</dc:title>
  <dc:creator>Shri Bharathi SV 102933</dc:creator>
  <cp:lastModifiedBy>Priyanshi Negi</cp:lastModifiedBy>
  <cp:revision>48</cp:revision>
  <dcterms:created xsi:type="dcterms:W3CDTF">2024-03-12T05:27:35Z</dcterms:created>
  <dcterms:modified xsi:type="dcterms:W3CDTF">2024-06-15T17:17:35Z</dcterms:modified>
</cp:coreProperties>
</file>