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Poppins Semi-Bold" charset="1" panose="00000700000000000000"/>
      <p:regular r:id="rId23"/>
    </p:embeddedFont>
    <p:embeddedFont>
      <p:font typeface="Open Sauce" charset="1" panose="00000500000000000000"/>
      <p:regular r:id="rId24"/>
    </p:embeddedFont>
    <p:embeddedFont>
      <p:font typeface="Open Sauce Bold" charset="1" panose="00000800000000000000"/>
      <p:regular r:id="rId25"/>
    </p:embeddedFont>
    <p:embeddedFont>
      <p:font typeface="Canva Sans" charset="1" panose="020B0503030501040103"/>
      <p:regular r:id="rId26"/>
    </p:embeddedFont>
    <p:embeddedFont>
      <p:font typeface="Poppins" charset="1" panose="000005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974764" y="-207071"/>
            <a:ext cx="3086100" cy="11299900"/>
            <a:chOff x="0" y="0"/>
            <a:chExt cx="812800" cy="2976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384715" y="9009597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543050" y="-558218"/>
            <a:ext cx="3086100" cy="11299900"/>
            <a:chOff x="0" y="0"/>
            <a:chExt cx="812800" cy="297610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27773" y="4163622"/>
            <a:ext cx="110236" cy="2818996"/>
            <a:chOff x="0" y="0"/>
            <a:chExt cx="26312" cy="67285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312" cy="672855"/>
            </a:xfrm>
            <a:custGeom>
              <a:avLst/>
              <a:gdLst/>
              <a:ahLst/>
              <a:cxnLst/>
              <a:rect r="r" b="b" t="t" l="l"/>
              <a:pathLst>
                <a:path h="672855" w="26312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2777871" y="-207071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142865" y="2473615"/>
            <a:ext cx="6552646" cy="5339771"/>
            <a:chOff x="0" y="0"/>
            <a:chExt cx="1725800" cy="140635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25800" cy="1406359"/>
            </a:xfrm>
            <a:custGeom>
              <a:avLst/>
              <a:gdLst/>
              <a:ahLst/>
              <a:cxnLst/>
              <a:rect r="r" b="b" t="t" l="l"/>
              <a:pathLst>
                <a:path h="1406359" w="1725800">
                  <a:moveTo>
                    <a:pt x="0" y="0"/>
                  </a:moveTo>
                  <a:lnTo>
                    <a:pt x="1725800" y="0"/>
                  </a:lnTo>
                  <a:lnTo>
                    <a:pt x="1725800" y="1406359"/>
                  </a:lnTo>
                  <a:lnTo>
                    <a:pt x="0" y="1406359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1725800" cy="14254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517465" y="2158165"/>
            <a:ext cx="4000349" cy="5970671"/>
          </a:xfrm>
          <a:custGeom>
            <a:avLst/>
            <a:gdLst/>
            <a:ahLst/>
            <a:cxnLst/>
            <a:rect r="r" b="b" t="t" l="l"/>
            <a:pathLst>
              <a:path h="5970671" w="4000349">
                <a:moveTo>
                  <a:pt x="0" y="0"/>
                </a:moveTo>
                <a:lnTo>
                  <a:pt x="4000349" y="0"/>
                </a:lnTo>
                <a:lnTo>
                  <a:pt x="4000349" y="5970670"/>
                </a:lnTo>
                <a:lnTo>
                  <a:pt x="0" y="59706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570495" y="3003490"/>
            <a:ext cx="5697386" cy="4184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7"/>
              </a:lnSpc>
            </a:pPr>
            <a:r>
              <a:rPr lang="en-US" sz="3657" spc="18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 MILP-Based Optimization of Traffic </a:t>
            </a:r>
          </a:p>
          <a:p>
            <a:pPr algn="l">
              <a:lnSpc>
                <a:spcPts val="5047"/>
              </a:lnSpc>
            </a:pPr>
            <a:r>
              <a:rPr lang="en-US" sz="3657" spc="18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Signal Timings for Congestion Reduction</a:t>
            </a:r>
          </a:p>
          <a:p>
            <a:pPr algn="l">
              <a:lnSpc>
                <a:spcPts val="5047"/>
              </a:lnSpc>
            </a:pPr>
            <a:r>
              <a:rPr lang="en-US" sz="3657" spc="18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and Dynamic Green Time Allocation</a:t>
            </a:r>
          </a:p>
          <a:p>
            <a:pPr algn="l" marL="0" indent="0" lvl="0">
              <a:lnSpc>
                <a:spcPts val="2604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2142865" y="8468478"/>
            <a:ext cx="4395956" cy="1532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3"/>
              </a:lnSpc>
            </a:pPr>
            <a:r>
              <a:rPr lang="en-US" sz="1929" spc="9" b="true">
                <a:solidFill>
                  <a:srgbClr val="1C5739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Presented by: </a:t>
            </a:r>
          </a:p>
          <a:p>
            <a:pPr algn="l">
              <a:lnSpc>
                <a:spcPts val="2663"/>
              </a:lnSpc>
            </a:pPr>
            <a:r>
              <a:rPr lang="en-US" sz="1929" spc="9" b="true">
                <a:solidFill>
                  <a:srgbClr val="1C5739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Priyanshi Agarwal – IED/10006/23 </a:t>
            </a:r>
          </a:p>
          <a:p>
            <a:pPr algn="l">
              <a:lnSpc>
                <a:spcPts val="2663"/>
              </a:lnSpc>
            </a:pPr>
            <a:r>
              <a:rPr lang="en-US" sz="1929" spc="9" b="true">
                <a:solidFill>
                  <a:srgbClr val="1C5739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Aditi Roy – IED/10029/23</a:t>
            </a:r>
          </a:p>
          <a:p>
            <a:pPr algn="l">
              <a:lnSpc>
                <a:spcPts val="2663"/>
              </a:lnSpc>
            </a:pPr>
          </a:p>
          <a:p>
            <a:pPr algn="l" marL="0" indent="0" lvl="0">
              <a:lnSpc>
                <a:spcPts val="137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43050" y="-558218"/>
            <a:ext cx="3086100" cy="11299900"/>
            <a:chOff x="0" y="0"/>
            <a:chExt cx="812800" cy="2976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76943" y="386889"/>
            <a:ext cx="14773161" cy="9352541"/>
            <a:chOff x="0" y="0"/>
            <a:chExt cx="3890874" cy="24632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90874" cy="2463221"/>
            </a:xfrm>
            <a:custGeom>
              <a:avLst/>
              <a:gdLst/>
              <a:ahLst/>
              <a:cxnLst/>
              <a:rect r="r" b="b" t="t" l="l"/>
              <a:pathLst>
                <a:path h="2463221" w="3890874">
                  <a:moveTo>
                    <a:pt x="0" y="0"/>
                  </a:moveTo>
                  <a:lnTo>
                    <a:pt x="3890874" y="0"/>
                  </a:lnTo>
                  <a:lnTo>
                    <a:pt x="3890874" y="2463221"/>
                  </a:lnTo>
                  <a:lnTo>
                    <a:pt x="0" y="2463221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3890874" cy="2482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698915" y="8697813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486400" y="2938684"/>
            <a:ext cx="7315200" cy="1915252"/>
          </a:xfrm>
          <a:custGeom>
            <a:avLst/>
            <a:gdLst/>
            <a:ahLst/>
            <a:cxnLst/>
            <a:rect r="r" b="b" t="t" l="l"/>
            <a:pathLst>
              <a:path h="1915252" w="7315200">
                <a:moveTo>
                  <a:pt x="0" y="0"/>
                </a:moveTo>
                <a:lnTo>
                  <a:pt x="7315200" y="0"/>
                </a:lnTo>
                <a:lnTo>
                  <a:pt x="7315200" y="1915253"/>
                </a:lnTo>
                <a:lnTo>
                  <a:pt x="0" y="1915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43050" y="952500"/>
            <a:ext cx="7315200" cy="639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u="sng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OBJECTIVE FUNCTION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353996" y="6098228"/>
            <a:ext cx="11580008" cy="2306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This objective seeks to</a:t>
            </a:r>
            <a:r>
              <a:rPr lang="en-US" sz="3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maximize the total number of vehicles served, giving priority to high-</a:t>
            </a:r>
          </a:p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demand phases through the use of a weight factor wₚ</a:t>
            </a:r>
          </a:p>
          <a:p>
            <a:pPr algn="ctr">
              <a:lnSpc>
                <a:spcPts val="462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43050" y="-558218"/>
            <a:ext cx="3086100" cy="11299900"/>
            <a:chOff x="0" y="0"/>
            <a:chExt cx="812800" cy="2976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31923" y="197109"/>
            <a:ext cx="14773161" cy="9352541"/>
            <a:chOff x="0" y="0"/>
            <a:chExt cx="3890874" cy="24632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90874" cy="2463221"/>
            </a:xfrm>
            <a:custGeom>
              <a:avLst/>
              <a:gdLst/>
              <a:ahLst/>
              <a:cxnLst/>
              <a:rect r="r" b="b" t="t" l="l"/>
              <a:pathLst>
                <a:path h="2463221" w="3890874">
                  <a:moveTo>
                    <a:pt x="0" y="0"/>
                  </a:moveTo>
                  <a:lnTo>
                    <a:pt x="3890874" y="0"/>
                  </a:lnTo>
                  <a:lnTo>
                    <a:pt x="3890874" y="2463221"/>
                  </a:lnTo>
                  <a:lnTo>
                    <a:pt x="0" y="2463221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3890874" cy="2482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698915" y="8697813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66981" y="1335987"/>
            <a:ext cx="14935219" cy="8641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1. Total Green Time Constraint 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∑Gₚ = G_total 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→ The sum of green times for</a:t>
            </a: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all signal phases must equal the total cycle time. 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2. Saturation Flow Constraint 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servedₚ ≤ sₚ × Gₚ 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for all p ∈ P 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→ The number of vehicles served during phase p cannot exceed its saturation 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flow rate multiplied by its green time. 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3.Demand Constraint 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servedₚ ≤ dₚ 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for all p ∈ P 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→ You cannot serve more vehicles than the actual demand for any phase. 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4.Green Time Bounds 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G_min ≤ Gₚ ≤ G_max 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for all p ∈ P 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→ Each phase's green time must stay within allowed minimum and maximum 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bounds.</a:t>
            </a:r>
          </a:p>
          <a:p>
            <a:pPr algn="l">
              <a:lnSpc>
                <a:spcPts val="3500"/>
              </a:lnSpc>
            </a:pPr>
          </a:p>
          <a:p>
            <a:pPr algn="ctr">
              <a:lnSpc>
                <a:spcPts val="350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-3169521" y="448310"/>
            <a:ext cx="1493521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F2F2F2"/>
                </a:solidFill>
                <a:latin typeface="Open Sauce"/>
                <a:ea typeface="Open Sauce"/>
                <a:cs typeface="Open Sauce"/>
                <a:sym typeface="Open Sauce"/>
              </a:rPr>
              <a:t>CONSTRAINTS: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43050" y="-558218"/>
            <a:ext cx="3086100" cy="11299900"/>
            <a:chOff x="0" y="0"/>
            <a:chExt cx="812800" cy="2976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55363" y="326591"/>
            <a:ext cx="14960679" cy="9633818"/>
            <a:chOff x="0" y="0"/>
            <a:chExt cx="3940261" cy="25373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40261" cy="2537302"/>
            </a:xfrm>
            <a:custGeom>
              <a:avLst/>
              <a:gdLst/>
              <a:ahLst/>
              <a:cxnLst/>
              <a:rect r="r" b="b" t="t" l="l"/>
              <a:pathLst>
                <a:path h="2537302" w="3940261">
                  <a:moveTo>
                    <a:pt x="0" y="0"/>
                  </a:moveTo>
                  <a:lnTo>
                    <a:pt x="3940261" y="0"/>
                  </a:lnTo>
                  <a:lnTo>
                    <a:pt x="3940261" y="2537302"/>
                  </a:lnTo>
                  <a:lnTo>
                    <a:pt x="0" y="2537302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3940261" cy="25563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698915" y="8697813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854679" y="5672611"/>
            <a:ext cx="10578642" cy="4066818"/>
          </a:xfrm>
          <a:custGeom>
            <a:avLst/>
            <a:gdLst/>
            <a:ahLst/>
            <a:cxnLst/>
            <a:rect r="r" b="b" t="t" l="l"/>
            <a:pathLst>
              <a:path h="4066818" w="10578642">
                <a:moveTo>
                  <a:pt x="0" y="0"/>
                </a:moveTo>
                <a:lnTo>
                  <a:pt x="10578642" y="0"/>
                </a:lnTo>
                <a:lnTo>
                  <a:pt x="10578642" y="4066818"/>
                </a:lnTo>
                <a:lnTo>
                  <a:pt x="0" y="40668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1880334" y="448310"/>
            <a:ext cx="1493521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F2F2F2"/>
                </a:solidFill>
                <a:latin typeface="Open Sauce"/>
                <a:ea typeface="Open Sauce"/>
                <a:cs typeface="Open Sauce"/>
                <a:sym typeface="Open Sauce"/>
              </a:rPr>
              <a:t>SIMULATION AND RESULTS: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66981" y="1255698"/>
            <a:ext cx="14935219" cy="4561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16"/>
              </a:lnSpc>
            </a:pPr>
            <a:r>
              <a:rPr lang="en-US" sz="23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To assess the effectiveness of</a:t>
            </a:r>
            <a:r>
              <a:rPr lang="en-US" sz="23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the proposed MILP-based optimization, we </a:t>
            </a:r>
          </a:p>
          <a:p>
            <a:pPr algn="just">
              <a:lnSpc>
                <a:spcPts val="3316"/>
              </a:lnSpc>
            </a:pPr>
            <a:r>
              <a:rPr lang="en-US" sz="23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conducted a comparative simulation between traditional fixed-time signal </a:t>
            </a:r>
          </a:p>
          <a:p>
            <a:pPr algn="just">
              <a:lnSpc>
                <a:spcPts val="3316"/>
              </a:lnSpc>
            </a:pPr>
            <a:r>
              <a:rPr lang="en-US" sz="23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control and the proposed demand-responsive optimized control at the </a:t>
            </a:r>
          </a:p>
          <a:p>
            <a:pPr algn="just">
              <a:lnSpc>
                <a:spcPts val="3316"/>
              </a:lnSpc>
            </a:pPr>
            <a:r>
              <a:rPr lang="en-US" sz="23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isolated intersection intersection_1_1. </a:t>
            </a:r>
          </a:p>
          <a:p>
            <a:pPr algn="just">
              <a:lnSpc>
                <a:spcPts val="3316"/>
              </a:lnSpc>
            </a:pPr>
          </a:p>
          <a:p>
            <a:pPr algn="just">
              <a:lnSpc>
                <a:spcPts val="3316"/>
              </a:lnSpc>
            </a:pPr>
            <a:r>
              <a:rPr lang="en-US" sz="23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6.1 Performance Comparison </a:t>
            </a:r>
          </a:p>
          <a:p>
            <a:pPr algn="just">
              <a:lnSpc>
                <a:spcPts val="3316"/>
              </a:lnSpc>
            </a:pPr>
            <a:r>
              <a:rPr lang="en-US" sz="23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baseline approach allocates green time equally to all signal phases, </a:t>
            </a:r>
          </a:p>
          <a:p>
            <a:pPr algn="just">
              <a:lnSpc>
                <a:spcPts val="3316"/>
              </a:lnSpc>
            </a:pPr>
            <a:r>
              <a:rPr lang="en-US" sz="23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regardless of traffic volume. In contrast, the MILP model adjusts green durations </a:t>
            </a:r>
          </a:p>
          <a:p>
            <a:pPr algn="just">
              <a:lnSpc>
                <a:spcPts val="3316"/>
              </a:lnSpc>
            </a:pPr>
            <a:r>
              <a:rPr lang="en-US" sz="23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dynamically based on actual phase-wise demand and saturation flow constraints. </a:t>
            </a:r>
          </a:p>
          <a:p>
            <a:pPr algn="just">
              <a:lnSpc>
                <a:spcPts val="3316"/>
              </a:lnSpc>
            </a:pPr>
            <a:r>
              <a:rPr lang="en-US" sz="23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summary of the key performance is shown below:</a:t>
            </a:r>
          </a:p>
          <a:p>
            <a:pPr algn="ctr">
              <a:lnSpc>
                <a:spcPts val="3053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43050" y="-558218"/>
            <a:ext cx="3086100" cy="11299900"/>
            <a:chOff x="0" y="0"/>
            <a:chExt cx="812800" cy="2976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55363" y="514985"/>
            <a:ext cx="14960679" cy="9633818"/>
            <a:chOff x="0" y="0"/>
            <a:chExt cx="3940261" cy="25373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40261" cy="2537302"/>
            </a:xfrm>
            <a:custGeom>
              <a:avLst/>
              <a:gdLst/>
              <a:ahLst/>
              <a:cxnLst/>
              <a:rect r="r" b="b" t="t" l="l"/>
              <a:pathLst>
                <a:path h="2537302" w="3940261">
                  <a:moveTo>
                    <a:pt x="0" y="0"/>
                  </a:moveTo>
                  <a:lnTo>
                    <a:pt x="3940261" y="0"/>
                  </a:lnTo>
                  <a:lnTo>
                    <a:pt x="3940261" y="2537302"/>
                  </a:lnTo>
                  <a:lnTo>
                    <a:pt x="0" y="2537302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3940261" cy="25563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698915" y="8697813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173393" y="1827739"/>
            <a:ext cx="12924618" cy="6527987"/>
          </a:xfrm>
          <a:custGeom>
            <a:avLst/>
            <a:gdLst/>
            <a:ahLst/>
            <a:cxnLst/>
            <a:rect r="r" b="b" t="t" l="l"/>
            <a:pathLst>
              <a:path h="6527987" w="12924618">
                <a:moveTo>
                  <a:pt x="0" y="0"/>
                </a:moveTo>
                <a:lnTo>
                  <a:pt x="12924618" y="0"/>
                </a:lnTo>
                <a:lnTo>
                  <a:pt x="12924618" y="6527987"/>
                </a:lnTo>
                <a:lnTo>
                  <a:pt x="0" y="65279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32" t="0" r="-51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1880334" y="448310"/>
            <a:ext cx="1493521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F2F2F2"/>
                </a:solidFill>
                <a:latin typeface="Open Sauce"/>
                <a:ea typeface="Open Sauce"/>
                <a:cs typeface="Open Sauce"/>
                <a:sym typeface="Open Sauce"/>
              </a:rPr>
              <a:t>SIMULATION AND RESULTS: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43050" y="-558218"/>
            <a:ext cx="3086100" cy="11299900"/>
            <a:chOff x="0" y="0"/>
            <a:chExt cx="812800" cy="2976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55363" y="514985"/>
            <a:ext cx="14960679" cy="9633818"/>
            <a:chOff x="0" y="0"/>
            <a:chExt cx="3940261" cy="25373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40261" cy="2537302"/>
            </a:xfrm>
            <a:custGeom>
              <a:avLst/>
              <a:gdLst/>
              <a:ahLst/>
              <a:cxnLst/>
              <a:rect r="r" b="b" t="t" l="l"/>
              <a:pathLst>
                <a:path h="2537302" w="3940261">
                  <a:moveTo>
                    <a:pt x="0" y="0"/>
                  </a:moveTo>
                  <a:lnTo>
                    <a:pt x="3940261" y="0"/>
                  </a:lnTo>
                  <a:lnTo>
                    <a:pt x="3940261" y="2537302"/>
                  </a:lnTo>
                  <a:lnTo>
                    <a:pt x="0" y="2537302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3940261" cy="25563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698915" y="8697813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272225" y="1654609"/>
            <a:ext cx="12726955" cy="7603691"/>
          </a:xfrm>
          <a:custGeom>
            <a:avLst/>
            <a:gdLst/>
            <a:ahLst/>
            <a:cxnLst/>
            <a:rect r="r" b="b" t="t" l="l"/>
            <a:pathLst>
              <a:path h="7603691" w="12726955">
                <a:moveTo>
                  <a:pt x="0" y="0"/>
                </a:moveTo>
                <a:lnTo>
                  <a:pt x="12726954" y="0"/>
                </a:lnTo>
                <a:lnTo>
                  <a:pt x="12726954" y="7603691"/>
                </a:lnTo>
                <a:lnTo>
                  <a:pt x="0" y="76036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1880334" y="705167"/>
            <a:ext cx="1493521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F2F2F2"/>
                </a:solidFill>
                <a:latin typeface="Open Sauce"/>
                <a:ea typeface="Open Sauce"/>
                <a:cs typeface="Open Sauce"/>
                <a:sym typeface="Open Sauce"/>
              </a:rPr>
              <a:t>SIMULATION AND RESULTS: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43050" y="-558218"/>
            <a:ext cx="3086100" cy="11299900"/>
            <a:chOff x="0" y="0"/>
            <a:chExt cx="812800" cy="2976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55363" y="514985"/>
            <a:ext cx="14960679" cy="9633818"/>
            <a:chOff x="0" y="0"/>
            <a:chExt cx="3940261" cy="25373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40261" cy="2537302"/>
            </a:xfrm>
            <a:custGeom>
              <a:avLst/>
              <a:gdLst/>
              <a:ahLst/>
              <a:cxnLst/>
              <a:rect r="r" b="b" t="t" l="l"/>
              <a:pathLst>
                <a:path h="2537302" w="3940261">
                  <a:moveTo>
                    <a:pt x="0" y="0"/>
                  </a:moveTo>
                  <a:lnTo>
                    <a:pt x="3940261" y="0"/>
                  </a:lnTo>
                  <a:lnTo>
                    <a:pt x="3940261" y="2537302"/>
                  </a:lnTo>
                  <a:lnTo>
                    <a:pt x="0" y="2537302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3940261" cy="25563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698915" y="8697813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341741" y="2239486"/>
            <a:ext cx="12587921" cy="6184817"/>
          </a:xfrm>
          <a:custGeom>
            <a:avLst/>
            <a:gdLst/>
            <a:ahLst/>
            <a:cxnLst/>
            <a:rect r="r" b="b" t="t" l="l"/>
            <a:pathLst>
              <a:path h="6184817" w="12587921">
                <a:moveTo>
                  <a:pt x="0" y="0"/>
                </a:moveTo>
                <a:lnTo>
                  <a:pt x="12587922" y="0"/>
                </a:lnTo>
                <a:lnTo>
                  <a:pt x="12587922" y="6184816"/>
                </a:lnTo>
                <a:lnTo>
                  <a:pt x="0" y="61848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1880334" y="705167"/>
            <a:ext cx="1493521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F2F2F2"/>
                </a:solidFill>
                <a:latin typeface="Open Sauce"/>
                <a:ea typeface="Open Sauce"/>
                <a:cs typeface="Open Sauce"/>
                <a:sym typeface="Open Sauce"/>
              </a:rPr>
              <a:t>SIMULATION AND RESULTS: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43050" y="-558218"/>
            <a:ext cx="3086100" cy="11299900"/>
            <a:chOff x="0" y="0"/>
            <a:chExt cx="812800" cy="2976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08483" y="199371"/>
            <a:ext cx="14773161" cy="9352541"/>
            <a:chOff x="0" y="0"/>
            <a:chExt cx="3890874" cy="24632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90874" cy="2463221"/>
            </a:xfrm>
            <a:custGeom>
              <a:avLst/>
              <a:gdLst/>
              <a:ahLst/>
              <a:cxnLst/>
              <a:rect r="r" b="b" t="t" l="l"/>
              <a:pathLst>
                <a:path h="2463221" w="3890874">
                  <a:moveTo>
                    <a:pt x="0" y="0"/>
                  </a:moveTo>
                  <a:lnTo>
                    <a:pt x="3890874" y="0"/>
                  </a:lnTo>
                  <a:lnTo>
                    <a:pt x="3890874" y="2463221"/>
                  </a:lnTo>
                  <a:lnTo>
                    <a:pt x="0" y="2463221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3890874" cy="2482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698915" y="8697813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249122" y="648639"/>
            <a:ext cx="14138267" cy="9779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Key Contributions and Future Work</a:t>
            </a:r>
          </a:p>
          <a:p>
            <a:pPr algn="just">
              <a:lnSpc>
                <a:spcPts val="3640"/>
              </a:lnSpc>
            </a:pPr>
          </a:p>
          <a:p>
            <a:pPr algn="just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Developed a MILP-based model for dynamic green time</a:t>
            </a: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allocation at an isolated intersection using real traffic data.</a:t>
            </a:r>
          </a:p>
          <a:p>
            <a:pPr algn="just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Outperformed fixed-time control by serving more vehicles, especially during high-demand phases.</a:t>
            </a:r>
          </a:p>
          <a:p>
            <a:pPr algn="just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Ensured feasibility with constraints on green time, saturation flow, and demand.</a:t>
            </a:r>
          </a:p>
          <a:p>
            <a:pPr algn="just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Demonstrated real-world impact of mathematical optimization in urban traffic control.</a:t>
            </a:r>
          </a:p>
          <a:p>
            <a:pPr algn="just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Built a Streamlit dashboard for interactive testing.</a:t>
            </a: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Future Enhancements:</a:t>
            </a:r>
          </a:p>
          <a:p>
            <a:pPr algn="just">
              <a:lnSpc>
                <a:spcPts val="4200"/>
              </a:lnSpc>
            </a:pPr>
          </a:p>
          <a:p>
            <a:pPr algn="just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Extend to multi-intersection coordination.</a:t>
            </a:r>
          </a:p>
          <a:p>
            <a:pPr algn="just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Model queue build-up and dissipation over time.</a:t>
            </a:r>
          </a:p>
          <a:p>
            <a:pPr algn="just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 real-time inputs from detectors or cameras (e.g., YOLOv8).</a:t>
            </a:r>
          </a:p>
          <a:p>
            <a:pPr algn="just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Combine MILP with reinforcement learning for adaptive control.</a:t>
            </a:r>
          </a:p>
          <a:p>
            <a:pPr algn="just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Include pedestrians and emergency vehicle handling.</a:t>
            </a:r>
          </a:p>
          <a:p>
            <a:pPr algn="just">
              <a:lnSpc>
                <a:spcPts val="364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ctr"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26070" y="3700192"/>
            <a:ext cx="5435861" cy="207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02"/>
              </a:lnSpc>
            </a:pPr>
            <a:r>
              <a:rPr lang="en-US" sz="8174" spc="882">
                <a:solidFill>
                  <a:srgbClr val="231F20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</a:p>
        </p:txBody>
      </p:sp>
      <p:grpSp>
        <p:nvGrpSpPr>
          <p:cNvPr name="Group 4" id="4"/>
          <p:cNvGrpSpPr/>
          <p:nvPr/>
        </p:nvGrpSpPr>
        <p:grpSpPr>
          <a:xfrm rot="826432">
            <a:off x="-18353104" y="-3567159"/>
            <a:ext cx="21026341" cy="12831921"/>
            <a:chOff x="0" y="0"/>
            <a:chExt cx="5537802" cy="337960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37802" cy="3379601"/>
            </a:xfrm>
            <a:custGeom>
              <a:avLst/>
              <a:gdLst/>
              <a:ahLst/>
              <a:cxnLst/>
              <a:rect r="r" b="b" t="t" l="l"/>
              <a:pathLst>
                <a:path h="3379601" w="5537802">
                  <a:moveTo>
                    <a:pt x="0" y="0"/>
                  </a:moveTo>
                  <a:lnTo>
                    <a:pt x="5537802" y="0"/>
                  </a:lnTo>
                  <a:lnTo>
                    <a:pt x="5537802" y="3379601"/>
                  </a:lnTo>
                  <a:lnTo>
                    <a:pt x="0" y="3379601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5537802" cy="3398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826432">
            <a:off x="15036886" y="1725746"/>
            <a:ext cx="21026341" cy="12831921"/>
            <a:chOff x="0" y="0"/>
            <a:chExt cx="5537802" cy="337960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537802" cy="3379601"/>
            </a:xfrm>
            <a:custGeom>
              <a:avLst/>
              <a:gdLst/>
              <a:ahLst/>
              <a:cxnLst/>
              <a:rect r="r" b="b" t="t" l="l"/>
              <a:pathLst>
                <a:path h="3379601" w="5537802">
                  <a:moveTo>
                    <a:pt x="0" y="0"/>
                  </a:moveTo>
                  <a:lnTo>
                    <a:pt x="5537802" y="0"/>
                  </a:lnTo>
                  <a:lnTo>
                    <a:pt x="5537802" y="3379601"/>
                  </a:lnTo>
                  <a:lnTo>
                    <a:pt x="0" y="3379601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5537802" cy="3398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43050" y="-558218"/>
            <a:ext cx="3086100" cy="11299900"/>
            <a:chOff x="0" y="0"/>
            <a:chExt cx="812800" cy="2976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374564" y="1153786"/>
            <a:ext cx="13557618" cy="7979428"/>
            <a:chOff x="0" y="0"/>
            <a:chExt cx="3570731" cy="21015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570731" cy="2101578"/>
            </a:xfrm>
            <a:custGeom>
              <a:avLst/>
              <a:gdLst/>
              <a:ahLst/>
              <a:cxnLst/>
              <a:rect r="r" b="b" t="t" l="l"/>
              <a:pathLst>
                <a:path h="2101578" w="3570731">
                  <a:moveTo>
                    <a:pt x="0" y="0"/>
                  </a:moveTo>
                  <a:lnTo>
                    <a:pt x="3570731" y="0"/>
                  </a:lnTo>
                  <a:lnTo>
                    <a:pt x="3570731" y="2101578"/>
                  </a:lnTo>
                  <a:lnTo>
                    <a:pt x="0" y="2101578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3570731" cy="21206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698915" y="8697813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07832" y="1412809"/>
            <a:ext cx="13091083" cy="7037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0"/>
              </a:lnSpc>
            </a:pPr>
            <a:r>
              <a:rPr lang="en-US" sz="2152" spc="21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Optimizing Traffic Signal Timing Using MILP</a:t>
            </a:r>
          </a:p>
          <a:p>
            <a:pPr algn="l">
              <a:lnSpc>
                <a:spcPts val="2970"/>
              </a:lnSpc>
            </a:pPr>
          </a:p>
          <a:p>
            <a:pPr algn="l" marL="464725" indent="-232362" lvl="1">
              <a:lnSpc>
                <a:spcPts val="2970"/>
              </a:lnSpc>
              <a:buFont typeface="Arial"/>
              <a:buChar char="•"/>
            </a:pPr>
            <a:r>
              <a:rPr lang="en-US" sz="2152" spc="21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Traditional methods (fixed-time, actuated control) are not responsive to changing urban traffic</a:t>
            </a:r>
          </a:p>
          <a:p>
            <a:pPr algn="l" marL="464725" indent="-232362" lvl="1">
              <a:lnSpc>
                <a:spcPts val="2970"/>
              </a:lnSpc>
              <a:buFont typeface="Arial"/>
              <a:buChar char="•"/>
            </a:pPr>
            <a:r>
              <a:rPr lang="en-US" sz="2152" spc="21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Early adaptive methods (fuzzy logic, genetic algorithms) lack optimality and scalability</a:t>
            </a:r>
          </a:p>
          <a:p>
            <a:pPr algn="l" marL="464725" indent="-232362" lvl="1">
              <a:lnSpc>
                <a:spcPts val="2970"/>
              </a:lnSpc>
              <a:buFont typeface="Arial"/>
              <a:buChar char="•"/>
            </a:pPr>
            <a:r>
              <a:rPr lang="en-US" sz="2152" spc="21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MILP models offer systematic optimization but often rely on complex queue modeling</a:t>
            </a:r>
          </a:p>
          <a:p>
            <a:pPr algn="l" marL="464725" indent="-232362" lvl="1">
              <a:lnSpc>
                <a:spcPts val="2970"/>
              </a:lnSpc>
              <a:buFont typeface="Arial"/>
              <a:buChar char="•"/>
            </a:pPr>
            <a:r>
              <a:rPr lang="en-US" sz="2152" spc="21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Queue-based models need detailed data and are computationally intensive</a:t>
            </a:r>
          </a:p>
          <a:p>
            <a:pPr algn="l">
              <a:lnSpc>
                <a:spcPts val="2970"/>
              </a:lnSpc>
            </a:pPr>
          </a:p>
          <a:p>
            <a:pPr algn="l">
              <a:lnSpc>
                <a:spcPts val="2970"/>
              </a:lnSpc>
            </a:pPr>
            <a:r>
              <a:rPr lang="en-US" sz="2152" spc="21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Our Contribution</a:t>
            </a:r>
          </a:p>
          <a:p>
            <a:pPr algn="l">
              <a:lnSpc>
                <a:spcPts val="2970"/>
              </a:lnSpc>
            </a:pPr>
          </a:p>
          <a:p>
            <a:pPr algn="l" marL="464725" indent="-232362" lvl="1">
              <a:lnSpc>
                <a:spcPts val="2970"/>
              </a:lnSpc>
              <a:buFont typeface="Arial"/>
              <a:buChar char="•"/>
            </a:pPr>
            <a:r>
              <a:rPr lang="en-US" sz="2152" spc="21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Propose a simple MILP model to maximize vehicles served per cycle</a:t>
            </a:r>
          </a:p>
          <a:p>
            <a:pPr algn="l" marL="464725" indent="-232362" lvl="1">
              <a:lnSpc>
                <a:spcPts val="2970"/>
              </a:lnSpc>
              <a:buFont typeface="Arial"/>
              <a:buChar char="•"/>
            </a:pPr>
            <a:r>
              <a:rPr lang="en-US" sz="2152" spc="21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Uses saturation flow rates and real-time or forecasted demand</a:t>
            </a:r>
          </a:p>
          <a:p>
            <a:pPr algn="l" marL="464725" indent="-232362" lvl="1">
              <a:lnSpc>
                <a:spcPts val="2970"/>
              </a:lnSpc>
              <a:buFont typeface="Arial"/>
              <a:buChar char="•"/>
            </a:pPr>
            <a:r>
              <a:rPr lang="en-US" sz="2152" spc="21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Avoids explicit modeling of queue dynamics</a:t>
            </a:r>
          </a:p>
          <a:p>
            <a:pPr algn="l" marL="464725" indent="-232362" lvl="1">
              <a:lnSpc>
                <a:spcPts val="2970"/>
              </a:lnSpc>
              <a:buFont typeface="Arial"/>
              <a:buChar char="•"/>
            </a:pPr>
            <a:r>
              <a:rPr lang="en-US" sz="2152" spc="21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Includes practical constraints like total cycle length and green time bounds</a:t>
            </a:r>
          </a:p>
          <a:p>
            <a:pPr algn="l" marL="464725" indent="-232362" lvl="1">
              <a:lnSpc>
                <a:spcPts val="2970"/>
              </a:lnSpc>
              <a:buFont typeface="Arial"/>
              <a:buChar char="•"/>
            </a:pPr>
            <a:r>
              <a:rPr lang="en-US" sz="2152" spc="21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Enables dynamic green time allocation and phase prioritization</a:t>
            </a:r>
          </a:p>
          <a:p>
            <a:pPr algn="l" marL="464725" indent="-232362" lvl="1">
              <a:lnSpc>
                <a:spcPts val="2970"/>
              </a:lnSpc>
              <a:buFont typeface="Arial"/>
              <a:buChar char="•"/>
            </a:pPr>
            <a:r>
              <a:rPr lang="en-US" sz="2152" spc="21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Scalable and suitable for isolated intersections with limited data</a:t>
            </a:r>
          </a:p>
          <a:p>
            <a:pPr algn="l" marL="0" indent="0" lvl="0">
              <a:lnSpc>
                <a:spcPts val="29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43050" y="-558218"/>
            <a:ext cx="3086100" cy="11299900"/>
            <a:chOff x="0" y="0"/>
            <a:chExt cx="812800" cy="2976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374564" y="1153786"/>
            <a:ext cx="13557618" cy="7979428"/>
            <a:chOff x="0" y="0"/>
            <a:chExt cx="3570731" cy="21015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570731" cy="2101578"/>
            </a:xfrm>
            <a:custGeom>
              <a:avLst/>
              <a:gdLst/>
              <a:ahLst/>
              <a:cxnLst/>
              <a:rect r="r" b="b" t="t" l="l"/>
              <a:pathLst>
                <a:path h="2101578" w="3570731">
                  <a:moveTo>
                    <a:pt x="0" y="0"/>
                  </a:moveTo>
                  <a:lnTo>
                    <a:pt x="3570731" y="0"/>
                  </a:lnTo>
                  <a:lnTo>
                    <a:pt x="3570731" y="2101578"/>
                  </a:lnTo>
                  <a:lnTo>
                    <a:pt x="0" y="2101578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3570731" cy="21206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698915" y="8697813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07832" y="1403284"/>
            <a:ext cx="13324351" cy="6846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3"/>
              </a:lnSpc>
            </a:pPr>
            <a:r>
              <a:rPr lang="en-US" b="true" sz="2190" spc="214" u="sng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Dataset and Preprocessing</a:t>
            </a:r>
          </a:p>
          <a:p>
            <a:pPr algn="l">
              <a:lnSpc>
                <a:spcPts val="3023"/>
              </a:lnSpc>
            </a:pPr>
          </a:p>
          <a:p>
            <a:pPr algn="l" marL="473006" indent="-236503" lvl="1">
              <a:lnSpc>
                <a:spcPts val="3023"/>
              </a:lnSpc>
              <a:buFont typeface="Arial"/>
              <a:buChar char="•"/>
            </a:pPr>
            <a:r>
              <a:rPr lang="en-US" sz="2190" spc="21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Dataset: Open-source Hangzhou CityFlow dataset</a:t>
            </a:r>
          </a:p>
          <a:p>
            <a:pPr algn="l" marL="473006" indent="-236503" lvl="1">
              <a:lnSpc>
                <a:spcPts val="3023"/>
              </a:lnSpc>
              <a:buFont typeface="Arial"/>
              <a:buChar char="•"/>
            </a:pPr>
            <a:r>
              <a:rPr lang="en-US" sz="2190" spc="21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Focused on intersection_1_1, an isolated junction in the urban road network</a:t>
            </a:r>
          </a:p>
          <a:p>
            <a:pPr algn="l">
              <a:lnSpc>
                <a:spcPts val="3023"/>
              </a:lnSpc>
            </a:pPr>
          </a:p>
          <a:p>
            <a:pPr algn="l">
              <a:lnSpc>
                <a:spcPts val="3023"/>
              </a:lnSpc>
            </a:pPr>
            <a:r>
              <a:rPr lang="en-US" sz="2190" spc="21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Data</a:t>
            </a:r>
            <a:r>
              <a:rPr lang="en-US" sz="2190" spc="21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Sources</a:t>
            </a:r>
          </a:p>
          <a:p>
            <a:pPr algn="l" marL="473006" indent="-236503" lvl="1">
              <a:lnSpc>
                <a:spcPts val="3023"/>
              </a:lnSpc>
              <a:buFont typeface="Arial"/>
              <a:buChar char="•"/>
            </a:pPr>
            <a:r>
              <a:rPr lang="en-US" sz="2190" spc="21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roadnet_4_4.json: Defines intersection structure, lanes, and signal phases</a:t>
            </a:r>
          </a:p>
          <a:p>
            <a:pPr algn="l" marL="473006" indent="-236503" lvl="1">
              <a:lnSpc>
                <a:spcPts val="3023"/>
              </a:lnSpc>
              <a:buFont typeface="Arial"/>
              <a:buChar char="•"/>
            </a:pPr>
            <a:r>
              <a:rPr lang="en-US" sz="2190" spc="21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hangzho</a:t>
            </a:r>
            <a:r>
              <a:rPr lang="en-US" sz="2190" spc="21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u_4_4.json: Contains time-stamped vehicle inflow data for each lane</a:t>
            </a:r>
          </a:p>
          <a:p>
            <a:pPr algn="l">
              <a:lnSpc>
                <a:spcPts val="3023"/>
              </a:lnSpc>
            </a:pPr>
          </a:p>
          <a:p>
            <a:pPr algn="l">
              <a:lnSpc>
                <a:spcPts val="3023"/>
              </a:lnSpc>
            </a:pPr>
            <a:r>
              <a:rPr lang="en-US" sz="2190" spc="21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Preproc</a:t>
            </a:r>
            <a:r>
              <a:rPr lang="en-US" sz="2190" spc="21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essing Steps</a:t>
            </a:r>
          </a:p>
          <a:p>
            <a:pPr algn="l">
              <a:lnSpc>
                <a:spcPts val="3023"/>
              </a:lnSpc>
            </a:pPr>
          </a:p>
          <a:p>
            <a:pPr algn="l" marL="473006" indent="-236503" lvl="1">
              <a:lnSpc>
                <a:spcPts val="3023"/>
              </a:lnSpc>
              <a:buAutoNum type="arabicPeriod" startAt="1"/>
            </a:pPr>
            <a:r>
              <a:rPr lang="en-US" sz="2190" spc="21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Phase Extraction: Identify signal phases and active lanes</a:t>
            </a:r>
          </a:p>
          <a:p>
            <a:pPr algn="l" marL="473006" indent="-236503" lvl="1">
              <a:lnSpc>
                <a:spcPts val="3023"/>
              </a:lnSpc>
              <a:buAutoNum type="arabicPeriod" startAt="1"/>
            </a:pPr>
            <a:r>
              <a:rPr lang="en-US" sz="2190" spc="21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Demand Computation: Aggregate vehicle counts per phase over a fixed cycle (e.g., 240 seconds)</a:t>
            </a:r>
          </a:p>
          <a:p>
            <a:pPr algn="l" marL="473006" indent="-236503" lvl="1">
              <a:lnSpc>
                <a:spcPts val="3023"/>
              </a:lnSpc>
              <a:buAutoNum type="arabicPeriod" startAt="1"/>
            </a:pPr>
            <a:r>
              <a:rPr lang="en-US" sz="2190" spc="21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Saturation Flow Assignment: Assign flow rates (0.5–1.0 veh/sec) based on lane and phase characteristics</a:t>
            </a:r>
          </a:p>
          <a:p>
            <a:pPr algn="l" marL="473006" indent="-236503" lvl="1">
              <a:lnSpc>
                <a:spcPts val="3023"/>
              </a:lnSpc>
              <a:buAutoNum type="arabicPeriod" startAt="1"/>
            </a:pPr>
            <a:r>
              <a:rPr lang="en-US" sz="2190" spc="21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Peak-Time Filtering: Use data from high-traffic periods for realistic modeling</a:t>
            </a:r>
          </a:p>
          <a:p>
            <a:pPr algn="l" marL="0" indent="0" lvl="0">
              <a:lnSpc>
                <a:spcPts val="302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43050" y="-558218"/>
            <a:ext cx="3086100" cy="11299900"/>
            <a:chOff x="0" y="0"/>
            <a:chExt cx="812800" cy="2976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55363" y="514985"/>
            <a:ext cx="14960679" cy="9633818"/>
            <a:chOff x="0" y="0"/>
            <a:chExt cx="3940261" cy="25373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40261" cy="2537302"/>
            </a:xfrm>
            <a:custGeom>
              <a:avLst/>
              <a:gdLst/>
              <a:ahLst/>
              <a:cxnLst/>
              <a:rect r="r" b="b" t="t" l="l"/>
              <a:pathLst>
                <a:path h="2537302" w="3940261">
                  <a:moveTo>
                    <a:pt x="0" y="0"/>
                  </a:moveTo>
                  <a:lnTo>
                    <a:pt x="3940261" y="0"/>
                  </a:lnTo>
                  <a:lnTo>
                    <a:pt x="3940261" y="2537302"/>
                  </a:lnTo>
                  <a:lnTo>
                    <a:pt x="0" y="2537302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3940261" cy="25563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698915" y="8697813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735729" y="1238518"/>
            <a:ext cx="11799945" cy="7809964"/>
          </a:xfrm>
          <a:custGeom>
            <a:avLst/>
            <a:gdLst/>
            <a:ahLst/>
            <a:cxnLst/>
            <a:rect r="r" b="b" t="t" l="l"/>
            <a:pathLst>
              <a:path h="7809964" w="11799945">
                <a:moveTo>
                  <a:pt x="0" y="0"/>
                </a:moveTo>
                <a:lnTo>
                  <a:pt x="11799946" y="0"/>
                </a:lnTo>
                <a:lnTo>
                  <a:pt x="11799946" y="7809964"/>
                </a:lnTo>
                <a:lnTo>
                  <a:pt x="0" y="78099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43050" y="-558218"/>
            <a:ext cx="3086100" cy="11299900"/>
            <a:chOff x="0" y="0"/>
            <a:chExt cx="812800" cy="2976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55363" y="514985"/>
            <a:ext cx="14960679" cy="9633818"/>
            <a:chOff x="0" y="0"/>
            <a:chExt cx="3940261" cy="25373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40261" cy="2537302"/>
            </a:xfrm>
            <a:custGeom>
              <a:avLst/>
              <a:gdLst/>
              <a:ahLst/>
              <a:cxnLst/>
              <a:rect r="r" b="b" t="t" l="l"/>
              <a:pathLst>
                <a:path h="2537302" w="3940261">
                  <a:moveTo>
                    <a:pt x="0" y="0"/>
                  </a:moveTo>
                  <a:lnTo>
                    <a:pt x="3940261" y="0"/>
                  </a:lnTo>
                  <a:lnTo>
                    <a:pt x="3940261" y="2537302"/>
                  </a:lnTo>
                  <a:lnTo>
                    <a:pt x="0" y="2537302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3940261" cy="25563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698915" y="8697813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202223" y="1437821"/>
            <a:ext cx="8866958" cy="7788145"/>
          </a:xfrm>
          <a:custGeom>
            <a:avLst/>
            <a:gdLst/>
            <a:ahLst/>
            <a:cxnLst/>
            <a:rect r="r" b="b" t="t" l="l"/>
            <a:pathLst>
              <a:path h="7788145" w="8866958">
                <a:moveTo>
                  <a:pt x="0" y="0"/>
                </a:moveTo>
                <a:lnTo>
                  <a:pt x="8866958" y="0"/>
                </a:lnTo>
                <a:lnTo>
                  <a:pt x="8866958" y="7788145"/>
                </a:lnTo>
                <a:lnTo>
                  <a:pt x="0" y="77881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43050" y="-558218"/>
            <a:ext cx="3086100" cy="11299900"/>
            <a:chOff x="0" y="0"/>
            <a:chExt cx="812800" cy="2976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374564" y="1153786"/>
            <a:ext cx="13557618" cy="7979428"/>
            <a:chOff x="0" y="0"/>
            <a:chExt cx="3570731" cy="21015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570731" cy="2101578"/>
            </a:xfrm>
            <a:custGeom>
              <a:avLst/>
              <a:gdLst/>
              <a:ahLst/>
              <a:cxnLst/>
              <a:rect r="r" b="b" t="t" l="l"/>
              <a:pathLst>
                <a:path h="2101578" w="3570731">
                  <a:moveTo>
                    <a:pt x="0" y="0"/>
                  </a:moveTo>
                  <a:lnTo>
                    <a:pt x="3570731" y="0"/>
                  </a:lnTo>
                  <a:lnTo>
                    <a:pt x="3570731" y="2101578"/>
                  </a:lnTo>
                  <a:lnTo>
                    <a:pt x="0" y="2101578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3570731" cy="21206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698915" y="8697813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07832" y="1515834"/>
            <a:ext cx="13324351" cy="6465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3"/>
              </a:lnSpc>
            </a:pPr>
            <a:r>
              <a:rPr lang="en-US" b="true" sz="2190" spc="214" u="sng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METHODOLOGY</a:t>
            </a:r>
          </a:p>
          <a:p>
            <a:pPr algn="l">
              <a:lnSpc>
                <a:spcPts val="3023"/>
              </a:lnSpc>
            </a:pPr>
          </a:p>
          <a:p>
            <a:pPr algn="l" marL="473006" indent="-236503" lvl="1">
              <a:lnSpc>
                <a:spcPts val="3023"/>
              </a:lnSpc>
              <a:buFont typeface="Arial"/>
              <a:buChar char="•"/>
            </a:pPr>
            <a:r>
              <a:rPr lang="en-US" sz="2190" spc="21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Step 1: Demand Extraction</a:t>
            </a:r>
          </a:p>
          <a:p>
            <a:pPr algn="l" marL="473006" indent="-236503" lvl="1">
              <a:lnSpc>
                <a:spcPts val="3023"/>
              </a:lnSpc>
              <a:buFont typeface="Arial"/>
              <a:buChar char="•"/>
            </a:pPr>
            <a:r>
              <a:rPr lang="en-US" sz="2190" spc="21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Phase-wise vehicle demand for intersection_1_1 is computed from CityFlow data by aggregating lane-wise inflow over a fixed cycle.</a:t>
            </a:r>
          </a:p>
          <a:p>
            <a:pPr algn="l" marL="473006" indent="-236503" lvl="1">
              <a:lnSpc>
                <a:spcPts val="3023"/>
              </a:lnSpc>
              <a:buFont typeface="Arial"/>
              <a:buChar char="•"/>
            </a:pPr>
            <a:r>
              <a:rPr lang="en-US" sz="2190" spc="21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Step 2: MILP Formulation</a:t>
            </a:r>
          </a:p>
          <a:p>
            <a:pPr algn="l" marL="473006" indent="-236503" lvl="1">
              <a:lnSpc>
                <a:spcPts val="3023"/>
              </a:lnSpc>
              <a:buFont typeface="Arial"/>
              <a:buChar char="•"/>
            </a:pPr>
            <a:r>
              <a:rPr lang="en-US" sz="2190" spc="21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A MILP model is built to maximize vehicles served by optimally allocating green time, under constraints like:Saturation flow limits, Vehicle demand,Total green time budget,Phase-wise    time bounds.</a:t>
            </a:r>
          </a:p>
          <a:p>
            <a:pPr algn="l" marL="473006" indent="-236503" lvl="1">
              <a:lnSpc>
                <a:spcPts val="3023"/>
              </a:lnSpc>
              <a:buFont typeface="Arial"/>
              <a:buChar char="•"/>
            </a:pPr>
            <a:r>
              <a:rPr lang="en-US" sz="2190" spc="21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Step 3: Solving the Model</a:t>
            </a:r>
          </a:p>
          <a:p>
            <a:pPr algn="l" marL="473006" indent="-236503" lvl="1">
              <a:lnSpc>
                <a:spcPts val="3023"/>
              </a:lnSpc>
              <a:buFont typeface="Arial"/>
              <a:buChar char="•"/>
            </a:pPr>
            <a:r>
              <a:rPr lang="en-US" sz="2190" spc="21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Implemented using Python + PuLP, solved with CBC solver to obtain optimal green time allocation and vehicles served.</a:t>
            </a:r>
          </a:p>
          <a:p>
            <a:pPr algn="l" marL="473006" indent="-236503" lvl="1">
              <a:lnSpc>
                <a:spcPts val="3023"/>
              </a:lnSpc>
              <a:buFont typeface="Arial"/>
              <a:buChar char="•"/>
            </a:pPr>
            <a:r>
              <a:rPr lang="en-US" sz="2190" spc="21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Step 4: Simulation Comparison</a:t>
            </a:r>
          </a:p>
          <a:p>
            <a:pPr algn="l" marL="473006" indent="-236503" lvl="1">
              <a:lnSpc>
                <a:spcPts val="3023"/>
              </a:lnSpc>
              <a:buFont typeface="Arial"/>
              <a:buChar char="•"/>
            </a:pPr>
            <a:r>
              <a:rPr lang="en-US" sz="2190" spc="21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Optimized signal timings are compared to a fixed-time baseline through traffic simulation of vehicle flow and queue behavior.</a:t>
            </a:r>
          </a:p>
          <a:p>
            <a:pPr algn="l">
              <a:lnSpc>
                <a:spcPts val="3023"/>
              </a:lnSpc>
            </a:pPr>
          </a:p>
          <a:p>
            <a:pPr algn="l" marL="0" indent="0" lvl="0">
              <a:lnSpc>
                <a:spcPts val="302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43050" y="-558218"/>
            <a:ext cx="3086100" cy="11299900"/>
            <a:chOff x="0" y="0"/>
            <a:chExt cx="812800" cy="2976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31923" y="197109"/>
            <a:ext cx="14773161" cy="9352541"/>
            <a:chOff x="0" y="0"/>
            <a:chExt cx="3890874" cy="24632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90874" cy="2463221"/>
            </a:xfrm>
            <a:custGeom>
              <a:avLst/>
              <a:gdLst/>
              <a:ahLst/>
              <a:cxnLst/>
              <a:rect r="r" b="b" t="t" l="l"/>
              <a:pathLst>
                <a:path h="2463221" w="3890874">
                  <a:moveTo>
                    <a:pt x="0" y="0"/>
                  </a:moveTo>
                  <a:lnTo>
                    <a:pt x="3890874" y="0"/>
                  </a:lnTo>
                  <a:lnTo>
                    <a:pt x="3890874" y="2463221"/>
                  </a:lnTo>
                  <a:lnTo>
                    <a:pt x="0" y="2463221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3890874" cy="2482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698915" y="8697813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31923" y="1135365"/>
            <a:ext cx="13059096" cy="9151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8009" indent="-209005" lvl="1">
              <a:lnSpc>
                <a:spcPts val="2671"/>
              </a:lnSpc>
              <a:buFont typeface="Arial"/>
              <a:buChar char="•"/>
            </a:pPr>
            <a:r>
              <a:rPr lang="en-US" sz="1936" spc="189" u="sng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Objective:</a:t>
            </a: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Optimize real-time traffic signal control at an isolated intersection to reduce congestion and maximize vehicles served per cycle.</a:t>
            </a:r>
          </a:p>
          <a:p>
            <a:pPr algn="l">
              <a:lnSpc>
                <a:spcPts val="2671"/>
              </a:lnSpc>
            </a:pPr>
          </a:p>
          <a:p>
            <a:pPr algn="l" marL="418009" indent="-209005" lvl="1">
              <a:lnSpc>
                <a:spcPts val="2671"/>
              </a:lnSpc>
              <a:buFont typeface="Arial"/>
              <a:buChar char="•"/>
            </a:pPr>
            <a:r>
              <a:rPr lang="en-US" sz="1936" spc="189" u="sng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Approach:</a:t>
            </a:r>
          </a:p>
          <a:p>
            <a:pPr algn="l" marL="418009" indent="-209005" lvl="1">
              <a:lnSpc>
                <a:spcPts val="2671"/>
              </a:lnSpc>
              <a:buFont typeface="Arial"/>
              <a:buChar char="•"/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Formulated as a Mixed Integer Linear Programming (MILP) problem.</a:t>
            </a:r>
          </a:p>
          <a:p>
            <a:pPr algn="l">
              <a:lnSpc>
                <a:spcPts val="2671"/>
              </a:lnSpc>
            </a:pPr>
          </a:p>
          <a:p>
            <a:pPr algn="l" marL="397214" indent="-198607" lvl="1">
              <a:lnSpc>
                <a:spcPts val="2538"/>
              </a:lnSpc>
              <a:buFont typeface="Arial"/>
              <a:buChar char="•"/>
            </a:pPr>
            <a:r>
              <a:rPr lang="en-US" sz="1839" spc="180" u="sng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Decision Variables:</a:t>
            </a:r>
          </a:p>
          <a:p>
            <a:pPr algn="l" marL="418009" indent="-209005" lvl="1">
              <a:lnSpc>
                <a:spcPts val="2671"/>
              </a:lnSpc>
              <a:buFont typeface="Arial"/>
              <a:buChar char="•"/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Green time allocated to each signal phase</a:t>
            </a:r>
          </a:p>
          <a:p>
            <a:pPr algn="l" marL="418009" indent="-209005" lvl="1">
              <a:lnSpc>
                <a:spcPts val="2671"/>
              </a:lnSpc>
              <a:buFont typeface="Arial"/>
              <a:buChar char="•"/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Number of vehicles served per phase</a:t>
            </a:r>
          </a:p>
          <a:p>
            <a:pPr algn="l">
              <a:lnSpc>
                <a:spcPts val="2671"/>
              </a:lnSpc>
            </a:pPr>
          </a:p>
          <a:p>
            <a:pPr algn="l" marL="418009" indent="-209005" lvl="1">
              <a:lnSpc>
                <a:spcPts val="2671"/>
              </a:lnSpc>
              <a:buFont typeface="Arial"/>
              <a:buChar char="•"/>
            </a:pPr>
            <a:r>
              <a:rPr lang="en-US" sz="1936" spc="189" u="sng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Objective Function:</a:t>
            </a:r>
          </a:p>
          <a:p>
            <a:pPr algn="l" marL="418009" indent="-209005" lvl="1">
              <a:lnSpc>
                <a:spcPts val="2671"/>
              </a:lnSpc>
              <a:buFont typeface="Arial"/>
              <a:buChar char="•"/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Maximize total vehicles served</a:t>
            </a:r>
          </a:p>
          <a:p>
            <a:pPr algn="l" marL="418009" indent="-209005" lvl="1">
              <a:lnSpc>
                <a:spcPts val="2671"/>
              </a:lnSpc>
              <a:buFont typeface="Arial"/>
              <a:buChar char="•"/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Optional weights to prioritize high-demand directions</a:t>
            </a:r>
          </a:p>
          <a:p>
            <a:pPr algn="l">
              <a:lnSpc>
                <a:spcPts val="2671"/>
              </a:lnSpc>
            </a:pPr>
          </a:p>
          <a:p>
            <a:pPr algn="l" marL="418009" indent="-209005" lvl="1">
              <a:lnSpc>
                <a:spcPts val="2671"/>
              </a:lnSpc>
              <a:buFont typeface="Arial"/>
              <a:buChar char="•"/>
            </a:pPr>
            <a:r>
              <a:rPr lang="en-US" sz="1936" spc="189" u="sng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Key Constraints:</a:t>
            </a:r>
          </a:p>
          <a:p>
            <a:pPr algn="l" marL="418009" indent="-209005" lvl="1">
              <a:lnSpc>
                <a:spcPts val="2671"/>
              </a:lnSpc>
              <a:buAutoNum type="arabicPeriod" startAt="1"/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Saturation Flow: Vehicles served ≤ saturation flow × green time</a:t>
            </a:r>
          </a:p>
          <a:p>
            <a:pPr algn="l" marL="418009" indent="-209005" lvl="1">
              <a:lnSpc>
                <a:spcPts val="2671"/>
              </a:lnSpc>
              <a:buAutoNum type="arabicPeriod" startAt="1"/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Demand Limit: Vehicles served ≤ actual demand</a:t>
            </a:r>
          </a:p>
          <a:p>
            <a:pPr algn="l" marL="418009" indent="-209005" lvl="1">
              <a:lnSpc>
                <a:spcPts val="2671"/>
              </a:lnSpc>
              <a:buAutoNum type="arabicPeriod" startAt="1"/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Cycle Time: Total green time = fixed cycle duration</a:t>
            </a:r>
          </a:p>
          <a:p>
            <a:pPr algn="l" marL="418009" indent="-209005" lvl="1">
              <a:lnSpc>
                <a:spcPts val="2671"/>
              </a:lnSpc>
              <a:buAutoNum type="arabicPeriod" startAt="1"/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Green Time Bounds: Each phase must stay within min–max green time limits</a:t>
            </a:r>
          </a:p>
          <a:p>
            <a:pPr algn="l">
              <a:lnSpc>
                <a:spcPts val="2671"/>
              </a:lnSpc>
            </a:pPr>
          </a:p>
          <a:p>
            <a:pPr algn="l" marL="418009" indent="-209005" lvl="1">
              <a:lnSpc>
                <a:spcPts val="2671"/>
              </a:lnSpc>
              <a:buFont typeface="Arial"/>
              <a:buChar char="•"/>
            </a:pPr>
            <a:r>
              <a:rPr lang="en-US" sz="1936" spc="189" u="sng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Distinctive Features:</a:t>
            </a:r>
          </a:p>
          <a:p>
            <a:pPr algn="l" marL="418009" indent="-209005" lvl="1">
              <a:lnSpc>
                <a:spcPts val="2671"/>
              </a:lnSpc>
              <a:buFont typeface="Arial"/>
              <a:buChar char="•"/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No explicit queue or phase sequence modeling (lightweight &amp; efficient)</a:t>
            </a:r>
          </a:p>
          <a:p>
            <a:pPr algn="l" marL="418009" indent="-209005" lvl="1">
              <a:lnSpc>
                <a:spcPts val="2671"/>
              </a:lnSpc>
              <a:buFont typeface="Arial"/>
              <a:buChar char="•"/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Easily re-solvable in real-time with updated demand</a:t>
            </a:r>
          </a:p>
          <a:p>
            <a:pPr algn="l" marL="418009" indent="-209005" lvl="1">
              <a:lnSpc>
                <a:spcPts val="2671"/>
              </a:lnSpc>
              <a:buFont typeface="Arial"/>
              <a:buChar char="•"/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Suitable for data-constrained environments</a:t>
            </a:r>
          </a:p>
          <a:p>
            <a:pPr algn="l">
              <a:lnSpc>
                <a:spcPts val="2804"/>
              </a:lnSpc>
            </a:pPr>
          </a:p>
          <a:p>
            <a:pPr algn="l">
              <a:lnSpc>
                <a:spcPts val="2804"/>
              </a:lnSpc>
            </a:pPr>
          </a:p>
          <a:p>
            <a:pPr algn="l" marL="0" indent="0" lvl="0">
              <a:lnSpc>
                <a:spcPts val="2804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489988" y="454627"/>
            <a:ext cx="3133487" cy="379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u="sng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PROBLEM DEFINITION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43050" y="-558218"/>
            <a:ext cx="3086100" cy="11299900"/>
            <a:chOff x="0" y="0"/>
            <a:chExt cx="812800" cy="2976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31923" y="197109"/>
            <a:ext cx="14773161" cy="9352541"/>
            <a:chOff x="0" y="0"/>
            <a:chExt cx="3890874" cy="24632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90874" cy="2463221"/>
            </a:xfrm>
            <a:custGeom>
              <a:avLst/>
              <a:gdLst/>
              <a:ahLst/>
              <a:cxnLst/>
              <a:rect r="r" b="b" t="t" l="l"/>
              <a:pathLst>
                <a:path h="2463221" w="3890874">
                  <a:moveTo>
                    <a:pt x="0" y="0"/>
                  </a:moveTo>
                  <a:lnTo>
                    <a:pt x="3890874" y="0"/>
                  </a:lnTo>
                  <a:lnTo>
                    <a:pt x="3890874" y="2463221"/>
                  </a:lnTo>
                  <a:lnTo>
                    <a:pt x="0" y="2463221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3890874" cy="2482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698915" y="8697813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89988" y="1135365"/>
            <a:ext cx="13059096" cy="8830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The objective of this study is to develop a dynamic traffic signal control model for an isolated </a:t>
            </a:r>
          </a:p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intersection that reduces congestion and enhances traffic flow by adjusting green time </a:t>
            </a:r>
          </a:p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durations based on real-time or forecasted traffic demand using a Mixed Integer Linear </a:t>
            </a:r>
          </a:p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Programming (MILP) framework. </a:t>
            </a:r>
          </a:p>
          <a:p>
            <a:pPr algn="l">
              <a:lnSpc>
                <a:spcPts val="2671"/>
              </a:lnSpc>
            </a:pPr>
          </a:p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The model aims to: </a:t>
            </a:r>
          </a:p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1. </a:t>
            </a:r>
            <a:r>
              <a:rPr lang="en-US" sz="1936" spc="189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Maximize the Number of Vehicles Served </a:t>
            </a:r>
          </a:p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Allocate green time across signal phases to serve as many vehicles as possible, with </a:t>
            </a:r>
          </a:p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higher priority given to high-demand approaches. </a:t>
            </a:r>
          </a:p>
          <a:p>
            <a:pPr algn="l">
              <a:lnSpc>
                <a:spcPts val="2671"/>
              </a:lnSpc>
            </a:pPr>
          </a:p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2. </a:t>
            </a:r>
            <a:r>
              <a:rPr lang="en-US" sz="1936" spc="189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Adapt to Dynamic Traffic Demand </a:t>
            </a:r>
          </a:p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Adjust green time durations in response to real-time or predicted traffic conditions </a:t>
            </a:r>
          </a:p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for more responsive and effective signal control. </a:t>
            </a:r>
          </a:p>
          <a:p>
            <a:pPr algn="l">
              <a:lnSpc>
                <a:spcPts val="2671"/>
              </a:lnSpc>
            </a:pPr>
          </a:p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3. </a:t>
            </a:r>
            <a:r>
              <a:rPr lang="en-US" sz="1936" spc="189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Ensure Operational and Physical Feasibility </a:t>
            </a:r>
          </a:p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Enforce constraints such as total cycle time, saturation flow limits, green time </a:t>
            </a:r>
          </a:p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bounds, and demand caps to ensure realistic and safe signal operation. </a:t>
            </a:r>
          </a:p>
          <a:p>
            <a:pPr algn="l">
              <a:lnSpc>
                <a:spcPts val="2671"/>
              </a:lnSpc>
            </a:pPr>
          </a:p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4. </a:t>
            </a:r>
            <a:r>
              <a:rPr lang="en-US" sz="1936" spc="189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Promote Fairness Across All Movements </a:t>
            </a:r>
          </a:p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Prevent the neglect of low-demand directions by maintaining minimum green time </a:t>
            </a:r>
          </a:p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allocations and balanced service levels.</a:t>
            </a:r>
          </a:p>
          <a:p>
            <a:pPr algn="l">
              <a:lnSpc>
                <a:spcPts val="2671"/>
              </a:lnSpc>
            </a:pPr>
          </a:p>
          <a:p>
            <a:pPr algn="l">
              <a:lnSpc>
                <a:spcPts val="2804"/>
              </a:lnSpc>
            </a:pPr>
          </a:p>
          <a:p>
            <a:pPr algn="l">
              <a:lnSpc>
                <a:spcPts val="2804"/>
              </a:lnSpc>
            </a:pPr>
          </a:p>
          <a:p>
            <a:pPr algn="l" marL="0" indent="0" lvl="0">
              <a:lnSpc>
                <a:spcPts val="2804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489988" y="477137"/>
            <a:ext cx="1775579" cy="379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u="sng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OBJECTIVES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99958" y="10242330"/>
            <a:ext cx="13059096" cy="8830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The objective of this study is to develop a dynamic traffic signal control model for an isolated </a:t>
            </a:r>
          </a:p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intersection that reduces congestion and enhances traffic flow by adjusting green time </a:t>
            </a:r>
          </a:p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durations based on real-time or forecasted traffic demand using a Mixed Integer Linear </a:t>
            </a:r>
          </a:p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Programming (MILP) framework. </a:t>
            </a:r>
          </a:p>
          <a:p>
            <a:pPr algn="l">
              <a:lnSpc>
                <a:spcPts val="2671"/>
              </a:lnSpc>
            </a:pPr>
          </a:p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The model aims to: </a:t>
            </a:r>
          </a:p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1. </a:t>
            </a:r>
            <a:r>
              <a:rPr lang="en-US" sz="1936" spc="189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Maximize the Number of Vehicles Served </a:t>
            </a:r>
          </a:p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Allocate green time across signal phases to serve as many vehicles as possible, with </a:t>
            </a:r>
          </a:p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higher priority given to high-demand approaches. </a:t>
            </a:r>
          </a:p>
          <a:p>
            <a:pPr algn="l">
              <a:lnSpc>
                <a:spcPts val="2671"/>
              </a:lnSpc>
            </a:pPr>
          </a:p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2. </a:t>
            </a:r>
            <a:r>
              <a:rPr lang="en-US" sz="1936" spc="189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Adapt to Dynamic Traffic Demand </a:t>
            </a:r>
          </a:p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Adjust green time durations in response to real-time or predicted traffic conditions </a:t>
            </a:r>
          </a:p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for more responsive and effective signal control. </a:t>
            </a:r>
          </a:p>
          <a:p>
            <a:pPr algn="l">
              <a:lnSpc>
                <a:spcPts val="2671"/>
              </a:lnSpc>
            </a:pPr>
          </a:p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3. </a:t>
            </a:r>
            <a:r>
              <a:rPr lang="en-US" sz="1936" spc="189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Ensure Operational and Physical Feasibility </a:t>
            </a:r>
          </a:p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Enforce constraints such as total cycle time, saturation flow limits, green time </a:t>
            </a:r>
          </a:p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bounds, and demand caps to ensure realistic and safe signal operation. </a:t>
            </a:r>
          </a:p>
          <a:p>
            <a:pPr algn="l">
              <a:lnSpc>
                <a:spcPts val="2671"/>
              </a:lnSpc>
            </a:pPr>
          </a:p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4. </a:t>
            </a:r>
            <a:r>
              <a:rPr lang="en-US" sz="1936" spc="189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Promote Fairness Across All Movements </a:t>
            </a:r>
          </a:p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Prevent the neglect of low-demand directions by maintaining minimum green time </a:t>
            </a:r>
          </a:p>
          <a:p>
            <a:pPr algn="l">
              <a:lnSpc>
                <a:spcPts val="2671"/>
              </a:lnSpc>
            </a:pPr>
            <a:r>
              <a:rPr lang="en-US" sz="1936" spc="1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allocations and balanced service levels.</a:t>
            </a:r>
          </a:p>
          <a:p>
            <a:pPr algn="l">
              <a:lnSpc>
                <a:spcPts val="2671"/>
              </a:lnSpc>
            </a:pPr>
          </a:p>
          <a:p>
            <a:pPr algn="l">
              <a:lnSpc>
                <a:spcPts val="2804"/>
              </a:lnSpc>
            </a:pPr>
          </a:p>
          <a:p>
            <a:pPr algn="l">
              <a:lnSpc>
                <a:spcPts val="2804"/>
              </a:lnSpc>
            </a:pPr>
          </a:p>
          <a:p>
            <a:pPr algn="l" marL="0" indent="0" lvl="0">
              <a:lnSpc>
                <a:spcPts val="280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43050" y="-558218"/>
            <a:ext cx="3086100" cy="11299900"/>
            <a:chOff x="0" y="0"/>
            <a:chExt cx="812800" cy="2976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31923" y="386889"/>
            <a:ext cx="14773161" cy="9352541"/>
            <a:chOff x="0" y="0"/>
            <a:chExt cx="3890874" cy="246322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90874" cy="2463221"/>
            </a:xfrm>
            <a:custGeom>
              <a:avLst/>
              <a:gdLst/>
              <a:ahLst/>
              <a:cxnLst/>
              <a:rect r="r" b="b" t="t" l="l"/>
              <a:pathLst>
                <a:path h="2463221" w="3890874">
                  <a:moveTo>
                    <a:pt x="0" y="0"/>
                  </a:moveTo>
                  <a:lnTo>
                    <a:pt x="3890874" y="0"/>
                  </a:lnTo>
                  <a:lnTo>
                    <a:pt x="3890874" y="2463221"/>
                  </a:lnTo>
                  <a:lnTo>
                    <a:pt x="0" y="2463221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3890874" cy="2482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698915" y="8697813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595322" y="561067"/>
            <a:ext cx="12016901" cy="4425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65"/>
              </a:lnSpc>
            </a:pPr>
            <a:r>
              <a:rPr lang="en-US" sz="2618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Decision Variables</a:t>
            </a:r>
          </a:p>
          <a:p>
            <a:pPr algn="just">
              <a:lnSpc>
                <a:spcPts val="3665"/>
              </a:lnSpc>
            </a:pPr>
          </a:p>
          <a:p>
            <a:pPr algn="just" marL="469024" indent="-234512" lvl="1">
              <a:lnSpc>
                <a:spcPts val="3041"/>
              </a:lnSpc>
              <a:buFont typeface="Arial"/>
              <a:buChar char="•"/>
            </a:pPr>
            <a:r>
              <a:rPr lang="en-US" sz="217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Gₚ — ℝ, Gₚ ≥ 0</a:t>
            </a:r>
          </a:p>
          <a:p>
            <a:pPr algn="just" marL="469024" indent="-234512" lvl="1">
              <a:lnSpc>
                <a:spcPts val="3041"/>
              </a:lnSpc>
              <a:buFont typeface="Arial"/>
              <a:buChar char="•"/>
            </a:pPr>
            <a:r>
              <a:rPr lang="en-US" sz="217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Total green time allocated to</a:t>
            </a:r>
            <a:r>
              <a:rPr lang="en-US" sz="217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phase p during the signal cycle</a:t>
            </a:r>
          </a:p>
          <a:p>
            <a:pPr algn="just" marL="469024" indent="-234512" lvl="1">
              <a:lnSpc>
                <a:spcPts val="3041"/>
              </a:lnSpc>
              <a:buFont typeface="Arial"/>
              <a:buChar char="•"/>
            </a:pPr>
            <a:r>
              <a:rPr lang="en-US" sz="217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servedₚ — ℝ, servedₚ ≥ 0</a:t>
            </a:r>
          </a:p>
          <a:p>
            <a:pPr algn="just" marL="469024" indent="-234512" lvl="1">
              <a:lnSpc>
                <a:spcPts val="3041"/>
              </a:lnSpc>
              <a:buFont typeface="Arial"/>
              <a:buChar char="•"/>
            </a:pPr>
            <a:r>
              <a:rPr lang="en-US" sz="217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Number of vehicles served during phase p</a:t>
            </a:r>
          </a:p>
          <a:p>
            <a:pPr algn="just" marL="469024" indent="-234512" lvl="1">
              <a:lnSpc>
                <a:spcPts val="3041"/>
              </a:lnSpc>
              <a:buFont typeface="Arial"/>
              <a:buChar char="•"/>
            </a:pPr>
            <a:r>
              <a:rPr lang="en-US" sz="217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gₚₜ — {0, 1}</a:t>
            </a:r>
          </a:p>
          <a:p>
            <a:pPr algn="just" marL="469024" indent="-234512" lvl="1">
              <a:lnSpc>
                <a:spcPts val="3041"/>
              </a:lnSpc>
              <a:buFont typeface="Arial"/>
              <a:buChar char="•"/>
            </a:pPr>
            <a:r>
              <a:rPr lang="en-US" sz="217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1 if phase p is green at time t, 0 otherwise</a:t>
            </a:r>
          </a:p>
          <a:p>
            <a:pPr algn="just" marL="469024" indent="-234512" lvl="1">
              <a:lnSpc>
                <a:spcPts val="3041"/>
              </a:lnSpc>
              <a:buFont typeface="Arial"/>
              <a:buChar char="•"/>
            </a:pPr>
            <a:r>
              <a:rPr lang="en-US" sz="217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γₚₜ — {0, 1}</a:t>
            </a:r>
          </a:p>
          <a:p>
            <a:pPr algn="just" marL="469024" indent="-234512" lvl="1">
              <a:lnSpc>
                <a:spcPts val="3041"/>
              </a:lnSpc>
              <a:buFont typeface="Arial"/>
              <a:buChar char="•"/>
            </a:pPr>
            <a:r>
              <a:rPr lang="en-US" sz="217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1 if green starts for phase p at time t, 0 otherwise</a:t>
            </a:r>
          </a:p>
          <a:p>
            <a:pPr algn="just">
              <a:lnSpc>
                <a:spcPts val="3665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595322" y="4762461"/>
            <a:ext cx="14161690" cy="2553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17"/>
              </a:lnSpc>
            </a:pPr>
            <a:r>
              <a:rPr lang="en-US" sz="2584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Continuous Variables</a:t>
            </a:r>
          </a:p>
          <a:p>
            <a:pPr algn="just">
              <a:lnSpc>
                <a:spcPts val="3221"/>
              </a:lnSpc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just" marL="496733" indent="-248367" lvl="1">
              <a:lnSpc>
                <a:spcPts val="3221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Gₚ — green time allocated to</a:t>
            </a: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phase p </a:t>
            </a:r>
          </a:p>
          <a:p>
            <a:pPr algn="just" marL="496733" indent="-248367" lvl="1">
              <a:lnSpc>
                <a:spcPts val="3221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servedₚ — vehicles served during phase p</a:t>
            </a:r>
          </a:p>
          <a:p>
            <a:pPr algn="just">
              <a:lnSpc>
                <a:spcPts val="3221"/>
              </a:lnSpc>
            </a:pPr>
          </a:p>
          <a:p>
            <a:pPr algn="just">
              <a:lnSpc>
                <a:spcPts val="3882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595322" y="6956731"/>
            <a:ext cx="12016901" cy="3330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86"/>
              </a:lnSpc>
            </a:pPr>
            <a:r>
              <a:rPr lang="en-US" sz="2561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Binary Variables</a:t>
            </a:r>
          </a:p>
          <a:p>
            <a:pPr algn="just">
              <a:lnSpc>
                <a:spcPts val="2989"/>
              </a:lnSpc>
            </a:pPr>
          </a:p>
          <a:p>
            <a:pPr algn="just" marL="461067" indent="-230533" lvl="1">
              <a:lnSpc>
                <a:spcPts val="2989"/>
              </a:lnSpc>
              <a:buFont typeface="Arial"/>
              <a:buChar char="•"/>
            </a:pPr>
            <a:r>
              <a:rPr lang="en-US" sz="213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</a:t>
            </a:r>
            <a:r>
              <a:rPr lang="en-US" sz="213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ₚₜ =1, if phase p is green at time t </a:t>
            </a:r>
          </a:p>
          <a:p>
            <a:pPr algn="just" marL="461067" indent="-230533" lvl="1">
              <a:lnSpc>
                <a:spcPts val="2989"/>
              </a:lnSpc>
              <a:buFont typeface="Arial"/>
              <a:buChar char="•"/>
            </a:pPr>
            <a:r>
              <a:rPr lang="en-US" sz="213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0, ot</a:t>
            </a:r>
            <a:r>
              <a:rPr lang="en-US" sz="213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herwise </a:t>
            </a:r>
          </a:p>
          <a:p>
            <a:pPr algn="just" marL="461067" indent="-230533" lvl="1">
              <a:lnSpc>
                <a:spcPts val="2989"/>
              </a:lnSpc>
              <a:buFont typeface="Arial"/>
              <a:buChar char="•"/>
            </a:pPr>
            <a:r>
              <a:rPr lang="en-US" sz="213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γ</a:t>
            </a:r>
            <a:r>
              <a:rPr lang="en-US" sz="213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ₚₜ =1, if green starts for phase p at time t </a:t>
            </a:r>
          </a:p>
          <a:p>
            <a:pPr algn="just" marL="461067" indent="-230533" lvl="1">
              <a:lnSpc>
                <a:spcPts val="2989"/>
              </a:lnSpc>
              <a:buFont typeface="Arial"/>
              <a:buChar char="•"/>
            </a:pPr>
            <a:r>
              <a:rPr lang="en-US" sz="213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0, otherwise</a:t>
            </a:r>
          </a:p>
          <a:p>
            <a:pPr algn="just">
              <a:lnSpc>
                <a:spcPts val="2569"/>
              </a:lnSpc>
            </a:pPr>
          </a:p>
          <a:p>
            <a:pPr algn="just">
              <a:lnSpc>
                <a:spcPts val="2569"/>
              </a:lnSpc>
            </a:pPr>
          </a:p>
          <a:p>
            <a:pPr algn="just">
              <a:lnSpc>
                <a:spcPts val="3097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DAGvY-55abQ</dc:identifier>
  <dcterms:modified xsi:type="dcterms:W3CDTF">2011-08-01T06:04:30Z</dcterms:modified>
  <cp:revision>1</cp:revision>
  <dc:title>Green minimalist professional Business Proposal Presentation</dc:title>
</cp:coreProperties>
</file>