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9144000" cy="5143500" type="screen16x9"/>
  <p:notesSz cx="6858000" cy="9144000"/>
  <p:embeddedFontLst>
    <p:embeddedFont>
      <p:font typeface="Oswald" panose="020B0604020202020204" charset="0"/>
      <p:regular r:id="rId13"/>
      <p:bold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8995ff0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8995ff0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8995ff0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8995ff0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8995ff0b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8995ff0b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8995ff0b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8995ff0b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8995ff0b2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8995ff0b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6c7459f9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6c7459f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6c7459f96_0_2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6c7459f96_0_2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8995ff0b2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8995ff0b2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latin typeface="Oswald"/>
                <a:ea typeface="Oswald"/>
                <a:cs typeface="Oswald"/>
                <a:sym typeface="Oswald"/>
              </a:rPr>
              <a:t>Using Game Theory In Mitigating Covid Spread, and Vaccination</a:t>
            </a:r>
            <a:endParaRPr dirty="0">
              <a:latin typeface="Oswald"/>
              <a:ea typeface="Oswald"/>
              <a:cs typeface="Oswald"/>
              <a:sym typeface="Oswald"/>
            </a:endParaRPr>
          </a:p>
        </p:txBody>
      </p:sp>
      <p:sp>
        <p:nvSpPr>
          <p:cNvPr id="86" name="Google Shape;86;p13"/>
          <p:cNvSpPr txBox="1">
            <a:spLocks noGrp="1"/>
          </p:cNvSpPr>
          <p:nvPr>
            <p:ph type="subTitle" idx="1"/>
          </p:nvPr>
        </p:nvSpPr>
        <p:spPr>
          <a:xfrm>
            <a:off x="598100" y="3148075"/>
            <a:ext cx="8222100" cy="19212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SzPts val="935"/>
              <a:buNone/>
            </a:pPr>
            <a:r>
              <a:rPr lang="en" sz="1000" i="1">
                <a:latin typeface="Times New Roman"/>
                <a:ea typeface="Times New Roman"/>
                <a:cs typeface="Times New Roman"/>
                <a:sym typeface="Times New Roman"/>
              </a:rPr>
              <a:t>As the emerging of the recent viable covid-19 prevention strategies and vaccinations, the vaccination uptake and Covid protocols for mitigating the spread of coronavirus have become a key factor in eradicating the virus &amp; building immunity. We have discussed that game theory &amp; social etiquette models should be used to guide decisions pertaining to preventing the transmission of the deadly virus and vaccination programmes for the best possible results. The government has been trying to implement several measures and introduce biological interventions for preventing the transmission but it depends on the people on how to follow it. The decisions taken by individuals as well as in groups affect the spread of the pandemic and the aim is to derive the optimal solution for this problem. In the months after the introduction of vaccines, many countries face scarcity of vaccines. Vaccine hesitancy is also being encountered from some sections of the population. We discussed how the players(individuals) among the population under uncertainty, with only conditionally optimal outcomes can make his/her decision, which is a unique strength of game theoretic modelling. Therefore, we can use this game theory approach to obtain the best framework for modelling &amp; understanding the measures for reducing transmission of coronavirus and vaccination prioritization, and up taking for the optimal control of the Covid-19 pandemic.</a:t>
            </a:r>
            <a:endParaRPr sz="1000"/>
          </a:p>
        </p:txBody>
      </p:sp>
      <p:cxnSp>
        <p:nvCxnSpPr>
          <p:cNvPr id="87" name="Google Shape;87;p13"/>
          <p:cNvCxnSpPr/>
          <p:nvPr/>
        </p:nvCxnSpPr>
        <p:spPr>
          <a:xfrm>
            <a:off x="644475" y="3187100"/>
            <a:ext cx="82047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867E-C79E-4AD8-8A54-7FD69037DAE6}"/>
              </a:ext>
            </a:extLst>
          </p:cNvPr>
          <p:cNvSpPr>
            <a:spLocks noGrp="1"/>
          </p:cNvSpPr>
          <p:nvPr>
            <p:ph type="title"/>
          </p:nvPr>
        </p:nvSpPr>
        <p:spPr>
          <a:xfrm>
            <a:off x="311700" y="297713"/>
            <a:ext cx="8520600" cy="425302"/>
          </a:xfrm>
        </p:spPr>
        <p:txBody>
          <a:bodyPr>
            <a:normAutofit fontScale="90000"/>
          </a:bodyPr>
          <a:lstStyle/>
          <a:p>
            <a:pPr algn="ctr"/>
            <a:r>
              <a:rPr lang="en-IN" sz="1800" b="1" dirty="0">
                <a:latin typeface="+mj-lt"/>
              </a:rPr>
              <a:t>CONCLUSION</a:t>
            </a:r>
            <a:br>
              <a:rPr lang="en-IN" dirty="0"/>
            </a:br>
            <a:endParaRPr lang="en-IN" dirty="0"/>
          </a:p>
        </p:txBody>
      </p:sp>
      <p:sp>
        <p:nvSpPr>
          <p:cNvPr id="3" name="Text Placeholder 2">
            <a:extLst>
              <a:ext uri="{FF2B5EF4-FFF2-40B4-BE49-F238E27FC236}">
                <a16:creationId xmlns:a16="http://schemas.microsoft.com/office/drawing/2014/main" id="{09CED2F6-484C-44A7-972D-58569E623623}"/>
              </a:ext>
            </a:extLst>
          </p:cNvPr>
          <p:cNvSpPr>
            <a:spLocks noGrp="1"/>
          </p:cNvSpPr>
          <p:nvPr>
            <p:ph type="body" idx="1"/>
          </p:nvPr>
        </p:nvSpPr>
        <p:spPr>
          <a:xfrm>
            <a:off x="311700" y="815163"/>
            <a:ext cx="8520600" cy="3753712"/>
          </a:xfrm>
        </p:spPr>
        <p:txBody>
          <a:bodyPr/>
          <a:lstStyle/>
          <a:p>
            <a:pPr marL="114300" indent="0">
              <a:buNone/>
            </a:pPr>
            <a:r>
              <a:rPr lang="en-IN" sz="1200" b="1" i="1" dirty="0">
                <a:solidFill>
                  <a:schemeClr val="accent4">
                    <a:lumMod val="75000"/>
                  </a:schemeClr>
                </a:solidFill>
                <a:latin typeface="Times New Roman" panose="02020603050405020304" pitchFamily="18" charset="0"/>
                <a:cs typeface="Times New Roman" panose="02020603050405020304" pitchFamily="18" charset="0"/>
              </a:rPr>
              <a:t>Comprehensively, the study shows that to mitigate the spread of COVID-19, it is imperative to follow certain guidelines and have effective vaccination strategies. With respect to implementation of lockdown, the optimum strategy is when government has to spend the least amount on implementing the strategy but the public still follows the proper measure resulting in mitigating the transmission of the virus in the most effective way. Moreover, individuals should follow up to the interventions- masks, sanitisation, et cetera to minimise costs. In relation to vaccination, it is crucial that people overcome vaccine hesitancy, and for the government it is important to vaccinate the people above age group 60 so that the death toll decreases.</a:t>
            </a: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buNone/>
            </a:pPr>
            <a:endParaRPr lang="en-IN" sz="1200" b="1" i="1" dirty="0">
              <a:latin typeface="Times New Roman" panose="02020603050405020304" pitchFamily="18" charset="0"/>
              <a:cs typeface="Times New Roman" panose="02020603050405020304" pitchFamily="18" charset="0"/>
            </a:endParaRPr>
          </a:p>
          <a:p>
            <a:pPr marL="114300" indent="0" algn="ctr">
              <a:buNone/>
            </a:pPr>
            <a:r>
              <a:rPr lang="en-IN" b="1" i="1" dirty="0">
                <a:latin typeface="Times New Roman" panose="02020603050405020304" pitchFamily="18" charset="0"/>
                <a:cs typeface="Times New Roman" panose="02020603050405020304" pitchFamily="18" charset="0"/>
              </a:rPr>
              <a:t>THANK YOU</a:t>
            </a:r>
          </a:p>
          <a:p>
            <a:pPr marL="114300" indent="0">
              <a:buNone/>
            </a:pPr>
            <a:endParaRPr lang="en-IN" dirty="0"/>
          </a:p>
        </p:txBody>
      </p:sp>
      <p:cxnSp>
        <p:nvCxnSpPr>
          <p:cNvPr id="6" name="Straight Connector 5">
            <a:extLst>
              <a:ext uri="{FF2B5EF4-FFF2-40B4-BE49-F238E27FC236}">
                <a16:creationId xmlns:a16="http://schemas.microsoft.com/office/drawing/2014/main" id="{E0B12D41-A4DC-42AE-B411-8807EA5F28AE}"/>
              </a:ext>
            </a:extLst>
          </p:cNvPr>
          <p:cNvCxnSpPr>
            <a:cxnSpLocks/>
          </p:cNvCxnSpPr>
          <p:nvPr/>
        </p:nvCxnSpPr>
        <p:spPr>
          <a:xfrm>
            <a:off x="3069265" y="3948222"/>
            <a:ext cx="320394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037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77021" y="127590"/>
            <a:ext cx="8520600" cy="361508"/>
          </a:xfrm>
          <a:prstGeom prst="rect">
            <a:avLst/>
          </a:prstGeom>
        </p:spPr>
        <p:txBody>
          <a:bodyPr spcFirstLastPara="1" wrap="square" lIns="91425" tIns="91425" rIns="91425" bIns="91425" anchor="t" anchorCtr="0">
            <a:noAutofit/>
          </a:bodyPr>
          <a:lstStyle/>
          <a:p>
            <a:pPr marL="0" lvl="0" indent="0" algn="ctr" rtl="0">
              <a:lnSpc>
                <a:spcPct val="115000"/>
              </a:lnSpc>
              <a:buClr>
                <a:schemeClr val="dk1"/>
              </a:buClr>
              <a:buSzPts val="1100"/>
              <a:buFont typeface="Arial"/>
              <a:buNone/>
            </a:pPr>
            <a:r>
              <a:rPr lang="en-IN" sz="1600" b="1" dirty="0">
                <a:solidFill>
                  <a:srgbClr val="002060"/>
                </a:solidFill>
                <a:latin typeface="Arial" panose="020B0604020202020204" pitchFamily="34" charset="0"/>
                <a:cs typeface="Arial" panose="020B0604020202020204" pitchFamily="34" charset="0"/>
              </a:rPr>
              <a:t>INTRODUCTION</a:t>
            </a:r>
            <a:endParaRPr sz="1600" b="1" dirty="0">
              <a:solidFill>
                <a:srgbClr val="002060"/>
              </a:solidFill>
              <a:latin typeface="Arial" panose="020B0604020202020204" pitchFamily="34" charset="0"/>
              <a:cs typeface="Arial" panose="020B0604020202020204" pitchFamily="34" charset="0"/>
            </a:endParaRPr>
          </a:p>
        </p:txBody>
      </p:sp>
      <p:sp>
        <p:nvSpPr>
          <p:cNvPr id="93" name="Google Shape;93;p14"/>
          <p:cNvSpPr txBox="1">
            <a:spLocks noGrp="1"/>
          </p:cNvSpPr>
          <p:nvPr>
            <p:ph type="body" idx="1"/>
          </p:nvPr>
        </p:nvSpPr>
        <p:spPr>
          <a:xfrm>
            <a:off x="311700" y="489098"/>
            <a:ext cx="8520600" cy="3790853"/>
          </a:xfrm>
          <a:prstGeom prst="rect">
            <a:avLst/>
          </a:prstGeom>
        </p:spPr>
        <p:txBody>
          <a:bodyPr spcFirstLastPara="1" wrap="square" lIns="91425" tIns="91425" rIns="91425" bIns="91425" anchor="t" anchorCtr="0">
            <a:noAutofit/>
          </a:bodyPr>
          <a:lstStyle/>
          <a:p>
            <a:pPr marL="0" indent="0">
              <a:buNone/>
            </a:pPr>
            <a:endParaRPr lang="en" sz="1200" b="1" i="1" dirty="0">
              <a:solidFill>
                <a:schemeClr val="dk1"/>
              </a:solidFill>
              <a:highlight>
                <a:srgbClr val="FFFFFF"/>
              </a:highlight>
              <a:latin typeface="Times New Roman"/>
              <a:ea typeface="Times New Roman"/>
              <a:cs typeface="Times New Roman"/>
              <a:sym typeface="Times New Roman"/>
            </a:endParaRPr>
          </a:p>
          <a:p>
            <a:pPr marL="0" indent="0">
              <a:buNone/>
            </a:pPr>
            <a:r>
              <a:rPr lang="en" sz="1200" b="1" i="1" dirty="0">
                <a:solidFill>
                  <a:schemeClr val="dk1"/>
                </a:solidFill>
                <a:highlight>
                  <a:srgbClr val="FFFFFF"/>
                </a:highlight>
                <a:latin typeface="Times New Roman"/>
                <a:ea typeface="Times New Roman"/>
                <a:cs typeface="Times New Roman"/>
                <a:sym typeface="Times New Roman"/>
              </a:rPr>
              <a:t>About COVID-19:</a:t>
            </a:r>
            <a:r>
              <a:rPr lang="en" sz="1200" i="1" dirty="0">
                <a:highlight>
                  <a:srgbClr val="FFFFFF"/>
                </a:highlight>
                <a:latin typeface="Times New Roman"/>
                <a:ea typeface="Times New Roman"/>
                <a:cs typeface="Times New Roman"/>
                <a:sym typeface="Times New Roman"/>
              </a:rPr>
              <a:t> </a:t>
            </a:r>
            <a:r>
              <a:rPr lang="en" sz="1200" dirty="0">
                <a:solidFill>
                  <a:schemeClr val="bg2">
                    <a:lumMod val="50000"/>
                  </a:schemeClr>
                </a:solidFill>
                <a:highlight>
                  <a:srgbClr val="FFFFFF"/>
                </a:highlight>
                <a:latin typeface="Times New Roman"/>
                <a:ea typeface="Times New Roman"/>
                <a:cs typeface="Times New Roman"/>
                <a:sym typeface="Times New Roman"/>
              </a:rPr>
              <a:t>Coronavirus disease 2019 (COVID-19) is a contagious disease caused by severe acute respiratory syndrome- CoronaVirus-2 (SARS-CoV-2). The first known case was identified in Wuhan, China in December 2019. It was declared  as a pandemic by WHO on 11 March 2020. </a:t>
            </a:r>
            <a:r>
              <a:rPr lang="en-US" sz="1200" b="0" i="0" u="none" strike="noStrike" dirty="0">
                <a:solidFill>
                  <a:schemeClr val="bg2">
                    <a:lumMod val="50000"/>
                  </a:schemeClr>
                </a:solidFill>
                <a:effectLst/>
                <a:latin typeface="Times New Roman" panose="02020603050405020304" pitchFamily="18" charset="0"/>
              </a:rPr>
              <a:t>The economic and social disruption caused by the pandemic is devastating. About 10 million people are at risk of falling into extreme poverty, enterprises face an existential threat, and it has affected all the segments of population.</a:t>
            </a:r>
          </a:p>
          <a:p>
            <a:pPr marL="0" indent="0">
              <a:buNone/>
            </a:pPr>
            <a:endParaRPr lang="en" sz="1000" dirty="0">
              <a:solidFill>
                <a:schemeClr val="bg2"/>
              </a:solidFill>
              <a:highlight>
                <a:srgbClr val="FFFFFF"/>
              </a:highlight>
              <a:latin typeface="Times New Roman"/>
              <a:ea typeface="Times New Roman"/>
              <a:cs typeface="Times New Roman"/>
              <a:sym typeface="Times New Roman"/>
            </a:endParaRPr>
          </a:p>
          <a:p>
            <a:pPr marL="0" lvl="0" indent="0" algn="l" rtl="0">
              <a:lnSpc>
                <a:spcPct val="115000"/>
              </a:lnSpc>
              <a:buNone/>
            </a:pPr>
            <a:r>
              <a:rPr lang="en" sz="1200" b="1" i="1" dirty="0">
                <a:solidFill>
                  <a:schemeClr val="accent2">
                    <a:lumMod val="75000"/>
                  </a:schemeClr>
                </a:solidFill>
                <a:highlight>
                  <a:srgbClr val="FFFFFF"/>
                </a:highlight>
                <a:latin typeface="Times New Roman"/>
                <a:ea typeface="Times New Roman"/>
                <a:cs typeface="Times New Roman"/>
                <a:sym typeface="Times New Roman"/>
              </a:rPr>
              <a:t>The Indian Scenario: </a:t>
            </a:r>
            <a:r>
              <a:rPr lang="en" sz="1200" dirty="0">
                <a:solidFill>
                  <a:srgbClr val="040404"/>
                </a:solidFill>
                <a:highlight>
                  <a:srgbClr val="FFFFFF"/>
                </a:highlight>
                <a:latin typeface="Times New Roman"/>
                <a:ea typeface="Times New Roman"/>
                <a:cs typeface="Times New Roman"/>
                <a:sym typeface="Times New Roman"/>
              </a:rPr>
              <a:t>In India, the pandemic was first reported on 30 January 2020 in Thrissur, a district of Kerala for three individuals who had come from Wuhan. Further, on 24 March, the government imposed a nationwide lock down as a major preventive measure to contain the spread of the virus. </a:t>
            </a:r>
          </a:p>
          <a:p>
            <a:pPr marL="0" lvl="0" indent="0" algn="l" rtl="0">
              <a:lnSpc>
                <a:spcPct val="115000"/>
              </a:lnSpc>
              <a:buNone/>
            </a:pPr>
            <a:endParaRPr lang="en" sz="1000" dirty="0">
              <a:solidFill>
                <a:schemeClr val="bg2"/>
              </a:solidFill>
              <a:highlight>
                <a:srgbClr val="FFFFFF"/>
              </a:highlight>
              <a:latin typeface="Times New Roman"/>
              <a:ea typeface="Times New Roman"/>
              <a:cs typeface="Times New Roman"/>
              <a:sym typeface="Times New Roman"/>
            </a:endParaRPr>
          </a:p>
          <a:p>
            <a:pPr marL="0" lvl="0" indent="0" algn="l" rtl="0">
              <a:lnSpc>
                <a:spcPct val="115000"/>
              </a:lnSpc>
              <a:buNone/>
            </a:pPr>
            <a:r>
              <a:rPr lang="en" sz="1200" b="1" i="1" dirty="0">
                <a:solidFill>
                  <a:schemeClr val="accent2">
                    <a:lumMod val="75000"/>
                  </a:schemeClr>
                </a:solidFill>
                <a:highlight>
                  <a:srgbClr val="FFFFFF"/>
                </a:highlight>
                <a:latin typeface="Times New Roman"/>
                <a:ea typeface="Times New Roman"/>
                <a:cs typeface="Times New Roman"/>
                <a:sym typeface="Times New Roman"/>
              </a:rPr>
              <a:t>Impact and Vaccination: </a:t>
            </a:r>
            <a:r>
              <a:rPr lang="en" sz="1200" dirty="0">
                <a:solidFill>
                  <a:schemeClr val="bg2">
                    <a:lumMod val="50000"/>
                  </a:schemeClr>
                </a:solidFill>
                <a:highlight>
                  <a:srgbClr val="FFFFFF"/>
                </a:highlight>
                <a:latin typeface="Times New Roman"/>
                <a:ea typeface="Times New Roman"/>
                <a:cs typeface="Times New Roman"/>
                <a:sym typeface="Times New Roman"/>
              </a:rPr>
              <a:t>The COVID-19 recession is an economic recession happening across the world economy in 2020 due to the Covid-19 pandemic. Vaccination is a key tool for controlling this deadly virus and minimizing the global financial burden of Coronavirus disease. Also, the vaccine must be delivered to all in an effective way so as to minimize cost and yield the best possible</a:t>
            </a:r>
          </a:p>
          <a:p>
            <a:pPr marL="0" lvl="0" indent="0" algn="l" rtl="0">
              <a:lnSpc>
                <a:spcPct val="115000"/>
              </a:lnSpc>
              <a:buNone/>
            </a:pPr>
            <a:r>
              <a:rPr lang="en-IN" sz="1200" dirty="0">
                <a:solidFill>
                  <a:schemeClr val="bg2">
                    <a:lumMod val="50000"/>
                  </a:schemeClr>
                </a:solidFill>
                <a:highlight>
                  <a:srgbClr val="FFFFFF"/>
                </a:highlight>
                <a:latin typeface="Times New Roman"/>
                <a:ea typeface="Times New Roman"/>
                <a:cs typeface="Times New Roman"/>
                <a:sym typeface="Times New Roman"/>
              </a:rPr>
              <a:t>o</a:t>
            </a:r>
            <a:r>
              <a:rPr lang="en" sz="1200" dirty="0">
                <a:solidFill>
                  <a:schemeClr val="bg2">
                    <a:lumMod val="50000"/>
                  </a:schemeClr>
                </a:solidFill>
                <a:highlight>
                  <a:srgbClr val="FFFFFF"/>
                </a:highlight>
                <a:latin typeface="Times New Roman"/>
                <a:ea typeface="Times New Roman"/>
                <a:cs typeface="Times New Roman"/>
                <a:sym typeface="Times New Roman"/>
              </a:rPr>
              <a:t>utcome.</a:t>
            </a:r>
          </a:p>
          <a:p>
            <a:pPr marL="0" lvl="0" indent="0" algn="l" rtl="0">
              <a:lnSpc>
                <a:spcPct val="115000"/>
              </a:lnSpc>
              <a:buNone/>
            </a:pPr>
            <a:endParaRPr lang="en" sz="1000" dirty="0">
              <a:solidFill>
                <a:schemeClr val="bg2">
                  <a:lumMod val="50000"/>
                </a:schemeClr>
              </a:solidFill>
              <a:highlight>
                <a:srgbClr val="FFFFFF"/>
              </a:highlight>
              <a:latin typeface="Times New Roman"/>
              <a:ea typeface="Times New Roman"/>
              <a:cs typeface="Times New Roman"/>
              <a:sym typeface="Times New Roman"/>
            </a:endParaRPr>
          </a:p>
          <a:p>
            <a:pPr marL="0" lvl="0" indent="0" algn="l" rtl="0">
              <a:lnSpc>
                <a:spcPct val="115000"/>
              </a:lnSpc>
              <a:buNone/>
            </a:pPr>
            <a:r>
              <a:rPr lang="en" sz="1200" b="1" i="1" dirty="0">
                <a:solidFill>
                  <a:schemeClr val="bg2">
                    <a:lumMod val="50000"/>
                  </a:schemeClr>
                </a:solidFill>
                <a:highlight>
                  <a:srgbClr val="FFFFFF"/>
                </a:highlight>
                <a:latin typeface="Times New Roman"/>
                <a:ea typeface="Times New Roman"/>
                <a:cs typeface="Times New Roman"/>
                <a:sym typeface="Times New Roman"/>
              </a:rPr>
              <a:t>This paper uses a game-theoretic approach to develop vaccination strategies for India and construct an approach that helps to mitigate the spread of the virus in India by imposition of lockdowns, following the COVID guidelines, etc. </a:t>
            </a:r>
            <a:endParaRPr sz="1200" b="1" i="1" dirty="0">
              <a:solidFill>
                <a:schemeClr val="bg2">
                  <a:lumMod val="50000"/>
                </a:schemeClr>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21275" y="153700"/>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800"/>
              </a:spcAft>
              <a:buClr>
                <a:schemeClr val="dk1"/>
              </a:buClr>
              <a:buSzPts val="1100"/>
              <a:buFont typeface="Arial"/>
              <a:buNone/>
            </a:pPr>
            <a:r>
              <a:rPr lang="en" sz="1400" b="1" dirty="0">
                <a:latin typeface="+mj-lt"/>
                <a:ea typeface="Times New Roman"/>
                <a:cs typeface="Times New Roman"/>
                <a:sym typeface="Times New Roman"/>
              </a:rPr>
              <a:t>SIR MODEL OF COVID-19 OUTBREAK</a:t>
            </a:r>
            <a:endParaRPr dirty="0">
              <a:latin typeface="+mj-lt"/>
            </a:endParaRPr>
          </a:p>
        </p:txBody>
      </p:sp>
      <p:sp>
        <p:nvSpPr>
          <p:cNvPr id="99" name="Google Shape;99;p15"/>
          <p:cNvSpPr txBox="1">
            <a:spLocks noGrp="1"/>
          </p:cNvSpPr>
          <p:nvPr>
            <p:ph type="body" idx="1"/>
          </p:nvPr>
        </p:nvSpPr>
        <p:spPr>
          <a:xfrm>
            <a:off x="221275" y="559981"/>
            <a:ext cx="8520600" cy="406163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The </a:t>
            </a:r>
            <a:r>
              <a:rPr lang="en" sz="1200" b="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Susceptible-Infected-Recovered (SIR) </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model is a mathematical model used to describe the spread of a disease in a population. In this, the considered population belongs to any one of the three compartment levels: </a:t>
            </a:r>
            <a:r>
              <a:rPr lang="en" sz="1200" b="1"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Susceptible</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 </a:t>
            </a:r>
            <a:r>
              <a:rPr lang="en" sz="1200" b="1"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Infected </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and </a:t>
            </a:r>
            <a:r>
              <a:rPr lang="en" sz="1200" b="1"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Recovered</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a:t>
            </a:r>
            <a:endParaRPr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This model can be expressed by the set of time related nonlinear ordinary differential equations:</a:t>
            </a:r>
          </a:p>
          <a:p>
            <a:pPr marL="0" lvl="0" indent="0" algn="l" rtl="0">
              <a:lnSpc>
                <a:spcPct val="115000"/>
              </a:lnSpc>
              <a:spcBef>
                <a:spcPts val="0"/>
              </a:spcBef>
              <a:spcAft>
                <a:spcPts val="0"/>
              </a:spcAft>
              <a:buNone/>
            </a:pPr>
            <a:endParaRPr sz="8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163830" lvl="0" indent="0" algn="l" rtl="0">
              <a:lnSpc>
                <a:spcPct val="115000"/>
              </a:lnSpc>
              <a:spcAft>
                <a:spcPts val="0"/>
              </a:spcAft>
              <a:buClr>
                <a:schemeClr val="dk1"/>
              </a:buClr>
              <a:buSzPct val="100000"/>
              <a:buNone/>
            </a:pP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𝑑𝑆</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𝑑𝑡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 = − (</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𝛽𝑆</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𝐼</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))/N            </a:t>
            </a:r>
          </a:p>
          <a:p>
            <a:pPr marL="163830" lvl="0" indent="0" algn="l" rtl="0">
              <a:lnSpc>
                <a:spcPct val="115000"/>
              </a:lnSpc>
              <a:spcAft>
                <a:spcPts val="0"/>
              </a:spcAft>
              <a:buClr>
                <a:schemeClr val="dk1"/>
              </a:buClr>
              <a:buSzPct val="100000"/>
              <a:buNone/>
            </a:pP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𝑑𝐼</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𝑑𝑡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 = (</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𝛽𝑆</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𝐼</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))/N, −</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𝛾𝐼</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               </a:t>
            </a:r>
          </a:p>
          <a:p>
            <a:pPr marL="163830" lvl="0" indent="0" algn="l" rtl="0">
              <a:lnSpc>
                <a:spcPct val="115000"/>
              </a:lnSpc>
              <a:spcAft>
                <a:spcPts val="0"/>
              </a:spcAft>
              <a:buClr>
                <a:schemeClr val="dk1"/>
              </a:buClr>
              <a:buSzPct val="100000"/>
              <a:buNone/>
            </a:pP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𝑑𝑅</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𝑑𝑡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 = </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𝛾𝐼</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1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100" b="1" dirty="0">
                <a:solidFill>
                  <a:srgbClr val="002060"/>
                </a:solidFill>
                <a:latin typeface="Times New Roman" panose="02020603050405020304" pitchFamily="18" charset="0"/>
                <a:ea typeface="Times New Roman"/>
                <a:cs typeface="Times New Roman" panose="02020603050405020304" pitchFamily="18" charset="0"/>
                <a:sym typeface="Times New Roman"/>
              </a:rPr>
              <a:t>)                    </a:t>
            </a:r>
          </a:p>
          <a:p>
            <a:pPr marL="163830" lvl="0" indent="0" algn="l" rtl="0">
              <a:lnSpc>
                <a:spcPct val="115000"/>
              </a:lnSpc>
              <a:spcAft>
                <a:spcPts val="0"/>
              </a:spcAft>
              <a:buClr>
                <a:schemeClr val="dk1"/>
              </a:buClr>
              <a:buSzPct val="100000"/>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Initial conditions: S = </a:t>
            </a:r>
            <a:r>
              <a:rPr lang="en" sz="1200" dirty="0">
                <a:solidFill>
                  <a:schemeClr val="bg2">
                    <a:lumMod val="50000"/>
                  </a:schemeClr>
                </a:solidFill>
                <a:latin typeface="Times New Roman" panose="02020603050405020304" pitchFamily="18" charset="0"/>
                <a:ea typeface="Cambria Math"/>
                <a:cs typeface="Times New Roman" panose="02020603050405020304" pitchFamily="18" charset="0"/>
                <a:sym typeface="Cambria Math"/>
              </a:rPr>
              <a:t>𝑆</a:t>
            </a:r>
            <a:r>
              <a:rPr lang="en" sz="1200" baseline="-250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0, </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I = I</a:t>
            </a:r>
            <a:r>
              <a:rPr lang="en" sz="1200" baseline="-250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0, </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R = R</a:t>
            </a:r>
            <a:r>
              <a:rPr lang="en" sz="1200" baseline="-250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0 </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(at t=0)</a:t>
            </a:r>
            <a:endParaRPr lang="en"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163830" lvl="0" indent="0" algn="l" rtl="0">
              <a:lnSpc>
                <a:spcPct val="115000"/>
              </a:lnSpc>
              <a:spcAft>
                <a:spcPts val="0"/>
              </a:spcAft>
              <a:buClr>
                <a:schemeClr val="dk1"/>
              </a:buClr>
              <a:buSzPct val="100000"/>
              <a:buNone/>
            </a:pPr>
            <a:endPar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0"/>
              </a:spcAft>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Solving the equations we get,  </a:t>
            </a:r>
            <a:r>
              <a:rPr lang="en" sz="1200" b="1" dirty="0">
                <a:solidFill>
                  <a:srgbClr val="002060"/>
                </a:solidFill>
                <a:latin typeface="Times New Roman" panose="02020603050405020304" pitchFamily="18" charset="0"/>
                <a:ea typeface="Cambria Math"/>
                <a:cs typeface="Times New Roman" panose="02020603050405020304" pitchFamily="18" charset="0"/>
                <a:sym typeface="Cambria Math"/>
              </a:rPr>
              <a:t>𝑆</a:t>
            </a:r>
            <a:r>
              <a:rPr lang="en" sz="1200" b="1"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200" b="1"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200" b="1" dirty="0">
                <a:solidFill>
                  <a:srgbClr val="002060"/>
                </a:solidFill>
                <a:latin typeface="Times New Roman" panose="02020603050405020304" pitchFamily="18" charset="0"/>
                <a:ea typeface="Times New Roman"/>
                <a:cs typeface="Times New Roman" panose="02020603050405020304" pitchFamily="18" charset="0"/>
                <a:sym typeface="Times New Roman"/>
              </a:rPr>
              <a:t>) = S</a:t>
            </a:r>
            <a:r>
              <a:rPr lang="en" sz="1200" b="1" baseline="-25000" dirty="0">
                <a:solidFill>
                  <a:srgbClr val="002060"/>
                </a:solidFill>
                <a:latin typeface="Times New Roman" panose="02020603050405020304" pitchFamily="18" charset="0"/>
                <a:ea typeface="Times New Roman"/>
                <a:cs typeface="Times New Roman" panose="02020603050405020304" pitchFamily="18" charset="0"/>
                <a:sym typeface="Times New Roman"/>
              </a:rPr>
              <a:t>0 </a:t>
            </a:r>
            <a:r>
              <a:rPr lang="en" sz="1200" b="1" dirty="0">
                <a:solidFill>
                  <a:srgbClr val="002060"/>
                </a:solidFill>
                <a:latin typeface="Times New Roman" panose="02020603050405020304" pitchFamily="18" charset="0"/>
                <a:ea typeface="Times New Roman"/>
                <a:cs typeface="Times New Roman" panose="02020603050405020304" pitchFamily="18" charset="0"/>
                <a:sym typeface="Times New Roman"/>
              </a:rPr>
              <a:t>e</a:t>
            </a:r>
            <a:r>
              <a:rPr lang="en" sz="1200" b="1" baseline="30000" dirty="0">
                <a:solidFill>
                  <a:srgbClr val="002060"/>
                </a:solidFill>
                <a:latin typeface="Times New Roman" panose="02020603050405020304" pitchFamily="18" charset="0"/>
                <a:ea typeface="Times New Roman"/>
                <a:cs typeface="Times New Roman" panose="02020603050405020304" pitchFamily="18" charset="0"/>
                <a:sym typeface="Times New Roman"/>
              </a:rPr>
              <a:t>− </a:t>
            </a:r>
            <a:r>
              <a:rPr lang="en" sz="1200" b="1" baseline="30000" dirty="0">
                <a:solidFill>
                  <a:srgbClr val="002060"/>
                </a:solidFill>
                <a:latin typeface="Times New Roman" panose="02020603050405020304" pitchFamily="18" charset="0"/>
                <a:ea typeface="Cambria Math"/>
                <a:cs typeface="Times New Roman" panose="02020603050405020304" pitchFamily="18" charset="0"/>
                <a:sym typeface="Cambria Math"/>
              </a:rPr>
              <a:t>𝛽</a:t>
            </a:r>
            <a:r>
              <a:rPr lang="en" sz="1200" b="1" baseline="30000"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200" b="1" baseline="30000" dirty="0">
                <a:solidFill>
                  <a:srgbClr val="002060"/>
                </a:solidFill>
                <a:latin typeface="Times New Roman" panose="02020603050405020304" pitchFamily="18" charset="0"/>
                <a:ea typeface="Cambria Math"/>
                <a:cs typeface="Times New Roman" panose="02020603050405020304" pitchFamily="18" charset="0"/>
                <a:sym typeface="Cambria Math"/>
              </a:rPr>
              <a:t>𝑁𝛾</a:t>
            </a:r>
            <a:r>
              <a:rPr lang="en" sz="1200" b="1" baseline="30000"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200" b="1" baseline="30000" dirty="0">
                <a:solidFill>
                  <a:srgbClr val="002060"/>
                </a:solidFill>
                <a:latin typeface="Times New Roman" panose="02020603050405020304" pitchFamily="18" charset="0"/>
                <a:ea typeface="Cambria Math"/>
                <a:cs typeface="Times New Roman" panose="02020603050405020304" pitchFamily="18" charset="0"/>
                <a:sym typeface="Cambria Math"/>
              </a:rPr>
              <a:t>𝑅</a:t>
            </a:r>
            <a:r>
              <a:rPr lang="en" sz="1200" b="1" baseline="30000"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200" b="1" baseline="30000" dirty="0">
                <a:solidFill>
                  <a:srgbClr val="002060"/>
                </a:solidFill>
                <a:latin typeface="Times New Roman" panose="02020603050405020304" pitchFamily="18" charset="0"/>
                <a:ea typeface="Cambria Math"/>
                <a:cs typeface="Times New Roman" panose="02020603050405020304" pitchFamily="18" charset="0"/>
                <a:sym typeface="Cambria Math"/>
              </a:rPr>
              <a:t>𝑡</a:t>
            </a:r>
            <a:r>
              <a:rPr lang="en" sz="1200" b="1" baseline="30000" dirty="0">
                <a:solidFill>
                  <a:srgbClr val="002060"/>
                </a:solidFill>
                <a:latin typeface="Times New Roman" panose="02020603050405020304" pitchFamily="18" charset="0"/>
                <a:ea typeface="Times New Roman"/>
                <a:cs typeface="Times New Roman" panose="02020603050405020304" pitchFamily="18" charset="0"/>
                <a:sym typeface="Times New Roman"/>
              </a:rPr>
              <a:t>)−</a:t>
            </a:r>
            <a:r>
              <a:rPr lang="en" sz="1200" b="1" baseline="30000" dirty="0">
                <a:solidFill>
                  <a:srgbClr val="002060"/>
                </a:solidFill>
                <a:latin typeface="Times New Roman" panose="02020603050405020304" pitchFamily="18" charset="0"/>
                <a:ea typeface="Cambria Math"/>
                <a:cs typeface="Times New Roman" panose="02020603050405020304" pitchFamily="18" charset="0"/>
                <a:sym typeface="Cambria Math"/>
              </a:rPr>
              <a:t>𝑅</a:t>
            </a:r>
            <a:r>
              <a:rPr lang="en" sz="1200" b="1" baseline="-25000" dirty="0">
                <a:solidFill>
                  <a:srgbClr val="002060"/>
                </a:solidFill>
                <a:latin typeface="Times New Roman" panose="02020603050405020304" pitchFamily="18" charset="0"/>
                <a:ea typeface="Times New Roman"/>
                <a:cs typeface="Times New Roman" panose="02020603050405020304" pitchFamily="18" charset="0"/>
                <a:sym typeface="Times New Roman"/>
              </a:rPr>
              <a:t>0</a:t>
            </a:r>
            <a:r>
              <a:rPr lang="en" sz="1200" b="1" baseline="30000" dirty="0">
                <a:solidFill>
                  <a:srgbClr val="002060"/>
                </a:solidFill>
                <a:latin typeface="Times New Roman" panose="02020603050405020304" pitchFamily="18" charset="0"/>
                <a:ea typeface="Times New Roman"/>
                <a:cs typeface="Times New Roman" panose="02020603050405020304" pitchFamily="18" charset="0"/>
                <a:sym typeface="Times New Roman"/>
              </a:rPr>
              <a:t>)</a:t>
            </a:r>
            <a:endParaRPr sz="1200" dirty="0">
              <a:solidFill>
                <a:srgbClr val="00206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Clr>
                <a:schemeClr val="dk1"/>
              </a:buClr>
              <a:buSzPct val="91666"/>
              <a:buFont typeface="Arial"/>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We can use this model for knowing the extent of the outbreak, recovery rate, etc</a:t>
            </a:r>
            <a:endParaRPr lang="en-US" sz="1200" b="0" i="0" u="none" strike="noStrike" dirty="0">
              <a:solidFill>
                <a:schemeClr val="bg2">
                  <a:lumMod val="50000"/>
                </a:schemeClr>
              </a:solidFill>
              <a:effectLst/>
              <a:latin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Clr>
                <a:schemeClr val="dk1"/>
              </a:buClr>
              <a:buSzPct val="91666"/>
              <a:buFont typeface="Arial"/>
              <a:buNone/>
            </a:pPr>
            <a:endParaRPr lang="en-IN" sz="1400" b="1" dirty="0">
              <a:solidFill>
                <a:srgbClr val="002060"/>
              </a:solidFill>
              <a:latin typeface="+mj-lt"/>
              <a:ea typeface="Times New Roman"/>
              <a:cs typeface="Times New Roman"/>
              <a:sym typeface="Times New Roman"/>
            </a:endParaRPr>
          </a:p>
          <a:p>
            <a:pPr marL="0" indent="0">
              <a:buClr>
                <a:schemeClr val="dk1"/>
              </a:buClr>
              <a:buSzPct val="91666"/>
              <a:buNone/>
            </a:pPr>
            <a:endParaRPr lang="en-IN" sz="1200" b="1" dirty="0">
              <a:solidFill>
                <a:srgbClr val="002060"/>
              </a:solidFill>
              <a:latin typeface="+mj-lt"/>
              <a:ea typeface="Times New Roman"/>
              <a:cs typeface="Times New Roman"/>
              <a:sym typeface="Times New Roman"/>
            </a:endParaRPr>
          </a:p>
          <a:p>
            <a:pPr marL="0" indent="0">
              <a:buClr>
                <a:schemeClr val="dk1"/>
              </a:buClr>
              <a:buSzPct val="91666"/>
              <a:buNone/>
            </a:pPr>
            <a:endParaRPr lang="en-IN" sz="1200" b="1" dirty="0">
              <a:solidFill>
                <a:srgbClr val="002060"/>
              </a:solidFill>
              <a:latin typeface="+mj-lt"/>
              <a:ea typeface="Times New Roman"/>
              <a:cs typeface="Times New Roman"/>
              <a:sym typeface="Times New Roman"/>
            </a:endParaRPr>
          </a:p>
          <a:p>
            <a:pPr marL="0" indent="0">
              <a:buClr>
                <a:schemeClr val="dk1"/>
              </a:buClr>
              <a:buSzPct val="91666"/>
              <a:buNone/>
            </a:pPr>
            <a:r>
              <a:rPr lang="en-IN" sz="1200" b="1" dirty="0">
                <a:solidFill>
                  <a:srgbClr val="002060"/>
                </a:solidFill>
                <a:latin typeface="+mj-lt"/>
                <a:ea typeface="Times New Roman"/>
                <a:cs typeface="Times New Roman"/>
                <a:sym typeface="Times New Roman"/>
              </a:rPr>
              <a:t>OBJECTIVE</a:t>
            </a:r>
            <a:r>
              <a:rPr lang="en-US" sz="1200" dirty="0">
                <a:solidFill>
                  <a:srgbClr val="002060"/>
                </a:solidFill>
                <a:latin typeface="+mj-lt"/>
                <a:ea typeface="Times New Roman"/>
                <a:cs typeface="Times New Roman" panose="02020603050405020304" pitchFamily="18" charset="0"/>
                <a:sym typeface="Times New Roman"/>
              </a:rPr>
              <a:t> : </a:t>
            </a:r>
            <a:r>
              <a:rPr lang="en-US" sz="1200" b="1" i="1" u="none" strike="noStrike" dirty="0">
                <a:solidFill>
                  <a:schemeClr val="accent4">
                    <a:lumMod val="75000"/>
                  </a:schemeClr>
                </a:solidFill>
                <a:effectLst/>
                <a:latin typeface="Times New Roman" panose="02020603050405020304" pitchFamily="18" charset="0"/>
                <a:cs typeface="Times New Roman" panose="02020603050405020304" pitchFamily="18" charset="0"/>
              </a:rPr>
              <a:t>This paper aims to find optimal strategies for mitigating the spread of coronavirus in India and vaccinating people. We have used a game theoretic approach in dealing with the scenario. The study consists of finding the best way of implementation of lockdown, optimal condition of compliance of individuals with the guidelines and interventions pertaining to Covid-19, and then it moves on to the vaccination game. Game Theory is used to find how individuals should make decisions pertaining to vaccination taking into account the vaccine hesitancy in India, and developing strategies relating to which age groups should be vaccinated first in order to result in a fall in death rate of people due to Covid-19.</a:t>
            </a:r>
            <a:endParaRPr lang="en-US" sz="1200" b="1" i="1"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00" name="Google Shape;100;p15"/>
          <p:cNvPicPr preferRelativeResize="0"/>
          <p:nvPr/>
        </p:nvPicPr>
        <p:blipFill rotWithShape="1">
          <a:blip r:embed="rId3">
            <a:alphaModFix/>
          </a:blip>
          <a:srcRect l="4625" t="12820" b="4576"/>
          <a:stretch/>
        </p:blipFill>
        <p:spPr>
          <a:xfrm>
            <a:off x="5791200" y="1545265"/>
            <a:ext cx="2950675" cy="1672851"/>
          </a:xfrm>
          <a:prstGeom prst="rect">
            <a:avLst/>
          </a:prstGeom>
          <a:noFill/>
          <a:ln>
            <a:noFill/>
          </a:ln>
        </p:spPr>
      </p:pic>
      <p:cxnSp>
        <p:nvCxnSpPr>
          <p:cNvPr id="5" name="Google Shape;87;p13">
            <a:extLst>
              <a:ext uri="{FF2B5EF4-FFF2-40B4-BE49-F238E27FC236}">
                <a16:creationId xmlns:a16="http://schemas.microsoft.com/office/drawing/2014/main" id="{4D13DA07-758F-48F3-8205-0C55F8EED594}"/>
              </a:ext>
            </a:extLst>
          </p:cNvPr>
          <p:cNvCxnSpPr>
            <a:cxnSpLocks/>
          </p:cNvCxnSpPr>
          <p:nvPr/>
        </p:nvCxnSpPr>
        <p:spPr>
          <a:xfrm>
            <a:off x="311320" y="3385581"/>
            <a:ext cx="8430555"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180825"/>
            <a:ext cx="8520600" cy="294096"/>
          </a:xfrm>
          <a:prstGeom prst="rect">
            <a:avLst/>
          </a:prstGeom>
        </p:spPr>
        <p:txBody>
          <a:bodyPr spcFirstLastPara="1" wrap="square" lIns="91425" tIns="91425" rIns="91425" bIns="91425" anchor="t" anchorCtr="0">
            <a:noAutofit/>
          </a:bodyPr>
          <a:lstStyle/>
          <a:p>
            <a:pPr marL="0" lvl="0" indent="0" algn="ctr" rtl="0">
              <a:buClr>
                <a:schemeClr val="dk1"/>
              </a:buClr>
              <a:buSzPts val="1100"/>
              <a:buFont typeface="Arial"/>
              <a:buNone/>
            </a:pPr>
            <a:r>
              <a:rPr lang="en" sz="1600" b="1" dirty="0">
                <a:solidFill>
                  <a:srgbClr val="002060"/>
                </a:solidFill>
                <a:highlight>
                  <a:srgbClr val="FFFFFF"/>
                </a:highlight>
                <a:latin typeface="+mj-lt"/>
                <a:ea typeface="Times New Roman"/>
                <a:cs typeface="Times New Roman"/>
                <a:sym typeface="Times New Roman"/>
              </a:rPr>
              <a:t>METHODOLOGY</a:t>
            </a:r>
            <a:endParaRPr sz="1600" dirty="0">
              <a:solidFill>
                <a:srgbClr val="002060"/>
              </a:solidFill>
              <a:latin typeface="+mj-lt"/>
            </a:endParaRPr>
          </a:p>
        </p:txBody>
      </p:sp>
      <p:sp>
        <p:nvSpPr>
          <p:cNvPr id="106" name="Google Shape;106;p16"/>
          <p:cNvSpPr txBox="1">
            <a:spLocks noGrp="1"/>
          </p:cNvSpPr>
          <p:nvPr>
            <p:ph type="body" idx="1"/>
          </p:nvPr>
        </p:nvSpPr>
        <p:spPr>
          <a:xfrm>
            <a:off x="311700" y="552892"/>
            <a:ext cx="8520600" cy="452238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200" b="1" i="1" dirty="0">
                <a:solidFill>
                  <a:schemeClr val="dk1"/>
                </a:solidFill>
                <a:latin typeface="Times New Roman"/>
                <a:ea typeface="Times New Roman"/>
                <a:cs typeface="Times New Roman"/>
                <a:sym typeface="Times New Roman"/>
              </a:rPr>
              <a:t>Game Theory: </a:t>
            </a:r>
            <a:r>
              <a:rPr lang="en" sz="1200" dirty="0">
                <a:solidFill>
                  <a:schemeClr val="bg2"/>
                </a:solidFill>
                <a:latin typeface="Times New Roman" panose="02020603050405020304" pitchFamily="18" charset="0"/>
                <a:ea typeface="Times New Roman"/>
                <a:cs typeface="Times New Roman" panose="02020603050405020304" pitchFamily="18" charset="0"/>
                <a:sym typeface="Times New Roman"/>
              </a:rPr>
              <a:t>It is the study of strategically interdependent behaviour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i.e., what one player does affect the other player outcomes &amp; vice versa on the basis of the set rules &amp; includes pay-offs such as win, lose or draw. </a:t>
            </a:r>
            <a:endParaRPr lang="en" sz="1200" b="1"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Clr>
                <a:schemeClr val="dk1"/>
              </a:buClr>
              <a:buSzPts val="1100"/>
              <a:buFont typeface="Arial"/>
              <a:buNone/>
            </a:pPr>
            <a:endParaRPr lang="en" sz="1200" b="1"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Clr>
                <a:schemeClr val="dk1"/>
              </a:buClr>
              <a:buSzPts val="1100"/>
              <a:buFont typeface="Arial"/>
              <a:buNone/>
            </a:pPr>
            <a:r>
              <a:rPr lang="en" sz="1200" b="1" i="1" dirty="0">
                <a:solidFill>
                  <a:srgbClr val="002060"/>
                </a:solidFill>
                <a:latin typeface="Times New Roman" panose="02020603050405020304" pitchFamily="18" charset="0"/>
                <a:ea typeface="Times New Roman"/>
                <a:cs typeface="Times New Roman" panose="02020603050405020304" pitchFamily="18" charset="0"/>
                <a:sym typeface="Times New Roman"/>
              </a:rPr>
              <a:t>Visual Layouts</a:t>
            </a:r>
            <a:r>
              <a:rPr lang="en-IN" sz="1200" b="1" i="1" dirty="0">
                <a:solidFill>
                  <a:srgbClr val="002060"/>
                </a:solidFill>
                <a:latin typeface="Times New Roman" panose="02020603050405020304" pitchFamily="18" charset="0"/>
                <a:ea typeface="Times New Roman"/>
                <a:cs typeface="Times New Roman" panose="02020603050405020304" pitchFamily="18" charset="0"/>
                <a:sym typeface="Times New Roman"/>
              </a:rPr>
              <a:t> in Game Theory: </a:t>
            </a:r>
            <a:r>
              <a:rPr lang="en" sz="1200" dirty="0">
                <a:solidFill>
                  <a:schemeClr val="bg2"/>
                </a:solidFill>
                <a:latin typeface="Times New Roman" panose="02020603050405020304" pitchFamily="18" charset="0"/>
                <a:ea typeface="Times New Roman"/>
                <a:cs typeface="Times New Roman" panose="02020603050405020304" pitchFamily="18" charset="0"/>
                <a:sym typeface="Times New Roman"/>
              </a:rPr>
              <a:t>Matrices &amp; Trees</a:t>
            </a:r>
          </a:p>
          <a:p>
            <a:pPr marL="0" indent="0">
              <a:buClr>
                <a:schemeClr val="dk1"/>
              </a:buClr>
              <a:buSzPts val="1100"/>
              <a:buNone/>
            </a:pPr>
            <a:endParaRPr lang="en-IN" sz="1200" b="1" i="1" dirty="0">
              <a:solidFill>
                <a:srgbClr val="002060"/>
              </a:solidFill>
              <a:latin typeface="Times New Roman"/>
              <a:ea typeface="Times New Roman"/>
              <a:cs typeface="Times New Roman"/>
              <a:sym typeface="Times New Roman"/>
            </a:endParaRPr>
          </a:p>
          <a:p>
            <a:pPr marL="0" indent="0">
              <a:buClr>
                <a:schemeClr val="dk1"/>
              </a:buClr>
              <a:buSzPts val="1100"/>
              <a:buNone/>
            </a:pPr>
            <a:r>
              <a:rPr lang="en-IN" sz="1200" b="1" i="1" dirty="0">
                <a:solidFill>
                  <a:srgbClr val="002060"/>
                </a:solidFill>
                <a:latin typeface="Times New Roman"/>
                <a:ea typeface="Times New Roman"/>
                <a:cs typeface="Times New Roman"/>
                <a:sym typeface="Times New Roman"/>
              </a:rPr>
              <a:t>Types of Strategy: </a:t>
            </a:r>
            <a:r>
              <a:rPr lang="en-IN" sz="1200" dirty="0">
                <a:solidFill>
                  <a:schemeClr val="bg2"/>
                </a:solidFill>
                <a:latin typeface="Times New Roman"/>
                <a:ea typeface="Times New Roman"/>
                <a:cs typeface="Times New Roman"/>
                <a:sym typeface="Times New Roman"/>
              </a:rPr>
              <a:t>Maximax, Maximin, Minimax &amp; Dominant Strategies</a:t>
            </a:r>
            <a:endParaRPr lang="en-IN" sz="1200" b="1" i="1"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b="1" i="1" dirty="0">
              <a:solidFill>
                <a:srgbClr val="00206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1200" b="1" i="1" dirty="0">
                <a:solidFill>
                  <a:srgbClr val="002060"/>
                </a:solidFill>
                <a:latin typeface="Times New Roman"/>
                <a:ea typeface="Times New Roman"/>
                <a:cs typeface="Times New Roman"/>
                <a:sym typeface="Times New Roman"/>
              </a:rPr>
              <a:t>Different types of Games:</a:t>
            </a:r>
            <a:endParaRPr lang="en-US" sz="1200" i="1" dirty="0">
              <a:solidFill>
                <a:srgbClr val="111111"/>
              </a:solidFill>
              <a:latin typeface="Times New Roman"/>
              <a:ea typeface="Times New Roman"/>
              <a:cs typeface="Times New Roman"/>
              <a:sym typeface="Times New Roman"/>
            </a:endParaRPr>
          </a:p>
          <a:p>
            <a:pPr marL="457200" lvl="0" indent="-299085" algn="l" rtl="0">
              <a:lnSpc>
                <a:spcPct val="100000"/>
              </a:lnSpc>
              <a:spcBef>
                <a:spcPts val="0"/>
              </a:spcBef>
              <a:spcAft>
                <a:spcPts val="0"/>
              </a:spcAft>
              <a:buClr>
                <a:srgbClr val="111111"/>
              </a:buClr>
              <a:buSzPct val="100000"/>
              <a:buFont typeface="Times New Roman"/>
              <a:buAutoNum type="arabicPeriod"/>
            </a:pPr>
            <a:r>
              <a:rPr lang="en-US" sz="1200" i="1" dirty="0">
                <a:solidFill>
                  <a:srgbClr val="111111"/>
                </a:solidFill>
                <a:latin typeface="Times New Roman"/>
                <a:ea typeface="Times New Roman"/>
                <a:cs typeface="Times New Roman"/>
                <a:sym typeface="Times New Roman"/>
              </a:rPr>
              <a:t>Cooperative and Non-Cooperative games </a:t>
            </a:r>
          </a:p>
          <a:p>
            <a:pPr marL="457200" lvl="0" indent="-299085" algn="l" rtl="0">
              <a:lnSpc>
                <a:spcPct val="100000"/>
              </a:lnSpc>
              <a:spcBef>
                <a:spcPts val="0"/>
              </a:spcBef>
              <a:spcAft>
                <a:spcPts val="0"/>
              </a:spcAft>
              <a:buClr>
                <a:srgbClr val="111111"/>
              </a:buClr>
              <a:buSzPct val="100000"/>
              <a:buFont typeface="Times New Roman"/>
              <a:buAutoNum type="arabicPeriod"/>
            </a:pPr>
            <a:r>
              <a:rPr lang="en-US" sz="1200" i="1" dirty="0">
                <a:solidFill>
                  <a:srgbClr val="111111"/>
                </a:solidFill>
                <a:latin typeface="Times New Roman"/>
                <a:ea typeface="Times New Roman"/>
                <a:cs typeface="Times New Roman"/>
                <a:sym typeface="Times New Roman"/>
              </a:rPr>
              <a:t>Normal form and Extensive form games</a:t>
            </a:r>
          </a:p>
          <a:p>
            <a:pPr marL="457200" lvl="0" indent="-299085" algn="l" rtl="0">
              <a:lnSpc>
                <a:spcPct val="100000"/>
              </a:lnSpc>
              <a:spcBef>
                <a:spcPts val="0"/>
              </a:spcBef>
              <a:spcAft>
                <a:spcPts val="0"/>
              </a:spcAft>
              <a:buClr>
                <a:srgbClr val="111111"/>
              </a:buClr>
              <a:buSzPct val="100000"/>
              <a:buFont typeface="Times New Roman"/>
              <a:buAutoNum type="arabicPeriod"/>
            </a:pPr>
            <a:r>
              <a:rPr lang="en-US" sz="1200" i="1" dirty="0">
                <a:solidFill>
                  <a:srgbClr val="111111"/>
                </a:solidFill>
                <a:latin typeface="Times New Roman"/>
                <a:ea typeface="Times New Roman"/>
                <a:cs typeface="Times New Roman"/>
                <a:sym typeface="Times New Roman"/>
              </a:rPr>
              <a:t>Simultaneous move games and Sequential move games</a:t>
            </a:r>
          </a:p>
          <a:p>
            <a:pPr marL="457200" lvl="0" indent="-299085" algn="l" rtl="0">
              <a:lnSpc>
                <a:spcPct val="100000"/>
              </a:lnSpc>
              <a:spcBef>
                <a:spcPts val="0"/>
              </a:spcBef>
              <a:spcAft>
                <a:spcPts val="0"/>
              </a:spcAft>
              <a:buClr>
                <a:srgbClr val="111111"/>
              </a:buClr>
              <a:buSzPct val="100000"/>
              <a:buFont typeface="Times New Roman"/>
              <a:buAutoNum type="arabicPeriod"/>
            </a:pPr>
            <a:r>
              <a:rPr lang="en-US" sz="1200" i="1" dirty="0">
                <a:solidFill>
                  <a:srgbClr val="111111"/>
                </a:solidFill>
                <a:latin typeface="Times New Roman"/>
                <a:ea typeface="Times New Roman"/>
                <a:cs typeface="Times New Roman"/>
                <a:sym typeface="Times New Roman"/>
              </a:rPr>
              <a:t>Constant Sum, Zero Sum, and Non-Zero-Sum games</a:t>
            </a:r>
          </a:p>
          <a:p>
            <a:pPr marL="457200" lvl="0" indent="-299085" algn="l" rtl="0">
              <a:lnSpc>
                <a:spcPct val="100000"/>
              </a:lnSpc>
              <a:spcBef>
                <a:spcPts val="0"/>
              </a:spcBef>
              <a:spcAft>
                <a:spcPts val="0"/>
              </a:spcAft>
              <a:buClr>
                <a:srgbClr val="111111"/>
              </a:buClr>
              <a:buSzPct val="100000"/>
              <a:buFont typeface="Times New Roman"/>
              <a:buAutoNum type="arabicPeriod"/>
            </a:pPr>
            <a:r>
              <a:rPr lang="en-US" sz="1200" i="1" dirty="0">
                <a:solidFill>
                  <a:srgbClr val="111111"/>
                </a:solidFill>
                <a:latin typeface="Times New Roman"/>
                <a:ea typeface="Times New Roman"/>
                <a:cs typeface="Times New Roman"/>
                <a:sym typeface="Times New Roman"/>
              </a:rPr>
              <a:t>Symmetric and Asymmetric games</a:t>
            </a:r>
          </a:p>
          <a:p>
            <a:pPr marL="0" lvl="0" indent="0" algn="l" rtl="0">
              <a:lnSpc>
                <a:spcPct val="115000"/>
              </a:lnSpc>
              <a:spcAft>
                <a:spcPts val="0"/>
              </a:spcAft>
              <a:buNone/>
            </a:pPr>
            <a:endParaRPr lang="en-US" sz="1200" b="1" i="1" dirty="0">
              <a:solidFill>
                <a:srgbClr val="00206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Aft>
                <a:spcPts val="0"/>
              </a:spcAft>
              <a:buNone/>
            </a:pPr>
            <a:r>
              <a:rPr lang="en-US" sz="1200" b="1" i="1" dirty="0">
                <a:solidFill>
                  <a:srgbClr val="002060"/>
                </a:solidFill>
                <a:latin typeface="Times New Roman" panose="02020603050405020304" pitchFamily="18" charset="0"/>
                <a:ea typeface="Times New Roman"/>
                <a:cs typeface="Times New Roman" panose="02020603050405020304" pitchFamily="18" charset="0"/>
                <a:sym typeface="Times New Roman"/>
              </a:rPr>
              <a:t>Example-The Prisoner’s Dilemma : </a:t>
            </a:r>
            <a:r>
              <a:rPr lang="en-US" sz="1200" b="0" i="0" u="none" strike="noStrike" dirty="0">
                <a:solidFill>
                  <a:srgbClr val="000000"/>
                </a:solidFill>
                <a:effectLst/>
                <a:latin typeface="Times New Roman" panose="02020603050405020304" pitchFamily="18" charset="0"/>
              </a:rPr>
              <a:t>The prisoner’s dilemma is a scenario in which the </a:t>
            </a:r>
          </a:p>
          <a:p>
            <a:pPr marL="0" lvl="0" indent="0" algn="l" rtl="0">
              <a:lnSpc>
                <a:spcPct val="115000"/>
              </a:lnSpc>
              <a:spcAft>
                <a:spcPts val="0"/>
              </a:spcAft>
              <a:buNone/>
            </a:pPr>
            <a:r>
              <a:rPr lang="en-US" sz="1200" b="0" i="0" u="none" strike="noStrike" dirty="0">
                <a:solidFill>
                  <a:srgbClr val="000000"/>
                </a:solidFill>
                <a:effectLst/>
                <a:latin typeface="Times New Roman" panose="02020603050405020304" pitchFamily="18" charset="0"/>
              </a:rPr>
              <a:t>payoff from cooperation is larger than  considering and pursuing self-interest.</a:t>
            </a:r>
            <a:endParaRPr lang="en-US" sz="1200" b="1" i="1" dirty="0">
              <a:solidFill>
                <a:srgbClr val="002060"/>
              </a:solidFill>
              <a:latin typeface="Times New Roman" panose="02020603050405020304" pitchFamily="18" charset="0"/>
              <a:ea typeface="Times New Roman"/>
              <a:cs typeface="Times New Roman" panose="02020603050405020304" pitchFamily="18" charset="0"/>
              <a:sym typeface="Times New Roman"/>
            </a:endParaRPr>
          </a:p>
          <a:p>
            <a:pPr marL="0" indent="0">
              <a:spcBef>
                <a:spcPts val="1000"/>
              </a:spcBef>
              <a:buNone/>
            </a:pPr>
            <a:r>
              <a:rPr lang="en-IN" sz="1200" b="1" i="1" dirty="0">
                <a:solidFill>
                  <a:srgbClr val="002060"/>
                </a:solidFill>
                <a:latin typeface="Times New Roman"/>
                <a:ea typeface="Times New Roman"/>
                <a:cs typeface="Times New Roman"/>
                <a:sym typeface="Times New Roman"/>
              </a:rPr>
              <a:t>Nash Equilibrium: </a:t>
            </a:r>
            <a:endParaRPr lang="en-US" sz="1200" b="1" i="1" dirty="0">
              <a:solidFill>
                <a:srgbClr val="002060"/>
              </a:solidFill>
              <a:latin typeface="Times New Roman" panose="02020603050405020304" pitchFamily="18" charset="0"/>
              <a:ea typeface="Times New Roman"/>
              <a:cs typeface="Times New Roman" panose="02020603050405020304" pitchFamily="18" charset="0"/>
              <a:sym typeface="Times New Roman"/>
            </a:endParaRPr>
          </a:p>
          <a:p>
            <a:pPr marL="0" indent="0">
              <a:buNone/>
            </a:pPr>
            <a:r>
              <a:rPr lang="en-US" sz="1200" dirty="0">
                <a:solidFill>
                  <a:schemeClr val="bg2">
                    <a:lumMod val="50000"/>
                  </a:schemeClr>
                </a:solidFill>
                <a:latin typeface="Times New Roman"/>
                <a:ea typeface="Times New Roman"/>
                <a:cs typeface="Times New Roman"/>
                <a:sym typeface="Times New Roman"/>
              </a:rPr>
              <a:t>Nash equilibrium, named after John Nash, is a solution to a game involving two or more </a:t>
            </a:r>
          </a:p>
          <a:p>
            <a:pPr marL="0" indent="0">
              <a:buNone/>
            </a:pPr>
            <a:r>
              <a:rPr lang="en-US" sz="1200" dirty="0">
                <a:solidFill>
                  <a:schemeClr val="bg2">
                    <a:lumMod val="50000"/>
                  </a:schemeClr>
                </a:solidFill>
                <a:latin typeface="Times New Roman"/>
                <a:ea typeface="Times New Roman"/>
                <a:cs typeface="Times New Roman"/>
                <a:sym typeface="Times New Roman"/>
              </a:rPr>
              <a:t>players who want the best outcome for themselves and must take the actions of others into </a:t>
            </a:r>
          </a:p>
          <a:p>
            <a:pPr marL="0" indent="0">
              <a:buNone/>
            </a:pPr>
            <a:r>
              <a:rPr lang="en-US" sz="1200" dirty="0">
                <a:solidFill>
                  <a:schemeClr val="bg2">
                    <a:lumMod val="50000"/>
                  </a:schemeClr>
                </a:solidFill>
                <a:latin typeface="Times New Roman"/>
                <a:ea typeface="Times New Roman"/>
                <a:cs typeface="Times New Roman"/>
                <a:sym typeface="Times New Roman"/>
              </a:rPr>
              <a:t>account.</a:t>
            </a:r>
          </a:p>
          <a:p>
            <a:pPr marL="0" lvl="0" indent="0" algn="l" rtl="0">
              <a:lnSpc>
                <a:spcPct val="115000"/>
              </a:lnSpc>
              <a:spcBef>
                <a:spcPts val="1000"/>
              </a:spcBef>
              <a:spcAft>
                <a:spcPts val="0"/>
              </a:spcAft>
              <a:buNone/>
            </a:pPr>
            <a:endParaRPr lang="en-US" sz="1200" dirty="0">
              <a:solidFill>
                <a:srgbClr val="00206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None/>
            </a:pPr>
            <a:endParaRPr lang="en" sz="800" b="1" i="1" dirty="0">
              <a:solidFill>
                <a:schemeClr val="bg2"/>
              </a:solidFill>
              <a:latin typeface="Times New Roman" panose="02020603050405020304" pitchFamily="18" charset="0"/>
              <a:ea typeface="Times New Roman"/>
              <a:cs typeface="Times New Roman" panose="02020603050405020304" pitchFamily="18" charset="0"/>
              <a:sym typeface="Times New Roman"/>
            </a:endParaRPr>
          </a:p>
        </p:txBody>
      </p:sp>
      <p:pic>
        <p:nvPicPr>
          <p:cNvPr id="107" name="Google Shape;107;p16"/>
          <p:cNvPicPr preferRelativeResize="0"/>
          <p:nvPr/>
        </p:nvPicPr>
        <p:blipFill rotWithShape="1">
          <a:blip r:embed="rId3">
            <a:alphaModFix/>
          </a:blip>
          <a:srcRect t="8355" r="28129" b="9481"/>
          <a:stretch/>
        </p:blipFill>
        <p:spPr>
          <a:xfrm>
            <a:off x="6811925" y="1488560"/>
            <a:ext cx="2197571" cy="1430920"/>
          </a:xfrm>
          <a:prstGeom prst="rect">
            <a:avLst/>
          </a:prstGeom>
          <a:noFill/>
          <a:ln>
            <a:noFill/>
          </a:ln>
        </p:spPr>
      </p:pic>
      <p:pic>
        <p:nvPicPr>
          <p:cNvPr id="3" name="Picture 2">
            <a:extLst>
              <a:ext uri="{FF2B5EF4-FFF2-40B4-BE49-F238E27FC236}">
                <a16:creationId xmlns:a16="http://schemas.microsoft.com/office/drawing/2014/main" id="{ABC09C9E-5ACE-4899-9C9C-FD195D956508}"/>
              </a:ext>
            </a:extLst>
          </p:cNvPr>
          <p:cNvPicPr>
            <a:picLocks noChangeAspect="1"/>
          </p:cNvPicPr>
          <p:nvPr/>
        </p:nvPicPr>
        <p:blipFill>
          <a:blip r:embed="rId4"/>
          <a:stretch>
            <a:fillRect/>
          </a:stretch>
        </p:blipFill>
        <p:spPr>
          <a:xfrm>
            <a:off x="7081283" y="3289247"/>
            <a:ext cx="2027275" cy="15742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231350" y="141767"/>
            <a:ext cx="8520600" cy="474108"/>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990"/>
              <a:buFont typeface="Arial"/>
              <a:buNone/>
            </a:pPr>
            <a:r>
              <a:rPr lang="en" sz="1600" b="1" dirty="0">
                <a:solidFill>
                  <a:srgbClr val="002060"/>
                </a:solidFill>
                <a:latin typeface="+mj-lt"/>
                <a:ea typeface="Times New Roman"/>
                <a:cs typeface="Times New Roman"/>
                <a:sym typeface="Times New Roman"/>
              </a:rPr>
              <a:t>FINDING OPTIMAL STRATEGY TO MITIGATE CORONAVIRUS SPREAD IN INDIA</a:t>
            </a:r>
            <a:endParaRPr sz="1600" dirty="0">
              <a:solidFill>
                <a:srgbClr val="002060"/>
              </a:solidFill>
              <a:latin typeface="+mj-lt"/>
            </a:endParaRPr>
          </a:p>
        </p:txBody>
      </p:sp>
      <p:sp>
        <p:nvSpPr>
          <p:cNvPr id="118" name="Google Shape;118;p18"/>
          <p:cNvSpPr txBox="1">
            <a:spLocks noGrp="1"/>
          </p:cNvSpPr>
          <p:nvPr>
            <p:ph type="body" idx="1"/>
          </p:nvPr>
        </p:nvSpPr>
        <p:spPr>
          <a:xfrm>
            <a:off x="231350" y="469350"/>
            <a:ext cx="8520600" cy="4422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lang="en-US" sz="1200" dirty="0">
              <a:solidFill>
                <a:schemeClr val="bg2">
                  <a:lumMod val="50000"/>
                </a:schemeClr>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1200" dirty="0">
                <a:solidFill>
                  <a:schemeClr val="bg2">
                    <a:lumMod val="50000"/>
                  </a:schemeClr>
                </a:solidFill>
                <a:latin typeface="Times New Roman"/>
                <a:ea typeface="Times New Roman"/>
                <a:cs typeface="Times New Roman"/>
                <a:sym typeface="Times New Roman"/>
              </a:rPr>
              <a:t>Understanding people as players in a game, each player having their own strategy, we will study the payoff of their strategy, each           strategy having a significant impact at a community level in combating COVID-19.</a:t>
            </a:r>
            <a:endParaRPr lang="en-US" sz="1200" b="1" i="1" dirty="0">
              <a:solidFill>
                <a:schemeClr val="bg2">
                  <a:lumMod val="50000"/>
                </a:schemeClr>
              </a:solidFill>
              <a:latin typeface="Times New Roman"/>
              <a:ea typeface="Times New Roman"/>
              <a:cs typeface="Times New Roman"/>
              <a:sym typeface="Times New Roman"/>
            </a:endParaRPr>
          </a:p>
          <a:p>
            <a:pPr marL="0" lvl="0" indent="0" algn="ctr" rtl="0">
              <a:lnSpc>
                <a:spcPct val="115000"/>
              </a:lnSpc>
              <a:spcBef>
                <a:spcPts val="1000"/>
              </a:spcBef>
              <a:spcAft>
                <a:spcPts val="0"/>
              </a:spcAft>
              <a:buNone/>
            </a:pPr>
            <a:r>
              <a:rPr lang="en-US" sz="1400" b="1" i="1" dirty="0">
                <a:solidFill>
                  <a:schemeClr val="dk1"/>
                </a:solidFill>
                <a:latin typeface="Times New Roman"/>
                <a:ea typeface="Times New Roman"/>
                <a:cs typeface="Times New Roman"/>
                <a:sym typeface="Times New Roman"/>
              </a:rPr>
              <a:t>Implementation of Lockdown</a:t>
            </a:r>
            <a:endParaRPr lang="en-US" sz="1400" i="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1200" dirty="0">
                <a:solidFill>
                  <a:schemeClr val="bg2">
                    <a:lumMod val="50000"/>
                  </a:schemeClr>
                </a:solidFill>
                <a:latin typeface="Times New Roman"/>
                <a:ea typeface="Times New Roman"/>
                <a:cs typeface="Times New Roman"/>
                <a:sym typeface="Times New Roman"/>
              </a:rPr>
              <a:t>Here, we have to determine the economic decision which people and government should take to reduce the transmission of  SARS-CoV-2 and achieve an optimal condition. For this work, lockdown is an important measure being taken to reduce the transmission and fatality rate.</a:t>
            </a: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lang="en-US" sz="1200" dirty="0">
              <a:solidFill>
                <a:schemeClr val="bg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1200" b="1" i="1" u="none" strike="noStrike" dirty="0">
                <a:solidFill>
                  <a:schemeClr val="accent4">
                    <a:lumMod val="75000"/>
                  </a:schemeClr>
                </a:solidFill>
                <a:effectLst/>
                <a:latin typeface="Times New Roman" panose="02020603050405020304" pitchFamily="18" charset="0"/>
              </a:rPr>
              <a:t>The condition in Box 2 is quite desirable for both players and is the optimal solution of the game.</a:t>
            </a:r>
            <a:endParaRPr lang="en-US" sz="1200" b="1" dirty="0">
              <a:solidFill>
                <a:schemeClr val="accent4">
                  <a:lumMod val="75000"/>
                </a:schemeClr>
              </a:solidFill>
              <a:latin typeface="Times New Roman"/>
              <a:ea typeface="Times New Roman"/>
              <a:cs typeface="Times New Roman"/>
              <a:sym typeface="Times New Roman"/>
            </a:endParaRPr>
          </a:p>
        </p:txBody>
      </p:sp>
      <p:pic>
        <p:nvPicPr>
          <p:cNvPr id="119" name="Google Shape;119;p18"/>
          <p:cNvPicPr preferRelativeResize="0"/>
          <p:nvPr/>
        </p:nvPicPr>
        <p:blipFill>
          <a:blip r:embed="rId3">
            <a:alphaModFix/>
          </a:blip>
          <a:stretch>
            <a:fillRect/>
          </a:stretch>
        </p:blipFill>
        <p:spPr>
          <a:xfrm>
            <a:off x="2176130" y="2119424"/>
            <a:ext cx="4033284" cy="20839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0" y="0"/>
            <a:ext cx="8762100" cy="509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sz="14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1500" b="1" i="1" dirty="0">
                <a:solidFill>
                  <a:schemeClr val="dk1"/>
                </a:solidFill>
                <a:latin typeface="Times New Roman"/>
                <a:ea typeface="Times New Roman"/>
                <a:cs typeface="Times New Roman"/>
                <a:sym typeface="Times New Roman"/>
              </a:rPr>
              <a:t>Individual Optimal Choices</a:t>
            </a:r>
            <a:endParaRPr sz="1500" b="1" i="1" dirty="0">
              <a:solidFill>
                <a:schemeClr val="dk1"/>
              </a:solidFill>
              <a:latin typeface="Times New Roman"/>
              <a:ea typeface="Times New Roman"/>
              <a:cs typeface="Times New Roman"/>
              <a:sym typeface="Times New Roman"/>
            </a:endParaRPr>
          </a:p>
          <a:p>
            <a:pPr marL="0" lvl="0" indent="0" algn="l" rtl="0">
              <a:lnSpc>
                <a:spcPct val="115000"/>
              </a:lnSpc>
              <a:buNone/>
            </a:pPr>
            <a:r>
              <a:rPr lang="en" sz="1200" dirty="0">
                <a:solidFill>
                  <a:schemeClr val="bg2">
                    <a:lumMod val="50000"/>
                  </a:schemeClr>
                </a:solidFill>
                <a:latin typeface="Times New Roman"/>
                <a:ea typeface="Times New Roman"/>
                <a:cs typeface="Times New Roman"/>
                <a:sym typeface="Times New Roman"/>
              </a:rPr>
              <a:t>Using a game theoretic framework, we have modelled the choice of people if they want to follow the ‘interventions’ or not, which compares the perceived cost of compliance in relation to perceived cost of infection to the individual. Individuals derive a benefit or cost (i.e., a payoff) from interactions with other individuals in the population, who can also either be compliers or non-compliers.</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buNone/>
            </a:pPr>
            <a:endParaRPr lang="en"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buNone/>
            </a:pPr>
            <a:r>
              <a:rPr lang="en" sz="1200" dirty="0">
                <a:solidFill>
                  <a:schemeClr val="bg2">
                    <a:lumMod val="50000"/>
                  </a:schemeClr>
                </a:solidFill>
                <a:latin typeface="Times New Roman"/>
                <a:ea typeface="Times New Roman"/>
                <a:cs typeface="Times New Roman"/>
                <a:sym typeface="Times New Roman"/>
              </a:rPr>
              <a:t>Non-compliance is a Nash equilibrium if,</a:t>
            </a:r>
            <a:endParaRPr sz="1200" dirty="0">
              <a:solidFill>
                <a:schemeClr val="bg2">
                  <a:lumMod val="50000"/>
                </a:schemeClr>
              </a:solidFill>
              <a:latin typeface="Times New Roman"/>
              <a:ea typeface="Times New Roman"/>
              <a:cs typeface="Times New Roman"/>
              <a:sym typeface="Times New Roman"/>
            </a:endParaRPr>
          </a:p>
          <a:p>
            <a:pPr marL="114300" indent="0" rtl="0">
              <a:buNone/>
            </a:pP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I.  -</a:t>
            </a:r>
            <a:r>
              <a:rPr lang="el-GR"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α</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&gt; -q-</a:t>
            </a:r>
            <a:r>
              <a:rPr lang="el-GR"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α</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 </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b</a:t>
            </a:r>
            <a:endParaRPr lang="en-IN" sz="1200" b="0" dirty="0">
              <a:solidFill>
                <a:schemeClr val="tx1">
                  <a:lumMod val="75000"/>
                </a:schemeClr>
              </a:solidFill>
              <a:effectLst/>
              <a:latin typeface="Times New Roman" panose="02020603050405020304" pitchFamily="18" charset="0"/>
              <a:cs typeface="Times New Roman" panose="02020603050405020304" pitchFamily="18" charset="0"/>
            </a:endParaRPr>
          </a:p>
          <a:p>
            <a:pPr marL="114300" indent="0" rtl="0">
              <a:buNone/>
            </a:pP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II.  -</a:t>
            </a:r>
            <a:r>
              <a:rPr lang="el-GR"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α</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&gt; -q-</a:t>
            </a:r>
            <a:r>
              <a:rPr lang="el-GR"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α</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b</a:t>
            </a:r>
            <a:endParaRPr lang="en-IN" sz="1200" dirty="0">
              <a:solidFill>
                <a:schemeClr val="tx1">
                  <a:lumMod val="75000"/>
                </a:schemeClr>
              </a:solidFill>
              <a:latin typeface="Times New Roman" panose="02020603050405020304" pitchFamily="18" charset="0"/>
              <a:cs typeface="Times New Roman" panose="02020603050405020304" pitchFamily="18" charset="0"/>
            </a:endParaRPr>
          </a:p>
          <a:p>
            <a:pPr marL="114300" indent="0" rtl="0">
              <a:buNone/>
            </a:pPr>
            <a:endParaRPr lang="en-IN" sz="1200" b="0" i="0" u="none" strike="noStrike" dirty="0">
              <a:solidFill>
                <a:schemeClr val="bg2">
                  <a:lumMod val="50000"/>
                </a:schemeClr>
              </a:solidFill>
              <a:effectLst/>
              <a:latin typeface="Times New Roman" panose="02020603050405020304" pitchFamily="18" charset="0"/>
              <a:cs typeface="Times New Roman" panose="02020603050405020304" pitchFamily="18" charset="0"/>
            </a:endParaRPr>
          </a:p>
          <a:p>
            <a:pPr marL="114300" indent="0" rtl="0">
              <a:buNone/>
            </a:pPr>
            <a:r>
              <a:rPr lang="en-IN" sz="1200" b="0" i="0" u="none" strike="noStrike" dirty="0">
                <a:solidFill>
                  <a:schemeClr val="bg2">
                    <a:lumMod val="50000"/>
                  </a:schemeClr>
                </a:solidFill>
                <a:effectLst/>
                <a:latin typeface="Times New Roman" panose="02020603050405020304" pitchFamily="18" charset="0"/>
                <a:cs typeface="Times New Roman" panose="02020603050405020304" pitchFamily="18" charset="0"/>
              </a:rPr>
              <a:t>Or equivalently,</a:t>
            </a:r>
            <a:endParaRPr lang="en-IN" sz="1200" dirty="0">
              <a:solidFill>
                <a:schemeClr val="bg2">
                  <a:lumMod val="50000"/>
                </a:schemeClr>
              </a:solidFill>
              <a:latin typeface="Times New Roman" panose="02020603050405020304" pitchFamily="18" charset="0"/>
              <a:cs typeface="Times New Roman" panose="02020603050405020304" pitchFamily="18" charset="0"/>
            </a:endParaRPr>
          </a:p>
          <a:p>
            <a:pPr marL="114300" indent="0" rtl="0">
              <a:buNone/>
            </a:pP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I.  </a:t>
            </a:r>
            <a:r>
              <a:rPr lang="el-GR"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α</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 </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&lt; q / (m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b) </a:t>
            </a:r>
          </a:p>
          <a:p>
            <a:pPr marL="114300" indent="0" rtl="0">
              <a:buNone/>
            </a:pP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II.   c </a:t>
            </a:r>
            <a:r>
              <a:rPr lang="el-GR"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α</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 </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&lt; q/ (m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u</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-m</a:t>
            </a:r>
            <a:r>
              <a:rPr lang="en-IN" sz="1200" b="1" i="0" u="none" strike="noStrike" baseline="-25000" dirty="0">
                <a:solidFill>
                  <a:schemeClr val="tx1">
                    <a:lumMod val="75000"/>
                  </a:schemeClr>
                </a:solidFill>
                <a:effectLst/>
                <a:latin typeface="Times New Roman" panose="02020603050405020304" pitchFamily="18" charset="0"/>
                <a:cs typeface="Times New Roman" panose="02020603050405020304" pitchFamily="18" charset="0"/>
              </a:rPr>
              <a:t>v</a:t>
            </a:r>
            <a:r>
              <a:rPr lang="en-IN" sz="12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 b)</a:t>
            </a:r>
            <a:endParaRPr lang="en-IN" sz="1200" b="0" dirty="0">
              <a:solidFill>
                <a:schemeClr val="tx1">
                  <a:lumMod val="75000"/>
                </a:schemeClr>
              </a:solidFill>
              <a:effectLst/>
              <a:latin typeface="Times New Roman" panose="02020603050405020304" pitchFamily="18" charset="0"/>
              <a:cs typeface="Times New Roman" panose="02020603050405020304" pitchFamily="18" charset="0"/>
            </a:endParaRPr>
          </a:p>
          <a:p>
            <a:pPr marL="114300" indent="0">
              <a:buNone/>
            </a:pPr>
            <a:endParaRPr sz="1200" b="1" dirty="0">
              <a:solidFill>
                <a:schemeClr val="bg2">
                  <a:lumMod val="50000"/>
                </a:schemeClr>
              </a:solidFill>
              <a:latin typeface="Times New Roman"/>
              <a:ea typeface="Times New Roman"/>
              <a:cs typeface="Times New Roman"/>
              <a:sym typeface="Times New Roman"/>
            </a:endParaRPr>
          </a:p>
          <a:p>
            <a:pPr marL="0" lvl="0" indent="0" algn="l" rtl="0">
              <a:lnSpc>
                <a:spcPct val="100000"/>
              </a:lnSpc>
              <a:buNone/>
            </a:pPr>
            <a:r>
              <a:rPr lang="en" sz="1200" dirty="0">
                <a:solidFill>
                  <a:schemeClr val="bg2">
                    <a:lumMod val="50000"/>
                  </a:schemeClr>
                </a:solidFill>
                <a:latin typeface="Times New Roman"/>
                <a:ea typeface="Times New Roman"/>
                <a:cs typeface="Times New Roman"/>
                <a:sym typeface="Times New Roman"/>
              </a:rPr>
              <a:t>Since, non-compliers are much more likely to be infected</a:t>
            </a:r>
          </a:p>
          <a:p>
            <a:pPr marL="0" lvl="0" indent="0" algn="l" rtl="0">
              <a:lnSpc>
                <a:spcPct val="100000"/>
              </a:lnSpc>
              <a:buNone/>
            </a:pPr>
            <a:r>
              <a:rPr lang="en" sz="1200" dirty="0">
                <a:solidFill>
                  <a:schemeClr val="bg2">
                    <a:lumMod val="50000"/>
                  </a:schemeClr>
                </a:solidFill>
                <a:latin typeface="Times New Roman"/>
                <a:ea typeface="Times New Roman"/>
                <a:cs typeface="Times New Roman"/>
                <a:sym typeface="Times New Roman"/>
              </a:rPr>
              <a:t>than compliers.</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00000"/>
              </a:lnSpc>
              <a:buNone/>
            </a:pPr>
            <a:r>
              <a:rPr lang="en" sz="1200" dirty="0">
                <a:solidFill>
                  <a:schemeClr val="bg2">
                    <a:lumMod val="50000"/>
                  </a:schemeClr>
                </a:solidFill>
                <a:latin typeface="Times New Roman"/>
                <a:ea typeface="Times New Roman"/>
                <a:cs typeface="Times New Roman"/>
                <a:sym typeface="Times New Roman"/>
              </a:rPr>
              <a:t>Implies that, </a:t>
            </a:r>
            <a:r>
              <a:rPr lang="en" sz="1200" b="1" dirty="0">
                <a:solidFill>
                  <a:srgbClr val="002060"/>
                </a:solidFill>
                <a:latin typeface="Times New Roman"/>
                <a:ea typeface="Times New Roman"/>
                <a:cs typeface="Times New Roman"/>
                <a:sym typeface="Times New Roman"/>
              </a:rPr>
              <a:t>α</a:t>
            </a:r>
            <a:r>
              <a:rPr lang="en" sz="1200" b="1" baseline="-25000" dirty="0">
                <a:solidFill>
                  <a:srgbClr val="002060"/>
                </a:solidFill>
                <a:latin typeface="Times New Roman"/>
                <a:ea typeface="Times New Roman"/>
                <a:cs typeface="Times New Roman"/>
                <a:sym typeface="Times New Roman"/>
              </a:rPr>
              <a:t>u</a:t>
            </a:r>
            <a:r>
              <a:rPr lang="en" sz="1200" b="1" dirty="0">
                <a:solidFill>
                  <a:srgbClr val="002060"/>
                </a:solidFill>
                <a:latin typeface="Times New Roman"/>
                <a:ea typeface="Times New Roman"/>
                <a:cs typeface="Times New Roman"/>
                <a:sym typeface="Times New Roman"/>
              </a:rPr>
              <a:t>&gt; c α</a:t>
            </a:r>
            <a:r>
              <a:rPr lang="en" sz="1200" b="1" baseline="-25000" dirty="0">
                <a:solidFill>
                  <a:srgbClr val="002060"/>
                </a:solidFill>
                <a:latin typeface="Times New Roman"/>
                <a:ea typeface="Times New Roman"/>
                <a:cs typeface="Times New Roman"/>
                <a:sym typeface="Times New Roman"/>
              </a:rPr>
              <a:t>u</a:t>
            </a:r>
            <a:r>
              <a:rPr lang="en" sz="1200" b="1" dirty="0">
                <a:solidFill>
                  <a:srgbClr val="002060"/>
                </a:solidFill>
                <a:latin typeface="Times New Roman"/>
                <a:ea typeface="Times New Roman"/>
                <a:cs typeface="Times New Roman"/>
                <a:sym typeface="Times New Roman"/>
              </a:rPr>
              <a:t>          </a:t>
            </a:r>
            <a:endParaRPr lang="en" sz="1200" dirty="0">
              <a:solidFill>
                <a:srgbClr val="002060"/>
              </a:solidFill>
              <a:latin typeface="Times New Roman"/>
              <a:ea typeface="Times New Roman"/>
              <a:cs typeface="Times New Roman"/>
              <a:sym typeface="Times New Roman"/>
            </a:endParaRPr>
          </a:p>
          <a:p>
            <a:pPr marL="0" lvl="0" indent="0" algn="l" rtl="0">
              <a:lnSpc>
                <a:spcPct val="100000"/>
              </a:lnSpc>
              <a:buNone/>
            </a:pPr>
            <a:endParaRPr lang="en" sz="1200" dirty="0">
              <a:solidFill>
                <a:schemeClr val="bg2">
                  <a:lumMod val="50000"/>
                </a:schemeClr>
              </a:solidFill>
              <a:latin typeface="Times New Roman"/>
              <a:ea typeface="Times New Roman"/>
              <a:cs typeface="Times New Roman"/>
              <a:sym typeface="Times New Roman"/>
            </a:endParaRPr>
          </a:p>
          <a:p>
            <a:pPr marL="0" lvl="0" indent="0" algn="l" rtl="0">
              <a:lnSpc>
                <a:spcPct val="100000"/>
              </a:lnSpc>
              <a:buNone/>
            </a:pPr>
            <a:r>
              <a:rPr lang="en" sz="1200" dirty="0">
                <a:solidFill>
                  <a:schemeClr val="bg2">
                    <a:lumMod val="50000"/>
                  </a:schemeClr>
                </a:solidFill>
                <a:latin typeface="Times New Roman"/>
                <a:ea typeface="Times New Roman"/>
                <a:cs typeface="Times New Roman"/>
                <a:sym typeface="Times New Roman"/>
              </a:rPr>
              <a:t>Therefore, non-compliers receive a greater payoff than compliers when interest with both non-compliers is sufficient for noncompliance to be a Nash equilibrium.</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00000"/>
              </a:lnSpc>
              <a:buClr>
                <a:schemeClr val="dk1"/>
              </a:buClr>
              <a:buSzPts val="1100"/>
              <a:buFont typeface="Arial"/>
              <a:buNone/>
            </a:pPr>
            <a:endParaRPr lang="en-US" sz="1200" b="1" i="1" u="none" strike="noStrike" dirty="0">
              <a:solidFill>
                <a:schemeClr val="bg2">
                  <a:lumMod val="50000"/>
                </a:schemeClr>
              </a:solidFill>
              <a:effectLst/>
              <a:latin typeface="Times New Roman" panose="02020603050405020304" pitchFamily="18" charset="0"/>
            </a:endParaRPr>
          </a:p>
          <a:p>
            <a:pPr marL="0" lvl="0" indent="0" algn="l" rtl="0">
              <a:lnSpc>
                <a:spcPct val="100000"/>
              </a:lnSpc>
              <a:buClr>
                <a:schemeClr val="dk1"/>
              </a:buClr>
              <a:buSzPts val="1100"/>
              <a:buFont typeface="Arial"/>
              <a:buNone/>
            </a:pPr>
            <a:r>
              <a:rPr lang="en-US" sz="1200" b="1" i="1" u="none" strike="noStrike" dirty="0">
                <a:solidFill>
                  <a:schemeClr val="accent4">
                    <a:lumMod val="75000"/>
                  </a:schemeClr>
                </a:solidFill>
                <a:effectLst/>
                <a:latin typeface="Times New Roman" panose="02020603050405020304" pitchFamily="18" charset="0"/>
              </a:rPr>
              <a:t>The expected payoff to non-complies is greater than the payoff to compliers. Hence, the cost will be more for non compilers than compliers.</a:t>
            </a:r>
            <a:endParaRPr sz="1200" b="1" dirty="0">
              <a:solidFill>
                <a:schemeClr val="accent4">
                  <a:lumMod val="75000"/>
                </a:schemeClr>
              </a:solidFill>
              <a:latin typeface="Times New Roman"/>
              <a:ea typeface="Times New Roman"/>
              <a:cs typeface="Times New Roman"/>
              <a:sym typeface="Times New Roman"/>
            </a:endParaRPr>
          </a:p>
        </p:txBody>
      </p:sp>
      <p:pic>
        <p:nvPicPr>
          <p:cNvPr id="125" name="Google Shape;125;p19"/>
          <p:cNvPicPr preferRelativeResize="0"/>
          <p:nvPr/>
        </p:nvPicPr>
        <p:blipFill rotWithShape="1">
          <a:blip r:embed="rId3">
            <a:alphaModFix/>
          </a:blip>
          <a:srcRect l="7398" t="13198" r="5455" b="33411"/>
          <a:stretch/>
        </p:blipFill>
        <p:spPr>
          <a:xfrm>
            <a:off x="4153786" y="1696880"/>
            <a:ext cx="4713766" cy="17764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01175" y="73325"/>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1100"/>
              <a:buFont typeface="Arial"/>
              <a:buNone/>
            </a:pPr>
            <a:r>
              <a:rPr lang="en" sz="1600" b="1" dirty="0">
                <a:solidFill>
                  <a:srgbClr val="002060"/>
                </a:solidFill>
                <a:latin typeface="Arial" panose="020B0604020202020204" pitchFamily="34" charset="0"/>
                <a:ea typeface="Times New Roman"/>
                <a:cs typeface="Arial" panose="020B0604020202020204" pitchFamily="34" charset="0"/>
                <a:sym typeface="Times New Roman"/>
              </a:rPr>
              <a:t>THE VACCINATION GAME</a:t>
            </a:r>
            <a:endParaRPr sz="1600" dirty="0">
              <a:solidFill>
                <a:srgbClr val="002060"/>
              </a:solidFill>
              <a:latin typeface="Arial" panose="020B0604020202020204" pitchFamily="34" charset="0"/>
              <a:cs typeface="Arial" panose="020B0604020202020204" pitchFamily="34" charset="0"/>
            </a:endParaRPr>
          </a:p>
        </p:txBody>
      </p:sp>
      <p:sp>
        <p:nvSpPr>
          <p:cNvPr id="131" name="Google Shape;131;p20"/>
          <p:cNvSpPr txBox="1">
            <a:spLocks noGrp="1"/>
          </p:cNvSpPr>
          <p:nvPr>
            <p:ph type="body" idx="1"/>
          </p:nvPr>
        </p:nvSpPr>
        <p:spPr>
          <a:xfrm>
            <a:off x="311700" y="348775"/>
            <a:ext cx="8520600" cy="4724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ctr" rtl="0">
              <a:lnSpc>
                <a:spcPct val="107916"/>
              </a:lnSpc>
              <a:spcBef>
                <a:spcPts val="0"/>
              </a:spcBef>
              <a:spcAft>
                <a:spcPts val="0"/>
              </a:spcAft>
              <a:buNone/>
            </a:pPr>
            <a:r>
              <a:rPr lang="en-IN" sz="1400" b="1" i="1" dirty="0">
                <a:solidFill>
                  <a:schemeClr val="dk1"/>
                </a:solidFill>
                <a:highlight>
                  <a:srgbClr val="FFFFFF"/>
                </a:highlight>
                <a:latin typeface="Times New Roman"/>
                <a:ea typeface="Times New Roman"/>
                <a:cs typeface="Times New Roman"/>
                <a:sym typeface="Times New Roman"/>
              </a:rPr>
              <a:t>Vaccine Hesitancy</a:t>
            </a:r>
            <a:endParaRPr sz="1400" b="1" i="1"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Vaccines, or getting vaccinated, are one of the most effective solutions in eradicating the pandemic. </a:t>
            </a:r>
            <a:r>
              <a:rPr lang="en-US" sz="1200" b="0" i="0" u="none" strike="noStrike" dirty="0">
                <a:solidFill>
                  <a:schemeClr val="bg2">
                    <a:lumMod val="50000"/>
                  </a:schemeClr>
                </a:solidFill>
                <a:effectLst/>
                <a:latin typeface="Times New Roman" panose="02020603050405020304" pitchFamily="18" charset="0"/>
              </a:rPr>
              <a:t>But there are factors such as vaccine hesitancy among the population, or who to be vaccinated first, which lead to different strategies of an individual player and hence a different payoff to him/her.</a:t>
            </a:r>
          </a:p>
          <a:p>
            <a:pPr marL="0" lvl="0" indent="0" algn="l" rtl="0">
              <a:lnSpc>
                <a:spcPct val="115000"/>
              </a:lnSpc>
              <a:spcBef>
                <a:spcPts val="0"/>
              </a:spcBef>
              <a:spcAft>
                <a:spcPts val="0"/>
              </a:spcAft>
              <a:buNone/>
            </a:pP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b="1" i="1" dirty="0">
                <a:solidFill>
                  <a:schemeClr val="dk1"/>
                </a:solidFill>
                <a:latin typeface="Times New Roman"/>
                <a:ea typeface="Times New Roman"/>
                <a:cs typeface="Times New Roman"/>
                <a:sym typeface="Times New Roman"/>
              </a:rPr>
              <a:t>Description of Game:</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All the players are provided with the same information &amp; access this same information in considering the risks.</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Let a player’s strategy is the probability P that he/she will choose to vaccinate. The vaccine uptake level in the population is the proportion of all the eligible players who will be vaccinated .</a:t>
            </a:r>
          </a:p>
          <a:p>
            <a:pPr marL="0" lvl="0" indent="0" algn="l" rtl="0">
              <a:lnSpc>
                <a:spcPct val="115000"/>
              </a:lnSpc>
              <a:spcBef>
                <a:spcPts val="0"/>
              </a:spcBef>
              <a:spcAft>
                <a:spcPts val="0"/>
              </a:spcAft>
              <a:buNone/>
            </a:pPr>
            <a:r>
              <a:rPr lang="en-IN" sz="1200" i="1" dirty="0">
                <a:solidFill>
                  <a:schemeClr val="bg2">
                    <a:lumMod val="50000"/>
                  </a:schemeClr>
                </a:solidFill>
                <a:latin typeface="Times New Roman"/>
                <a:ea typeface="Times New Roman"/>
                <a:cs typeface="Times New Roman"/>
                <a:sym typeface="Times New Roman"/>
              </a:rPr>
              <a:t>Notations:</a:t>
            </a:r>
            <a:endParaRPr sz="1200" i="1"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               rᵥ = morbidity risks from vaccination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               rᵢ = morbidity risks from infection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              ℼₚ = probability that an unvaccinated player will eventually be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                      infected if vaccine coverage level is ‘p’ in the population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Payoff to vaccinated player = - rᵥ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Payoff to unvaccinated player = - rᵢ ℼₚ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bg2">
                    <a:lumMod val="50000"/>
                  </a:schemeClr>
                </a:solidFill>
                <a:latin typeface="Times New Roman"/>
                <a:ea typeface="Times New Roman"/>
                <a:cs typeface="Times New Roman"/>
                <a:sym typeface="Times New Roman"/>
              </a:rPr>
              <a:t>Thus, strategy of vaccinating with probability P yield expected payoff </a:t>
            </a:r>
            <a:endParaRPr sz="1200" dirty="0">
              <a:solidFill>
                <a:schemeClr val="bg2">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dirty="0">
              <a:solidFill>
                <a:schemeClr val="bg2">
                  <a:lumMod val="50000"/>
                </a:schemeClr>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dirty="0">
                <a:solidFill>
                  <a:schemeClr val="tx1">
                    <a:lumMod val="75000"/>
                  </a:schemeClr>
                </a:solidFill>
                <a:latin typeface="Times New Roman"/>
                <a:ea typeface="Times New Roman"/>
                <a:cs typeface="Times New Roman"/>
                <a:sym typeface="Times New Roman"/>
              </a:rPr>
              <a:t>E (P, p) = P (- rᵥ) + (1 - P) (- rᵢ ℼₚ)</a:t>
            </a:r>
            <a:endParaRPr sz="1200" dirty="0">
              <a:solidFill>
                <a:schemeClr val="tx1">
                  <a:lumMod val="75000"/>
                </a:schemeClr>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67300" y="255180"/>
            <a:ext cx="8888100" cy="4847069"/>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935"/>
              <a:buFont typeface="Arial"/>
              <a:buNone/>
            </a:pPr>
            <a:r>
              <a:rPr lang="en" sz="1150" b="1" i="1" dirty="0">
                <a:solidFill>
                  <a:schemeClr val="dk1"/>
                </a:solidFill>
                <a:latin typeface="Times New Roman"/>
                <a:ea typeface="Times New Roman"/>
                <a:cs typeface="Times New Roman"/>
                <a:sym typeface="Times New Roman"/>
              </a:rPr>
              <a:t>Characterization of Nash Equilibrium: </a:t>
            </a:r>
          </a:p>
          <a:p>
            <a:pPr marL="0" lvl="0" indent="0" algn="l" rtl="0">
              <a:lnSpc>
                <a:spcPct val="105000"/>
              </a:lnSpc>
              <a:spcBef>
                <a:spcPts val="0"/>
              </a:spcBef>
              <a:spcAft>
                <a:spcPts val="0"/>
              </a:spcAft>
              <a:buClr>
                <a:schemeClr val="dk1"/>
              </a:buClr>
              <a:buSzPts val="935"/>
              <a:buFont typeface="Arial"/>
              <a:buNone/>
            </a:pPr>
            <a:endParaRPr sz="1150" b="1" i="1" dirty="0">
              <a:solidFill>
                <a:schemeClr val="dk1"/>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chemeClr val="dk1"/>
              </a:buClr>
              <a:buSzPts val="935"/>
              <a:buFont typeface="Arial"/>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P will always give a higher payoff than Q and is said to be a </a:t>
            </a:r>
            <a:r>
              <a:rPr lang="en"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nash equilibrium. </a:t>
            </a:r>
            <a:endParaRPr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5000"/>
              </a:lnSpc>
              <a:spcBef>
                <a:spcPts val="0"/>
              </a:spcBef>
              <a:spcAft>
                <a:spcPts val="0"/>
              </a:spcAft>
              <a:buClr>
                <a:schemeClr val="dk1"/>
              </a:buClr>
              <a:buSzPts val="935"/>
              <a:buFont typeface="Arial"/>
              <a:buNone/>
            </a:pPr>
            <a:endParaRPr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5000"/>
              </a:lnSpc>
              <a:spcBef>
                <a:spcPts val="0"/>
              </a:spcBef>
              <a:spcAft>
                <a:spcPts val="0"/>
              </a:spcAft>
              <a:buClr>
                <a:schemeClr val="dk1"/>
              </a:buClr>
              <a:buSzPts val="935"/>
              <a:buFont typeface="Arial"/>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In contrast, if most of the players adopt strategy Q, but the players adopting a strategy which is closer than Q to P, obtain a higher payoff than those adopting Q, and if it is for any Q ≠ P, then P is said to be convergently stable.</a:t>
            </a:r>
          </a:p>
          <a:p>
            <a:pPr marL="0" lvl="0" indent="0" algn="l" rtl="0">
              <a:lnSpc>
                <a:spcPct val="105000"/>
              </a:lnSpc>
              <a:spcBef>
                <a:spcPts val="0"/>
              </a:spcBef>
              <a:spcAft>
                <a:spcPts val="0"/>
              </a:spcAft>
              <a:buClr>
                <a:schemeClr val="dk1"/>
              </a:buClr>
              <a:buSzPts val="935"/>
              <a:buFont typeface="Arial"/>
              <a:buNone/>
            </a:pPr>
            <a:endParaRPr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457200" lvl="0" indent="-295275" algn="l" rtl="0">
              <a:lnSpc>
                <a:spcPct val="105000"/>
              </a:lnSpc>
              <a:spcBef>
                <a:spcPts val="0"/>
              </a:spcBef>
              <a:spcAft>
                <a:spcPts val="0"/>
              </a:spcAft>
              <a:buClr>
                <a:schemeClr val="dk1"/>
              </a:buClr>
              <a:buSzPts val="1050"/>
              <a:buFont typeface="Courier New"/>
              <a:buChar char="o"/>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If P is a Nash equilibrium, &amp; every player currently playing P, then no one should change strategy. </a:t>
            </a:r>
            <a:endParaRPr sz="1200" dirty="0">
              <a:solidFill>
                <a:schemeClr val="bg2">
                  <a:lumMod val="50000"/>
                </a:schemeClr>
              </a:solidFill>
              <a:latin typeface="Times New Roman" panose="02020603050405020304" pitchFamily="18" charset="0"/>
              <a:ea typeface="Calibri"/>
              <a:cs typeface="Times New Roman" panose="02020603050405020304" pitchFamily="18" charset="0"/>
              <a:sym typeface="Calibri"/>
            </a:endParaRPr>
          </a:p>
          <a:p>
            <a:pPr marL="457200" lvl="0" indent="-295275" algn="l" rtl="0">
              <a:lnSpc>
                <a:spcPct val="105000"/>
              </a:lnSpc>
              <a:spcBef>
                <a:spcPts val="0"/>
              </a:spcBef>
              <a:spcAft>
                <a:spcPts val="0"/>
              </a:spcAft>
              <a:buClr>
                <a:schemeClr val="dk1"/>
              </a:buClr>
              <a:buSzPts val="1050"/>
              <a:buFont typeface="Courier New"/>
              <a:buChar char="o"/>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If P is convergently stable, then no matter which strategy is most common, one should start to play strategies closer to P, &amp; ultimately adopt P.</a:t>
            </a:r>
            <a:endParaRPr sz="1200" dirty="0">
              <a:solidFill>
                <a:schemeClr val="bg2">
                  <a:lumMod val="50000"/>
                </a:schemeClr>
              </a:solidFill>
              <a:latin typeface="Times New Roman" panose="02020603050405020304" pitchFamily="18" charset="0"/>
              <a:ea typeface="Calibri"/>
              <a:cs typeface="Times New Roman" panose="02020603050405020304" pitchFamily="18" charset="0"/>
              <a:sym typeface="Calibri"/>
            </a:endParaRPr>
          </a:p>
          <a:p>
            <a:pPr marL="457200" lvl="0" indent="0" algn="l" rtl="0">
              <a:lnSpc>
                <a:spcPct val="105000"/>
              </a:lnSpc>
              <a:spcBef>
                <a:spcPts val="0"/>
              </a:spcBef>
              <a:spcAft>
                <a:spcPts val="0"/>
              </a:spcAft>
              <a:buClr>
                <a:schemeClr val="dk1"/>
              </a:buClr>
              <a:buSzPts val="935"/>
              <a:buFont typeface="Arial"/>
              <a:buNone/>
            </a:pPr>
            <a:endParaRPr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5000"/>
              </a:lnSpc>
              <a:spcBef>
                <a:spcPts val="0"/>
              </a:spcBef>
              <a:spcAft>
                <a:spcPts val="0"/>
              </a:spcAft>
              <a:buSzPts val="935"/>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Suppose that a proportion ε of the population vaccinates with probability </a:t>
            </a:r>
            <a:r>
              <a:rPr lang="en"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P</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 and the remainder vaccinates with probability </a:t>
            </a:r>
            <a:r>
              <a:rPr lang="en"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Q</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 </a:t>
            </a:r>
          </a:p>
          <a:p>
            <a:pPr marL="0" lvl="0" indent="0" algn="l" rtl="0">
              <a:lnSpc>
                <a:spcPct val="105000"/>
              </a:lnSpc>
              <a:spcBef>
                <a:spcPts val="0"/>
              </a:spcBef>
              <a:spcAft>
                <a:spcPts val="0"/>
              </a:spcAft>
              <a:buSzPts val="935"/>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We can write, </a:t>
            </a:r>
            <a:r>
              <a:rPr lang="en"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p = ℇP + (1-ℇ)Q</a:t>
            </a:r>
          </a:p>
          <a:p>
            <a:pPr marL="0" lvl="0" indent="0" algn="l" rtl="0">
              <a:lnSpc>
                <a:spcPct val="105000"/>
              </a:lnSpc>
              <a:spcBef>
                <a:spcPts val="0"/>
              </a:spcBef>
              <a:spcAft>
                <a:spcPts val="0"/>
              </a:spcAft>
              <a:buSzPts val="935"/>
              <a:buNone/>
            </a:pPr>
            <a:endPar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5000"/>
              </a:lnSpc>
              <a:spcBef>
                <a:spcPts val="0"/>
              </a:spcBef>
              <a:spcAft>
                <a:spcPts val="0"/>
              </a:spcAft>
              <a:buSzPts val="935"/>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Payoff to individuals playing </a:t>
            </a:r>
            <a:r>
              <a:rPr lang="en"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P:                   </a:t>
            </a:r>
            <a:r>
              <a:rPr lang="en"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Eₚ(P,Q, ℇ) = E(P, ℇP + (1-ℇ)Q)</a:t>
            </a:r>
            <a:endParaRPr lang="en-US" sz="12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0"/>
              </a:spcBef>
              <a:spcAft>
                <a:spcPts val="0"/>
              </a:spcAft>
              <a:buClr>
                <a:schemeClr val="dk1"/>
              </a:buClr>
              <a:buSzPts val="935"/>
              <a:buFont typeface="Arial"/>
              <a:buNone/>
            </a:pPr>
            <a:endParaRPr lang="en" sz="12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0"/>
              </a:spcBef>
              <a:spcAft>
                <a:spcPts val="0"/>
              </a:spcAft>
              <a:buClr>
                <a:schemeClr val="dk1"/>
              </a:buClr>
              <a:buSzPts val="935"/>
              <a:buFont typeface="Arial"/>
              <a:buNone/>
            </a:pPr>
            <a:r>
              <a:rPr lang="en-US"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payoff to individuals playing </a:t>
            </a:r>
            <a:r>
              <a:rPr lang="en-US"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Q</a:t>
            </a:r>
            <a:r>
              <a:rPr lang="en-US"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 is:               </a:t>
            </a:r>
            <a:r>
              <a:rPr lang="en-US"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E</a:t>
            </a:r>
            <a:r>
              <a:rPr lang="en-US" sz="1200" b="1" baseline="-250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q</a:t>
            </a:r>
            <a:r>
              <a:rPr lang="en-US"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(P,Q, ℇ) = E(Q, ℇP + (1-ℇ)Q)</a:t>
            </a:r>
          </a:p>
          <a:p>
            <a:pPr marL="0" lvl="0" indent="0" algn="ctr" rtl="0">
              <a:lnSpc>
                <a:spcPct val="90000"/>
              </a:lnSpc>
              <a:spcBef>
                <a:spcPts val="0"/>
              </a:spcBef>
              <a:spcAft>
                <a:spcPts val="0"/>
              </a:spcAft>
              <a:buClr>
                <a:schemeClr val="dk1"/>
              </a:buClr>
              <a:buSzPts val="935"/>
              <a:buFont typeface="Arial"/>
              <a:buNone/>
            </a:pPr>
            <a:endParaRPr sz="1200" b="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0"/>
              </a:spcBef>
              <a:spcAft>
                <a:spcPts val="0"/>
              </a:spcAft>
              <a:buSzPts val="935"/>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The payoff gain to an individual playing </a:t>
            </a:r>
            <a:r>
              <a:rPr lang="en" sz="1200"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P</a:t>
            </a: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 in such a population is:           </a:t>
            </a:r>
            <a:r>
              <a:rPr lang="en-IN"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∆E= E</a:t>
            </a:r>
            <a:r>
              <a:rPr lang="en-IN" sz="1200" b="1" baseline="-250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P</a:t>
            </a:r>
            <a:r>
              <a:rPr lang="en-IN"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-E</a:t>
            </a:r>
            <a:r>
              <a:rPr lang="en-IN" sz="1200" b="1" baseline="-250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Q</a:t>
            </a:r>
            <a:r>
              <a:rPr lang="en-IN"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a:t>
            </a:r>
            <a:r>
              <a:rPr lang="el-GR"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π</a:t>
            </a:r>
            <a:r>
              <a:rPr lang="el-GR" sz="1200" b="1" baseline="-250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ℇ</a:t>
            </a:r>
            <a:r>
              <a:rPr lang="en-IN" sz="1200" b="1" baseline="-25000"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P+(1-ℇ)Q</a:t>
            </a:r>
            <a:r>
              <a:rPr lang="en-IN" sz="1200" b="1" dirty="0">
                <a:solidFill>
                  <a:schemeClr val="tx1">
                    <a:lumMod val="75000"/>
                  </a:schemeClr>
                </a:solidFill>
                <a:latin typeface="Times New Roman" panose="02020603050405020304" pitchFamily="18" charset="0"/>
                <a:ea typeface="Times New Roman"/>
                <a:cs typeface="Times New Roman" panose="02020603050405020304" pitchFamily="18" charset="0"/>
                <a:sym typeface="Times New Roman"/>
              </a:rPr>
              <a:t> – r](P-Q)</a:t>
            </a:r>
          </a:p>
          <a:p>
            <a:pPr marL="0" lvl="0" indent="0" algn="l" rtl="0">
              <a:lnSpc>
                <a:spcPct val="105000"/>
              </a:lnSpc>
              <a:spcBef>
                <a:spcPts val="0"/>
              </a:spcBef>
              <a:spcAft>
                <a:spcPts val="0"/>
              </a:spcAft>
              <a:buClr>
                <a:schemeClr val="dk1"/>
              </a:buClr>
              <a:buSzPts val="935"/>
              <a:buFont typeface="Arial"/>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 </a:t>
            </a:r>
            <a:endParaRPr sz="8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5000"/>
              </a:lnSpc>
              <a:spcBef>
                <a:spcPts val="0"/>
              </a:spcBef>
              <a:spcAft>
                <a:spcPts val="0"/>
              </a:spcAft>
              <a:buSzPts val="935"/>
              <a:buNone/>
            </a:pPr>
            <a:endParaRPr lang="en" sz="500" b="1" i="1"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5000"/>
              </a:lnSpc>
              <a:spcBef>
                <a:spcPts val="0"/>
              </a:spcBef>
              <a:spcAft>
                <a:spcPts val="0"/>
              </a:spcAft>
              <a:buSzPts val="935"/>
              <a:buNone/>
            </a:pPr>
            <a:r>
              <a:rPr lang="en" sz="1200" b="1" i="1"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If the vaccine is perceived to be sufficiently risky (r ≥ π0) then the CSNE is “never vaccinate” (P* = 0). In contrast, if r &lt; π0, then the CSNE is “vaccinate with nonzero probability P*” (0 &lt;P*&lt; 1). In the latter case, the CSNE is said to be mixed (as opposed to the pure strategies P = 0 and P = 1).</a:t>
            </a:r>
            <a:endParaRPr sz="12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90700" y="170121"/>
            <a:ext cx="8520600" cy="396949"/>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800"/>
              </a:spcAft>
              <a:buClr>
                <a:schemeClr val="dk1"/>
              </a:buClr>
              <a:buSzPts val="1100"/>
              <a:buFont typeface="Arial"/>
              <a:buNone/>
            </a:pPr>
            <a:r>
              <a:rPr lang="en" sz="1600" b="1" dirty="0">
                <a:highlight>
                  <a:srgbClr val="FFFFFF"/>
                </a:highlight>
                <a:latin typeface="Times New Roman"/>
                <a:ea typeface="Times New Roman"/>
                <a:cs typeface="Times New Roman"/>
                <a:sym typeface="Times New Roman"/>
              </a:rPr>
              <a:t>            </a:t>
            </a:r>
            <a:r>
              <a:rPr lang="en" sz="1600" b="1" i="1" dirty="0">
                <a:highlight>
                  <a:srgbClr val="FFFFFF"/>
                </a:highlight>
                <a:latin typeface="Times New Roman" panose="02020603050405020304" pitchFamily="18" charset="0"/>
                <a:ea typeface="Times New Roman"/>
                <a:cs typeface="Times New Roman" panose="02020603050405020304" pitchFamily="18" charset="0"/>
                <a:sym typeface="Times New Roman"/>
              </a:rPr>
              <a:t>Vaccination on the basis of age group</a:t>
            </a:r>
            <a:endParaRPr sz="1600" i="1" dirty="0">
              <a:latin typeface="Times New Roman" panose="02020603050405020304" pitchFamily="18" charset="0"/>
              <a:cs typeface="Times New Roman" panose="02020603050405020304" pitchFamily="18" charset="0"/>
            </a:endParaRPr>
          </a:p>
        </p:txBody>
      </p:sp>
      <p:sp>
        <p:nvSpPr>
          <p:cNvPr id="142" name="Google Shape;142;p22"/>
          <p:cNvSpPr txBox="1">
            <a:spLocks noGrp="1"/>
          </p:cNvSpPr>
          <p:nvPr>
            <p:ph type="body" idx="1"/>
          </p:nvPr>
        </p:nvSpPr>
        <p:spPr>
          <a:xfrm>
            <a:off x="90700" y="304801"/>
            <a:ext cx="8677616" cy="4976036"/>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lang="en" sz="1200" dirty="0">
              <a:solidFill>
                <a:srgbClr val="33313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0"/>
              </a:spcAft>
              <a:buNone/>
            </a:pPr>
            <a:r>
              <a:rPr lang="en" sz="1200" dirty="0">
                <a:solidFill>
                  <a:srgbClr val="333132"/>
                </a:solidFill>
                <a:highlight>
                  <a:srgbClr val="FFFFFF"/>
                </a:highlight>
                <a:latin typeface="Times New Roman" panose="02020603050405020304" pitchFamily="18" charset="0"/>
                <a:ea typeface="Times New Roman"/>
                <a:cs typeface="Times New Roman" panose="02020603050405020304" pitchFamily="18" charset="0"/>
                <a:sym typeface="Times New Roman"/>
              </a:rPr>
              <a:t>Given the limited availability of vaccines at the initial stages, effective prioritization and optimal use of resources are crucial. Prioritization should be based on targeting individuals, cities or states that can act as critical nodes of transmission or super spreaders. </a:t>
            </a:r>
            <a:r>
              <a:rPr lang="en" sz="1200"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None/>
            </a:pPr>
            <a:endParaRPr sz="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Aft>
                <a:spcPts val="0"/>
              </a:spcAft>
              <a:buNone/>
            </a:pPr>
            <a:r>
              <a:rPr lang="en" sz="1200" i="1" dirty="0">
                <a:solidFill>
                  <a:srgbClr val="002060"/>
                </a:solidFill>
                <a:latin typeface="Times New Roman"/>
                <a:ea typeface="Times New Roman"/>
                <a:cs typeface="Times New Roman"/>
                <a:sym typeface="Times New Roman"/>
              </a:rPr>
              <a:t>Currently the population of India is around 136.64 crores.          According to the report, about 53% of the victims who died due to covid                     .                                                                                                                                  aged 60 years and above</a:t>
            </a:r>
            <a:endParaRPr sz="1200" i="1" dirty="0">
              <a:solidFill>
                <a:srgbClr val="002060"/>
              </a:solidFill>
              <a:latin typeface="Times New Roman"/>
              <a:ea typeface="Times New Roman"/>
              <a:cs typeface="Times New Roman"/>
              <a:sym typeface="Times New Roman"/>
            </a:endParaRPr>
          </a:p>
          <a:p>
            <a:pPr marL="0" lvl="0" indent="0" algn="l" rtl="0">
              <a:lnSpc>
                <a:spcPct val="107916"/>
              </a:lnSpc>
              <a:spcBef>
                <a:spcPts val="12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lang="en" sz="1200" dirty="0">
              <a:solidFill>
                <a:schemeClr val="bg2"/>
              </a:solidFill>
              <a:latin typeface="Times New Roman"/>
              <a:ea typeface="Times New Roman"/>
              <a:cs typeface="Times New Roman"/>
              <a:sym typeface="Times New Roman"/>
            </a:endParaRPr>
          </a:p>
          <a:p>
            <a:pPr marL="0" lvl="0" indent="0" algn="l" rtl="0">
              <a:lnSpc>
                <a:spcPct val="100000"/>
              </a:lnSpc>
              <a:spcAft>
                <a:spcPts val="0"/>
              </a:spcAft>
              <a:buNone/>
            </a:pPr>
            <a:endParaRPr lang="en" sz="1200" b="1" i="1" dirty="0">
              <a:solidFill>
                <a:schemeClr val="accent4">
                  <a:lumMod val="75000"/>
                </a:schemeClr>
              </a:solidFill>
              <a:latin typeface="Times New Roman"/>
              <a:ea typeface="Times New Roman"/>
              <a:cs typeface="Times New Roman"/>
              <a:sym typeface="Times New Roman"/>
            </a:endParaRPr>
          </a:p>
          <a:p>
            <a:pPr marL="0" lvl="0" indent="0" algn="l" rtl="0">
              <a:lnSpc>
                <a:spcPct val="100000"/>
              </a:lnSpc>
              <a:spcAft>
                <a:spcPts val="0"/>
              </a:spcAft>
              <a:buNone/>
            </a:pPr>
            <a:endParaRPr lang="en" sz="500" b="1" i="1" dirty="0">
              <a:solidFill>
                <a:schemeClr val="accent4">
                  <a:lumMod val="75000"/>
                </a:schemeClr>
              </a:solidFill>
              <a:latin typeface="Times New Roman"/>
              <a:ea typeface="Times New Roman"/>
              <a:cs typeface="Times New Roman"/>
              <a:sym typeface="Times New Roman"/>
            </a:endParaRPr>
          </a:p>
          <a:p>
            <a:pPr marL="0" lvl="0" indent="0" algn="l" rtl="0">
              <a:lnSpc>
                <a:spcPct val="100000"/>
              </a:lnSpc>
              <a:spcAft>
                <a:spcPts val="0"/>
              </a:spcAft>
              <a:buNone/>
            </a:pPr>
            <a:r>
              <a:rPr lang="en" sz="1200" b="1" i="1" dirty="0">
                <a:solidFill>
                  <a:schemeClr val="accent4">
                    <a:lumMod val="75000"/>
                  </a:schemeClr>
                </a:solidFill>
                <a:latin typeface="Times New Roman"/>
                <a:ea typeface="Times New Roman"/>
                <a:cs typeface="Times New Roman"/>
                <a:sym typeface="Times New Roman"/>
              </a:rPr>
              <a:t>This data clearly shows that the young people and those above 60 years with comorbidities </a:t>
            </a:r>
          </a:p>
          <a:p>
            <a:pPr marL="0" lvl="0" indent="0" algn="l" rtl="0">
              <a:lnSpc>
                <a:spcPct val="100000"/>
              </a:lnSpc>
              <a:spcAft>
                <a:spcPts val="0"/>
              </a:spcAft>
              <a:buNone/>
            </a:pPr>
            <a:r>
              <a:rPr lang="en" sz="1200" b="1" i="1" dirty="0">
                <a:solidFill>
                  <a:schemeClr val="accent4">
                    <a:lumMod val="75000"/>
                  </a:schemeClr>
                </a:solidFill>
                <a:latin typeface="Times New Roman"/>
                <a:ea typeface="Times New Roman"/>
                <a:cs typeface="Times New Roman"/>
                <a:sym typeface="Times New Roman"/>
              </a:rPr>
              <a:t>should be in the priority is group for the vaccination.</a:t>
            </a:r>
          </a:p>
          <a:p>
            <a:pPr marL="0" lvl="0" indent="0" algn="l" rtl="0">
              <a:lnSpc>
                <a:spcPct val="100000"/>
              </a:lnSpc>
              <a:spcAft>
                <a:spcPts val="0"/>
              </a:spcAft>
              <a:buNone/>
            </a:pPr>
            <a:endParaRPr lang="en-US" sz="500" b="1" i="1" u="none" strike="noStrike" dirty="0">
              <a:solidFill>
                <a:srgbClr val="000000"/>
              </a:solidFill>
              <a:effectLs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US" sz="1200" b="1" i="1" u="none" strike="noStrike" dirty="0">
                <a:solidFill>
                  <a:srgbClr val="000000"/>
                </a:solidFill>
                <a:effectLst/>
                <a:latin typeface="Times New Roman" panose="02020603050405020304" pitchFamily="18" charset="0"/>
                <a:cs typeface="Times New Roman" panose="02020603050405020304" pitchFamily="18" charset="0"/>
              </a:rPr>
              <a:t>Reasons:</a:t>
            </a:r>
          </a:p>
          <a:p>
            <a:pPr marL="114300" indent="0" rtl="0">
              <a:spcBef>
                <a:spcPts val="0"/>
              </a:spcBef>
              <a:buNone/>
            </a:pPr>
            <a:r>
              <a:rPr lang="en-US" sz="1200" dirty="0">
                <a:solidFill>
                  <a:srgbClr val="000000"/>
                </a:solidFill>
                <a:latin typeface="Times New Roman" panose="02020603050405020304" pitchFamily="18" charset="0"/>
                <a:cs typeface="Times New Roman" panose="02020603050405020304" pitchFamily="18" charset="0"/>
              </a:rPr>
              <a:t>1.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People with comorbidities have less immunity prior to the viral infection due to other diseases </a:t>
            </a:r>
          </a:p>
          <a:p>
            <a:pPr marL="114300" indent="0" rtl="0">
              <a:spcBef>
                <a:spcPts val="0"/>
              </a:spcBef>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so they are more likely to be susceptible to infection and less likely to survive. </a:t>
            </a:r>
            <a:endParaRPr lang="en-US" sz="1200" b="0" dirty="0">
              <a:effectLst/>
              <a:latin typeface="Times New Roman" panose="02020603050405020304" pitchFamily="18" charset="0"/>
              <a:cs typeface="Times New Roman" panose="02020603050405020304" pitchFamily="18" charset="0"/>
            </a:endParaRPr>
          </a:p>
          <a:p>
            <a:pPr marL="114300" indent="0" rtl="0">
              <a:spcBef>
                <a:spcPts val="0"/>
              </a:spcBef>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2. Although only 45% of the young people in the 26 to 60 age group have succumbed to the </a:t>
            </a:r>
          </a:p>
          <a:p>
            <a:pPr marL="114300" indent="0" rtl="0">
              <a:spcBef>
                <a:spcPts val="0"/>
              </a:spcBef>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infection. They constitute a major part of the total population and hence are more likely to </a:t>
            </a:r>
          </a:p>
          <a:p>
            <a:pPr marL="114300" indent="0" rtl="0">
              <a:spcBef>
                <a:spcPts val="0"/>
              </a:spcBef>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increase the infection rate even exponentially if their socialization is minimized and also, they are</a:t>
            </a:r>
          </a:p>
          <a:p>
            <a:pPr marL="114300" indent="0" rtl="0">
              <a:spcBef>
                <a:spcPts val="0"/>
              </a:spcBef>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equally responsible for the country's herd immunity as well.</a:t>
            </a:r>
            <a:endParaRPr lang="en" sz="1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43" name="Google Shape;143;p22"/>
          <p:cNvPicPr preferRelativeResize="0"/>
          <p:nvPr/>
        </p:nvPicPr>
        <p:blipFill rotWithShape="1">
          <a:blip r:embed="rId3">
            <a:alphaModFix/>
          </a:blip>
          <a:srcRect l="11425" t="11975" r="43200" b="8979"/>
          <a:stretch/>
        </p:blipFill>
        <p:spPr>
          <a:xfrm>
            <a:off x="6521301" y="2777804"/>
            <a:ext cx="2599456" cy="2120889"/>
          </a:xfrm>
          <a:prstGeom prst="rect">
            <a:avLst/>
          </a:prstGeom>
          <a:noFill/>
          <a:ln>
            <a:noFill/>
          </a:ln>
        </p:spPr>
      </p:pic>
      <p:pic>
        <p:nvPicPr>
          <p:cNvPr id="144" name="Google Shape;144;p22"/>
          <p:cNvPicPr preferRelativeResize="0"/>
          <p:nvPr/>
        </p:nvPicPr>
        <p:blipFill rotWithShape="1">
          <a:blip r:embed="rId4">
            <a:alphaModFix/>
          </a:blip>
          <a:srcRect t="32078" b="32659"/>
          <a:stretch/>
        </p:blipFill>
        <p:spPr>
          <a:xfrm>
            <a:off x="923501" y="1477744"/>
            <a:ext cx="1550341" cy="1052815"/>
          </a:xfrm>
          <a:prstGeom prst="rect">
            <a:avLst/>
          </a:prstGeom>
          <a:noFill/>
          <a:ln>
            <a:noFill/>
          </a:ln>
        </p:spPr>
      </p:pic>
      <p:pic>
        <p:nvPicPr>
          <p:cNvPr id="145" name="Google Shape;145;p22"/>
          <p:cNvPicPr preferRelativeResize="0"/>
          <p:nvPr/>
        </p:nvPicPr>
        <p:blipFill rotWithShape="1">
          <a:blip r:embed="rId5">
            <a:alphaModFix/>
          </a:blip>
          <a:srcRect t="31012" b="32875"/>
          <a:stretch/>
        </p:blipFill>
        <p:spPr>
          <a:xfrm>
            <a:off x="5181602" y="1424771"/>
            <a:ext cx="1617746" cy="1105784"/>
          </a:xfrm>
          <a:prstGeom prst="rect">
            <a:avLst/>
          </a:prstGeom>
          <a:noFill/>
          <a:ln>
            <a:noFill/>
          </a:ln>
        </p:spPr>
      </p:pic>
      <p:pic>
        <p:nvPicPr>
          <p:cNvPr id="146" name="Google Shape;146;p22"/>
          <p:cNvPicPr preferRelativeResize="0"/>
          <p:nvPr/>
        </p:nvPicPr>
        <p:blipFill rotWithShape="1">
          <a:blip r:embed="rId5">
            <a:alphaModFix/>
          </a:blip>
          <a:srcRect l="16101" t="95515" r="27083"/>
          <a:stretch/>
        </p:blipFill>
        <p:spPr>
          <a:xfrm>
            <a:off x="5050789" y="2513205"/>
            <a:ext cx="1677675" cy="252049"/>
          </a:xfrm>
          <a:prstGeom prst="rect">
            <a:avLst/>
          </a:prstGeom>
          <a:noFill/>
          <a:ln>
            <a:noFill/>
          </a:ln>
        </p:spPr>
      </p:pic>
      <p:pic>
        <p:nvPicPr>
          <p:cNvPr id="147" name="Google Shape;147;p22"/>
          <p:cNvPicPr preferRelativeResize="0"/>
          <p:nvPr/>
        </p:nvPicPr>
        <p:blipFill rotWithShape="1">
          <a:blip r:embed="rId4">
            <a:alphaModFix/>
          </a:blip>
          <a:srcRect l="24057" t="95299" r="29933"/>
          <a:stretch/>
        </p:blipFill>
        <p:spPr>
          <a:xfrm>
            <a:off x="864269" y="2518667"/>
            <a:ext cx="1270900" cy="252049"/>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2212</Words>
  <Application>Microsoft Office PowerPoint</Application>
  <PresentationFormat>On-screen Show (16:9)</PresentationFormat>
  <Paragraphs>156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Oswald</vt:lpstr>
      <vt:lpstr>Roboto</vt:lpstr>
      <vt:lpstr>Courier New</vt:lpstr>
      <vt:lpstr>Times New Roman</vt:lpstr>
      <vt:lpstr>Geometric</vt:lpstr>
      <vt:lpstr>Using Game Theory In Mitigating Covid Spread, and Vaccination</vt:lpstr>
      <vt:lpstr>INTRODUCTION</vt:lpstr>
      <vt:lpstr>SIR MODEL OF COVID-19 OUTBREAK</vt:lpstr>
      <vt:lpstr>METHODOLOGY</vt:lpstr>
      <vt:lpstr>FINDING OPTIMAL STRATEGY TO MITIGATE CORONAVIRUS SPREAD IN INDIA</vt:lpstr>
      <vt:lpstr>PowerPoint Presentation</vt:lpstr>
      <vt:lpstr>THE VACCINATION GAME</vt:lpstr>
      <vt:lpstr>PowerPoint Presentation</vt:lpstr>
      <vt:lpstr>            Vaccination on the basis of age group</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Game Theory In Mitigating Covid Spread, and Vaccination</dc:title>
  <dc:creator>sneha kumari</dc:creator>
  <cp:lastModifiedBy>sneha kumari</cp:lastModifiedBy>
  <cp:revision>3</cp:revision>
  <dcterms:modified xsi:type="dcterms:W3CDTF">2021-08-24T17:24:59Z</dcterms:modified>
</cp:coreProperties>
</file>