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56" r:id="rId2"/>
    <p:sldId id="258" r:id="rId3"/>
    <p:sldId id="260" r:id="rId4"/>
    <p:sldId id="263" r:id="rId5"/>
    <p:sldId id="262" r:id="rId6"/>
    <p:sldId id="272" r:id="rId7"/>
    <p:sldId id="312" r:id="rId8"/>
    <p:sldId id="323" r:id="rId9"/>
    <p:sldId id="324" r:id="rId10"/>
    <p:sldId id="314" r:id="rId11"/>
    <p:sldId id="315" r:id="rId12"/>
    <p:sldId id="317" r:id="rId13"/>
    <p:sldId id="316" r:id="rId14"/>
    <p:sldId id="321" r:id="rId15"/>
    <p:sldId id="325" r:id="rId16"/>
    <p:sldId id="318" r:id="rId17"/>
    <p:sldId id="264" r:id="rId18"/>
    <p:sldId id="266" r:id="rId19"/>
    <p:sldId id="269" r:id="rId20"/>
    <p:sldId id="268" r:id="rId21"/>
    <p:sldId id="326" r:id="rId22"/>
  </p:sldIdLst>
  <p:sldSz cx="9144000" cy="5143500" type="screen16x9"/>
  <p:notesSz cx="6858000" cy="9144000"/>
  <p:embeddedFontLst>
    <p:embeddedFont>
      <p:font typeface="Courant" panose="02000509030000020004" pitchFamily="49" charset="0"/>
      <p:regular r:id="rId24"/>
      <p:bold r:id="rId25"/>
      <p:italic r:id="rId26"/>
      <p:boldItalic r:id="rId27"/>
    </p:embeddedFont>
    <p:embeddedFont>
      <p:font typeface="Nunito Light" pitchFamily="2" charset="0"/>
      <p:regular r:id="rId28"/>
      <p:italic r:id="rId29"/>
    </p:embeddedFont>
    <p:embeddedFont>
      <p:font typeface="PT Sans" panose="020B0503020203020204"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D2540246-1305-4A54-A3DB-EF5AB6332877}">
          <p14:sldIdLst>
            <p14:sldId id="256"/>
            <p14:sldId id="258"/>
            <p14:sldId id="260"/>
            <p14:sldId id="263"/>
            <p14:sldId id="262"/>
            <p14:sldId id="272"/>
            <p14:sldId id="312"/>
            <p14:sldId id="323"/>
            <p14:sldId id="324"/>
            <p14:sldId id="314"/>
            <p14:sldId id="315"/>
            <p14:sldId id="317"/>
            <p14:sldId id="316"/>
            <p14:sldId id="321"/>
            <p14:sldId id="325"/>
            <p14:sldId id="318"/>
            <p14:sldId id="264"/>
            <p14:sldId id="266"/>
            <p14:sldId id="269"/>
            <p14:sldId id="268"/>
            <p14:sldId id="32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79C0"/>
    <a:srgbClr val="BACFF8"/>
    <a:srgbClr val="5387ED"/>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8F4B4-B763-DFBB-5432-D1191E8B6895}" v="24" dt="2024-11-25T00:25:06.955"/>
    <p1510:client id="{1B7EEF95-F423-F0C2-A594-7C34A48D9132}" v="5" dt="2024-11-25T00:11:18.980"/>
    <p1510:client id="{4272AEA2-C95F-D325-B4FB-00FA6154D2DD}" v="1367" dt="2024-11-25T03:13:45.856"/>
    <p1510:client id="{42A0DDEC-8056-B85C-F884-8077F890E436}" v="798" dt="2024-11-25T01:14:31.193"/>
    <p1510:client id="{6F70CC24-B907-8040-464A-0FDD09D00257}" v="3723" dt="2024-11-25T05:12:22.143"/>
    <p1510:client id="{80C84235-3BB9-FD0B-01CF-B5B105A1D612}" v="397" dt="2024-11-24T03:07:18.848"/>
    <p1510:client id="{A354A271-9154-711B-1748-AFE0E1866448}" v="11" dt="2024-11-25T05:12:41.282"/>
    <p1510:client id="{B8B1E52D-EB55-9BD7-4C30-F584067AD502}" v="2348" dt="2024-11-24T05:28:51.649"/>
  </p1510:revLst>
</p1510:revInfo>
</file>

<file path=ppt/tableStyles.xml><?xml version="1.0" encoding="utf-8"?>
<a:tblStyleLst xmlns:a="http://schemas.openxmlformats.org/drawingml/2006/main" def="{14546292-7355-4C35-ABFD-E5AC502CCEEC}">
  <a:tblStyle styleId="{14546292-7355-4C35-ABFD-E5AC502CCE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8052FB-3A00-4B4C-ADD3-3D9DA4D679E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25bff3d449b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25bff3d449b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First point: the training data spans 2 years allows learning all energy patterns throughout all weekdays, weekends, seasons.</a:t>
            </a:r>
          </a:p>
          <a:p>
            <a:pPr marL="0" indent="0">
              <a:buNone/>
            </a:pPr>
            <a:r>
              <a:rPr lang="en-US"/>
              <a:t>Third point: can add temporal drifts which is common in energy consumption patterns due to changing user behavior or external factors like weather.</a:t>
            </a:r>
          </a:p>
          <a:p>
            <a:pPr marL="0" indent="0">
              <a:buNone/>
            </a:pPr>
            <a:r>
              <a:rPr lang="en-US"/>
              <a:t>Forth Point: By maintaining this focus in both datasets, the model avoids being influenced by irrelevant data, ensuring a more accurate detection of anomalies.</a:t>
            </a:r>
          </a:p>
        </p:txBody>
      </p:sp>
    </p:spTree>
    <p:extLst>
      <p:ext uri="{BB962C8B-B14F-4D97-AF65-F5344CB8AC3E}">
        <p14:creationId xmlns:p14="http://schemas.microsoft.com/office/powerpoint/2010/main" val="375553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5bff3d449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25bff3d449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Third point: This distribution was chosen as it aligned with the continuous nature of the consumption data. </a:t>
            </a:r>
          </a:p>
          <a:p>
            <a:pPr marL="0" indent="0">
              <a:buNone/>
            </a:pPr>
            <a:r>
              <a:rPr lang="en-US"/>
              <a:t>Forth point: it would ensure that there is transfer of probabilities and state distribution during the testing period. </a:t>
            </a:r>
          </a:p>
        </p:txBody>
      </p:sp>
    </p:spTree>
    <p:extLst>
      <p:ext uri="{BB962C8B-B14F-4D97-AF65-F5344CB8AC3E}">
        <p14:creationId xmlns:p14="http://schemas.microsoft.com/office/powerpoint/2010/main" val="222061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25bff3d449b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25bff3d449b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First point there are some things we can say </a:t>
            </a:r>
            <a:r>
              <a:rPr lang="en-US" err="1"/>
              <a:t>addditonal</a:t>
            </a:r>
            <a:r>
              <a:rPr lang="en-US"/>
              <a:t>: The Gaussian response family allows the model to capture the probabilistic nature of energy consumption at different states, such as typical or anomalous usage patterns.</a:t>
            </a:r>
          </a:p>
          <a:p>
            <a:pPr marL="0" indent="0">
              <a:buNone/>
            </a:pPr>
            <a:r>
              <a:rPr lang="en-US"/>
              <a:t>Second point: The 6-state model was chosen based on the balance between model complexity and fit. Evaluation metrics like log-likelihood and BIC showed that the model was neither overfitting nor underfitting, making it optimal for capturing typical consumption patterns while avoiding unnecessary complexity.</a:t>
            </a:r>
          </a:p>
          <a:p>
            <a:pPr marL="0" indent="0">
              <a:buNone/>
            </a:pPr>
            <a:r>
              <a:rPr lang="en-US"/>
              <a:t>Third point: </a:t>
            </a:r>
          </a:p>
          <a:p>
            <a:pPr marL="0" indent="0">
              <a:buNone/>
            </a:pPr>
            <a:endParaRPr lang="en-US"/>
          </a:p>
        </p:txBody>
      </p:sp>
    </p:spTree>
    <p:extLst>
      <p:ext uri="{BB962C8B-B14F-4D97-AF65-F5344CB8AC3E}">
        <p14:creationId xmlns:p14="http://schemas.microsoft.com/office/powerpoint/2010/main" val="68063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5bff3d449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25bff3d449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Point 4: (PCA) : The first three principal components explained 68.57% of the total variance.</a:t>
            </a:r>
          </a:p>
        </p:txBody>
      </p:sp>
    </p:spTree>
    <p:extLst>
      <p:ext uri="{BB962C8B-B14F-4D97-AF65-F5344CB8AC3E}">
        <p14:creationId xmlns:p14="http://schemas.microsoft.com/office/powerpoint/2010/main" val="331436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25bff3d449b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25bff3d449b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Third point: especially for systems like energy grids where consumption patterns may evolve gradually (e.g., seasonal changes, holidays, or behavioral shifts).</a:t>
            </a:r>
          </a:p>
          <a:p>
            <a:pPr marL="0" indent="0">
              <a:buNone/>
            </a:pPr>
            <a:endParaRPr lang="en-US"/>
          </a:p>
        </p:txBody>
      </p:sp>
    </p:spTree>
    <p:extLst>
      <p:ext uri="{BB962C8B-B14F-4D97-AF65-F5344CB8AC3E}">
        <p14:creationId xmlns:p14="http://schemas.microsoft.com/office/powerpoint/2010/main" val="338438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25bff3d449b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25bff3d449b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Point 1: and the need to balance dimensionality reduction with preserving essential variance.</a:t>
            </a:r>
          </a:p>
          <a:p>
            <a:pPr marL="0" indent="0">
              <a:buNone/>
            </a:pPr>
            <a:r>
              <a:rPr lang="en-US"/>
              <a:t>Point 3: Establishing a robust threshold for log-likelihood deviations required iterative testing to balance false positives and false negatives.</a:t>
            </a:r>
          </a:p>
          <a:p>
            <a:pPr marL="0" indent="0">
              <a:buNone/>
            </a:pPr>
            <a:r>
              <a:rPr lang="en-US"/>
              <a:t>Point 4: The injected anomalies needed to be diverse enough to evaluate the robustness of the framework effectively.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25bff3d449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25bff3d449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25bff3d449b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25bff3d449b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25bff3d449b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25bff3d449b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5ad4946b0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5ad4946b0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Point 2: Detecting such anomalies is complex due to several external factors, including missing or corrupted data, the absence of labeled ground truth, and the need to balance precise anomaly detection while minimizing false positives.</a:t>
            </a:r>
          </a:p>
          <a:p>
            <a:pPr marL="0" indent="0">
              <a:buNone/>
            </a:pPr>
            <a:r>
              <a:rPr lang="en-US"/>
              <a:t>Point 3: applied to time series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25bff3d449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25bff3d449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5bff3d449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25bff3d449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Point 1: (</a:t>
            </a:r>
            <a:r>
              <a:rPr lang="en-US" err="1"/>
              <a:t>Missing_Value</a:t>
            </a:r>
            <a:r>
              <a:rPr lang="en-US"/>
              <a:t>) : Nearly 3.2 % NA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25bff3d449b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25bff3d449b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Third point: </a:t>
            </a:r>
            <a:r>
              <a:rPr lang="en-US" err="1"/>
              <a:t>prefered</a:t>
            </a:r>
            <a:r>
              <a:rPr lang="en-US"/>
              <a:t> while using hmm models. By removing the noise.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5bff3d449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25bff3d449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Point 4: (PCA) : The first three principal components explained 68.57% of the total variance.</a:t>
            </a:r>
          </a:p>
        </p:txBody>
      </p:sp>
    </p:spTree>
    <p:extLst>
      <p:ext uri="{BB962C8B-B14F-4D97-AF65-F5344CB8AC3E}">
        <p14:creationId xmlns:p14="http://schemas.microsoft.com/office/powerpoint/2010/main" val="265578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
        <p:cNvGrpSpPr/>
        <p:nvPr/>
      </p:nvGrpSpPr>
      <p:grpSpPr>
        <a:xfrm>
          <a:off x="0" y="0"/>
          <a:ext cx="0" cy="0"/>
          <a:chOff x="0" y="0"/>
          <a:chExt cx="0" cy="0"/>
        </a:xfrm>
      </p:grpSpPr>
      <p:sp>
        <p:nvSpPr>
          <p:cNvPr id="2701" name="Google Shape;2701;g25bff3d449b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2" name="Google Shape;2702;g25bff3d449b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77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25bff3d449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25bff3d449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Point 4: (PCA) : The first three principal components explained 68.57% of the total variance.</a:t>
            </a:r>
          </a:p>
        </p:txBody>
      </p:sp>
    </p:spTree>
    <p:extLst>
      <p:ext uri="{BB962C8B-B14F-4D97-AF65-F5344CB8AC3E}">
        <p14:creationId xmlns:p14="http://schemas.microsoft.com/office/powerpoint/2010/main" val="231355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5775" y="1151100"/>
            <a:ext cx="5074500" cy="2339100"/>
          </a:xfrm>
          <a:prstGeom prst="rect">
            <a:avLst/>
          </a:prstGeom>
          <a:solidFill>
            <a:schemeClr val="dk2"/>
          </a:solidFill>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7000">
                <a:latin typeface="Raleway"/>
                <a:ea typeface="Raleway"/>
                <a:cs typeface="Raleway"/>
                <a:sym typeface="Raleway"/>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787463"/>
            <a:ext cx="4528800" cy="475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3F5294"/>
                </a:solidFill>
                <a:latin typeface="PT Sans"/>
                <a:ea typeface="PT Sans"/>
                <a:cs typeface="PT Sans"/>
                <a:sym typeface="P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5400000">
            <a:off x="1139457" y="3477126"/>
            <a:ext cx="475806" cy="2436660"/>
            <a:chOff x="-1582400" y="253375"/>
            <a:chExt cx="217750" cy="1115125"/>
          </a:xfrm>
        </p:grpSpPr>
        <p:sp>
          <p:nvSpPr>
            <p:cNvPr id="12" name="Google Shape;12;p2"/>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 name="Google Shape;137;p2"/>
          <p:cNvCxnSpPr/>
          <p:nvPr/>
        </p:nvCxnSpPr>
        <p:spPr>
          <a:xfrm>
            <a:off x="8256275"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38" name="Google Shape;138;p2"/>
          <p:cNvCxnSpPr/>
          <p:nvPr/>
        </p:nvCxnSpPr>
        <p:spPr>
          <a:xfrm>
            <a:off x="8504025"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39" name="Google Shape;139;p2"/>
          <p:cNvCxnSpPr/>
          <p:nvPr/>
        </p:nvCxnSpPr>
        <p:spPr>
          <a:xfrm>
            <a:off x="8751013"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40" name="Google Shape;140;p2"/>
          <p:cNvCxnSpPr/>
          <p:nvPr/>
        </p:nvCxnSpPr>
        <p:spPr>
          <a:xfrm>
            <a:off x="6660775" y="3376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5"/>
        <p:cNvGrpSpPr/>
        <p:nvPr/>
      </p:nvGrpSpPr>
      <p:grpSpPr>
        <a:xfrm>
          <a:off x="0" y="0"/>
          <a:ext cx="0" cy="0"/>
          <a:chOff x="0" y="0"/>
          <a:chExt cx="0" cy="0"/>
        </a:xfrm>
      </p:grpSpPr>
      <p:sp>
        <p:nvSpPr>
          <p:cNvPr id="256" name="Google Shape;25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13"/>
          <p:cNvSpPr txBox="1">
            <a:spLocks noGrp="1"/>
          </p:cNvSpPr>
          <p:nvPr>
            <p:ph type="subTitle" idx="1"/>
          </p:nvPr>
        </p:nvSpPr>
        <p:spPr>
          <a:xfrm>
            <a:off x="713213" y="2424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8" name="Google Shape;258;p13"/>
          <p:cNvSpPr txBox="1">
            <a:spLocks noGrp="1"/>
          </p:cNvSpPr>
          <p:nvPr>
            <p:ph type="subTitle" idx="2"/>
          </p:nvPr>
        </p:nvSpPr>
        <p:spPr>
          <a:xfrm>
            <a:off x="3412482" y="2424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13"/>
          <p:cNvSpPr txBox="1">
            <a:spLocks noGrp="1"/>
          </p:cNvSpPr>
          <p:nvPr>
            <p:ph type="subTitle" idx="3"/>
          </p:nvPr>
        </p:nvSpPr>
        <p:spPr>
          <a:xfrm>
            <a:off x="713213" y="4086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0" name="Google Shape;260;p13"/>
          <p:cNvSpPr txBox="1">
            <a:spLocks noGrp="1"/>
          </p:cNvSpPr>
          <p:nvPr>
            <p:ph type="subTitle" idx="4"/>
          </p:nvPr>
        </p:nvSpPr>
        <p:spPr>
          <a:xfrm>
            <a:off x="3412482" y="4086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13"/>
          <p:cNvSpPr txBox="1">
            <a:spLocks noGrp="1"/>
          </p:cNvSpPr>
          <p:nvPr>
            <p:ph type="title" idx="5" hasCustomPrompt="1"/>
          </p:nvPr>
        </p:nvSpPr>
        <p:spPr>
          <a:xfrm>
            <a:off x="726765" y="1497183"/>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a:spLocks noGrp="1"/>
          </p:cNvSpPr>
          <p:nvPr>
            <p:ph type="title" idx="6" hasCustomPrompt="1"/>
          </p:nvPr>
        </p:nvSpPr>
        <p:spPr>
          <a:xfrm>
            <a:off x="719990" y="3159191"/>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title" idx="7" hasCustomPrompt="1"/>
          </p:nvPr>
        </p:nvSpPr>
        <p:spPr>
          <a:xfrm>
            <a:off x="3419240" y="1497183"/>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8" hasCustomPrompt="1"/>
          </p:nvPr>
        </p:nvSpPr>
        <p:spPr>
          <a:xfrm>
            <a:off x="3419240" y="3159191"/>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subTitle" idx="9"/>
          </p:nvPr>
        </p:nvSpPr>
        <p:spPr>
          <a:xfrm>
            <a:off x="719988" y="2056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13"/>
          <p:cNvSpPr txBox="1">
            <a:spLocks noGrp="1"/>
          </p:cNvSpPr>
          <p:nvPr>
            <p:ph type="subTitle" idx="13"/>
          </p:nvPr>
        </p:nvSpPr>
        <p:spPr>
          <a:xfrm>
            <a:off x="3419263" y="2056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7" name="Google Shape;267;p13"/>
          <p:cNvSpPr txBox="1">
            <a:spLocks noGrp="1"/>
          </p:cNvSpPr>
          <p:nvPr>
            <p:ph type="subTitle" idx="14"/>
          </p:nvPr>
        </p:nvSpPr>
        <p:spPr>
          <a:xfrm>
            <a:off x="719988" y="3718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8" name="Google Shape;268;p13"/>
          <p:cNvSpPr txBox="1">
            <a:spLocks noGrp="1"/>
          </p:cNvSpPr>
          <p:nvPr>
            <p:ph type="subTitle" idx="15"/>
          </p:nvPr>
        </p:nvSpPr>
        <p:spPr>
          <a:xfrm>
            <a:off x="3419263" y="3718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13"/>
          <p:cNvSpPr/>
          <p:nvPr/>
        </p:nvSpPr>
        <p:spPr>
          <a:xfrm>
            <a:off x="5952325"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3"/>
          <p:cNvGrpSpPr/>
          <p:nvPr/>
        </p:nvGrpSpPr>
        <p:grpSpPr>
          <a:xfrm>
            <a:off x="7930285" y="5"/>
            <a:ext cx="1213685" cy="1114620"/>
            <a:chOff x="1875850" y="163850"/>
            <a:chExt cx="685775" cy="629800"/>
          </a:xfrm>
        </p:grpSpPr>
        <p:sp>
          <p:nvSpPr>
            <p:cNvPr id="271" name="Google Shape;271;p1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3"/>
          <p:cNvGrpSpPr/>
          <p:nvPr/>
        </p:nvGrpSpPr>
        <p:grpSpPr>
          <a:xfrm>
            <a:off x="8119625" y="3013375"/>
            <a:ext cx="1959000" cy="1959000"/>
            <a:chOff x="-1193600" y="-50600"/>
            <a:chExt cx="1959000" cy="1959000"/>
          </a:xfrm>
        </p:grpSpPr>
        <p:sp>
          <p:nvSpPr>
            <p:cNvPr id="297" name="Google Shape;297;p13"/>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3557400" y="3100288"/>
            <a:ext cx="4360200" cy="5319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sz="24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1" name="Google Shape;301;p14"/>
          <p:cNvSpPr txBox="1">
            <a:spLocks noGrp="1"/>
          </p:cNvSpPr>
          <p:nvPr>
            <p:ph type="subTitle" idx="1"/>
          </p:nvPr>
        </p:nvSpPr>
        <p:spPr>
          <a:xfrm>
            <a:off x="1802725" y="1511325"/>
            <a:ext cx="61149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302" name="Google Shape;302;p14"/>
          <p:cNvGrpSpPr/>
          <p:nvPr/>
        </p:nvGrpSpPr>
        <p:grpSpPr>
          <a:xfrm>
            <a:off x="2662613" y="4362300"/>
            <a:ext cx="1007625" cy="1012975"/>
            <a:chOff x="3577850" y="660625"/>
            <a:chExt cx="1007625" cy="1012975"/>
          </a:xfrm>
        </p:grpSpPr>
        <p:sp>
          <p:nvSpPr>
            <p:cNvPr id="303" name="Google Shape;303;p14"/>
            <p:cNvSpPr/>
            <p:nvPr/>
          </p:nvSpPr>
          <p:spPr>
            <a:xfrm>
              <a:off x="3577850" y="660625"/>
              <a:ext cx="1007625" cy="1012975"/>
            </a:xfrm>
            <a:custGeom>
              <a:avLst/>
              <a:gdLst/>
              <a:ahLst/>
              <a:cxnLst/>
              <a:rect l="l" t="t" r="r" b="b"/>
              <a:pathLst>
                <a:path w="40305" h="40519" fill="none" extrusionOk="0">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3741975" y="934200"/>
              <a:ext cx="675575" cy="570700"/>
            </a:xfrm>
            <a:custGeom>
              <a:avLst/>
              <a:gdLst/>
              <a:ahLst/>
              <a:cxnLst/>
              <a:rect l="l" t="t" r="r" b="b"/>
              <a:pathLst>
                <a:path w="27023" h="22828" fill="none" extrusionOk="0">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4"/>
          <p:cNvGrpSpPr/>
          <p:nvPr/>
        </p:nvGrpSpPr>
        <p:grpSpPr>
          <a:xfrm rot="-5400000">
            <a:off x="7564208" y="39197"/>
            <a:ext cx="1419742" cy="1516086"/>
            <a:chOff x="4921325" y="1013225"/>
            <a:chExt cx="1175575" cy="1255350"/>
          </a:xfrm>
        </p:grpSpPr>
        <p:sp>
          <p:nvSpPr>
            <p:cNvPr id="306" name="Google Shape;306;p14"/>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36"/>
        <p:cNvGrpSpPr/>
        <p:nvPr/>
      </p:nvGrpSpPr>
      <p:grpSpPr>
        <a:xfrm>
          <a:off x="0" y="0"/>
          <a:ext cx="0" cy="0"/>
          <a:chOff x="0" y="0"/>
          <a:chExt cx="0" cy="0"/>
        </a:xfrm>
      </p:grpSpPr>
      <p:sp>
        <p:nvSpPr>
          <p:cNvPr id="337" name="Google Shape;337;p15"/>
          <p:cNvSpPr txBox="1">
            <a:spLocks noGrp="1"/>
          </p:cNvSpPr>
          <p:nvPr>
            <p:ph type="title"/>
          </p:nvPr>
        </p:nvSpPr>
        <p:spPr>
          <a:xfrm>
            <a:off x="720000" y="1354375"/>
            <a:ext cx="34095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8" name="Google Shape;338;p15"/>
          <p:cNvSpPr txBox="1">
            <a:spLocks noGrp="1"/>
          </p:cNvSpPr>
          <p:nvPr>
            <p:ph type="subTitle" idx="1"/>
          </p:nvPr>
        </p:nvSpPr>
        <p:spPr>
          <a:xfrm>
            <a:off x="720000" y="2986350"/>
            <a:ext cx="3409500" cy="8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5"/>
          <p:cNvSpPr>
            <a:spLocks noGrp="1"/>
          </p:cNvSpPr>
          <p:nvPr>
            <p:ph type="pic" idx="2"/>
          </p:nvPr>
        </p:nvSpPr>
        <p:spPr>
          <a:xfrm>
            <a:off x="4797450" y="651300"/>
            <a:ext cx="3633300" cy="3840900"/>
          </a:xfrm>
          <a:prstGeom prst="rect">
            <a:avLst/>
          </a:prstGeom>
          <a:noFill/>
          <a:ln>
            <a:noFill/>
          </a:ln>
        </p:spPr>
      </p:sp>
      <p:grpSp>
        <p:nvGrpSpPr>
          <p:cNvPr id="340" name="Google Shape;340;p15"/>
          <p:cNvGrpSpPr/>
          <p:nvPr/>
        </p:nvGrpSpPr>
        <p:grpSpPr>
          <a:xfrm>
            <a:off x="232836" y="4334692"/>
            <a:ext cx="1676211" cy="1602661"/>
            <a:chOff x="6595375" y="1675850"/>
            <a:chExt cx="1229525" cy="1175575"/>
          </a:xfrm>
        </p:grpSpPr>
        <p:sp>
          <p:nvSpPr>
            <p:cNvPr id="341" name="Google Shape;341;p15"/>
            <p:cNvSpPr/>
            <p:nvPr/>
          </p:nvSpPr>
          <p:spPr>
            <a:xfrm>
              <a:off x="6595375" y="1675850"/>
              <a:ext cx="1229525" cy="1175575"/>
            </a:xfrm>
            <a:custGeom>
              <a:avLst/>
              <a:gdLst/>
              <a:ahLst/>
              <a:cxnLst/>
              <a:rect l="l" t="t" r="r" b="b"/>
              <a:pathLst>
                <a:path w="49181" h="47023" fill="none" extrusionOk="0">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6727600" y="1801225"/>
              <a:ext cx="965075" cy="923300"/>
            </a:xfrm>
            <a:custGeom>
              <a:avLst/>
              <a:gdLst/>
              <a:ahLst/>
              <a:cxnLst/>
              <a:rect l="l" t="t" r="r" b="b"/>
              <a:pathLst>
                <a:path w="38603" h="36932" fill="none" extrusionOk="0">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6856025" y="1922800"/>
              <a:ext cx="710525" cy="681650"/>
            </a:xfrm>
            <a:custGeom>
              <a:avLst/>
              <a:gdLst/>
              <a:ahLst/>
              <a:cxnLst/>
              <a:rect l="l" t="t" r="r" b="b"/>
              <a:pathLst>
                <a:path w="28421" h="27266" fill="none" extrusionOk="0">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6989000" y="2052000"/>
              <a:ext cx="442275" cy="421750"/>
            </a:xfrm>
            <a:custGeom>
              <a:avLst/>
              <a:gdLst/>
              <a:ahLst/>
              <a:cxnLst/>
              <a:rect l="l" t="t" r="r" b="b"/>
              <a:pathLst>
                <a:path w="17691" h="16870" fill="none" extrusionOk="0">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7106025" y="2164450"/>
              <a:ext cx="209000" cy="198350"/>
            </a:xfrm>
            <a:custGeom>
              <a:avLst/>
              <a:gdLst/>
              <a:ahLst/>
              <a:cxnLst/>
              <a:rect l="l" t="t" r="r" b="b"/>
              <a:pathLst>
                <a:path w="8360" h="7934" fill="none" extrusionOk="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6" name="Google Shape;346;p15"/>
          <p:cNvCxnSpPr/>
          <p:nvPr/>
        </p:nvCxnSpPr>
        <p:spPr>
          <a:xfrm>
            <a:off x="0" y="2635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21"/>
        <p:cNvGrpSpPr/>
        <p:nvPr/>
      </p:nvGrpSpPr>
      <p:grpSpPr>
        <a:xfrm>
          <a:off x="0" y="0"/>
          <a:ext cx="0" cy="0"/>
          <a:chOff x="0" y="0"/>
          <a:chExt cx="0" cy="0"/>
        </a:xfrm>
      </p:grpSpPr>
      <p:sp>
        <p:nvSpPr>
          <p:cNvPr id="422" name="Google Shape;42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3" name="Google Shape;423;p18"/>
          <p:cNvSpPr txBox="1">
            <a:spLocks noGrp="1"/>
          </p:cNvSpPr>
          <p:nvPr>
            <p:ph type="subTitle" idx="1"/>
          </p:nvPr>
        </p:nvSpPr>
        <p:spPr>
          <a:xfrm>
            <a:off x="4923250" y="3094399"/>
            <a:ext cx="264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4" name="Google Shape;424;p18"/>
          <p:cNvSpPr txBox="1">
            <a:spLocks noGrp="1"/>
          </p:cNvSpPr>
          <p:nvPr>
            <p:ph type="subTitle" idx="2"/>
          </p:nvPr>
        </p:nvSpPr>
        <p:spPr>
          <a:xfrm>
            <a:off x="1579025" y="3094398"/>
            <a:ext cx="264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18"/>
          <p:cNvSpPr txBox="1">
            <a:spLocks noGrp="1"/>
          </p:cNvSpPr>
          <p:nvPr>
            <p:ph type="subTitle" idx="3"/>
          </p:nvPr>
        </p:nvSpPr>
        <p:spPr>
          <a:xfrm>
            <a:off x="1579025" y="2577850"/>
            <a:ext cx="264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6" name="Google Shape;426;p18"/>
          <p:cNvSpPr txBox="1">
            <a:spLocks noGrp="1"/>
          </p:cNvSpPr>
          <p:nvPr>
            <p:ph type="subTitle" idx="4"/>
          </p:nvPr>
        </p:nvSpPr>
        <p:spPr>
          <a:xfrm>
            <a:off x="4923253" y="2577850"/>
            <a:ext cx="264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7" name="Google Shape;427;p18"/>
          <p:cNvSpPr/>
          <p:nvPr/>
        </p:nvSpPr>
        <p:spPr>
          <a:xfrm rot="-5400000">
            <a:off x="4297800" y="299525"/>
            <a:ext cx="561000" cy="91566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1239000" y="3094400"/>
            <a:ext cx="1959000" cy="1959000"/>
            <a:chOff x="-1193600" y="-50600"/>
            <a:chExt cx="1959000" cy="1959000"/>
          </a:xfrm>
        </p:grpSpPr>
        <p:sp>
          <p:nvSpPr>
            <p:cNvPr id="429" name="Google Shape;429;p18"/>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1" name="Google Shape;431;p18"/>
          <p:cNvCxnSpPr/>
          <p:nvPr/>
        </p:nvCxnSpPr>
        <p:spPr>
          <a:xfrm>
            <a:off x="6660775" y="3376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4" name="Google Shape;434;p19"/>
          <p:cNvSpPr txBox="1">
            <a:spLocks noGrp="1"/>
          </p:cNvSpPr>
          <p:nvPr>
            <p:ph type="subTitle" idx="1"/>
          </p:nvPr>
        </p:nvSpPr>
        <p:spPr>
          <a:xfrm>
            <a:off x="4985245" y="1667625"/>
            <a:ext cx="2947800" cy="19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19"/>
          <p:cNvSpPr txBox="1">
            <a:spLocks noGrp="1"/>
          </p:cNvSpPr>
          <p:nvPr>
            <p:ph type="subTitle" idx="2"/>
          </p:nvPr>
        </p:nvSpPr>
        <p:spPr>
          <a:xfrm>
            <a:off x="1211050" y="1667625"/>
            <a:ext cx="2947800" cy="19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19"/>
          <p:cNvSpPr/>
          <p:nvPr/>
        </p:nvSpPr>
        <p:spPr>
          <a:xfrm>
            <a:off x="0" y="4015325"/>
            <a:ext cx="9144000" cy="11283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19"/>
          <p:cNvGrpSpPr/>
          <p:nvPr/>
        </p:nvGrpSpPr>
        <p:grpSpPr>
          <a:xfrm rot="5400000">
            <a:off x="184964" y="3577896"/>
            <a:ext cx="992420" cy="1059766"/>
            <a:chOff x="4921325" y="1013225"/>
            <a:chExt cx="1175575" cy="1255350"/>
          </a:xfrm>
        </p:grpSpPr>
        <p:sp>
          <p:nvSpPr>
            <p:cNvPr id="438" name="Google Shape;438;p19"/>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19"/>
          <p:cNvGrpSpPr/>
          <p:nvPr/>
        </p:nvGrpSpPr>
        <p:grpSpPr>
          <a:xfrm>
            <a:off x="5992700" y="4220413"/>
            <a:ext cx="3151300" cy="718125"/>
            <a:chOff x="5719975" y="3030725"/>
            <a:chExt cx="3151300" cy="718125"/>
          </a:xfrm>
        </p:grpSpPr>
        <p:sp>
          <p:nvSpPr>
            <p:cNvPr id="469" name="Google Shape;469;p19"/>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3"/>
        <p:cNvGrpSpPr/>
        <p:nvPr/>
      </p:nvGrpSpPr>
      <p:grpSpPr>
        <a:xfrm>
          <a:off x="0" y="0"/>
          <a:ext cx="0" cy="0"/>
          <a:chOff x="0" y="0"/>
          <a:chExt cx="0" cy="0"/>
        </a:xfrm>
      </p:grpSpPr>
      <p:sp>
        <p:nvSpPr>
          <p:cNvPr id="484" name="Google Shape;48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21"/>
          <p:cNvSpPr txBox="1">
            <a:spLocks noGrp="1"/>
          </p:cNvSpPr>
          <p:nvPr>
            <p:ph type="subTitle" idx="1"/>
          </p:nvPr>
        </p:nvSpPr>
        <p:spPr>
          <a:xfrm>
            <a:off x="1186611" y="22630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6" name="Google Shape;486;p21"/>
          <p:cNvSpPr txBox="1">
            <a:spLocks noGrp="1"/>
          </p:cNvSpPr>
          <p:nvPr>
            <p:ph type="subTitle" idx="2"/>
          </p:nvPr>
        </p:nvSpPr>
        <p:spPr>
          <a:xfrm>
            <a:off x="5979189" y="22630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7" name="Google Shape;487;p21"/>
          <p:cNvSpPr txBox="1">
            <a:spLocks noGrp="1"/>
          </p:cNvSpPr>
          <p:nvPr>
            <p:ph type="subTitle" idx="3"/>
          </p:nvPr>
        </p:nvSpPr>
        <p:spPr>
          <a:xfrm>
            <a:off x="1186611" y="36964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8" name="Google Shape;488;p21"/>
          <p:cNvSpPr txBox="1">
            <a:spLocks noGrp="1"/>
          </p:cNvSpPr>
          <p:nvPr>
            <p:ph type="subTitle" idx="4"/>
          </p:nvPr>
        </p:nvSpPr>
        <p:spPr>
          <a:xfrm>
            <a:off x="5979189" y="36964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9" name="Google Shape;489;p21"/>
          <p:cNvSpPr txBox="1">
            <a:spLocks noGrp="1"/>
          </p:cNvSpPr>
          <p:nvPr>
            <p:ph type="subTitle" idx="5"/>
          </p:nvPr>
        </p:nvSpPr>
        <p:spPr>
          <a:xfrm>
            <a:off x="1186611" y="19211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0" name="Google Shape;490;p21"/>
          <p:cNvSpPr txBox="1">
            <a:spLocks noGrp="1"/>
          </p:cNvSpPr>
          <p:nvPr>
            <p:ph type="subTitle" idx="6"/>
          </p:nvPr>
        </p:nvSpPr>
        <p:spPr>
          <a:xfrm>
            <a:off x="1186611"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1" name="Google Shape;491;p21"/>
          <p:cNvSpPr txBox="1">
            <a:spLocks noGrp="1"/>
          </p:cNvSpPr>
          <p:nvPr>
            <p:ph type="subTitle" idx="7"/>
          </p:nvPr>
        </p:nvSpPr>
        <p:spPr>
          <a:xfrm>
            <a:off x="5979186" y="19211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2" name="Google Shape;492;p21"/>
          <p:cNvSpPr txBox="1">
            <a:spLocks noGrp="1"/>
          </p:cNvSpPr>
          <p:nvPr>
            <p:ph type="subTitle" idx="8"/>
          </p:nvPr>
        </p:nvSpPr>
        <p:spPr>
          <a:xfrm>
            <a:off x="5979186"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3" name="Google Shape;493;p21"/>
          <p:cNvSpPr/>
          <p:nvPr/>
        </p:nvSpPr>
        <p:spPr>
          <a:xfrm>
            <a:off x="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21"/>
          <p:cNvGrpSpPr/>
          <p:nvPr/>
        </p:nvGrpSpPr>
        <p:grpSpPr>
          <a:xfrm flipH="1">
            <a:off x="490457" y="123720"/>
            <a:ext cx="1226647" cy="270356"/>
            <a:chOff x="-737950" y="458900"/>
            <a:chExt cx="549450" cy="121100"/>
          </a:xfrm>
        </p:grpSpPr>
        <p:sp>
          <p:nvSpPr>
            <p:cNvPr id="495" name="Google Shape;495;p2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0" name="Google Shape;500;p21"/>
          <p:cNvCxnSpPr/>
          <p:nvPr/>
        </p:nvCxnSpPr>
        <p:spPr>
          <a:xfrm>
            <a:off x="847317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501" name="Google Shape;501;p21"/>
          <p:cNvCxnSpPr/>
          <p:nvPr/>
        </p:nvCxnSpPr>
        <p:spPr>
          <a:xfrm>
            <a:off x="872092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502" name="Google Shape;502;p21"/>
          <p:cNvCxnSpPr/>
          <p:nvPr/>
        </p:nvCxnSpPr>
        <p:spPr>
          <a:xfrm>
            <a:off x="8967913" y="344220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74"/>
        <p:cNvGrpSpPr/>
        <p:nvPr/>
      </p:nvGrpSpPr>
      <p:grpSpPr>
        <a:xfrm>
          <a:off x="0" y="0"/>
          <a:ext cx="0" cy="0"/>
          <a:chOff x="0" y="0"/>
          <a:chExt cx="0" cy="0"/>
        </a:xfrm>
      </p:grpSpPr>
      <p:sp>
        <p:nvSpPr>
          <p:cNvPr id="575" name="Google Shape;575;p23"/>
          <p:cNvSpPr/>
          <p:nvPr/>
        </p:nvSpPr>
        <p:spPr>
          <a:xfrm>
            <a:off x="2223600" y="0"/>
            <a:ext cx="46968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txBox="1">
            <a:spLocks noGrp="1"/>
          </p:cNvSpPr>
          <p:nvPr>
            <p:ph type="title" hasCustomPrompt="1"/>
          </p:nvPr>
        </p:nvSpPr>
        <p:spPr>
          <a:xfrm>
            <a:off x="2223600" y="670225"/>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7" name="Google Shape;577;p23"/>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578" name="Google Shape;578;p23"/>
          <p:cNvSpPr txBox="1">
            <a:spLocks noGrp="1"/>
          </p:cNvSpPr>
          <p:nvPr>
            <p:ph type="title" idx="2" hasCustomPrompt="1"/>
          </p:nvPr>
        </p:nvSpPr>
        <p:spPr>
          <a:xfrm>
            <a:off x="2223600" y="1967931"/>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9" name="Google Shape;579;p23"/>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580" name="Google Shape;580;p23"/>
          <p:cNvSpPr txBox="1">
            <a:spLocks noGrp="1"/>
          </p:cNvSpPr>
          <p:nvPr>
            <p:ph type="title" idx="4" hasCustomPrompt="1"/>
          </p:nvPr>
        </p:nvSpPr>
        <p:spPr>
          <a:xfrm>
            <a:off x="2223600" y="3265638"/>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81" name="Google Shape;581;p23"/>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cxnSp>
        <p:nvCxnSpPr>
          <p:cNvPr id="582" name="Google Shape;582;p23"/>
          <p:cNvCxnSpPr/>
          <p:nvPr/>
        </p:nvCxnSpPr>
        <p:spPr>
          <a:xfrm rot="-5400000">
            <a:off x="-864742" y="11752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583" name="Google Shape;583;p23"/>
          <p:cNvCxnSpPr/>
          <p:nvPr/>
        </p:nvCxnSpPr>
        <p:spPr>
          <a:xfrm rot="-5400000">
            <a:off x="-663383" y="11752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584" name="Google Shape;584;p23"/>
          <p:cNvCxnSpPr/>
          <p:nvPr/>
        </p:nvCxnSpPr>
        <p:spPr>
          <a:xfrm rot="-5400000">
            <a:off x="-462025" y="11752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585" name="Google Shape;585;p23"/>
          <p:cNvCxnSpPr/>
          <p:nvPr/>
        </p:nvCxnSpPr>
        <p:spPr>
          <a:xfrm rot="10800000">
            <a:off x="7364997" y="6603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586" name="Google Shape;586;p23"/>
          <p:cNvCxnSpPr/>
          <p:nvPr/>
        </p:nvCxnSpPr>
        <p:spPr>
          <a:xfrm rot="10800000">
            <a:off x="7364997" y="5079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587" name="Google Shape;587;p23"/>
          <p:cNvCxnSpPr/>
          <p:nvPr/>
        </p:nvCxnSpPr>
        <p:spPr>
          <a:xfrm rot="10800000">
            <a:off x="7364997" y="355589"/>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588"/>
        <p:cNvGrpSpPr/>
        <p:nvPr/>
      </p:nvGrpSpPr>
      <p:grpSpPr>
        <a:xfrm>
          <a:off x="0" y="0"/>
          <a:ext cx="0" cy="0"/>
          <a:chOff x="0" y="0"/>
          <a:chExt cx="0" cy="0"/>
        </a:xfrm>
      </p:grpSpPr>
      <p:sp>
        <p:nvSpPr>
          <p:cNvPr id="589" name="Google Shape;589;p24"/>
          <p:cNvSpPr txBox="1">
            <a:spLocks noGrp="1"/>
          </p:cNvSpPr>
          <p:nvPr>
            <p:ph type="title" hasCustomPrompt="1"/>
          </p:nvPr>
        </p:nvSpPr>
        <p:spPr>
          <a:xfrm>
            <a:off x="1623250" y="2061475"/>
            <a:ext cx="803700" cy="486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0" name="Google Shape;590;p24"/>
          <p:cNvSpPr txBox="1">
            <a:spLocks noGrp="1"/>
          </p:cNvSpPr>
          <p:nvPr>
            <p:ph type="subTitle" idx="1"/>
          </p:nvPr>
        </p:nvSpPr>
        <p:spPr>
          <a:xfrm>
            <a:off x="938500" y="35921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1" name="Google Shape;591;p24"/>
          <p:cNvSpPr txBox="1">
            <a:spLocks noGrp="1"/>
          </p:cNvSpPr>
          <p:nvPr>
            <p:ph type="subTitle" idx="2"/>
          </p:nvPr>
        </p:nvSpPr>
        <p:spPr>
          <a:xfrm>
            <a:off x="9385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92" name="Google Shape;592;p24"/>
          <p:cNvSpPr txBox="1">
            <a:spLocks noGrp="1"/>
          </p:cNvSpPr>
          <p:nvPr>
            <p:ph type="title" idx="3" hasCustomPrompt="1"/>
          </p:nvPr>
        </p:nvSpPr>
        <p:spPr>
          <a:xfrm>
            <a:off x="4170088" y="2061475"/>
            <a:ext cx="803700" cy="486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3" name="Google Shape;593;p24"/>
          <p:cNvSpPr txBox="1">
            <a:spLocks noGrp="1"/>
          </p:cNvSpPr>
          <p:nvPr>
            <p:ph type="subTitle" idx="4"/>
          </p:nvPr>
        </p:nvSpPr>
        <p:spPr>
          <a:xfrm>
            <a:off x="3485400" y="35921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4" name="Google Shape;594;p24"/>
          <p:cNvSpPr txBox="1">
            <a:spLocks noGrp="1"/>
          </p:cNvSpPr>
          <p:nvPr>
            <p:ph type="subTitle" idx="5"/>
          </p:nvPr>
        </p:nvSpPr>
        <p:spPr>
          <a:xfrm>
            <a:off x="34854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95" name="Google Shape;595;p24"/>
          <p:cNvSpPr txBox="1">
            <a:spLocks noGrp="1"/>
          </p:cNvSpPr>
          <p:nvPr>
            <p:ph type="title" idx="6" hasCustomPrompt="1"/>
          </p:nvPr>
        </p:nvSpPr>
        <p:spPr>
          <a:xfrm>
            <a:off x="6716925" y="2061475"/>
            <a:ext cx="803700" cy="486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6" name="Google Shape;596;p24"/>
          <p:cNvSpPr txBox="1">
            <a:spLocks noGrp="1"/>
          </p:cNvSpPr>
          <p:nvPr>
            <p:ph type="subTitle" idx="7"/>
          </p:nvPr>
        </p:nvSpPr>
        <p:spPr>
          <a:xfrm>
            <a:off x="6032300" y="35921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7" name="Google Shape;597;p24"/>
          <p:cNvSpPr txBox="1">
            <a:spLocks noGrp="1"/>
          </p:cNvSpPr>
          <p:nvPr>
            <p:ph type="subTitle" idx="8"/>
          </p:nvPr>
        </p:nvSpPr>
        <p:spPr>
          <a:xfrm>
            <a:off x="60323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98" name="Google Shape;598;p2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9" name="Google Shape;599;p24"/>
          <p:cNvSpPr/>
          <p:nvPr/>
        </p:nvSpPr>
        <p:spPr>
          <a:xfrm>
            <a:off x="842400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24"/>
          <p:cNvGrpSpPr/>
          <p:nvPr/>
        </p:nvGrpSpPr>
        <p:grpSpPr>
          <a:xfrm rot="5400000">
            <a:off x="8028460" y="-341009"/>
            <a:ext cx="287691" cy="1473303"/>
            <a:chOff x="-1582400" y="253375"/>
            <a:chExt cx="217750" cy="1115125"/>
          </a:xfrm>
        </p:grpSpPr>
        <p:sp>
          <p:nvSpPr>
            <p:cNvPr id="601" name="Google Shape;601;p24"/>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24"/>
          <p:cNvSpPr/>
          <p:nvPr/>
        </p:nvSpPr>
        <p:spPr>
          <a:xfrm rot="-5400000" flipH="1">
            <a:off x="573119" y="4146754"/>
            <a:ext cx="897949" cy="1812434"/>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27"/>
        <p:cNvGrpSpPr/>
        <p:nvPr/>
      </p:nvGrpSpPr>
      <p:grpSpPr>
        <a:xfrm>
          <a:off x="0" y="0"/>
          <a:ext cx="0" cy="0"/>
          <a:chOff x="0" y="0"/>
          <a:chExt cx="0" cy="0"/>
        </a:xfrm>
      </p:grpSpPr>
      <p:sp>
        <p:nvSpPr>
          <p:cNvPr id="728" name="Google Shape;728;p25"/>
          <p:cNvSpPr txBox="1">
            <a:spLocks noGrp="1"/>
          </p:cNvSpPr>
          <p:nvPr>
            <p:ph type="title"/>
          </p:nvPr>
        </p:nvSpPr>
        <p:spPr>
          <a:xfrm>
            <a:off x="2678700" y="2590913"/>
            <a:ext cx="3786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9" name="Google Shape;729;p25"/>
          <p:cNvSpPr txBox="1">
            <a:spLocks noGrp="1"/>
          </p:cNvSpPr>
          <p:nvPr>
            <p:ph type="title" idx="2" hasCustomPrompt="1"/>
          </p:nvPr>
        </p:nvSpPr>
        <p:spPr>
          <a:xfrm>
            <a:off x="3542400" y="1358900"/>
            <a:ext cx="2059200" cy="103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0" name="Google Shape;730;p25"/>
          <p:cNvSpPr txBox="1">
            <a:spLocks noGrp="1"/>
          </p:cNvSpPr>
          <p:nvPr>
            <p:ph type="subTitle" idx="1"/>
          </p:nvPr>
        </p:nvSpPr>
        <p:spPr>
          <a:xfrm>
            <a:off x="2370150" y="3432725"/>
            <a:ext cx="44037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1" name="Google Shape;731;p25"/>
          <p:cNvSpPr/>
          <p:nvPr/>
        </p:nvSpPr>
        <p:spPr>
          <a:xfrm>
            <a:off x="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708480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25"/>
          <p:cNvGrpSpPr/>
          <p:nvPr/>
        </p:nvGrpSpPr>
        <p:grpSpPr>
          <a:xfrm>
            <a:off x="362722" y="2992992"/>
            <a:ext cx="548962" cy="2150503"/>
            <a:chOff x="4713875" y="3872675"/>
            <a:chExt cx="276625" cy="1083650"/>
          </a:xfrm>
        </p:grpSpPr>
        <p:sp>
          <p:nvSpPr>
            <p:cNvPr id="734" name="Google Shape;734;p25"/>
            <p:cNvSpPr/>
            <p:nvPr/>
          </p:nvSpPr>
          <p:spPr>
            <a:xfrm>
              <a:off x="4713875" y="4749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4713875" y="45748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4713875" y="4662200"/>
              <a:ext cx="30425" cy="30425"/>
            </a:xfrm>
            <a:custGeom>
              <a:avLst/>
              <a:gdLst/>
              <a:ahLst/>
              <a:cxnLst/>
              <a:rect l="l" t="t" r="r" b="b"/>
              <a:pathLst>
                <a:path w="1217" h="1217" extrusionOk="0">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4713875" y="44874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4713875"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4713875" y="4400050"/>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4713875" y="4926400"/>
              <a:ext cx="29675" cy="29925"/>
            </a:xfrm>
            <a:custGeom>
              <a:avLst/>
              <a:gdLst/>
              <a:ahLst/>
              <a:cxnLst/>
              <a:rect l="l" t="t" r="r" b="b"/>
              <a:pathLst>
                <a:path w="1187" h="1197" extrusionOk="0">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4796700" y="4487450"/>
              <a:ext cx="30425" cy="30400"/>
            </a:xfrm>
            <a:custGeom>
              <a:avLst/>
              <a:gdLst/>
              <a:ahLst/>
              <a:cxnLst/>
              <a:rect l="l" t="t" r="r" b="b"/>
              <a:pathLst>
                <a:path w="1217" h="1216" extrusionOk="0">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4796700" y="4574825"/>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4795200" y="4312675"/>
              <a:ext cx="31175" cy="30400"/>
            </a:xfrm>
            <a:custGeom>
              <a:avLst/>
              <a:gdLst/>
              <a:ahLst/>
              <a:cxnLst/>
              <a:rect l="l" t="t" r="r" b="b"/>
              <a:pathLst>
                <a:path w="1247" h="1216" extrusionOk="0">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4796700"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4796700" y="4751125"/>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4796700" y="466372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4795200" y="4400050"/>
              <a:ext cx="31175" cy="30425"/>
            </a:xfrm>
            <a:custGeom>
              <a:avLst/>
              <a:gdLst/>
              <a:ahLst/>
              <a:cxnLst/>
              <a:rect l="l" t="t" r="r" b="b"/>
              <a:pathLst>
                <a:path w="1247" h="1217" extrusionOk="0">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4795950" y="4925900"/>
              <a:ext cx="30425" cy="30425"/>
            </a:xfrm>
            <a:custGeom>
              <a:avLst/>
              <a:gdLst/>
              <a:ahLst/>
              <a:cxnLst/>
              <a:rect l="l" t="t" r="r" b="b"/>
              <a:pathLst>
                <a:path w="1217" h="1217" extrusionOk="0">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4878025" y="48385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4878025" y="4751125"/>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4878025" y="4574825"/>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4878025" y="4312675"/>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4878025" y="466372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4878025" y="4487450"/>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4878025" y="4224525"/>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4878025" y="4400050"/>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4879525" y="4925900"/>
              <a:ext cx="30425" cy="30425"/>
            </a:xfrm>
            <a:custGeom>
              <a:avLst/>
              <a:gdLst/>
              <a:ahLst/>
              <a:cxnLst/>
              <a:rect l="l" t="t" r="r" b="b"/>
              <a:pathLst>
                <a:path w="1217" h="1217" extrusionOk="0">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4960075" y="4137125"/>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4960075" y="4487450"/>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4960075" y="4312675"/>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4960075" y="4224525"/>
              <a:ext cx="30425" cy="30400"/>
            </a:xfrm>
            <a:custGeom>
              <a:avLst/>
              <a:gdLst/>
              <a:ahLst/>
              <a:cxnLst/>
              <a:rect l="l" t="t" r="r" b="b"/>
              <a:pathLst>
                <a:path w="1217" h="1216" extrusionOk="0">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4960075" y="4400050"/>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4960075" y="4837750"/>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4960075" y="4751125"/>
              <a:ext cx="30425" cy="30425"/>
            </a:xfrm>
            <a:custGeom>
              <a:avLst/>
              <a:gdLst/>
              <a:ahLst/>
              <a:cxnLst/>
              <a:rect l="l" t="t" r="r" b="b"/>
              <a:pathLst>
                <a:path w="1217" h="1217" extrusionOk="0">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4960075" y="4663725"/>
              <a:ext cx="30425" cy="30425"/>
            </a:xfrm>
            <a:custGeom>
              <a:avLst/>
              <a:gdLst/>
              <a:ahLst/>
              <a:cxnLst/>
              <a:rect l="l" t="t" r="r" b="b"/>
              <a:pathLst>
                <a:path w="1217" h="1217" extrusionOk="0">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4960075" y="4574825"/>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4960075" y="4926175"/>
              <a:ext cx="30425" cy="30150"/>
            </a:xfrm>
            <a:custGeom>
              <a:avLst/>
              <a:gdLst/>
              <a:ahLst/>
              <a:cxnLst/>
              <a:rect l="l" t="t" r="r" b="b"/>
              <a:pathLst>
                <a:path w="1217" h="1206" extrusionOk="0">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4960075" y="3962350"/>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4960075" y="4048975"/>
              <a:ext cx="30425" cy="30425"/>
            </a:xfrm>
            <a:custGeom>
              <a:avLst/>
              <a:gdLst/>
              <a:ahLst/>
              <a:cxnLst/>
              <a:rect l="l" t="t" r="r" b="b"/>
              <a:pathLst>
                <a:path w="1217" h="1217" extrusionOk="0">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4960075"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4878025" y="3872675"/>
              <a:ext cx="30400" cy="31200"/>
            </a:xfrm>
            <a:custGeom>
              <a:avLst/>
              <a:gdLst/>
              <a:ahLst/>
              <a:cxnLst/>
              <a:rect l="l" t="t" r="r" b="b"/>
              <a:pathLst>
                <a:path w="1216" h="1248" extrusionOk="0">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4878025" y="4137125"/>
              <a:ext cx="29650" cy="29675"/>
            </a:xfrm>
            <a:custGeom>
              <a:avLst/>
              <a:gdLst/>
              <a:ahLst/>
              <a:cxnLst/>
              <a:rect l="l" t="t" r="r" b="b"/>
              <a:pathLst>
                <a:path w="1186" h="1187" extrusionOk="0">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4878025" y="404897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4878025" y="3961600"/>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4796700" y="3961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4796700"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4795200" y="4224525"/>
              <a:ext cx="31175" cy="30400"/>
            </a:xfrm>
            <a:custGeom>
              <a:avLst/>
              <a:gdLst/>
              <a:ahLst/>
              <a:cxnLst/>
              <a:rect l="l" t="t" r="r" b="b"/>
              <a:pathLst>
                <a:path w="1247" h="1216" extrusionOk="0">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4796700" y="4137125"/>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4796700" y="40489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4713875" y="3872675"/>
              <a:ext cx="30425" cy="31200"/>
            </a:xfrm>
            <a:custGeom>
              <a:avLst/>
              <a:gdLst/>
              <a:ahLst/>
              <a:cxnLst/>
              <a:rect l="l" t="t" r="r" b="b"/>
              <a:pathLst>
                <a:path w="1217" h="1248" extrusionOk="0">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4713875" y="3961600"/>
              <a:ext cx="30425" cy="30425"/>
            </a:xfrm>
            <a:custGeom>
              <a:avLst/>
              <a:gdLst/>
              <a:ahLst/>
              <a:cxnLst/>
              <a:rect l="l" t="t" r="r" b="b"/>
              <a:pathLst>
                <a:path w="1217" h="1217" extrusionOk="0">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4713875" y="4136375"/>
              <a:ext cx="30425" cy="30425"/>
            </a:xfrm>
            <a:custGeom>
              <a:avLst/>
              <a:gdLst/>
              <a:ahLst/>
              <a:cxnLst/>
              <a:rect l="l" t="t" r="r" b="b"/>
              <a:pathLst>
                <a:path w="1217" h="1217" extrusionOk="0">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4713875" y="4223750"/>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4713875" y="4048975"/>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4713875" y="4312675"/>
              <a:ext cx="29675" cy="29650"/>
            </a:xfrm>
            <a:custGeom>
              <a:avLst/>
              <a:gdLst/>
              <a:ahLst/>
              <a:cxnLst/>
              <a:rect l="l" t="t" r="r" b="b"/>
              <a:pathLst>
                <a:path w="1187" h="1186" extrusionOk="0">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6" name="Google Shape;786;p25"/>
          <p:cNvCxnSpPr/>
          <p:nvPr/>
        </p:nvCxnSpPr>
        <p:spPr>
          <a:xfrm>
            <a:off x="7693525" y="47366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787" name="Google Shape;787;p25"/>
          <p:cNvCxnSpPr/>
          <p:nvPr/>
        </p:nvCxnSpPr>
        <p:spPr>
          <a:xfrm>
            <a:off x="7693525" y="4889000"/>
            <a:ext cx="1779000" cy="0"/>
          </a:xfrm>
          <a:prstGeom prst="straightConnector1">
            <a:avLst/>
          </a:prstGeom>
          <a:noFill/>
          <a:ln w="19050" cap="flat" cmpd="sng">
            <a:solidFill>
              <a:srgbClr val="3F5294"/>
            </a:solidFill>
            <a:prstDash val="solid"/>
            <a:round/>
            <a:headEnd type="none" w="med" len="med"/>
            <a:tailEnd type="none" w="med" len="med"/>
          </a:ln>
        </p:spPr>
      </p:cxnSp>
      <p:sp>
        <p:nvSpPr>
          <p:cNvPr id="788" name="Google Shape;788;p25"/>
          <p:cNvSpPr/>
          <p:nvPr/>
        </p:nvSpPr>
        <p:spPr>
          <a:xfrm rot="5400000">
            <a:off x="527085" y="-258207"/>
            <a:ext cx="671144" cy="1725287"/>
          </a:xfrm>
          <a:custGeom>
            <a:avLst/>
            <a:gdLst/>
            <a:ahLst/>
            <a:cxnLst/>
            <a:rect l="l" t="t" r="r" b="b"/>
            <a:pathLst>
              <a:path w="23010" h="59151" fill="none" extrusionOk="0">
                <a:moveTo>
                  <a:pt x="0" y="59150"/>
                </a:moveTo>
                <a:lnTo>
                  <a:pt x="0" y="11520"/>
                </a:lnTo>
                <a:cubicBezTo>
                  <a:pt x="0" y="5168"/>
                  <a:pt x="5168" y="1"/>
                  <a:pt x="11490" y="1"/>
                </a:cubicBezTo>
                <a:lnTo>
                  <a:pt x="11490" y="1"/>
                </a:lnTo>
                <a:cubicBezTo>
                  <a:pt x="17843" y="1"/>
                  <a:pt x="23010" y="5168"/>
                  <a:pt x="23010" y="11520"/>
                </a:cubicBezTo>
                <a:lnTo>
                  <a:pt x="23010" y="5915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9" name="Google Shape;789;p25"/>
          <p:cNvCxnSpPr/>
          <p:nvPr/>
        </p:nvCxnSpPr>
        <p:spPr>
          <a:xfrm>
            <a:off x="7693525" y="5041400"/>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790"/>
        <p:cNvGrpSpPr/>
        <p:nvPr/>
      </p:nvGrpSpPr>
      <p:grpSpPr>
        <a:xfrm>
          <a:off x="0" y="0"/>
          <a:ext cx="0" cy="0"/>
          <a:chOff x="0" y="0"/>
          <a:chExt cx="0" cy="0"/>
        </a:xfrm>
      </p:grpSpPr>
      <p:sp>
        <p:nvSpPr>
          <p:cNvPr id="791" name="Google Shape;791;p26"/>
          <p:cNvSpPr txBox="1">
            <a:spLocks noGrp="1"/>
          </p:cNvSpPr>
          <p:nvPr>
            <p:ph type="title"/>
          </p:nvPr>
        </p:nvSpPr>
        <p:spPr>
          <a:xfrm>
            <a:off x="4045075" y="2595350"/>
            <a:ext cx="43857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2" name="Google Shape;792;p26"/>
          <p:cNvSpPr txBox="1">
            <a:spLocks noGrp="1"/>
          </p:cNvSpPr>
          <p:nvPr>
            <p:ph type="title" idx="2" hasCustomPrompt="1"/>
          </p:nvPr>
        </p:nvSpPr>
        <p:spPr>
          <a:xfrm>
            <a:off x="6373100" y="1359025"/>
            <a:ext cx="2057400" cy="103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93" name="Google Shape;793;p26"/>
          <p:cNvSpPr txBox="1">
            <a:spLocks noGrp="1"/>
          </p:cNvSpPr>
          <p:nvPr>
            <p:ph type="subTitle" idx="1"/>
          </p:nvPr>
        </p:nvSpPr>
        <p:spPr>
          <a:xfrm>
            <a:off x="4044950" y="3437150"/>
            <a:ext cx="4385700" cy="68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4" name="Google Shape;794;p26"/>
          <p:cNvSpPr/>
          <p:nvPr/>
        </p:nvSpPr>
        <p:spPr>
          <a:xfrm>
            <a:off x="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560913" y="1099975"/>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26"/>
          <p:cNvCxnSpPr/>
          <p:nvPr/>
        </p:nvCxnSpPr>
        <p:spPr>
          <a:xfrm>
            <a:off x="6128700" y="48990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1"/>
        <p:cNvGrpSpPr/>
        <p:nvPr/>
      </p:nvGrpSpPr>
      <p:grpSpPr>
        <a:xfrm>
          <a:off x="0" y="0"/>
          <a:ext cx="0" cy="0"/>
          <a:chOff x="0" y="0"/>
          <a:chExt cx="0" cy="0"/>
        </a:xfrm>
      </p:grpSpPr>
      <p:sp>
        <p:nvSpPr>
          <p:cNvPr id="142" name="Google Shape;142;p3"/>
          <p:cNvSpPr/>
          <p:nvPr/>
        </p:nvSpPr>
        <p:spPr>
          <a:xfrm>
            <a:off x="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a:spLocks noGrp="1"/>
          </p:cNvSpPr>
          <p:nvPr>
            <p:ph type="title"/>
          </p:nvPr>
        </p:nvSpPr>
        <p:spPr>
          <a:xfrm>
            <a:off x="2622375" y="2610638"/>
            <a:ext cx="57972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4" name="Google Shape;144;p3"/>
          <p:cNvSpPr txBox="1">
            <a:spLocks noGrp="1"/>
          </p:cNvSpPr>
          <p:nvPr>
            <p:ph type="title" idx="2" hasCustomPrompt="1"/>
          </p:nvPr>
        </p:nvSpPr>
        <p:spPr>
          <a:xfrm>
            <a:off x="6362175" y="1328938"/>
            <a:ext cx="2057400" cy="106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3"/>
          <p:cNvSpPr txBox="1">
            <a:spLocks noGrp="1"/>
          </p:cNvSpPr>
          <p:nvPr>
            <p:ph type="subTitle" idx="1"/>
          </p:nvPr>
        </p:nvSpPr>
        <p:spPr>
          <a:xfrm>
            <a:off x="2622375" y="3439575"/>
            <a:ext cx="57972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3"/>
          <p:cNvSpPr/>
          <p:nvPr/>
        </p:nvSpPr>
        <p:spPr>
          <a:xfrm flipH="1">
            <a:off x="-588359" y="1909788"/>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5400000">
            <a:off x="1218278" y="3511244"/>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5400000">
            <a:off x="1219089" y="3758228"/>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 name="Google Shape;149;p3"/>
          <p:cNvCxnSpPr/>
          <p:nvPr/>
        </p:nvCxnSpPr>
        <p:spPr>
          <a:xfrm rot="5400000">
            <a:off x="80575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0" name="Google Shape;150;p3"/>
          <p:cNvCxnSpPr/>
          <p:nvPr/>
        </p:nvCxnSpPr>
        <p:spPr>
          <a:xfrm rot="5400000">
            <a:off x="79051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1" name="Google Shape;151;p3"/>
          <p:cNvCxnSpPr/>
          <p:nvPr/>
        </p:nvCxnSpPr>
        <p:spPr>
          <a:xfrm rot="5400000">
            <a:off x="77527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2" name="Google Shape;152;p3"/>
          <p:cNvCxnSpPr/>
          <p:nvPr/>
        </p:nvCxnSpPr>
        <p:spPr>
          <a:xfrm rot="10800000">
            <a:off x="-18334" y="2595600"/>
            <a:ext cx="610200" cy="0"/>
          </a:xfrm>
          <a:prstGeom prst="straightConnector1">
            <a:avLst/>
          </a:prstGeom>
          <a:noFill/>
          <a:ln w="19050" cap="flat" cmpd="sng">
            <a:solidFill>
              <a:srgbClr val="3F5294"/>
            </a:solidFill>
            <a:prstDash val="solid"/>
            <a:round/>
            <a:headEnd type="none" w="med" len="med"/>
            <a:tailEnd type="none" w="med" len="med"/>
          </a:ln>
        </p:spPr>
      </p:cxnSp>
      <p:cxnSp>
        <p:nvCxnSpPr>
          <p:cNvPr id="153" name="Google Shape;153;p3"/>
          <p:cNvCxnSpPr/>
          <p:nvPr/>
        </p:nvCxnSpPr>
        <p:spPr>
          <a:xfrm rot="10800000">
            <a:off x="-18334" y="2748000"/>
            <a:ext cx="610200" cy="0"/>
          </a:xfrm>
          <a:prstGeom prst="straightConnector1">
            <a:avLst/>
          </a:prstGeom>
          <a:noFill/>
          <a:ln w="19050" cap="flat" cmpd="sng">
            <a:solidFill>
              <a:srgbClr val="3F5294"/>
            </a:solidFill>
            <a:prstDash val="solid"/>
            <a:round/>
            <a:headEnd type="none" w="med" len="med"/>
            <a:tailEnd type="none" w="med" len="med"/>
          </a:ln>
        </p:spPr>
      </p:cxnSp>
      <p:cxnSp>
        <p:nvCxnSpPr>
          <p:cNvPr id="154" name="Google Shape;154;p3"/>
          <p:cNvCxnSpPr/>
          <p:nvPr/>
        </p:nvCxnSpPr>
        <p:spPr>
          <a:xfrm rot="10800000">
            <a:off x="-18334" y="2443200"/>
            <a:ext cx="6102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839"/>
        <p:cNvGrpSpPr/>
        <p:nvPr/>
      </p:nvGrpSpPr>
      <p:grpSpPr>
        <a:xfrm>
          <a:off x="0" y="0"/>
          <a:ext cx="0" cy="0"/>
          <a:chOff x="0" y="0"/>
          <a:chExt cx="0" cy="0"/>
        </a:xfrm>
      </p:grpSpPr>
      <p:sp>
        <p:nvSpPr>
          <p:cNvPr id="840" name="Google Shape;840;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1" name="Google Shape;841;p28"/>
          <p:cNvSpPr/>
          <p:nvPr/>
        </p:nvSpPr>
        <p:spPr>
          <a:xfrm rot="5400000">
            <a:off x="4281075" y="314450"/>
            <a:ext cx="564900" cy="91440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2" name="Google Shape;842;p28"/>
          <p:cNvGrpSpPr/>
          <p:nvPr/>
        </p:nvGrpSpPr>
        <p:grpSpPr>
          <a:xfrm rot="5400000">
            <a:off x="7937434" y="3910533"/>
            <a:ext cx="1614998" cy="628331"/>
            <a:chOff x="1268525" y="3035300"/>
            <a:chExt cx="818425" cy="318400"/>
          </a:xfrm>
        </p:grpSpPr>
        <p:sp>
          <p:nvSpPr>
            <p:cNvPr id="843" name="Google Shape;843;p28"/>
            <p:cNvSpPr/>
            <p:nvPr/>
          </p:nvSpPr>
          <p:spPr>
            <a:xfrm>
              <a:off x="1268525" y="3035300"/>
              <a:ext cx="104900" cy="103350"/>
            </a:xfrm>
            <a:custGeom>
              <a:avLst/>
              <a:gdLst/>
              <a:ahLst/>
              <a:cxnLst/>
              <a:rect l="l" t="t" r="r" b="b"/>
              <a:pathLst>
                <a:path w="4196" h="4134" extrusionOk="0">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1507125" y="3035300"/>
              <a:ext cx="103375" cy="103350"/>
            </a:xfrm>
            <a:custGeom>
              <a:avLst/>
              <a:gdLst/>
              <a:ahLst/>
              <a:cxnLst/>
              <a:rect l="l" t="t" r="r" b="b"/>
              <a:pathLst>
                <a:path w="4135" h="4134" extrusionOk="0">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1744975" y="3035300"/>
              <a:ext cx="103375" cy="103350"/>
            </a:xfrm>
            <a:custGeom>
              <a:avLst/>
              <a:gdLst/>
              <a:ahLst/>
              <a:cxnLst/>
              <a:rect l="l" t="t" r="r" b="b"/>
              <a:pathLst>
                <a:path w="4135" h="4134" extrusionOk="0">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1982075" y="3035300"/>
              <a:ext cx="104875" cy="103350"/>
            </a:xfrm>
            <a:custGeom>
              <a:avLst/>
              <a:gdLst/>
              <a:ahLst/>
              <a:cxnLst/>
              <a:rect l="l" t="t" r="r" b="b"/>
              <a:pathLst>
                <a:path w="4195" h="4134" extrusionOk="0">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1268525" y="3248825"/>
              <a:ext cx="104900" cy="104875"/>
            </a:xfrm>
            <a:custGeom>
              <a:avLst/>
              <a:gdLst/>
              <a:ahLst/>
              <a:cxnLst/>
              <a:rect l="l" t="t" r="r" b="b"/>
              <a:pathLst>
                <a:path w="4196" h="4195" extrusionOk="0">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1507125" y="3248825"/>
              <a:ext cx="103375" cy="104875"/>
            </a:xfrm>
            <a:custGeom>
              <a:avLst/>
              <a:gdLst/>
              <a:ahLst/>
              <a:cxnLst/>
              <a:rect l="l" t="t" r="r" b="b"/>
              <a:pathLst>
                <a:path w="4135" h="4195" extrusionOk="0">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1744975" y="3248825"/>
              <a:ext cx="103375" cy="104875"/>
            </a:xfrm>
            <a:custGeom>
              <a:avLst/>
              <a:gdLst/>
              <a:ahLst/>
              <a:cxnLst/>
              <a:rect l="l" t="t" r="r" b="b"/>
              <a:pathLst>
                <a:path w="4135" h="4195" extrusionOk="0">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1982075" y="3248825"/>
              <a:ext cx="104875" cy="104875"/>
            </a:xfrm>
            <a:custGeom>
              <a:avLst/>
              <a:gdLst/>
              <a:ahLst/>
              <a:cxnLst/>
              <a:rect l="l" t="t" r="r" b="b"/>
              <a:pathLst>
                <a:path w="4195" h="4195" extrusionOk="0">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28"/>
          <p:cNvGrpSpPr/>
          <p:nvPr/>
        </p:nvGrpSpPr>
        <p:grpSpPr>
          <a:xfrm>
            <a:off x="-294412" y="86625"/>
            <a:ext cx="1007625" cy="1012975"/>
            <a:chOff x="3577850" y="660625"/>
            <a:chExt cx="1007625" cy="1012975"/>
          </a:xfrm>
        </p:grpSpPr>
        <p:sp>
          <p:nvSpPr>
            <p:cNvPr id="852" name="Google Shape;852;p28"/>
            <p:cNvSpPr/>
            <p:nvPr/>
          </p:nvSpPr>
          <p:spPr>
            <a:xfrm>
              <a:off x="3577850" y="660625"/>
              <a:ext cx="1007625" cy="1012975"/>
            </a:xfrm>
            <a:custGeom>
              <a:avLst/>
              <a:gdLst/>
              <a:ahLst/>
              <a:cxnLst/>
              <a:rect l="l" t="t" r="r" b="b"/>
              <a:pathLst>
                <a:path w="40305" h="40519" fill="none" extrusionOk="0">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3741975" y="934200"/>
              <a:ext cx="675575" cy="570700"/>
            </a:xfrm>
            <a:custGeom>
              <a:avLst/>
              <a:gdLst/>
              <a:ahLst/>
              <a:cxnLst/>
              <a:rect l="l" t="t" r="r" b="b"/>
              <a:pathLst>
                <a:path w="27023" h="22828" fill="none" extrusionOk="0">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1" name="Shape 905"/>
        <p:cNvGrpSpPr/>
        <p:nvPr/>
      </p:nvGrpSpPr>
      <p:grpSpPr>
        <a:xfrm>
          <a:off x="0" y="0"/>
          <a:ext cx="0" cy="0"/>
          <a:chOff x="0" y="0"/>
          <a:chExt cx="0" cy="0"/>
        </a:xfrm>
      </p:grpSpPr>
      <p:sp>
        <p:nvSpPr>
          <p:cNvPr id="906" name="Google Shape;90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7" name="Google Shape;907;p30"/>
          <p:cNvSpPr txBox="1">
            <a:spLocks noGrp="1"/>
          </p:cNvSpPr>
          <p:nvPr>
            <p:ph type="body" idx="1"/>
          </p:nvPr>
        </p:nvSpPr>
        <p:spPr>
          <a:xfrm>
            <a:off x="720000" y="1215751"/>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30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908" name="Google Shape;908;p30"/>
          <p:cNvSpPr txBox="1">
            <a:spLocks noGrp="1"/>
          </p:cNvSpPr>
          <p:nvPr>
            <p:ph type="body" idx="2"/>
          </p:nvPr>
        </p:nvSpPr>
        <p:spPr>
          <a:xfrm>
            <a:off x="713225" y="2087650"/>
            <a:ext cx="3706200" cy="25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909" name="Google Shape;909;p30"/>
          <p:cNvSpPr txBox="1">
            <a:spLocks noGrp="1"/>
          </p:cNvSpPr>
          <p:nvPr>
            <p:ph type="body" idx="3"/>
          </p:nvPr>
        </p:nvSpPr>
        <p:spPr>
          <a:xfrm>
            <a:off x="4717625" y="2087650"/>
            <a:ext cx="3706200" cy="25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910" name="Google Shape;910;p30"/>
          <p:cNvSpPr/>
          <p:nvPr/>
        </p:nvSpPr>
        <p:spPr>
          <a:xfrm>
            <a:off x="0" y="4078825"/>
            <a:ext cx="9144000" cy="10647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30"/>
          <p:cNvGrpSpPr/>
          <p:nvPr/>
        </p:nvGrpSpPr>
        <p:grpSpPr>
          <a:xfrm>
            <a:off x="146628" y="4286120"/>
            <a:ext cx="1901119" cy="739611"/>
            <a:chOff x="1268525" y="3035300"/>
            <a:chExt cx="818425" cy="318400"/>
          </a:xfrm>
        </p:grpSpPr>
        <p:sp>
          <p:nvSpPr>
            <p:cNvPr id="912" name="Google Shape;912;p30"/>
            <p:cNvSpPr/>
            <p:nvPr/>
          </p:nvSpPr>
          <p:spPr>
            <a:xfrm>
              <a:off x="1268525" y="3035300"/>
              <a:ext cx="104900" cy="103350"/>
            </a:xfrm>
            <a:custGeom>
              <a:avLst/>
              <a:gdLst/>
              <a:ahLst/>
              <a:cxnLst/>
              <a:rect l="l" t="t" r="r" b="b"/>
              <a:pathLst>
                <a:path w="4196" h="4134" extrusionOk="0">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1507125" y="3035300"/>
              <a:ext cx="103375" cy="103350"/>
            </a:xfrm>
            <a:custGeom>
              <a:avLst/>
              <a:gdLst/>
              <a:ahLst/>
              <a:cxnLst/>
              <a:rect l="l" t="t" r="r" b="b"/>
              <a:pathLst>
                <a:path w="4135" h="4134" extrusionOk="0">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1744975" y="3035300"/>
              <a:ext cx="103375" cy="103350"/>
            </a:xfrm>
            <a:custGeom>
              <a:avLst/>
              <a:gdLst/>
              <a:ahLst/>
              <a:cxnLst/>
              <a:rect l="l" t="t" r="r" b="b"/>
              <a:pathLst>
                <a:path w="4135" h="4134" extrusionOk="0">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1982075" y="3035300"/>
              <a:ext cx="104875" cy="103350"/>
            </a:xfrm>
            <a:custGeom>
              <a:avLst/>
              <a:gdLst/>
              <a:ahLst/>
              <a:cxnLst/>
              <a:rect l="l" t="t" r="r" b="b"/>
              <a:pathLst>
                <a:path w="4195" h="4134" extrusionOk="0">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1268525" y="3248825"/>
              <a:ext cx="104900" cy="104875"/>
            </a:xfrm>
            <a:custGeom>
              <a:avLst/>
              <a:gdLst/>
              <a:ahLst/>
              <a:cxnLst/>
              <a:rect l="l" t="t" r="r" b="b"/>
              <a:pathLst>
                <a:path w="4196" h="4195" extrusionOk="0">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507125" y="3248825"/>
              <a:ext cx="103375" cy="104875"/>
            </a:xfrm>
            <a:custGeom>
              <a:avLst/>
              <a:gdLst/>
              <a:ahLst/>
              <a:cxnLst/>
              <a:rect l="l" t="t" r="r" b="b"/>
              <a:pathLst>
                <a:path w="4135" h="4195" extrusionOk="0">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1744975" y="3248825"/>
              <a:ext cx="103375" cy="104875"/>
            </a:xfrm>
            <a:custGeom>
              <a:avLst/>
              <a:gdLst/>
              <a:ahLst/>
              <a:cxnLst/>
              <a:rect l="l" t="t" r="r" b="b"/>
              <a:pathLst>
                <a:path w="4135" h="4195" extrusionOk="0">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1982075" y="3248825"/>
              <a:ext cx="104875" cy="104875"/>
            </a:xfrm>
            <a:custGeom>
              <a:avLst/>
              <a:gdLst/>
              <a:ahLst/>
              <a:cxnLst/>
              <a:rect l="l" t="t" r="r" b="b"/>
              <a:pathLst>
                <a:path w="4195" h="4195" extrusionOk="0">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0"/>
          <p:cNvGrpSpPr/>
          <p:nvPr/>
        </p:nvGrpSpPr>
        <p:grpSpPr>
          <a:xfrm>
            <a:off x="8423832" y="1"/>
            <a:ext cx="475806" cy="2436660"/>
            <a:chOff x="-1582400" y="253375"/>
            <a:chExt cx="217750" cy="1115125"/>
          </a:xfrm>
        </p:grpSpPr>
        <p:sp>
          <p:nvSpPr>
            <p:cNvPr id="921" name="Google Shape;921;p30"/>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1046"/>
        <p:cNvGrpSpPr/>
        <p:nvPr/>
      </p:nvGrpSpPr>
      <p:grpSpPr>
        <a:xfrm>
          <a:off x="0" y="0"/>
          <a:ext cx="0" cy="0"/>
          <a:chOff x="0" y="0"/>
          <a:chExt cx="0" cy="0"/>
        </a:xfrm>
      </p:grpSpPr>
      <p:sp>
        <p:nvSpPr>
          <p:cNvPr id="1047" name="Google Shape;1047;p31"/>
          <p:cNvSpPr txBox="1">
            <a:spLocks noGrp="1"/>
          </p:cNvSpPr>
          <p:nvPr>
            <p:ph type="title"/>
          </p:nvPr>
        </p:nvSpPr>
        <p:spPr>
          <a:xfrm>
            <a:off x="713263"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5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8" name="Google Shape;1048;p31"/>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9" name="Google Shape;1049;p31"/>
          <p:cNvSpPr txBox="1"/>
          <p:nvPr/>
        </p:nvSpPr>
        <p:spPr>
          <a:xfrm>
            <a:off x="464375"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PT Sans"/>
                <a:ea typeface="PT Sans"/>
                <a:cs typeface="PT Sans"/>
                <a:sym typeface="PT Sans"/>
              </a:rPr>
              <a:t>CREDITS:</a:t>
            </a:r>
            <a:r>
              <a:rPr lang="en" sz="1200">
                <a:solidFill>
                  <a:schemeClr val="dk1"/>
                </a:solidFill>
                <a:latin typeface="PT Sans"/>
                <a:ea typeface="PT Sans"/>
                <a:cs typeface="PT Sans"/>
                <a:sym typeface="PT Sans"/>
              </a:rPr>
              <a:t> This presentation template was created by </a:t>
            </a:r>
            <a:r>
              <a:rPr lang="en" sz="1200" b="1" u="sng">
                <a:solidFill>
                  <a:schemeClr val="hlink"/>
                </a:solidFill>
                <a:latin typeface="PT Sans"/>
                <a:ea typeface="PT Sans"/>
                <a:cs typeface="PT Sans"/>
                <a:sym typeface="PT Sans"/>
                <a:hlinkClick r:id="rId2"/>
              </a:rPr>
              <a:t>Slidesgo</a:t>
            </a:r>
            <a:r>
              <a:rPr lang="en" sz="1200">
                <a:solidFill>
                  <a:schemeClr val="dk1"/>
                </a:solidFill>
                <a:latin typeface="PT Sans"/>
                <a:ea typeface="PT Sans"/>
                <a:cs typeface="PT Sans"/>
                <a:sym typeface="PT Sans"/>
              </a:rPr>
              <a:t>, and includes icons by </a:t>
            </a:r>
            <a:r>
              <a:rPr lang="en" sz="1200" b="1" u="sng">
                <a:solidFill>
                  <a:schemeClr val="dk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PT Sans"/>
                <a:ea typeface="PT Sans"/>
                <a:cs typeface="PT Sans"/>
                <a:sym typeface="PT Sans"/>
              </a:rPr>
              <a:t>, and infographics &amp; images by </a:t>
            </a:r>
            <a:r>
              <a:rPr lang="en" sz="1200" b="1" u="sng">
                <a:solidFill>
                  <a:schemeClr val="dk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PT Sans"/>
                <a:ea typeface="PT Sans"/>
                <a:cs typeface="PT Sans"/>
                <a:sym typeface="PT Sans"/>
              </a:rPr>
              <a:t> </a:t>
            </a:r>
            <a:endParaRPr sz="1200" b="1" u="sng">
              <a:solidFill>
                <a:schemeClr val="dk1"/>
              </a:solidFill>
              <a:latin typeface="PT Sans"/>
              <a:ea typeface="PT Sans"/>
              <a:cs typeface="PT Sans"/>
              <a:sym typeface="PT Sans"/>
            </a:endParaRPr>
          </a:p>
        </p:txBody>
      </p:sp>
      <p:sp>
        <p:nvSpPr>
          <p:cNvPr id="1050" name="Google Shape;1050;p31"/>
          <p:cNvSpPr/>
          <p:nvPr/>
        </p:nvSpPr>
        <p:spPr>
          <a:xfrm>
            <a:off x="5875875" y="0"/>
            <a:ext cx="3268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31"/>
          <p:cNvGrpSpPr/>
          <p:nvPr/>
        </p:nvGrpSpPr>
        <p:grpSpPr>
          <a:xfrm rot="5400000" flipH="1">
            <a:off x="7628782" y="3348574"/>
            <a:ext cx="2057416" cy="453447"/>
            <a:chOff x="-737950" y="458900"/>
            <a:chExt cx="549450" cy="121100"/>
          </a:xfrm>
        </p:grpSpPr>
        <p:sp>
          <p:nvSpPr>
            <p:cNvPr id="1052" name="Google Shape;1052;p3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31"/>
          <p:cNvGrpSpPr/>
          <p:nvPr/>
        </p:nvGrpSpPr>
        <p:grpSpPr>
          <a:xfrm>
            <a:off x="6264136" y="-399408"/>
            <a:ext cx="1676211" cy="1602661"/>
            <a:chOff x="6595375" y="1675850"/>
            <a:chExt cx="1229525" cy="1175575"/>
          </a:xfrm>
        </p:grpSpPr>
        <p:sp>
          <p:nvSpPr>
            <p:cNvPr id="1058" name="Google Shape;1058;p31"/>
            <p:cNvSpPr/>
            <p:nvPr/>
          </p:nvSpPr>
          <p:spPr>
            <a:xfrm>
              <a:off x="6595375" y="1675850"/>
              <a:ext cx="1229525" cy="1175575"/>
            </a:xfrm>
            <a:custGeom>
              <a:avLst/>
              <a:gdLst/>
              <a:ahLst/>
              <a:cxnLst/>
              <a:rect l="l" t="t" r="r" b="b"/>
              <a:pathLst>
                <a:path w="49181" h="47023" fill="none" extrusionOk="0">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6727600" y="1801225"/>
              <a:ext cx="965075" cy="923300"/>
            </a:xfrm>
            <a:custGeom>
              <a:avLst/>
              <a:gdLst/>
              <a:ahLst/>
              <a:cxnLst/>
              <a:rect l="l" t="t" r="r" b="b"/>
              <a:pathLst>
                <a:path w="38603" h="36932" fill="none" extrusionOk="0">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6856025" y="1922800"/>
              <a:ext cx="710525" cy="681650"/>
            </a:xfrm>
            <a:custGeom>
              <a:avLst/>
              <a:gdLst/>
              <a:ahLst/>
              <a:cxnLst/>
              <a:rect l="l" t="t" r="r" b="b"/>
              <a:pathLst>
                <a:path w="28421" h="27266" fill="none" extrusionOk="0">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6989000" y="2052000"/>
              <a:ext cx="442275" cy="421750"/>
            </a:xfrm>
            <a:custGeom>
              <a:avLst/>
              <a:gdLst/>
              <a:ahLst/>
              <a:cxnLst/>
              <a:rect l="l" t="t" r="r" b="b"/>
              <a:pathLst>
                <a:path w="17691" h="16870" fill="none" extrusionOk="0">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7106025" y="2164450"/>
              <a:ext cx="209000" cy="198350"/>
            </a:xfrm>
            <a:custGeom>
              <a:avLst/>
              <a:gdLst/>
              <a:ahLst/>
              <a:cxnLst/>
              <a:rect l="l" t="t" r="r" b="b"/>
              <a:pathLst>
                <a:path w="8360" h="7934" fill="none" extrusionOk="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3" name="Google Shape;1063;p31"/>
          <p:cNvCxnSpPr/>
          <p:nvPr/>
        </p:nvCxnSpPr>
        <p:spPr>
          <a:xfrm>
            <a:off x="0" y="485672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064"/>
        <p:cNvGrpSpPr/>
        <p:nvPr/>
      </p:nvGrpSpPr>
      <p:grpSpPr>
        <a:xfrm>
          <a:off x="0" y="0"/>
          <a:ext cx="0" cy="0"/>
          <a:chOff x="0" y="0"/>
          <a:chExt cx="0" cy="0"/>
        </a:xfrm>
      </p:grpSpPr>
      <p:sp>
        <p:nvSpPr>
          <p:cNvPr id="1065" name="Google Shape;1065;p32"/>
          <p:cNvSpPr/>
          <p:nvPr/>
        </p:nvSpPr>
        <p:spPr>
          <a:xfrm>
            <a:off x="-6775"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6" name="Google Shape;1066;p32"/>
          <p:cNvCxnSpPr/>
          <p:nvPr/>
        </p:nvCxnSpPr>
        <p:spPr>
          <a:xfrm rot="10800000">
            <a:off x="7364997" y="6603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067" name="Google Shape;1067;p32"/>
          <p:cNvCxnSpPr/>
          <p:nvPr/>
        </p:nvCxnSpPr>
        <p:spPr>
          <a:xfrm rot="10800000">
            <a:off x="7364997" y="5079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068" name="Google Shape;1068;p32"/>
          <p:cNvCxnSpPr/>
          <p:nvPr/>
        </p:nvCxnSpPr>
        <p:spPr>
          <a:xfrm rot="10800000">
            <a:off x="7364997" y="355589"/>
            <a:ext cx="1779000" cy="0"/>
          </a:xfrm>
          <a:prstGeom prst="straightConnector1">
            <a:avLst/>
          </a:prstGeom>
          <a:noFill/>
          <a:ln w="19050" cap="flat" cmpd="sng">
            <a:solidFill>
              <a:srgbClr val="3F5294"/>
            </a:solidFill>
            <a:prstDash val="solid"/>
            <a:round/>
            <a:headEnd type="none" w="med" len="med"/>
            <a:tailEnd type="none" w="med" len="med"/>
          </a:ln>
        </p:spPr>
      </p:cxnSp>
      <p:grpSp>
        <p:nvGrpSpPr>
          <p:cNvPr id="1069" name="Google Shape;1069;p32"/>
          <p:cNvGrpSpPr/>
          <p:nvPr/>
        </p:nvGrpSpPr>
        <p:grpSpPr>
          <a:xfrm rot="5400000" flipH="1">
            <a:off x="-260093" y="4198295"/>
            <a:ext cx="1226647" cy="270356"/>
            <a:chOff x="-737950" y="458900"/>
            <a:chExt cx="549450" cy="121100"/>
          </a:xfrm>
        </p:grpSpPr>
        <p:sp>
          <p:nvSpPr>
            <p:cNvPr id="1070" name="Google Shape;1070;p32"/>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4"/>
          <p:cNvSpPr txBox="1">
            <a:spLocks noGrp="1"/>
          </p:cNvSpPr>
          <p:nvPr>
            <p:ph type="body" idx="1"/>
          </p:nvPr>
        </p:nvSpPr>
        <p:spPr>
          <a:xfrm>
            <a:off x="720000" y="1215751"/>
            <a:ext cx="7704000" cy="425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58" name="Google Shape;158;p4"/>
          <p:cNvSpPr/>
          <p:nvPr/>
        </p:nvSpPr>
        <p:spPr>
          <a:xfrm>
            <a:off x="0" y="4133675"/>
            <a:ext cx="9144000" cy="10101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4"/>
          <p:cNvGrpSpPr/>
          <p:nvPr/>
        </p:nvGrpSpPr>
        <p:grpSpPr>
          <a:xfrm flipH="1">
            <a:off x="7811482" y="123720"/>
            <a:ext cx="1226647" cy="270356"/>
            <a:chOff x="-737950" y="458900"/>
            <a:chExt cx="549450" cy="121100"/>
          </a:xfrm>
        </p:grpSpPr>
        <p:sp>
          <p:nvSpPr>
            <p:cNvPr id="160" name="Google Shape;160;p4"/>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 name="Google Shape;165;p4"/>
          <p:cNvCxnSpPr/>
          <p:nvPr/>
        </p:nvCxnSpPr>
        <p:spPr>
          <a:xfrm>
            <a:off x="354850"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66" name="Google Shape;166;p4"/>
          <p:cNvCxnSpPr/>
          <p:nvPr/>
        </p:nvCxnSpPr>
        <p:spPr>
          <a:xfrm>
            <a:off x="601838"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67" name="Google Shape;167;p4"/>
          <p:cNvCxnSpPr/>
          <p:nvPr/>
        </p:nvCxnSpPr>
        <p:spPr>
          <a:xfrm>
            <a:off x="107100" y="344220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6"/>
        <p:cNvGrpSpPr/>
        <p:nvPr/>
      </p:nvGrpSpPr>
      <p:grpSpPr>
        <a:xfrm>
          <a:off x="0" y="0"/>
          <a:ext cx="0" cy="0"/>
          <a:chOff x="0" y="0"/>
          <a:chExt cx="0" cy="0"/>
        </a:xfrm>
      </p:grpSpPr>
      <p:sp>
        <p:nvSpPr>
          <p:cNvPr id="187" name="Google Shape;187;p7"/>
          <p:cNvSpPr/>
          <p:nvPr/>
        </p:nvSpPr>
        <p:spPr>
          <a:xfrm>
            <a:off x="595230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7"/>
          <p:cNvSpPr txBox="1">
            <a:spLocks noGrp="1"/>
          </p:cNvSpPr>
          <p:nvPr>
            <p:ph type="subTitle" idx="1"/>
          </p:nvPr>
        </p:nvSpPr>
        <p:spPr>
          <a:xfrm>
            <a:off x="720000" y="17536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90" name="Google Shape;190;p7"/>
          <p:cNvSpPr/>
          <p:nvPr/>
        </p:nvSpPr>
        <p:spPr>
          <a:xfrm>
            <a:off x="8430900" y="-795525"/>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1"/>
        <p:cNvGrpSpPr/>
        <p:nvPr/>
      </p:nvGrpSpPr>
      <p:grpSpPr>
        <a:xfrm>
          <a:off x="0" y="0"/>
          <a:ext cx="0" cy="0"/>
          <a:chOff x="0" y="0"/>
          <a:chExt cx="0" cy="0"/>
        </a:xfrm>
      </p:grpSpPr>
      <p:sp>
        <p:nvSpPr>
          <p:cNvPr id="192" name="Google Shape;192;p8"/>
          <p:cNvSpPr/>
          <p:nvPr/>
        </p:nvSpPr>
        <p:spPr>
          <a:xfrm>
            <a:off x="0" y="1279800"/>
            <a:ext cx="9144000" cy="25839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txBox="1">
            <a:spLocks noGrp="1"/>
          </p:cNvSpPr>
          <p:nvPr>
            <p:ph type="title"/>
          </p:nvPr>
        </p:nvSpPr>
        <p:spPr>
          <a:xfrm>
            <a:off x="2043325" y="1819650"/>
            <a:ext cx="5205300" cy="1504200"/>
          </a:xfrm>
          <a:prstGeom prst="rect">
            <a:avLst/>
          </a:prstGeom>
          <a:solidFill>
            <a:schemeClr val="dk2"/>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4" name="Google Shape;194;p8"/>
          <p:cNvGrpSpPr/>
          <p:nvPr/>
        </p:nvGrpSpPr>
        <p:grpSpPr>
          <a:xfrm>
            <a:off x="10" y="5"/>
            <a:ext cx="1213685" cy="1114620"/>
            <a:chOff x="1875850" y="163850"/>
            <a:chExt cx="685775" cy="629800"/>
          </a:xfrm>
        </p:grpSpPr>
        <p:sp>
          <p:nvSpPr>
            <p:cNvPr id="195" name="Google Shape;195;p8"/>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0" name="Google Shape;220;p8"/>
          <p:cNvCxnSpPr/>
          <p:nvPr/>
        </p:nvCxnSpPr>
        <p:spPr>
          <a:xfrm rot="10800000">
            <a:off x="8293344" y="4000719"/>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21" name="Google Shape;221;p8"/>
          <p:cNvCxnSpPr/>
          <p:nvPr/>
        </p:nvCxnSpPr>
        <p:spPr>
          <a:xfrm rot="10800000">
            <a:off x="8293344" y="3505981"/>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22" name="Google Shape;222;p8"/>
          <p:cNvCxnSpPr/>
          <p:nvPr/>
        </p:nvCxnSpPr>
        <p:spPr>
          <a:xfrm rot="10800000">
            <a:off x="8293344" y="3752969"/>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3"/>
        <p:cNvGrpSpPr/>
        <p:nvPr/>
      </p:nvGrpSpPr>
      <p:grpSpPr>
        <a:xfrm>
          <a:off x="0" y="0"/>
          <a:ext cx="0" cy="0"/>
          <a:chOff x="0" y="0"/>
          <a:chExt cx="0" cy="0"/>
        </a:xfrm>
      </p:grpSpPr>
      <p:sp>
        <p:nvSpPr>
          <p:cNvPr id="224" name="Google Shape;224;p9"/>
          <p:cNvSpPr/>
          <p:nvPr/>
        </p:nvSpPr>
        <p:spPr>
          <a:xfrm>
            <a:off x="0" y="0"/>
            <a:ext cx="9144000" cy="30762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txBox="1">
            <a:spLocks noGrp="1"/>
          </p:cNvSpPr>
          <p:nvPr>
            <p:ph type="title"/>
          </p:nvPr>
        </p:nvSpPr>
        <p:spPr>
          <a:xfrm>
            <a:off x="2135550" y="1779000"/>
            <a:ext cx="4872900" cy="1297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72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6" name="Google Shape;22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9"/>
          <p:cNvSpPr/>
          <p:nvPr/>
        </p:nvSpPr>
        <p:spPr>
          <a:xfrm>
            <a:off x="5793326" y="909406"/>
            <a:ext cx="3426872" cy="90544"/>
          </a:xfrm>
          <a:custGeom>
            <a:avLst/>
            <a:gdLst/>
            <a:ahLst/>
            <a:cxnLst/>
            <a:rect l="l" t="t" r="r" b="b"/>
            <a:pathLst>
              <a:path w="18966" h="1140" extrusionOk="0">
                <a:moveTo>
                  <a:pt x="0" y="0"/>
                </a:moveTo>
                <a:lnTo>
                  <a:pt x="0" y="1140"/>
                </a:lnTo>
                <a:lnTo>
                  <a:pt x="18965" y="1140"/>
                </a:lnTo>
                <a:lnTo>
                  <a:pt x="1896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793326" y="557078"/>
            <a:ext cx="3426872" cy="93801"/>
          </a:xfrm>
          <a:custGeom>
            <a:avLst/>
            <a:gdLst/>
            <a:ahLst/>
            <a:cxnLst/>
            <a:rect l="l" t="t" r="r" b="b"/>
            <a:pathLst>
              <a:path w="18966" h="1181" extrusionOk="0">
                <a:moveTo>
                  <a:pt x="0" y="0"/>
                </a:moveTo>
                <a:lnTo>
                  <a:pt x="0" y="1181"/>
                </a:lnTo>
                <a:lnTo>
                  <a:pt x="18965" y="1181"/>
                </a:lnTo>
                <a:lnTo>
                  <a:pt x="1896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5793326" y="204750"/>
            <a:ext cx="3426872" cy="93801"/>
          </a:xfrm>
          <a:custGeom>
            <a:avLst/>
            <a:gdLst/>
            <a:ahLst/>
            <a:cxnLst/>
            <a:rect l="l" t="t" r="r" b="b"/>
            <a:pathLst>
              <a:path w="18966" h="1181" extrusionOk="0">
                <a:moveTo>
                  <a:pt x="0" y="0"/>
                </a:moveTo>
                <a:lnTo>
                  <a:pt x="0" y="1181"/>
                </a:lnTo>
                <a:lnTo>
                  <a:pt x="18965" y="1181"/>
                </a:lnTo>
                <a:lnTo>
                  <a:pt x="1896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9"/>
          <p:cNvCxnSpPr/>
          <p:nvPr/>
        </p:nvCxnSpPr>
        <p:spPr>
          <a:xfrm>
            <a:off x="-781925" y="4367375"/>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1" name="Google Shape;231;p9"/>
          <p:cNvCxnSpPr/>
          <p:nvPr/>
        </p:nvCxnSpPr>
        <p:spPr>
          <a:xfrm>
            <a:off x="-781925" y="4519775"/>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2" name="Google Shape;232;p9"/>
          <p:cNvCxnSpPr/>
          <p:nvPr/>
        </p:nvCxnSpPr>
        <p:spPr>
          <a:xfrm rot="5400000">
            <a:off x="-176275" y="8895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3" name="Google Shape;233;p9"/>
          <p:cNvCxnSpPr/>
          <p:nvPr/>
        </p:nvCxnSpPr>
        <p:spPr>
          <a:xfrm rot="5400000">
            <a:off x="-328675" y="8895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4" name="Google Shape;234;p9"/>
          <p:cNvCxnSpPr/>
          <p:nvPr/>
        </p:nvCxnSpPr>
        <p:spPr>
          <a:xfrm rot="5400000">
            <a:off x="-481075" y="8895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5" name="Google Shape;235;p9"/>
          <p:cNvCxnSpPr/>
          <p:nvPr/>
        </p:nvCxnSpPr>
        <p:spPr>
          <a:xfrm>
            <a:off x="-781925" y="4672175"/>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4485175" y="3454400"/>
            <a:ext cx="3945600" cy="1149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238" name="Google Shape;238;p10"/>
          <p:cNvCxnSpPr/>
          <p:nvPr/>
        </p:nvCxnSpPr>
        <p:spPr>
          <a:xfrm>
            <a:off x="466225" y="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39" name="Google Shape;239;p10"/>
          <p:cNvCxnSpPr/>
          <p:nvPr/>
        </p:nvCxnSpPr>
        <p:spPr>
          <a:xfrm>
            <a:off x="713213" y="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40" name="Google Shape;240;p10"/>
          <p:cNvCxnSpPr/>
          <p:nvPr/>
        </p:nvCxnSpPr>
        <p:spPr>
          <a:xfrm>
            <a:off x="218475" y="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1"/>
        <p:cNvGrpSpPr/>
        <p:nvPr/>
      </p:nvGrpSpPr>
      <p:grpSpPr>
        <a:xfrm>
          <a:off x="0" y="0"/>
          <a:ext cx="0" cy="0"/>
          <a:chOff x="0" y="0"/>
          <a:chExt cx="0" cy="0"/>
        </a:xfrm>
      </p:grpSpPr>
      <p:sp>
        <p:nvSpPr>
          <p:cNvPr id="242" name="Google Shape;242;p11"/>
          <p:cNvSpPr/>
          <p:nvPr/>
        </p:nvSpPr>
        <p:spPr>
          <a:xfrm>
            <a:off x="0" y="-35300"/>
            <a:ext cx="9144000" cy="29247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txBox="1">
            <a:spLocks noGrp="1"/>
          </p:cNvSpPr>
          <p:nvPr>
            <p:ph type="title" hasCustomPrompt="1"/>
          </p:nvPr>
        </p:nvSpPr>
        <p:spPr>
          <a:xfrm>
            <a:off x="2974500" y="1338738"/>
            <a:ext cx="3195000" cy="15507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4" name="Google Shape;244;p11"/>
          <p:cNvSpPr txBox="1">
            <a:spLocks noGrp="1"/>
          </p:cNvSpPr>
          <p:nvPr>
            <p:ph type="subTitle" idx="1"/>
          </p:nvPr>
        </p:nvSpPr>
        <p:spPr>
          <a:xfrm>
            <a:off x="1773300" y="3016663"/>
            <a:ext cx="55974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45" name="Google Shape;245;p11"/>
          <p:cNvSpPr/>
          <p:nvPr/>
        </p:nvSpPr>
        <p:spPr>
          <a:xfrm>
            <a:off x="7800750" y="3756855"/>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11"/>
          <p:cNvGrpSpPr/>
          <p:nvPr/>
        </p:nvGrpSpPr>
        <p:grpSpPr>
          <a:xfrm flipH="1">
            <a:off x="7631557" y="269145"/>
            <a:ext cx="1226647" cy="270356"/>
            <a:chOff x="-737950" y="458900"/>
            <a:chExt cx="549450" cy="121100"/>
          </a:xfrm>
        </p:grpSpPr>
        <p:sp>
          <p:nvSpPr>
            <p:cNvPr id="247" name="Google Shape;247;p1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1"/>
          <p:cNvSpPr/>
          <p:nvPr/>
        </p:nvSpPr>
        <p:spPr>
          <a:xfrm rot="-5400000">
            <a:off x="1218278" y="3511244"/>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rot="-5400000">
            <a:off x="1219089" y="3758228"/>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 id="2147483665" r:id="rId14"/>
    <p:sldLayoutId id="2147483667" r:id="rId15"/>
    <p:sldLayoutId id="2147483669" r:id="rId16"/>
    <p:sldLayoutId id="2147483670" r:id="rId17"/>
    <p:sldLayoutId id="2147483671" r:id="rId18"/>
    <p:sldLayoutId id="2147483672" r:id="rId19"/>
    <p:sldLayoutId id="2147483674" r:id="rId20"/>
    <p:sldLayoutId id="2147483676" r:id="rId21"/>
    <p:sldLayoutId id="2147483677" r:id="rId22"/>
    <p:sldLayoutId id="2147483678"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hyperlink" Target="https://creativecommons.org/licenses/by-nc-sa/3.0/" TargetMode="External"/><Relationship Id="rId4" Type="http://schemas.openxmlformats.org/officeDocument/2006/relationships/hyperlink" Target="https://www.cam.ac.uk/research/news/training-ai-models-to-answer-what-if-questions-could-improve-medical-treatm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hyperlink" Target="https://creativecommons.org/licenses/by-sa/3.0/" TargetMode="External"/><Relationship Id="rId4" Type="http://schemas.openxmlformats.org/officeDocument/2006/relationships/hyperlink" Target="https://simple.wikipedia.org/wiki/Markov_chai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creativecommons.org/licenses/by-nd/3.0/" TargetMode="External"/><Relationship Id="rId4" Type="http://schemas.openxmlformats.org/officeDocument/2006/relationships/hyperlink" Target="https://s4be.cochrane.org/blog/2015/07/14/data-analysis-method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www.datacamp.com/tutorial/pca-analysis-r"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7"/>
          <p:cNvSpPr/>
          <p:nvPr/>
        </p:nvSpPr>
        <p:spPr>
          <a:xfrm>
            <a:off x="0" y="554247"/>
            <a:ext cx="9144000" cy="2508419"/>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txBox="1">
            <a:spLocks noGrp="1"/>
          </p:cNvSpPr>
          <p:nvPr>
            <p:ph type="ctrTitle"/>
          </p:nvPr>
        </p:nvSpPr>
        <p:spPr>
          <a:xfrm>
            <a:off x="2114992" y="644298"/>
            <a:ext cx="5074500" cy="2339100"/>
          </a:xfrm>
          <a:prstGeom prst="rect">
            <a:avLst/>
          </a:prstGeom>
        </p:spPr>
        <p:txBody>
          <a:bodyPr spcFirstLastPara="1" wrap="square" lIns="91425" tIns="91425" rIns="91425" bIns="91425" anchor="ctr" anchorCtr="0">
            <a:noAutofit/>
          </a:bodyPr>
          <a:lstStyle/>
          <a:p>
            <a:r>
              <a:rPr lang="en" sz="4000" dirty="0">
                <a:solidFill>
                  <a:schemeClr val="lt1"/>
                </a:solidFill>
              </a:rPr>
              <a:t>CMPT-318 </a:t>
            </a:r>
            <a:br>
              <a:rPr lang="en" sz="4000" dirty="0">
                <a:solidFill>
                  <a:schemeClr val="lt1"/>
                </a:solidFill>
              </a:rPr>
            </a:br>
            <a:r>
              <a:rPr lang="en" sz="4000" dirty="0">
                <a:solidFill>
                  <a:schemeClr val="lt1"/>
                </a:solidFill>
              </a:rPr>
              <a:t>Term-Project Presentation </a:t>
            </a:r>
          </a:p>
        </p:txBody>
      </p:sp>
      <p:sp>
        <p:nvSpPr>
          <p:cNvPr id="1218" name="Google Shape;1218;p37"/>
          <p:cNvSpPr txBox="1">
            <a:spLocks noGrp="1"/>
          </p:cNvSpPr>
          <p:nvPr>
            <p:ph type="subTitle" idx="1"/>
          </p:nvPr>
        </p:nvSpPr>
        <p:spPr>
          <a:xfrm>
            <a:off x="2328862" y="3152717"/>
            <a:ext cx="4486275" cy="1766374"/>
          </a:xfrm>
          <a:prstGeom prst="rect">
            <a:avLst/>
          </a:prstGeom>
        </p:spPr>
        <p:txBody>
          <a:bodyPr spcFirstLastPara="1" wrap="square" lIns="91425" tIns="91425" rIns="91425" bIns="91425" anchor="t" anchorCtr="0">
            <a:noAutofit/>
          </a:bodyPr>
          <a:lstStyle/>
          <a:p>
            <a:pPr>
              <a:lnSpc>
                <a:spcPct val="150000"/>
              </a:lnSpc>
            </a:pPr>
            <a:r>
              <a:rPr lang="en-CA" sz="1400" dirty="0">
                <a:solidFill>
                  <a:schemeClr val="tx1">
                    <a:lumMod val="49000"/>
                  </a:schemeClr>
                </a:solidFill>
                <a:latin typeface="PT Sans" panose="020B0503020203020204" pitchFamily="34" charset="0"/>
              </a:rPr>
              <a:t>A Presentation by </a:t>
            </a:r>
            <a:r>
              <a:rPr lang="en-CA" sz="1400" u="sng" dirty="0">
                <a:solidFill>
                  <a:schemeClr val="tx1">
                    <a:lumMod val="49000"/>
                  </a:schemeClr>
                </a:solidFill>
                <a:latin typeface="PT Sans" panose="020B0503020203020204" pitchFamily="34" charset="0"/>
              </a:rPr>
              <a:t>Group 2</a:t>
            </a:r>
          </a:p>
          <a:p>
            <a:pPr>
              <a:lnSpc>
                <a:spcPct val="150000"/>
              </a:lnSpc>
            </a:pPr>
            <a:r>
              <a:rPr lang="en-CA" sz="1400" dirty="0" err="1">
                <a:solidFill>
                  <a:schemeClr val="tx1">
                    <a:lumMod val="49000"/>
                  </a:schemeClr>
                </a:solidFill>
                <a:latin typeface="PT Sans" panose="020B0503020203020204" pitchFamily="34" charset="0"/>
              </a:rPr>
              <a:t>Sanchit</a:t>
            </a:r>
            <a:r>
              <a:rPr lang="en-CA" sz="1400" dirty="0">
                <a:solidFill>
                  <a:schemeClr val="tx1">
                    <a:lumMod val="49000"/>
                  </a:schemeClr>
                </a:solidFill>
                <a:latin typeface="PT Sans" panose="020B0503020203020204" pitchFamily="34" charset="0"/>
              </a:rPr>
              <a:t> Jain: </a:t>
            </a:r>
            <a:r>
              <a:rPr lang="en-CA" sz="1400" u="sng" dirty="0">
                <a:solidFill>
                  <a:schemeClr val="tx1">
                    <a:lumMod val="49000"/>
                  </a:schemeClr>
                </a:solidFill>
                <a:latin typeface="PT Sans" panose="020B0503020203020204" pitchFamily="34" charset="0"/>
              </a:rPr>
              <a:t>sja164@sfu.ca</a:t>
            </a:r>
            <a:endParaRPr lang="en" sz="1400" dirty="0">
              <a:solidFill>
                <a:schemeClr val="tx1">
                  <a:lumMod val="49000"/>
                </a:schemeClr>
              </a:solidFill>
              <a:latin typeface="PT Sans" panose="020B0503020203020204" pitchFamily="34" charset="0"/>
            </a:endParaRPr>
          </a:p>
          <a:p>
            <a:pPr>
              <a:lnSpc>
                <a:spcPct val="150000"/>
              </a:lnSpc>
            </a:pPr>
            <a:r>
              <a:rPr lang="en-CA" sz="1400" dirty="0" err="1">
                <a:solidFill>
                  <a:schemeClr val="tx1">
                    <a:lumMod val="49000"/>
                  </a:schemeClr>
                </a:solidFill>
                <a:latin typeface="PT Sans" panose="020B0503020203020204" pitchFamily="34" charset="0"/>
              </a:rPr>
              <a:t>Priyansh</a:t>
            </a:r>
            <a:r>
              <a:rPr lang="en-CA" sz="1400" dirty="0">
                <a:solidFill>
                  <a:schemeClr val="tx1">
                    <a:lumMod val="49000"/>
                  </a:schemeClr>
                </a:solidFill>
                <a:latin typeface="PT Sans" panose="020B0503020203020204" pitchFamily="34" charset="0"/>
              </a:rPr>
              <a:t> </a:t>
            </a:r>
            <a:r>
              <a:rPr lang="en-CA" sz="1400" dirty="0" err="1">
                <a:solidFill>
                  <a:schemeClr val="tx1">
                    <a:lumMod val="49000"/>
                  </a:schemeClr>
                </a:solidFill>
                <a:latin typeface="PT Sans" panose="020B0503020203020204" pitchFamily="34" charset="0"/>
              </a:rPr>
              <a:t>Sarvaiya</a:t>
            </a:r>
            <a:r>
              <a:rPr lang="en-CA" sz="1400" dirty="0">
                <a:solidFill>
                  <a:schemeClr val="tx1">
                    <a:lumMod val="49000"/>
                  </a:schemeClr>
                </a:solidFill>
                <a:latin typeface="PT Sans" panose="020B0503020203020204" pitchFamily="34" charset="0"/>
              </a:rPr>
              <a:t>: </a:t>
            </a:r>
            <a:r>
              <a:rPr lang="en-CA" sz="1400" u="sng" dirty="0">
                <a:solidFill>
                  <a:schemeClr val="tx1">
                    <a:lumMod val="49000"/>
                  </a:schemeClr>
                </a:solidFill>
                <a:latin typeface="PT Sans" panose="020B0503020203020204" pitchFamily="34" charset="0"/>
              </a:rPr>
              <a:t>pgs3@sfu.ca</a:t>
            </a:r>
            <a:endParaRPr lang="en" sz="1400" dirty="0">
              <a:solidFill>
                <a:schemeClr val="tx1">
                  <a:lumMod val="49000"/>
                </a:schemeClr>
              </a:solidFill>
              <a:latin typeface="PT Sans" panose="020B0503020203020204" pitchFamily="34" charset="0"/>
            </a:endParaRPr>
          </a:p>
          <a:p>
            <a:pPr>
              <a:lnSpc>
                <a:spcPct val="150000"/>
              </a:lnSpc>
            </a:pPr>
            <a:r>
              <a:rPr lang="en-CA" sz="1400" dirty="0" err="1">
                <a:solidFill>
                  <a:schemeClr val="tx1">
                    <a:lumMod val="49000"/>
                  </a:schemeClr>
                </a:solidFill>
                <a:latin typeface="PT Sans" panose="020B0503020203020204" pitchFamily="34" charset="0"/>
              </a:rPr>
              <a:t>Daiwik</a:t>
            </a:r>
            <a:r>
              <a:rPr lang="en-CA" sz="1400" dirty="0">
                <a:solidFill>
                  <a:schemeClr val="tx1">
                    <a:lumMod val="49000"/>
                  </a:schemeClr>
                </a:solidFill>
                <a:latin typeface="PT Sans" panose="020B0503020203020204" pitchFamily="34" charset="0"/>
              </a:rPr>
              <a:t> </a:t>
            </a:r>
            <a:r>
              <a:rPr lang="en-CA" sz="1400" dirty="0" err="1">
                <a:solidFill>
                  <a:schemeClr val="tx1">
                    <a:lumMod val="49000"/>
                  </a:schemeClr>
                </a:solidFill>
                <a:latin typeface="PT Sans" panose="020B0503020203020204" pitchFamily="34" charset="0"/>
              </a:rPr>
              <a:t>Marrott</a:t>
            </a:r>
            <a:r>
              <a:rPr lang="en-CA" sz="1400" dirty="0">
                <a:solidFill>
                  <a:schemeClr val="tx1">
                    <a:lumMod val="49000"/>
                  </a:schemeClr>
                </a:solidFill>
                <a:latin typeface="PT Sans" panose="020B0503020203020204" pitchFamily="34" charset="0"/>
              </a:rPr>
              <a:t>: </a:t>
            </a:r>
            <a:r>
              <a:rPr lang="en-CA" sz="1400" u="sng" dirty="0">
                <a:solidFill>
                  <a:schemeClr val="tx1">
                    <a:lumMod val="49000"/>
                  </a:schemeClr>
                </a:solidFill>
                <a:latin typeface="PT Sans" panose="020B0503020203020204" pitchFamily="34" charset="0"/>
              </a:rPr>
              <a:t>drm11@sfu.ca</a:t>
            </a:r>
            <a:endParaRPr lang="en" sz="1400" dirty="0">
              <a:solidFill>
                <a:schemeClr val="tx1">
                  <a:lumMod val="49000"/>
                </a:schemeClr>
              </a:solidFill>
              <a:latin typeface="PT Sans" panose="020B0503020203020204" pitchFamily="34" charset="0"/>
            </a:endParaRPr>
          </a:p>
          <a:p>
            <a:pPr>
              <a:lnSpc>
                <a:spcPct val="150000"/>
              </a:lnSpc>
            </a:pPr>
            <a:r>
              <a:rPr lang="en-CA" sz="1400" dirty="0">
                <a:solidFill>
                  <a:schemeClr val="tx1">
                    <a:lumMod val="49000"/>
                  </a:schemeClr>
                </a:solidFill>
                <a:latin typeface="PT Sans" panose="020B0503020203020204" pitchFamily="34" charset="0"/>
              </a:rPr>
              <a:t>Luvveer Singh Lamba: </a:t>
            </a:r>
            <a:r>
              <a:rPr lang="en-CA" sz="1400" u="sng" dirty="0">
                <a:solidFill>
                  <a:schemeClr val="tx1">
                    <a:lumMod val="49000"/>
                  </a:schemeClr>
                </a:solidFill>
                <a:latin typeface="PT Sans" panose="020B0503020203020204" pitchFamily="34" charset="0"/>
              </a:rPr>
              <a:t>lsl11@sfu.ca</a:t>
            </a:r>
            <a:endParaRPr lang="en" sz="1400" dirty="0">
              <a:solidFill>
                <a:schemeClr val="tx1">
                  <a:lumMod val="49000"/>
                </a:schemeClr>
              </a:solidFill>
              <a:latin typeface="PT Sans" panose="020B0503020203020204" pitchFamily="34" charset="0"/>
            </a:endParaRPr>
          </a:p>
        </p:txBody>
      </p:sp>
      <p:grpSp>
        <p:nvGrpSpPr>
          <p:cNvPr id="1219" name="Google Shape;1219;p37"/>
          <p:cNvGrpSpPr/>
          <p:nvPr/>
        </p:nvGrpSpPr>
        <p:grpSpPr>
          <a:xfrm>
            <a:off x="-1193650" y="337675"/>
            <a:ext cx="1959000" cy="1959000"/>
            <a:chOff x="-1193600" y="-50600"/>
            <a:chExt cx="1959000" cy="1959000"/>
          </a:xfrm>
        </p:grpSpPr>
        <p:sp>
          <p:nvSpPr>
            <p:cNvPr id="1220" name="Google Shape;1220;p37"/>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43"/>
          <p:cNvSpPr txBox="1">
            <a:spLocks noGrp="1"/>
          </p:cNvSpPr>
          <p:nvPr>
            <p:ph type="title"/>
          </p:nvPr>
        </p:nvSpPr>
        <p:spPr>
          <a:xfrm>
            <a:off x="-969" y="445025"/>
            <a:ext cx="5935317" cy="572700"/>
          </a:xfrm>
          <a:prstGeom prst="rect">
            <a:avLst/>
          </a:prstGeom>
        </p:spPr>
        <p:txBody>
          <a:bodyPr spcFirstLastPara="1" wrap="square" lIns="91425" tIns="91425" rIns="91425" bIns="91425" anchor="t" anchorCtr="0">
            <a:noAutofit/>
          </a:bodyPr>
          <a:lstStyle/>
          <a:p>
            <a:pPr algn="ctr"/>
            <a:r>
              <a:rPr lang="en" i="1" dirty="0"/>
              <a:t>Splitting Of Dataset</a:t>
            </a:r>
            <a:endParaRPr lang="en-US" dirty="0"/>
          </a:p>
        </p:txBody>
      </p:sp>
      <p:sp>
        <p:nvSpPr>
          <p:cNvPr id="1706" name="Google Shape;1706;p43"/>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a:extLst>
              <a:ext uri="{FF2B5EF4-FFF2-40B4-BE49-F238E27FC236}">
                <a16:creationId xmlns:a16="http://schemas.microsoft.com/office/drawing/2014/main" id="{7EC1A6FC-E63E-4DCB-9ED9-70FD780E613A}"/>
              </a:ext>
            </a:extLst>
          </p:cNvPr>
          <p:cNvGrpSpPr/>
          <p:nvPr/>
        </p:nvGrpSpPr>
        <p:grpSpPr>
          <a:xfrm>
            <a:off x="1436302" y="1555652"/>
            <a:ext cx="3189081" cy="2875628"/>
            <a:chOff x="1673808" y="1567527"/>
            <a:chExt cx="3189081" cy="2875628"/>
          </a:xfrm>
        </p:grpSpPr>
        <p:sp>
          <p:nvSpPr>
            <p:cNvPr id="2" name="Rectangle 1">
              <a:extLst>
                <a:ext uri="{FF2B5EF4-FFF2-40B4-BE49-F238E27FC236}">
                  <a16:creationId xmlns:a16="http://schemas.microsoft.com/office/drawing/2014/main" id="{7BDEFB57-91B9-E13E-E5D5-42A96D3DED7F}"/>
                </a:ext>
              </a:extLst>
            </p:cNvPr>
            <p:cNvSpPr/>
            <p:nvPr/>
          </p:nvSpPr>
          <p:spPr>
            <a:xfrm>
              <a:off x="1673808" y="1567527"/>
              <a:ext cx="1246187" cy="1293812"/>
            </a:xfrm>
            <a:prstGeom prst="rect">
              <a:avLst/>
            </a:prstGeom>
            <a:solidFill>
              <a:schemeClr val="bg2">
                <a:lumMod val="40000"/>
                <a:lumOff val="60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lumMod val="49000"/>
                    </a:schemeClr>
                  </a:solidFill>
                  <a:latin typeface="PT Sans" panose="020B0503020203020204" pitchFamily="34" charset="0"/>
                  <a:cs typeface="Arial"/>
                </a:rPr>
                <a:t>Fridays</a:t>
              </a:r>
            </a:p>
            <a:p>
              <a:pPr algn="ctr"/>
              <a:r>
                <a:rPr lang="en-US" b="1" dirty="0">
                  <a:solidFill>
                    <a:schemeClr val="tx1">
                      <a:lumMod val="49000"/>
                    </a:schemeClr>
                  </a:solidFill>
                  <a:latin typeface="PT Sans" panose="020B0503020203020204" pitchFamily="34" charset="0"/>
                  <a:cs typeface="Arial"/>
                </a:rPr>
                <a:t>6:00 AM to 9:00 AM</a:t>
              </a:r>
            </a:p>
          </p:txBody>
        </p:sp>
        <p:sp>
          <p:nvSpPr>
            <p:cNvPr id="3" name="Rectangle 2">
              <a:extLst>
                <a:ext uri="{FF2B5EF4-FFF2-40B4-BE49-F238E27FC236}">
                  <a16:creationId xmlns:a16="http://schemas.microsoft.com/office/drawing/2014/main" id="{63E995EF-FFC8-8607-605B-E1B24E820E0C}"/>
                </a:ext>
              </a:extLst>
            </p:cNvPr>
            <p:cNvSpPr/>
            <p:nvPr/>
          </p:nvSpPr>
          <p:spPr>
            <a:xfrm>
              <a:off x="3162105" y="1567527"/>
              <a:ext cx="1700784" cy="1293812"/>
            </a:xfrm>
            <a:prstGeom prst="rect">
              <a:avLst/>
            </a:prstGeom>
            <a:solidFill>
              <a:srgbClr val="BACFF8"/>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80808"/>
                  </a:solidFill>
                  <a:latin typeface="PT Sans" panose="020B0503020203020204" pitchFamily="34" charset="0"/>
                </a:rPr>
                <a:t>Testing Data</a:t>
              </a:r>
            </a:p>
            <a:p>
              <a:pPr algn="ctr"/>
              <a:r>
                <a:rPr lang="en-US" b="1" dirty="0">
                  <a:solidFill>
                    <a:srgbClr val="080808"/>
                  </a:solidFill>
                  <a:latin typeface="PT Sans" panose="020B0503020203020204" pitchFamily="34" charset="0"/>
                </a:rPr>
                <a:t>~ 44 Weeks</a:t>
              </a:r>
            </a:p>
            <a:p>
              <a:pPr algn="ctr"/>
              <a:r>
                <a:rPr lang="en-US" b="1" dirty="0">
                  <a:solidFill>
                    <a:srgbClr val="080808"/>
                  </a:solidFill>
                  <a:latin typeface="PT Sans" panose="020B0503020203020204" pitchFamily="34" charset="0"/>
                </a:rPr>
                <a:t>Jan. 25, 2009 onwards</a:t>
              </a:r>
            </a:p>
          </p:txBody>
        </p:sp>
        <p:sp>
          <p:nvSpPr>
            <p:cNvPr id="4" name="Rectangle 3">
              <a:extLst>
                <a:ext uri="{FF2B5EF4-FFF2-40B4-BE49-F238E27FC236}">
                  <a16:creationId xmlns:a16="http://schemas.microsoft.com/office/drawing/2014/main" id="{E8F481F5-C9A1-D63B-4AB6-C26272374FA0}"/>
                </a:ext>
              </a:extLst>
            </p:cNvPr>
            <p:cNvSpPr/>
            <p:nvPr/>
          </p:nvSpPr>
          <p:spPr>
            <a:xfrm>
              <a:off x="1673808" y="3149343"/>
              <a:ext cx="3189081" cy="1293812"/>
            </a:xfrm>
            <a:prstGeom prst="rect">
              <a:avLst/>
            </a:prstGeom>
            <a:solidFill>
              <a:srgbClr val="BACFF8"/>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80808"/>
                  </a:solidFill>
                  <a:latin typeface="PT Sans" panose="020B0503020203020204" pitchFamily="34" charset="0"/>
                </a:rPr>
                <a:t>Training Data</a:t>
              </a:r>
            </a:p>
            <a:p>
              <a:pPr algn="ctr"/>
              <a:r>
                <a:rPr lang="en-US" b="1" dirty="0">
                  <a:solidFill>
                    <a:srgbClr val="080808"/>
                  </a:solidFill>
                  <a:latin typeface="PT Sans" panose="020B0503020203020204" pitchFamily="34" charset="0"/>
                </a:rPr>
                <a:t>~ 110 Weeks</a:t>
              </a:r>
            </a:p>
            <a:p>
              <a:pPr algn="ctr"/>
              <a:r>
                <a:rPr lang="en-US" b="1" dirty="0">
                  <a:solidFill>
                    <a:srgbClr val="080808"/>
                  </a:solidFill>
                  <a:latin typeface="PT Sans" panose="020B0503020203020204" pitchFamily="34" charset="0"/>
                </a:rPr>
                <a:t>Dec. 16, 2006 – Jan. 24, 2009</a:t>
              </a:r>
            </a:p>
          </p:txBody>
        </p:sp>
      </p:grpSp>
    </p:spTree>
    <p:extLst>
      <p:ext uri="{BB962C8B-B14F-4D97-AF65-F5344CB8AC3E}">
        <p14:creationId xmlns:p14="http://schemas.microsoft.com/office/powerpoint/2010/main" val="221775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pic>
        <p:nvPicPr>
          <p:cNvPr id="2172" name="Google Shape;2172;p53"/>
          <p:cNvPicPr preferRelativeResize="0">
            <a:picLocks noGrp="1"/>
          </p:cNvPicPr>
          <p:nvPr>
            <p:ph type="pic" idx="2"/>
          </p:nvPr>
        </p:nvPicPr>
        <p:blipFill rotWithShape="1">
          <a:blip r:embed="rId3">
            <a:extLst>
              <a:ext uri="{837473B0-CC2E-450A-ABE3-18F120FF3D39}">
                <a1611:picAttrSrcUrl xmlns:a1611="http://schemas.microsoft.com/office/drawing/2016/11/main" r:id="rId4"/>
              </a:ext>
            </a:extLst>
          </a:blip>
          <a:srcRect l="-499" r="235"/>
          <a:stretch/>
        </p:blipFill>
        <p:spPr>
          <a:xfrm>
            <a:off x="4386004" y="1647008"/>
            <a:ext cx="4651616" cy="2418659"/>
          </a:xfrm>
          <a:prstGeom prst="rect">
            <a:avLst/>
          </a:prstGeom>
        </p:spPr>
      </p:pic>
      <p:grpSp>
        <p:nvGrpSpPr>
          <p:cNvPr id="2175" name="Google Shape;2175;p53"/>
          <p:cNvGrpSpPr/>
          <p:nvPr/>
        </p:nvGrpSpPr>
        <p:grpSpPr>
          <a:xfrm>
            <a:off x="7823935" y="105855"/>
            <a:ext cx="1213685" cy="1114620"/>
            <a:chOff x="1875850" y="163850"/>
            <a:chExt cx="685775" cy="629800"/>
          </a:xfrm>
        </p:grpSpPr>
        <p:sp>
          <p:nvSpPr>
            <p:cNvPr id="2176" name="Google Shape;2176;p5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F881AE62-77C9-7CC8-79A7-B1DA8C99F9F5}"/>
              </a:ext>
            </a:extLst>
          </p:cNvPr>
          <p:cNvSpPr>
            <a:spLocks noGrp="1"/>
          </p:cNvSpPr>
          <p:nvPr>
            <p:ph type="subTitle" idx="1"/>
          </p:nvPr>
        </p:nvSpPr>
        <p:spPr>
          <a:xfrm>
            <a:off x="-1848" y="1567652"/>
            <a:ext cx="4130007" cy="2577369"/>
          </a:xfrm>
        </p:spPr>
        <p:txBody>
          <a:bodyPr/>
          <a:lstStyle/>
          <a:p>
            <a:pPr marL="425450" indent="-285750">
              <a:buFont typeface="Arial"/>
              <a:buChar char="•"/>
            </a:pPr>
            <a:r>
              <a:rPr lang="en" dirty="0">
                <a:solidFill>
                  <a:schemeClr val="tx1">
                    <a:lumMod val="49000"/>
                  </a:schemeClr>
                </a:solidFill>
              </a:rPr>
              <a:t>The larger training data allows the HMM model to learn diverse patterns across all temporal variations. </a:t>
            </a:r>
            <a:endParaRPr lang="en-US" dirty="0">
              <a:solidFill>
                <a:schemeClr val="tx1">
                  <a:lumMod val="49000"/>
                </a:schemeClr>
              </a:solidFill>
            </a:endParaRPr>
          </a:p>
          <a:p>
            <a:pPr marL="139700" indent="0"/>
            <a:endParaRPr lang="en" dirty="0">
              <a:solidFill>
                <a:schemeClr val="tx1">
                  <a:lumMod val="49000"/>
                </a:schemeClr>
              </a:solidFill>
            </a:endParaRPr>
          </a:p>
          <a:p>
            <a:pPr marL="425450" indent="-285750">
              <a:buFont typeface="Arial"/>
              <a:buChar char="•"/>
            </a:pPr>
            <a:r>
              <a:rPr lang="en" dirty="0">
                <a:solidFill>
                  <a:schemeClr val="tx1">
                    <a:lumMod val="49000"/>
                  </a:schemeClr>
                </a:solidFill>
              </a:rPr>
              <a:t>Sufficient data fed to the HMM model reduces the risk of overfitting to short-term patterns.</a:t>
            </a:r>
          </a:p>
          <a:p>
            <a:pPr marL="139700" indent="0"/>
            <a:endParaRPr lang="en" dirty="0">
              <a:solidFill>
                <a:schemeClr val="tx1">
                  <a:lumMod val="49000"/>
                </a:schemeClr>
              </a:solidFill>
            </a:endParaRPr>
          </a:p>
          <a:p>
            <a:pPr marL="425450" indent="-285750">
              <a:buFont typeface="Arial"/>
              <a:buChar char="•"/>
            </a:pPr>
            <a:r>
              <a:rPr lang="en" dirty="0">
                <a:solidFill>
                  <a:schemeClr val="tx1">
                    <a:lumMod val="49000"/>
                  </a:schemeClr>
                </a:solidFill>
              </a:rPr>
              <a:t>The test data time has to follow the training data time to test the model's performance under conditions of temporal drift. </a:t>
            </a:r>
          </a:p>
        </p:txBody>
      </p:sp>
      <p:sp>
        <p:nvSpPr>
          <p:cNvPr id="2" name="TextBox 1">
            <a:extLst>
              <a:ext uri="{FF2B5EF4-FFF2-40B4-BE49-F238E27FC236}">
                <a16:creationId xmlns:a16="http://schemas.microsoft.com/office/drawing/2014/main" id="{DDE01623-A18C-4574-8057-AA7B24D7131C}"/>
              </a:ext>
            </a:extLst>
          </p:cNvPr>
          <p:cNvSpPr txBox="1"/>
          <p:nvPr/>
        </p:nvSpPr>
        <p:spPr>
          <a:xfrm>
            <a:off x="4386004" y="4630661"/>
            <a:ext cx="3633326" cy="230832"/>
          </a:xfrm>
          <a:prstGeom prst="rect">
            <a:avLst/>
          </a:prstGeom>
          <a:noFill/>
        </p:spPr>
        <p:txBody>
          <a:bodyPr wrap="square" rtlCol="0">
            <a:spAutoFit/>
          </a:bodyPr>
          <a:lstStyle/>
          <a:p>
            <a:r>
              <a:rPr lang="en-US" sz="900">
                <a:latin typeface="PT Sans" panose="020B0503020203020204" pitchFamily="34" charset="0"/>
                <a:hlinkClick r:id="rId4" tooltip="https://www.cam.ac.uk/research/news/training-ai-models-to-answer-what-if-questions-could-improve-medical-treatments"/>
              </a:rPr>
              <a:t>This Photo</a:t>
            </a:r>
            <a:r>
              <a:rPr lang="en-US" sz="900">
                <a:latin typeface="PT Sans" panose="020B0503020203020204" pitchFamily="34" charset="0"/>
              </a:rPr>
              <a:t> by Unknown Author is licensed under </a:t>
            </a:r>
            <a:r>
              <a:rPr lang="en-US" sz="900">
                <a:latin typeface="PT Sans" panose="020B0503020203020204" pitchFamily="34" charset="0"/>
                <a:hlinkClick r:id="rId5" tooltip="https://creativecommons.org/licenses/by-nc-sa/3.0/"/>
              </a:rPr>
              <a:t>CC BY-SA-NC</a:t>
            </a:r>
            <a:endParaRPr lang="en-US" sz="900">
              <a:latin typeface="PT Sans" panose="020B0503020203020204" pitchFamily="34" charset="0"/>
            </a:endParaRPr>
          </a:p>
        </p:txBody>
      </p:sp>
      <p:sp>
        <p:nvSpPr>
          <p:cNvPr id="34" name="Google Shape;1539;p43">
            <a:extLst>
              <a:ext uri="{FF2B5EF4-FFF2-40B4-BE49-F238E27FC236}">
                <a16:creationId xmlns:a16="http://schemas.microsoft.com/office/drawing/2014/main" id="{17A847B3-B155-47C7-8E24-A6227E93AF7C}"/>
              </a:ext>
            </a:extLst>
          </p:cNvPr>
          <p:cNvSpPr txBox="1">
            <a:spLocks noGrp="1"/>
          </p:cNvSpPr>
          <p:nvPr>
            <p:ph type="title"/>
          </p:nvPr>
        </p:nvSpPr>
        <p:spPr>
          <a:xfrm>
            <a:off x="267350" y="426807"/>
            <a:ext cx="5935317" cy="572700"/>
          </a:xfrm>
          <a:prstGeom prst="rect">
            <a:avLst/>
          </a:prstGeom>
        </p:spPr>
        <p:txBody>
          <a:bodyPr spcFirstLastPara="1" wrap="square" lIns="91425" tIns="91425" rIns="91425" bIns="91425" anchor="t" anchorCtr="0">
            <a:noAutofit/>
          </a:bodyPr>
          <a:lstStyle/>
          <a:p>
            <a:r>
              <a:rPr lang="en" dirty="0"/>
              <a:t>Splitting Of Dataset…</a:t>
            </a:r>
            <a:endParaRPr lang="en-US" dirty="0"/>
          </a:p>
        </p:txBody>
      </p:sp>
    </p:spTree>
    <p:extLst>
      <p:ext uri="{BB962C8B-B14F-4D97-AF65-F5344CB8AC3E}">
        <p14:creationId xmlns:p14="http://schemas.microsoft.com/office/powerpoint/2010/main" val="378717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43"/>
          <p:cNvSpPr txBox="1">
            <a:spLocks noGrp="1"/>
          </p:cNvSpPr>
          <p:nvPr>
            <p:ph type="title"/>
          </p:nvPr>
        </p:nvSpPr>
        <p:spPr>
          <a:xfrm>
            <a:off x="720000" y="79265"/>
            <a:ext cx="7704000" cy="572700"/>
          </a:xfrm>
          <a:prstGeom prst="rect">
            <a:avLst/>
          </a:prstGeom>
        </p:spPr>
        <p:txBody>
          <a:bodyPr spcFirstLastPara="1" wrap="square" lIns="91425" tIns="91425" rIns="91425" bIns="91425" anchor="t" anchorCtr="0">
            <a:noAutofit/>
          </a:bodyPr>
          <a:lstStyle/>
          <a:p>
            <a:pPr algn="ctr"/>
            <a:r>
              <a:rPr lang="en" dirty="0"/>
              <a:t>Model Design</a:t>
            </a:r>
            <a:endParaRPr lang="en-US" dirty="0"/>
          </a:p>
        </p:txBody>
      </p:sp>
      <p:sp>
        <p:nvSpPr>
          <p:cNvPr id="1538" name="Google Shape;1538;p43"/>
          <p:cNvSpPr txBox="1">
            <a:spLocks noGrp="1"/>
          </p:cNvSpPr>
          <p:nvPr>
            <p:ph type="subTitle" idx="1"/>
          </p:nvPr>
        </p:nvSpPr>
        <p:spPr>
          <a:xfrm>
            <a:off x="5539739" y="648610"/>
            <a:ext cx="3521065" cy="3356155"/>
          </a:xfrm>
          <a:prstGeom prst="rect">
            <a:avLst/>
          </a:prstGeom>
        </p:spPr>
        <p:txBody>
          <a:bodyPr spcFirstLastPara="1" wrap="square" lIns="91425" tIns="91425" rIns="91425" bIns="91425" anchor="t" anchorCtr="0">
            <a:noAutofit/>
          </a:bodyPr>
          <a:lstStyle/>
          <a:p>
            <a:pPr marL="285750" indent="-285750">
              <a:buClr>
                <a:srgbClr val="5387ED"/>
              </a:buClr>
              <a:buFont typeface="Arial"/>
              <a:buChar char="•"/>
            </a:pPr>
            <a:r>
              <a:rPr lang="en" sz="1400" dirty="0">
                <a:solidFill>
                  <a:schemeClr val="tx1">
                    <a:lumMod val="49000"/>
                  </a:schemeClr>
                </a:solidFill>
              </a:rPr>
              <a:t>The state counts (4, 6, 8, 10, 12) were explored using the log-likelihood and </a:t>
            </a:r>
            <a:r>
              <a:rPr lang="en-US" sz="1400" dirty="0">
                <a:solidFill>
                  <a:schemeClr val="tx1">
                    <a:lumMod val="49000"/>
                  </a:schemeClr>
                </a:solidFill>
              </a:rPr>
              <a:t>Bayesian Information Criterion (BIC).</a:t>
            </a:r>
            <a:endParaRPr lang="en" sz="1400" dirty="0">
              <a:solidFill>
                <a:schemeClr val="tx1">
                  <a:lumMod val="49000"/>
                </a:schemeClr>
              </a:solidFill>
            </a:endParaRPr>
          </a:p>
          <a:p>
            <a:pPr marL="285750" indent="-285750">
              <a:buClr>
                <a:srgbClr val="5387ED"/>
              </a:buClr>
              <a:buFont typeface="Arial"/>
              <a:buChar char="•"/>
            </a:pPr>
            <a:endParaRPr lang="en-US" sz="1400" dirty="0">
              <a:solidFill>
                <a:schemeClr val="tx1">
                  <a:lumMod val="49000"/>
                </a:schemeClr>
              </a:solidFill>
            </a:endParaRPr>
          </a:p>
          <a:p>
            <a:pPr marL="285750" indent="-285750">
              <a:buClr>
                <a:srgbClr val="5387ED"/>
              </a:buClr>
              <a:buFont typeface="Arial"/>
              <a:buChar char="•"/>
            </a:pPr>
            <a:r>
              <a:rPr lang="en" sz="1400" dirty="0">
                <a:solidFill>
                  <a:schemeClr val="tx1">
                    <a:lumMod val="49000"/>
                  </a:schemeClr>
                </a:solidFill>
              </a:rPr>
              <a:t>The 6th-state HMM was chosen for it's balance of performance and complexity, as it produced a log-likelihood of –17384.45 and BIC of 35468.91. </a:t>
            </a:r>
          </a:p>
          <a:p>
            <a:pPr marL="285750" indent="-285750">
              <a:buClr>
                <a:srgbClr val="5387ED"/>
              </a:buClr>
              <a:buFont typeface="Arial"/>
              <a:buChar char="•"/>
            </a:pPr>
            <a:endParaRPr lang="en" sz="1400" dirty="0">
              <a:solidFill>
                <a:schemeClr val="tx1">
                  <a:lumMod val="49000"/>
                </a:schemeClr>
              </a:solidFill>
            </a:endParaRPr>
          </a:p>
          <a:p>
            <a:pPr marL="285750" indent="-285750">
              <a:buClr>
                <a:srgbClr val="5387ED"/>
              </a:buClr>
              <a:buFont typeface="Arial"/>
              <a:buChar char="•"/>
            </a:pPr>
            <a:r>
              <a:rPr lang="en" sz="1400" dirty="0">
                <a:solidFill>
                  <a:schemeClr val="tx1">
                    <a:lumMod val="49000"/>
                  </a:schemeClr>
                </a:solidFill>
              </a:rPr>
              <a:t>The Gaussian Distribution was chosen. </a:t>
            </a:r>
          </a:p>
          <a:p>
            <a:pPr marL="285750" indent="-285750">
              <a:buClr>
                <a:srgbClr val="5387ED"/>
              </a:buClr>
              <a:buFont typeface="Arial"/>
              <a:buChar char="•"/>
            </a:pPr>
            <a:endParaRPr lang="en" sz="1400" dirty="0">
              <a:solidFill>
                <a:schemeClr val="tx1">
                  <a:lumMod val="49000"/>
                </a:schemeClr>
              </a:solidFill>
            </a:endParaRPr>
          </a:p>
          <a:p>
            <a:pPr marL="285750" indent="-285750">
              <a:buClr>
                <a:srgbClr val="5387ED"/>
              </a:buClr>
              <a:buFont typeface="Arial"/>
              <a:buChar char="•"/>
            </a:pPr>
            <a:r>
              <a:rPr lang="en" sz="1400" dirty="0">
                <a:solidFill>
                  <a:schemeClr val="tx1">
                    <a:lumMod val="49000"/>
                  </a:schemeClr>
                </a:solidFill>
              </a:rPr>
              <a:t>To ensure consistency we transferred the parameters form the trained model to the test model. </a:t>
            </a:r>
          </a:p>
        </p:txBody>
      </p:sp>
      <p:pic>
        <p:nvPicPr>
          <p:cNvPr id="3074" name="Picture 2">
            <a:extLst>
              <a:ext uri="{FF2B5EF4-FFF2-40B4-BE49-F238E27FC236}">
                <a16:creationId xmlns:a16="http://schemas.microsoft.com/office/drawing/2014/main" id="{D4E019C2-1E6B-435A-A946-46DCA1E78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6" y="651965"/>
            <a:ext cx="5203507" cy="314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6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1" name="Google Shape;2171;p53"/>
          <p:cNvSpPr/>
          <p:nvPr/>
        </p:nvSpPr>
        <p:spPr>
          <a:xfrm>
            <a:off x="7569200" y="0"/>
            <a:ext cx="15748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2" name="Google Shape;2172;p53"/>
          <p:cNvPicPr preferRelativeResize="0">
            <a:picLocks noGrp="1"/>
          </p:cNvPicPr>
          <p:nvPr>
            <p:ph type="pic" idx="2"/>
          </p:nvPr>
        </p:nvPicPr>
        <p:blipFill>
          <a:blip r:embed="rId3">
            <a:extLst>
              <a:ext uri="{837473B0-CC2E-450A-ABE3-18F120FF3D39}">
                <a1611:picAttrSrcUrl xmlns:a1611="http://schemas.microsoft.com/office/drawing/2016/11/main" r:id="rId4"/>
              </a:ext>
            </a:extLst>
          </a:blip>
          <a:srcRect l="2702" r="2702"/>
          <a:stretch/>
        </p:blipFill>
        <p:spPr>
          <a:xfrm>
            <a:off x="3829494" y="712720"/>
            <a:ext cx="3633326" cy="3840901"/>
          </a:xfrm>
          <a:prstGeom prst="rect">
            <a:avLst/>
          </a:prstGeom>
        </p:spPr>
      </p:pic>
      <p:grpSp>
        <p:nvGrpSpPr>
          <p:cNvPr id="2175" name="Google Shape;2175;p53"/>
          <p:cNvGrpSpPr/>
          <p:nvPr/>
        </p:nvGrpSpPr>
        <p:grpSpPr>
          <a:xfrm>
            <a:off x="7823935" y="105855"/>
            <a:ext cx="1213685" cy="1114620"/>
            <a:chOff x="1875850" y="163850"/>
            <a:chExt cx="685775" cy="629800"/>
          </a:xfrm>
        </p:grpSpPr>
        <p:sp>
          <p:nvSpPr>
            <p:cNvPr id="2176" name="Google Shape;2176;p5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F881AE62-77C9-7CC8-79A7-B1DA8C99F9F5}"/>
              </a:ext>
            </a:extLst>
          </p:cNvPr>
          <p:cNvSpPr>
            <a:spLocks noGrp="1"/>
          </p:cNvSpPr>
          <p:nvPr>
            <p:ph type="subTitle" idx="1"/>
          </p:nvPr>
        </p:nvSpPr>
        <p:spPr>
          <a:xfrm>
            <a:off x="106380" y="357919"/>
            <a:ext cx="3932704" cy="3829122"/>
          </a:xfrm>
        </p:spPr>
        <p:txBody>
          <a:bodyPr/>
          <a:lstStyle/>
          <a:p>
            <a:pPr marL="425450" indent="-285750">
              <a:buFont typeface="Arial"/>
              <a:buChar char="•"/>
            </a:pPr>
            <a:r>
              <a:rPr lang="en" dirty="0">
                <a:solidFill>
                  <a:schemeClr val="tx1">
                    <a:lumMod val="49000"/>
                  </a:schemeClr>
                </a:solidFill>
              </a:rPr>
              <a:t>The distribution has the ability to well-approximate data that shows natural variability, energy consumption. </a:t>
            </a:r>
          </a:p>
          <a:p>
            <a:pPr marL="425450" indent="-285750">
              <a:buFont typeface="Arial"/>
              <a:buChar char="•"/>
            </a:pPr>
            <a:endParaRPr lang="en" dirty="0">
              <a:solidFill>
                <a:schemeClr val="tx1">
                  <a:lumMod val="49000"/>
                </a:schemeClr>
              </a:solidFill>
            </a:endParaRPr>
          </a:p>
          <a:p>
            <a:pPr marL="425450" indent="-285750">
              <a:buFont typeface="Arial"/>
              <a:buChar char="•"/>
            </a:pPr>
            <a:r>
              <a:rPr lang="en" dirty="0">
                <a:solidFill>
                  <a:schemeClr val="tx1">
                    <a:lumMod val="49000"/>
                  </a:schemeClr>
                </a:solidFill>
              </a:rPr>
              <a:t>The number of states in an HMM essentially controls the granularity of the model’s representation of underlying patterns in the data.</a:t>
            </a:r>
          </a:p>
          <a:p>
            <a:pPr marL="139700" indent="0"/>
            <a:endParaRPr lang="en" dirty="0">
              <a:solidFill>
                <a:schemeClr val="tx1">
                  <a:lumMod val="49000"/>
                </a:schemeClr>
              </a:solidFill>
              <a:cs typeface="Times New Roman"/>
            </a:endParaRPr>
          </a:p>
          <a:p>
            <a:pPr marL="425450" indent="-285750">
              <a:buFont typeface="Arial"/>
              <a:buChar char="•"/>
            </a:pPr>
            <a:r>
              <a:rPr lang="en" dirty="0">
                <a:solidFill>
                  <a:schemeClr val="tx1">
                    <a:lumMod val="49000"/>
                  </a:schemeClr>
                </a:solidFill>
                <a:cs typeface="Times New Roman"/>
              </a:rPr>
              <a:t>The 6th-state model was chosen because of the best balance between complexity and fit.</a:t>
            </a:r>
          </a:p>
          <a:p>
            <a:pPr marL="425450" indent="-285750">
              <a:buFont typeface="Arial"/>
              <a:buChar char="•"/>
            </a:pPr>
            <a:endParaRPr lang="en" dirty="0">
              <a:solidFill>
                <a:schemeClr val="tx1">
                  <a:lumMod val="49000"/>
                </a:schemeClr>
              </a:solidFill>
              <a:cs typeface="Times New Roman"/>
            </a:endParaRPr>
          </a:p>
          <a:p>
            <a:pPr marL="425450" indent="-285750">
              <a:buFont typeface="Arial"/>
              <a:buChar char="•"/>
            </a:pPr>
            <a:r>
              <a:rPr lang="en" dirty="0">
                <a:solidFill>
                  <a:schemeClr val="tx1">
                    <a:lumMod val="49000"/>
                  </a:schemeClr>
                </a:solidFill>
                <a:cs typeface="Times New Roman"/>
              </a:rPr>
              <a:t>To ensure consistency between training and testing,</a:t>
            </a:r>
            <a:r>
              <a:rPr lang="en-US" dirty="0">
                <a:solidFill>
                  <a:schemeClr val="tx1">
                    <a:lumMod val="49000"/>
                  </a:schemeClr>
                </a:solidFill>
                <a:cs typeface="Times New Roman"/>
              </a:rPr>
              <a:t>the parameters (state transition probabilities and emission distributions) were transferred from the trained to the test model using the </a:t>
            </a:r>
            <a:r>
              <a:rPr lang="en-US" dirty="0" err="1">
                <a:solidFill>
                  <a:schemeClr val="tx1">
                    <a:lumMod val="49000"/>
                  </a:schemeClr>
                </a:solidFill>
                <a:latin typeface="Courant" panose="02000509030000020004" pitchFamily="49" charset="0"/>
                <a:cs typeface="Times New Roman"/>
              </a:rPr>
              <a:t>setpars</a:t>
            </a:r>
            <a:r>
              <a:rPr lang="en-US" dirty="0">
                <a:solidFill>
                  <a:schemeClr val="tx1">
                    <a:lumMod val="49000"/>
                  </a:schemeClr>
                </a:solidFill>
                <a:latin typeface="Courant" panose="02000509030000020004" pitchFamily="49" charset="0"/>
                <a:cs typeface="Times New Roman"/>
              </a:rPr>
              <a:t>()</a:t>
            </a:r>
            <a:r>
              <a:rPr lang="en-US" dirty="0">
                <a:solidFill>
                  <a:schemeClr val="tx1">
                    <a:lumMod val="49000"/>
                  </a:schemeClr>
                </a:solidFill>
                <a:cs typeface="Times New Roman"/>
              </a:rPr>
              <a:t> function.</a:t>
            </a:r>
            <a:endParaRPr lang="en" dirty="0">
              <a:solidFill>
                <a:schemeClr val="tx1">
                  <a:lumMod val="49000"/>
                </a:schemeClr>
              </a:solidFill>
              <a:cs typeface="Times New Roman"/>
            </a:endParaRPr>
          </a:p>
          <a:p>
            <a:pPr marL="425450" indent="-285750">
              <a:buFont typeface="Arial"/>
              <a:buChar char="•"/>
            </a:pPr>
            <a:endParaRPr lang="en" sz="1100" dirty="0">
              <a:solidFill>
                <a:srgbClr val="000000"/>
              </a:solidFill>
              <a:latin typeface="Times New Roman"/>
              <a:cs typeface="Times New Roman"/>
            </a:endParaRPr>
          </a:p>
        </p:txBody>
      </p:sp>
      <p:sp>
        <p:nvSpPr>
          <p:cNvPr id="2" name="TextBox 1">
            <a:extLst>
              <a:ext uri="{FF2B5EF4-FFF2-40B4-BE49-F238E27FC236}">
                <a16:creationId xmlns:a16="http://schemas.microsoft.com/office/drawing/2014/main" id="{FB73CC58-A841-47EB-B480-3A0A7A37000A}"/>
              </a:ext>
            </a:extLst>
          </p:cNvPr>
          <p:cNvSpPr txBox="1"/>
          <p:nvPr/>
        </p:nvSpPr>
        <p:spPr>
          <a:xfrm>
            <a:off x="4240141" y="4855130"/>
            <a:ext cx="3633326" cy="230832"/>
          </a:xfrm>
          <a:prstGeom prst="rect">
            <a:avLst/>
          </a:prstGeom>
          <a:noFill/>
        </p:spPr>
        <p:txBody>
          <a:bodyPr wrap="square" rtlCol="0">
            <a:spAutoFit/>
          </a:bodyPr>
          <a:lstStyle/>
          <a:p>
            <a:r>
              <a:rPr lang="en-US" sz="900">
                <a:hlinkClick r:id="rId4" tooltip="https://simple.wikipedia.org/wiki/Markov_chain"/>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200396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43"/>
          <p:cNvSpPr txBox="1">
            <a:spLocks noGrp="1"/>
          </p:cNvSpPr>
          <p:nvPr>
            <p:ph type="subTitle" idx="1"/>
          </p:nvPr>
        </p:nvSpPr>
        <p:spPr>
          <a:xfrm>
            <a:off x="359412" y="1284154"/>
            <a:ext cx="4740897" cy="3162353"/>
          </a:xfrm>
          <a:prstGeom prst="rect">
            <a:avLst/>
          </a:prstGeom>
        </p:spPr>
        <p:txBody>
          <a:bodyPr spcFirstLastPara="1" wrap="square" lIns="91425" tIns="91425" rIns="91425" bIns="91425" anchor="t" anchorCtr="0">
            <a:noAutofit/>
          </a:bodyPr>
          <a:lstStyle/>
          <a:p>
            <a:pPr marL="285750" indent="-285750">
              <a:buClr>
                <a:srgbClr val="5387ED"/>
              </a:buClr>
              <a:buFont typeface="Arial"/>
              <a:buChar char="•"/>
            </a:pPr>
            <a:r>
              <a:rPr lang="en" sz="1400">
                <a:solidFill>
                  <a:schemeClr val="tx1">
                    <a:lumMod val="49000"/>
                  </a:schemeClr>
                </a:solidFill>
              </a:rPr>
              <a:t>Deviation was identified by comparing log-likelihood of test and training data. </a:t>
            </a:r>
          </a:p>
          <a:p>
            <a:pPr marL="285750" indent="-285750">
              <a:buClr>
                <a:srgbClr val="5387ED"/>
              </a:buClr>
              <a:buFont typeface="Arial"/>
              <a:buChar char="•"/>
            </a:pPr>
            <a:endParaRPr lang="en" sz="1400">
              <a:solidFill>
                <a:schemeClr val="tx1">
                  <a:lumMod val="49000"/>
                </a:schemeClr>
              </a:solidFill>
            </a:endParaRPr>
          </a:p>
          <a:p>
            <a:pPr marL="285750" indent="-285750">
              <a:buClr>
                <a:srgbClr val="5387ED"/>
              </a:buClr>
              <a:buFont typeface="Arial"/>
              <a:buChar char="•"/>
            </a:pPr>
            <a:r>
              <a:rPr lang="en" sz="1400">
                <a:solidFill>
                  <a:schemeClr val="tx1">
                    <a:lumMod val="49000"/>
                  </a:schemeClr>
                </a:solidFill>
              </a:rPr>
              <a:t>Normalized log-likelihood threshold defined on maximum deviation observed in test subsets.</a:t>
            </a:r>
          </a:p>
          <a:p>
            <a:pPr marL="285750" indent="-285750">
              <a:buClr>
                <a:srgbClr val="5387ED"/>
              </a:buClr>
              <a:buFont typeface="Arial"/>
              <a:buChar char="•"/>
            </a:pPr>
            <a:endParaRPr lang="en" sz="1400">
              <a:solidFill>
                <a:schemeClr val="tx1">
                  <a:lumMod val="49000"/>
                </a:schemeClr>
              </a:solidFill>
            </a:endParaRPr>
          </a:p>
          <a:p>
            <a:pPr marL="285750" indent="-285750">
              <a:buClr>
                <a:srgbClr val="5387ED"/>
              </a:buClr>
              <a:buFont typeface="Arial"/>
              <a:buChar char="•"/>
            </a:pPr>
            <a:r>
              <a:rPr lang="en" sz="1400">
                <a:solidFill>
                  <a:schemeClr val="tx1">
                    <a:lumMod val="49000"/>
                  </a:schemeClr>
                </a:solidFill>
              </a:rPr>
              <a:t>Test Data  divided into 10 equal-size subsets to capture temporal patterns.</a:t>
            </a:r>
            <a:endParaRPr lang="en">
              <a:solidFill>
                <a:schemeClr val="tx1">
                  <a:lumMod val="49000"/>
                </a:schemeClr>
              </a:solidFill>
            </a:endParaRPr>
          </a:p>
          <a:p>
            <a:pPr marL="285750" indent="-285750">
              <a:buClr>
                <a:srgbClr val="5387ED"/>
              </a:buClr>
              <a:buFont typeface="Arial"/>
              <a:buChar char="•"/>
            </a:pPr>
            <a:endParaRPr lang="en" sz="1400">
              <a:solidFill>
                <a:schemeClr val="tx1">
                  <a:lumMod val="49000"/>
                </a:schemeClr>
              </a:solidFill>
            </a:endParaRPr>
          </a:p>
          <a:p>
            <a:pPr marL="285750" indent="-285750">
              <a:buClr>
                <a:srgbClr val="5387ED"/>
              </a:buClr>
              <a:buFont typeface="Arial"/>
              <a:buChar char="•"/>
            </a:pPr>
            <a:r>
              <a:rPr lang="en" sz="1400">
                <a:solidFill>
                  <a:schemeClr val="tx1">
                    <a:lumMod val="49000"/>
                  </a:schemeClr>
                </a:solidFill>
              </a:rPr>
              <a:t>A threshold of -17452.07 log-likelihood and –1.005208 for normalized log-likelihood was established.</a:t>
            </a:r>
            <a:endParaRPr lang="en">
              <a:solidFill>
                <a:schemeClr val="tx1">
                  <a:lumMod val="49000"/>
                </a:schemeClr>
              </a:solidFill>
            </a:endParaRPr>
          </a:p>
          <a:p>
            <a:pPr marL="285750" indent="-285750">
              <a:buClr>
                <a:srgbClr val="5387ED"/>
              </a:buClr>
              <a:buFont typeface="Arial"/>
              <a:buChar char="•"/>
            </a:pPr>
            <a:endParaRPr lang="en" sz="1400">
              <a:solidFill>
                <a:schemeClr val="tx1">
                  <a:lumMod val="49000"/>
                </a:schemeClr>
              </a:solidFill>
            </a:endParaRPr>
          </a:p>
          <a:p>
            <a:pPr marL="285750" indent="-285750">
              <a:buClr>
                <a:srgbClr val="5387ED"/>
              </a:buClr>
              <a:buFont typeface="Arial"/>
              <a:buChar char="•"/>
            </a:pPr>
            <a:r>
              <a:rPr lang="en" sz="1400">
                <a:solidFill>
                  <a:schemeClr val="tx1">
                    <a:lumMod val="49000"/>
                  </a:schemeClr>
                </a:solidFill>
              </a:rPr>
              <a:t>Synthetic anomalies were introduced to the test data which included point &amp; temporal anomalies.</a:t>
            </a:r>
            <a:endParaRPr lang="en">
              <a:solidFill>
                <a:schemeClr val="tx1">
                  <a:lumMod val="49000"/>
                </a:schemeClr>
              </a:solidFill>
            </a:endParaRPr>
          </a:p>
        </p:txBody>
      </p:sp>
      <p:sp>
        <p:nvSpPr>
          <p:cNvPr id="1539" name="Google Shape;1539;p43"/>
          <p:cNvSpPr txBox="1">
            <a:spLocks noGrp="1"/>
          </p:cNvSpPr>
          <p:nvPr>
            <p:ph type="title"/>
          </p:nvPr>
        </p:nvSpPr>
        <p:spPr>
          <a:xfrm>
            <a:off x="-969" y="445025"/>
            <a:ext cx="5935317" cy="572700"/>
          </a:xfrm>
          <a:prstGeom prst="rect">
            <a:avLst/>
          </a:prstGeom>
        </p:spPr>
        <p:txBody>
          <a:bodyPr spcFirstLastPara="1" wrap="square" lIns="91425" tIns="91425" rIns="91425" bIns="91425" anchor="t" anchorCtr="0">
            <a:noAutofit/>
          </a:bodyPr>
          <a:lstStyle/>
          <a:p>
            <a:pPr algn="ctr"/>
            <a:r>
              <a:rPr lang="en" dirty="0"/>
              <a:t>Anomaly Detection</a:t>
            </a:r>
            <a:endParaRPr lang="en-US" dirty="0"/>
          </a:p>
        </p:txBody>
      </p:sp>
      <p:sp>
        <p:nvSpPr>
          <p:cNvPr id="1706" name="Google Shape;1706;p43"/>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24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8EE3B780-96EE-4A2B-8280-A5E04F797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20" y="1058228"/>
            <a:ext cx="7680960" cy="346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6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1" name="Google Shape;2171;p53"/>
          <p:cNvSpPr/>
          <p:nvPr/>
        </p:nvSpPr>
        <p:spPr>
          <a:xfrm>
            <a:off x="4129500" y="0"/>
            <a:ext cx="5014500" cy="5143500"/>
          </a:xfrm>
          <a:prstGeom prst="rect">
            <a:avLst/>
          </a:prstGeom>
          <a:solidFill>
            <a:srgbClr val="227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2" name="Google Shape;2172;p53"/>
          <p:cNvPicPr preferRelativeResize="0">
            <a:picLocks noGrp="1"/>
          </p:cNvPicPr>
          <p:nvPr>
            <p:ph type="pic" idx="2"/>
          </p:nvPr>
        </p:nvPicPr>
        <p:blipFill>
          <a:blip r:embed="rId3">
            <a:extLst>
              <a:ext uri="{837473B0-CC2E-450A-ABE3-18F120FF3D39}">
                <a1611:picAttrSrcUrl xmlns:a1611="http://schemas.microsoft.com/office/drawing/2016/11/main" r:id="rId4"/>
              </a:ext>
            </a:extLst>
          </a:blip>
          <a:srcRect l="21424" r="21424"/>
          <a:stretch/>
        </p:blipFill>
        <p:spPr>
          <a:xfrm>
            <a:off x="4928038" y="824326"/>
            <a:ext cx="3364076" cy="3556269"/>
          </a:xfrm>
          <a:prstGeom prst="rect">
            <a:avLst/>
          </a:prstGeom>
        </p:spPr>
      </p:pic>
      <p:grpSp>
        <p:nvGrpSpPr>
          <p:cNvPr id="2175" name="Google Shape;2175;p53"/>
          <p:cNvGrpSpPr/>
          <p:nvPr/>
        </p:nvGrpSpPr>
        <p:grpSpPr>
          <a:xfrm>
            <a:off x="7823935" y="105855"/>
            <a:ext cx="1213685" cy="1114620"/>
            <a:chOff x="1875850" y="163850"/>
            <a:chExt cx="685775" cy="629800"/>
          </a:xfrm>
        </p:grpSpPr>
        <p:sp>
          <p:nvSpPr>
            <p:cNvPr id="2176" name="Google Shape;2176;p5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F881AE62-77C9-7CC8-79A7-B1DA8C99F9F5}"/>
              </a:ext>
            </a:extLst>
          </p:cNvPr>
          <p:cNvSpPr>
            <a:spLocks noGrp="1"/>
          </p:cNvSpPr>
          <p:nvPr>
            <p:ph type="subTitle" idx="1"/>
          </p:nvPr>
        </p:nvSpPr>
        <p:spPr>
          <a:xfrm>
            <a:off x="108254" y="877435"/>
            <a:ext cx="3932704" cy="3193068"/>
          </a:xfrm>
        </p:spPr>
        <p:txBody>
          <a:bodyPr/>
          <a:lstStyle/>
          <a:p>
            <a:pPr marL="425450" indent="-285750">
              <a:buFont typeface="Arial"/>
              <a:buChar char="•"/>
            </a:pPr>
            <a:r>
              <a:rPr lang="en" dirty="0">
                <a:solidFill>
                  <a:schemeClr val="tx1">
                    <a:lumMod val="49000"/>
                  </a:schemeClr>
                </a:solidFill>
              </a:rPr>
              <a:t>Low log-likelihood values indicate that  model has not learned  to represent the observation, detecting potential anomalies.</a:t>
            </a:r>
          </a:p>
          <a:p>
            <a:pPr marL="425450" indent="-285750">
              <a:buFont typeface="Arial"/>
              <a:buChar char="•"/>
            </a:pPr>
            <a:endParaRPr lang="en" dirty="0">
              <a:solidFill>
                <a:schemeClr val="tx1">
                  <a:lumMod val="49000"/>
                </a:schemeClr>
              </a:solidFill>
            </a:endParaRPr>
          </a:p>
          <a:p>
            <a:pPr marL="425450" indent="-285750">
              <a:buFont typeface="Arial"/>
              <a:buChar char="•"/>
            </a:pPr>
            <a:r>
              <a:rPr lang="en" dirty="0">
                <a:solidFill>
                  <a:schemeClr val="tx1">
                    <a:lumMod val="49000"/>
                  </a:schemeClr>
                </a:solidFill>
              </a:rPr>
              <a:t>Threshold was derived by calculating maximum deviation between log-likelihood of training and test data.</a:t>
            </a:r>
          </a:p>
          <a:p>
            <a:pPr marL="425450" indent="-285750">
              <a:buFont typeface="Arial"/>
              <a:buChar char="•"/>
            </a:pPr>
            <a:endParaRPr lang="en" dirty="0">
              <a:solidFill>
                <a:schemeClr val="tx1">
                  <a:lumMod val="49000"/>
                </a:schemeClr>
              </a:solidFill>
            </a:endParaRPr>
          </a:p>
          <a:p>
            <a:pPr marL="425450" indent="-285750">
              <a:buFont typeface="Arial"/>
              <a:buChar char="•"/>
            </a:pPr>
            <a:r>
              <a:rPr lang="en" dirty="0">
                <a:solidFill>
                  <a:schemeClr val="tx1">
                    <a:lumMod val="49000"/>
                  </a:schemeClr>
                </a:solidFill>
              </a:rPr>
              <a:t>Subset Analysis of Data reflects the need for adaptive anomaly detection</a:t>
            </a:r>
          </a:p>
          <a:p>
            <a:pPr marL="425450" indent="-285750">
              <a:buFont typeface="Arial"/>
              <a:buChar char="•"/>
            </a:pPr>
            <a:endParaRPr lang="en" dirty="0">
              <a:solidFill>
                <a:schemeClr val="tx1">
                  <a:lumMod val="49000"/>
                </a:schemeClr>
              </a:solidFill>
            </a:endParaRPr>
          </a:p>
          <a:p>
            <a:pPr marL="425450" indent="-285750">
              <a:buFont typeface="Arial"/>
              <a:buChar char="•"/>
            </a:pPr>
            <a:r>
              <a:rPr lang="en" dirty="0">
                <a:solidFill>
                  <a:schemeClr val="tx1">
                    <a:lumMod val="49000"/>
                  </a:schemeClr>
                </a:solidFill>
              </a:rPr>
              <a:t>By injecting synthetic anomalies, we tested for the frameworks ability to detect known deviations.</a:t>
            </a:r>
          </a:p>
        </p:txBody>
      </p:sp>
      <p:sp>
        <p:nvSpPr>
          <p:cNvPr id="2" name="TextBox 1">
            <a:extLst>
              <a:ext uri="{FF2B5EF4-FFF2-40B4-BE49-F238E27FC236}">
                <a16:creationId xmlns:a16="http://schemas.microsoft.com/office/drawing/2014/main" id="{63966035-D386-4BAD-AB6C-2DC07D97FAA4}"/>
              </a:ext>
            </a:extLst>
          </p:cNvPr>
          <p:cNvSpPr txBox="1"/>
          <p:nvPr/>
        </p:nvSpPr>
        <p:spPr>
          <a:xfrm>
            <a:off x="4748804" y="4515291"/>
            <a:ext cx="3633326" cy="230832"/>
          </a:xfrm>
          <a:prstGeom prst="rect">
            <a:avLst/>
          </a:prstGeom>
          <a:noFill/>
        </p:spPr>
        <p:txBody>
          <a:bodyPr wrap="square" rtlCol="0">
            <a:spAutoFit/>
          </a:bodyPr>
          <a:lstStyle/>
          <a:p>
            <a:r>
              <a:rPr lang="en-US" sz="900" dirty="0">
                <a:hlinkClick r:id="rId4" tooltip="https://s4be.cochrane.org/blog/2015/07/14/data-analysis-methods/"/>
              </a:rPr>
              <a:t>This Photo</a:t>
            </a:r>
            <a:r>
              <a:rPr lang="en-US" sz="900" dirty="0"/>
              <a:t> by Unknown Author is licensed under </a:t>
            </a:r>
            <a:r>
              <a:rPr lang="en-US" sz="900" dirty="0">
                <a:hlinkClick r:id="rId5" tooltip="https://creativecommons.org/licenses/by-nd/3.0/"/>
              </a:rPr>
              <a:t>CC BY-ND</a:t>
            </a:r>
            <a:endParaRPr lang="en-US" sz="900" dirty="0"/>
          </a:p>
        </p:txBody>
      </p:sp>
    </p:spTree>
    <p:extLst>
      <p:ext uri="{BB962C8B-B14F-4D97-AF65-F5344CB8AC3E}">
        <p14:creationId xmlns:p14="http://schemas.microsoft.com/office/powerpoint/2010/main" val="100968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45"/>
          <p:cNvSpPr txBox="1">
            <a:spLocks noGrp="1"/>
          </p:cNvSpPr>
          <p:nvPr>
            <p:ph type="title"/>
          </p:nvPr>
        </p:nvSpPr>
        <p:spPr>
          <a:xfrm>
            <a:off x="4122" y="294630"/>
            <a:ext cx="914177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a:t>
            </a:r>
            <a:endParaRPr lang="en-US" dirty="0"/>
          </a:p>
        </p:txBody>
      </p:sp>
      <p:sp>
        <p:nvSpPr>
          <p:cNvPr id="5" name="Subtitle 4">
            <a:extLst>
              <a:ext uri="{FF2B5EF4-FFF2-40B4-BE49-F238E27FC236}">
                <a16:creationId xmlns:a16="http://schemas.microsoft.com/office/drawing/2014/main" id="{B1D83479-EF0A-1496-B2B8-C7A69AD01471}"/>
              </a:ext>
            </a:extLst>
          </p:cNvPr>
          <p:cNvSpPr>
            <a:spLocks noGrp="1"/>
          </p:cNvSpPr>
          <p:nvPr>
            <p:ph type="subTitle" idx="2"/>
          </p:nvPr>
        </p:nvSpPr>
        <p:spPr>
          <a:xfrm>
            <a:off x="5447178" y="1526590"/>
            <a:ext cx="3697176" cy="2801092"/>
          </a:xfrm>
        </p:spPr>
        <p:txBody>
          <a:bodyPr/>
          <a:lstStyle/>
          <a:p>
            <a:pPr algn="just">
              <a:buFont typeface="Arial"/>
              <a:buChar char="•"/>
            </a:pPr>
            <a:endParaRPr lang="en-US">
              <a:solidFill>
                <a:schemeClr val="tx1">
                  <a:lumMod val="49000"/>
                </a:schemeClr>
              </a:solidFill>
            </a:endParaRPr>
          </a:p>
          <a:p>
            <a:pPr algn="just">
              <a:buFont typeface="Arial"/>
              <a:buChar char="•"/>
            </a:pPr>
            <a:endParaRPr lang="en-US">
              <a:solidFill>
                <a:schemeClr val="tx1">
                  <a:lumMod val="49000"/>
                </a:schemeClr>
              </a:solidFill>
            </a:endParaRPr>
          </a:p>
          <a:p>
            <a:pPr algn="just">
              <a:buFont typeface="Arial"/>
              <a:buChar char="•"/>
            </a:pPr>
            <a:endParaRPr lang="en-US">
              <a:solidFill>
                <a:schemeClr val="tx1">
                  <a:lumMod val="49000"/>
                </a:schemeClr>
              </a:solidFill>
            </a:endParaRPr>
          </a:p>
          <a:p>
            <a:pPr algn="just">
              <a:buFont typeface="Arial"/>
              <a:buChar char="•"/>
            </a:pPr>
            <a:endParaRPr lang="en-US">
              <a:solidFill>
                <a:schemeClr val="tx1">
                  <a:lumMod val="49000"/>
                </a:schemeClr>
              </a:solidFill>
            </a:endParaRPr>
          </a:p>
          <a:p>
            <a:pPr algn="just">
              <a:buFont typeface="Arial"/>
              <a:buChar char="•"/>
            </a:pPr>
            <a:endParaRPr lang="en-US">
              <a:solidFill>
                <a:schemeClr val="tx1">
                  <a:lumMod val="49000"/>
                </a:schemeClr>
              </a:solidFill>
            </a:endParaRPr>
          </a:p>
          <a:p>
            <a:pPr algn="just">
              <a:buFont typeface="Arial"/>
              <a:buChar char="•"/>
            </a:pPr>
            <a:endParaRPr lang="en-US">
              <a:solidFill>
                <a:schemeClr val="tx1">
                  <a:lumMod val="49000"/>
                </a:schemeClr>
              </a:solidFill>
            </a:endParaRPr>
          </a:p>
          <a:p>
            <a:pPr algn="just">
              <a:buFont typeface="Arial"/>
              <a:buChar char="•"/>
            </a:pPr>
            <a:endParaRPr lang="en-US">
              <a:solidFill>
                <a:schemeClr val="tx1">
                  <a:lumMod val="49000"/>
                </a:schemeClr>
              </a:solidFill>
            </a:endParaRPr>
          </a:p>
        </p:txBody>
      </p:sp>
      <p:sp>
        <p:nvSpPr>
          <p:cNvPr id="6" name="Google Shape;1790;p47">
            <a:extLst>
              <a:ext uri="{FF2B5EF4-FFF2-40B4-BE49-F238E27FC236}">
                <a16:creationId xmlns:a16="http://schemas.microsoft.com/office/drawing/2014/main" id="{DB8A5F61-1C94-650A-E6F4-6858C656772B}"/>
              </a:ext>
            </a:extLst>
          </p:cNvPr>
          <p:cNvSpPr/>
          <p:nvPr/>
        </p:nvSpPr>
        <p:spPr>
          <a:xfrm>
            <a:off x="1286837" y="3691571"/>
            <a:ext cx="793800" cy="740700"/>
          </a:xfrm>
          <a:prstGeom prst="rect">
            <a:avLst/>
          </a:prstGeom>
          <a:solidFill>
            <a:schemeClr val="dk2"/>
          </a:solidFill>
          <a:ln>
            <a:noFill/>
          </a:ln>
        </p:spPr>
        <p:txBody>
          <a:bodyPr spcFirstLastPara="1" wrap="square" lIns="91425" tIns="91425" rIns="91425" bIns="91425" anchor="ctr" anchorCtr="0">
            <a:noAutofit/>
          </a:bodyPr>
          <a:lstStyle/>
          <a:p>
            <a:pPr algn="ctr"/>
            <a:r>
              <a:rPr lang="en-US" sz="2400" b="1" u="sng">
                <a:solidFill>
                  <a:schemeClr val="bg1"/>
                </a:solidFill>
              </a:rPr>
              <a:t>04</a:t>
            </a:r>
            <a:endParaRPr lang="en-US"/>
          </a:p>
        </p:txBody>
      </p:sp>
      <p:sp>
        <p:nvSpPr>
          <p:cNvPr id="8" name="Google Shape;1790;p47">
            <a:extLst>
              <a:ext uri="{FF2B5EF4-FFF2-40B4-BE49-F238E27FC236}">
                <a16:creationId xmlns:a16="http://schemas.microsoft.com/office/drawing/2014/main" id="{9488BF60-5605-D34C-16C3-93E5D083F029}"/>
              </a:ext>
            </a:extLst>
          </p:cNvPr>
          <p:cNvSpPr/>
          <p:nvPr/>
        </p:nvSpPr>
        <p:spPr>
          <a:xfrm>
            <a:off x="1288842" y="2713003"/>
            <a:ext cx="793800" cy="740700"/>
          </a:xfrm>
          <a:prstGeom prst="rect">
            <a:avLst/>
          </a:prstGeom>
          <a:solidFill>
            <a:schemeClr val="dk2"/>
          </a:solidFill>
          <a:ln>
            <a:noFill/>
          </a:ln>
        </p:spPr>
        <p:txBody>
          <a:bodyPr spcFirstLastPara="1" wrap="square" lIns="91425" tIns="91425" rIns="91425" bIns="91425" anchor="ctr" anchorCtr="0">
            <a:noAutofit/>
          </a:bodyPr>
          <a:lstStyle/>
          <a:p>
            <a:pPr algn="ctr"/>
            <a:r>
              <a:rPr lang="en-US" sz="2400" b="1" u="sng">
                <a:solidFill>
                  <a:schemeClr val="bg1"/>
                </a:solidFill>
              </a:rPr>
              <a:t>03</a:t>
            </a:r>
            <a:endParaRPr lang="en-US"/>
          </a:p>
        </p:txBody>
      </p:sp>
      <p:sp>
        <p:nvSpPr>
          <p:cNvPr id="11" name="Google Shape;1790;p47">
            <a:extLst>
              <a:ext uri="{FF2B5EF4-FFF2-40B4-BE49-F238E27FC236}">
                <a16:creationId xmlns:a16="http://schemas.microsoft.com/office/drawing/2014/main" id="{EAF483B9-CA6C-98AB-2891-64798091B68C}"/>
              </a:ext>
            </a:extLst>
          </p:cNvPr>
          <p:cNvSpPr/>
          <p:nvPr/>
        </p:nvSpPr>
        <p:spPr>
          <a:xfrm>
            <a:off x="1290848" y="1830687"/>
            <a:ext cx="793800" cy="740700"/>
          </a:xfrm>
          <a:prstGeom prst="rect">
            <a:avLst/>
          </a:prstGeom>
          <a:solidFill>
            <a:schemeClr val="dk2"/>
          </a:solidFill>
          <a:ln>
            <a:noFill/>
          </a:ln>
        </p:spPr>
        <p:txBody>
          <a:bodyPr spcFirstLastPara="1" wrap="square" lIns="91425" tIns="91425" rIns="91425" bIns="91425" anchor="ctr" anchorCtr="0">
            <a:noAutofit/>
          </a:bodyPr>
          <a:lstStyle/>
          <a:p>
            <a:pPr algn="ctr"/>
            <a:r>
              <a:rPr lang="en-US" sz="2400" b="1" u="sng">
                <a:solidFill>
                  <a:schemeClr val="bg1"/>
                </a:solidFill>
              </a:rPr>
              <a:t>02</a:t>
            </a:r>
            <a:endParaRPr lang="en-US"/>
          </a:p>
        </p:txBody>
      </p:sp>
      <p:sp>
        <p:nvSpPr>
          <p:cNvPr id="13" name="Google Shape;1790;p47">
            <a:extLst>
              <a:ext uri="{FF2B5EF4-FFF2-40B4-BE49-F238E27FC236}">
                <a16:creationId xmlns:a16="http://schemas.microsoft.com/office/drawing/2014/main" id="{BBA35572-714E-FC4C-841E-973B251FECDB}"/>
              </a:ext>
            </a:extLst>
          </p:cNvPr>
          <p:cNvSpPr/>
          <p:nvPr/>
        </p:nvSpPr>
        <p:spPr>
          <a:xfrm>
            <a:off x="1292853" y="966419"/>
            <a:ext cx="793800" cy="740700"/>
          </a:xfrm>
          <a:prstGeom prst="rect">
            <a:avLst/>
          </a:prstGeom>
          <a:solidFill>
            <a:schemeClr val="dk2"/>
          </a:solidFill>
          <a:ln>
            <a:noFill/>
          </a:ln>
        </p:spPr>
        <p:txBody>
          <a:bodyPr spcFirstLastPara="1" wrap="square" lIns="91425" tIns="91425" rIns="91425" bIns="91425" anchor="ctr" anchorCtr="0">
            <a:noAutofit/>
          </a:bodyPr>
          <a:lstStyle/>
          <a:p>
            <a:pPr algn="ctr"/>
            <a:r>
              <a:rPr lang="en-US" sz="2400" b="1" u="sng">
                <a:solidFill>
                  <a:schemeClr val="bg1"/>
                </a:solidFill>
              </a:rPr>
              <a:t>01</a:t>
            </a:r>
            <a:endParaRPr lang="en-US"/>
          </a:p>
        </p:txBody>
      </p:sp>
      <p:sp>
        <p:nvSpPr>
          <p:cNvPr id="15" name="TextBox 14">
            <a:extLst>
              <a:ext uri="{FF2B5EF4-FFF2-40B4-BE49-F238E27FC236}">
                <a16:creationId xmlns:a16="http://schemas.microsoft.com/office/drawing/2014/main" id="{8D5FE5AA-E9C5-CBC8-DFA4-93A5B351EA23}"/>
              </a:ext>
            </a:extLst>
          </p:cNvPr>
          <p:cNvSpPr txBox="1"/>
          <p:nvPr/>
        </p:nvSpPr>
        <p:spPr>
          <a:xfrm>
            <a:off x="2637690" y="1044381"/>
            <a:ext cx="48413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lumMod val="49000"/>
                  </a:schemeClr>
                </a:solidFill>
                <a:latin typeface="PT Sans"/>
              </a:rPr>
              <a:t>Identifying most relevant features due to complexity of energy consumption patterns.</a:t>
            </a:r>
            <a:endParaRPr lang="en-US" sz="1600" dirty="0">
              <a:solidFill>
                <a:schemeClr val="tx1">
                  <a:lumMod val="49000"/>
                </a:schemeClr>
              </a:solidFill>
            </a:endParaRPr>
          </a:p>
        </p:txBody>
      </p:sp>
      <p:sp>
        <p:nvSpPr>
          <p:cNvPr id="16" name="TextBox 15">
            <a:extLst>
              <a:ext uri="{FF2B5EF4-FFF2-40B4-BE49-F238E27FC236}">
                <a16:creationId xmlns:a16="http://schemas.microsoft.com/office/drawing/2014/main" id="{9172A628-B0BE-3907-9CD9-E8210F16E66C}"/>
              </a:ext>
            </a:extLst>
          </p:cNvPr>
          <p:cNvSpPr txBox="1"/>
          <p:nvPr/>
        </p:nvSpPr>
        <p:spPr>
          <a:xfrm>
            <a:off x="2637690" y="1908649"/>
            <a:ext cx="48413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lumMod val="49000"/>
                  </a:schemeClr>
                </a:solidFill>
                <a:latin typeface="PT Sans"/>
              </a:rPr>
              <a:t>State Configuration Selection based on log-likelihood and BIC values.</a:t>
            </a:r>
            <a:endParaRPr lang="en-US" sz="1600" dirty="0">
              <a:solidFill>
                <a:schemeClr val="tx1">
                  <a:lumMod val="49000"/>
                </a:schemeClr>
              </a:solidFill>
            </a:endParaRPr>
          </a:p>
        </p:txBody>
      </p:sp>
      <p:sp>
        <p:nvSpPr>
          <p:cNvPr id="17" name="TextBox 16">
            <a:extLst>
              <a:ext uri="{FF2B5EF4-FFF2-40B4-BE49-F238E27FC236}">
                <a16:creationId xmlns:a16="http://schemas.microsoft.com/office/drawing/2014/main" id="{E6EC2BF2-DCA3-CDD9-93E0-C6F75C3553A6}"/>
              </a:ext>
            </a:extLst>
          </p:cNvPr>
          <p:cNvSpPr txBox="1"/>
          <p:nvPr/>
        </p:nvSpPr>
        <p:spPr>
          <a:xfrm>
            <a:off x="2637690" y="2914076"/>
            <a:ext cx="48413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lumMod val="49000"/>
                  </a:schemeClr>
                </a:solidFill>
                <a:latin typeface="PT Sans"/>
              </a:rPr>
              <a:t>Dynamic threshold for Anomaly detection to balance false positives and false negatives.</a:t>
            </a:r>
            <a:endParaRPr lang="en-US" sz="1600" dirty="0">
              <a:solidFill>
                <a:schemeClr val="tx1">
                  <a:lumMod val="49000"/>
                </a:schemeClr>
              </a:solidFill>
            </a:endParaRPr>
          </a:p>
        </p:txBody>
      </p:sp>
      <p:sp>
        <p:nvSpPr>
          <p:cNvPr id="2" name="TextBox 1">
            <a:extLst>
              <a:ext uri="{FF2B5EF4-FFF2-40B4-BE49-F238E27FC236}">
                <a16:creationId xmlns:a16="http://schemas.microsoft.com/office/drawing/2014/main" id="{CE26032E-9D94-B646-769A-CB7E5484201D}"/>
              </a:ext>
            </a:extLst>
          </p:cNvPr>
          <p:cNvSpPr txBox="1"/>
          <p:nvPr/>
        </p:nvSpPr>
        <p:spPr>
          <a:xfrm>
            <a:off x="2637690" y="3769533"/>
            <a:ext cx="48413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tx1">
                    <a:lumMod val="49000"/>
                  </a:schemeClr>
                </a:solidFill>
                <a:latin typeface="PT Sans"/>
              </a:rPr>
              <a:t>Realistic Anomaly Stimulation needed to be diverse enough.</a:t>
            </a:r>
            <a:endParaRPr lang="en-US" sz="1600" dirty="0">
              <a:solidFill>
                <a:schemeClr val="tx1">
                  <a:lumMod val="49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8"/>
        <p:cNvGrpSpPr/>
        <p:nvPr/>
      </p:nvGrpSpPr>
      <p:grpSpPr>
        <a:xfrm>
          <a:off x="0" y="0"/>
          <a:ext cx="0" cy="0"/>
          <a:chOff x="0" y="0"/>
          <a:chExt cx="0" cy="0"/>
        </a:xfrm>
      </p:grpSpPr>
      <p:sp>
        <p:nvSpPr>
          <p:cNvPr id="1779" name="Google Shape;1779;p47"/>
          <p:cNvSpPr txBox="1">
            <a:spLocks noGrp="1"/>
          </p:cNvSpPr>
          <p:nvPr>
            <p:ph type="title"/>
          </p:nvPr>
        </p:nvSpPr>
        <p:spPr>
          <a:xfrm>
            <a:off x="728792" y="445025"/>
            <a:ext cx="8416177" cy="572700"/>
          </a:xfrm>
          <a:prstGeom prst="rect">
            <a:avLst/>
          </a:prstGeom>
        </p:spPr>
        <p:txBody>
          <a:bodyPr spcFirstLastPara="1" wrap="square" lIns="91425" tIns="91425" rIns="91425" bIns="91425" anchor="t" anchorCtr="0">
            <a:noAutofit/>
          </a:bodyPr>
          <a:lstStyle/>
          <a:p>
            <a:pPr algn="ctr"/>
            <a:r>
              <a:rPr lang="en" dirty="0"/>
              <a:t>Lesson Learnt</a:t>
            </a:r>
            <a:endParaRPr lang="en-US" dirty="0"/>
          </a:p>
        </p:txBody>
      </p:sp>
      <p:sp>
        <p:nvSpPr>
          <p:cNvPr id="1780" name="Google Shape;1780;p47"/>
          <p:cNvSpPr txBox="1">
            <a:spLocks noGrp="1"/>
          </p:cNvSpPr>
          <p:nvPr>
            <p:ph type="subTitle" idx="1"/>
          </p:nvPr>
        </p:nvSpPr>
        <p:spPr>
          <a:xfrm>
            <a:off x="799778" y="2080949"/>
            <a:ext cx="2543746" cy="1010681"/>
          </a:xfrm>
          <a:prstGeom prst="rect">
            <a:avLst/>
          </a:prstGeom>
        </p:spPr>
        <p:txBody>
          <a:bodyPr spcFirstLastPara="1" wrap="square" lIns="91425" tIns="91425" rIns="91425" bIns="91425" anchor="t" anchorCtr="0">
            <a:noAutofit/>
          </a:bodyPr>
          <a:lstStyle/>
          <a:p>
            <a:pPr marL="0" indent="0"/>
            <a:r>
              <a:rPr lang="en" b="1" dirty="0">
                <a:latin typeface="Raleway"/>
              </a:rPr>
              <a:t>Model Configuration is Curtail</a:t>
            </a:r>
            <a:r>
              <a:rPr lang="en" dirty="0"/>
              <a:t> </a:t>
            </a:r>
            <a:br>
              <a:rPr lang="en" dirty="0"/>
            </a:br>
            <a:r>
              <a:rPr lang="en" sz="1100" dirty="0">
                <a:solidFill>
                  <a:srgbClr val="000000"/>
                </a:solidFill>
                <a:latin typeface="PT Sans" panose="020B0503020203020204" pitchFamily="34" charset="0"/>
                <a:cs typeface="Times New Roman"/>
              </a:rPr>
              <a:t>Choosing the optimal number of HMM states are a balance between complexity and performance.</a:t>
            </a:r>
            <a:endParaRPr lang="en-US" dirty="0">
              <a:latin typeface="PT Sans" panose="020B0503020203020204" pitchFamily="34" charset="0"/>
            </a:endParaRPr>
          </a:p>
        </p:txBody>
      </p:sp>
      <p:sp>
        <p:nvSpPr>
          <p:cNvPr id="1788" name="Google Shape;1788;p47"/>
          <p:cNvSpPr/>
          <p:nvPr/>
        </p:nvSpPr>
        <p:spPr>
          <a:xfrm>
            <a:off x="3453444" y="2161796"/>
            <a:ext cx="793800" cy="74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7"/>
          <p:cNvSpPr/>
          <p:nvPr/>
        </p:nvSpPr>
        <p:spPr>
          <a:xfrm>
            <a:off x="3449872" y="3504084"/>
            <a:ext cx="793800" cy="74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7"/>
          <p:cNvSpPr/>
          <p:nvPr/>
        </p:nvSpPr>
        <p:spPr>
          <a:xfrm>
            <a:off x="4896758" y="2161797"/>
            <a:ext cx="793800" cy="74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7"/>
          <p:cNvSpPr/>
          <p:nvPr/>
        </p:nvSpPr>
        <p:spPr>
          <a:xfrm>
            <a:off x="4899375" y="3504084"/>
            <a:ext cx="793800" cy="74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90;p47">
            <a:extLst>
              <a:ext uri="{FF2B5EF4-FFF2-40B4-BE49-F238E27FC236}">
                <a16:creationId xmlns:a16="http://schemas.microsoft.com/office/drawing/2014/main" id="{222251EB-A304-6CB6-6215-8B6C7EEF651D}"/>
              </a:ext>
            </a:extLst>
          </p:cNvPr>
          <p:cNvSpPr/>
          <p:nvPr/>
        </p:nvSpPr>
        <p:spPr>
          <a:xfrm>
            <a:off x="2444187" y="1177034"/>
            <a:ext cx="793800" cy="740700"/>
          </a:xfrm>
          <a:prstGeom prst="rect">
            <a:avLst/>
          </a:prstGeom>
          <a:solidFill>
            <a:schemeClr val="dk2"/>
          </a:solidFill>
          <a:ln>
            <a:noFill/>
          </a:ln>
        </p:spPr>
        <p:txBody>
          <a:bodyPr spcFirstLastPara="1" wrap="square" lIns="91425" tIns="91425" rIns="91425" bIns="91425" anchor="ctr" anchorCtr="0">
            <a:noAutofit/>
          </a:bodyPr>
          <a:lstStyle/>
          <a:p>
            <a:pPr algn="ctr"/>
            <a:r>
              <a:rPr lang="en-US" sz="2400" b="1" u="sng">
                <a:solidFill>
                  <a:schemeClr val="bg1"/>
                </a:solidFill>
              </a:rPr>
              <a:t>01</a:t>
            </a:r>
            <a:endParaRPr lang="en-US"/>
          </a:p>
        </p:txBody>
      </p:sp>
      <p:sp>
        <p:nvSpPr>
          <p:cNvPr id="7" name="Google Shape;1781;p47">
            <a:extLst>
              <a:ext uri="{FF2B5EF4-FFF2-40B4-BE49-F238E27FC236}">
                <a16:creationId xmlns:a16="http://schemas.microsoft.com/office/drawing/2014/main" id="{9E97FBDC-960E-D590-B8FA-7F3E86890877}"/>
              </a:ext>
            </a:extLst>
          </p:cNvPr>
          <p:cNvSpPr txBox="1">
            <a:spLocks/>
          </p:cNvSpPr>
          <p:nvPr/>
        </p:nvSpPr>
        <p:spPr>
          <a:xfrm>
            <a:off x="3458636" y="1174958"/>
            <a:ext cx="3615309" cy="8461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1600"/>
              </a:spcBef>
              <a:spcAft>
                <a:spcPts val="1600"/>
              </a:spcAft>
              <a:buClr>
                <a:schemeClr val="dk1"/>
              </a:buClr>
              <a:buSzPts val="1400"/>
              <a:buFont typeface="PT Sans"/>
              <a:buNone/>
              <a:defRPr sz="1400" b="0" i="0" u="none" strike="noStrike" cap="none">
                <a:solidFill>
                  <a:schemeClr val="dk1"/>
                </a:solidFill>
                <a:latin typeface="PT Sans"/>
                <a:ea typeface="PT Sans"/>
                <a:cs typeface="PT Sans"/>
                <a:sym typeface="PT Sans"/>
              </a:defRPr>
            </a:lvl9pPr>
          </a:lstStyle>
          <a:p>
            <a:pPr marL="0" indent="0"/>
            <a:r>
              <a:rPr lang="en-US" sz="1800" b="1" dirty="0">
                <a:latin typeface="Raleway"/>
                <a:sym typeface="Raleway"/>
              </a:rPr>
              <a:t>Future Scaling Matters</a:t>
            </a:r>
            <a:br>
              <a:rPr lang="en-US" sz="1800" b="1" dirty="0">
                <a:latin typeface="Raleway"/>
                <a:sym typeface="Raleway"/>
              </a:rPr>
            </a:br>
            <a:r>
              <a:rPr lang="en-CA" sz="1100" dirty="0">
                <a:solidFill>
                  <a:srgbClr val="000000"/>
                </a:solidFill>
                <a:latin typeface="PT Sans" panose="020B0503020203020204" pitchFamily="34" charset="0"/>
                <a:cs typeface="Times New Roman"/>
              </a:rPr>
              <a:t>Dimensionality reduction techniques like PCA not only simplify the model but also enhance interpretability.</a:t>
            </a:r>
            <a:endParaRPr lang="en-US" dirty="0">
              <a:latin typeface="PT Sans" panose="020B0503020203020204" pitchFamily="34" charset="0"/>
            </a:endParaRPr>
          </a:p>
        </p:txBody>
      </p:sp>
      <p:sp>
        <p:nvSpPr>
          <p:cNvPr id="15" name="Google Shape;1780;p47">
            <a:extLst>
              <a:ext uri="{FF2B5EF4-FFF2-40B4-BE49-F238E27FC236}">
                <a16:creationId xmlns:a16="http://schemas.microsoft.com/office/drawing/2014/main" id="{31026A3E-7292-291C-B76D-CE2546472F62}"/>
              </a:ext>
            </a:extLst>
          </p:cNvPr>
          <p:cNvSpPr txBox="1">
            <a:spLocks/>
          </p:cNvSpPr>
          <p:nvPr/>
        </p:nvSpPr>
        <p:spPr>
          <a:xfrm>
            <a:off x="799778" y="3374459"/>
            <a:ext cx="2549699" cy="123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1600"/>
              </a:spcBef>
              <a:spcAft>
                <a:spcPts val="1600"/>
              </a:spcAft>
              <a:buClr>
                <a:schemeClr val="dk1"/>
              </a:buClr>
              <a:buSzPts val="1400"/>
              <a:buFont typeface="PT Sans"/>
              <a:buNone/>
              <a:defRPr sz="1400" b="0" i="0" u="none" strike="noStrike" cap="none">
                <a:solidFill>
                  <a:schemeClr val="dk1"/>
                </a:solidFill>
                <a:latin typeface="PT Sans"/>
                <a:ea typeface="PT Sans"/>
                <a:cs typeface="PT Sans"/>
                <a:sym typeface="PT Sans"/>
              </a:defRPr>
            </a:lvl9pPr>
          </a:lstStyle>
          <a:p>
            <a:pPr marL="0" indent="0"/>
            <a:r>
              <a:rPr lang="en" b="1" dirty="0">
                <a:latin typeface="Raleway"/>
              </a:rPr>
              <a:t>Thresholds should be Data-Driven</a:t>
            </a:r>
            <a:r>
              <a:rPr lang="en" sz="1050" dirty="0"/>
              <a:t> </a:t>
            </a:r>
            <a:br>
              <a:rPr lang="en" dirty="0"/>
            </a:br>
            <a:r>
              <a:rPr lang="en" sz="1100" dirty="0">
                <a:solidFill>
                  <a:srgbClr val="000000"/>
                </a:solidFill>
                <a:latin typeface="PT Sans" panose="020B0503020203020204" pitchFamily="34" charset="0"/>
                <a:cs typeface="Times New Roman"/>
              </a:rPr>
              <a:t>Empirical methods for determining thresholds, such as calculating maximum log-likelihood deviation, are more effective than static thresholds.</a:t>
            </a:r>
            <a:endParaRPr lang="en-US" dirty="0">
              <a:latin typeface="PT Sans" panose="020B0503020203020204" pitchFamily="34" charset="0"/>
            </a:endParaRPr>
          </a:p>
        </p:txBody>
      </p:sp>
      <p:sp>
        <p:nvSpPr>
          <p:cNvPr id="19" name="Google Shape;1780;p47">
            <a:extLst>
              <a:ext uri="{FF2B5EF4-FFF2-40B4-BE49-F238E27FC236}">
                <a16:creationId xmlns:a16="http://schemas.microsoft.com/office/drawing/2014/main" id="{07BE3886-A8A5-C2B7-99F5-4029995DB948}"/>
              </a:ext>
            </a:extLst>
          </p:cNvPr>
          <p:cNvSpPr txBox="1">
            <a:spLocks/>
          </p:cNvSpPr>
          <p:nvPr/>
        </p:nvSpPr>
        <p:spPr>
          <a:xfrm>
            <a:off x="5842444" y="2080949"/>
            <a:ext cx="2543746" cy="1010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1600"/>
              </a:spcBef>
              <a:spcAft>
                <a:spcPts val="1600"/>
              </a:spcAft>
              <a:buClr>
                <a:schemeClr val="dk1"/>
              </a:buClr>
              <a:buSzPts val="1400"/>
              <a:buFont typeface="PT Sans"/>
              <a:buNone/>
              <a:defRPr sz="1400" b="0" i="0" u="none" strike="noStrike" cap="none">
                <a:solidFill>
                  <a:schemeClr val="dk1"/>
                </a:solidFill>
                <a:latin typeface="PT Sans"/>
                <a:ea typeface="PT Sans"/>
                <a:cs typeface="PT Sans"/>
                <a:sym typeface="PT Sans"/>
              </a:defRPr>
            </a:lvl9pPr>
          </a:lstStyle>
          <a:p>
            <a:pPr marL="0" indent="0"/>
            <a:r>
              <a:rPr lang="en" b="1" dirty="0">
                <a:latin typeface="Raleway"/>
              </a:rPr>
              <a:t>Anomaly Injection Validates Robustness</a:t>
            </a:r>
            <a:r>
              <a:rPr lang="en" dirty="0"/>
              <a:t> </a:t>
            </a:r>
            <a:br>
              <a:rPr lang="en" dirty="0"/>
            </a:br>
            <a:r>
              <a:rPr lang="en" sz="1100" dirty="0">
                <a:solidFill>
                  <a:srgbClr val="000000"/>
                </a:solidFill>
                <a:latin typeface="PT Sans" panose="020B0503020203020204" pitchFamily="34" charset="0"/>
                <a:cs typeface="Times New Roman"/>
              </a:rPr>
              <a:t>Injecting synthetic anomalies provides an effective way to test and refine the model.</a:t>
            </a:r>
            <a:endParaRPr lang="en-US" dirty="0">
              <a:latin typeface="PT Sans" panose="020B0503020203020204" pitchFamily="34" charset="0"/>
            </a:endParaRPr>
          </a:p>
        </p:txBody>
      </p:sp>
      <p:sp>
        <p:nvSpPr>
          <p:cNvPr id="21" name="Google Shape;1780;p47">
            <a:extLst>
              <a:ext uri="{FF2B5EF4-FFF2-40B4-BE49-F238E27FC236}">
                <a16:creationId xmlns:a16="http://schemas.microsoft.com/office/drawing/2014/main" id="{FBC7F797-457E-F33B-58E8-CC15E2C0295F}"/>
              </a:ext>
            </a:extLst>
          </p:cNvPr>
          <p:cNvSpPr txBox="1">
            <a:spLocks/>
          </p:cNvSpPr>
          <p:nvPr/>
        </p:nvSpPr>
        <p:spPr>
          <a:xfrm>
            <a:off x="5949231" y="3374459"/>
            <a:ext cx="2543746" cy="1444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2pPr>
            <a:lvl3pPr marL="1371600" marR="0" lvl="2"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3pPr>
            <a:lvl4pPr marL="1828800" marR="0" lvl="3"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1600"/>
              </a:spcBef>
              <a:spcAft>
                <a:spcPts val="0"/>
              </a:spcAft>
              <a:buClr>
                <a:schemeClr val="dk1"/>
              </a:buClr>
              <a:buSzPts val="1400"/>
              <a:buFont typeface="PT Sans"/>
              <a:buNone/>
              <a:defRPr sz="14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1600"/>
              </a:spcBef>
              <a:spcAft>
                <a:spcPts val="1600"/>
              </a:spcAft>
              <a:buClr>
                <a:schemeClr val="dk1"/>
              </a:buClr>
              <a:buSzPts val="1400"/>
              <a:buFont typeface="PT Sans"/>
              <a:buNone/>
              <a:defRPr sz="1400" b="0" i="0" u="none" strike="noStrike" cap="none">
                <a:solidFill>
                  <a:schemeClr val="dk1"/>
                </a:solidFill>
                <a:latin typeface="PT Sans"/>
                <a:ea typeface="PT Sans"/>
                <a:cs typeface="PT Sans"/>
                <a:sym typeface="PT Sans"/>
              </a:defRPr>
            </a:lvl9pPr>
          </a:lstStyle>
          <a:p>
            <a:pPr marL="0" indent="0"/>
            <a:r>
              <a:rPr lang="en" b="1" dirty="0">
                <a:latin typeface="Raleway"/>
              </a:rPr>
              <a:t>Iterative Refinement Yields Better Results </a:t>
            </a:r>
            <a:br>
              <a:rPr lang="en" dirty="0"/>
            </a:br>
            <a:r>
              <a:rPr lang="en" sz="1100" dirty="0">
                <a:solidFill>
                  <a:srgbClr val="000000"/>
                </a:solidFill>
                <a:latin typeface="PT Sans" panose="020B0503020203020204" pitchFamily="34" charset="0"/>
                <a:cs typeface="Times New Roman"/>
              </a:rPr>
              <a:t>Each phase of the project—preprocessing, model training, threshold determination, and anomaly detection—benefited from iterative refinement.</a:t>
            </a:r>
            <a:endParaRPr lang="en-US" dirty="0">
              <a:latin typeface="PT Sans" panose="020B0503020203020204" pitchFamily="34" charset="0"/>
            </a:endParaRPr>
          </a:p>
        </p:txBody>
      </p:sp>
      <p:sp>
        <p:nvSpPr>
          <p:cNvPr id="26" name="TextBox 25">
            <a:extLst>
              <a:ext uri="{FF2B5EF4-FFF2-40B4-BE49-F238E27FC236}">
                <a16:creationId xmlns:a16="http://schemas.microsoft.com/office/drawing/2014/main" id="{A571CA66-52A6-CC66-E174-E3B3170893B9}"/>
              </a:ext>
            </a:extLst>
          </p:cNvPr>
          <p:cNvSpPr txBox="1"/>
          <p:nvPr/>
        </p:nvSpPr>
        <p:spPr>
          <a:xfrm>
            <a:off x="3587471" y="2303974"/>
            <a:ext cx="695326"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FFFFFF"/>
                </a:solidFill>
              </a:rPr>
              <a:t>02</a:t>
            </a:r>
            <a:endParaRPr lang="en-US"/>
          </a:p>
        </p:txBody>
      </p:sp>
      <p:sp>
        <p:nvSpPr>
          <p:cNvPr id="27" name="TextBox 26">
            <a:extLst>
              <a:ext uri="{FF2B5EF4-FFF2-40B4-BE49-F238E27FC236}">
                <a16:creationId xmlns:a16="http://schemas.microsoft.com/office/drawing/2014/main" id="{0DFC7759-9993-C2CE-1FDB-CE3F62571374}"/>
              </a:ext>
            </a:extLst>
          </p:cNvPr>
          <p:cNvSpPr txBox="1"/>
          <p:nvPr/>
        </p:nvSpPr>
        <p:spPr>
          <a:xfrm>
            <a:off x="5021938" y="2303974"/>
            <a:ext cx="695326"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FFFFFF"/>
                </a:solidFill>
              </a:rPr>
              <a:t>04</a:t>
            </a:r>
            <a:endParaRPr lang="en-US"/>
          </a:p>
        </p:txBody>
      </p:sp>
      <p:sp>
        <p:nvSpPr>
          <p:cNvPr id="28" name="TextBox 27">
            <a:extLst>
              <a:ext uri="{FF2B5EF4-FFF2-40B4-BE49-F238E27FC236}">
                <a16:creationId xmlns:a16="http://schemas.microsoft.com/office/drawing/2014/main" id="{04468B64-EF5D-ED6A-CBD7-8E11179BDE5A}"/>
              </a:ext>
            </a:extLst>
          </p:cNvPr>
          <p:cNvSpPr txBox="1"/>
          <p:nvPr/>
        </p:nvSpPr>
        <p:spPr>
          <a:xfrm>
            <a:off x="3589852" y="3665349"/>
            <a:ext cx="695326"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FFFFFF"/>
                </a:solidFill>
              </a:rPr>
              <a:t>03</a:t>
            </a:r>
            <a:endParaRPr lang="en-US"/>
          </a:p>
        </p:txBody>
      </p:sp>
      <p:sp>
        <p:nvSpPr>
          <p:cNvPr id="29" name="TextBox 28">
            <a:extLst>
              <a:ext uri="{FF2B5EF4-FFF2-40B4-BE49-F238E27FC236}">
                <a16:creationId xmlns:a16="http://schemas.microsoft.com/office/drawing/2014/main" id="{2AF81DED-6ABC-4DAC-C150-A9DB62CE36B5}"/>
              </a:ext>
            </a:extLst>
          </p:cNvPr>
          <p:cNvSpPr txBox="1"/>
          <p:nvPr/>
        </p:nvSpPr>
        <p:spPr>
          <a:xfrm>
            <a:off x="5030509" y="3653443"/>
            <a:ext cx="695326"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FFFFFF"/>
                </a:solidFill>
              </a:rPr>
              <a:t>05</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50"/>
          <p:cNvSpPr/>
          <p:nvPr/>
        </p:nvSpPr>
        <p:spPr>
          <a:xfrm>
            <a:off x="0" y="3100300"/>
            <a:ext cx="9144000" cy="5886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txBox="1">
            <a:spLocks noGrp="1"/>
          </p:cNvSpPr>
          <p:nvPr>
            <p:ph type="title"/>
          </p:nvPr>
        </p:nvSpPr>
        <p:spPr>
          <a:xfrm>
            <a:off x="3503822" y="3130054"/>
            <a:ext cx="4360200" cy="531900"/>
          </a:xfrm>
          <a:prstGeom prst="rect">
            <a:avLst/>
          </a:prstGeom>
        </p:spPr>
        <p:txBody>
          <a:bodyPr spcFirstLastPara="1" wrap="square" lIns="91425" tIns="91425" rIns="91425" bIns="91425" anchor="ctr" anchorCtr="0">
            <a:noAutofit/>
          </a:bodyPr>
          <a:lstStyle/>
          <a:p>
            <a:r>
              <a:rPr lang="en" i="1" dirty="0"/>
              <a:t>—  </a:t>
            </a:r>
            <a:r>
              <a:rPr lang="en" dirty="0"/>
              <a:t>Conclusion</a:t>
            </a:r>
          </a:p>
        </p:txBody>
      </p:sp>
      <p:sp>
        <p:nvSpPr>
          <p:cNvPr id="1853" name="Google Shape;1853;p50"/>
          <p:cNvSpPr/>
          <p:nvPr/>
        </p:nvSpPr>
        <p:spPr>
          <a:xfrm rot="-5400000">
            <a:off x="1218278" y="2664569"/>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rot="-5400000">
            <a:off x="1219089" y="2911553"/>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90;p47">
            <a:extLst>
              <a:ext uri="{FF2B5EF4-FFF2-40B4-BE49-F238E27FC236}">
                <a16:creationId xmlns:a16="http://schemas.microsoft.com/office/drawing/2014/main" id="{294E42BC-490E-E0C3-05BE-E016ACFC9F3D}"/>
              </a:ext>
            </a:extLst>
          </p:cNvPr>
          <p:cNvSpPr/>
          <p:nvPr/>
        </p:nvSpPr>
        <p:spPr>
          <a:xfrm>
            <a:off x="1572587" y="2256867"/>
            <a:ext cx="573534" cy="349261"/>
          </a:xfrm>
          <a:prstGeom prst="rect">
            <a:avLst/>
          </a:prstGeom>
          <a:solidFill>
            <a:schemeClr val="dk2"/>
          </a:solidFill>
          <a:ln>
            <a:noFill/>
          </a:ln>
        </p:spPr>
        <p:txBody>
          <a:bodyPr spcFirstLastPara="1" wrap="square" lIns="91425" tIns="91425" rIns="91425" bIns="91425" anchor="ctr" anchorCtr="0">
            <a:noAutofit/>
          </a:bodyPr>
          <a:lstStyle/>
          <a:p>
            <a:pPr algn="ctr"/>
            <a:r>
              <a:rPr lang="en-US" sz="1600" b="1" u="sng">
                <a:solidFill>
                  <a:schemeClr val="bg1"/>
                </a:solidFill>
              </a:rPr>
              <a:t>04</a:t>
            </a:r>
            <a:endParaRPr lang="en-US" sz="1600">
              <a:solidFill>
                <a:schemeClr val="bg1"/>
              </a:solidFill>
            </a:endParaRPr>
          </a:p>
        </p:txBody>
      </p:sp>
      <p:sp>
        <p:nvSpPr>
          <p:cNvPr id="5" name="Google Shape;1790;p47">
            <a:extLst>
              <a:ext uri="{FF2B5EF4-FFF2-40B4-BE49-F238E27FC236}">
                <a16:creationId xmlns:a16="http://schemas.microsoft.com/office/drawing/2014/main" id="{9DE91899-9998-9494-E722-93241CD6397C}"/>
              </a:ext>
            </a:extLst>
          </p:cNvPr>
          <p:cNvSpPr/>
          <p:nvPr/>
        </p:nvSpPr>
        <p:spPr>
          <a:xfrm>
            <a:off x="1574592" y="1849799"/>
            <a:ext cx="573534" cy="347795"/>
          </a:xfrm>
          <a:prstGeom prst="rect">
            <a:avLst/>
          </a:prstGeom>
          <a:solidFill>
            <a:schemeClr val="dk2"/>
          </a:solidFill>
          <a:ln>
            <a:noFill/>
          </a:ln>
        </p:spPr>
        <p:txBody>
          <a:bodyPr spcFirstLastPara="1" wrap="square" lIns="91425" tIns="91425" rIns="91425" bIns="91425" anchor="ctr" anchorCtr="0">
            <a:noAutofit/>
          </a:bodyPr>
          <a:lstStyle/>
          <a:p>
            <a:pPr algn="ctr"/>
            <a:r>
              <a:rPr lang="en-US" sz="1600" b="1" u="sng">
                <a:solidFill>
                  <a:schemeClr val="bg1"/>
                </a:solidFill>
              </a:rPr>
              <a:t>03</a:t>
            </a:r>
            <a:endParaRPr lang="en-US" sz="1600">
              <a:solidFill>
                <a:schemeClr val="bg1"/>
              </a:solidFill>
            </a:endParaRPr>
          </a:p>
        </p:txBody>
      </p:sp>
      <p:sp>
        <p:nvSpPr>
          <p:cNvPr id="7" name="Google Shape;1790;p47">
            <a:extLst>
              <a:ext uri="{FF2B5EF4-FFF2-40B4-BE49-F238E27FC236}">
                <a16:creationId xmlns:a16="http://schemas.microsoft.com/office/drawing/2014/main" id="{D72ACA1A-7607-8A61-8D2B-573F4B327EC0}"/>
              </a:ext>
            </a:extLst>
          </p:cNvPr>
          <p:cNvSpPr/>
          <p:nvPr/>
        </p:nvSpPr>
        <p:spPr>
          <a:xfrm>
            <a:off x="1576598" y="1419921"/>
            <a:ext cx="579487" cy="347795"/>
          </a:xfrm>
          <a:prstGeom prst="rect">
            <a:avLst/>
          </a:prstGeom>
          <a:solidFill>
            <a:schemeClr val="dk2"/>
          </a:solidFill>
          <a:ln>
            <a:noFill/>
          </a:ln>
        </p:spPr>
        <p:txBody>
          <a:bodyPr spcFirstLastPara="1" wrap="square" lIns="91425" tIns="91425" rIns="91425" bIns="91425" anchor="ctr" anchorCtr="0">
            <a:noAutofit/>
          </a:bodyPr>
          <a:lstStyle/>
          <a:p>
            <a:pPr algn="ctr"/>
            <a:r>
              <a:rPr lang="en-US" sz="1600" b="1" u="sng">
                <a:solidFill>
                  <a:schemeClr val="bg1"/>
                </a:solidFill>
              </a:rPr>
              <a:t>02</a:t>
            </a:r>
            <a:endParaRPr lang="en-US" sz="1600">
              <a:solidFill>
                <a:schemeClr val="bg1"/>
              </a:solidFill>
            </a:endParaRPr>
          </a:p>
        </p:txBody>
      </p:sp>
      <p:sp>
        <p:nvSpPr>
          <p:cNvPr id="9" name="Google Shape;1790;p47">
            <a:extLst>
              <a:ext uri="{FF2B5EF4-FFF2-40B4-BE49-F238E27FC236}">
                <a16:creationId xmlns:a16="http://schemas.microsoft.com/office/drawing/2014/main" id="{108B4477-000F-6536-9BD4-8D3C68B41A67}"/>
              </a:ext>
            </a:extLst>
          </p:cNvPr>
          <p:cNvSpPr/>
          <p:nvPr/>
        </p:nvSpPr>
        <p:spPr>
          <a:xfrm>
            <a:off x="1584556" y="942605"/>
            <a:ext cx="573534" cy="395420"/>
          </a:xfrm>
          <a:prstGeom prst="rect">
            <a:avLst/>
          </a:prstGeom>
          <a:solidFill>
            <a:schemeClr val="dk2"/>
          </a:solidFill>
          <a:ln>
            <a:noFill/>
          </a:ln>
        </p:spPr>
        <p:txBody>
          <a:bodyPr spcFirstLastPara="1" wrap="square" lIns="91425" tIns="91425" rIns="91425" bIns="91425" anchor="ctr" anchorCtr="0">
            <a:noAutofit/>
          </a:bodyPr>
          <a:lstStyle/>
          <a:p>
            <a:pPr algn="ctr"/>
            <a:r>
              <a:rPr lang="en-US" sz="1600" b="1" u="sng">
                <a:solidFill>
                  <a:schemeClr val="bg1"/>
                </a:solidFill>
              </a:rPr>
              <a:t>01</a:t>
            </a:r>
            <a:endParaRPr lang="en-US" sz="1600">
              <a:solidFill>
                <a:schemeClr val="bg1"/>
              </a:solidFill>
            </a:endParaRPr>
          </a:p>
        </p:txBody>
      </p:sp>
      <p:sp>
        <p:nvSpPr>
          <p:cNvPr id="10" name="Google Shape;1790;p47">
            <a:extLst>
              <a:ext uri="{FF2B5EF4-FFF2-40B4-BE49-F238E27FC236}">
                <a16:creationId xmlns:a16="http://schemas.microsoft.com/office/drawing/2014/main" id="{90F830A7-A13E-E289-4C6B-6C903BCF1E34}"/>
              </a:ext>
            </a:extLst>
          </p:cNvPr>
          <p:cNvSpPr/>
          <p:nvPr/>
        </p:nvSpPr>
        <p:spPr>
          <a:xfrm>
            <a:off x="2221541" y="942605"/>
            <a:ext cx="6181373" cy="395420"/>
          </a:xfrm>
          <a:prstGeom prst="rect">
            <a:avLst/>
          </a:prstGeom>
          <a:solidFill>
            <a:schemeClr val="dk2"/>
          </a:solidFill>
          <a:ln>
            <a:noFill/>
          </a:ln>
        </p:spPr>
        <p:txBody>
          <a:bodyPr spcFirstLastPara="1" wrap="square" lIns="91425" tIns="91425" rIns="91425" bIns="91425" anchor="ctr" anchorCtr="0">
            <a:noAutofit/>
          </a:bodyPr>
          <a:lstStyle/>
          <a:p>
            <a:pPr algn="just"/>
            <a:r>
              <a:rPr lang="en-CA" sz="1300" dirty="0">
                <a:solidFill>
                  <a:schemeClr val="bg1"/>
                </a:solidFill>
                <a:latin typeface="PT Sans" panose="020B0503020203020204" pitchFamily="34" charset="0"/>
                <a:cs typeface="Times New Roman"/>
              </a:rPr>
              <a:t>Effective data preprocessing and dimensionality reduction using PCA</a:t>
            </a:r>
            <a:endParaRPr lang="en-US" sz="1300" dirty="0">
              <a:solidFill>
                <a:schemeClr val="bg1"/>
              </a:solidFill>
              <a:latin typeface="PT Sans" panose="020B0503020203020204" pitchFamily="34" charset="0"/>
              <a:cs typeface="Times New Roman"/>
            </a:endParaRPr>
          </a:p>
        </p:txBody>
      </p:sp>
      <p:sp>
        <p:nvSpPr>
          <p:cNvPr id="11" name="Google Shape;1790;p47">
            <a:extLst>
              <a:ext uri="{FF2B5EF4-FFF2-40B4-BE49-F238E27FC236}">
                <a16:creationId xmlns:a16="http://schemas.microsoft.com/office/drawing/2014/main" id="{227EC86D-8F3A-37CC-29F8-52EA845C7643}"/>
              </a:ext>
            </a:extLst>
          </p:cNvPr>
          <p:cNvSpPr/>
          <p:nvPr/>
        </p:nvSpPr>
        <p:spPr>
          <a:xfrm>
            <a:off x="2221540" y="1418854"/>
            <a:ext cx="6181375" cy="341842"/>
          </a:xfrm>
          <a:prstGeom prst="rect">
            <a:avLst/>
          </a:prstGeom>
          <a:solidFill>
            <a:schemeClr val="dk2"/>
          </a:solidFill>
          <a:ln>
            <a:noFill/>
          </a:ln>
        </p:spPr>
        <p:txBody>
          <a:bodyPr spcFirstLastPara="1" wrap="square" lIns="91425" tIns="91425" rIns="91425" bIns="91425" anchor="ctr" anchorCtr="0">
            <a:noAutofit/>
          </a:bodyPr>
          <a:lstStyle/>
          <a:p>
            <a:pPr algn="just"/>
            <a:r>
              <a:rPr lang="en-CA" sz="1300" dirty="0">
                <a:solidFill>
                  <a:schemeClr val="bg1"/>
                </a:solidFill>
                <a:latin typeface="PT Sans" panose="020B0503020203020204" pitchFamily="34" charset="0"/>
                <a:cs typeface="Times New Roman"/>
              </a:rPr>
              <a:t>Optimal 6-state HMM configuration balancing performance and complexity</a:t>
            </a:r>
            <a:endParaRPr lang="en-US" sz="1300" dirty="0">
              <a:solidFill>
                <a:schemeClr val="bg1"/>
              </a:solidFill>
              <a:latin typeface="PT Sans" panose="020B0503020203020204" pitchFamily="34" charset="0"/>
              <a:cs typeface="Times New Roman"/>
            </a:endParaRPr>
          </a:p>
        </p:txBody>
      </p:sp>
      <p:sp>
        <p:nvSpPr>
          <p:cNvPr id="12" name="Google Shape;1790;p47">
            <a:extLst>
              <a:ext uri="{FF2B5EF4-FFF2-40B4-BE49-F238E27FC236}">
                <a16:creationId xmlns:a16="http://schemas.microsoft.com/office/drawing/2014/main" id="{C9B5E786-67C0-1A0F-60AB-8F095AF20618}"/>
              </a:ext>
            </a:extLst>
          </p:cNvPr>
          <p:cNvSpPr/>
          <p:nvPr/>
        </p:nvSpPr>
        <p:spPr>
          <a:xfrm>
            <a:off x="2221539" y="1853432"/>
            <a:ext cx="6181375" cy="341842"/>
          </a:xfrm>
          <a:prstGeom prst="rect">
            <a:avLst/>
          </a:prstGeom>
          <a:solidFill>
            <a:schemeClr val="dk2"/>
          </a:solidFill>
          <a:ln>
            <a:noFill/>
          </a:ln>
        </p:spPr>
        <p:txBody>
          <a:bodyPr spcFirstLastPara="1" wrap="square" lIns="91425" tIns="91425" rIns="91425" bIns="91425" anchor="ctr" anchorCtr="0">
            <a:noAutofit/>
          </a:bodyPr>
          <a:lstStyle/>
          <a:p>
            <a:pPr algn="just"/>
            <a:r>
              <a:rPr lang="en-CA" sz="1300" dirty="0">
                <a:solidFill>
                  <a:schemeClr val="bg1"/>
                </a:solidFill>
                <a:latin typeface="PT Sans" panose="020B0503020203020204" pitchFamily="34" charset="0"/>
                <a:cs typeface="Times New Roman"/>
              </a:rPr>
              <a:t>Robust anomaly detection framework with data-driven thresholds</a:t>
            </a:r>
            <a:endParaRPr lang="en-US" sz="1300" dirty="0">
              <a:solidFill>
                <a:schemeClr val="bg1"/>
              </a:solidFill>
              <a:latin typeface="PT Sans" panose="020B0503020203020204" pitchFamily="34" charset="0"/>
              <a:cs typeface="Times New Roman"/>
            </a:endParaRPr>
          </a:p>
        </p:txBody>
      </p:sp>
      <p:sp>
        <p:nvSpPr>
          <p:cNvPr id="13" name="Google Shape;1790;p47">
            <a:extLst>
              <a:ext uri="{FF2B5EF4-FFF2-40B4-BE49-F238E27FC236}">
                <a16:creationId xmlns:a16="http://schemas.microsoft.com/office/drawing/2014/main" id="{E2FB2E58-A7F4-26E8-70CA-C03669661673}"/>
              </a:ext>
            </a:extLst>
          </p:cNvPr>
          <p:cNvSpPr/>
          <p:nvPr/>
        </p:nvSpPr>
        <p:spPr>
          <a:xfrm>
            <a:off x="2221539" y="2255956"/>
            <a:ext cx="6184214" cy="352740"/>
          </a:xfrm>
          <a:prstGeom prst="rect">
            <a:avLst/>
          </a:prstGeom>
          <a:solidFill>
            <a:schemeClr val="dk2"/>
          </a:solidFill>
          <a:ln>
            <a:noFill/>
          </a:ln>
        </p:spPr>
        <p:txBody>
          <a:bodyPr spcFirstLastPara="1" wrap="square" lIns="91425" tIns="91425" rIns="91425" bIns="91425" anchor="ctr" anchorCtr="0">
            <a:noAutofit/>
          </a:bodyPr>
          <a:lstStyle/>
          <a:p>
            <a:pPr algn="ctr"/>
            <a:r>
              <a:rPr lang="en-CA" sz="1300" dirty="0">
                <a:solidFill>
                  <a:schemeClr val="bg1"/>
                </a:solidFill>
                <a:latin typeface="PT Sans" panose="020B0503020203020204" pitchFamily="34" charset="0"/>
                <a:cs typeface="Times New Roman"/>
              </a:rPr>
              <a:t>Successful identification of both natural deviations and injected synthetic anomalies</a:t>
            </a:r>
            <a:endParaRPr lang="en-US" sz="1300" dirty="0">
              <a:solidFill>
                <a:schemeClr val="bg1"/>
              </a:solidFill>
              <a:latin typeface="PT Sans" panose="020B0503020203020204" pitchFamily="34" charset="0"/>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4"/>
        <p:cNvGrpSpPr/>
        <p:nvPr/>
      </p:nvGrpSpPr>
      <p:grpSpPr>
        <a:xfrm>
          <a:off x="0" y="0"/>
          <a:ext cx="0" cy="0"/>
          <a:chOff x="0" y="0"/>
          <a:chExt cx="0" cy="0"/>
        </a:xfrm>
      </p:grpSpPr>
      <p:sp>
        <p:nvSpPr>
          <p:cNvPr id="1235" name="Google Shape;123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F5294"/>
                </a:solidFill>
                <a:latin typeface="Raleway" pitchFamily="2" charset="0"/>
              </a:rPr>
              <a:t>Table Of Contents</a:t>
            </a:r>
            <a:endParaRPr dirty="0">
              <a:solidFill>
                <a:srgbClr val="3F5294"/>
              </a:solidFill>
              <a:latin typeface="Raleway" pitchFamily="2" charset="0"/>
            </a:endParaRPr>
          </a:p>
        </p:txBody>
      </p:sp>
      <p:sp>
        <p:nvSpPr>
          <p:cNvPr id="1240" name="Google Shape;1240;p39"/>
          <p:cNvSpPr txBox="1">
            <a:spLocks noGrp="1"/>
          </p:cNvSpPr>
          <p:nvPr>
            <p:ph type="title" idx="5"/>
          </p:nvPr>
        </p:nvSpPr>
        <p:spPr>
          <a:xfrm>
            <a:off x="791463" y="124917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PT Sans" panose="020B0503020203020204" pitchFamily="34" charset="0"/>
              </a:rPr>
              <a:t>01</a:t>
            </a:r>
            <a:endParaRPr>
              <a:latin typeface="PT Sans" panose="020B0503020203020204" pitchFamily="34" charset="0"/>
            </a:endParaRPr>
          </a:p>
        </p:txBody>
      </p:sp>
      <p:sp>
        <p:nvSpPr>
          <p:cNvPr id="1241" name="Google Shape;1241;p39"/>
          <p:cNvSpPr txBox="1">
            <a:spLocks noGrp="1"/>
          </p:cNvSpPr>
          <p:nvPr>
            <p:ph type="title" idx="6"/>
          </p:nvPr>
        </p:nvSpPr>
        <p:spPr>
          <a:xfrm>
            <a:off x="3415745" y="251491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T Sans" panose="020B0503020203020204" pitchFamily="34" charset="0"/>
              </a:rPr>
              <a:t>04</a:t>
            </a:r>
            <a:endParaRPr dirty="0">
              <a:latin typeface="PT Sans" panose="020B0503020203020204" pitchFamily="34" charset="0"/>
            </a:endParaRPr>
          </a:p>
        </p:txBody>
      </p:sp>
      <p:sp>
        <p:nvSpPr>
          <p:cNvPr id="1242" name="Google Shape;1242;p39"/>
          <p:cNvSpPr txBox="1">
            <a:spLocks noGrp="1"/>
          </p:cNvSpPr>
          <p:nvPr>
            <p:ph type="title" idx="7"/>
          </p:nvPr>
        </p:nvSpPr>
        <p:spPr>
          <a:xfrm>
            <a:off x="3419240" y="124917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PT Sans" panose="020B0503020203020204" pitchFamily="34" charset="0"/>
              </a:rPr>
              <a:t>02</a:t>
            </a:r>
            <a:endParaRPr>
              <a:latin typeface="PT Sans" panose="020B0503020203020204" pitchFamily="34" charset="0"/>
            </a:endParaRPr>
          </a:p>
        </p:txBody>
      </p:sp>
      <p:sp>
        <p:nvSpPr>
          <p:cNvPr id="1243" name="Google Shape;1243;p39"/>
          <p:cNvSpPr txBox="1">
            <a:spLocks noGrp="1"/>
          </p:cNvSpPr>
          <p:nvPr>
            <p:ph type="title" idx="8"/>
          </p:nvPr>
        </p:nvSpPr>
        <p:spPr>
          <a:xfrm>
            <a:off x="788183" y="3687559"/>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PT Sans" panose="020B0503020203020204" pitchFamily="34" charset="0"/>
              </a:rPr>
              <a:t>05</a:t>
            </a:r>
          </a:p>
        </p:txBody>
      </p:sp>
      <p:sp>
        <p:nvSpPr>
          <p:cNvPr id="1244" name="Google Shape;1244;p39"/>
          <p:cNvSpPr txBox="1">
            <a:spLocks noGrp="1"/>
          </p:cNvSpPr>
          <p:nvPr>
            <p:ph type="subTitle" idx="9"/>
          </p:nvPr>
        </p:nvSpPr>
        <p:spPr>
          <a:xfrm>
            <a:off x="687566" y="1779622"/>
            <a:ext cx="1837427" cy="640684"/>
          </a:xfrm>
          <a:prstGeom prst="rect">
            <a:avLst/>
          </a:prstGeom>
        </p:spPr>
        <p:txBody>
          <a:bodyPr spcFirstLastPara="1" wrap="square" lIns="91425" tIns="91425" rIns="91425" bIns="91425" anchor="b" anchorCtr="0">
            <a:noAutofit/>
          </a:bodyPr>
          <a:lstStyle/>
          <a:p>
            <a:pPr marL="0" indent="0"/>
            <a:r>
              <a:rPr lang="en" dirty="0">
                <a:latin typeface="PT Sans" panose="020B0503020203020204" pitchFamily="34" charset="0"/>
              </a:rPr>
              <a:t>Problem Addressed</a:t>
            </a:r>
          </a:p>
        </p:txBody>
      </p:sp>
      <p:sp>
        <p:nvSpPr>
          <p:cNvPr id="1245" name="Google Shape;1245;p39"/>
          <p:cNvSpPr txBox="1">
            <a:spLocks noGrp="1"/>
          </p:cNvSpPr>
          <p:nvPr>
            <p:ph type="subTitle" idx="13"/>
          </p:nvPr>
        </p:nvSpPr>
        <p:spPr>
          <a:xfrm>
            <a:off x="3332999" y="1841300"/>
            <a:ext cx="2817468" cy="567140"/>
          </a:xfrm>
          <a:prstGeom prst="rect">
            <a:avLst/>
          </a:prstGeom>
        </p:spPr>
        <p:txBody>
          <a:bodyPr spcFirstLastPara="1" wrap="square" lIns="91425" tIns="91425" rIns="91425" bIns="91425" anchor="b" anchorCtr="0">
            <a:noAutofit/>
          </a:bodyPr>
          <a:lstStyle/>
          <a:p>
            <a:endParaRPr lang="en-US">
              <a:latin typeface="PT Sans" panose="020B0503020203020204" pitchFamily="34" charset="0"/>
            </a:endParaRPr>
          </a:p>
          <a:p>
            <a:pPr marL="0" indent="0"/>
            <a:r>
              <a:rPr lang="en-US">
                <a:latin typeface="PT Sans" panose="020B0503020203020204" pitchFamily="34" charset="0"/>
              </a:rPr>
              <a:t>Characteristics &amp; Rationale</a:t>
            </a:r>
            <a:endParaRPr lang="en">
              <a:latin typeface="PT Sans" panose="020B0503020203020204" pitchFamily="34" charset="0"/>
            </a:endParaRPr>
          </a:p>
        </p:txBody>
      </p:sp>
      <p:sp>
        <p:nvSpPr>
          <p:cNvPr id="1246" name="Google Shape;1246;p39"/>
          <p:cNvSpPr txBox="1">
            <a:spLocks noGrp="1"/>
          </p:cNvSpPr>
          <p:nvPr>
            <p:ph type="subTitle" idx="14"/>
          </p:nvPr>
        </p:nvSpPr>
        <p:spPr>
          <a:xfrm>
            <a:off x="3329479" y="3182203"/>
            <a:ext cx="2305500" cy="394500"/>
          </a:xfrm>
          <a:prstGeom prst="rect">
            <a:avLst/>
          </a:prstGeom>
        </p:spPr>
        <p:txBody>
          <a:bodyPr spcFirstLastPara="1" wrap="square" lIns="91425" tIns="91425" rIns="91425" bIns="91425" anchor="b" anchorCtr="0">
            <a:noAutofit/>
          </a:bodyPr>
          <a:lstStyle/>
          <a:p>
            <a:endParaRPr lang="en-US">
              <a:solidFill>
                <a:schemeClr val="tx1"/>
              </a:solidFill>
              <a:latin typeface="PT Sans" panose="020B0503020203020204" pitchFamily="34" charset="0"/>
            </a:endParaRPr>
          </a:p>
          <a:p>
            <a:pPr marL="0" indent="0"/>
            <a:r>
              <a:rPr lang="en">
                <a:latin typeface="PT Sans" panose="020B0503020203020204" pitchFamily="34" charset="0"/>
              </a:rPr>
              <a:t>Lesson Learned</a:t>
            </a:r>
          </a:p>
        </p:txBody>
      </p:sp>
      <p:sp>
        <p:nvSpPr>
          <p:cNvPr id="1247" name="Google Shape;1247;p39"/>
          <p:cNvSpPr txBox="1">
            <a:spLocks noGrp="1"/>
          </p:cNvSpPr>
          <p:nvPr>
            <p:ph type="subTitle" idx="15"/>
          </p:nvPr>
        </p:nvSpPr>
        <p:spPr>
          <a:xfrm>
            <a:off x="691159" y="4311716"/>
            <a:ext cx="1755567"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PT Sans" panose="020B0503020203020204" pitchFamily="34" charset="0"/>
              </a:rPr>
              <a:t>Conclusion</a:t>
            </a:r>
          </a:p>
        </p:txBody>
      </p:sp>
      <p:sp>
        <p:nvSpPr>
          <p:cNvPr id="3" name="Google Shape;1242;p39">
            <a:extLst>
              <a:ext uri="{FF2B5EF4-FFF2-40B4-BE49-F238E27FC236}">
                <a16:creationId xmlns:a16="http://schemas.microsoft.com/office/drawing/2014/main" id="{ACC56F02-1113-62D4-3C88-BA4DDA1CA3F3}"/>
              </a:ext>
            </a:extLst>
          </p:cNvPr>
          <p:cNvSpPr txBox="1">
            <a:spLocks/>
          </p:cNvSpPr>
          <p:nvPr/>
        </p:nvSpPr>
        <p:spPr>
          <a:xfrm>
            <a:off x="767664" y="2514914"/>
            <a:ext cx="734700" cy="447600"/>
          </a:xfrm>
          <a:prstGeom prst="rect">
            <a:avLst/>
          </a:prstGeom>
          <a:solidFill>
            <a:srgbClr val="5387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a:buNone/>
              <a:defRPr sz="25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latin typeface="PT Sans" panose="020B0503020203020204" pitchFamily="34" charset="0"/>
              </a:rPr>
              <a:t>03</a:t>
            </a:r>
          </a:p>
        </p:txBody>
      </p:sp>
      <p:sp>
        <p:nvSpPr>
          <p:cNvPr id="5" name="Google Shape;1242;p39">
            <a:extLst>
              <a:ext uri="{FF2B5EF4-FFF2-40B4-BE49-F238E27FC236}">
                <a16:creationId xmlns:a16="http://schemas.microsoft.com/office/drawing/2014/main" id="{E076819C-9158-F657-671D-4AAAF1EFDDCA}"/>
              </a:ext>
            </a:extLst>
          </p:cNvPr>
          <p:cNvSpPr txBox="1">
            <a:spLocks/>
          </p:cNvSpPr>
          <p:nvPr/>
        </p:nvSpPr>
        <p:spPr>
          <a:xfrm>
            <a:off x="3420677" y="3687574"/>
            <a:ext cx="734700" cy="447600"/>
          </a:xfrm>
          <a:prstGeom prst="rect">
            <a:avLst/>
          </a:prstGeom>
          <a:solidFill>
            <a:srgbClr val="5387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a:buNone/>
              <a:defRPr sz="25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latin typeface="PT Sans" panose="020B0503020203020204" pitchFamily="34" charset="0"/>
              </a:rPr>
              <a:t>06</a:t>
            </a:r>
          </a:p>
        </p:txBody>
      </p:sp>
      <p:sp>
        <p:nvSpPr>
          <p:cNvPr id="15" name="TextBox 14">
            <a:extLst>
              <a:ext uri="{FF2B5EF4-FFF2-40B4-BE49-F238E27FC236}">
                <a16:creationId xmlns:a16="http://schemas.microsoft.com/office/drawing/2014/main" id="{37B4646B-ECB6-D959-5835-5A06EC1FB49C}"/>
              </a:ext>
            </a:extLst>
          </p:cNvPr>
          <p:cNvSpPr txBox="1"/>
          <p:nvPr/>
        </p:nvSpPr>
        <p:spPr>
          <a:xfrm>
            <a:off x="687566" y="3154564"/>
            <a:ext cx="18374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800" b="1" dirty="0">
                <a:solidFill>
                  <a:schemeClr val="tx1"/>
                </a:solidFill>
                <a:latin typeface="PT Sans" panose="020B0503020203020204" pitchFamily="34" charset="0"/>
              </a:rPr>
              <a:t>Challanges</a:t>
            </a:r>
            <a:endParaRPr lang="en-US" sz="1800" dirty="0">
              <a:latin typeface="PT Sans" panose="020B0503020203020204" pitchFamily="34" charset="0"/>
            </a:endParaRPr>
          </a:p>
          <a:p>
            <a:endParaRPr lang="en-US" sz="1800" dirty="0">
              <a:solidFill>
                <a:schemeClr val="tx1"/>
              </a:solidFill>
              <a:latin typeface="PT Sans" panose="020B0503020203020204" pitchFamily="34" charset="0"/>
            </a:endParaRPr>
          </a:p>
        </p:txBody>
      </p:sp>
      <p:sp>
        <p:nvSpPr>
          <p:cNvPr id="14" name="Google Shape;1247;p39">
            <a:extLst>
              <a:ext uri="{FF2B5EF4-FFF2-40B4-BE49-F238E27FC236}">
                <a16:creationId xmlns:a16="http://schemas.microsoft.com/office/drawing/2014/main" id="{C08BF803-068D-44C6-BCBD-49A766F797CC}"/>
              </a:ext>
            </a:extLst>
          </p:cNvPr>
          <p:cNvSpPr txBox="1">
            <a:spLocks/>
          </p:cNvSpPr>
          <p:nvPr/>
        </p:nvSpPr>
        <p:spPr>
          <a:xfrm>
            <a:off x="3329479" y="4311716"/>
            <a:ext cx="1755567" cy="39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rgbClr val="3F5294"/>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dirty="0">
                <a:latin typeface="PT Sans" panose="020B0503020203020204" pitchFamily="34"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7" name="Google Shape;1837;p49"/>
          <p:cNvSpPr txBox="1">
            <a:spLocks noGrp="1"/>
          </p:cNvSpPr>
          <p:nvPr>
            <p:ph type="title"/>
          </p:nvPr>
        </p:nvSpPr>
        <p:spPr>
          <a:xfrm>
            <a:off x="2043325" y="1819650"/>
            <a:ext cx="5205300" cy="1504200"/>
          </a:xfrm>
          <a:prstGeom prst="rect">
            <a:avLst/>
          </a:prstGeom>
        </p:spPr>
        <p:txBody>
          <a:bodyPr spcFirstLastPara="1" wrap="square" lIns="91425" tIns="91425" rIns="91425" bIns="91425" anchor="ctr" anchorCtr="0">
            <a:noAutofit/>
          </a:bodyPr>
          <a:lstStyle/>
          <a:p>
            <a:r>
              <a:rPr lang="en" i="1"/>
              <a:t>Thank You</a:t>
            </a:r>
          </a:p>
        </p:txBody>
      </p:sp>
      <p:sp>
        <p:nvSpPr>
          <p:cNvPr id="1838" name="Google Shape;1838;p49"/>
          <p:cNvSpPr/>
          <p:nvPr/>
        </p:nvSpPr>
        <p:spPr>
          <a:xfrm rot="10800000" flipH="1">
            <a:off x="7867716" y="-6"/>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rot="10800000" flipH="1">
            <a:off x="8321225" y="580831"/>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49"/>
          <p:cNvGrpSpPr/>
          <p:nvPr/>
        </p:nvGrpSpPr>
        <p:grpSpPr>
          <a:xfrm rot="10800000" flipH="1">
            <a:off x="713232" y="4028874"/>
            <a:ext cx="2057416" cy="453447"/>
            <a:chOff x="-737950" y="458900"/>
            <a:chExt cx="549450" cy="121100"/>
          </a:xfrm>
        </p:grpSpPr>
        <p:sp>
          <p:nvSpPr>
            <p:cNvPr id="1841" name="Google Shape;1841;p49"/>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9"/>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9"/>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9"/>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9"/>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0133-DDA2-49DE-9916-00E3103389D7}"/>
              </a:ext>
            </a:extLst>
          </p:cNvPr>
          <p:cNvSpPr>
            <a:spLocks noGrp="1"/>
          </p:cNvSpPr>
          <p:nvPr>
            <p:ph type="title"/>
          </p:nvPr>
        </p:nvSpPr>
        <p:spPr/>
        <p:txBody>
          <a:bodyPr/>
          <a:lstStyle/>
          <a:p>
            <a:r>
              <a:rPr lang="en-US" dirty="0"/>
              <a:t>References</a:t>
            </a:r>
          </a:p>
        </p:txBody>
      </p:sp>
      <p:sp>
        <p:nvSpPr>
          <p:cNvPr id="3" name="Subtitle 2">
            <a:extLst>
              <a:ext uri="{FF2B5EF4-FFF2-40B4-BE49-F238E27FC236}">
                <a16:creationId xmlns:a16="http://schemas.microsoft.com/office/drawing/2014/main" id="{95ED53EB-C97C-4F96-AF9D-058CCA2A48E2}"/>
              </a:ext>
            </a:extLst>
          </p:cNvPr>
          <p:cNvSpPr>
            <a:spLocks noGrp="1"/>
          </p:cNvSpPr>
          <p:nvPr>
            <p:ph type="subTitle" idx="4294967295"/>
          </p:nvPr>
        </p:nvSpPr>
        <p:spPr>
          <a:xfrm>
            <a:off x="156210" y="923924"/>
            <a:ext cx="8831580" cy="3632835"/>
          </a:xfrm>
        </p:spPr>
        <p:txBody>
          <a:bodyPr/>
          <a:lstStyle/>
          <a:p>
            <a:pPr marL="139700" indent="0" algn="l" rtl="0" fontAlgn="base">
              <a:lnSpc>
                <a:spcPct val="200000"/>
              </a:lnSpc>
              <a:buNone/>
            </a:pPr>
            <a:r>
              <a:rPr lang="en-CA" sz="1050" b="0" i="0" dirty="0">
                <a:solidFill>
                  <a:srgbClr val="303030"/>
                </a:solidFill>
                <a:effectLst/>
                <a:latin typeface="PT Sans" panose="020B0503020203020204" pitchFamily="34" charset="0"/>
              </a:rPr>
              <a:t>[1] L. R. </a:t>
            </a:r>
            <a:r>
              <a:rPr lang="en-CA" sz="1050" b="0" i="0" dirty="0" err="1">
                <a:solidFill>
                  <a:srgbClr val="303030"/>
                </a:solidFill>
                <a:effectLst/>
                <a:latin typeface="PT Sans" panose="020B0503020203020204" pitchFamily="34" charset="0"/>
              </a:rPr>
              <a:t>Rabiner</a:t>
            </a:r>
            <a:r>
              <a:rPr lang="en-CA" sz="1050" b="0" i="0" dirty="0">
                <a:solidFill>
                  <a:srgbClr val="303030"/>
                </a:solidFill>
                <a:effectLst/>
                <a:latin typeface="PT Sans" panose="020B0503020203020204" pitchFamily="34" charset="0"/>
              </a:rPr>
              <a:t>, “A tutorial on hidden Markov models and selected applications in speech </a:t>
            </a:r>
            <a:endParaRPr lang="en-CA" sz="1050" dirty="0">
              <a:solidFill>
                <a:srgbClr val="000000"/>
              </a:solidFill>
              <a:latin typeface="PT Sans" panose="020B0503020203020204" pitchFamily="34" charset="0"/>
            </a:endParaRPr>
          </a:p>
          <a:p>
            <a:pPr marL="139700" indent="0" algn="l" rtl="0" fontAlgn="base">
              <a:lnSpc>
                <a:spcPct val="200000"/>
              </a:lnSpc>
              <a:buNone/>
            </a:pPr>
            <a:r>
              <a:rPr lang="en-CA" sz="1050" b="0" i="0" dirty="0">
                <a:solidFill>
                  <a:srgbClr val="000000"/>
                </a:solidFill>
                <a:effectLst/>
                <a:latin typeface="PT Sans" panose="020B0503020203020204" pitchFamily="34" charset="0"/>
              </a:rPr>
              <a:t>	</a:t>
            </a:r>
            <a:r>
              <a:rPr lang="en-CA" sz="1050" b="0" i="0" dirty="0">
                <a:solidFill>
                  <a:srgbClr val="303030"/>
                </a:solidFill>
                <a:effectLst/>
                <a:latin typeface="PT Sans" panose="020B0503020203020204" pitchFamily="34" charset="0"/>
              </a:rPr>
              <a:t>recognition,” Proc. IEEE, vol. 77, no. 2, pp. 257–286, Feb. 1989,  </a:t>
            </a:r>
            <a:r>
              <a:rPr lang="en-CA" sz="1050" b="0" i="0" dirty="0" err="1">
                <a:solidFill>
                  <a:srgbClr val="303030"/>
                </a:solidFill>
                <a:effectLst/>
                <a:latin typeface="PT Sans" panose="020B0503020203020204" pitchFamily="34" charset="0"/>
              </a:rPr>
              <a:t>doi</a:t>
            </a:r>
            <a:r>
              <a:rPr lang="en-CA" sz="1050" b="0" i="0" dirty="0">
                <a:solidFill>
                  <a:srgbClr val="303030"/>
                </a:solidFill>
                <a:effectLst/>
                <a:latin typeface="PT Sans" panose="020B0503020203020204" pitchFamily="34" charset="0"/>
              </a:rPr>
              <a:t>: 10.1109/5.18626. </a:t>
            </a:r>
            <a:endParaRPr lang="en-CA" sz="1050" b="0" i="0" dirty="0">
              <a:solidFill>
                <a:srgbClr val="000000"/>
              </a:solidFill>
              <a:effectLst/>
              <a:latin typeface="PT Sans" panose="020B0503020203020204" pitchFamily="34" charset="0"/>
            </a:endParaRPr>
          </a:p>
          <a:p>
            <a:pPr marL="139700" indent="0" algn="l" rtl="0" fontAlgn="base">
              <a:lnSpc>
                <a:spcPct val="200000"/>
              </a:lnSpc>
              <a:buNone/>
            </a:pPr>
            <a:r>
              <a:rPr lang="en-CA" sz="1050" b="0" i="0" dirty="0">
                <a:solidFill>
                  <a:srgbClr val="303030"/>
                </a:solidFill>
                <a:effectLst/>
                <a:latin typeface="PT Sans" panose="020B0503020203020204" pitchFamily="34" charset="0"/>
              </a:rPr>
              <a:t>[2] A. Nassar, “Answer to ‘Hidden Markov models and anomaly detection,’” Cross Validated.</a:t>
            </a:r>
          </a:p>
          <a:p>
            <a:pPr marL="139700" indent="0" algn="l" rtl="0" fontAlgn="base">
              <a:lnSpc>
                <a:spcPct val="200000"/>
              </a:lnSpc>
              <a:buNone/>
            </a:pPr>
            <a:r>
              <a:rPr lang="en-CA" sz="1050" dirty="0">
                <a:solidFill>
                  <a:srgbClr val="303030"/>
                </a:solidFill>
                <a:latin typeface="PT Sans" panose="020B0503020203020204" pitchFamily="34" charset="0"/>
              </a:rPr>
              <a:t>	</a:t>
            </a:r>
            <a:r>
              <a:rPr lang="en-CA" sz="1050" b="0" i="0" dirty="0">
                <a:solidFill>
                  <a:srgbClr val="303030"/>
                </a:solidFill>
                <a:effectLst/>
                <a:latin typeface="PT Sans" panose="020B0503020203020204" pitchFamily="34" charset="0"/>
              </a:rPr>
              <a:t>Accessed: Nov. 24, 2024. [Online].  Available: https://stats.stackexchange.com/a/135946 </a:t>
            </a:r>
            <a:endParaRPr lang="en-CA" sz="1050" dirty="0">
              <a:solidFill>
                <a:srgbClr val="000000"/>
              </a:solidFill>
              <a:latin typeface="PT Sans" panose="020B0503020203020204" pitchFamily="34" charset="0"/>
            </a:endParaRPr>
          </a:p>
          <a:p>
            <a:pPr marL="139700" indent="0" algn="l" rtl="0" fontAlgn="base">
              <a:lnSpc>
                <a:spcPct val="200000"/>
              </a:lnSpc>
              <a:buNone/>
            </a:pPr>
            <a:r>
              <a:rPr lang="en-CA" sz="1050" b="0" i="0" dirty="0">
                <a:solidFill>
                  <a:srgbClr val="303030"/>
                </a:solidFill>
                <a:effectLst/>
                <a:latin typeface="PT Sans" panose="020B0503020203020204" pitchFamily="34" charset="0"/>
              </a:rPr>
              <a:t>[3] I. Visser and M. </a:t>
            </a:r>
            <a:r>
              <a:rPr lang="en-CA" sz="1050" b="0" i="0" dirty="0" err="1">
                <a:solidFill>
                  <a:srgbClr val="303030"/>
                </a:solidFill>
                <a:effectLst/>
                <a:latin typeface="PT Sans" panose="020B0503020203020204" pitchFamily="34" charset="0"/>
              </a:rPr>
              <a:t>Speekenbrink</a:t>
            </a:r>
            <a:r>
              <a:rPr lang="en-CA" sz="1050" b="0" i="0" dirty="0">
                <a:solidFill>
                  <a:srgbClr val="303030"/>
                </a:solidFill>
                <a:effectLst/>
                <a:latin typeface="PT Sans" panose="020B0503020203020204" pitchFamily="34" charset="0"/>
              </a:rPr>
              <a:t>, “depmixS4 : An R Package for Hidden Markov Models,” J. Stat.</a:t>
            </a:r>
          </a:p>
          <a:p>
            <a:pPr marL="139700" indent="0" algn="l" rtl="0" fontAlgn="base">
              <a:lnSpc>
                <a:spcPct val="200000"/>
              </a:lnSpc>
              <a:buNone/>
            </a:pPr>
            <a:r>
              <a:rPr lang="en-CA" sz="1050" b="0" i="0" dirty="0">
                <a:solidFill>
                  <a:srgbClr val="303030"/>
                </a:solidFill>
                <a:effectLst/>
                <a:latin typeface="PT Sans" panose="020B0503020203020204" pitchFamily="34" charset="0"/>
              </a:rPr>
              <a:t>	Soft., vol. 36, no. 7, 2010, </a:t>
            </a:r>
            <a:r>
              <a:rPr lang="en-CA" sz="1050" b="0" i="0" dirty="0" err="1">
                <a:solidFill>
                  <a:srgbClr val="303030"/>
                </a:solidFill>
                <a:effectLst/>
                <a:latin typeface="PT Sans" panose="020B0503020203020204" pitchFamily="34" charset="0"/>
              </a:rPr>
              <a:t>doi</a:t>
            </a:r>
            <a:r>
              <a:rPr lang="en-CA" sz="1050" b="0" i="0" dirty="0">
                <a:solidFill>
                  <a:srgbClr val="303030"/>
                </a:solidFill>
                <a:effectLst/>
                <a:latin typeface="PT Sans" panose="020B0503020203020204" pitchFamily="34" charset="0"/>
              </a:rPr>
              <a:t>: 10.18637/jss.v036.i07. </a:t>
            </a:r>
            <a:endParaRPr lang="en-CA" sz="1050" dirty="0">
              <a:solidFill>
                <a:srgbClr val="000000"/>
              </a:solidFill>
              <a:latin typeface="PT Sans" panose="020B0503020203020204" pitchFamily="34" charset="0"/>
            </a:endParaRPr>
          </a:p>
          <a:p>
            <a:pPr marL="139700" indent="0" algn="l" rtl="0" fontAlgn="base">
              <a:lnSpc>
                <a:spcPct val="200000"/>
              </a:lnSpc>
              <a:buNone/>
            </a:pPr>
            <a:r>
              <a:rPr lang="en-CA" sz="1050" b="0" i="0" dirty="0">
                <a:solidFill>
                  <a:srgbClr val="303030"/>
                </a:solidFill>
                <a:effectLst/>
                <a:latin typeface="PT Sans" panose="020B0503020203020204" pitchFamily="34" charset="0"/>
              </a:rPr>
              <a:t>[4] N. </a:t>
            </a:r>
            <a:r>
              <a:rPr lang="en-CA" sz="1050" b="0" i="0" dirty="0" err="1">
                <a:solidFill>
                  <a:srgbClr val="303030"/>
                </a:solidFill>
                <a:effectLst/>
                <a:latin typeface="PT Sans" panose="020B0503020203020204" pitchFamily="34" charset="0"/>
              </a:rPr>
              <a:t>Goernitz</a:t>
            </a:r>
            <a:r>
              <a:rPr lang="en-CA" sz="1050" b="0" i="0" dirty="0">
                <a:solidFill>
                  <a:srgbClr val="303030"/>
                </a:solidFill>
                <a:effectLst/>
                <a:latin typeface="PT Sans" panose="020B0503020203020204" pitchFamily="34" charset="0"/>
              </a:rPr>
              <a:t>, M. Braun, and M. </a:t>
            </a:r>
            <a:r>
              <a:rPr lang="en-CA" sz="1050" b="0" i="0" dirty="0" err="1">
                <a:solidFill>
                  <a:srgbClr val="303030"/>
                </a:solidFill>
                <a:effectLst/>
                <a:latin typeface="PT Sans" panose="020B0503020203020204" pitchFamily="34" charset="0"/>
              </a:rPr>
              <a:t>Kloft</a:t>
            </a:r>
            <a:r>
              <a:rPr lang="en-CA" sz="1050" b="0" i="0" dirty="0">
                <a:solidFill>
                  <a:srgbClr val="303030"/>
                </a:solidFill>
                <a:effectLst/>
                <a:latin typeface="PT Sans" panose="020B0503020203020204" pitchFamily="34" charset="0"/>
              </a:rPr>
              <a:t>, “Hidden Markov Anomaly Detection,” in Proceedings of the 32nd International Conference on Machine</a:t>
            </a:r>
          </a:p>
          <a:p>
            <a:pPr marL="139700" indent="0" algn="l" rtl="0" fontAlgn="base">
              <a:lnSpc>
                <a:spcPct val="200000"/>
              </a:lnSpc>
              <a:buNone/>
            </a:pPr>
            <a:r>
              <a:rPr lang="en-CA" sz="1050" dirty="0">
                <a:solidFill>
                  <a:srgbClr val="303030"/>
                </a:solidFill>
                <a:latin typeface="PT Sans" panose="020B0503020203020204" pitchFamily="34" charset="0"/>
              </a:rPr>
              <a:t>	</a:t>
            </a:r>
            <a:r>
              <a:rPr lang="en-CA" sz="1050" b="0" i="0" dirty="0">
                <a:solidFill>
                  <a:srgbClr val="303030"/>
                </a:solidFill>
                <a:effectLst/>
                <a:latin typeface="PT Sans" panose="020B0503020203020204" pitchFamily="34" charset="0"/>
              </a:rPr>
              <a:t>Learning, PMLR, Jun. 2015, pp. 1833–1842. Accessed: Nov. 24, 2024. [Online]. Available:</a:t>
            </a:r>
          </a:p>
          <a:p>
            <a:pPr marL="139700" indent="0" algn="l" rtl="0" fontAlgn="base">
              <a:lnSpc>
                <a:spcPct val="200000"/>
              </a:lnSpc>
              <a:buNone/>
            </a:pPr>
            <a:r>
              <a:rPr lang="en-CA" sz="1050" dirty="0">
                <a:solidFill>
                  <a:srgbClr val="303030"/>
                </a:solidFill>
                <a:latin typeface="PT Sans" panose="020B0503020203020204" pitchFamily="34" charset="0"/>
              </a:rPr>
              <a:t>	</a:t>
            </a:r>
            <a:r>
              <a:rPr lang="en-CA" sz="1050" b="0" i="0" dirty="0">
                <a:solidFill>
                  <a:srgbClr val="303030"/>
                </a:solidFill>
                <a:effectLst/>
                <a:latin typeface="PT Sans" panose="020B0503020203020204" pitchFamily="34" charset="0"/>
              </a:rPr>
              <a:t>https://proceedings.mlr.press/v37/goernitz15.html </a:t>
            </a:r>
            <a:endParaRPr lang="en-CA" sz="1050" dirty="0">
              <a:solidFill>
                <a:srgbClr val="000000"/>
              </a:solidFill>
              <a:latin typeface="PT Sans" panose="020B0503020203020204" pitchFamily="34" charset="0"/>
            </a:endParaRPr>
          </a:p>
          <a:p>
            <a:pPr marL="139700" indent="0" algn="l" rtl="0" fontAlgn="base">
              <a:lnSpc>
                <a:spcPct val="200000"/>
              </a:lnSpc>
              <a:buNone/>
            </a:pPr>
            <a:r>
              <a:rPr lang="en-CA" sz="1050" b="0" i="0" dirty="0">
                <a:solidFill>
                  <a:srgbClr val="303030"/>
                </a:solidFill>
                <a:effectLst/>
                <a:latin typeface="PT Sans" panose="020B0503020203020204" pitchFamily="34" charset="0"/>
              </a:rPr>
              <a:t>[5] “Principal Component Analysis (PCA) in R Tutorial.” Accessed: Nov. 24, 2024. [Online]. </a:t>
            </a:r>
            <a:endParaRPr lang="en-CA" sz="1050" dirty="0">
              <a:solidFill>
                <a:srgbClr val="000000"/>
              </a:solidFill>
              <a:latin typeface="PT Sans" panose="020B0503020203020204" pitchFamily="34" charset="0"/>
            </a:endParaRPr>
          </a:p>
          <a:p>
            <a:pPr marL="139700" indent="0" algn="l" rtl="0" fontAlgn="base">
              <a:lnSpc>
                <a:spcPct val="200000"/>
              </a:lnSpc>
              <a:buNone/>
            </a:pPr>
            <a:r>
              <a:rPr lang="en-CA" sz="1050" b="0" i="0" dirty="0">
                <a:solidFill>
                  <a:srgbClr val="000000"/>
                </a:solidFill>
                <a:effectLst/>
                <a:latin typeface="PT Sans" panose="020B0503020203020204" pitchFamily="34" charset="0"/>
              </a:rPr>
              <a:t>	</a:t>
            </a:r>
            <a:r>
              <a:rPr lang="en-CA" sz="1050" b="0" i="0" dirty="0">
                <a:solidFill>
                  <a:srgbClr val="303030"/>
                </a:solidFill>
                <a:effectLst/>
                <a:latin typeface="PT Sans" panose="020B0503020203020204" pitchFamily="34" charset="0"/>
              </a:rPr>
              <a:t>Available: </a:t>
            </a:r>
            <a:r>
              <a:rPr lang="en-CA" sz="1050" b="0" i="0" u="sng" strike="noStrike" dirty="0">
                <a:solidFill>
                  <a:srgbClr val="467886"/>
                </a:solidFill>
                <a:effectLst/>
                <a:latin typeface="PT Sans" panose="020B0503020203020204" pitchFamily="34" charset="0"/>
                <a:hlinkClick r:id="rId2"/>
              </a:rPr>
              <a:t>https://www.datacamp.com/tutorial/pca-analysis-r</a:t>
            </a:r>
            <a:r>
              <a:rPr lang="en-CA" sz="1050" b="0" i="0" dirty="0">
                <a:solidFill>
                  <a:srgbClr val="303030"/>
                </a:solidFill>
                <a:effectLst/>
                <a:latin typeface="PT Sans" panose="020B0503020203020204" pitchFamily="34" charset="0"/>
              </a:rPr>
              <a:t> </a:t>
            </a:r>
            <a:endParaRPr lang="en-CA" sz="1050" b="0" i="0" dirty="0">
              <a:solidFill>
                <a:srgbClr val="000000"/>
              </a:solidFill>
              <a:effectLst/>
              <a:latin typeface="PT Sans" panose="020B0503020203020204" pitchFamily="34" charset="0"/>
            </a:endParaRPr>
          </a:p>
        </p:txBody>
      </p:sp>
    </p:spTree>
    <p:extLst>
      <p:ext uri="{BB962C8B-B14F-4D97-AF65-F5344CB8AC3E}">
        <p14:creationId xmlns:p14="http://schemas.microsoft.com/office/powerpoint/2010/main" val="277699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41"/>
          <p:cNvSpPr txBox="1">
            <a:spLocks noGrp="1"/>
          </p:cNvSpPr>
          <p:nvPr>
            <p:ph type="title"/>
          </p:nvPr>
        </p:nvSpPr>
        <p:spPr>
          <a:xfrm>
            <a:off x="4857525" y="90931"/>
            <a:ext cx="4199363" cy="859847"/>
          </a:xfrm>
          <a:prstGeom prst="rect">
            <a:avLst/>
          </a:prstGeom>
        </p:spPr>
        <p:txBody>
          <a:bodyPr spcFirstLastPara="1" wrap="square" lIns="91425" tIns="91425" rIns="91425" bIns="91425" anchor="b" anchorCtr="0">
            <a:noAutofit/>
          </a:bodyPr>
          <a:lstStyle/>
          <a:p>
            <a:pPr algn="ctr"/>
            <a:r>
              <a:rPr lang="en-US" sz="3200" dirty="0"/>
              <a:t>Problem Addressed</a:t>
            </a:r>
            <a:endParaRPr lang="en-US" dirty="0"/>
          </a:p>
        </p:txBody>
      </p:sp>
      <p:sp>
        <p:nvSpPr>
          <p:cNvPr id="1392" name="Google Shape;1392;p41"/>
          <p:cNvSpPr txBox="1">
            <a:spLocks noGrp="1"/>
          </p:cNvSpPr>
          <p:nvPr>
            <p:ph type="title" idx="2"/>
          </p:nvPr>
        </p:nvSpPr>
        <p:spPr>
          <a:xfrm>
            <a:off x="3396845" y="88891"/>
            <a:ext cx="1173193" cy="8622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94" name="Google Shape;1394;p41"/>
          <p:cNvSpPr/>
          <p:nvPr/>
        </p:nvSpPr>
        <p:spPr>
          <a:xfrm flipH="1">
            <a:off x="-18334" y="1328944"/>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1" name="Google Shape;1401;p41"/>
          <p:cNvGrpSpPr/>
          <p:nvPr/>
        </p:nvGrpSpPr>
        <p:grpSpPr>
          <a:xfrm>
            <a:off x="2389122" y="1"/>
            <a:ext cx="475806" cy="2436660"/>
            <a:chOff x="-1582400" y="253375"/>
            <a:chExt cx="217750" cy="1115125"/>
          </a:xfrm>
        </p:grpSpPr>
        <p:sp>
          <p:nvSpPr>
            <p:cNvPr id="1402" name="Google Shape;1402;p41"/>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1"/>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1"/>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1"/>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1"/>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1"/>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1"/>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1"/>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1"/>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1"/>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1"/>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1"/>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1"/>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1"/>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1"/>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1"/>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1"/>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1"/>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1"/>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1"/>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1"/>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1"/>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1"/>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1"/>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1"/>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1"/>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1"/>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1"/>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1F6B03F-0454-694F-4CAA-4348A258A22B}"/>
              </a:ext>
            </a:extLst>
          </p:cNvPr>
          <p:cNvSpPr txBox="1"/>
          <p:nvPr/>
        </p:nvSpPr>
        <p:spPr>
          <a:xfrm>
            <a:off x="3783724" y="1504291"/>
            <a:ext cx="420413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US" dirty="0">
                <a:latin typeface="PT Sans" panose="020B0503020203020204" pitchFamily="34" charset="0"/>
              </a:rPr>
              <a:t>Critical Infrastructures rely on automated control systems used for exploiting operational anomalies.</a:t>
            </a:r>
          </a:p>
          <a:p>
            <a:endParaRPr lang="en-US" dirty="0">
              <a:latin typeface="PT Sans" panose="020B0503020203020204" pitchFamily="34" charset="0"/>
            </a:endParaRPr>
          </a:p>
          <a:p>
            <a:pPr marL="171450" indent="-171450">
              <a:buChar char="•"/>
            </a:pPr>
            <a:r>
              <a:rPr lang="en-US" dirty="0">
                <a:latin typeface="PT Sans" panose="020B0503020203020204" pitchFamily="34" charset="0"/>
              </a:rPr>
              <a:t>Detecting anomalies is complex due to several external factors.</a:t>
            </a:r>
          </a:p>
          <a:p>
            <a:endParaRPr lang="en-US" dirty="0">
              <a:latin typeface="PT Sans" panose="020B0503020203020204" pitchFamily="34" charset="0"/>
            </a:endParaRPr>
          </a:p>
          <a:p>
            <a:pPr marL="171450" indent="-171450">
              <a:buChar char="•"/>
            </a:pPr>
            <a:r>
              <a:rPr lang="en-US" dirty="0">
                <a:latin typeface="PT Sans" panose="020B0503020203020204" pitchFamily="34" charset="0"/>
              </a:rPr>
              <a:t>In this study, we would be addressing about the challenges of designing and evaluating an unsupervised anomaly detection framework using Hidden Markov Model(HMM).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1" name="Google Shape;1711;p44"/>
          <p:cNvSpPr txBox="1">
            <a:spLocks noGrp="1"/>
          </p:cNvSpPr>
          <p:nvPr>
            <p:ph type="title"/>
          </p:nvPr>
        </p:nvSpPr>
        <p:spPr>
          <a:xfrm>
            <a:off x="2678700" y="2848491"/>
            <a:ext cx="4082203" cy="1212067"/>
          </a:xfrm>
          <a:prstGeom prst="rect">
            <a:avLst/>
          </a:prstGeom>
        </p:spPr>
        <p:txBody>
          <a:bodyPr spcFirstLastPara="1" wrap="square" lIns="91425" tIns="91425" rIns="91425" bIns="91425" anchor="b" anchorCtr="0">
            <a:noAutofit/>
          </a:bodyPr>
          <a:lstStyle/>
          <a:p>
            <a:r>
              <a:rPr lang="en"/>
              <a:t>Characteristics and Rationale</a:t>
            </a:r>
          </a:p>
        </p:txBody>
      </p:sp>
      <p:sp>
        <p:nvSpPr>
          <p:cNvPr id="1712" name="Google Shape;1712;p44"/>
          <p:cNvSpPr txBox="1">
            <a:spLocks noGrp="1"/>
          </p:cNvSpPr>
          <p:nvPr>
            <p:ph type="title" idx="2"/>
          </p:nvPr>
        </p:nvSpPr>
        <p:spPr>
          <a:xfrm>
            <a:off x="3542400" y="1286363"/>
            <a:ext cx="2059200"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714" name="Google Shape;1714;p44"/>
          <p:cNvGrpSpPr/>
          <p:nvPr/>
        </p:nvGrpSpPr>
        <p:grpSpPr>
          <a:xfrm rot="10800000" flipH="1">
            <a:off x="4052592" y="568934"/>
            <a:ext cx="1037096" cy="395597"/>
            <a:chOff x="-737950" y="458900"/>
            <a:chExt cx="317475" cy="121100"/>
          </a:xfrm>
        </p:grpSpPr>
        <p:sp>
          <p:nvSpPr>
            <p:cNvPr id="1715" name="Google Shape;1715;p44"/>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4"/>
          <p:cNvGrpSpPr/>
          <p:nvPr/>
        </p:nvGrpSpPr>
        <p:grpSpPr>
          <a:xfrm>
            <a:off x="7907700" y="2772766"/>
            <a:ext cx="1894575" cy="1811444"/>
            <a:chOff x="6595375" y="1675850"/>
            <a:chExt cx="1229525" cy="1175575"/>
          </a:xfrm>
        </p:grpSpPr>
        <p:sp>
          <p:nvSpPr>
            <p:cNvPr id="1719" name="Google Shape;1719;p44"/>
            <p:cNvSpPr/>
            <p:nvPr/>
          </p:nvSpPr>
          <p:spPr>
            <a:xfrm>
              <a:off x="6595375" y="1675850"/>
              <a:ext cx="1229525" cy="1175575"/>
            </a:xfrm>
            <a:custGeom>
              <a:avLst/>
              <a:gdLst/>
              <a:ahLst/>
              <a:cxnLst/>
              <a:rect l="l" t="t" r="r" b="b"/>
              <a:pathLst>
                <a:path w="49181" h="47023" fill="none" extrusionOk="0">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6727600" y="1801225"/>
              <a:ext cx="965075" cy="923300"/>
            </a:xfrm>
            <a:custGeom>
              <a:avLst/>
              <a:gdLst/>
              <a:ahLst/>
              <a:cxnLst/>
              <a:rect l="l" t="t" r="r" b="b"/>
              <a:pathLst>
                <a:path w="38603" h="36932" fill="none" extrusionOk="0">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6856025" y="1922800"/>
              <a:ext cx="710525" cy="681650"/>
            </a:xfrm>
            <a:custGeom>
              <a:avLst/>
              <a:gdLst/>
              <a:ahLst/>
              <a:cxnLst/>
              <a:rect l="l" t="t" r="r" b="b"/>
              <a:pathLst>
                <a:path w="28421" h="27266" fill="none" extrusionOk="0">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6989000" y="2052000"/>
              <a:ext cx="442275" cy="421750"/>
            </a:xfrm>
            <a:custGeom>
              <a:avLst/>
              <a:gdLst/>
              <a:ahLst/>
              <a:cxnLst/>
              <a:rect l="l" t="t" r="r" b="b"/>
              <a:pathLst>
                <a:path w="17691" h="16870" fill="none" extrusionOk="0">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7106025" y="2164450"/>
              <a:ext cx="209000" cy="198350"/>
            </a:xfrm>
            <a:custGeom>
              <a:avLst/>
              <a:gdLst/>
              <a:ahLst/>
              <a:cxnLst/>
              <a:rect l="l" t="t" r="r" b="b"/>
              <a:pathLst>
                <a:path w="8360" h="7934" fill="none" extrusionOk="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44"/>
          <p:cNvSpPr/>
          <p:nvPr/>
        </p:nvSpPr>
        <p:spPr>
          <a:xfrm rot="5400000">
            <a:off x="611728" y="-173530"/>
            <a:ext cx="332510" cy="1555940"/>
          </a:xfrm>
          <a:custGeom>
            <a:avLst/>
            <a:gdLst/>
            <a:ahLst/>
            <a:cxnLst/>
            <a:rect l="l" t="t" r="r" b="b"/>
            <a:pathLst>
              <a:path w="11400" h="53345" fill="none" extrusionOk="0">
                <a:moveTo>
                  <a:pt x="1" y="53344"/>
                </a:moveTo>
                <a:lnTo>
                  <a:pt x="1" y="5714"/>
                </a:lnTo>
                <a:cubicBezTo>
                  <a:pt x="1" y="2553"/>
                  <a:pt x="2554" y="0"/>
                  <a:pt x="5715" y="0"/>
                </a:cubicBezTo>
                <a:lnTo>
                  <a:pt x="5715" y="0"/>
                </a:lnTo>
                <a:cubicBezTo>
                  <a:pt x="8846" y="0"/>
                  <a:pt x="11399" y="2553"/>
                  <a:pt x="11399" y="5714"/>
                </a:cubicBezTo>
                <a:lnTo>
                  <a:pt x="11399" y="5334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43"/>
          <p:cNvSpPr txBox="1">
            <a:spLocks noGrp="1"/>
          </p:cNvSpPr>
          <p:nvPr>
            <p:ph type="subTitle" idx="1"/>
          </p:nvPr>
        </p:nvSpPr>
        <p:spPr>
          <a:xfrm>
            <a:off x="720000" y="1586546"/>
            <a:ext cx="4280454" cy="2298300"/>
          </a:xfrm>
          <a:prstGeom prst="rect">
            <a:avLst/>
          </a:prstGeom>
        </p:spPr>
        <p:txBody>
          <a:bodyPr spcFirstLastPara="1" wrap="square" lIns="91425" tIns="91425" rIns="91425" bIns="91425" anchor="t" anchorCtr="0">
            <a:noAutofit/>
          </a:bodyPr>
          <a:lstStyle/>
          <a:p>
            <a:pPr marL="285750" indent="-285750">
              <a:buClr>
                <a:srgbClr val="5387ED"/>
              </a:buClr>
              <a:buFont typeface="Arial,Sans-Serif"/>
              <a:buChar char="•"/>
            </a:pPr>
            <a:r>
              <a:rPr lang="en" sz="1400" dirty="0">
                <a:solidFill>
                  <a:schemeClr val="tx1">
                    <a:lumMod val="49000"/>
                  </a:schemeClr>
                </a:solidFill>
              </a:rPr>
              <a:t>Missing values were computed using linear interpolation.</a:t>
            </a:r>
            <a:endParaRPr lang="en-US" sz="1400" dirty="0">
              <a:solidFill>
                <a:schemeClr val="tx1">
                  <a:lumMod val="49000"/>
                </a:schemeClr>
              </a:solidFill>
            </a:endParaRPr>
          </a:p>
          <a:p>
            <a:pPr marL="285750" indent="-285750">
              <a:buClr>
                <a:srgbClr val="5387ED"/>
              </a:buClr>
              <a:buFont typeface="Arial,Sans-Serif"/>
              <a:buChar char="•"/>
            </a:pPr>
            <a:endParaRPr lang="en" sz="1400" dirty="0"/>
          </a:p>
          <a:p>
            <a:pPr marL="285750" indent="-285750">
              <a:buClr>
                <a:srgbClr val="5387ED"/>
              </a:buClr>
              <a:buFont typeface="Arial,Sans-Serif"/>
              <a:buChar char="•"/>
            </a:pPr>
            <a:r>
              <a:rPr lang="en" sz="1400" dirty="0">
                <a:solidFill>
                  <a:schemeClr val="tx1">
                    <a:lumMod val="49000"/>
                  </a:schemeClr>
                </a:solidFill>
              </a:rPr>
              <a:t>Approx 7% of the data, were found outliers using Z-scores.</a:t>
            </a:r>
            <a:endParaRPr lang="en-US" sz="1400" dirty="0">
              <a:solidFill>
                <a:schemeClr val="tx1">
                  <a:lumMod val="49000"/>
                </a:schemeClr>
              </a:solidFill>
            </a:endParaRPr>
          </a:p>
          <a:p>
            <a:pPr marL="285750" indent="-285750">
              <a:buClr>
                <a:srgbClr val="5387ED"/>
              </a:buClr>
              <a:buFont typeface="Arial,Sans-Serif"/>
              <a:buChar char="•"/>
            </a:pPr>
            <a:endParaRPr lang="en" sz="1400" dirty="0"/>
          </a:p>
          <a:p>
            <a:pPr marL="285750" indent="-285750">
              <a:buClr>
                <a:srgbClr val="5387ED"/>
              </a:buClr>
              <a:buFont typeface="Arial,Sans-Serif"/>
              <a:buChar char="•"/>
            </a:pPr>
            <a:r>
              <a:rPr lang="en" sz="1400" dirty="0">
                <a:solidFill>
                  <a:schemeClr val="tx1">
                    <a:lumMod val="49000"/>
                  </a:schemeClr>
                </a:solidFill>
              </a:rPr>
              <a:t>All numeric features were standardized ensuring mean is 0 and standard deviation is 1.</a:t>
            </a:r>
          </a:p>
        </p:txBody>
      </p:sp>
      <p:sp>
        <p:nvSpPr>
          <p:cNvPr id="1539" name="Google Shape;1539;p43"/>
          <p:cNvSpPr txBox="1">
            <a:spLocks noGrp="1"/>
          </p:cNvSpPr>
          <p:nvPr>
            <p:ph type="title"/>
          </p:nvPr>
        </p:nvSpPr>
        <p:spPr>
          <a:xfrm>
            <a:off x="60577" y="445025"/>
            <a:ext cx="5864516" cy="572700"/>
          </a:xfrm>
          <a:prstGeom prst="rect">
            <a:avLst/>
          </a:prstGeom>
        </p:spPr>
        <p:txBody>
          <a:bodyPr spcFirstLastPara="1" wrap="square" lIns="91425" tIns="91425" rIns="91425" bIns="91425" anchor="t" anchorCtr="0">
            <a:noAutofit/>
          </a:bodyPr>
          <a:lstStyle/>
          <a:p>
            <a:pPr algn="ctr"/>
            <a:r>
              <a:rPr lang="en" dirty="0"/>
              <a:t>Data Processing &amp; Cleaning</a:t>
            </a:r>
          </a:p>
        </p:txBody>
      </p:sp>
      <p:sp>
        <p:nvSpPr>
          <p:cNvPr id="1706" name="Google Shape;1706;p43"/>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2171" name="Google Shape;2171;p53"/>
          <p:cNvSpPr/>
          <p:nvPr/>
        </p:nvSpPr>
        <p:spPr>
          <a:xfrm>
            <a:off x="4129500" y="0"/>
            <a:ext cx="50145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2" name="Google Shape;2172;p53"/>
          <p:cNvPicPr preferRelativeResize="0">
            <a:picLocks noGrp="1"/>
          </p:cNvPicPr>
          <p:nvPr>
            <p:ph type="pic" idx="2"/>
          </p:nvPr>
        </p:nvPicPr>
        <p:blipFill rotWithShape="1">
          <a:blip r:embed="rId3">
            <a:alphaModFix/>
          </a:blip>
          <a:srcRect t="22094" r="1234" b="8315"/>
          <a:stretch/>
        </p:blipFill>
        <p:spPr>
          <a:xfrm>
            <a:off x="4797450" y="651300"/>
            <a:ext cx="3633326" cy="3840901"/>
          </a:xfrm>
          <a:prstGeom prst="rect">
            <a:avLst/>
          </a:prstGeom>
        </p:spPr>
      </p:pic>
      <p:grpSp>
        <p:nvGrpSpPr>
          <p:cNvPr id="2175" name="Google Shape;2175;p53"/>
          <p:cNvGrpSpPr/>
          <p:nvPr/>
        </p:nvGrpSpPr>
        <p:grpSpPr>
          <a:xfrm>
            <a:off x="7823935" y="105855"/>
            <a:ext cx="1213685" cy="1114620"/>
            <a:chOff x="1875850" y="163850"/>
            <a:chExt cx="685775" cy="629800"/>
          </a:xfrm>
        </p:grpSpPr>
        <p:sp>
          <p:nvSpPr>
            <p:cNvPr id="2176" name="Google Shape;2176;p5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F881AE62-77C9-7CC8-79A7-B1DA8C99F9F5}"/>
              </a:ext>
            </a:extLst>
          </p:cNvPr>
          <p:cNvSpPr>
            <a:spLocks noGrp="1"/>
          </p:cNvSpPr>
          <p:nvPr>
            <p:ph type="subTitle" idx="1"/>
          </p:nvPr>
        </p:nvSpPr>
        <p:spPr>
          <a:xfrm>
            <a:off x="220944" y="1287949"/>
            <a:ext cx="3667078" cy="2444856"/>
          </a:xfrm>
        </p:spPr>
        <p:txBody>
          <a:bodyPr/>
          <a:lstStyle/>
          <a:p>
            <a:pPr marL="425450" indent="-285750">
              <a:buFont typeface="Arial"/>
              <a:buChar char="•"/>
            </a:pPr>
            <a:r>
              <a:rPr lang="en" dirty="0">
                <a:solidFill>
                  <a:schemeClr val="tx1">
                    <a:lumMod val="49000"/>
                  </a:schemeClr>
                </a:solidFill>
              </a:rPr>
              <a:t>Missing data is handled in a way that maintains temporal integrity.</a:t>
            </a:r>
            <a:endParaRPr lang="en-US" dirty="0">
              <a:solidFill>
                <a:schemeClr val="tx1">
                  <a:lumMod val="49000"/>
                </a:schemeClr>
              </a:solidFill>
            </a:endParaRPr>
          </a:p>
          <a:p>
            <a:pPr marL="425450" indent="-285750">
              <a:buFont typeface="Arial"/>
              <a:buChar char="•"/>
            </a:pPr>
            <a:endParaRPr lang="en" dirty="0">
              <a:solidFill>
                <a:schemeClr val="tx1">
                  <a:lumMod val="49000"/>
                </a:schemeClr>
              </a:solidFill>
            </a:endParaRPr>
          </a:p>
          <a:p>
            <a:pPr marL="425450" indent="-285750">
              <a:buFont typeface="Arial"/>
              <a:buChar char="•"/>
            </a:pPr>
            <a:r>
              <a:rPr lang="en" dirty="0">
                <a:solidFill>
                  <a:schemeClr val="tx1">
                    <a:lumMod val="49000"/>
                  </a:schemeClr>
                </a:solidFill>
              </a:rPr>
              <a:t>Common scale of data can improve the accuracy and model performance.</a:t>
            </a:r>
          </a:p>
          <a:p>
            <a:pPr marL="425450" indent="-285750">
              <a:buFont typeface="Arial"/>
              <a:buChar char="•"/>
            </a:pPr>
            <a:endParaRPr lang="en" dirty="0">
              <a:solidFill>
                <a:schemeClr val="tx1">
                  <a:lumMod val="49000"/>
                </a:schemeClr>
              </a:solidFill>
            </a:endParaRPr>
          </a:p>
          <a:p>
            <a:pPr marL="425450" indent="-285750">
              <a:buFont typeface="Arial"/>
              <a:buChar char="•"/>
            </a:pPr>
            <a:r>
              <a:rPr lang="en" dirty="0">
                <a:solidFill>
                  <a:schemeClr val="tx1">
                    <a:lumMod val="49000"/>
                  </a:schemeClr>
                </a:solidFill>
              </a:rPr>
              <a:t>Standardization is performed due to gaussian distribution of data and it helps comparing the features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43"/>
          <p:cNvSpPr txBox="1">
            <a:spLocks noGrp="1"/>
          </p:cNvSpPr>
          <p:nvPr>
            <p:ph type="subTitle" idx="1"/>
          </p:nvPr>
        </p:nvSpPr>
        <p:spPr>
          <a:xfrm>
            <a:off x="720000" y="1352893"/>
            <a:ext cx="3849631" cy="1464042"/>
          </a:xfrm>
          <a:prstGeom prst="rect">
            <a:avLst/>
          </a:prstGeom>
        </p:spPr>
        <p:txBody>
          <a:bodyPr spcFirstLastPara="1" wrap="square" lIns="91425" tIns="91425" rIns="91425" bIns="91425" anchor="t" anchorCtr="0">
            <a:noAutofit/>
          </a:bodyPr>
          <a:lstStyle/>
          <a:p>
            <a:pPr marL="285750" indent="-285750">
              <a:buClr>
                <a:srgbClr val="5387ED"/>
              </a:buClr>
              <a:buFont typeface="Arial"/>
              <a:buChar char="•"/>
            </a:pPr>
            <a:r>
              <a:rPr lang="en" sz="1400" dirty="0">
                <a:solidFill>
                  <a:schemeClr val="tx1">
                    <a:lumMod val="49000"/>
                  </a:schemeClr>
                </a:solidFill>
              </a:rPr>
              <a:t>Response Variables were selected using Principal Component Analysis(PCA).</a:t>
            </a:r>
            <a:endParaRPr lang="en-US" sz="1400" dirty="0">
              <a:solidFill>
                <a:schemeClr val="tx1">
                  <a:lumMod val="49000"/>
                </a:schemeClr>
              </a:solidFill>
            </a:endParaRPr>
          </a:p>
          <a:p>
            <a:pPr marL="285750" indent="-285750">
              <a:buClr>
                <a:srgbClr val="5387ED"/>
              </a:buClr>
              <a:buFont typeface="Arial"/>
              <a:buChar char="•"/>
            </a:pPr>
            <a:endParaRPr lang="en" sz="1400" dirty="0">
              <a:solidFill>
                <a:schemeClr val="tx1">
                  <a:lumMod val="49000"/>
                </a:schemeClr>
              </a:solidFill>
            </a:endParaRPr>
          </a:p>
          <a:p>
            <a:pPr marL="285750" indent="-285750">
              <a:buClr>
                <a:srgbClr val="5387ED"/>
              </a:buClr>
              <a:buFont typeface="Arial"/>
              <a:buChar char="•"/>
            </a:pPr>
            <a:r>
              <a:rPr lang="en" sz="1400" dirty="0">
                <a:solidFill>
                  <a:schemeClr val="tx1">
                    <a:lumMod val="49000"/>
                  </a:schemeClr>
                </a:solidFill>
              </a:rPr>
              <a:t>Based on PCA loadings, </a:t>
            </a:r>
            <a:r>
              <a:rPr lang="en" sz="1400" dirty="0">
                <a:solidFill>
                  <a:srgbClr val="000000"/>
                </a:solidFill>
              </a:rPr>
              <a:t>Global active power, Sub metering 3, and Global reactive power are the most significant features.</a:t>
            </a:r>
            <a:endParaRPr lang="en" sz="1400" dirty="0">
              <a:solidFill>
                <a:schemeClr val="tx1">
                  <a:lumMod val="49000"/>
                </a:schemeClr>
              </a:solidFill>
            </a:endParaRPr>
          </a:p>
        </p:txBody>
      </p:sp>
      <p:sp>
        <p:nvSpPr>
          <p:cNvPr id="1539" name="Google Shape;1539;p43"/>
          <p:cNvSpPr txBox="1">
            <a:spLocks noGrp="1"/>
          </p:cNvSpPr>
          <p:nvPr>
            <p:ph type="title"/>
          </p:nvPr>
        </p:nvSpPr>
        <p:spPr>
          <a:xfrm>
            <a:off x="-969" y="445025"/>
            <a:ext cx="5917732" cy="572700"/>
          </a:xfrm>
          <a:prstGeom prst="rect">
            <a:avLst/>
          </a:prstGeom>
        </p:spPr>
        <p:txBody>
          <a:bodyPr spcFirstLastPara="1" wrap="square" lIns="91425" tIns="91425" rIns="91425" bIns="91425" anchor="t" anchorCtr="0">
            <a:noAutofit/>
          </a:bodyPr>
          <a:lstStyle/>
          <a:p>
            <a:pPr algn="ctr"/>
            <a:r>
              <a:rPr lang="en" dirty="0"/>
              <a:t>Feature Engineering</a:t>
            </a:r>
            <a:endParaRPr lang="en-US" dirty="0"/>
          </a:p>
        </p:txBody>
      </p:sp>
      <p:sp>
        <p:nvSpPr>
          <p:cNvPr id="1706" name="Google Shape;1706;p43"/>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Table 9">
            <a:extLst>
              <a:ext uri="{FF2B5EF4-FFF2-40B4-BE49-F238E27FC236}">
                <a16:creationId xmlns:a16="http://schemas.microsoft.com/office/drawing/2014/main" id="{055A2EB1-BA7B-A3ED-045C-CF4DFFBA6BB5}"/>
              </a:ext>
            </a:extLst>
          </p:cNvPr>
          <p:cNvGraphicFramePr>
            <a:graphicFrameLocks noGrp="1"/>
          </p:cNvGraphicFramePr>
          <p:nvPr>
            <p:extLst>
              <p:ext uri="{D42A27DB-BD31-4B8C-83A1-F6EECF244321}">
                <p14:modId xmlns:p14="http://schemas.microsoft.com/office/powerpoint/2010/main" val="3067516759"/>
              </p:ext>
            </p:extLst>
          </p:nvPr>
        </p:nvGraphicFramePr>
        <p:xfrm>
          <a:off x="144516" y="2949465"/>
          <a:ext cx="5631597" cy="1530624"/>
        </p:xfrm>
        <a:graphic>
          <a:graphicData uri="http://schemas.openxmlformats.org/drawingml/2006/table">
            <a:tbl>
              <a:tblPr bandRow="1">
                <a:tableStyleId>{5940675A-B579-460E-94D1-54222C63F5DA}</a:tableStyleId>
              </a:tblPr>
              <a:tblGrid>
                <a:gridCol w="1247389">
                  <a:extLst>
                    <a:ext uri="{9D8B030D-6E8A-4147-A177-3AD203B41FA5}">
                      <a16:colId xmlns:a16="http://schemas.microsoft.com/office/drawing/2014/main" val="2514502273"/>
                    </a:ext>
                  </a:extLst>
                </a:gridCol>
                <a:gridCol w="614523">
                  <a:extLst>
                    <a:ext uri="{9D8B030D-6E8A-4147-A177-3AD203B41FA5}">
                      <a16:colId xmlns:a16="http://schemas.microsoft.com/office/drawing/2014/main" val="741622817"/>
                    </a:ext>
                  </a:extLst>
                </a:gridCol>
                <a:gridCol w="614523">
                  <a:extLst>
                    <a:ext uri="{9D8B030D-6E8A-4147-A177-3AD203B41FA5}">
                      <a16:colId xmlns:a16="http://schemas.microsoft.com/office/drawing/2014/main" val="390931498"/>
                    </a:ext>
                  </a:extLst>
                </a:gridCol>
                <a:gridCol w="614523">
                  <a:extLst>
                    <a:ext uri="{9D8B030D-6E8A-4147-A177-3AD203B41FA5}">
                      <a16:colId xmlns:a16="http://schemas.microsoft.com/office/drawing/2014/main" val="3930530799"/>
                    </a:ext>
                  </a:extLst>
                </a:gridCol>
                <a:gridCol w="614523">
                  <a:extLst>
                    <a:ext uri="{9D8B030D-6E8A-4147-A177-3AD203B41FA5}">
                      <a16:colId xmlns:a16="http://schemas.microsoft.com/office/drawing/2014/main" val="3386503488"/>
                    </a:ext>
                  </a:extLst>
                </a:gridCol>
                <a:gridCol w="614523">
                  <a:extLst>
                    <a:ext uri="{9D8B030D-6E8A-4147-A177-3AD203B41FA5}">
                      <a16:colId xmlns:a16="http://schemas.microsoft.com/office/drawing/2014/main" val="2977896308"/>
                    </a:ext>
                  </a:extLst>
                </a:gridCol>
                <a:gridCol w="697070">
                  <a:extLst>
                    <a:ext uri="{9D8B030D-6E8A-4147-A177-3AD203B41FA5}">
                      <a16:colId xmlns:a16="http://schemas.microsoft.com/office/drawing/2014/main" val="1496615004"/>
                    </a:ext>
                  </a:extLst>
                </a:gridCol>
                <a:gridCol w="614523">
                  <a:extLst>
                    <a:ext uri="{9D8B030D-6E8A-4147-A177-3AD203B41FA5}">
                      <a16:colId xmlns:a16="http://schemas.microsoft.com/office/drawing/2014/main" val="1060135850"/>
                    </a:ext>
                  </a:extLst>
                </a:gridCol>
              </a:tblGrid>
              <a:tr h="245367">
                <a:tc>
                  <a:txBody>
                    <a:bodyPr/>
                    <a:lstStyle/>
                    <a:p>
                      <a:pPr rtl="0" fontAlgn="base">
                        <a:lnSpc>
                          <a:spcPct val="100000"/>
                        </a:lnSpc>
                      </a:pPr>
                      <a:r>
                        <a:rPr lang="en-US" sz="800" dirty="0">
                          <a:effectLst/>
                          <a:latin typeface="PT Sans" panose="020B0503020203020204" pitchFamily="34" charset="0"/>
                        </a:rPr>
                        <a:t>PCA Metric </a:t>
                      </a:r>
                    </a:p>
                  </a:txBody>
                  <a:tcPr/>
                </a:tc>
                <a:tc>
                  <a:txBody>
                    <a:bodyPr/>
                    <a:lstStyle/>
                    <a:p>
                      <a:pPr rtl="0" fontAlgn="base">
                        <a:lnSpc>
                          <a:spcPct val="100000"/>
                        </a:lnSpc>
                      </a:pPr>
                      <a:r>
                        <a:rPr lang="en-US" sz="800">
                          <a:effectLst/>
                          <a:latin typeface="PT Sans" panose="020B0503020203020204" pitchFamily="34" charset="0"/>
                        </a:rPr>
                        <a:t>PC1 </a:t>
                      </a:r>
                    </a:p>
                  </a:txBody>
                  <a:tcPr/>
                </a:tc>
                <a:tc>
                  <a:txBody>
                    <a:bodyPr/>
                    <a:lstStyle/>
                    <a:p>
                      <a:pPr rtl="0" fontAlgn="base">
                        <a:lnSpc>
                          <a:spcPct val="100000"/>
                        </a:lnSpc>
                      </a:pPr>
                      <a:r>
                        <a:rPr lang="en-US" sz="800">
                          <a:effectLst/>
                          <a:latin typeface="PT Sans" panose="020B0503020203020204" pitchFamily="34" charset="0"/>
                        </a:rPr>
                        <a:t>PC2 </a:t>
                      </a:r>
                    </a:p>
                  </a:txBody>
                  <a:tcPr/>
                </a:tc>
                <a:tc>
                  <a:txBody>
                    <a:bodyPr/>
                    <a:lstStyle/>
                    <a:p>
                      <a:pPr rtl="0" fontAlgn="base">
                        <a:lnSpc>
                          <a:spcPct val="100000"/>
                        </a:lnSpc>
                      </a:pPr>
                      <a:r>
                        <a:rPr lang="en-US" sz="800">
                          <a:effectLst/>
                          <a:latin typeface="PT Sans" panose="020B0503020203020204" pitchFamily="34" charset="0"/>
                        </a:rPr>
                        <a:t>PC3 </a:t>
                      </a:r>
                    </a:p>
                  </a:txBody>
                  <a:tcPr/>
                </a:tc>
                <a:tc>
                  <a:txBody>
                    <a:bodyPr/>
                    <a:lstStyle/>
                    <a:p>
                      <a:pPr rtl="0" fontAlgn="base">
                        <a:lnSpc>
                          <a:spcPct val="100000"/>
                        </a:lnSpc>
                      </a:pPr>
                      <a:r>
                        <a:rPr lang="en-US" sz="800">
                          <a:effectLst/>
                          <a:latin typeface="PT Sans" panose="020B0503020203020204" pitchFamily="34" charset="0"/>
                        </a:rPr>
                        <a:t>PC4 </a:t>
                      </a:r>
                    </a:p>
                  </a:txBody>
                  <a:tcPr/>
                </a:tc>
                <a:tc>
                  <a:txBody>
                    <a:bodyPr/>
                    <a:lstStyle/>
                    <a:p>
                      <a:pPr rtl="0" fontAlgn="base">
                        <a:lnSpc>
                          <a:spcPct val="100000"/>
                        </a:lnSpc>
                      </a:pPr>
                      <a:r>
                        <a:rPr lang="en-US" sz="800">
                          <a:effectLst/>
                          <a:latin typeface="PT Sans" panose="020B0503020203020204" pitchFamily="34" charset="0"/>
                        </a:rPr>
                        <a:t>PC5 </a:t>
                      </a:r>
                    </a:p>
                  </a:txBody>
                  <a:tcPr/>
                </a:tc>
                <a:tc>
                  <a:txBody>
                    <a:bodyPr/>
                    <a:lstStyle/>
                    <a:p>
                      <a:pPr rtl="0" fontAlgn="base">
                        <a:lnSpc>
                          <a:spcPct val="100000"/>
                        </a:lnSpc>
                      </a:pPr>
                      <a:r>
                        <a:rPr lang="en-US" sz="800">
                          <a:effectLst/>
                          <a:latin typeface="PT Sans" panose="020B0503020203020204" pitchFamily="34" charset="0"/>
                        </a:rPr>
                        <a:t>PC6 </a:t>
                      </a:r>
                    </a:p>
                  </a:txBody>
                  <a:tcPr/>
                </a:tc>
                <a:tc>
                  <a:txBody>
                    <a:bodyPr/>
                    <a:lstStyle/>
                    <a:p>
                      <a:pPr rtl="0" fontAlgn="base">
                        <a:lnSpc>
                          <a:spcPct val="100000"/>
                        </a:lnSpc>
                      </a:pPr>
                      <a:r>
                        <a:rPr lang="en-US" sz="800">
                          <a:effectLst/>
                          <a:latin typeface="PT Sans" panose="020B0503020203020204" pitchFamily="34" charset="0"/>
                        </a:rPr>
                        <a:t>PC7 </a:t>
                      </a:r>
                    </a:p>
                  </a:txBody>
                  <a:tcPr/>
                </a:tc>
                <a:extLst>
                  <a:ext uri="{0D108BD9-81ED-4DB2-BD59-A6C34878D82A}">
                    <a16:rowId xmlns:a16="http://schemas.microsoft.com/office/drawing/2014/main" val="2098195809"/>
                  </a:ext>
                </a:extLst>
              </a:tr>
              <a:tr h="344682">
                <a:tc>
                  <a:txBody>
                    <a:bodyPr/>
                    <a:lstStyle/>
                    <a:p>
                      <a:pPr rtl="0" fontAlgn="base">
                        <a:lnSpc>
                          <a:spcPct val="100000"/>
                        </a:lnSpc>
                      </a:pPr>
                      <a:r>
                        <a:rPr lang="en-US" sz="800">
                          <a:effectLst/>
                          <a:latin typeface="PT Sans" panose="020B0503020203020204" pitchFamily="34" charset="0"/>
                        </a:rPr>
                        <a:t>Standard deviation </a:t>
                      </a:r>
                    </a:p>
                  </a:txBody>
                  <a:tcPr/>
                </a:tc>
                <a:tc>
                  <a:txBody>
                    <a:bodyPr/>
                    <a:lstStyle/>
                    <a:p>
                      <a:pPr rtl="0" fontAlgn="base">
                        <a:lnSpc>
                          <a:spcPct val="100000"/>
                        </a:lnSpc>
                      </a:pPr>
                      <a:r>
                        <a:rPr lang="en-US" sz="800" dirty="0">
                          <a:effectLst/>
                          <a:latin typeface="PT Sans" panose="020B0503020203020204" pitchFamily="34" charset="0"/>
                        </a:rPr>
                        <a:t>1.6047 </a:t>
                      </a:r>
                    </a:p>
                  </a:txBody>
                  <a:tcPr/>
                </a:tc>
                <a:tc>
                  <a:txBody>
                    <a:bodyPr/>
                    <a:lstStyle/>
                    <a:p>
                      <a:pPr rtl="0" fontAlgn="base">
                        <a:lnSpc>
                          <a:spcPct val="100000"/>
                        </a:lnSpc>
                      </a:pPr>
                      <a:r>
                        <a:rPr lang="en-US" sz="800">
                          <a:effectLst/>
                          <a:latin typeface="PT Sans" panose="020B0503020203020204" pitchFamily="34" charset="0"/>
                        </a:rPr>
                        <a:t>1.1187 </a:t>
                      </a:r>
                    </a:p>
                  </a:txBody>
                  <a:tcPr/>
                </a:tc>
                <a:tc>
                  <a:txBody>
                    <a:bodyPr/>
                    <a:lstStyle/>
                    <a:p>
                      <a:pPr rtl="0" fontAlgn="base">
                        <a:lnSpc>
                          <a:spcPct val="100000"/>
                        </a:lnSpc>
                      </a:pPr>
                      <a:r>
                        <a:rPr lang="en-US" sz="800">
                          <a:effectLst/>
                          <a:latin typeface="PT Sans" panose="020B0503020203020204" pitchFamily="34" charset="0"/>
                        </a:rPr>
                        <a:t>0.9867 </a:t>
                      </a:r>
                    </a:p>
                  </a:txBody>
                  <a:tcPr/>
                </a:tc>
                <a:tc>
                  <a:txBody>
                    <a:bodyPr/>
                    <a:lstStyle/>
                    <a:p>
                      <a:pPr rtl="0" fontAlgn="base">
                        <a:lnSpc>
                          <a:spcPct val="100000"/>
                        </a:lnSpc>
                      </a:pPr>
                      <a:r>
                        <a:rPr lang="en-US" sz="800">
                          <a:effectLst/>
                          <a:latin typeface="PT Sans" panose="020B0503020203020204" pitchFamily="34" charset="0"/>
                        </a:rPr>
                        <a:t>0.8761 </a:t>
                      </a:r>
                    </a:p>
                  </a:txBody>
                  <a:tcPr/>
                </a:tc>
                <a:tc>
                  <a:txBody>
                    <a:bodyPr/>
                    <a:lstStyle/>
                    <a:p>
                      <a:pPr rtl="0" fontAlgn="base">
                        <a:lnSpc>
                          <a:spcPct val="100000"/>
                        </a:lnSpc>
                      </a:pPr>
                      <a:r>
                        <a:rPr lang="en-US" sz="800">
                          <a:effectLst/>
                          <a:latin typeface="PT Sans" panose="020B0503020203020204" pitchFamily="34" charset="0"/>
                        </a:rPr>
                        <a:t>0.8438 </a:t>
                      </a:r>
                    </a:p>
                  </a:txBody>
                  <a:tcPr/>
                </a:tc>
                <a:tc>
                  <a:txBody>
                    <a:bodyPr/>
                    <a:lstStyle/>
                    <a:p>
                      <a:pPr rtl="0" fontAlgn="base">
                        <a:lnSpc>
                          <a:spcPct val="100000"/>
                        </a:lnSpc>
                      </a:pPr>
                      <a:r>
                        <a:rPr lang="en-US" sz="800">
                          <a:effectLst/>
                          <a:latin typeface="PT Sans" panose="020B0503020203020204" pitchFamily="34" charset="0"/>
                        </a:rPr>
                        <a:t>0.72858 </a:t>
                      </a:r>
                    </a:p>
                  </a:txBody>
                  <a:tcPr/>
                </a:tc>
                <a:tc>
                  <a:txBody>
                    <a:bodyPr/>
                    <a:lstStyle/>
                    <a:p>
                      <a:pPr rtl="0" fontAlgn="base">
                        <a:lnSpc>
                          <a:spcPct val="100000"/>
                        </a:lnSpc>
                      </a:pPr>
                      <a:r>
                        <a:rPr lang="en-US" sz="800">
                          <a:effectLst/>
                          <a:latin typeface="PT Sans" panose="020B0503020203020204" pitchFamily="34" charset="0"/>
                        </a:rPr>
                        <a:t>0.4356 </a:t>
                      </a:r>
                    </a:p>
                  </a:txBody>
                  <a:tcPr/>
                </a:tc>
                <a:extLst>
                  <a:ext uri="{0D108BD9-81ED-4DB2-BD59-A6C34878D82A}">
                    <a16:rowId xmlns:a16="http://schemas.microsoft.com/office/drawing/2014/main" val="1257395742"/>
                  </a:ext>
                </a:extLst>
              </a:tr>
              <a:tr h="496577">
                <a:tc>
                  <a:txBody>
                    <a:bodyPr/>
                    <a:lstStyle/>
                    <a:p>
                      <a:pPr rtl="0" fontAlgn="base">
                        <a:lnSpc>
                          <a:spcPct val="100000"/>
                        </a:lnSpc>
                      </a:pPr>
                      <a:r>
                        <a:rPr lang="en-US" sz="800">
                          <a:effectLst/>
                          <a:latin typeface="PT Sans" panose="020B0503020203020204" pitchFamily="34" charset="0"/>
                        </a:rPr>
                        <a:t>Proportion of Variance </a:t>
                      </a:r>
                    </a:p>
                  </a:txBody>
                  <a:tcPr/>
                </a:tc>
                <a:tc>
                  <a:txBody>
                    <a:bodyPr/>
                    <a:lstStyle/>
                    <a:p>
                      <a:pPr rtl="0" fontAlgn="base">
                        <a:lnSpc>
                          <a:spcPct val="100000"/>
                        </a:lnSpc>
                      </a:pPr>
                      <a:r>
                        <a:rPr lang="en-US" sz="800">
                          <a:effectLst/>
                          <a:latin typeface="PT Sans" panose="020B0503020203020204" pitchFamily="34" charset="0"/>
                        </a:rPr>
                        <a:t>0.3679 </a:t>
                      </a:r>
                    </a:p>
                  </a:txBody>
                  <a:tcPr/>
                </a:tc>
                <a:tc>
                  <a:txBody>
                    <a:bodyPr/>
                    <a:lstStyle/>
                    <a:p>
                      <a:pPr rtl="0" fontAlgn="base">
                        <a:lnSpc>
                          <a:spcPct val="100000"/>
                        </a:lnSpc>
                      </a:pPr>
                      <a:r>
                        <a:rPr lang="en-US" sz="800">
                          <a:effectLst/>
                          <a:latin typeface="PT Sans" panose="020B0503020203020204" pitchFamily="34" charset="0"/>
                        </a:rPr>
                        <a:t>0.1788 </a:t>
                      </a:r>
                    </a:p>
                  </a:txBody>
                  <a:tcPr/>
                </a:tc>
                <a:tc>
                  <a:txBody>
                    <a:bodyPr/>
                    <a:lstStyle/>
                    <a:p>
                      <a:pPr rtl="0" fontAlgn="base">
                        <a:lnSpc>
                          <a:spcPct val="100000"/>
                        </a:lnSpc>
                      </a:pPr>
                      <a:r>
                        <a:rPr lang="en-US" sz="800">
                          <a:effectLst/>
                          <a:latin typeface="PT Sans" panose="020B0503020203020204" pitchFamily="34" charset="0"/>
                        </a:rPr>
                        <a:t>0.1391 </a:t>
                      </a:r>
                    </a:p>
                  </a:txBody>
                  <a:tcPr/>
                </a:tc>
                <a:tc>
                  <a:txBody>
                    <a:bodyPr/>
                    <a:lstStyle/>
                    <a:p>
                      <a:pPr rtl="0" fontAlgn="base">
                        <a:lnSpc>
                          <a:spcPct val="100000"/>
                        </a:lnSpc>
                      </a:pPr>
                      <a:r>
                        <a:rPr lang="en-US" sz="800">
                          <a:effectLst/>
                          <a:latin typeface="PT Sans" panose="020B0503020203020204" pitchFamily="34" charset="0"/>
                        </a:rPr>
                        <a:t>0.1096 </a:t>
                      </a:r>
                    </a:p>
                  </a:txBody>
                  <a:tcPr/>
                </a:tc>
                <a:tc>
                  <a:txBody>
                    <a:bodyPr/>
                    <a:lstStyle/>
                    <a:p>
                      <a:pPr rtl="0" fontAlgn="base">
                        <a:lnSpc>
                          <a:spcPct val="100000"/>
                        </a:lnSpc>
                      </a:pPr>
                      <a:r>
                        <a:rPr lang="en-US" sz="800">
                          <a:effectLst/>
                          <a:latin typeface="PT Sans" panose="020B0503020203020204" pitchFamily="34" charset="0"/>
                        </a:rPr>
                        <a:t>0.1017 </a:t>
                      </a:r>
                    </a:p>
                  </a:txBody>
                  <a:tcPr/>
                </a:tc>
                <a:tc>
                  <a:txBody>
                    <a:bodyPr/>
                    <a:lstStyle/>
                    <a:p>
                      <a:pPr rtl="0" fontAlgn="base">
                        <a:lnSpc>
                          <a:spcPct val="100000"/>
                        </a:lnSpc>
                      </a:pPr>
                      <a:r>
                        <a:rPr lang="en-US" sz="800">
                          <a:effectLst/>
                          <a:latin typeface="PT Sans" panose="020B0503020203020204" pitchFamily="34" charset="0"/>
                        </a:rPr>
                        <a:t>0.07583 </a:t>
                      </a:r>
                    </a:p>
                  </a:txBody>
                  <a:tcPr/>
                </a:tc>
                <a:tc>
                  <a:txBody>
                    <a:bodyPr/>
                    <a:lstStyle/>
                    <a:p>
                      <a:pPr rtl="0" fontAlgn="base">
                        <a:lnSpc>
                          <a:spcPct val="100000"/>
                        </a:lnSpc>
                      </a:pPr>
                      <a:r>
                        <a:rPr lang="en-US" sz="800">
                          <a:effectLst/>
                          <a:latin typeface="PT Sans" panose="020B0503020203020204" pitchFamily="34" charset="0"/>
                        </a:rPr>
                        <a:t>0.0271 </a:t>
                      </a:r>
                    </a:p>
                  </a:txBody>
                  <a:tcPr/>
                </a:tc>
                <a:extLst>
                  <a:ext uri="{0D108BD9-81ED-4DB2-BD59-A6C34878D82A}">
                    <a16:rowId xmlns:a16="http://schemas.microsoft.com/office/drawing/2014/main" val="2077049004"/>
                  </a:ext>
                </a:extLst>
              </a:tr>
              <a:tr h="443998">
                <a:tc>
                  <a:txBody>
                    <a:bodyPr/>
                    <a:lstStyle/>
                    <a:p>
                      <a:pPr rtl="0" fontAlgn="base">
                        <a:lnSpc>
                          <a:spcPct val="100000"/>
                        </a:lnSpc>
                      </a:pPr>
                      <a:r>
                        <a:rPr lang="en-US" sz="800">
                          <a:effectLst/>
                          <a:latin typeface="PT Sans" panose="020B0503020203020204" pitchFamily="34" charset="0"/>
                        </a:rPr>
                        <a:t>Cumulative Proportion </a:t>
                      </a:r>
                    </a:p>
                  </a:txBody>
                  <a:tcPr/>
                </a:tc>
                <a:tc>
                  <a:txBody>
                    <a:bodyPr/>
                    <a:lstStyle/>
                    <a:p>
                      <a:pPr rtl="0" fontAlgn="base">
                        <a:lnSpc>
                          <a:spcPct val="100000"/>
                        </a:lnSpc>
                      </a:pPr>
                      <a:r>
                        <a:rPr lang="en-US" sz="800">
                          <a:effectLst/>
                          <a:latin typeface="PT Sans" panose="020B0503020203020204" pitchFamily="34" charset="0"/>
                        </a:rPr>
                        <a:t>0.3679 </a:t>
                      </a:r>
                    </a:p>
                  </a:txBody>
                  <a:tcPr/>
                </a:tc>
                <a:tc>
                  <a:txBody>
                    <a:bodyPr/>
                    <a:lstStyle/>
                    <a:p>
                      <a:pPr rtl="0" fontAlgn="base">
                        <a:lnSpc>
                          <a:spcPct val="100000"/>
                        </a:lnSpc>
                      </a:pPr>
                      <a:r>
                        <a:rPr lang="en-US" sz="800" dirty="0">
                          <a:effectLst/>
                          <a:latin typeface="PT Sans" panose="020B0503020203020204" pitchFamily="34" charset="0"/>
                        </a:rPr>
                        <a:t>0.5466 </a:t>
                      </a:r>
                    </a:p>
                  </a:txBody>
                  <a:tcPr/>
                </a:tc>
                <a:tc>
                  <a:txBody>
                    <a:bodyPr/>
                    <a:lstStyle/>
                    <a:p>
                      <a:pPr rtl="0" fontAlgn="base">
                        <a:lnSpc>
                          <a:spcPct val="100000"/>
                        </a:lnSpc>
                      </a:pPr>
                      <a:r>
                        <a:rPr lang="en-US" sz="800">
                          <a:effectLst/>
                          <a:latin typeface="PT Sans" panose="020B0503020203020204" pitchFamily="34" charset="0"/>
                        </a:rPr>
                        <a:t>0.6857 </a:t>
                      </a:r>
                    </a:p>
                  </a:txBody>
                  <a:tcPr/>
                </a:tc>
                <a:tc>
                  <a:txBody>
                    <a:bodyPr/>
                    <a:lstStyle/>
                    <a:p>
                      <a:pPr rtl="0" fontAlgn="base">
                        <a:lnSpc>
                          <a:spcPct val="100000"/>
                        </a:lnSpc>
                      </a:pPr>
                      <a:r>
                        <a:rPr lang="en-US" sz="800">
                          <a:effectLst/>
                          <a:latin typeface="PT Sans" panose="020B0503020203020204" pitchFamily="34" charset="0"/>
                        </a:rPr>
                        <a:t>0.7954 </a:t>
                      </a:r>
                    </a:p>
                  </a:txBody>
                  <a:tcPr/>
                </a:tc>
                <a:tc>
                  <a:txBody>
                    <a:bodyPr/>
                    <a:lstStyle/>
                    <a:p>
                      <a:pPr rtl="0" fontAlgn="base">
                        <a:lnSpc>
                          <a:spcPct val="100000"/>
                        </a:lnSpc>
                      </a:pPr>
                      <a:r>
                        <a:rPr lang="en-US" sz="800">
                          <a:effectLst/>
                          <a:latin typeface="PT Sans" panose="020B0503020203020204" pitchFamily="34" charset="0"/>
                        </a:rPr>
                        <a:t>0.8971 </a:t>
                      </a:r>
                    </a:p>
                  </a:txBody>
                  <a:tcPr/>
                </a:tc>
                <a:tc>
                  <a:txBody>
                    <a:bodyPr/>
                    <a:lstStyle/>
                    <a:p>
                      <a:pPr rtl="0" fontAlgn="base">
                        <a:lnSpc>
                          <a:spcPct val="100000"/>
                        </a:lnSpc>
                      </a:pPr>
                      <a:r>
                        <a:rPr lang="en-US" sz="800">
                          <a:effectLst/>
                          <a:latin typeface="PT Sans" panose="020B0503020203020204" pitchFamily="34" charset="0"/>
                        </a:rPr>
                        <a:t>0.97290 </a:t>
                      </a:r>
                    </a:p>
                  </a:txBody>
                  <a:tcPr/>
                </a:tc>
                <a:tc>
                  <a:txBody>
                    <a:bodyPr/>
                    <a:lstStyle/>
                    <a:p>
                      <a:pPr rtl="0" fontAlgn="base">
                        <a:lnSpc>
                          <a:spcPct val="100000"/>
                        </a:lnSpc>
                      </a:pPr>
                      <a:r>
                        <a:rPr lang="en-US" sz="800" dirty="0">
                          <a:effectLst/>
                          <a:latin typeface="PT Sans" panose="020B0503020203020204" pitchFamily="34" charset="0"/>
                        </a:rPr>
                        <a:t>1.0000 </a:t>
                      </a:r>
                    </a:p>
                  </a:txBody>
                  <a:tcPr/>
                </a:tc>
                <a:extLst>
                  <a:ext uri="{0D108BD9-81ED-4DB2-BD59-A6C34878D82A}">
                    <a16:rowId xmlns:a16="http://schemas.microsoft.com/office/drawing/2014/main" val="1943915398"/>
                  </a:ext>
                </a:extLst>
              </a:tr>
            </a:tbl>
          </a:graphicData>
        </a:graphic>
      </p:graphicFrame>
      <p:grpSp>
        <p:nvGrpSpPr>
          <p:cNvPr id="3" name="Group 2">
            <a:extLst>
              <a:ext uri="{FF2B5EF4-FFF2-40B4-BE49-F238E27FC236}">
                <a16:creationId xmlns:a16="http://schemas.microsoft.com/office/drawing/2014/main" id="{927C69D3-AF46-4B37-98F0-DCA4D1238D7F}"/>
              </a:ext>
            </a:extLst>
          </p:cNvPr>
          <p:cNvGrpSpPr/>
          <p:nvPr/>
        </p:nvGrpSpPr>
        <p:grpSpPr>
          <a:xfrm>
            <a:off x="6276750" y="2410366"/>
            <a:ext cx="2585238" cy="2351702"/>
            <a:chOff x="6034662" y="2379886"/>
            <a:chExt cx="2585238" cy="2351702"/>
          </a:xfrm>
        </p:grpSpPr>
        <p:sp>
          <p:nvSpPr>
            <p:cNvPr id="2" name="Rectangle 1">
              <a:extLst>
                <a:ext uri="{FF2B5EF4-FFF2-40B4-BE49-F238E27FC236}">
                  <a16:creationId xmlns:a16="http://schemas.microsoft.com/office/drawing/2014/main" id="{194DC911-F870-4A52-B2F9-2B78655051F2}"/>
                </a:ext>
              </a:extLst>
            </p:cNvPr>
            <p:cNvSpPr/>
            <p:nvPr/>
          </p:nvSpPr>
          <p:spPr>
            <a:xfrm>
              <a:off x="6034662" y="2379886"/>
              <a:ext cx="2585238" cy="2351702"/>
            </a:xfrm>
            <a:prstGeom prst="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CD27006-D9BB-4C88-9E08-803272F8406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117606" y="2766024"/>
              <a:ext cx="2419350" cy="15794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1854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3"/>
        <p:cNvGrpSpPr/>
        <p:nvPr/>
      </p:nvGrpSpPr>
      <p:grpSpPr>
        <a:xfrm>
          <a:off x="0" y="0"/>
          <a:ext cx="0" cy="0"/>
          <a:chOff x="0" y="0"/>
          <a:chExt cx="0" cy="0"/>
        </a:xfrm>
      </p:grpSpPr>
      <p:sp>
        <p:nvSpPr>
          <p:cNvPr id="2704" name="Google Shape;2704;p65"/>
          <p:cNvSpPr txBox="1">
            <a:spLocks noGrp="1"/>
          </p:cNvSpPr>
          <p:nvPr>
            <p:ph type="title"/>
          </p:nvPr>
        </p:nvSpPr>
        <p:spPr>
          <a:xfrm>
            <a:off x="739707" y="221680"/>
            <a:ext cx="5601931" cy="572700"/>
          </a:xfrm>
          <a:prstGeom prst="rect">
            <a:avLst/>
          </a:prstGeom>
        </p:spPr>
        <p:txBody>
          <a:bodyPr spcFirstLastPara="1" wrap="square" lIns="91425" tIns="91425" rIns="91425" bIns="91425" anchor="t" anchorCtr="0">
            <a:noAutofit/>
          </a:bodyPr>
          <a:lstStyle/>
          <a:p>
            <a:r>
              <a:rPr lang="en"/>
              <a:t>Correlation of Responses</a:t>
            </a:r>
          </a:p>
        </p:txBody>
      </p:sp>
      <p:sp>
        <p:nvSpPr>
          <p:cNvPr id="2706" name="Google Shape;2706;p65"/>
          <p:cNvSpPr txBox="1">
            <a:spLocks noGrp="1"/>
          </p:cNvSpPr>
          <p:nvPr>
            <p:ph type="title" idx="4294967295"/>
          </p:nvPr>
        </p:nvSpPr>
        <p:spPr>
          <a:xfrm>
            <a:off x="7504639" y="1093522"/>
            <a:ext cx="1632300" cy="481200"/>
          </a:xfrm>
          <a:prstGeom prst="rect">
            <a:avLst/>
          </a:prstGeom>
          <a:solidFill>
            <a:schemeClr val="dk1"/>
          </a:solidFill>
        </p:spPr>
        <p:txBody>
          <a:bodyPr spcFirstLastPara="1" wrap="square" lIns="91425" tIns="91425" rIns="91425" bIns="91425" anchor="b" anchorCtr="0">
            <a:noAutofit/>
          </a:bodyPr>
          <a:lstStyle/>
          <a:p>
            <a:pPr marL="0" lvl="0" indent="0" algn="ctr" rtl="0">
              <a:spcBef>
                <a:spcPts val="0"/>
              </a:spcBef>
              <a:spcAft>
                <a:spcPts val="0"/>
              </a:spcAft>
              <a:buNone/>
            </a:pPr>
            <a:r>
              <a:rPr lang="en" sz="1050" err="1">
                <a:solidFill>
                  <a:schemeClr val="lt1"/>
                </a:solidFill>
              </a:rPr>
              <a:t>Global_reactive_power</a:t>
            </a:r>
            <a:endParaRPr lang="en-US" sz="1050" err="1">
              <a:solidFill>
                <a:schemeClr val="lt1"/>
              </a:solidFill>
            </a:endParaRPr>
          </a:p>
        </p:txBody>
      </p:sp>
      <p:sp>
        <p:nvSpPr>
          <p:cNvPr id="2707" name="Google Shape;2707;p65"/>
          <p:cNvSpPr txBox="1">
            <a:spLocks noGrp="1"/>
          </p:cNvSpPr>
          <p:nvPr>
            <p:ph type="subTitle" idx="4294967295"/>
          </p:nvPr>
        </p:nvSpPr>
        <p:spPr>
          <a:xfrm>
            <a:off x="7504638" y="1600998"/>
            <a:ext cx="1625732" cy="658097"/>
          </a:xfrm>
          <a:prstGeom prst="rect">
            <a:avLst/>
          </a:prstGeom>
        </p:spPr>
        <p:txBody>
          <a:bodyPr spcFirstLastPara="1" wrap="square" lIns="91425" tIns="91425" rIns="91425" bIns="91425" anchor="b" anchorCtr="0">
            <a:noAutofit/>
          </a:bodyPr>
          <a:lstStyle/>
          <a:p>
            <a:pPr marL="0" indent="0" algn="ctr">
              <a:buNone/>
            </a:pPr>
            <a:r>
              <a:rPr lang="en" sz="1200" dirty="0"/>
              <a:t>Necessary for maintaining the voltage levels</a:t>
            </a:r>
            <a:endParaRPr lang="en-US" sz="1200" dirty="0"/>
          </a:p>
        </p:txBody>
      </p:sp>
      <p:sp>
        <p:nvSpPr>
          <p:cNvPr id="2708" name="Google Shape;2708;p65"/>
          <p:cNvSpPr txBox="1">
            <a:spLocks noGrp="1"/>
          </p:cNvSpPr>
          <p:nvPr>
            <p:ph type="title" idx="4294967295"/>
          </p:nvPr>
        </p:nvSpPr>
        <p:spPr>
          <a:xfrm>
            <a:off x="7504639" y="2404539"/>
            <a:ext cx="1632300" cy="481200"/>
          </a:xfrm>
          <a:prstGeom prst="rect">
            <a:avLst/>
          </a:prstGeom>
          <a:solidFill>
            <a:schemeClr val="dk2"/>
          </a:solidFill>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lt1"/>
                </a:solidFill>
              </a:rPr>
              <a:t>Sub_metering_3</a:t>
            </a:r>
            <a:endParaRPr lang="en-US" sz="1200">
              <a:solidFill>
                <a:schemeClr val="lt1"/>
              </a:solidFill>
            </a:endParaRPr>
          </a:p>
        </p:txBody>
      </p:sp>
      <p:sp>
        <p:nvSpPr>
          <p:cNvPr id="2709" name="Google Shape;2709;p65"/>
          <p:cNvSpPr txBox="1">
            <a:spLocks noGrp="1"/>
          </p:cNvSpPr>
          <p:nvPr>
            <p:ph type="subTitle" idx="4294967295"/>
          </p:nvPr>
        </p:nvSpPr>
        <p:spPr>
          <a:xfrm>
            <a:off x="7504639" y="2885714"/>
            <a:ext cx="1632300" cy="572700"/>
          </a:xfrm>
          <a:prstGeom prst="rect">
            <a:avLst/>
          </a:prstGeom>
        </p:spPr>
        <p:txBody>
          <a:bodyPr spcFirstLastPara="1" wrap="square" lIns="91425" tIns="91425" rIns="91425" bIns="91425" anchor="b" anchorCtr="0">
            <a:noAutofit/>
          </a:bodyPr>
          <a:lstStyle/>
          <a:p>
            <a:pPr marL="0" indent="0" algn="ctr">
              <a:buNone/>
            </a:pPr>
            <a:r>
              <a:rPr lang="en" sz="1200" dirty="0"/>
              <a:t>Power use from a particular area</a:t>
            </a:r>
          </a:p>
        </p:txBody>
      </p:sp>
      <p:pic>
        <p:nvPicPr>
          <p:cNvPr id="3" name="Picture 2">
            <a:extLst>
              <a:ext uri="{FF2B5EF4-FFF2-40B4-BE49-F238E27FC236}">
                <a16:creationId xmlns:a16="http://schemas.microsoft.com/office/drawing/2014/main" id="{D18861AD-53C3-B90A-8286-5B2704E8E5FA}"/>
              </a:ext>
            </a:extLst>
          </p:cNvPr>
          <p:cNvPicPr>
            <a:picLocks noChangeAspect="1"/>
          </p:cNvPicPr>
          <p:nvPr/>
        </p:nvPicPr>
        <p:blipFill>
          <a:blip r:embed="rId3"/>
          <a:stretch>
            <a:fillRect/>
          </a:stretch>
        </p:blipFill>
        <p:spPr>
          <a:xfrm>
            <a:off x="85068" y="1286533"/>
            <a:ext cx="3455932" cy="3102522"/>
          </a:xfrm>
          <a:prstGeom prst="rect">
            <a:avLst/>
          </a:prstGeom>
        </p:spPr>
      </p:pic>
      <p:sp>
        <p:nvSpPr>
          <p:cNvPr id="5" name="Google Shape;2708;p65">
            <a:extLst>
              <a:ext uri="{FF2B5EF4-FFF2-40B4-BE49-F238E27FC236}">
                <a16:creationId xmlns:a16="http://schemas.microsoft.com/office/drawing/2014/main" id="{69AE1897-C372-F04C-CF1C-C0FD29D620A9}"/>
              </a:ext>
            </a:extLst>
          </p:cNvPr>
          <p:cNvSpPr txBox="1">
            <a:spLocks/>
          </p:cNvSpPr>
          <p:nvPr/>
        </p:nvSpPr>
        <p:spPr>
          <a:xfrm>
            <a:off x="7505953" y="14749"/>
            <a:ext cx="1632300" cy="481200"/>
          </a:xfrm>
          <a:prstGeom prst="rect">
            <a:avLst/>
          </a:prstGeom>
          <a:solidFill>
            <a:srgbClr val="00B0F0"/>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1100" dirty="0" err="1">
                <a:solidFill>
                  <a:schemeClr val="lt1"/>
                </a:solidFill>
              </a:rPr>
              <a:t>Global_active_power</a:t>
            </a:r>
            <a:endParaRPr lang="en-US" sz="1100" dirty="0">
              <a:solidFill>
                <a:schemeClr val="lt1"/>
              </a:solidFill>
            </a:endParaRPr>
          </a:p>
        </p:txBody>
      </p:sp>
      <p:sp>
        <p:nvSpPr>
          <p:cNvPr id="7" name="Google Shape;2707;p65">
            <a:extLst>
              <a:ext uri="{FF2B5EF4-FFF2-40B4-BE49-F238E27FC236}">
                <a16:creationId xmlns:a16="http://schemas.microsoft.com/office/drawing/2014/main" id="{A764E164-EBB0-5841-E436-2FB884DF00DF}"/>
              </a:ext>
            </a:extLst>
          </p:cNvPr>
          <p:cNvSpPr txBox="1">
            <a:spLocks/>
          </p:cNvSpPr>
          <p:nvPr/>
        </p:nvSpPr>
        <p:spPr>
          <a:xfrm>
            <a:off x="7512522" y="380483"/>
            <a:ext cx="16323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1pPr>
            <a:lvl2pPr marL="914400" marR="0" lvl="1"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2pPr>
            <a:lvl3pPr marL="1371600" marR="0" lvl="2"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3pPr>
            <a:lvl4pPr marL="1828800" marR="0" lvl="3"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4pPr>
            <a:lvl5pPr marL="2286000" marR="0" lvl="4"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5pPr>
            <a:lvl6pPr marL="2743200" marR="0" lvl="5"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6pPr>
            <a:lvl7pPr marL="3200400" marR="0" lvl="6"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7pPr>
            <a:lvl8pPr marL="3657600" marR="0" lvl="7" indent="-317500" algn="l" rtl="0">
              <a:lnSpc>
                <a:spcPct val="100000"/>
              </a:lnSpc>
              <a:spcBef>
                <a:spcPts val="1600"/>
              </a:spcBef>
              <a:spcAft>
                <a:spcPts val="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8pPr>
            <a:lvl9pPr marL="4114800" marR="0" lvl="8" indent="-317500" algn="l" rtl="0">
              <a:lnSpc>
                <a:spcPct val="100000"/>
              </a:lnSpc>
              <a:spcBef>
                <a:spcPts val="1600"/>
              </a:spcBef>
              <a:spcAft>
                <a:spcPts val="1600"/>
              </a:spcAft>
              <a:buClr>
                <a:schemeClr val="dk1"/>
              </a:buClr>
              <a:buSzPts val="1400"/>
              <a:buFont typeface="PT Sans"/>
              <a:buChar char="■"/>
              <a:defRPr sz="1400" b="0" i="0" u="none" strike="noStrike" cap="none">
                <a:solidFill>
                  <a:schemeClr val="dk1"/>
                </a:solidFill>
                <a:latin typeface="PT Sans"/>
                <a:ea typeface="PT Sans"/>
                <a:cs typeface="PT Sans"/>
                <a:sym typeface="PT Sans"/>
              </a:defRPr>
            </a:lvl9pPr>
          </a:lstStyle>
          <a:p>
            <a:pPr marL="0" indent="0" algn="ctr">
              <a:buNone/>
            </a:pPr>
            <a:r>
              <a:rPr lang="en-US" sz="1200" dirty="0"/>
              <a:t>Power consumption in the grid</a:t>
            </a:r>
          </a:p>
        </p:txBody>
      </p:sp>
      <p:graphicFrame>
        <p:nvGraphicFramePr>
          <p:cNvPr id="9" name="Table 8">
            <a:extLst>
              <a:ext uri="{FF2B5EF4-FFF2-40B4-BE49-F238E27FC236}">
                <a16:creationId xmlns:a16="http://schemas.microsoft.com/office/drawing/2014/main" id="{99E3FF26-7777-00B2-F596-296AACC35C56}"/>
              </a:ext>
            </a:extLst>
          </p:cNvPr>
          <p:cNvGraphicFramePr>
            <a:graphicFrameLocks noGrp="1"/>
          </p:cNvGraphicFramePr>
          <p:nvPr>
            <p:extLst>
              <p:ext uri="{D42A27DB-BD31-4B8C-83A1-F6EECF244321}">
                <p14:modId xmlns:p14="http://schemas.microsoft.com/office/powerpoint/2010/main" val="1967651688"/>
              </p:ext>
            </p:extLst>
          </p:nvPr>
        </p:nvGraphicFramePr>
        <p:xfrm>
          <a:off x="3823137" y="1090448"/>
          <a:ext cx="3433718" cy="3029968"/>
        </p:xfrm>
        <a:graphic>
          <a:graphicData uri="http://schemas.openxmlformats.org/drawingml/2006/table">
            <a:tbl>
              <a:tblPr bandRow="1">
                <a:tableStyleId>{14546292-7355-4C35-ABFD-E5AC502CCEEC}</a:tableStyleId>
              </a:tblPr>
              <a:tblGrid>
                <a:gridCol w="928254">
                  <a:extLst>
                    <a:ext uri="{9D8B030D-6E8A-4147-A177-3AD203B41FA5}">
                      <a16:colId xmlns:a16="http://schemas.microsoft.com/office/drawing/2014/main" val="898035093"/>
                    </a:ext>
                  </a:extLst>
                </a:gridCol>
                <a:gridCol w="887180">
                  <a:extLst>
                    <a:ext uri="{9D8B030D-6E8A-4147-A177-3AD203B41FA5}">
                      <a16:colId xmlns:a16="http://schemas.microsoft.com/office/drawing/2014/main" val="3634210817"/>
                    </a:ext>
                  </a:extLst>
                </a:gridCol>
                <a:gridCol w="747532">
                  <a:extLst>
                    <a:ext uri="{9D8B030D-6E8A-4147-A177-3AD203B41FA5}">
                      <a16:colId xmlns:a16="http://schemas.microsoft.com/office/drawing/2014/main" val="1716540689"/>
                    </a:ext>
                  </a:extLst>
                </a:gridCol>
                <a:gridCol w="870752">
                  <a:extLst>
                    <a:ext uri="{9D8B030D-6E8A-4147-A177-3AD203B41FA5}">
                      <a16:colId xmlns:a16="http://schemas.microsoft.com/office/drawing/2014/main" val="373231471"/>
                    </a:ext>
                  </a:extLst>
                </a:gridCol>
              </a:tblGrid>
              <a:tr h="643758">
                <a:tc>
                  <a:txBody>
                    <a:bodyPr/>
                    <a:lstStyle/>
                    <a:p>
                      <a:pPr algn="l" fontAlgn="base">
                        <a:lnSpc>
                          <a:spcPts val="1350"/>
                        </a:lnSpc>
                      </a:pPr>
                      <a:r>
                        <a:rPr lang="en-US" sz="1200" b="0" i="0" u="none" strike="noStrike" dirty="0">
                          <a:solidFill>
                            <a:srgbClr val="3F5294"/>
                          </a:solidFill>
                          <a:effectLst/>
                          <a:latin typeface="PT Sans" panose="020B0503020203020204" pitchFamily="34" charset="0"/>
                        </a:rPr>
                        <a:t>Statistical Metric</a:t>
                      </a:r>
                      <a:endParaRPr lang="en-US" sz="1200" b="0" i="0" dirty="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200" b="0" i="0" u="none" strike="noStrike" err="1">
                          <a:solidFill>
                            <a:srgbClr val="3F5294"/>
                          </a:solidFill>
                          <a:effectLst/>
                          <a:latin typeface="PT Sans" panose="020B0503020203020204" pitchFamily="34" charset="0"/>
                        </a:rPr>
                        <a:t>Global_active_power</a:t>
                      </a:r>
                      <a:endParaRPr lang="en-US" sz="1200"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200" b="0" i="0" u="none" strike="noStrike" err="1">
                          <a:solidFill>
                            <a:srgbClr val="3F5294"/>
                          </a:solidFill>
                          <a:effectLst/>
                          <a:latin typeface="PT Sans" panose="020B0503020203020204" pitchFamily="34" charset="0"/>
                        </a:rPr>
                        <a:t>Global_reactive_power</a:t>
                      </a:r>
                      <a:endParaRPr lang="en-US" sz="1200"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200" b="0" i="0" u="none" strike="noStrike">
                          <a:solidFill>
                            <a:srgbClr val="3F5294"/>
                          </a:solidFill>
                          <a:effectLst/>
                          <a:latin typeface="PT Sans" panose="020B0503020203020204" pitchFamily="34" charset="0"/>
                        </a:rPr>
                        <a:t>Sub_metering_3</a:t>
                      </a:r>
                      <a:endParaRPr lang="en-US" sz="1200"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extLst>
                  <a:ext uri="{0D108BD9-81ED-4DB2-BD59-A6C34878D82A}">
                    <a16:rowId xmlns:a16="http://schemas.microsoft.com/office/drawing/2014/main" val="455987385"/>
                  </a:ext>
                </a:extLst>
              </a:tr>
              <a:tr h="477242">
                <a:tc>
                  <a:txBody>
                    <a:bodyPr/>
                    <a:lstStyle/>
                    <a:p>
                      <a:pPr algn="l" fontAlgn="base">
                        <a:lnSpc>
                          <a:spcPts val="1350"/>
                        </a:lnSpc>
                      </a:pPr>
                      <a:r>
                        <a:rPr lang="en-US" sz="1100" b="0" i="0" u="none" strike="noStrike">
                          <a:solidFill>
                            <a:srgbClr val="3F5294"/>
                          </a:solidFill>
                          <a:effectLst/>
                          <a:latin typeface="PT Sans" panose="020B0503020203020204" pitchFamily="34" charset="0"/>
                        </a:rPr>
                        <a:t>Minimum</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-1.197</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-1.15</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-0.709</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extLst>
                  <a:ext uri="{0D108BD9-81ED-4DB2-BD59-A6C34878D82A}">
                    <a16:rowId xmlns:a16="http://schemas.microsoft.com/office/drawing/2014/main" val="3640652334"/>
                  </a:ext>
                </a:extLst>
              </a:tr>
              <a:tr h="477242">
                <a:tc>
                  <a:txBody>
                    <a:bodyPr/>
                    <a:lstStyle/>
                    <a:p>
                      <a:pPr algn="l" fontAlgn="base">
                        <a:lnSpc>
                          <a:spcPts val="1350"/>
                        </a:lnSpc>
                      </a:pPr>
                      <a:r>
                        <a:rPr lang="en-US" sz="1100" b="0" i="0" u="none" strike="noStrike">
                          <a:solidFill>
                            <a:srgbClr val="3F5294"/>
                          </a:solidFill>
                          <a:effectLst/>
                          <a:latin typeface="PT Sans" panose="020B0503020203020204" pitchFamily="34" charset="0"/>
                        </a:rPr>
                        <a:t>Maximum</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3.838</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3.462</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3.075</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extLst>
                  <a:ext uri="{0D108BD9-81ED-4DB2-BD59-A6C34878D82A}">
                    <a16:rowId xmlns:a16="http://schemas.microsoft.com/office/drawing/2014/main" val="3718942746"/>
                  </a:ext>
                </a:extLst>
              </a:tr>
              <a:tr h="477242">
                <a:tc>
                  <a:txBody>
                    <a:bodyPr/>
                    <a:lstStyle/>
                    <a:p>
                      <a:pPr algn="l" fontAlgn="base">
                        <a:lnSpc>
                          <a:spcPts val="1350"/>
                        </a:lnSpc>
                      </a:pPr>
                      <a:r>
                        <a:rPr lang="en-US" sz="1100" b="0" i="0" u="none" strike="noStrike">
                          <a:solidFill>
                            <a:srgbClr val="3F5294"/>
                          </a:solidFill>
                          <a:effectLst/>
                          <a:latin typeface="PT Sans" panose="020B0503020203020204" pitchFamily="34" charset="0"/>
                        </a:rPr>
                        <a:t>Mean</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0.01576</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0.008</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0.004</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extLst>
                  <a:ext uri="{0D108BD9-81ED-4DB2-BD59-A6C34878D82A}">
                    <a16:rowId xmlns:a16="http://schemas.microsoft.com/office/drawing/2014/main" val="2420421226"/>
                  </a:ext>
                </a:extLst>
              </a:tr>
              <a:tr h="477242">
                <a:tc>
                  <a:txBody>
                    <a:bodyPr/>
                    <a:lstStyle/>
                    <a:p>
                      <a:pPr algn="l" fontAlgn="base">
                        <a:lnSpc>
                          <a:spcPts val="1350"/>
                        </a:lnSpc>
                      </a:pPr>
                      <a:r>
                        <a:rPr lang="en-US" sz="1100" b="0" i="0" u="none" strike="noStrike">
                          <a:solidFill>
                            <a:srgbClr val="3F5294"/>
                          </a:solidFill>
                          <a:effectLst/>
                          <a:latin typeface="PT Sans" panose="020B0503020203020204" pitchFamily="34" charset="0"/>
                        </a:rPr>
                        <a:t>PCA</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-0.497</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-0.687</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-0.49</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extLst>
                  <a:ext uri="{0D108BD9-81ED-4DB2-BD59-A6C34878D82A}">
                    <a16:rowId xmlns:a16="http://schemas.microsoft.com/office/drawing/2014/main" val="3851607674"/>
                  </a:ext>
                </a:extLst>
              </a:tr>
              <a:tr h="477242">
                <a:tc>
                  <a:txBody>
                    <a:bodyPr/>
                    <a:lstStyle/>
                    <a:p>
                      <a:pPr algn="l" fontAlgn="base">
                        <a:lnSpc>
                          <a:spcPts val="1350"/>
                        </a:lnSpc>
                      </a:pPr>
                      <a:r>
                        <a:rPr lang="en-US" sz="1100" b="0" i="0" u="none" strike="noStrike">
                          <a:solidFill>
                            <a:srgbClr val="3F5294"/>
                          </a:solidFill>
                          <a:effectLst/>
                          <a:latin typeface="PT Sans" panose="020B0503020203020204" pitchFamily="34" charset="0"/>
                        </a:rPr>
                        <a:t>Range</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High</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a:solidFill>
                            <a:srgbClr val="3F5294"/>
                          </a:solidFill>
                          <a:effectLst/>
                          <a:latin typeface="PT Sans" panose="020B0503020203020204" pitchFamily="34" charset="0"/>
                        </a:rPr>
                        <a:t>Low</a:t>
                      </a:r>
                      <a:endParaRPr lang="en-US" b="0" i="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tc>
                  <a:txBody>
                    <a:bodyPr/>
                    <a:lstStyle/>
                    <a:p>
                      <a:pPr algn="l" fontAlgn="base">
                        <a:lnSpc>
                          <a:spcPts val="1350"/>
                        </a:lnSpc>
                      </a:pPr>
                      <a:r>
                        <a:rPr lang="en-US" sz="1100" b="0" i="0" u="none" strike="noStrike" dirty="0">
                          <a:solidFill>
                            <a:srgbClr val="3F5294"/>
                          </a:solidFill>
                          <a:effectLst/>
                          <a:latin typeface="PT Sans" panose="020B0503020203020204" pitchFamily="34" charset="0"/>
                        </a:rPr>
                        <a:t>Medium</a:t>
                      </a:r>
                      <a:endParaRPr lang="en-US" b="0" i="0" dirty="0">
                        <a:solidFill>
                          <a:srgbClr val="3F5294"/>
                        </a:solidFill>
                        <a:effectLst/>
                        <a:latin typeface="PT Sans" panose="020B0503020203020204" pitchFamily="34" charset="0"/>
                      </a:endParaRPr>
                    </a:p>
                  </a:txBody>
                  <a:tcPr>
                    <a:lnL w="18412" cap="flat" cmpd="sng" algn="ctr">
                      <a:solidFill>
                        <a:srgbClr val="3F5294"/>
                      </a:solidFill>
                      <a:prstDash val="solid"/>
                      <a:round/>
                      <a:headEnd type="none" w="med" len="med"/>
                      <a:tailEnd type="none" w="med" len="med"/>
                    </a:lnL>
                    <a:lnR w="18412" cap="flat" cmpd="sng" algn="ctr">
                      <a:solidFill>
                        <a:srgbClr val="3F5294"/>
                      </a:solidFill>
                      <a:prstDash val="solid"/>
                      <a:round/>
                      <a:headEnd type="none" w="med" len="med"/>
                      <a:tailEnd type="none" w="med" len="med"/>
                    </a:lnR>
                    <a:lnT w="18412" cap="flat" cmpd="sng" algn="ctr">
                      <a:solidFill>
                        <a:srgbClr val="3F5294"/>
                      </a:solidFill>
                      <a:prstDash val="solid"/>
                      <a:round/>
                      <a:headEnd type="none" w="med" len="med"/>
                      <a:tailEnd type="none" w="med" len="med"/>
                    </a:lnT>
                    <a:lnB w="18412" cap="flat" cmpd="sng" algn="ctr">
                      <a:solidFill>
                        <a:srgbClr val="3F5294"/>
                      </a:solidFill>
                      <a:prstDash val="solid"/>
                      <a:round/>
                      <a:headEnd type="none" w="med" len="med"/>
                      <a:tailEnd type="none" w="med" len="med"/>
                    </a:lnB>
                    <a:noFill/>
                  </a:tcPr>
                </a:tc>
                <a:extLst>
                  <a:ext uri="{0D108BD9-81ED-4DB2-BD59-A6C34878D82A}">
                    <a16:rowId xmlns:a16="http://schemas.microsoft.com/office/drawing/2014/main" val="254966058"/>
                  </a:ext>
                </a:extLst>
              </a:tr>
            </a:tbl>
          </a:graphicData>
        </a:graphic>
      </p:graphicFrame>
    </p:spTree>
    <p:extLst>
      <p:ext uri="{BB962C8B-B14F-4D97-AF65-F5344CB8AC3E}">
        <p14:creationId xmlns:p14="http://schemas.microsoft.com/office/powerpoint/2010/main" val="363770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143A-1039-406A-9EF5-530B1E77BC3C}"/>
              </a:ext>
            </a:extLst>
          </p:cNvPr>
          <p:cNvSpPr>
            <a:spLocks noGrp="1"/>
          </p:cNvSpPr>
          <p:nvPr>
            <p:ph type="title"/>
          </p:nvPr>
        </p:nvSpPr>
        <p:spPr/>
        <p:txBody>
          <a:bodyPr/>
          <a:lstStyle/>
          <a:p>
            <a:r>
              <a:rPr lang="en-US" dirty="0"/>
              <a:t>Time Window</a:t>
            </a:r>
          </a:p>
        </p:txBody>
      </p:sp>
      <p:pic>
        <p:nvPicPr>
          <p:cNvPr id="1026" name="Picture 2" descr="A graph with colorful lines&#10;&#10;Description automatically generated">
            <a:extLst>
              <a:ext uri="{FF2B5EF4-FFF2-40B4-BE49-F238E27FC236}">
                <a16:creationId xmlns:a16="http://schemas.microsoft.com/office/drawing/2014/main" id="{51ECAD47-D33B-4F2E-B44B-2A43CB9A42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9576" y="1153029"/>
            <a:ext cx="4483815" cy="29892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aph on a black background&#10;&#10;Description automatically generated">
            <a:extLst>
              <a:ext uri="{FF2B5EF4-FFF2-40B4-BE49-F238E27FC236}">
                <a16:creationId xmlns:a16="http://schemas.microsoft.com/office/drawing/2014/main" id="{CA4084D7-F596-443C-8CF8-9B5F3BAA8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391" y="351035"/>
            <a:ext cx="4129939" cy="27544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7165CB-6219-4FA5-A869-928ADA84E807}"/>
              </a:ext>
            </a:extLst>
          </p:cNvPr>
          <p:cNvSpPr txBox="1"/>
          <p:nvPr/>
        </p:nvSpPr>
        <p:spPr>
          <a:xfrm>
            <a:off x="681983" y="4142239"/>
            <a:ext cx="3598999" cy="430887"/>
          </a:xfrm>
          <a:prstGeom prst="rect">
            <a:avLst/>
          </a:prstGeom>
          <a:noFill/>
        </p:spPr>
        <p:txBody>
          <a:bodyPr wrap="square">
            <a:spAutoFit/>
          </a:bodyPr>
          <a:lstStyle/>
          <a:p>
            <a:pPr algn="ctr">
              <a:buClr>
                <a:srgbClr val="5387ED"/>
              </a:buClr>
            </a:pPr>
            <a:r>
              <a:rPr lang="en" sz="1050" b="1" dirty="0">
                <a:solidFill>
                  <a:schemeClr val="tx1">
                    <a:lumMod val="49000"/>
                  </a:schemeClr>
                </a:solidFill>
                <a:latin typeface="Courant" panose="02000509030000020004" pitchFamily="49" charset="0"/>
              </a:rPr>
              <a:t>Graph describing average variable distribution across chosen time window</a:t>
            </a:r>
          </a:p>
        </p:txBody>
      </p:sp>
      <p:sp>
        <p:nvSpPr>
          <p:cNvPr id="7" name="TextBox 6">
            <a:extLst>
              <a:ext uri="{FF2B5EF4-FFF2-40B4-BE49-F238E27FC236}">
                <a16:creationId xmlns:a16="http://schemas.microsoft.com/office/drawing/2014/main" id="{92FBECFD-1FAF-43D2-8861-73F39D879E6B}"/>
              </a:ext>
            </a:extLst>
          </p:cNvPr>
          <p:cNvSpPr txBox="1"/>
          <p:nvPr/>
        </p:nvSpPr>
        <p:spPr>
          <a:xfrm>
            <a:off x="4825001" y="3105462"/>
            <a:ext cx="3598999" cy="430887"/>
          </a:xfrm>
          <a:prstGeom prst="rect">
            <a:avLst/>
          </a:prstGeom>
          <a:noFill/>
        </p:spPr>
        <p:txBody>
          <a:bodyPr wrap="square">
            <a:spAutoFit/>
          </a:bodyPr>
          <a:lstStyle/>
          <a:p>
            <a:pPr algn="ctr">
              <a:buClr>
                <a:srgbClr val="5387ED"/>
              </a:buClr>
            </a:pPr>
            <a:r>
              <a:rPr lang="en" sz="1050" b="1" dirty="0">
                <a:solidFill>
                  <a:schemeClr val="tx1">
                    <a:lumMod val="49000"/>
                  </a:schemeClr>
                </a:solidFill>
                <a:latin typeface="Courant" panose="02000509030000020004" pitchFamily="49" charset="0"/>
              </a:rPr>
              <a:t>Graph describing average chosen variable distribution across selected weekday</a:t>
            </a:r>
          </a:p>
        </p:txBody>
      </p:sp>
    </p:spTree>
    <p:extLst>
      <p:ext uri="{BB962C8B-B14F-4D97-AF65-F5344CB8AC3E}">
        <p14:creationId xmlns:p14="http://schemas.microsoft.com/office/powerpoint/2010/main" val="3986771349"/>
      </p:ext>
    </p:extLst>
  </p:cSld>
  <p:clrMapOvr>
    <a:masterClrMapping/>
  </p:clrMapOvr>
</p:sld>
</file>

<file path=ppt/theme/theme1.xml><?xml version="1.0" encoding="utf-8"?>
<a:theme xmlns:a="http://schemas.openxmlformats.org/drawingml/2006/main" name="Technical Report by Slidesgo">
  <a:themeElements>
    <a:clrScheme name="Simple Light">
      <a:dk1>
        <a:srgbClr val="3F5294"/>
      </a:dk1>
      <a:lt1>
        <a:srgbClr val="FFFFFF"/>
      </a:lt1>
      <a:dk2>
        <a:srgbClr val="5387ED"/>
      </a:dk2>
      <a:lt2>
        <a:srgbClr val="FFFFFF"/>
      </a:lt2>
      <a:accent1>
        <a:srgbClr val="FFFFFF"/>
      </a:accent1>
      <a:accent2>
        <a:srgbClr val="FFFFFF"/>
      </a:accent2>
      <a:accent3>
        <a:srgbClr val="FFFFFF"/>
      </a:accent3>
      <a:accent4>
        <a:srgbClr val="FFFFFF"/>
      </a:accent4>
      <a:accent5>
        <a:srgbClr val="FFFFFF"/>
      </a:accent5>
      <a:accent6>
        <a:srgbClr val="FFFFFF"/>
      </a:accent6>
      <a:hlink>
        <a:srgbClr val="3F529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1673</Words>
  <Application>Microsoft Office PowerPoint</Application>
  <PresentationFormat>On-screen Show (16:9)</PresentationFormat>
  <Paragraphs>227</Paragraphs>
  <Slides>21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Courant</vt:lpstr>
      <vt:lpstr>Arial,Sans-Serif</vt:lpstr>
      <vt:lpstr>Bebas Neue</vt:lpstr>
      <vt:lpstr>Times New Roman</vt:lpstr>
      <vt:lpstr>Raleway</vt:lpstr>
      <vt:lpstr>PT Sans</vt:lpstr>
      <vt:lpstr>Nunito Light</vt:lpstr>
      <vt:lpstr>Technical Report by Slidesgo</vt:lpstr>
      <vt:lpstr>CMPT-318  Term-Project Presentation </vt:lpstr>
      <vt:lpstr>Table Of Contents</vt:lpstr>
      <vt:lpstr>Problem Addressed</vt:lpstr>
      <vt:lpstr>Characteristics and Rationale</vt:lpstr>
      <vt:lpstr>Data Processing &amp; Cleaning</vt:lpstr>
      <vt:lpstr>PowerPoint Presentation</vt:lpstr>
      <vt:lpstr>Feature Engineering</vt:lpstr>
      <vt:lpstr>Correlation of Responses</vt:lpstr>
      <vt:lpstr>Time Window</vt:lpstr>
      <vt:lpstr>Splitting Of Dataset</vt:lpstr>
      <vt:lpstr>Splitting Of Dataset…</vt:lpstr>
      <vt:lpstr>Model Design</vt:lpstr>
      <vt:lpstr>PowerPoint Presentation</vt:lpstr>
      <vt:lpstr>Anomaly Detection</vt:lpstr>
      <vt:lpstr>PowerPoint Presentation</vt:lpstr>
      <vt:lpstr>PowerPoint Presentation</vt:lpstr>
      <vt:lpstr>Challenges</vt:lpstr>
      <vt:lpstr>Lesson Learnt</vt:lpstr>
      <vt:lpstr>—  Conclusion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CMPT-318  Term-Project Presentation </dc:title>
  <cp:lastModifiedBy>Luvveer Singh Lamba</cp:lastModifiedBy>
  <cp:revision>8</cp:revision>
  <dcterms:modified xsi:type="dcterms:W3CDTF">2024-11-25T05:53:42Z</dcterms:modified>
</cp:coreProperties>
</file>