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392" r:id="rId2"/>
    <p:sldId id="492" r:id="rId3"/>
    <p:sldId id="493" r:id="rId4"/>
    <p:sldId id="508" r:id="rId5"/>
    <p:sldId id="509" r:id="rId6"/>
    <p:sldId id="510" r:id="rId7"/>
    <p:sldId id="511" r:id="rId8"/>
    <p:sldId id="512" r:id="rId9"/>
    <p:sldId id="513" r:id="rId10"/>
    <p:sldId id="514" r:id="rId11"/>
    <p:sldId id="515" r:id="rId12"/>
    <p:sldId id="516" r:id="rId13"/>
    <p:sldId id="517" r:id="rId14"/>
    <p:sldId id="518" r:id="rId15"/>
    <p:sldId id="519" r:id="rId16"/>
    <p:sldId id="520" r:id="rId17"/>
    <p:sldId id="521" r:id="rId18"/>
    <p:sldId id="522" r:id="rId19"/>
    <p:sldId id="523" r:id="rId20"/>
    <p:sldId id="524" r:id="rId21"/>
    <p:sldId id="525" r:id="rId22"/>
    <p:sldId id="526" r:id="rId23"/>
    <p:sldId id="527" r:id="rId24"/>
    <p:sldId id="529" r:id="rId25"/>
    <p:sldId id="530" r:id="rId26"/>
    <p:sldId id="531" r:id="rId27"/>
    <p:sldId id="532" r:id="rId28"/>
    <p:sldId id="533" r:id="rId29"/>
    <p:sldId id="534" r:id="rId30"/>
    <p:sldId id="535" r:id="rId31"/>
    <p:sldId id="536" r:id="rId32"/>
    <p:sldId id="537" r:id="rId33"/>
    <p:sldId id="539" r:id="rId34"/>
    <p:sldId id="538" r:id="rId35"/>
    <p:sldId id="52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2E7E9BE-4121-4D84-B75F-E8E901F9872F}">
          <p14:sldIdLst>
            <p14:sldId id="392"/>
            <p14:sldId id="492"/>
            <p14:sldId id="493"/>
            <p14:sldId id="508"/>
            <p14:sldId id="509"/>
            <p14:sldId id="510"/>
            <p14:sldId id="511"/>
            <p14:sldId id="512"/>
            <p14:sldId id="513"/>
            <p14:sldId id="514"/>
            <p14:sldId id="515"/>
            <p14:sldId id="516"/>
            <p14:sldId id="517"/>
            <p14:sldId id="518"/>
            <p14:sldId id="519"/>
            <p14:sldId id="520"/>
            <p14:sldId id="521"/>
            <p14:sldId id="522"/>
            <p14:sldId id="523"/>
            <p14:sldId id="524"/>
            <p14:sldId id="525"/>
            <p14:sldId id="526"/>
            <p14:sldId id="527"/>
            <p14:sldId id="529"/>
            <p14:sldId id="530"/>
            <p14:sldId id="531"/>
            <p14:sldId id="532"/>
            <p14:sldId id="533"/>
            <p14:sldId id="534"/>
            <p14:sldId id="535"/>
            <p14:sldId id="536"/>
            <p14:sldId id="537"/>
            <p14:sldId id="539"/>
            <p14:sldId id="538"/>
            <p14:sldId id="52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56" autoAdjust="0"/>
    <p:restoredTop sz="94660"/>
  </p:normalViewPr>
  <p:slideViewPr>
    <p:cSldViewPr snapToGrid="0">
      <p:cViewPr varScale="1">
        <p:scale>
          <a:sx n="73" d="100"/>
          <a:sy n="73" d="100"/>
        </p:scale>
        <p:origin x="99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B0B993-99D0-413B-872A-765D40742D47}" type="datetimeFigureOut">
              <a:rPr lang="en-IN" smtClean="0"/>
              <a:t>17-01-2024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562A1B-B376-421E-B96D-880759489B29}" type="slidenum">
              <a:rPr lang="en-IN" smtClean="0"/>
              <a:t>‹#›</a:t>
            </a:fld>
            <a:endParaRPr lang="en-IN"/>
          </a:p>
        </p:txBody>
      </p:sp>
    </p:spTree>
    <p:extLst>
      <p:ext uri="{BB962C8B-B14F-4D97-AF65-F5344CB8AC3E}">
        <p14:creationId xmlns:p14="http://schemas.microsoft.com/office/powerpoint/2010/main" val="3198585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l" defTabSz="973138" rtl="0" eaLnBrk="0" fontAlgn="base" latinLnBrk="0" hangingPunct="0">
              <a:lnSpc>
                <a:spcPct val="100000"/>
              </a:lnSpc>
              <a:spcBef>
                <a:spcPct val="0"/>
              </a:spcBef>
              <a:spcAft>
                <a:spcPct val="0"/>
              </a:spcAft>
              <a:buClrTx/>
              <a:buSzTx/>
              <a:buFontTx/>
              <a:buNone/>
              <a:tabLst/>
              <a:defRPr/>
            </a:pPr>
            <a:fld id="{9A503EA0-C788-D447-B8B6-EF9D00D7B489}" type="slidenum">
              <a:rPr kumimoji="0" lang="he-IL" altLang="en-US" sz="1300" b="0" i="0" u="none" strike="noStrike" kern="1200" cap="none" spc="0" normalizeH="0" baseline="0" noProof="0" smtClean="0">
                <a:ln>
                  <a:noFill/>
                </a:ln>
                <a:solidFill>
                  <a:srgbClr val="000000"/>
                </a:solidFill>
                <a:effectLst/>
                <a:uLnTx/>
                <a:uFillTx/>
                <a:latin typeface="Times New Roman" charset="0"/>
                <a:ea typeface="+mn-ea"/>
              </a:rPr>
              <a:pPr marL="0" marR="0" lvl="0" indent="0" algn="l" defTabSz="973138" rtl="0" eaLnBrk="0" fontAlgn="base" latinLnBrk="0" hangingPunct="0">
                <a:lnSpc>
                  <a:spcPct val="100000"/>
                </a:lnSpc>
                <a:spcBef>
                  <a:spcPct val="0"/>
                </a:spcBef>
                <a:spcAft>
                  <a:spcPct val="0"/>
                </a:spcAft>
                <a:buClrTx/>
                <a:buSzTx/>
                <a:buFontTx/>
                <a:buNone/>
                <a:tabLst/>
                <a:defRPr/>
              </a:pPr>
              <a:t>1</a:t>
            </a:fld>
            <a:endParaRPr kumimoji="0" lang="en-US" altLang="en-US" sz="1300" b="0" i="0" u="none" strike="noStrike" kern="1200" cap="none" spc="0" normalizeH="0" baseline="0" noProof="0">
              <a:ln>
                <a:noFill/>
              </a:ln>
              <a:solidFill>
                <a:srgbClr val="000000"/>
              </a:solidFill>
              <a:effectLst/>
              <a:uLnTx/>
              <a:uFillTx/>
              <a:latin typeface="Times New Roman" charset="0"/>
              <a:ea typeface="+mn-ea"/>
            </a:endParaRPr>
          </a:p>
        </p:txBody>
      </p:sp>
    </p:spTree>
    <p:extLst>
      <p:ext uri="{BB962C8B-B14F-4D97-AF65-F5344CB8AC3E}">
        <p14:creationId xmlns:p14="http://schemas.microsoft.com/office/powerpoint/2010/main" val="746540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2096FBF-0231-3944-A19B-DA9938B8EF34}" type="slidenum">
              <a:rPr lang="en-US" altLang="en-US"/>
              <a:pPr/>
              <a:t>‹#›</a:t>
            </a:fld>
            <a:endParaRPr lang="en-US" altLang="en-US"/>
          </a:p>
        </p:txBody>
      </p:sp>
    </p:spTree>
    <p:extLst>
      <p:ext uri="{BB962C8B-B14F-4D97-AF65-F5344CB8AC3E}">
        <p14:creationId xmlns:p14="http://schemas.microsoft.com/office/powerpoint/2010/main" val="1001641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091ACB7-F173-414A-8C5B-D1F7977F1724}" type="slidenum">
              <a:rPr lang="en-US" altLang="en-US"/>
              <a:pPr/>
              <a:t>‹#›</a:t>
            </a:fld>
            <a:endParaRPr lang="en-US" altLang="en-US"/>
          </a:p>
        </p:txBody>
      </p:sp>
    </p:spTree>
    <p:extLst>
      <p:ext uri="{BB962C8B-B14F-4D97-AF65-F5344CB8AC3E}">
        <p14:creationId xmlns:p14="http://schemas.microsoft.com/office/powerpoint/2010/main" val="3177487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8761B57-3A2B-434A-918A-E2098BEFB1AB}" type="slidenum">
              <a:rPr lang="en-US" altLang="en-US"/>
              <a:pPr/>
              <a:t>‹#›</a:t>
            </a:fld>
            <a:endParaRPr lang="en-US" altLang="en-US"/>
          </a:p>
        </p:txBody>
      </p:sp>
    </p:spTree>
    <p:extLst>
      <p:ext uri="{BB962C8B-B14F-4D97-AF65-F5344CB8AC3E}">
        <p14:creationId xmlns:p14="http://schemas.microsoft.com/office/powerpoint/2010/main" val="1352972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1800"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8" name="Рисунок 7"/>
          <p:cNvSpPr>
            <a:spLocks noGrp="1"/>
          </p:cNvSpPr>
          <p:nvPr>
            <p:ph type="pic" sz="quarter" idx="10"/>
          </p:nvPr>
        </p:nvSpPr>
        <p:spPr>
          <a:xfrm>
            <a:off x="1847851" y="2819400"/>
            <a:ext cx="8496300" cy="2800350"/>
          </a:xfrm>
          <a:prstGeom prst="rect">
            <a:avLst/>
          </a:prstGeom>
        </p:spPr>
        <p:txBody>
          <a:bodyPr rtlCol="0">
            <a:normAutofit/>
          </a:bodyPr>
          <a:lstStyle/>
          <a:p>
            <a:pPr lvl="0"/>
            <a:endParaRPr lang="ru-RU" noProof="0" dirty="0"/>
          </a:p>
        </p:txBody>
      </p:sp>
    </p:spTree>
    <p:extLst>
      <p:ext uri="{BB962C8B-B14F-4D97-AF65-F5344CB8AC3E}">
        <p14:creationId xmlns:p14="http://schemas.microsoft.com/office/powerpoint/2010/main" val="4199891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BB4D36D-60F8-0547-9CD4-56091D03A888}" type="slidenum">
              <a:rPr lang="en-US" altLang="en-US"/>
              <a:pPr/>
              <a:t>‹#›</a:t>
            </a:fld>
            <a:endParaRPr lang="en-US" altLang="en-US"/>
          </a:p>
        </p:txBody>
      </p:sp>
    </p:spTree>
    <p:extLst>
      <p:ext uri="{BB962C8B-B14F-4D97-AF65-F5344CB8AC3E}">
        <p14:creationId xmlns:p14="http://schemas.microsoft.com/office/powerpoint/2010/main" val="3371832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94748C1-214E-5A42-AFB0-AA37B5C4913C}" type="slidenum">
              <a:rPr lang="en-US" altLang="en-US"/>
              <a:pPr/>
              <a:t>‹#›</a:t>
            </a:fld>
            <a:endParaRPr lang="en-US" altLang="en-US"/>
          </a:p>
        </p:txBody>
      </p:sp>
    </p:spTree>
    <p:extLst>
      <p:ext uri="{BB962C8B-B14F-4D97-AF65-F5344CB8AC3E}">
        <p14:creationId xmlns:p14="http://schemas.microsoft.com/office/powerpoint/2010/main" val="4243605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A55E35D-D080-9D43-BCE4-5A106A58B0F2}" type="slidenum">
              <a:rPr lang="en-US" altLang="en-US"/>
              <a:pPr/>
              <a:t>‹#›</a:t>
            </a:fld>
            <a:endParaRPr lang="en-US" altLang="en-US"/>
          </a:p>
        </p:txBody>
      </p:sp>
    </p:spTree>
    <p:extLst>
      <p:ext uri="{BB962C8B-B14F-4D97-AF65-F5344CB8AC3E}">
        <p14:creationId xmlns:p14="http://schemas.microsoft.com/office/powerpoint/2010/main" val="1438505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827A226-5A77-1A40-8408-B0EC59A36D77}" type="slidenum">
              <a:rPr lang="en-US" altLang="en-US"/>
              <a:pPr/>
              <a:t>‹#›</a:t>
            </a:fld>
            <a:endParaRPr lang="en-US" altLang="en-US"/>
          </a:p>
        </p:txBody>
      </p:sp>
    </p:spTree>
    <p:extLst>
      <p:ext uri="{BB962C8B-B14F-4D97-AF65-F5344CB8AC3E}">
        <p14:creationId xmlns:p14="http://schemas.microsoft.com/office/powerpoint/2010/main" val="1446465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EB1C4FDB-5A15-FC48-80C1-516ECA52FB26}" type="slidenum">
              <a:rPr lang="en-US" altLang="en-US"/>
              <a:pPr/>
              <a:t>‹#›</a:t>
            </a:fld>
            <a:endParaRPr lang="en-US" altLang="en-US"/>
          </a:p>
        </p:txBody>
      </p:sp>
    </p:spTree>
    <p:extLst>
      <p:ext uri="{BB962C8B-B14F-4D97-AF65-F5344CB8AC3E}">
        <p14:creationId xmlns:p14="http://schemas.microsoft.com/office/powerpoint/2010/main" val="2704376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695E3646-C7BB-1F48-A25B-82DB0742CF7B}" type="slidenum">
              <a:rPr lang="en-US" altLang="en-US"/>
              <a:pPr/>
              <a:t>‹#›</a:t>
            </a:fld>
            <a:endParaRPr lang="en-US" altLang="en-US"/>
          </a:p>
        </p:txBody>
      </p:sp>
    </p:spTree>
    <p:extLst>
      <p:ext uri="{BB962C8B-B14F-4D97-AF65-F5344CB8AC3E}">
        <p14:creationId xmlns:p14="http://schemas.microsoft.com/office/powerpoint/2010/main" val="3335576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89DBA60-9564-364E-8704-584B8B458CA3}" type="slidenum">
              <a:rPr lang="en-US" altLang="en-US"/>
              <a:pPr/>
              <a:t>‹#›</a:t>
            </a:fld>
            <a:endParaRPr lang="en-US" altLang="en-US"/>
          </a:p>
        </p:txBody>
      </p:sp>
    </p:spTree>
    <p:extLst>
      <p:ext uri="{BB962C8B-B14F-4D97-AF65-F5344CB8AC3E}">
        <p14:creationId xmlns:p14="http://schemas.microsoft.com/office/powerpoint/2010/main" val="1126028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1A91DC9-7965-FB48-9385-20B56B4847C1}" type="slidenum">
              <a:rPr lang="en-US" altLang="en-US"/>
              <a:pPr/>
              <a:t>‹#›</a:t>
            </a:fld>
            <a:endParaRPr lang="en-US" altLang="en-US"/>
          </a:p>
        </p:txBody>
      </p:sp>
    </p:spTree>
    <p:extLst>
      <p:ext uri="{BB962C8B-B14F-4D97-AF65-F5344CB8AC3E}">
        <p14:creationId xmlns:p14="http://schemas.microsoft.com/office/powerpoint/2010/main" val="915848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12F6158-C9C4-ED45-92F5-7D2651961B28}" type="slidenum">
              <a:rPr lang="en-US" altLang="en-US"/>
              <a:pPr/>
              <a:t>‹#›</a:t>
            </a:fld>
            <a:endParaRPr lang="en-US" altLang="en-US"/>
          </a:p>
        </p:txBody>
      </p:sp>
    </p:spTree>
    <p:extLst>
      <p:ext uri="{BB962C8B-B14F-4D97-AF65-F5344CB8AC3E}">
        <p14:creationId xmlns:p14="http://schemas.microsoft.com/office/powerpoint/2010/main" val="1449910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prstTxWarp prst="textNoShape">
              <a:avLst/>
            </a:prstTxWarp>
          </a:bodyPr>
          <a:lstStyle>
            <a:lvl1pPr>
              <a:defRPr sz="900">
                <a:solidFill>
                  <a:srgbClr val="898989"/>
                </a:solidFill>
                <a:latin typeface="Times New Roman" pitchFamily="18" charset="0"/>
                <a:cs typeface="Times New Roman (Hebrew)" charset="-79"/>
              </a:defRPr>
            </a:lvl1pPr>
          </a:lstStyle>
          <a:p>
            <a:pPr>
              <a:defRPr/>
            </a:pP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wrap="square" lIns="91440" tIns="45720" rIns="91440" bIns="45720" numCol="1" anchor="ctr" anchorCtr="0" compatLnSpc="1">
            <a:prstTxWarp prst="textNoShape">
              <a:avLst/>
            </a:prstTxWarp>
          </a:bodyPr>
          <a:lstStyle>
            <a:lvl1pPr algn="ctr">
              <a:defRPr sz="900">
                <a:solidFill>
                  <a:srgbClr val="898989"/>
                </a:solidFill>
                <a:latin typeface="Times New Roman" pitchFamily="18" charset="0"/>
                <a:cs typeface="Times New Roman (Hebrew)" charset="-79"/>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F860C29-4E9B-B342-9379-1439BCA07FF6}" type="slidenum">
              <a:rPr lang="en-US" altLang="en-US" smtClean="0"/>
              <a:pPr/>
              <a:t>‹#›</a:t>
            </a:fld>
            <a:endParaRPr lang="en-US" altLang="en-US" dirty="0"/>
          </a:p>
        </p:txBody>
      </p:sp>
      <p:sp>
        <p:nvSpPr>
          <p:cNvPr id="7" name="Oval 6"/>
          <p:cNvSpPr/>
          <p:nvPr userDrawn="1"/>
        </p:nvSpPr>
        <p:spPr>
          <a:xfrm>
            <a:off x="10943713" y="635635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5703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685800" rtl="0" eaLnBrk="0" fontAlgn="base" hangingPunct="0">
        <a:lnSpc>
          <a:spcPct val="90000"/>
        </a:lnSpc>
        <a:spcBef>
          <a:spcPct val="0"/>
        </a:spcBef>
        <a:spcAft>
          <a:spcPct val="0"/>
        </a:spcAft>
        <a:defRPr sz="4400" kern="1200">
          <a:solidFill>
            <a:schemeClr val="tx1"/>
          </a:solidFill>
          <a:latin typeface="Times New Roman" charset="0"/>
          <a:ea typeface="Times New Roman" charset="0"/>
          <a:cs typeface="Times New Roman" charset="0"/>
        </a:defRPr>
      </a:lvl1pPr>
      <a:lvl2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2pPr>
      <a:lvl3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3pPr>
      <a:lvl4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4pPr>
      <a:lvl5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5pPr>
      <a:lvl6pPr marL="457200" algn="l" defTabSz="685800" rtl="0" fontAlgn="base">
        <a:lnSpc>
          <a:spcPct val="90000"/>
        </a:lnSpc>
        <a:spcBef>
          <a:spcPct val="0"/>
        </a:spcBef>
        <a:spcAft>
          <a:spcPct val="0"/>
        </a:spcAft>
        <a:defRPr sz="3300">
          <a:solidFill>
            <a:schemeClr val="tx1"/>
          </a:solidFill>
          <a:latin typeface="Calibri Light" charset="0"/>
        </a:defRPr>
      </a:lvl6pPr>
      <a:lvl7pPr marL="914400" algn="l" defTabSz="685800" rtl="0" fontAlgn="base">
        <a:lnSpc>
          <a:spcPct val="90000"/>
        </a:lnSpc>
        <a:spcBef>
          <a:spcPct val="0"/>
        </a:spcBef>
        <a:spcAft>
          <a:spcPct val="0"/>
        </a:spcAft>
        <a:defRPr sz="3300">
          <a:solidFill>
            <a:schemeClr val="tx1"/>
          </a:solidFill>
          <a:latin typeface="Calibri Light" charset="0"/>
        </a:defRPr>
      </a:lvl7pPr>
      <a:lvl8pPr marL="1371600" algn="l" defTabSz="685800" rtl="0" fontAlgn="base">
        <a:lnSpc>
          <a:spcPct val="90000"/>
        </a:lnSpc>
        <a:spcBef>
          <a:spcPct val="0"/>
        </a:spcBef>
        <a:spcAft>
          <a:spcPct val="0"/>
        </a:spcAft>
        <a:defRPr sz="3300">
          <a:solidFill>
            <a:schemeClr val="tx1"/>
          </a:solidFill>
          <a:latin typeface="Calibri Light" charset="0"/>
        </a:defRPr>
      </a:lvl8pPr>
      <a:lvl9pPr marL="1828800" algn="l" defTabSz="685800" rtl="0" fontAlgn="base">
        <a:lnSpc>
          <a:spcPct val="90000"/>
        </a:lnSpc>
        <a:spcBef>
          <a:spcPct val="0"/>
        </a:spcBef>
        <a:spcAft>
          <a:spcPct val="0"/>
        </a:spcAft>
        <a:defRPr sz="3300">
          <a:solidFill>
            <a:schemeClr val="tx1"/>
          </a:solidFill>
          <a:latin typeface="Calibri Light"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0" y="5356225"/>
            <a:ext cx="12196763"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a:ea typeface="+mn-ea"/>
              <a:cs typeface="Times New Roman (Hebrew)" charset="-79"/>
            </a:endParaRPr>
          </a:p>
        </p:txBody>
      </p:sp>
      <p:sp>
        <p:nvSpPr>
          <p:cNvPr id="32" name="Rectangle 31"/>
          <p:cNvSpPr/>
          <p:nvPr/>
        </p:nvSpPr>
        <p:spPr>
          <a:xfrm>
            <a:off x="301625" y="5902325"/>
            <a:ext cx="46038"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a:ea typeface="+mn-ea"/>
              <a:cs typeface="Times New Roman (Hebrew)" charset="-79"/>
            </a:endParaRPr>
          </a:p>
        </p:txBody>
      </p:sp>
      <p:sp>
        <p:nvSpPr>
          <p:cNvPr id="1029" name="Slide Number Placeholder 2"/>
          <p:cNvSpPr txBox="1">
            <a:spLocks/>
          </p:cNvSpPr>
          <p:nvPr/>
        </p:nvSpPr>
        <p:spPr bwMode="auto">
          <a:xfrm>
            <a:off x="8763000" y="65087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a:ln>
                <a:noFill/>
              </a:ln>
              <a:solidFill>
                <a:srgbClr val="898989"/>
              </a:solidFill>
              <a:effectLst/>
              <a:uLnTx/>
              <a:uFillTx/>
              <a:latin typeface="Calibri" charset="0"/>
              <a:ea typeface="+mn-ea"/>
              <a:cs typeface="Times New Roman (Hebrew)" charset="0"/>
            </a:endParaRPr>
          </a:p>
        </p:txBody>
      </p:sp>
      <p:sp>
        <p:nvSpPr>
          <p:cNvPr id="1030" name="Right Triangle 45"/>
          <p:cNvSpPr>
            <a:spLocks noChangeArrowheads="1"/>
          </p:cNvSpPr>
          <p:nvPr/>
        </p:nvSpPr>
        <p:spPr bwMode="auto">
          <a:xfrm flipV="1">
            <a:off x="9507538" y="5940425"/>
            <a:ext cx="1290637" cy="1157288"/>
          </a:xfrm>
          <a:prstGeom prst="rtTriangle">
            <a:avLst/>
          </a:prstGeom>
          <a:solidFill>
            <a:srgbClr val="F2F2F2">
              <a:alpha val="16862"/>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ID" altLang="en-US" sz="1800" b="0" i="0" u="none" strike="noStrike" kern="1200" cap="none" spc="0" normalizeH="0" baseline="0" noProof="0">
              <a:ln>
                <a:noFill/>
              </a:ln>
              <a:solidFill>
                <a:srgbClr val="FFFFFF"/>
              </a:solidFill>
              <a:effectLst/>
              <a:uLnTx/>
              <a:uFillTx/>
              <a:latin typeface="Calibri" charset="0"/>
              <a:ea typeface="+mn-ea"/>
              <a:cs typeface="Times New Roman (Hebrew)" charset="0"/>
            </a:endParaRPr>
          </a:p>
        </p:txBody>
      </p:sp>
      <p:graphicFrame>
        <p:nvGraphicFramePr>
          <p:cNvPr id="1026" name="Object 47"/>
          <p:cNvGraphicFramePr>
            <a:graphicFrameLocks noChangeAspect="1"/>
          </p:cNvGraphicFramePr>
          <p:nvPr>
            <p:extLst>
              <p:ext uri="{D42A27DB-BD31-4B8C-83A1-F6EECF244321}">
                <p14:modId xmlns:p14="http://schemas.microsoft.com/office/powerpoint/2010/main" val="714144770"/>
              </p:ext>
            </p:extLst>
          </p:nvPr>
        </p:nvGraphicFramePr>
        <p:xfrm>
          <a:off x="-42863" y="2548804"/>
          <a:ext cx="3303588" cy="3148013"/>
        </p:xfrm>
        <a:graphic>
          <a:graphicData uri="http://schemas.openxmlformats.org/presentationml/2006/ole">
            <mc:AlternateContent xmlns:mc="http://schemas.openxmlformats.org/markup-compatibility/2006">
              <mc:Choice xmlns:v="urn:schemas-microsoft-com:vml" Requires="v">
                <p:oleObj spid="_x0000_s1071" name="CorelDRAW" r:id="rId4" imgW="2169000" imgH="2169360" progId="">
                  <p:embed/>
                </p:oleObj>
              </mc:Choice>
              <mc:Fallback>
                <p:oleObj name="CorelDRAW" r:id="rId4" imgW="2169000" imgH="2169360" progId="">
                  <p:embed/>
                  <p:pic>
                    <p:nvPicPr>
                      <p:cNvPr id="1026" name="Object 47"/>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42863" y="2548804"/>
                        <a:ext cx="3303588" cy="3148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1" name="Right Triangle 36"/>
          <p:cNvSpPr>
            <a:spLocks noChangeArrowheads="1"/>
          </p:cNvSpPr>
          <p:nvPr/>
        </p:nvSpPr>
        <p:spPr bwMode="auto">
          <a:xfrm flipH="1">
            <a:off x="7045325" y="-65088"/>
            <a:ext cx="5146675" cy="5853113"/>
          </a:xfrm>
          <a:prstGeom prst="rtTriangle">
            <a:avLst/>
          </a:prstGeom>
          <a:solidFill>
            <a:srgbClr val="F2F2F2">
              <a:alpha val="16862"/>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ID" altLang="en-US" sz="1800" b="0" i="0" u="none" strike="noStrike" kern="1200" cap="none" spc="0" normalizeH="0" baseline="0" noProof="0">
              <a:ln>
                <a:noFill/>
              </a:ln>
              <a:solidFill>
                <a:srgbClr val="FFFFFF"/>
              </a:solidFill>
              <a:effectLst/>
              <a:uLnTx/>
              <a:uFillTx/>
              <a:latin typeface="Calibri" charset="0"/>
              <a:ea typeface="+mn-ea"/>
              <a:cs typeface="Times New Roman (Hebrew)" charset="0"/>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a:ea typeface="+mn-ea"/>
              <a:cs typeface="Times New Roman (Hebrew)" charset="-79"/>
            </a:endParaRPr>
          </a:p>
        </p:txBody>
      </p:sp>
      <p:pic>
        <p:nvPicPr>
          <p:cNvPr id="1035" name="Picture 2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700" y="23813"/>
            <a:ext cx="3859213"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p:cNvSpPr/>
          <p:nvPr/>
        </p:nvSpPr>
        <p:spPr>
          <a:xfrm rot="10800000" flipV="1">
            <a:off x="9829800" y="5334000"/>
            <a:ext cx="2366963"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a:ea typeface="+mn-ea"/>
              <a:cs typeface="Times New Roman (Hebrew)" charset="-79"/>
            </a:endParaRPr>
          </a:p>
        </p:txBody>
      </p:sp>
      <p:sp>
        <p:nvSpPr>
          <p:cNvPr id="1037" name="TextBox 35"/>
          <p:cNvSpPr txBox="1">
            <a:spLocks noChangeArrowheads="1"/>
          </p:cNvSpPr>
          <p:nvPr/>
        </p:nvSpPr>
        <p:spPr bwMode="auto">
          <a:xfrm>
            <a:off x="6881813" y="6019800"/>
            <a:ext cx="4927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595959"/>
                </a:solidFill>
                <a:effectLst/>
                <a:uLnTx/>
                <a:uFillTx/>
                <a:latin typeface="Casper" charset="0"/>
                <a:ea typeface="Karla" charset="0"/>
                <a:cs typeface="Karla" charset="0"/>
              </a:rPr>
              <a:t>DISCOVER . </a:t>
            </a:r>
            <a:r>
              <a:rPr kumimoji="0" lang="en-US" altLang="en-US" sz="2000" b="1" i="0" u="none" strike="noStrike" kern="1200" cap="none" spc="0" normalizeH="0" baseline="0" noProof="0">
                <a:ln>
                  <a:noFill/>
                </a:ln>
                <a:solidFill>
                  <a:srgbClr val="C00000"/>
                </a:solidFill>
                <a:effectLst/>
                <a:uLnTx/>
                <a:uFillTx/>
                <a:latin typeface="Casper" charset="0"/>
                <a:ea typeface="Karla" charset="0"/>
                <a:cs typeface="Karla" charset="0"/>
              </a:rPr>
              <a:t>LEARN</a:t>
            </a:r>
            <a:r>
              <a:rPr kumimoji="0" lang="en-US" altLang="en-US" sz="2000" b="1" i="0" u="none" strike="noStrike" kern="1200" cap="none" spc="0" normalizeH="0" baseline="0" noProof="0">
                <a:ln>
                  <a:noFill/>
                </a:ln>
                <a:solidFill>
                  <a:srgbClr val="595959"/>
                </a:solidFill>
                <a:effectLst/>
                <a:uLnTx/>
                <a:uFillTx/>
                <a:latin typeface="Casper" charset="0"/>
                <a:ea typeface="Karla" charset="0"/>
                <a:cs typeface="Karla" charset="0"/>
              </a:rPr>
              <a:t> . EMPOWER</a:t>
            </a:r>
            <a:endParaRPr kumimoji="0" lang="en-US" altLang="en-US" sz="1200" b="1" i="0" u="none" strike="noStrike" kern="1200" cap="none" spc="0" normalizeH="0" baseline="0" noProof="0">
              <a:ln>
                <a:noFill/>
              </a:ln>
              <a:solidFill>
                <a:srgbClr val="000000"/>
              </a:solidFill>
              <a:effectLst/>
              <a:uLnTx/>
              <a:uFillTx/>
              <a:latin typeface="Casper" charset="0"/>
              <a:ea typeface="+mn-ea"/>
              <a:cs typeface="Times New Roman (Hebrew)"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600" b="1" i="0" u="none" strike="noStrike" kern="1200" cap="none" spc="0" normalizeH="0" baseline="0" noProof="0">
              <a:ln>
                <a:noFill/>
              </a:ln>
              <a:solidFill>
                <a:prstClr val="black"/>
              </a:solidFill>
              <a:effectLst/>
              <a:uLnTx/>
              <a:uFillTx/>
              <a:latin typeface="Casper" charset="0"/>
              <a:ea typeface="+mn-ea"/>
              <a:cs typeface="Times New Roman (Hebrew)" charset="0"/>
            </a:endParaRPr>
          </a:p>
        </p:txBody>
      </p:sp>
      <p:sp>
        <p:nvSpPr>
          <p:cNvPr id="52" name="Rectangle 51"/>
          <p:cNvSpPr/>
          <p:nvPr/>
        </p:nvSpPr>
        <p:spPr>
          <a:xfrm>
            <a:off x="6884988" y="6043613"/>
            <a:ext cx="46037"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a:ea typeface="+mn-ea"/>
              <a:cs typeface="Times New Roman (Hebrew)" charset="-79"/>
            </a:endParaRPr>
          </a:p>
        </p:txBody>
      </p:sp>
      <p:sp>
        <p:nvSpPr>
          <p:cNvPr id="1039" name="TextBox 52"/>
          <p:cNvSpPr txBox="1">
            <a:spLocks noChangeArrowheads="1"/>
          </p:cNvSpPr>
          <p:nvPr/>
        </p:nvSpPr>
        <p:spPr bwMode="auto">
          <a:xfrm>
            <a:off x="669925" y="5793213"/>
            <a:ext cx="563943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22300">
              <a:defRPr sz="2400">
                <a:solidFill>
                  <a:schemeClr val="tx1"/>
                </a:solidFill>
                <a:latin typeface="Times New Roman" charset="0"/>
                <a:cs typeface="Times New Roman (Hebrew)" charset="0"/>
              </a:defRPr>
            </a:lvl1pPr>
            <a:lvl2pPr marL="742950" indent="-285750" defTabSz="622300">
              <a:defRPr sz="2400">
                <a:solidFill>
                  <a:schemeClr val="tx1"/>
                </a:solidFill>
                <a:latin typeface="Times New Roman" charset="0"/>
                <a:cs typeface="Times New Roman (Hebrew)" charset="0"/>
              </a:defRPr>
            </a:lvl2pPr>
            <a:lvl3pPr marL="1143000" indent="-228600" defTabSz="622300">
              <a:defRPr sz="2400">
                <a:solidFill>
                  <a:schemeClr val="tx1"/>
                </a:solidFill>
                <a:latin typeface="Times New Roman" charset="0"/>
                <a:cs typeface="Times New Roman (Hebrew)" charset="0"/>
              </a:defRPr>
            </a:lvl3pPr>
            <a:lvl4pPr marL="1600200" indent="-228600" defTabSz="622300">
              <a:defRPr sz="2400">
                <a:solidFill>
                  <a:schemeClr val="tx1"/>
                </a:solidFill>
                <a:latin typeface="Times New Roman" charset="0"/>
                <a:cs typeface="Times New Roman (Hebrew)" charset="0"/>
              </a:defRPr>
            </a:lvl4pPr>
            <a:lvl5pPr marL="2057400" indent="-228600" defTabSz="622300">
              <a:defRPr sz="2400">
                <a:solidFill>
                  <a:schemeClr val="tx1"/>
                </a:solidFill>
                <a:latin typeface="Times New Roman" charset="0"/>
                <a:cs typeface="Times New Roman (Hebrew)" charset="0"/>
              </a:defRPr>
            </a:lvl5pPr>
            <a:lvl6pPr marL="2514600" indent="-228600" defTabSz="6223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defTabSz="6223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defTabSz="6223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defTabSz="622300" eaLnBrk="0" fontAlgn="base" hangingPunct="0">
              <a:spcBef>
                <a:spcPct val="0"/>
              </a:spcBef>
              <a:spcAft>
                <a:spcPct val="0"/>
              </a:spcAft>
              <a:defRPr sz="2400">
                <a:solidFill>
                  <a:schemeClr val="tx1"/>
                </a:solidFill>
                <a:latin typeface="Times New Roman" charset="0"/>
                <a:cs typeface="Times New Roman (Hebrew)" charset="0"/>
              </a:defRPr>
            </a:lvl9pPr>
          </a:lstStyle>
          <a:p>
            <a:r>
              <a:rPr lang="en-US" sz="1600" b="1" dirty="0" smtClean="0">
                <a:latin typeface="Adobe Garamond Pro Bold" panose="02020702060506020403" pitchFamily="18" charset="0"/>
              </a:rPr>
              <a:t>Numerical </a:t>
            </a:r>
            <a:r>
              <a:rPr lang="en-US" sz="1600" b="1" dirty="0">
                <a:latin typeface="Adobe Garamond Pro Bold" panose="02020702060506020403" pitchFamily="18" charset="0"/>
              </a:rPr>
              <a:t>Methods and Optimization Using </a:t>
            </a:r>
            <a:r>
              <a:rPr lang="en-US" sz="1600" b="1" dirty="0" smtClean="0">
                <a:latin typeface="Adobe Garamond Pro Bold" panose="02020702060506020403" pitchFamily="18" charset="0"/>
              </a:rPr>
              <a:t>Python </a:t>
            </a:r>
          </a:p>
          <a:p>
            <a:r>
              <a:rPr lang="en-US" sz="1600" b="1" dirty="0">
                <a:latin typeface="Adobe Garamond Pro Bold" panose="02020702060506020403" pitchFamily="18" charset="0"/>
              </a:rPr>
              <a:t>Course Code- </a:t>
            </a:r>
            <a:r>
              <a:rPr lang="en-US" sz="1600" b="1" dirty="0" smtClean="0">
                <a:latin typeface="Adobe Garamond Pro Bold" panose="02020702060506020403" pitchFamily="18" charset="0"/>
              </a:rPr>
              <a:t>22CSH-259/22ITH-259</a:t>
            </a:r>
          </a:p>
          <a:p>
            <a:r>
              <a:rPr lang="en-US" altLang="en-US" sz="1600" b="1" dirty="0" smtClean="0">
                <a:solidFill>
                  <a:prstClr val="black"/>
                </a:solidFill>
                <a:latin typeface="Adobe Garamond Pro Bold" panose="02020702060506020403" pitchFamily="18" charset="0"/>
              </a:rPr>
              <a:t>By: MSC </a:t>
            </a:r>
            <a:r>
              <a:rPr lang="en-US" altLang="en-US" sz="1600" b="1" dirty="0" err="1" smtClean="0">
                <a:solidFill>
                  <a:prstClr val="black"/>
                </a:solidFill>
                <a:latin typeface="Adobe Garamond Pro Bold" panose="02020702060506020403" pitchFamily="18" charset="0"/>
              </a:rPr>
              <a:t>Shivali</a:t>
            </a:r>
            <a:r>
              <a:rPr lang="en-US" altLang="en-US" sz="1600" b="1" dirty="0" smtClean="0">
                <a:solidFill>
                  <a:prstClr val="black"/>
                </a:solidFill>
                <a:latin typeface="Adobe Garamond Pro Bold" panose="02020702060506020403" pitchFamily="18" charset="0"/>
              </a:rPr>
              <a:t> (12930)</a:t>
            </a:r>
            <a:endParaRPr kumimoji="0" lang="en-US" altLang="en-US" sz="1600" b="0" i="0" u="none" strike="noStrike" kern="1200" cap="none" spc="0" normalizeH="0" baseline="0" noProof="0" dirty="0">
              <a:ln>
                <a:noFill/>
              </a:ln>
              <a:solidFill>
                <a:prstClr val="black"/>
              </a:solidFill>
              <a:effectLst/>
              <a:uLnTx/>
              <a:uFillTx/>
              <a:latin typeface="Adobe Garamond Pro Bold" panose="02020702060506020403" pitchFamily="18" charset="0"/>
            </a:endParaRPr>
          </a:p>
        </p:txBody>
      </p:sp>
      <p:sp>
        <p:nvSpPr>
          <p:cNvPr id="1040" name="TextBox 25"/>
          <p:cNvSpPr txBox="1">
            <a:spLocks noChangeArrowheads="1"/>
          </p:cNvSpPr>
          <p:nvPr/>
        </p:nvSpPr>
        <p:spPr bwMode="auto">
          <a:xfrm>
            <a:off x="2124074" y="2025525"/>
            <a:ext cx="9064625" cy="262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a:defRPr sz="2400">
                <a:solidFill>
                  <a:schemeClr val="tx1"/>
                </a:solidFill>
                <a:latin typeface="Times New Roman" charset="0"/>
                <a:cs typeface="Times New Roman (Hebrew)" charset="0"/>
              </a:defRPr>
            </a:lvl1pPr>
            <a:lvl2pPr marL="742950" indent="-285750" defTabSz="622300">
              <a:defRPr sz="2400">
                <a:solidFill>
                  <a:schemeClr val="tx1"/>
                </a:solidFill>
                <a:latin typeface="Times New Roman" charset="0"/>
                <a:cs typeface="Times New Roman (Hebrew)" charset="0"/>
              </a:defRPr>
            </a:lvl2pPr>
            <a:lvl3pPr marL="1143000" indent="-228600" defTabSz="622300">
              <a:defRPr sz="2400">
                <a:solidFill>
                  <a:schemeClr val="tx1"/>
                </a:solidFill>
                <a:latin typeface="Times New Roman" charset="0"/>
                <a:cs typeface="Times New Roman (Hebrew)" charset="0"/>
              </a:defRPr>
            </a:lvl3pPr>
            <a:lvl4pPr marL="1600200" indent="-228600" defTabSz="622300">
              <a:defRPr sz="2400">
                <a:solidFill>
                  <a:schemeClr val="tx1"/>
                </a:solidFill>
                <a:latin typeface="Times New Roman" charset="0"/>
                <a:cs typeface="Times New Roman (Hebrew)" charset="0"/>
              </a:defRPr>
            </a:lvl4pPr>
            <a:lvl5pPr marL="2057400" indent="-228600" defTabSz="622300">
              <a:defRPr sz="2400">
                <a:solidFill>
                  <a:schemeClr val="tx1"/>
                </a:solidFill>
                <a:latin typeface="Times New Roman" charset="0"/>
                <a:cs typeface="Times New Roman (Hebrew)" charset="0"/>
              </a:defRPr>
            </a:lvl5pPr>
            <a:lvl6pPr marL="2514600" indent="-228600" defTabSz="6223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defTabSz="6223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defTabSz="6223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defTabSz="622300" eaLnBrk="0" fontAlgn="base" hangingPunct="0">
              <a:spcBef>
                <a:spcPct val="0"/>
              </a:spcBef>
              <a:spcAft>
                <a:spcPct val="0"/>
              </a:spcAft>
              <a:defRPr sz="2400">
                <a:solidFill>
                  <a:schemeClr val="tx1"/>
                </a:solidFill>
                <a:latin typeface="Times New Roman" charset="0"/>
                <a:cs typeface="Times New Roman (Hebrew)" charset="0"/>
              </a:defRPr>
            </a:lvl9pPr>
          </a:lstStyle>
          <a:p>
            <a:pPr marL="0" marR="0" lvl="0" indent="0" algn="ctr" defTabSz="622300" rtl="0" eaLnBrk="0" fontAlgn="base" latinLnBrk="0" hangingPunct="0">
              <a:lnSpc>
                <a:spcPct val="90000"/>
              </a:lnSpc>
              <a:spcBef>
                <a:spcPct val="0"/>
              </a:spcBef>
              <a:spcAft>
                <a:spcPct val="35000"/>
              </a:spcAft>
              <a:buClrTx/>
              <a:buSzTx/>
              <a:buFontTx/>
              <a:buNone/>
              <a:tabLst/>
              <a:defRPr/>
            </a:pPr>
            <a:r>
              <a:rPr kumimoji="0" lang="en-US" altLang="en-US" sz="3200" b="1" i="0" u="none" strike="noStrike" kern="1200" cap="none" spc="0" normalizeH="0" baseline="0" noProof="0" dirty="0">
                <a:ln>
                  <a:noFill/>
                </a:ln>
                <a:solidFill>
                  <a:prstClr val="black"/>
                </a:solidFill>
                <a:effectLst/>
                <a:uLnTx/>
                <a:uFillTx/>
                <a:latin typeface="Arial Black" charset="0"/>
                <a:ea typeface="Karla" charset="0"/>
                <a:cs typeface="Karla" charset="0"/>
              </a:rPr>
              <a:t>UNIVERSITY INSTITUTE OF ENGINEERING</a:t>
            </a:r>
          </a:p>
          <a:p>
            <a:pPr marL="0" marR="0" lvl="0" indent="0" algn="ctr" defTabSz="622300" rtl="0" eaLnBrk="0" fontAlgn="base" latinLnBrk="0" hangingPunct="0">
              <a:lnSpc>
                <a:spcPct val="90000"/>
              </a:lnSpc>
              <a:spcBef>
                <a:spcPct val="0"/>
              </a:spcBef>
              <a:spcAft>
                <a:spcPct val="35000"/>
              </a:spcAft>
              <a:buClrTx/>
              <a:buSzTx/>
              <a:buFontTx/>
              <a:buNone/>
              <a:tabLst/>
              <a:defRPr/>
            </a:pPr>
            <a:r>
              <a:rPr kumimoji="0" lang="en-US" altLang="en-US" sz="3200" b="1" i="0" u="none" strike="noStrike" kern="1200" cap="none" spc="0" normalizeH="0" baseline="0" noProof="0" dirty="0">
                <a:ln>
                  <a:noFill/>
                </a:ln>
                <a:solidFill>
                  <a:prstClr val="black"/>
                </a:solidFill>
                <a:effectLst/>
                <a:uLnTx/>
                <a:uFillTx/>
                <a:latin typeface="Arial Black" charset="0"/>
                <a:ea typeface="Karla" charset="0"/>
                <a:cs typeface="Karla" charset="0"/>
              </a:rPr>
              <a:t>DEPARTMENT OF COMPUTER SCIENCE </a:t>
            </a:r>
            <a:endParaRPr kumimoji="0" lang="en-US" altLang="en-US" sz="3200" b="1" i="0" u="none" strike="noStrike" kern="1200" cap="none" spc="0" normalizeH="0" baseline="0" noProof="0" dirty="0" smtClean="0">
              <a:ln>
                <a:noFill/>
              </a:ln>
              <a:solidFill>
                <a:prstClr val="black"/>
              </a:solidFill>
              <a:effectLst/>
              <a:uLnTx/>
              <a:uFillTx/>
              <a:latin typeface="Arial Black" charset="0"/>
              <a:ea typeface="Karla" charset="0"/>
              <a:cs typeface="Karla" charset="0"/>
            </a:endParaRPr>
          </a:p>
          <a:p>
            <a:pPr marL="0" marR="0" lvl="0" indent="0" algn="ctr" defTabSz="622300" rtl="0" eaLnBrk="0" fontAlgn="base" latinLnBrk="0" hangingPunct="0">
              <a:lnSpc>
                <a:spcPct val="90000"/>
              </a:lnSpc>
              <a:spcBef>
                <a:spcPct val="0"/>
              </a:spcBef>
              <a:spcAft>
                <a:spcPct val="35000"/>
              </a:spcAft>
              <a:buClrTx/>
              <a:buSzTx/>
              <a:buFontTx/>
              <a:buNone/>
              <a:tabLst/>
              <a:defRPr/>
            </a:pPr>
            <a:r>
              <a:rPr kumimoji="0" lang="en-US" altLang="en-US" sz="3200" b="1" i="0" u="none" strike="noStrike" kern="1200" cap="none" spc="0" normalizeH="0" baseline="0" noProof="0" dirty="0" smtClean="0">
                <a:ln>
                  <a:noFill/>
                </a:ln>
                <a:solidFill>
                  <a:prstClr val="black"/>
                </a:solidFill>
                <a:effectLst/>
                <a:uLnTx/>
                <a:uFillTx/>
                <a:latin typeface="Arial Black" charset="0"/>
                <a:ea typeface="Karla" charset="0"/>
                <a:cs typeface="Karla" charset="0"/>
              </a:rPr>
              <a:t>AND </a:t>
            </a:r>
            <a:r>
              <a:rPr kumimoji="0" lang="en-US" altLang="en-US" sz="3200" b="1" i="0" u="none" strike="noStrike" kern="1200" cap="none" spc="0" normalizeH="0" baseline="0" noProof="0" dirty="0">
                <a:ln>
                  <a:noFill/>
                </a:ln>
                <a:solidFill>
                  <a:prstClr val="black"/>
                </a:solidFill>
                <a:effectLst/>
                <a:uLnTx/>
                <a:uFillTx/>
                <a:latin typeface="Arial Black" charset="0"/>
                <a:ea typeface="Karla" charset="0"/>
                <a:cs typeface="Karla" charset="0"/>
              </a:rPr>
              <a:t>ENGINEERING</a:t>
            </a:r>
            <a:endParaRPr lang="en-US" altLang="en-US" sz="2800" dirty="0">
              <a:ea typeface="Calibri" charset="0"/>
              <a:cs typeface="Times New Roman" charset="0"/>
            </a:endParaRPr>
          </a:p>
          <a:p>
            <a:pPr marL="0" marR="0" lvl="0" indent="0" algn="l" defTabSz="622300" rtl="0" eaLnBrk="1" fontAlgn="base" latinLnBrk="0" hangingPunct="1">
              <a:lnSpc>
                <a:spcPct val="100000"/>
              </a:lnSpc>
              <a:spcBef>
                <a:spcPct val="0"/>
              </a:spcBef>
              <a:spcAft>
                <a:spcPct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Raleway ExtraBold" charset="0"/>
              <a:ea typeface="+mn-ea"/>
              <a:cs typeface="Times New Roman (Hebrew)"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89DBA60-9564-364E-8704-584B8B458CA3}" type="slidenum">
              <a:rPr lang="en-US" altLang="en-US" smtClean="0"/>
              <a:pPr/>
              <a:t>10</a:t>
            </a:fld>
            <a:endParaRPr lang="en-US" altLang="en-US"/>
          </a:p>
        </p:txBody>
      </p:sp>
      <p:pic>
        <p:nvPicPr>
          <p:cNvPr id="3" name="Picture 2"/>
          <p:cNvPicPr>
            <a:picLocks noChangeAspect="1"/>
          </p:cNvPicPr>
          <p:nvPr/>
        </p:nvPicPr>
        <p:blipFill>
          <a:blip r:embed="rId2"/>
          <a:stretch>
            <a:fillRect/>
          </a:stretch>
        </p:blipFill>
        <p:spPr>
          <a:xfrm>
            <a:off x="1750423" y="686752"/>
            <a:ext cx="8102917" cy="4866581"/>
          </a:xfrm>
          <a:prstGeom prst="rect">
            <a:avLst/>
          </a:prstGeom>
        </p:spPr>
      </p:pic>
    </p:spTree>
    <p:extLst>
      <p:ext uri="{BB962C8B-B14F-4D97-AF65-F5344CB8AC3E}">
        <p14:creationId xmlns:p14="http://schemas.microsoft.com/office/powerpoint/2010/main" val="2228151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89DBA60-9564-364E-8704-584B8B458CA3}" type="slidenum">
              <a:rPr lang="en-US" altLang="en-US" smtClean="0"/>
              <a:pPr/>
              <a:t>11</a:t>
            </a:fld>
            <a:endParaRPr lang="en-US" altLang="en-US"/>
          </a:p>
        </p:txBody>
      </p:sp>
      <p:pic>
        <p:nvPicPr>
          <p:cNvPr id="3" name="Picture 2"/>
          <p:cNvPicPr>
            <a:picLocks noChangeAspect="1"/>
          </p:cNvPicPr>
          <p:nvPr/>
        </p:nvPicPr>
        <p:blipFill>
          <a:blip r:embed="rId2"/>
          <a:stretch>
            <a:fillRect/>
          </a:stretch>
        </p:blipFill>
        <p:spPr>
          <a:xfrm>
            <a:off x="1593669" y="755740"/>
            <a:ext cx="8561206" cy="5087655"/>
          </a:xfrm>
          <a:prstGeom prst="rect">
            <a:avLst/>
          </a:prstGeom>
        </p:spPr>
      </p:pic>
    </p:spTree>
    <p:extLst>
      <p:ext uri="{BB962C8B-B14F-4D97-AF65-F5344CB8AC3E}">
        <p14:creationId xmlns:p14="http://schemas.microsoft.com/office/powerpoint/2010/main" val="1207371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89DBA60-9564-364E-8704-584B8B458CA3}" type="slidenum">
              <a:rPr lang="en-US" altLang="en-US" smtClean="0"/>
              <a:pPr/>
              <a:t>12</a:t>
            </a:fld>
            <a:endParaRPr lang="en-US" altLang="en-US"/>
          </a:p>
        </p:txBody>
      </p:sp>
      <p:pic>
        <p:nvPicPr>
          <p:cNvPr id="3" name="Picture 2"/>
          <p:cNvPicPr>
            <a:picLocks noChangeAspect="1"/>
          </p:cNvPicPr>
          <p:nvPr/>
        </p:nvPicPr>
        <p:blipFill>
          <a:blip r:embed="rId2"/>
          <a:stretch>
            <a:fillRect/>
          </a:stretch>
        </p:blipFill>
        <p:spPr>
          <a:xfrm>
            <a:off x="1567544" y="408214"/>
            <a:ext cx="8138568" cy="5514394"/>
          </a:xfrm>
          <a:prstGeom prst="rect">
            <a:avLst/>
          </a:prstGeom>
        </p:spPr>
      </p:pic>
    </p:spTree>
    <p:extLst>
      <p:ext uri="{BB962C8B-B14F-4D97-AF65-F5344CB8AC3E}">
        <p14:creationId xmlns:p14="http://schemas.microsoft.com/office/powerpoint/2010/main" val="210193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89DBA60-9564-364E-8704-584B8B458CA3}" type="slidenum">
              <a:rPr lang="en-US" altLang="en-US" smtClean="0"/>
              <a:pPr/>
              <a:t>13</a:t>
            </a:fld>
            <a:endParaRPr lang="en-US" altLang="en-US"/>
          </a:p>
        </p:txBody>
      </p:sp>
      <p:pic>
        <p:nvPicPr>
          <p:cNvPr id="3" name="Picture 2"/>
          <p:cNvPicPr>
            <a:picLocks noChangeAspect="1"/>
          </p:cNvPicPr>
          <p:nvPr/>
        </p:nvPicPr>
        <p:blipFill>
          <a:blip r:embed="rId2"/>
          <a:stretch>
            <a:fillRect/>
          </a:stretch>
        </p:blipFill>
        <p:spPr>
          <a:xfrm>
            <a:off x="1623582" y="841375"/>
            <a:ext cx="7781403" cy="5514975"/>
          </a:xfrm>
          <a:prstGeom prst="rect">
            <a:avLst/>
          </a:prstGeom>
        </p:spPr>
      </p:pic>
    </p:spTree>
    <p:extLst>
      <p:ext uri="{BB962C8B-B14F-4D97-AF65-F5344CB8AC3E}">
        <p14:creationId xmlns:p14="http://schemas.microsoft.com/office/powerpoint/2010/main" val="103637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89DBA60-9564-364E-8704-584B8B458CA3}" type="slidenum">
              <a:rPr lang="en-US" altLang="en-US" smtClean="0"/>
              <a:pPr/>
              <a:t>14</a:t>
            </a:fld>
            <a:endParaRPr lang="en-US" altLang="en-US"/>
          </a:p>
        </p:txBody>
      </p:sp>
      <p:pic>
        <p:nvPicPr>
          <p:cNvPr id="3" name="Picture 2"/>
          <p:cNvPicPr>
            <a:picLocks noChangeAspect="1"/>
          </p:cNvPicPr>
          <p:nvPr/>
        </p:nvPicPr>
        <p:blipFill>
          <a:blip r:embed="rId2"/>
          <a:stretch>
            <a:fillRect/>
          </a:stretch>
        </p:blipFill>
        <p:spPr>
          <a:xfrm>
            <a:off x="1541418" y="619809"/>
            <a:ext cx="7886155" cy="5736541"/>
          </a:xfrm>
          <a:prstGeom prst="rect">
            <a:avLst/>
          </a:prstGeom>
        </p:spPr>
      </p:pic>
    </p:spTree>
    <p:extLst>
      <p:ext uri="{BB962C8B-B14F-4D97-AF65-F5344CB8AC3E}">
        <p14:creationId xmlns:p14="http://schemas.microsoft.com/office/powerpoint/2010/main" val="839148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89DBA60-9564-364E-8704-584B8B458CA3}" type="slidenum">
              <a:rPr lang="en-US" altLang="en-US" smtClean="0"/>
              <a:pPr/>
              <a:t>15</a:t>
            </a:fld>
            <a:endParaRPr lang="en-US" altLang="en-US"/>
          </a:p>
        </p:txBody>
      </p:sp>
      <p:pic>
        <p:nvPicPr>
          <p:cNvPr id="3" name="Picture 2"/>
          <p:cNvPicPr>
            <a:picLocks noChangeAspect="1"/>
          </p:cNvPicPr>
          <p:nvPr/>
        </p:nvPicPr>
        <p:blipFill>
          <a:blip r:embed="rId2"/>
          <a:stretch>
            <a:fillRect/>
          </a:stretch>
        </p:blipFill>
        <p:spPr>
          <a:xfrm>
            <a:off x="1397726" y="535033"/>
            <a:ext cx="8065362" cy="5821317"/>
          </a:xfrm>
          <a:prstGeom prst="rect">
            <a:avLst/>
          </a:prstGeom>
        </p:spPr>
      </p:pic>
    </p:spTree>
    <p:extLst>
      <p:ext uri="{BB962C8B-B14F-4D97-AF65-F5344CB8AC3E}">
        <p14:creationId xmlns:p14="http://schemas.microsoft.com/office/powerpoint/2010/main" val="536894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89DBA60-9564-364E-8704-584B8B458CA3}" type="slidenum">
              <a:rPr lang="en-US" altLang="en-US" smtClean="0"/>
              <a:pPr/>
              <a:t>16</a:t>
            </a:fld>
            <a:endParaRPr lang="en-US" altLang="en-US"/>
          </a:p>
        </p:txBody>
      </p:sp>
      <p:pic>
        <p:nvPicPr>
          <p:cNvPr id="3" name="Picture 2"/>
          <p:cNvPicPr>
            <a:picLocks noChangeAspect="1"/>
          </p:cNvPicPr>
          <p:nvPr/>
        </p:nvPicPr>
        <p:blipFill>
          <a:blip r:embed="rId2"/>
          <a:stretch>
            <a:fillRect/>
          </a:stretch>
        </p:blipFill>
        <p:spPr>
          <a:xfrm>
            <a:off x="1979514" y="907460"/>
            <a:ext cx="7128428" cy="4913313"/>
          </a:xfrm>
          <a:prstGeom prst="rect">
            <a:avLst/>
          </a:prstGeom>
        </p:spPr>
      </p:pic>
    </p:spTree>
    <p:extLst>
      <p:ext uri="{BB962C8B-B14F-4D97-AF65-F5344CB8AC3E}">
        <p14:creationId xmlns:p14="http://schemas.microsoft.com/office/powerpoint/2010/main" val="1012810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89DBA60-9564-364E-8704-584B8B458CA3}" type="slidenum">
              <a:rPr lang="en-US" altLang="en-US" smtClean="0"/>
              <a:pPr/>
              <a:t>17</a:t>
            </a:fld>
            <a:endParaRPr lang="en-US" altLang="en-US"/>
          </a:p>
        </p:txBody>
      </p:sp>
      <p:pic>
        <p:nvPicPr>
          <p:cNvPr id="3" name="Picture 2"/>
          <p:cNvPicPr>
            <a:picLocks noChangeAspect="1"/>
          </p:cNvPicPr>
          <p:nvPr/>
        </p:nvPicPr>
        <p:blipFill>
          <a:blip r:embed="rId2"/>
          <a:stretch>
            <a:fillRect/>
          </a:stretch>
        </p:blipFill>
        <p:spPr>
          <a:xfrm>
            <a:off x="2055818" y="587057"/>
            <a:ext cx="7926382" cy="5481910"/>
          </a:xfrm>
          <a:prstGeom prst="rect">
            <a:avLst/>
          </a:prstGeom>
        </p:spPr>
      </p:pic>
    </p:spTree>
    <p:extLst>
      <p:ext uri="{BB962C8B-B14F-4D97-AF65-F5344CB8AC3E}">
        <p14:creationId xmlns:p14="http://schemas.microsoft.com/office/powerpoint/2010/main" val="1331263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89DBA60-9564-364E-8704-584B8B458CA3}" type="slidenum">
              <a:rPr lang="en-US" altLang="en-US" smtClean="0"/>
              <a:pPr/>
              <a:t>18</a:t>
            </a:fld>
            <a:endParaRPr lang="en-US" altLang="en-US"/>
          </a:p>
        </p:txBody>
      </p:sp>
      <p:pic>
        <p:nvPicPr>
          <p:cNvPr id="3" name="Picture 2"/>
          <p:cNvPicPr>
            <a:picLocks noChangeAspect="1"/>
          </p:cNvPicPr>
          <p:nvPr/>
        </p:nvPicPr>
        <p:blipFill>
          <a:blip r:embed="rId2"/>
          <a:stretch>
            <a:fillRect/>
          </a:stretch>
        </p:blipFill>
        <p:spPr>
          <a:xfrm>
            <a:off x="1666803" y="593815"/>
            <a:ext cx="9020791" cy="5762535"/>
          </a:xfrm>
          <a:prstGeom prst="rect">
            <a:avLst/>
          </a:prstGeom>
        </p:spPr>
      </p:pic>
    </p:spTree>
    <p:extLst>
      <p:ext uri="{BB962C8B-B14F-4D97-AF65-F5344CB8AC3E}">
        <p14:creationId xmlns:p14="http://schemas.microsoft.com/office/powerpoint/2010/main" val="2894075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89DBA60-9564-364E-8704-584B8B458CA3}" type="slidenum">
              <a:rPr lang="en-US" altLang="en-US" smtClean="0"/>
              <a:pPr/>
              <a:t>19</a:t>
            </a:fld>
            <a:endParaRPr lang="en-US" altLang="en-US"/>
          </a:p>
        </p:txBody>
      </p:sp>
      <p:pic>
        <p:nvPicPr>
          <p:cNvPr id="4" name="Picture 3"/>
          <p:cNvPicPr>
            <a:picLocks noChangeAspect="1"/>
          </p:cNvPicPr>
          <p:nvPr/>
        </p:nvPicPr>
        <p:blipFill>
          <a:blip r:embed="rId2"/>
          <a:stretch>
            <a:fillRect/>
          </a:stretch>
        </p:blipFill>
        <p:spPr>
          <a:xfrm>
            <a:off x="1313215" y="637221"/>
            <a:ext cx="8080068" cy="5123498"/>
          </a:xfrm>
          <a:prstGeom prst="rect">
            <a:avLst/>
          </a:prstGeom>
        </p:spPr>
      </p:pic>
    </p:spTree>
    <p:extLst>
      <p:ext uri="{BB962C8B-B14F-4D97-AF65-F5344CB8AC3E}">
        <p14:creationId xmlns:p14="http://schemas.microsoft.com/office/powerpoint/2010/main" val="1434011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b="1" dirty="0" smtClean="0"/>
              <a:t>Introduction of </a:t>
            </a:r>
            <a:r>
              <a:rPr lang="en-US" b="1" dirty="0"/>
              <a:t>Optimization</a:t>
            </a:r>
            <a:endParaRPr lang="en-IN" b="1" dirty="0"/>
          </a:p>
        </p:txBody>
      </p:sp>
      <p:sp>
        <p:nvSpPr>
          <p:cNvPr id="3" name="Content Placeholder 2"/>
          <p:cNvSpPr>
            <a:spLocks noGrp="1"/>
          </p:cNvSpPr>
          <p:nvPr>
            <p:ph idx="1"/>
          </p:nvPr>
        </p:nvSpPr>
        <p:spPr>
          <a:xfrm>
            <a:off x="838200" y="1463040"/>
            <a:ext cx="10515600" cy="5258435"/>
          </a:xfrm>
        </p:spPr>
        <p:txBody>
          <a:bodyPr/>
          <a:lstStyle/>
          <a:p>
            <a:r>
              <a:rPr lang="en-US" sz="1800" dirty="0"/>
              <a:t>Optimization is a fundamental concept that plays a crucial role in various fields, ranging from mathematics and engineering to economics and computer science. </a:t>
            </a:r>
            <a:endParaRPr lang="en-US" sz="1800" dirty="0" smtClean="0"/>
          </a:p>
          <a:p>
            <a:r>
              <a:rPr lang="en-US" sz="1800" dirty="0" smtClean="0"/>
              <a:t>At </a:t>
            </a:r>
            <a:r>
              <a:rPr lang="en-US" sz="1800" dirty="0"/>
              <a:t>its core, optimization involves finding the best possible solution to a problem from a set of feasible options. </a:t>
            </a:r>
            <a:endParaRPr lang="en-US" sz="1800" dirty="0" smtClean="0"/>
          </a:p>
          <a:p>
            <a:endParaRPr lang="en-US" sz="1800" dirty="0" smtClean="0"/>
          </a:p>
          <a:p>
            <a:r>
              <a:rPr lang="en-US" sz="1800" b="1" dirty="0"/>
              <a:t>Key Components of Optimization:</a:t>
            </a:r>
          </a:p>
          <a:p>
            <a:pPr marL="0" indent="0">
              <a:buNone/>
            </a:pPr>
            <a:r>
              <a:rPr lang="en-US" sz="1800" b="1" dirty="0" smtClean="0"/>
              <a:t>      Objective </a:t>
            </a:r>
            <a:r>
              <a:rPr lang="en-US" sz="1800" b="1" dirty="0"/>
              <a:t>Function:</a:t>
            </a:r>
            <a:endParaRPr lang="en-US" sz="1800" dirty="0"/>
          </a:p>
          <a:p>
            <a:pPr lvl="1"/>
            <a:r>
              <a:rPr lang="en-US" sz="1800" dirty="0"/>
              <a:t>This is the function that needs to be either maximized or minimized. It represents the quantity of interest in a given problem. For example, in manufacturing, the objective might be to minimize production costs, while in project scheduling, the objective could be to maximize resource </a:t>
            </a:r>
            <a:r>
              <a:rPr lang="en-US" sz="1800" dirty="0" smtClean="0"/>
              <a:t>utilization.</a:t>
            </a:r>
          </a:p>
          <a:p>
            <a:pPr marL="342900" lvl="1" indent="0">
              <a:buNone/>
            </a:pPr>
            <a:r>
              <a:rPr lang="en-US" sz="1800" b="1" dirty="0" smtClean="0"/>
              <a:t>Decision </a:t>
            </a:r>
            <a:r>
              <a:rPr lang="en-US" sz="1800" b="1" dirty="0"/>
              <a:t>Variables:</a:t>
            </a:r>
            <a:endParaRPr lang="en-US" sz="1800" dirty="0"/>
          </a:p>
          <a:p>
            <a:pPr lvl="1"/>
            <a:r>
              <a:rPr lang="en-US" sz="1800" dirty="0"/>
              <a:t>These are the variables that can be adjusted or controlled to influence the outcome of the objective function. The goal is to find the values of these variables that optimize the objective </a:t>
            </a:r>
            <a:r>
              <a:rPr lang="en-US" sz="1800" dirty="0" smtClean="0"/>
              <a:t>function.</a:t>
            </a:r>
          </a:p>
          <a:p>
            <a:pPr marL="342900" lvl="1" indent="0">
              <a:buNone/>
            </a:pPr>
            <a:r>
              <a:rPr lang="en-US" sz="1800" b="1" dirty="0" smtClean="0"/>
              <a:t>Constraints</a:t>
            </a:r>
            <a:r>
              <a:rPr lang="en-US" sz="1800" b="1" dirty="0"/>
              <a:t>:</a:t>
            </a:r>
            <a:endParaRPr lang="en-US" sz="1800" dirty="0"/>
          </a:p>
          <a:p>
            <a:r>
              <a:rPr lang="en-US" sz="1800" dirty="0" smtClean="0"/>
              <a:t>     Constraints </a:t>
            </a:r>
            <a:r>
              <a:rPr lang="en-US" sz="1800" dirty="0"/>
              <a:t>are conditions or limitations that must be satisfied during the optimization process. They represent real-world restrictions on the values the decision variables can take. Constraints play a crucial role in defining the feasible solution space.</a:t>
            </a:r>
          </a:p>
          <a:p>
            <a:pPr lvl="1"/>
            <a:endParaRPr lang="en-US" sz="1800" dirty="0"/>
          </a:p>
          <a:p>
            <a:endParaRPr lang="en-IN"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2</a:t>
            </a:fld>
            <a:endParaRPr lang="en-US" altLang="en-US"/>
          </a:p>
        </p:txBody>
      </p:sp>
    </p:spTree>
    <p:extLst>
      <p:ext uri="{BB962C8B-B14F-4D97-AF65-F5344CB8AC3E}">
        <p14:creationId xmlns:p14="http://schemas.microsoft.com/office/powerpoint/2010/main" val="316526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4748C1-214E-5A42-AFB0-AA37B5C4913C}" type="slidenum">
              <a:rPr lang="en-US" altLang="en-US" smtClean="0"/>
              <a:pPr/>
              <a:t>20</a:t>
            </a:fld>
            <a:endParaRPr lang="en-US" altLang="en-US"/>
          </a:p>
        </p:txBody>
      </p:sp>
      <p:pic>
        <p:nvPicPr>
          <p:cNvPr id="5" name="Picture 4"/>
          <p:cNvPicPr>
            <a:picLocks noChangeAspect="1"/>
          </p:cNvPicPr>
          <p:nvPr/>
        </p:nvPicPr>
        <p:blipFill>
          <a:blip r:embed="rId2"/>
          <a:stretch>
            <a:fillRect/>
          </a:stretch>
        </p:blipFill>
        <p:spPr>
          <a:xfrm>
            <a:off x="2159193" y="564425"/>
            <a:ext cx="8760539" cy="5282474"/>
          </a:xfrm>
          <a:prstGeom prst="rect">
            <a:avLst/>
          </a:prstGeom>
        </p:spPr>
      </p:pic>
    </p:spTree>
    <p:extLst>
      <p:ext uri="{BB962C8B-B14F-4D97-AF65-F5344CB8AC3E}">
        <p14:creationId xmlns:p14="http://schemas.microsoft.com/office/powerpoint/2010/main" val="1717696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89DBA60-9564-364E-8704-584B8B458CA3}" type="slidenum">
              <a:rPr lang="en-US" altLang="en-US" smtClean="0"/>
              <a:pPr/>
              <a:t>21</a:t>
            </a:fld>
            <a:endParaRPr lang="en-US" altLang="en-US"/>
          </a:p>
        </p:txBody>
      </p:sp>
      <p:pic>
        <p:nvPicPr>
          <p:cNvPr id="3" name="Picture 2"/>
          <p:cNvPicPr>
            <a:picLocks noChangeAspect="1"/>
          </p:cNvPicPr>
          <p:nvPr/>
        </p:nvPicPr>
        <p:blipFill>
          <a:blip r:embed="rId2"/>
          <a:stretch>
            <a:fillRect/>
          </a:stretch>
        </p:blipFill>
        <p:spPr>
          <a:xfrm>
            <a:off x="1987181" y="613816"/>
            <a:ext cx="7995019" cy="5604103"/>
          </a:xfrm>
          <a:prstGeom prst="rect">
            <a:avLst/>
          </a:prstGeom>
        </p:spPr>
      </p:pic>
    </p:spTree>
    <p:extLst>
      <p:ext uri="{BB962C8B-B14F-4D97-AF65-F5344CB8AC3E}">
        <p14:creationId xmlns:p14="http://schemas.microsoft.com/office/powerpoint/2010/main" val="751887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89DBA60-9564-364E-8704-584B8B458CA3}" type="slidenum">
              <a:rPr lang="en-US" altLang="en-US" smtClean="0"/>
              <a:pPr/>
              <a:t>22</a:t>
            </a:fld>
            <a:endParaRPr lang="en-US" altLang="en-US"/>
          </a:p>
        </p:txBody>
      </p:sp>
      <p:pic>
        <p:nvPicPr>
          <p:cNvPr id="3" name="Picture 2"/>
          <p:cNvPicPr>
            <a:picLocks noChangeAspect="1"/>
          </p:cNvPicPr>
          <p:nvPr/>
        </p:nvPicPr>
        <p:blipFill>
          <a:blip r:embed="rId2"/>
          <a:stretch>
            <a:fillRect/>
          </a:stretch>
        </p:blipFill>
        <p:spPr>
          <a:xfrm>
            <a:off x="1384663" y="521154"/>
            <a:ext cx="8831171" cy="5667198"/>
          </a:xfrm>
          <a:prstGeom prst="rect">
            <a:avLst/>
          </a:prstGeom>
        </p:spPr>
      </p:pic>
    </p:spTree>
    <p:extLst>
      <p:ext uri="{BB962C8B-B14F-4D97-AF65-F5344CB8AC3E}">
        <p14:creationId xmlns:p14="http://schemas.microsoft.com/office/powerpoint/2010/main" val="2154362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89DBA60-9564-364E-8704-584B8B458CA3}" type="slidenum">
              <a:rPr lang="en-US" altLang="en-US" smtClean="0"/>
              <a:pPr/>
              <a:t>23</a:t>
            </a:fld>
            <a:endParaRPr lang="en-US" altLang="en-US"/>
          </a:p>
        </p:txBody>
      </p:sp>
      <p:pic>
        <p:nvPicPr>
          <p:cNvPr id="3" name="Picture 2"/>
          <p:cNvPicPr>
            <a:picLocks noChangeAspect="1"/>
          </p:cNvPicPr>
          <p:nvPr/>
        </p:nvPicPr>
        <p:blipFill>
          <a:blip r:embed="rId2"/>
          <a:stretch>
            <a:fillRect/>
          </a:stretch>
        </p:blipFill>
        <p:spPr>
          <a:xfrm>
            <a:off x="1410789" y="1021895"/>
            <a:ext cx="8571411" cy="4872439"/>
          </a:xfrm>
          <a:prstGeom prst="rect">
            <a:avLst/>
          </a:prstGeom>
        </p:spPr>
      </p:pic>
    </p:spTree>
    <p:extLst>
      <p:ext uri="{BB962C8B-B14F-4D97-AF65-F5344CB8AC3E}">
        <p14:creationId xmlns:p14="http://schemas.microsoft.com/office/powerpoint/2010/main" val="2218952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89DBA60-9564-364E-8704-584B8B458CA3}" type="slidenum">
              <a:rPr lang="en-US" altLang="en-US" smtClean="0"/>
              <a:pPr/>
              <a:t>24</a:t>
            </a:fld>
            <a:endParaRPr lang="en-US" altLang="en-US"/>
          </a:p>
        </p:txBody>
      </p:sp>
      <p:pic>
        <p:nvPicPr>
          <p:cNvPr id="3" name="Picture 2"/>
          <p:cNvPicPr>
            <a:picLocks noChangeAspect="1"/>
          </p:cNvPicPr>
          <p:nvPr/>
        </p:nvPicPr>
        <p:blipFill>
          <a:blip r:embed="rId2"/>
          <a:stretch>
            <a:fillRect/>
          </a:stretch>
        </p:blipFill>
        <p:spPr>
          <a:xfrm>
            <a:off x="1946366" y="1325335"/>
            <a:ext cx="8283690" cy="4508500"/>
          </a:xfrm>
          <a:prstGeom prst="rect">
            <a:avLst/>
          </a:prstGeom>
        </p:spPr>
      </p:pic>
      <p:sp>
        <p:nvSpPr>
          <p:cNvPr id="4" name="Rectangle 3"/>
          <p:cNvSpPr/>
          <p:nvPr/>
        </p:nvSpPr>
        <p:spPr>
          <a:xfrm>
            <a:off x="1946366" y="179755"/>
            <a:ext cx="8791303" cy="954107"/>
          </a:xfrm>
          <a:prstGeom prst="rect">
            <a:avLst/>
          </a:prstGeom>
        </p:spPr>
        <p:txBody>
          <a:bodyPr wrap="square">
            <a:spAutoFit/>
          </a:bodyPr>
          <a:lstStyle/>
          <a:p>
            <a:pPr algn="ctr"/>
            <a:r>
              <a:rPr lang="en-US" sz="2800" b="1" dirty="0">
                <a:latin typeface="Calibri" panose="020F0502020204030204" pitchFamily="34" charset="0"/>
                <a:ea typeface="Calibri" panose="020F0502020204030204" pitchFamily="34" charset="0"/>
                <a:cs typeface="Times New Roman" panose="02020603050405020304" pitchFamily="18" charset="0"/>
              </a:rPr>
              <a:t>Unconstrained Optimization: Gradient-based methods </a:t>
            </a:r>
            <a:endParaRPr lang="en-US" sz="2800" b="1" dirty="0" smtClean="0">
              <a:latin typeface="Calibri" panose="020F0502020204030204" pitchFamily="34" charset="0"/>
              <a:ea typeface="Calibri" panose="020F0502020204030204" pitchFamily="34" charset="0"/>
              <a:cs typeface="Times New Roman" panose="02020603050405020304" pitchFamily="18" charset="0"/>
            </a:endParaRPr>
          </a:p>
          <a:p>
            <a:pPr algn="ctr"/>
            <a:r>
              <a:rPr lang="en-US" sz="2800" b="1" dirty="0" smtClean="0">
                <a:latin typeface="Calibri" panose="020F0502020204030204" pitchFamily="34" charset="0"/>
                <a:ea typeface="Calibri" panose="020F0502020204030204" pitchFamily="34" charset="0"/>
                <a:cs typeface="Times New Roman" panose="02020603050405020304" pitchFamily="18" charset="0"/>
              </a:rPr>
              <a:t>(</a:t>
            </a:r>
            <a:r>
              <a:rPr lang="en-US" sz="2800" b="1" dirty="0">
                <a:latin typeface="Calibri" panose="020F0502020204030204" pitchFamily="34" charset="0"/>
                <a:ea typeface="Calibri" panose="020F0502020204030204" pitchFamily="34" charset="0"/>
                <a:cs typeface="Times New Roman" panose="02020603050405020304" pitchFamily="18" charset="0"/>
              </a:rPr>
              <a:t>e.g., gradient descent).</a:t>
            </a:r>
            <a:endParaRPr lang="en-IN" sz="2800" b="1" dirty="0"/>
          </a:p>
        </p:txBody>
      </p:sp>
    </p:spTree>
    <p:extLst>
      <p:ext uri="{BB962C8B-B14F-4D97-AF65-F5344CB8AC3E}">
        <p14:creationId xmlns:p14="http://schemas.microsoft.com/office/powerpoint/2010/main" val="3563617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89DBA60-9564-364E-8704-584B8B458CA3}" type="slidenum">
              <a:rPr lang="en-US" altLang="en-US" smtClean="0"/>
              <a:pPr/>
              <a:t>25</a:t>
            </a:fld>
            <a:endParaRPr lang="en-US" altLang="en-US"/>
          </a:p>
        </p:txBody>
      </p:sp>
      <p:pic>
        <p:nvPicPr>
          <p:cNvPr id="3" name="Picture 2"/>
          <p:cNvPicPr>
            <a:picLocks noChangeAspect="1"/>
          </p:cNvPicPr>
          <p:nvPr/>
        </p:nvPicPr>
        <p:blipFill>
          <a:blip r:embed="rId2"/>
          <a:stretch>
            <a:fillRect/>
          </a:stretch>
        </p:blipFill>
        <p:spPr>
          <a:xfrm>
            <a:off x="1240594" y="621164"/>
            <a:ext cx="9825823" cy="5343299"/>
          </a:xfrm>
          <a:prstGeom prst="rect">
            <a:avLst/>
          </a:prstGeom>
        </p:spPr>
      </p:pic>
    </p:spTree>
    <p:extLst>
      <p:ext uri="{BB962C8B-B14F-4D97-AF65-F5344CB8AC3E}">
        <p14:creationId xmlns:p14="http://schemas.microsoft.com/office/powerpoint/2010/main" val="3653377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89DBA60-9564-364E-8704-584B8B458CA3}" type="slidenum">
              <a:rPr lang="en-US" altLang="en-US" smtClean="0"/>
              <a:pPr/>
              <a:t>26</a:t>
            </a:fld>
            <a:endParaRPr lang="en-US" altLang="en-US"/>
          </a:p>
        </p:txBody>
      </p:sp>
      <p:pic>
        <p:nvPicPr>
          <p:cNvPr id="3" name="Picture 2"/>
          <p:cNvPicPr>
            <a:picLocks noChangeAspect="1"/>
          </p:cNvPicPr>
          <p:nvPr/>
        </p:nvPicPr>
        <p:blipFill>
          <a:blip r:embed="rId2"/>
          <a:stretch>
            <a:fillRect/>
          </a:stretch>
        </p:blipFill>
        <p:spPr>
          <a:xfrm>
            <a:off x="1061027" y="739456"/>
            <a:ext cx="9744134" cy="5217205"/>
          </a:xfrm>
          <a:prstGeom prst="rect">
            <a:avLst/>
          </a:prstGeom>
        </p:spPr>
      </p:pic>
    </p:spTree>
    <p:extLst>
      <p:ext uri="{BB962C8B-B14F-4D97-AF65-F5344CB8AC3E}">
        <p14:creationId xmlns:p14="http://schemas.microsoft.com/office/powerpoint/2010/main" val="2653387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89DBA60-9564-364E-8704-584B8B458CA3}" type="slidenum">
              <a:rPr lang="en-US" altLang="en-US" smtClean="0"/>
              <a:pPr/>
              <a:t>27</a:t>
            </a:fld>
            <a:endParaRPr lang="en-US" altLang="en-US"/>
          </a:p>
        </p:txBody>
      </p:sp>
      <p:pic>
        <p:nvPicPr>
          <p:cNvPr id="3" name="Picture 2"/>
          <p:cNvPicPr>
            <a:picLocks noChangeAspect="1"/>
          </p:cNvPicPr>
          <p:nvPr/>
        </p:nvPicPr>
        <p:blipFill>
          <a:blip r:embed="rId2"/>
          <a:stretch>
            <a:fillRect/>
          </a:stretch>
        </p:blipFill>
        <p:spPr>
          <a:xfrm>
            <a:off x="948230" y="985700"/>
            <a:ext cx="9609959" cy="5088527"/>
          </a:xfrm>
          <a:prstGeom prst="rect">
            <a:avLst/>
          </a:prstGeom>
        </p:spPr>
      </p:pic>
    </p:spTree>
    <p:extLst>
      <p:ext uri="{BB962C8B-B14F-4D97-AF65-F5344CB8AC3E}">
        <p14:creationId xmlns:p14="http://schemas.microsoft.com/office/powerpoint/2010/main" val="789044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89DBA60-9564-364E-8704-584B8B458CA3}" type="slidenum">
              <a:rPr lang="en-US" altLang="en-US" smtClean="0"/>
              <a:pPr/>
              <a:t>28</a:t>
            </a:fld>
            <a:endParaRPr lang="en-US" altLang="en-US"/>
          </a:p>
        </p:txBody>
      </p:sp>
      <p:pic>
        <p:nvPicPr>
          <p:cNvPr id="3" name="Picture 2"/>
          <p:cNvPicPr>
            <a:picLocks noChangeAspect="1"/>
          </p:cNvPicPr>
          <p:nvPr/>
        </p:nvPicPr>
        <p:blipFill>
          <a:blip r:embed="rId2"/>
          <a:stretch>
            <a:fillRect/>
          </a:stretch>
        </p:blipFill>
        <p:spPr>
          <a:xfrm>
            <a:off x="1698254" y="765946"/>
            <a:ext cx="8642493" cy="4720454"/>
          </a:xfrm>
          <a:prstGeom prst="rect">
            <a:avLst/>
          </a:prstGeom>
        </p:spPr>
      </p:pic>
    </p:spTree>
    <p:extLst>
      <p:ext uri="{BB962C8B-B14F-4D97-AF65-F5344CB8AC3E}">
        <p14:creationId xmlns:p14="http://schemas.microsoft.com/office/powerpoint/2010/main" val="317422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89DBA60-9564-364E-8704-584B8B458CA3}" type="slidenum">
              <a:rPr lang="en-US" altLang="en-US" smtClean="0"/>
              <a:pPr/>
              <a:t>29</a:t>
            </a:fld>
            <a:endParaRPr lang="en-US" altLang="en-US"/>
          </a:p>
        </p:txBody>
      </p:sp>
      <p:pic>
        <p:nvPicPr>
          <p:cNvPr id="3" name="Picture 2"/>
          <p:cNvPicPr>
            <a:picLocks noChangeAspect="1"/>
          </p:cNvPicPr>
          <p:nvPr/>
        </p:nvPicPr>
        <p:blipFill>
          <a:blip r:embed="rId2"/>
          <a:stretch>
            <a:fillRect/>
          </a:stretch>
        </p:blipFill>
        <p:spPr>
          <a:xfrm>
            <a:off x="1627421" y="1018086"/>
            <a:ext cx="8454112" cy="4384675"/>
          </a:xfrm>
          <a:prstGeom prst="rect">
            <a:avLst/>
          </a:prstGeom>
        </p:spPr>
      </p:pic>
    </p:spTree>
    <p:extLst>
      <p:ext uri="{BB962C8B-B14F-4D97-AF65-F5344CB8AC3E}">
        <p14:creationId xmlns:p14="http://schemas.microsoft.com/office/powerpoint/2010/main" val="2858908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4137"/>
            <a:ext cx="10515600" cy="1476103"/>
          </a:xfrm>
        </p:spPr>
        <p:txBody>
          <a:bodyPr/>
          <a:lstStyle/>
          <a:p>
            <a:r>
              <a:rPr lang="en-IN" b="1" dirty="0"/>
              <a:t>Applications of Optimization:</a:t>
            </a:r>
            <a:br>
              <a:rPr lang="en-IN" b="1" dirty="0"/>
            </a:br>
            <a:r>
              <a:rPr lang="en-IN" dirty="0"/>
              <a:t/>
            </a:r>
            <a:br>
              <a:rPr lang="en-IN" dirty="0"/>
            </a:br>
            <a:endParaRPr lang="en-IN" dirty="0"/>
          </a:p>
        </p:txBody>
      </p:sp>
      <p:sp>
        <p:nvSpPr>
          <p:cNvPr id="3" name="Content Placeholder 2"/>
          <p:cNvSpPr>
            <a:spLocks noGrp="1"/>
          </p:cNvSpPr>
          <p:nvPr>
            <p:ph idx="1"/>
          </p:nvPr>
        </p:nvSpPr>
        <p:spPr>
          <a:xfrm>
            <a:off x="838200" y="1711234"/>
            <a:ext cx="10515600" cy="4645115"/>
          </a:xfrm>
        </p:spPr>
        <p:txBody>
          <a:bodyPr/>
          <a:lstStyle/>
          <a:p>
            <a:r>
              <a:rPr lang="en-US" sz="1800" b="1" dirty="0"/>
              <a:t>Operations Research:</a:t>
            </a:r>
            <a:endParaRPr lang="en-US" sz="1800" dirty="0"/>
          </a:p>
          <a:p>
            <a:pPr lvl="1"/>
            <a:r>
              <a:rPr lang="en-US" sz="1800" dirty="0"/>
              <a:t>Optimization is widely used in operations research to optimize resource allocation, logistics, and scheduling problems.</a:t>
            </a:r>
          </a:p>
          <a:p>
            <a:r>
              <a:rPr lang="en-US" sz="1800" b="1" dirty="0"/>
              <a:t>Engineering:</a:t>
            </a:r>
            <a:endParaRPr lang="en-US" sz="1800" dirty="0"/>
          </a:p>
          <a:p>
            <a:pPr lvl="1"/>
            <a:r>
              <a:rPr lang="en-US" sz="1800" dirty="0"/>
              <a:t>Engineers use optimization to design efficient systems, such as optimizing the shape of an aircraft wing or maximizing the efficiency of a chemical process.</a:t>
            </a:r>
          </a:p>
          <a:p>
            <a:r>
              <a:rPr lang="en-US" sz="1800" b="1" dirty="0"/>
              <a:t>Finance:</a:t>
            </a:r>
            <a:endParaRPr lang="en-US" sz="1800" dirty="0"/>
          </a:p>
          <a:p>
            <a:pPr lvl="1"/>
            <a:r>
              <a:rPr lang="en-US" sz="1800" dirty="0"/>
              <a:t>In finance, optimization is used for portfolio management, risk assessment, and asset allocation.</a:t>
            </a:r>
          </a:p>
          <a:p>
            <a:r>
              <a:rPr lang="en-US" sz="1800" b="1" dirty="0"/>
              <a:t>Machine Learning:</a:t>
            </a:r>
            <a:endParaRPr lang="en-US" sz="1800" dirty="0"/>
          </a:p>
          <a:p>
            <a:pPr lvl="1"/>
            <a:r>
              <a:rPr lang="en-US" sz="1800" dirty="0"/>
              <a:t>Optimization plays a key role in training machine learning models. Algorithms like gradient descent are used to minimize the error or loss function.</a:t>
            </a:r>
          </a:p>
          <a:p>
            <a:r>
              <a:rPr lang="en-US" sz="1800" b="1" dirty="0"/>
              <a:t>Economics:</a:t>
            </a:r>
            <a:endParaRPr lang="en-US" sz="1800" dirty="0"/>
          </a:p>
          <a:p>
            <a:pPr lvl="1"/>
            <a:r>
              <a:rPr lang="en-US" sz="1800" dirty="0"/>
              <a:t>Economic models often involve optimizing utility functions or production costs.</a:t>
            </a:r>
          </a:p>
          <a:p>
            <a:endParaRPr lang="en-IN"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3</a:t>
            </a:fld>
            <a:endParaRPr lang="en-US" altLang="en-US"/>
          </a:p>
        </p:txBody>
      </p:sp>
    </p:spTree>
    <p:extLst>
      <p:ext uri="{BB962C8B-B14F-4D97-AF65-F5344CB8AC3E}">
        <p14:creationId xmlns:p14="http://schemas.microsoft.com/office/powerpoint/2010/main" val="1164247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89DBA60-9564-364E-8704-584B8B458CA3}" type="slidenum">
              <a:rPr lang="en-US" altLang="en-US" smtClean="0"/>
              <a:pPr/>
              <a:t>30</a:t>
            </a:fld>
            <a:endParaRPr lang="en-US" altLang="en-US"/>
          </a:p>
        </p:txBody>
      </p:sp>
      <p:pic>
        <p:nvPicPr>
          <p:cNvPr id="3" name="Picture 2"/>
          <p:cNvPicPr>
            <a:picLocks noChangeAspect="1"/>
          </p:cNvPicPr>
          <p:nvPr/>
        </p:nvPicPr>
        <p:blipFill>
          <a:blip r:embed="rId2"/>
          <a:stretch>
            <a:fillRect/>
          </a:stretch>
        </p:blipFill>
        <p:spPr>
          <a:xfrm>
            <a:off x="1685108" y="1543457"/>
            <a:ext cx="7958001" cy="3714661"/>
          </a:xfrm>
          <a:prstGeom prst="rect">
            <a:avLst/>
          </a:prstGeom>
        </p:spPr>
      </p:pic>
    </p:spTree>
    <p:extLst>
      <p:ext uri="{BB962C8B-B14F-4D97-AF65-F5344CB8AC3E}">
        <p14:creationId xmlns:p14="http://schemas.microsoft.com/office/powerpoint/2010/main" val="126419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89DBA60-9564-364E-8704-584B8B458CA3}" type="slidenum">
              <a:rPr lang="en-US" altLang="en-US" smtClean="0"/>
              <a:pPr/>
              <a:t>31</a:t>
            </a:fld>
            <a:endParaRPr lang="en-US" altLang="en-US"/>
          </a:p>
        </p:txBody>
      </p:sp>
      <p:pic>
        <p:nvPicPr>
          <p:cNvPr id="4" name="Picture 3"/>
          <p:cNvPicPr>
            <a:picLocks noChangeAspect="1"/>
          </p:cNvPicPr>
          <p:nvPr/>
        </p:nvPicPr>
        <p:blipFill>
          <a:blip r:embed="rId2"/>
          <a:stretch>
            <a:fillRect/>
          </a:stretch>
        </p:blipFill>
        <p:spPr>
          <a:xfrm>
            <a:off x="1217377" y="1074284"/>
            <a:ext cx="8856263" cy="5078321"/>
          </a:xfrm>
          <a:prstGeom prst="rect">
            <a:avLst/>
          </a:prstGeom>
        </p:spPr>
      </p:pic>
    </p:spTree>
    <p:extLst>
      <p:ext uri="{BB962C8B-B14F-4D97-AF65-F5344CB8AC3E}">
        <p14:creationId xmlns:p14="http://schemas.microsoft.com/office/powerpoint/2010/main" val="7030234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89DBA60-9564-364E-8704-584B8B458CA3}" type="slidenum">
              <a:rPr lang="en-US" altLang="en-US" smtClean="0"/>
              <a:pPr/>
              <a:t>32</a:t>
            </a:fld>
            <a:endParaRPr lang="en-US" altLang="en-US"/>
          </a:p>
        </p:txBody>
      </p:sp>
      <p:pic>
        <p:nvPicPr>
          <p:cNvPr id="3" name="Picture 2"/>
          <p:cNvPicPr>
            <a:picLocks noChangeAspect="1"/>
          </p:cNvPicPr>
          <p:nvPr/>
        </p:nvPicPr>
        <p:blipFill>
          <a:blip r:embed="rId2"/>
          <a:stretch>
            <a:fillRect/>
          </a:stretch>
        </p:blipFill>
        <p:spPr>
          <a:xfrm>
            <a:off x="997733" y="634908"/>
            <a:ext cx="10066646" cy="5721442"/>
          </a:xfrm>
          <a:prstGeom prst="rect">
            <a:avLst/>
          </a:prstGeom>
        </p:spPr>
      </p:pic>
    </p:spTree>
    <p:extLst>
      <p:ext uri="{BB962C8B-B14F-4D97-AF65-F5344CB8AC3E}">
        <p14:creationId xmlns:p14="http://schemas.microsoft.com/office/powerpoint/2010/main" val="17282825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89DBA60-9564-364E-8704-584B8B458CA3}" type="slidenum">
              <a:rPr lang="en-US" altLang="en-US" smtClean="0"/>
              <a:pPr/>
              <a:t>33</a:t>
            </a:fld>
            <a:endParaRPr lang="en-US" altLang="en-US"/>
          </a:p>
        </p:txBody>
      </p:sp>
      <p:pic>
        <p:nvPicPr>
          <p:cNvPr id="3" name="Picture 2"/>
          <p:cNvPicPr>
            <a:picLocks noChangeAspect="1"/>
          </p:cNvPicPr>
          <p:nvPr/>
        </p:nvPicPr>
        <p:blipFill>
          <a:blip r:embed="rId2"/>
          <a:stretch>
            <a:fillRect/>
          </a:stretch>
        </p:blipFill>
        <p:spPr>
          <a:xfrm>
            <a:off x="1496478" y="765538"/>
            <a:ext cx="8866042" cy="5054600"/>
          </a:xfrm>
          <a:prstGeom prst="rect">
            <a:avLst/>
          </a:prstGeom>
        </p:spPr>
      </p:pic>
    </p:spTree>
    <p:extLst>
      <p:ext uri="{BB962C8B-B14F-4D97-AF65-F5344CB8AC3E}">
        <p14:creationId xmlns:p14="http://schemas.microsoft.com/office/powerpoint/2010/main" val="32448290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89DBA60-9564-364E-8704-584B8B458CA3}" type="slidenum">
              <a:rPr lang="en-US" altLang="en-US" smtClean="0"/>
              <a:pPr/>
              <a:t>34</a:t>
            </a:fld>
            <a:endParaRPr lang="en-US" altLang="en-US"/>
          </a:p>
        </p:txBody>
      </p:sp>
      <p:pic>
        <p:nvPicPr>
          <p:cNvPr id="3" name="Picture 2"/>
          <p:cNvPicPr>
            <a:picLocks noChangeAspect="1"/>
          </p:cNvPicPr>
          <p:nvPr/>
        </p:nvPicPr>
        <p:blipFill>
          <a:blip r:embed="rId2"/>
          <a:stretch>
            <a:fillRect/>
          </a:stretch>
        </p:blipFill>
        <p:spPr>
          <a:xfrm>
            <a:off x="1721606" y="784587"/>
            <a:ext cx="8887883" cy="5035550"/>
          </a:xfrm>
          <a:prstGeom prst="rect">
            <a:avLst/>
          </a:prstGeom>
        </p:spPr>
      </p:pic>
    </p:spTree>
    <p:extLst>
      <p:ext uri="{BB962C8B-B14F-4D97-AF65-F5344CB8AC3E}">
        <p14:creationId xmlns:p14="http://schemas.microsoft.com/office/powerpoint/2010/main" val="24535484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89DBA60-9564-364E-8704-584B8B458CA3}" type="slidenum">
              <a:rPr lang="en-US" altLang="en-US" smtClean="0"/>
              <a:pPr/>
              <a:t>35</a:t>
            </a:fld>
            <a:endParaRPr lang="en-US" altLang="en-US"/>
          </a:p>
        </p:txBody>
      </p:sp>
      <p:sp>
        <p:nvSpPr>
          <p:cNvPr id="3" name="Rectangle 2"/>
          <p:cNvSpPr/>
          <p:nvPr/>
        </p:nvSpPr>
        <p:spPr>
          <a:xfrm>
            <a:off x="3573966" y="2967335"/>
            <a:ext cx="5044074" cy="1446550"/>
          </a:xfrm>
          <a:prstGeom prst="rect">
            <a:avLst/>
          </a:prstGeom>
          <a:noFill/>
        </p:spPr>
        <p:txBody>
          <a:bodyPr wrap="none" lIns="91440" tIns="45720" rIns="91440" bIns="45720">
            <a:spAutoFit/>
          </a:bodyPr>
          <a:lstStyle/>
          <a:p>
            <a:pPr algn="ctr"/>
            <a:r>
              <a:rPr lang="en-US" sz="8800" b="1" cap="none" spc="0"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Thank you</a:t>
            </a:r>
            <a:endParaRPr lang="en-US" sz="88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2336639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440"/>
            <a:ext cx="10515600" cy="1345474"/>
          </a:xfrm>
        </p:spPr>
        <p:txBody>
          <a:bodyPr/>
          <a:lstStyle/>
          <a:p>
            <a:r>
              <a:rPr lang="en-IN" b="1" dirty="0"/>
              <a:t>Types of Optimization:</a:t>
            </a:r>
            <a:br>
              <a:rPr lang="en-IN" b="1" dirty="0"/>
            </a:br>
            <a:endParaRPr lang="en-IN" dirty="0"/>
          </a:p>
        </p:txBody>
      </p:sp>
      <p:sp>
        <p:nvSpPr>
          <p:cNvPr id="3" name="Content Placeholder 2"/>
          <p:cNvSpPr>
            <a:spLocks noGrp="1"/>
          </p:cNvSpPr>
          <p:nvPr>
            <p:ph idx="1"/>
          </p:nvPr>
        </p:nvSpPr>
        <p:spPr>
          <a:xfrm>
            <a:off x="838200" y="1567543"/>
            <a:ext cx="10515600" cy="4609420"/>
          </a:xfrm>
        </p:spPr>
        <p:txBody>
          <a:bodyPr/>
          <a:lstStyle/>
          <a:p>
            <a:r>
              <a:rPr lang="en-US" sz="1800" b="1" dirty="0"/>
              <a:t>Linear Optimization (Linear Programming):</a:t>
            </a:r>
            <a:endParaRPr lang="en-US" sz="1800" dirty="0"/>
          </a:p>
          <a:p>
            <a:pPr lvl="1"/>
            <a:r>
              <a:rPr lang="en-US" sz="1800" dirty="0"/>
              <a:t>In linear optimization, both the objective function and the constraints are linear. The Simplex algorithm is a common method used to solve linear programming problems.</a:t>
            </a:r>
          </a:p>
          <a:p>
            <a:r>
              <a:rPr lang="en-US" sz="1800" b="1" dirty="0"/>
              <a:t>Nonlinear Optimization:</a:t>
            </a:r>
            <a:endParaRPr lang="en-US" sz="1800" dirty="0"/>
          </a:p>
          <a:p>
            <a:pPr lvl="1"/>
            <a:r>
              <a:rPr lang="en-US" sz="1800" dirty="0"/>
              <a:t>In nonlinear optimization, either the objective function or the constraints (or both) involve nonlinear relationships. Various algorithms, such as the Newton-Raphson method or genetic algorithms, can be employed for nonlinear optimization.</a:t>
            </a:r>
          </a:p>
          <a:p>
            <a:r>
              <a:rPr lang="en-US" sz="1800" b="1" dirty="0"/>
              <a:t>Integer Programming:</a:t>
            </a:r>
            <a:endParaRPr lang="en-US" sz="1800" dirty="0"/>
          </a:p>
          <a:p>
            <a:pPr lvl="1"/>
            <a:r>
              <a:rPr lang="en-US" sz="1800" dirty="0"/>
              <a:t>In integer programming, some or all of the decision variables are restricted to integer values. This is often encountered in problems where variables represent discrete entities, like the number of items to be produced.</a:t>
            </a:r>
          </a:p>
          <a:p>
            <a:r>
              <a:rPr lang="en-US" sz="1800" b="1" dirty="0"/>
              <a:t>Multi-objective Optimization:</a:t>
            </a:r>
            <a:endParaRPr lang="en-US" sz="1800" dirty="0"/>
          </a:p>
          <a:p>
            <a:pPr lvl="1"/>
            <a:r>
              <a:rPr lang="en-US" sz="1800" dirty="0"/>
              <a:t>Some problems involve multiple conflicting objectives. Multi-objective optimization aims to find a set of solutions that represent a trade-off between these objectives, known as the Pareto front.</a:t>
            </a:r>
          </a:p>
          <a:p>
            <a:endParaRPr lang="en-IN"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4</a:t>
            </a:fld>
            <a:endParaRPr lang="en-US" altLang="en-US"/>
          </a:p>
        </p:txBody>
      </p:sp>
    </p:spTree>
    <p:extLst>
      <p:ext uri="{BB962C8B-B14F-4D97-AF65-F5344CB8AC3E}">
        <p14:creationId xmlns:p14="http://schemas.microsoft.com/office/powerpoint/2010/main" val="10536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4748C1-214E-5A42-AFB0-AA37B5C4913C}" type="slidenum">
              <a:rPr lang="en-US" altLang="en-US" smtClean="0"/>
              <a:pPr/>
              <a:t>5</a:t>
            </a:fld>
            <a:endParaRPr lang="en-US" altLang="en-US"/>
          </a:p>
        </p:txBody>
      </p:sp>
      <p:sp>
        <p:nvSpPr>
          <p:cNvPr id="2" name="Title 1"/>
          <p:cNvSpPr>
            <a:spLocks noGrp="1"/>
          </p:cNvSpPr>
          <p:nvPr>
            <p:ph type="title" idx="4294967295"/>
          </p:nvPr>
        </p:nvSpPr>
        <p:spPr>
          <a:xfrm>
            <a:off x="2286001" y="0"/>
            <a:ext cx="7615646" cy="1110344"/>
          </a:xfrm>
        </p:spPr>
        <p:txBody>
          <a:bodyPr/>
          <a:lstStyle/>
          <a:p>
            <a:pPr algn="ctr"/>
            <a:r>
              <a:rPr lang="en-US" dirty="0"/>
              <a:t>Optimization in </a:t>
            </a:r>
            <a:r>
              <a:rPr lang="en-US" dirty="0" smtClean="0"/>
              <a:t>Python</a:t>
            </a:r>
            <a:endParaRPr lang="en-IN" dirty="0"/>
          </a:p>
        </p:txBody>
      </p:sp>
      <p:pic>
        <p:nvPicPr>
          <p:cNvPr id="5" name="Picture 4"/>
          <p:cNvPicPr>
            <a:picLocks noChangeAspect="1"/>
          </p:cNvPicPr>
          <p:nvPr/>
        </p:nvPicPr>
        <p:blipFill>
          <a:blip r:embed="rId2"/>
          <a:stretch>
            <a:fillRect/>
          </a:stretch>
        </p:blipFill>
        <p:spPr>
          <a:xfrm>
            <a:off x="2154896" y="1110344"/>
            <a:ext cx="7877855" cy="5518304"/>
          </a:xfrm>
          <a:prstGeom prst="rect">
            <a:avLst/>
          </a:prstGeom>
        </p:spPr>
      </p:pic>
    </p:spTree>
    <p:extLst>
      <p:ext uri="{BB962C8B-B14F-4D97-AF65-F5344CB8AC3E}">
        <p14:creationId xmlns:p14="http://schemas.microsoft.com/office/powerpoint/2010/main" val="3367733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t="-1000" r="1000"/>
          </a:stretch>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89DBA60-9564-364E-8704-584B8B458CA3}" type="slidenum">
              <a:rPr lang="en-US" altLang="en-US" smtClean="0"/>
              <a:pPr/>
              <a:t>6</a:t>
            </a:fld>
            <a:endParaRPr lang="en-US" altLang="en-US"/>
          </a:p>
        </p:txBody>
      </p:sp>
      <p:pic>
        <p:nvPicPr>
          <p:cNvPr id="3" name="Picture 2"/>
          <p:cNvPicPr>
            <a:picLocks noChangeAspect="1"/>
          </p:cNvPicPr>
          <p:nvPr/>
        </p:nvPicPr>
        <p:blipFill>
          <a:blip r:embed="rId4"/>
          <a:stretch>
            <a:fillRect/>
          </a:stretch>
        </p:blipFill>
        <p:spPr>
          <a:xfrm>
            <a:off x="1776549" y="614907"/>
            <a:ext cx="7685586" cy="5501904"/>
          </a:xfrm>
          <a:prstGeom prst="rect">
            <a:avLst/>
          </a:prstGeom>
        </p:spPr>
      </p:pic>
    </p:spTree>
    <p:extLst>
      <p:ext uri="{BB962C8B-B14F-4D97-AF65-F5344CB8AC3E}">
        <p14:creationId xmlns:p14="http://schemas.microsoft.com/office/powerpoint/2010/main" val="135823266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89DBA60-9564-364E-8704-584B8B458CA3}" type="slidenum">
              <a:rPr lang="en-US" altLang="en-US" smtClean="0"/>
              <a:pPr/>
              <a:t>7</a:t>
            </a:fld>
            <a:endParaRPr lang="en-US" alt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3968" y="890233"/>
            <a:ext cx="8164064" cy="5077534"/>
          </a:xfrm>
          <a:prstGeom prst="rect">
            <a:avLst/>
          </a:prstGeom>
        </p:spPr>
      </p:pic>
    </p:spTree>
    <p:extLst>
      <p:ext uri="{BB962C8B-B14F-4D97-AF65-F5344CB8AC3E}">
        <p14:creationId xmlns:p14="http://schemas.microsoft.com/office/powerpoint/2010/main" val="3010883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89DBA60-9564-364E-8704-584B8B458CA3}" type="slidenum">
              <a:rPr lang="en-US" altLang="en-US" smtClean="0"/>
              <a:pPr/>
              <a:t>8</a:t>
            </a:fld>
            <a:endParaRPr lang="en-US"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4968" y="875943"/>
            <a:ext cx="7802064" cy="5106113"/>
          </a:xfrm>
          <a:prstGeom prst="rect">
            <a:avLst/>
          </a:prstGeom>
        </p:spPr>
      </p:pic>
    </p:spTree>
    <p:extLst>
      <p:ext uri="{BB962C8B-B14F-4D97-AF65-F5344CB8AC3E}">
        <p14:creationId xmlns:p14="http://schemas.microsoft.com/office/powerpoint/2010/main" val="3125677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89DBA60-9564-364E-8704-584B8B458CA3}" type="slidenum">
              <a:rPr lang="en-US" altLang="en-US" smtClean="0"/>
              <a:pPr/>
              <a:t>9</a:t>
            </a:fld>
            <a:endParaRPr lang="en-US" altLang="en-US"/>
          </a:p>
        </p:txBody>
      </p:sp>
      <p:pic>
        <p:nvPicPr>
          <p:cNvPr id="3" name="Picture 2"/>
          <p:cNvPicPr>
            <a:picLocks noChangeAspect="1"/>
          </p:cNvPicPr>
          <p:nvPr/>
        </p:nvPicPr>
        <p:blipFill>
          <a:blip r:embed="rId2"/>
          <a:stretch>
            <a:fillRect/>
          </a:stretch>
        </p:blipFill>
        <p:spPr>
          <a:xfrm>
            <a:off x="1664510" y="568687"/>
            <a:ext cx="9166776" cy="5427164"/>
          </a:xfrm>
          <a:prstGeom prst="rect">
            <a:avLst/>
          </a:prstGeom>
        </p:spPr>
      </p:pic>
    </p:spTree>
    <p:extLst>
      <p:ext uri="{BB962C8B-B14F-4D97-AF65-F5344CB8AC3E}">
        <p14:creationId xmlns:p14="http://schemas.microsoft.com/office/powerpoint/2010/main" val="153496426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7949</TotalTime>
  <Words>539</Words>
  <Application>Microsoft Office PowerPoint</Application>
  <PresentationFormat>Widescreen</PresentationFormat>
  <Paragraphs>77</Paragraphs>
  <Slides>35</Slides>
  <Notes>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7" baseType="lpstr">
      <vt:lpstr>Adobe Garamond Pro Bold</vt:lpstr>
      <vt:lpstr>Arial</vt:lpstr>
      <vt:lpstr>Arial Black</vt:lpstr>
      <vt:lpstr>Calibri</vt:lpstr>
      <vt:lpstr>Calibri Light</vt:lpstr>
      <vt:lpstr>Casper</vt:lpstr>
      <vt:lpstr>Karla</vt:lpstr>
      <vt:lpstr>Raleway ExtraBold</vt:lpstr>
      <vt:lpstr>Times New Roman</vt:lpstr>
      <vt:lpstr>Times New Roman (Hebrew)</vt:lpstr>
      <vt:lpstr>1_Office Theme</vt:lpstr>
      <vt:lpstr>CorelDRAW</vt:lpstr>
      <vt:lpstr>PowerPoint Presentation</vt:lpstr>
      <vt:lpstr>Introduction of Optimization</vt:lpstr>
      <vt:lpstr>Applications of Optimization:  </vt:lpstr>
      <vt:lpstr>Types of Optimization: </vt:lpstr>
      <vt:lpstr>Optimization in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Nidhi Chaudhary</dc:creator>
  <cp:lastModifiedBy>Dell</cp:lastModifiedBy>
  <cp:revision>86</cp:revision>
  <dcterms:created xsi:type="dcterms:W3CDTF">2020-01-14T08:26:44Z</dcterms:created>
  <dcterms:modified xsi:type="dcterms:W3CDTF">2024-01-17T14:30:10Z</dcterms:modified>
</cp:coreProperties>
</file>