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17"/>
  </p:notesMasterIdLst>
  <p:sldIdLst>
    <p:sldId id="328" r:id="rId3"/>
    <p:sldId id="337" r:id="rId4"/>
    <p:sldId id="338" r:id="rId5"/>
    <p:sldId id="290" r:id="rId6"/>
    <p:sldId id="291" r:id="rId7"/>
    <p:sldId id="293" r:id="rId8"/>
    <p:sldId id="336" r:id="rId9"/>
    <p:sldId id="261" r:id="rId10"/>
    <p:sldId id="294" r:id="rId11"/>
    <p:sldId id="303" r:id="rId12"/>
    <p:sldId id="306" r:id="rId13"/>
    <p:sldId id="307" r:id="rId14"/>
    <p:sldId id="330" r:id="rId15"/>
    <p:sldId id="33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vinder Singh" initials="KS" lastIdx="1" clrIdx="0">
    <p:extLst>
      <p:ext uri="{19B8F6BF-5375-455C-9EA6-DF929625EA0E}">
        <p15:presenceInfo xmlns:p15="http://schemas.microsoft.com/office/powerpoint/2012/main" xmlns="" userId="8ab99ac9ae8244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067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74853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16703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0125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0EFA5-3684-423E-8C07-DEFB44E2A047}" type="slidenum">
              <a:rPr lang="he-IL" sz="1200" smtClean="0"/>
              <a:pPr/>
              <a:t>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2" y="4342778"/>
            <a:ext cx="5030698" cy="41157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11568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77A0F-BCBE-4BAA-B21E-4E11F350D847}" type="slidenum">
              <a:rPr lang="he-IL" sz="1200" smtClean="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54176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DC18AD-18C9-48A7-97AE-27935A04EFFB}" type="slidenum">
              <a:rPr lang="he-IL" sz="1200" smtClean="0"/>
              <a:pPr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6468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xmlns="" val="111982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cyberyozh.com/comprehensive-encryption-of-operating-system-or-hard-disk-drive/" TargetMode="External"/><Relationship Id="rId2" Type="http://schemas.openxmlformats.org/officeDocument/2006/relationships/hyperlink" Target="https://www.edureka.co/blog/what-is-cryptograph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os-security-management" TargetMode="External"/><Relationship Id="rId3" Type="http://schemas.openxmlformats.org/officeDocument/2006/relationships/hyperlink" Target="https://www.tutorialspoint.com/operating_system/os_security.htm" TargetMode="External"/><Relationship Id="rId7" Type="http://schemas.openxmlformats.org/officeDocument/2006/relationships/hyperlink" Target="https://www.geeksforgeeks.org/system-security/" TargetMode="External"/><Relationship Id="rId2" Type="http://schemas.openxmlformats.org/officeDocument/2006/relationships/hyperlink" Target="https://www.unf.edu/public/cop4610/ree/Notes/PPT/PPT8E/CH15-OS8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qa.io/security-threats-attack-vectors/" TargetMode="External"/><Relationship Id="rId5" Type="http://schemas.openxmlformats.org/officeDocument/2006/relationships/hyperlink" Target="https://www.cs.uic.edu/~jbell/CourseNotes/OperatingSystems/15_Security.html" TargetMode="External"/><Relationship Id="rId4" Type="http://schemas.openxmlformats.org/officeDocument/2006/relationships/hyperlink" Target="https://www.coursehero.com/file/19323929/Operating-System-Threats-and-Vulnerabiliti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316" y="5137403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6648" y="5612047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572250" y="621881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0983CA01-DED8-4A8A-82CA-5B1BE1DADB0C}"/>
              </a:ext>
            </a:extLst>
          </p:cNvPr>
          <p:cNvSpPr/>
          <p:nvPr/>
        </p:nvSpPr>
        <p:spPr>
          <a:xfrm flipV="1">
            <a:off x="7130143" y="5649941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7" name="Object 2"/>
          <p:cNvPicPr>
            <a:picLocks noChangeAspect="1" noChangeArrowheads="1"/>
          </p:cNvPicPr>
          <p:nvPr/>
        </p:nvPicPr>
        <p:blipFill>
          <a:blip r:embed="rId2">
            <a:lum bright="76000"/>
          </a:blip>
          <a:srcRect/>
          <a:stretch>
            <a:fillRect/>
          </a:stretch>
        </p:blipFill>
        <p:spPr bwMode="auto">
          <a:xfrm>
            <a:off x="57150" y="2831086"/>
            <a:ext cx="2478088" cy="3148013"/>
          </a:xfrm>
          <a:prstGeom prst="rect">
            <a:avLst/>
          </a:prstGeom>
          <a:noFill/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0983CA01-DED8-4A8A-82CA-5B1BE1DADB0C}"/>
              </a:ext>
            </a:extLst>
          </p:cNvPr>
          <p:cNvSpPr/>
          <p:nvPr/>
        </p:nvSpPr>
        <p:spPr>
          <a:xfrm flipH="1">
            <a:off x="5284078" y="-354899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3056" y="173558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 xmlns:lc="http://schemas.openxmlformats.org/drawingml/2006/lockedCanvas">
                  <a14:imgLayer r:embed="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078" y="-265438"/>
            <a:ext cx="2894815" cy="1538254"/>
          </a:xfrm>
          <a:prstGeom prst="rect">
            <a:avLst/>
          </a:prstGeom>
        </p:spPr>
      </p:pic>
      <p:sp>
        <p:nvSpPr>
          <p:cNvPr id="11" name="Right Triangle 10"/>
          <p:cNvSpPr/>
          <p:nvPr/>
        </p:nvSpPr>
        <p:spPr>
          <a:xfrm rot="10800000" flipV="1">
            <a:off x="7372348" y="5044061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5161019" y="5729622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4336" y="5753707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"/>
          <p:cNvSpPr txBox="1"/>
          <p:nvPr/>
        </p:nvSpPr>
        <p:spPr>
          <a:xfrm>
            <a:off x="2903893" y="6006620"/>
            <a:ext cx="137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496508" y="1286662"/>
            <a:ext cx="6797489" cy="592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latin typeface="Arial Black" panose="020B0A04020102020204" pitchFamily="34" charset="0"/>
              </a:rPr>
              <a:t>Operating System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latin typeface="Arial Black" panose="020B0A04020102020204" pitchFamily="34" charset="0"/>
              </a:rPr>
              <a:t>Subject Coordinator: Er. Divya Verma(E13867)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Asymmetric Encryption Example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EA9493-EF50-48B4-90AE-EB8F3EC5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example. make </a:t>
            </a:r>
            <a:r>
              <a:rPr lang="en-US" i="1" dirty="0"/>
              <a:t>p </a:t>
            </a:r>
            <a:r>
              <a:rPr lang="en-US" dirty="0"/>
              <a:t>= 7and </a:t>
            </a:r>
            <a:r>
              <a:rPr lang="en-US" i="1" dirty="0"/>
              <a:t>q </a:t>
            </a:r>
            <a:r>
              <a:rPr lang="en-US" dirty="0"/>
              <a:t>= 13</a:t>
            </a:r>
          </a:p>
          <a:p>
            <a:endParaRPr lang="en-US" sz="825" dirty="0"/>
          </a:p>
          <a:p>
            <a:r>
              <a:rPr lang="en-US" dirty="0"/>
              <a:t>We then calculate </a:t>
            </a:r>
            <a:r>
              <a:rPr lang="en-US" i="1" dirty="0"/>
              <a:t>N </a:t>
            </a:r>
            <a:r>
              <a:rPr lang="en-US" dirty="0"/>
              <a:t>= 7∗13 = 91 and (</a:t>
            </a:r>
            <a:r>
              <a:rPr lang="en-US" i="1" dirty="0"/>
              <a:t>p</a:t>
            </a:r>
            <a:r>
              <a:rPr lang="en-US" dirty="0"/>
              <a:t>−1)(</a:t>
            </a:r>
            <a:r>
              <a:rPr lang="en-US" i="1" dirty="0"/>
              <a:t>q</a:t>
            </a:r>
            <a:r>
              <a:rPr lang="en-US" dirty="0"/>
              <a:t>−1) = 72</a:t>
            </a:r>
          </a:p>
          <a:p>
            <a:endParaRPr lang="en-US" sz="825" dirty="0"/>
          </a:p>
          <a:p>
            <a:r>
              <a:rPr lang="en-US" dirty="0"/>
              <a:t>We next select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 </a:t>
            </a:r>
            <a:r>
              <a:rPr lang="en-US" dirty="0"/>
              <a:t>relatively prime to 72 and</a:t>
            </a:r>
            <a:r>
              <a:rPr lang="en-US" i="1" dirty="0"/>
              <a:t>&lt; </a:t>
            </a:r>
            <a:r>
              <a:rPr lang="en-US" dirty="0"/>
              <a:t>72, yielding 5</a:t>
            </a:r>
          </a:p>
          <a:p>
            <a:endParaRPr lang="en-US" sz="825" dirty="0"/>
          </a:p>
          <a:p>
            <a:r>
              <a:rPr lang="en-US" dirty="0"/>
              <a:t>Finally, we calculate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</a:t>
            </a:r>
            <a:r>
              <a:rPr lang="en-US" dirty="0"/>
              <a:t>such that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</a:t>
            </a:r>
            <a:r>
              <a:rPr lang="en-US" dirty="0"/>
              <a:t>mod 72 = 1, yielding 29</a:t>
            </a:r>
          </a:p>
          <a:p>
            <a:endParaRPr lang="en-US" sz="825" dirty="0"/>
          </a:p>
          <a:p>
            <a:r>
              <a:rPr lang="en-US" dirty="0"/>
              <a:t>We now have our keys</a:t>
            </a:r>
          </a:p>
          <a:p>
            <a:pPr lvl="1"/>
            <a:r>
              <a:rPr lang="en-US" dirty="0"/>
              <a:t>Public key,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baseline="-25000" dirty="0"/>
              <a:t>, </a:t>
            </a:r>
            <a:r>
              <a:rPr lang="en-US" i="1" dirty="0"/>
              <a:t>N </a:t>
            </a:r>
            <a:r>
              <a:rPr lang="en-US" dirty="0"/>
              <a:t>= 5</a:t>
            </a:r>
            <a:r>
              <a:rPr lang="en-US" i="1" dirty="0"/>
              <a:t>, </a:t>
            </a:r>
            <a:r>
              <a:rPr lang="en-US" dirty="0"/>
              <a:t>91</a:t>
            </a:r>
          </a:p>
          <a:p>
            <a:pPr lvl="1"/>
            <a:r>
              <a:rPr lang="en-US" dirty="0"/>
              <a:t>Private key,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, N </a:t>
            </a:r>
            <a:r>
              <a:rPr lang="en-US" dirty="0"/>
              <a:t>= 29</a:t>
            </a:r>
            <a:r>
              <a:rPr lang="en-US" i="1" dirty="0"/>
              <a:t>, </a:t>
            </a:r>
            <a:r>
              <a:rPr lang="en-US" dirty="0"/>
              <a:t>91</a:t>
            </a:r>
          </a:p>
          <a:p>
            <a:pPr lvl="1"/>
            <a:endParaRPr lang="en-US" sz="825" dirty="0"/>
          </a:p>
          <a:p>
            <a:r>
              <a:rPr lang="en-US" dirty="0"/>
              <a:t> Encrypting the message 69 with the public key results in the cyphertext 62</a:t>
            </a:r>
          </a:p>
          <a:p>
            <a:endParaRPr lang="en-US" sz="825" dirty="0"/>
          </a:p>
          <a:p>
            <a:r>
              <a:rPr lang="en-US" dirty="0"/>
              <a:t>Cyphertext can be decoded with the private key</a:t>
            </a:r>
          </a:p>
          <a:p>
            <a:pPr lvl="1"/>
            <a:r>
              <a:rPr lang="en-US" dirty="0"/>
              <a:t>Public key can be distributed in cleartext to anyone who wants to communicate with holder of public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7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Encryption and Decryption using RSA Asymmetric Cryptography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4" descr="15">
            <a:extLst>
              <a:ext uri="{FF2B5EF4-FFF2-40B4-BE49-F238E27FC236}">
                <a16:creationId xmlns:a16="http://schemas.microsoft.com/office/drawing/2014/main" xmlns="" id="{619FD4EC-B83B-4FEF-A5B3-3880C356F5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93833"/>
            <a:ext cx="4419600" cy="465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898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10668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Cryptography (Cont.)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7B1492-7B5E-4CC6-BF91-F93913AA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495800"/>
          </a:xfrm>
        </p:spPr>
        <p:txBody>
          <a:bodyPr>
            <a:normAutofit/>
          </a:bodyPr>
          <a:lstStyle/>
          <a:p>
            <a:r>
              <a:rPr lang="en-US" sz="2800" dirty="0"/>
              <a:t>Note symmetric cryptography based on transformations, asymmetric based on mathematical functions</a:t>
            </a:r>
          </a:p>
          <a:p>
            <a:pPr lvl="1"/>
            <a:r>
              <a:rPr lang="en-US" sz="2800" dirty="0"/>
              <a:t>Asymmetric much more compute intensive</a:t>
            </a:r>
          </a:p>
          <a:p>
            <a:pPr lvl="1"/>
            <a:r>
              <a:rPr lang="en-US" sz="2800" dirty="0"/>
              <a:t>Typically not used for bulk data encryption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3330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Video Links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001000" cy="3352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3600" dirty="0">
                <a:hlinkClick r:id="rId2"/>
              </a:rPr>
              <a:t>https://www.edureka.co/blog/what-is-cryptography/</a:t>
            </a:r>
            <a:r>
              <a:rPr lang="en-IN" sz="3600" dirty="0"/>
              <a:t> </a:t>
            </a:r>
            <a:r>
              <a:rPr lang="en-IN" sz="6000" dirty="0"/>
              <a:t/>
            </a:r>
            <a:br>
              <a:rPr lang="en-IN" sz="60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>
                <a:hlinkClick r:id="rId3"/>
              </a:rPr>
              <a:t>https://book.cyberyozh.com/comprehensive-encryption-of-operating-system-or-hard-disk-drive/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924800" cy="1066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495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https://www.unf.edu/public/cop4610/ree/Notes/PPT/PPT8E/CH15-OS8e.pdf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3"/>
              </a:rPr>
              <a:t>https://www.tutorialspoint.com/operating_system/os_security.htm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4"/>
              </a:rPr>
              <a:t>https://www.coursehero.com/file/19323929/Operating-System-Threats-and-Vulnerabilities/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5"/>
              </a:rPr>
              <a:t>https://www.cs.uic.edu/~jbell/CourseNotes/OperatingSystems/15_Security.html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6"/>
              </a:rPr>
              <a:t>https://devqa.io/security-threats-attack-vectors/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7"/>
              </a:rPr>
              <a:t>https://www.geeksforgeeks.org/system-security/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8"/>
              </a:rPr>
              <a:t>https://www.javatpoint.com/os-security-management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44958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System Protection and Security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667000"/>
            <a:ext cx="8305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856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914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Cryptography as a Security Tool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648200"/>
          </a:xfrm>
        </p:spPr>
        <p:txBody>
          <a:bodyPr>
            <a:normAutofit/>
          </a:bodyPr>
          <a:lstStyle/>
          <a:p>
            <a:r>
              <a:rPr lang="en-US" sz="2000" dirty="0"/>
              <a:t>Broadest security tool available</a:t>
            </a:r>
          </a:p>
          <a:p>
            <a:pPr lvl="1"/>
            <a:r>
              <a:rPr lang="en-US" dirty="0"/>
              <a:t>Internal to a given computer, source and destination of messages can be known and protected</a:t>
            </a:r>
          </a:p>
          <a:p>
            <a:pPr lvl="2"/>
            <a:r>
              <a:rPr lang="en-US" dirty="0"/>
              <a:t>OS creates, manages, protects process IDs, communication ports</a:t>
            </a:r>
          </a:p>
          <a:p>
            <a:pPr lvl="1"/>
            <a:r>
              <a:rPr lang="en-US" dirty="0"/>
              <a:t>Source and destination of messages on network cannot be trusted without cryptography</a:t>
            </a:r>
          </a:p>
          <a:p>
            <a:pPr lvl="2"/>
            <a:r>
              <a:rPr lang="en-US" dirty="0"/>
              <a:t>Local network – IP address?</a:t>
            </a:r>
          </a:p>
          <a:p>
            <a:pPr lvl="3"/>
            <a:r>
              <a:rPr lang="en-US" sz="2000" dirty="0"/>
              <a:t>Consider unauthorized host added</a:t>
            </a:r>
          </a:p>
          <a:p>
            <a:pPr lvl="2"/>
            <a:r>
              <a:rPr lang="en-US" dirty="0"/>
              <a:t>WAN / Internet – how to establish authenticity </a:t>
            </a:r>
          </a:p>
          <a:p>
            <a:pPr lvl="3"/>
            <a:r>
              <a:rPr lang="en-US" sz="2000" dirty="0"/>
              <a:t>Not via IP address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543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Cryptography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/>
          </a:bodyPr>
          <a:lstStyle/>
          <a:p>
            <a:r>
              <a:rPr lang="en-US" sz="2800" dirty="0"/>
              <a:t>Means to constrain potential senders (</a:t>
            </a:r>
            <a:r>
              <a:rPr lang="en-US" sz="2800" i="1" dirty="0"/>
              <a:t>sources</a:t>
            </a:r>
            <a:r>
              <a:rPr lang="en-US" sz="2800" dirty="0"/>
              <a:t>) and / or receivers (</a:t>
            </a:r>
            <a:r>
              <a:rPr lang="en-US" sz="2800" i="1" dirty="0"/>
              <a:t>destinations</a:t>
            </a:r>
            <a:r>
              <a:rPr lang="en-US" sz="2800" dirty="0"/>
              <a:t>) of </a:t>
            </a:r>
            <a:r>
              <a:rPr lang="en-US" sz="2800" i="1" dirty="0"/>
              <a:t>messages</a:t>
            </a:r>
          </a:p>
          <a:p>
            <a:pPr lvl="1"/>
            <a:r>
              <a:rPr lang="en-US" sz="2800" dirty="0"/>
              <a:t>Based on secrets (</a:t>
            </a:r>
            <a:r>
              <a:rPr lang="en-US" sz="2800" b="1" dirty="0">
                <a:solidFill>
                  <a:srgbClr val="3366FF"/>
                </a:solidFill>
              </a:rPr>
              <a:t>keys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Enables</a:t>
            </a:r>
          </a:p>
          <a:p>
            <a:pPr lvl="2"/>
            <a:r>
              <a:rPr lang="en-US" sz="2800" dirty="0"/>
              <a:t>Confirmation of source</a:t>
            </a:r>
          </a:p>
          <a:p>
            <a:pPr lvl="2"/>
            <a:r>
              <a:rPr lang="en-US" sz="2800" dirty="0"/>
              <a:t>Receipt only by certain destination</a:t>
            </a:r>
          </a:p>
          <a:p>
            <a:pPr lvl="2"/>
            <a:r>
              <a:rPr lang="en-US" sz="2800" dirty="0"/>
              <a:t>Trust relationship between sender and receiver</a:t>
            </a:r>
          </a:p>
          <a:p>
            <a:pPr lvl="2"/>
            <a:endParaRPr lang="en-US" sz="2800" dirty="0"/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986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Secure Communication over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Insecure Medium</a:t>
            </a:r>
            <a:endParaRPr lang="en-US" sz="3200" dirty="0">
              <a:solidFill>
                <a:srgbClr val="FF0000"/>
              </a:solidFill>
              <a:latin typeface="Times Niew Roman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xmlns="" id="{EDF82E70-89A0-4275-8C47-C3CAAB52AC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447800"/>
            <a:ext cx="55625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5340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381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FF0000"/>
                </a:solidFill>
              </a:rPr>
              <a:t>Encryption</a:t>
            </a:r>
            <a:endParaRPr lang="en-US" sz="36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14175D-45BF-4C39-B8E8-ED2BBBD5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88392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b="1" dirty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Encryption algorithm consists of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Set </a:t>
            </a:r>
            <a:r>
              <a:rPr lang="en-US" sz="1725" i="1" dirty="0"/>
              <a:t>K</a:t>
            </a:r>
            <a:r>
              <a:rPr lang="en-US" sz="1725" dirty="0"/>
              <a:t> of keys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Set </a:t>
            </a:r>
            <a:r>
              <a:rPr lang="en-US" sz="1725" i="1" dirty="0"/>
              <a:t>M</a:t>
            </a:r>
            <a:r>
              <a:rPr lang="en-US" sz="1725" dirty="0"/>
              <a:t> of Messages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Set </a:t>
            </a:r>
            <a:r>
              <a:rPr lang="en-US" sz="1725" i="1" dirty="0"/>
              <a:t>C</a:t>
            </a:r>
            <a:r>
              <a:rPr lang="en-US" sz="1725" dirty="0"/>
              <a:t> of ciphertexts (encrypted messages)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A function </a:t>
            </a:r>
            <a:r>
              <a:rPr lang="en-US" sz="1725" i="1" dirty="0"/>
              <a:t>E </a:t>
            </a:r>
            <a:r>
              <a:rPr lang="en-US" sz="1725" dirty="0"/>
              <a:t>: </a:t>
            </a:r>
            <a:r>
              <a:rPr lang="en-US" sz="1725" i="1" dirty="0"/>
              <a:t>K </a:t>
            </a:r>
            <a:r>
              <a:rPr lang="en-US" sz="1725" dirty="0"/>
              <a:t>→ (</a:t>
            </a:r>
            <a:r>
              <a:rPr lang="en-US" sz="1725" i="1" dirty="0"/>
              <a:t>M</a:t>
            </a:r>
            <a:r>
              <a:rPr lang="en-US" sz="1725" dirty="0"/>
              <a:t>→</a:t>
            </a:r>
            <a:r>
              <a:rPr lang="en-US" sz="1725" i="1" dirty="0"/>
              <a:t>C</a:t>
            </a:r>
            <a:r>
              <a:rPr lang="en-US" sz="1725" dirty="0"/>
              <a:t>). That is, for each </a:t>
            </a:r>
            <a:r>
              <a:rPr lang="en-US" sz="1725" i="1" dirty="0"/>
              <a:t>k </a:t>
            </a:r>
            <a:r>
              <a:rPr lang="en-US" sz="1725" dirty="0">
                <a:sym typeface="Symbol" charset="2"/>
              </a:rPr>
              <a:t></a:t>
            </a:r>
            <a:r>
              <a:rPr lang="en-US" sz="1725" dirty="0"/>
              <a:t> </a:t>
            </a:r>
            <a:r>
              <a:rPr lang="en-US" sz="1725" i="1" dirty="0"/>
              <a:t>K</a:t>
            </a:r>
            <a:r>
              <a:rPr lang="en-US" sz="1725" dirty="0"/>
              <a:t>, </a:t>
            </a:r>
            <a:r>
              <a:rPr lang="en-US" sz="1725" i="1" dirty="0"/>
              <a:t>E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is a function for generating ciphertexts from messages</a:t>
            </a:r>
          </a:p>
          <a:p>
            <a:pPr lvl="2">
              <a:lnSpc>
                <a:spcPct val="90000"/>
              </a:lnSpc>
            </a:pPr>
            <a:r>
              <a:rPr lang="en-US" sz="1725" dirty="0"/>
              <a:t>Both </a:t>
            </a:r>
            <a:r>
              <a:rPr lang="en-US" sz="1725" i="1" dirty="0"/>
              <a:t>E </a:t>
            </a:r>
            <a:r>
              <a:rPr lang="en-US" sz="1725" dirty="0"/>
              <a:t>and </a:t>
            </a:r>
            <a:r>
              <a:rPr lang="en-US" sz="1725" i="1" dirty="0"/>
              <a:t>E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for any </a:t>
            </a:r>
            <a:r>
              <a:rPr lang="en-US" sz="1725" i="1" dirty="0"/>
              <a:t>k </a:t>
            </a:r>
            <a:r>
              <a:rPr lang="en-US" sz="1725" dirty="0"/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A function </a:t>
            </a:r>
            <a:r>
              <a:rPr lang="en-US" sz="1725" i="1" dirty="0"/>
              <a:t>D </a:t>
            </a:r>
            <a:r>
              <a:rPr lang="en-US" sz="1725" dirty="0"/>
              <a:t>: </a:t>
            </a:r>
            <a:r>
              <a:rPr lang="en-US" sz="1725" i="1" dirty="0"/>
              <a:t>K </a:t>
            </a:r>
            <a:r>
              <a:rPr lang="en-US" sz="1725" dirty="0"/>
              <a:t>→ (</a:t>
            </a:r>
            <a:r>
              <a:rPr lang="en-US" sz="1725" i="1" dirty="0"/>
              <a:t>C </a:t>
            </a:r>
            <a:r>
              <a:rPr lang="en-US" sz="1725" dirty="0"/>
              <a:t>→ </a:t>
            </a:r>
            <a:r>
              <a:rPr lang="en-US" sz="1725" i="1" dirty="0"/>
              <a:t>M</a:t>
            </a:r>
            <a:r>
              <a:rPr lang="en-US" sz="1725" dirty="0"/>
              <a:t>). That is, for each </a:t>
            </a:r>
            <a:r>
              <a:rPr lang="en-US" sz="1725" i="1" dirty="0"/>
              <a:t>k </a:t>
            </a:r>
            <a:r>
              <a:rPr lang="en-US" sz="1725" i="1" dirty="0">
                <a:sym typeface="Symbol" charset="2"/>
              </a:rPr>
              <a:t></a:t>
            </a:r>
            <a:r>
              <a:rPr lang="en-US" sz="1725" dirty="0"/>
              <a:t> </a:t>
            </a:r>
            <a:r>
              <a:rPr lang="en-US" sz="1725" i="1" dirty="0"/>
              <a:t>K</a:t>
            </a:r>
            <a:r>
              <a:rPr lang="en-US" sz="1725" dirty="0"/>
              <a:t>, </a:t>
            </a:r>
            <a:r>
              <a:rPr lang="en-US" sz="1725" i="1" dirty="0"/>
              <a:t>D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is a function for generating messages from ciphertexts</a:t>
            </a:r>
          </a:p>
          <a:p>
            <a:pPr lvl="2">
              <a:lnSpc>
                <a:spcPct val="90000"/>
              </a:lnSpc>
            </a:pPr>
            <a:r>
              <a:rPr lang="en-US" sz="1725" dirty="0"/>
              <a:t>Both </a:t>
            </a:r>
            <a:r>
              <a:rPr lang="en-US" sz="1725" i="1" dirty="0"/>
              <a:t>D </a:t>
            </a:r>
            <a:r>
              <a:rPr lang="en-US" sz="1725" dirty="0"/>
              <a:t>and </a:t>
            </a:r>
            <a:r>
              <a:rPr lang="en-US" sz="1725" i="1" dirty="0"/>
              <a:t>D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for any </a:t>
            </a:r>
            <a:r>
              <a:rPr lang="en-US" sz="1725" i="1" dirty="0"/>
              <a:t>k </a:t>
            </a:r>
            <a:r>
              <a:rPr lang="en-US" sz="1725" dirty="0"/>
              <a:t>should be efficiently computable functions</a:t>
            </a:r>
          </a:p>
          <a:p>
            <a:pPr>
              <a:lnSpc>
                <a:spcPct val="90000"/>
              </a:lnSpc>
            </a:pPr>
            <a:r>
              <a:rPr lang="en-US" sz="1725" dirty="0"/>
              <a:t>An encryption algorithm must provide this essential property: Given a ciphertext c </a:t>
            </a:r>
            <a:r>
              <a:rPr lang="en-US" sz="1725" dirty="0">
                <a:sym typeface="Symbol" charset="2"/>
              </a:rPr>
              <a:t> </a:t>
            </a:r>
            <a:r>
              <a:rPr lang="en-US" sz="1725" dirty="0"/>
              <a:t>C, a computer can compute m such that E(k)(m) = c only if it possesses D(k)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Thus, a computer holding </a:t>
            </a:r>
            <a:r>
              <a:rPr lang="en-US" sz="1725" i="1" dirty="0"/>
              <a:t>D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can decrypt ciphertexts to the plaintexts used to produce them, but a computer not holding </a:t>
            </a:r>
            <a:r>
              <a:rPr lang="en-US" sz="1725" i="1" dirty="0"/>
              <a:t>D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cannot decrypt ciphertexts</a:t>
            </a:r>
          </a:p>
          <a:p>
            <a:pPr lvl="1">
              <a:lnSpc>
                <a:spcPct val="90000"/>
              </a:lnSpc>
            </a:pPr>
            <a:r>
              <a:rPr lang="en-US" sz="1725" dirty="0"/>
              <a:t>Since ciphertexts are generally exposed (for example, sent on the network), it is important that it be infeasible to derive </a:t>
            </a:r>
            <a:r>
              <a:rPr lang="en-US" sz="1725" i="1" dirty="0"/>
              <a:t>D</a:t>
            </a:r>
            <a:r>
              <a:rPr lang="en-US" sz="1725" dirty="0"/>
              <a:t>(</a:t>
            </a:r>
            <a:r>
              <a:rPr lang="en-US" sz="1725" i="1" dirty="0"/>
              <a:t>k</a:t>
            </a:r>
            <a:r>
              <a:rPr lang="en-US" sz="1725" dirty="0"/>
              <a:t>) from the ciphertexts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76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Symmetric Encryption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6FB78F2-E3EF-4060-A92B-8E8FBCD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key used to encrypt and decrypt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can be derived from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), and vice versa</a:t>
            </a:r>
          </a:p>
          <a:p>
            <a:pPr lvl="1"/>
            <a:endParaRPr lang="en-US" sz="825" dirty="0"/>
          </a:p>
          <a:p>
            <a:r>
              <a:rPr lang="en-US" dirty="0"/>
              <a:t>DES is most commonly used symmetric block-encryption algorithm (created by US Govt)</a:t>
            </a:r>
          </a:p>
          <a:p>
            <a:pPr lvl="1"/>
            <a:r>
              <a:rPr lang="en-US" dirty="0"/>
              <a:t>Encrypts a block of data at a time</a:t>
            </a:r>
          </a:p>
          <a:p>
            <a:pPr lvl="1"/>
            <a:endParaRPr lang="en-US" sz="825" dirty="0"/>
          </a:p>
          <a:p>
            <a:r>
              <a:rPr lang="en-US" dirty="0"/>
              <a:t>Triple-DES considered more secure</a:t>
            </a:r>
          </a:p>
          <a:p>
            <a:endParaRPr lang="en-US" sz="975" dirty="0"/>
          </a:p>
          <a:p>
            <a:r>
              <a:rPr lang="en-US" dirty="0"/>
              <a:t>Advanced Encryption Standard (</a:t>
            </a:r>
            <a:r>
              <a:rPr lang="en-US" b="1" dirty="0"/>
              <a:t>AES</a:t>
            </a:r>
            <a:r>
              <a:rPr lang="en-US" dirty="0"/>
              <a:t>), </a:t>
            </a:r>
            <a:endParaRPr lang="en-US" sz="825" dirty="0"/>
          </a:p>
          <a:p>
            <a:r>
              <a:rPr lang="en-US" dirty="0"/>
              <a:t>RC4 is most common symmetric stream cipher, but known to have vulnerabilities</a:t>
            </a:r>
          </a:p>
          <a:p>
            <a:pPr lvl="1"/>
            <a:r>
              <a:rPr lang="en-US" dirty="0"/>
              <a:t>Encrypts/decrypts a stream of bytes (i.e., wireless transmission)</a:t>
            </a:r>
          </a:p>
          <a:p>
            <a:pPr lvl="1"/>
            <a:r>
              <a:rPr lang="en-US" dirty="0"/>
              <a:t>Key is a input to </a:t>
            </a:r>
            <a:r>
              <a:rPr lang="en-US" dirty="0" err="1"/>
              <a:t>psuedo</a:t>
            </a:r>
            <a:r>
              <a:rPr lang="en-US" dirty="0"/>
              <a:t>-random-bit generator</a:t>
            </a:r>
          </a:p>
          <a:p>
            <a:pPr lvl="2"/>
            <a:r>
              <a:rPr lang="en-US" dirty="0"/>
              <a:t>Generates an infinite </a:t>
            </a:r>
            <a:r>
              <a:rPr lang="en-US" b="1" dirty="0"/>
              <a:t>keystream</a:t>
            </a:r>
          </a:p>
        </p:txBody>
      </p:sp>
    </p:spTree>
    <p:extLst>
      <p:ext uri="{BB962C8B-B14F-4D97-AF65-F5344CB8AC3E}">
        <p14:creationId xmlns:p14="http://schemas.microsoft.com/office/powerpoint/2010/main" xmlns="" val="150747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Asymmetric Encryption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>
            <a:normAutofit/>
          </a:bodyPr>
          <a:lstStyle/>
          <a:p>
            <a:r>
              <a:rPr lang="en-US" dirty="0"/>
              <a:t>Public-key encryption based on each user having two keys:</a:t>
            </a:r>
          </a:p>
          <a:p>
            <a:pPr lvl="1"/>
            <a:r>
              <a:rPr lang="en-US" dirty="0"/>
              <a:t>public key – public key used to encrypt data</a:t>
            </a:r>
          </a:p>
          <a:p>
            <a:pPr lvl="1"/>
            <a:r>
              <a:rPr lang="en-US" dirty="0"/>
              <a:t>private key – key known only to individual user used to decrypt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Must be an encryption scheme that can be made public without making it easy to figure out the decryption scheme</a:t>
            </a:r>
          </a:p>
          <a:p>
            <a:pPr lvl="1"/>
            <a:r>
              <a:rPr lang="en-US" dirty="0"/>
              <a:t>Most common is RSA block cipher</a:t>
            </a:r>
          </a:p>
          <a:p>
            <a:pPr lvl="1"/>
            <a:r>
              <a:rPr lang="en-US" dirty="0"/>
              <a:t>No efficient algorithm is known for finding the prime factors of a number which is product of two large prime numbers.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23630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Asymmetric Encryption (Cont.)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7981950" cy="4521200"/>
          </a:xfrm>
        </p:spPr>
        <p:txBody>
          <a:bodyPr>
            <a:normAutofit/>
          </a:bodyPr>
          <a:lstStyle/>
          <a:p>
            <a:r>
              <a:rPr lang="en-US" dirty="0"/>
              <a:t>Formally, it is computationally infeasible to derive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, N</a:t>
            </a:r>
            <a:r>
              <a:rPr lang="en-US" dirty="0"/>
              <a:t>) from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 , N</a:t>
            </a:r>
            <a:r>
              <a:rPr lang="en-US" dirty="0"/>
              <a:t>), and so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baseline="-25000" dirty="0"/>
              <a:t> </a:t>
            </a:r>
            <a:r>
              <a:rPr lang="en-US" i="1" dirty="0"/>
              <a:t>, N</a:t>
            </a:r>
            <a:r>
              <a:rPr lang="en-US" dirty="0"/>
              <a:t>) need not be kept secret and can be widely disseminated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 , N</a:t>
            </a:r>
            <a:r>
              <a:rPr lang="en-US" dirty="0"/>
              <a:t>) (or just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dirty="0"/>
              <a:t>) is the </a:t>
            </a:r>
            <a:r>
              <a:rPr lang="en-US" b="1" dirty="0">
                <a:solidFill>
                  <a:srgbClr val="3366FF"/>
                </a:solidFill>
              </a:rPr>
              <a:t>public key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, N</a:t>
            </a:r>
            <a:r>
              <a:rPr lang="en-US" dirty="0"/>
              <a:t>) (or just 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dirty="0"/>
              <a:t>) is the </a:t>
            </a:r>
            <a:r>
              <a:rPr lang="en-US" b="1" dirty="0">
                <a:solidFill>
                  <a:srgbClr val="3366FF"/>
                </a:solidFill>
              </a:rPr>
              <a:t>private key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is the product of two large, randomly chosen prime numbers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(for example,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are 512 bits each)</a:t>
            </a:r>
          </a:p>
          <a:p>
            <a:pPr lvl="1"/>
            <a:r>
              <a:rPr lang="en-US" dirty="0"/>
              <a:t>Encryption algorithm is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 , N</a:t>
            </a:r>
            <a:r>
              <a:rPr lang="en-US" dirty="0"/>
              <a:t>)(</a:t>
            </a:r>
            <a:r>
              <a:rPr lang="en-US" i="1" dirty="0"/>
              <a:t>m</a:t>
            </a:r>
            <a:r>
              <a:rPr lang="en-US" dirty="0"/>
              <a:t>) = </a:t>
            </a:r>
            <a:r>
              <a:rPr lang="en-US" i="1" dirty="0" err="1"/>
              <a:t>m</a:t>
            </a:r>
            <a:r>
              <a:rPr lang="en-US" i="1" baseline="30000" dirty="0" err="1"/>
              <a:t>k</a:t>
            </a:r>
            <a:r>
              <a:rPr lang="en-US" i="1" baseline="12000" dirty="0" err="1"/>
              <a:t>e</a:t>
            </a:r>
            <a:r>
              <a:rPr lang="en-US" i="1" dirty="0"/>
              <a:t> </a:t>
            </a:r>
            <a:r>
              <a:rPr lang="en-US" dirty="0"/>
              <a:t>mod </a:t>
            </a:r>
            <a:r>
              <a:rPr lang="en-US" i="1" dirty="0"/>
              <a:t>N</a:t>
            </a:r>
            <a:r>
              <a:rPr lang="en-US" dirty="0"/>
              <a:t>, where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/>
              <a:t> </a:t>
            </a:r>
            <a:r>
              <a:rPr lang="en-US" dirty="0"/>
              <a:t>satisfies </a:t>
            </a:r>
            <a:r>
              <a:rPr lang="en-US" i="1" dirty="0" err="1"/>
              <a:t>k</a:t>
            </a:r>
            <a:r>
              <a:rPr lang="en-US" i="1" baseline="-25000" dirty="0" err="1"/>
              <a:t>e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baseline="-25000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−1)(</a:t>
            </a:r>
            <a:r>
              <a:rPr lang="en-US" i="1" dirty="0"/>
              <a:t>q </a:t>
            </a:r>
            <a:r>
              <a:rPr lang="en-US" dirty="0"/>
              <a:t>−1) = 1</a:t>
            </a:r>
          </a:p>
          <a:p>
            <a:pPr lvl="1"/>
            <a:r>
              <a:rPr lang="en-US" dirty="0"/>
              <a:t>The decryption algorithm is then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k</a:t>
            </a:r>
            <a:r>
              <a:rPr lang="en-US" i="1" baseline="-25000" dirty="0" err="1"/>
              <a:t>d</a:t>
            </a:r>
            <a:r>
              <a:rPr lang="en-US" i="1" dirty="0"/>
              <a:t> , N</a:t>
            </a:r>
            <a:r>
              <a:rPr lang="en-US" dirty="0"/>
              <a:t>)(</a:t>
            </a:r>
            <a:r>
              <a:rPr lang="en-US" i="1" dirty="0"/>
              <a:t>c</a:t>
            </a:r>
            <a:r>
              <a:rPr lang="en-US" dirty="0"/>
              <a:t>) = </a:t>
            </a:r>
            <a:r>
              <a:rPr lang="en-US" i="1" dirty="0" err="1"/>
              <a:t>c</a:t>
            </a:r>
            <a:r>
              <a:rPr lang="en-US" i="1" baseline="30000" dirty="0" err="1"/>
              <a:t>k</a:t>
            </a:r>
            <a:r>
              <a:rPr lang="en-US" i="1" baseline="12000" dirty="0" err="1"/>
              <a:t>d</a:t>
            </a:r>
            <a:r>
              <a:rPr lang="en-US" i="1" dirty="0"/>
              <a:t> </a:t>
            </a:r>
            <a:r>
              <a:rPr lang="en-US" dirty="0"/>
              <a:t>mod </a:t>
            </a:r>
            <a:r>
              <a:rPr lang="en-US" i="1" dirty="0"/>
              <a:t>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1890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1003</TotalTime>
  <Words>851</Words>
  <Application>Microsoft Office PowerPoint</Application>
  <PresentationFormat>On-screen Show (4:3)</PresentationFormat>
  <Paragraphs>109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Theme1</vt:lpstr>
      <vt:lpstr>Custom Design</vt:lpstr>
      <vt:lpstr>Slide 1</vt:lpstr>
      <vt:lpstr>System Protection and Security</vt:lpstr>
      <vt:lpstr>Cryptography as a Security Tool</vt:lpstr>
      <vt:lpstr>Cryptography</vt:lpstr>
      <vt:lpstr>Secure Communication over  Insecure Medium</vt:lpstr>
      <vt:lpstr>Encryption</vt:lpstr>
      <vt:lpstr>Symmetric Encryption</vt:lpstr>
      <vt:lpstr>Asymmetric Encryption</vt:lpstr>
      <vt:lpstr>Asymmetric Encryption (Cont.)</vt:lpstr>
      <vt:lpstr>Asymmetric Encryption Example</vt:lpstr>
      <vt:lpstr>Encryption and Decryption using RSA Asymmetric Cryptography</vt:lpstr>
      <vt:lpstr>Cryptography (Cont.)</vt:lpstr>
      <vt:lpstr> Video Links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Divya</cp:lastModifiedBy>
  <cp:revision>183</cp:revision>
  <dcterms:created xsi:type="dcterms:W3CDTF">2006-08-16T00:00:00Z</dcterms:created>
  <dcterms:modified xsi:type="dcterms:W3CDTF">2023-12-24T04:14:18Z</dcterms:modified>
</cp:coreProperties>
</file>