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456b6b0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7456b6b0e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descr="Current Job Opportunities" id="84" name="Google Shape;84;p13"/>
          <p:cNvSpPr/>
          <p:nvPr/>
        </p:nvSpPr>
        <p:spPr>
          <a:xfrm>
            <a:off x="838199" y="3129349"/>
            <a:ext cx="10515600" cy="82533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2"/>
              </a:buClr>
              <a:buSzPts val="1480"/>
              <a:buFont typeface="Calibri"/>
              <a:buNone/>
            </a:pPr>
            <a:r>
              <a:rPr b="1" i="0" lang="en-IN" sz="1480" u="none" cap="none" strike="noStrike">
                <a:solidFill>
                  <a:schemeClr val="lt2"/>
                </a:solidFill>
                <a:latin typeface="Calibri"/>
                <a:ea typeface="Calibri"/>
                <a:cs typeface="Calibri"/>
                <a:sym typeface="Calibri"/>
              </a:rPr>
              <a:t> </a:t>
            </a:r>
            <a:r>
              <a:rPr b="1" i="0" lang="en-IN" sz="1480" u="none" cap="none" strike="noStrike">
                <a:solidFill>
                  <a:schemeClr val="dk1"/>
                </a:solidFill>
                <a:latin typeface="Times New Roman"/>
                <a:ea typeface="Times New Roman"/>
                <a:cs typeface="Times New Roman"/>
                <a:sym typeface="Times New Roman"/>
              </a:rPr>
              <a:t>A PRESENTATION ON</a:t>
            </a:r>
            <a:endParaRPr/>
          </a:p>
          <a:p>
            <a:pPr indent="0" lvl="0" marL="0" marR="0" rtl="0" algn="ctr">
              <a:lnSpc>
                <a:spcPct val="90000"/>
              </a:lnSpc>
              <a:spcBef>
                <a:spcPts val="0"/>
              </a:spcBef>
              <a:spcAft>
                <a:spcPts val="0"/>
              </a:spcAft>
              <a:buClr>
                <a:schemeClr val="lt2"/>
              </a:buClr>
              <a:buSzPts val="1480"/>
              <a:buFont typeface="Calibri"/>
              <a:buNone/>
            </a:pPr>
            <a:r>
              <a:t/>
            </a:r>
            <a:endParaRPr b="1" i="0" sz="148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2220"/>
              <a:buFont typeface="Times New Roman"/>
              <a:buNone/>
            </a:pPr>
            <a:r>
              <a:rPr b="1" i="0" lang="en-IN" sz="2220" u="none" cap="none" strike="noStrike">
                <a:solidFill>
                  <a:schemeClr val="dk1"/>
                </a:solidFill>
                <a:latin typeface="Times New Roman"/>
                <a:ea typeface="Times New Roman"/>
                <a:cs typeface="Times New Roman"/>
                <a:sym typeface="Times New Roman"/>
              </a:rPr>
              <a:t>“</a:t>
            </a:r>
            <a:r>
              <a:rPr b="1" lang="en-IN" sz="2220">
                <a:solidFill>
                  <a:schemeClr val="dk1"/>
                </a:solidFill>
                <a:latin typeface="Times New Roman"/>
                <a:ea typeface="Times New Roman"/>
                <a:cs typeface="Times New Roman"/>
                <a:sym typeface="Times New Roman"/>
              </a:rPr>
              <a:t>RedOPsAI - AI POWERED OFFENSIVE ATTACK FRAMEWORK</a:t>
            </a:r>
            <a:r>
              <a:rPr b="1" i="0" lang="en-IN" sz="2220" u="none" cap="none" strike="noStrike">
                <a:solidFill>
                  <a:schemeClr val="dk1"/>
                </a:solidFill>
                <a:latin typeface="Times New Roman"/>
                <a:ea typeface="Times New Roman"/>
                <a:cs typeface="Times New Roman"/>
                <a:sym typeface="Times New Roman"/>
              </a:rPr>
              <a:t>”</a:t>
            </a:r>
            <a:endParaRPr b="1" i="0" sz="2220" u="none" cap="none" strike="noStrike">
              <a:solidFill>
                <a:schemeClr val="dk1"/>
              </a:solidFill>
              <a:latin typeface="Times New Roman"/>
              <a:ea typeface="Times New Roman"/>
              <a:cs typeface="Times New Roman"/>
              <a:sym typeface="Times New Roman"/>
            </a:endParaRPr>
          </a:p>
        </p:txBody>
      </p:sp>
      <p:sp>
        <p:nvSpPr>
          <p:cNvPr id="85" name="Google Shape;85;p13"/>
          <p:cNvSpPr/>
          <p:nvPr/>
        </p:nvSpPr>
        <p:spPr>
          <a:xfrm>
            <a:off x="2875662" y="4007377"/>
            <a:ext cx="6440700" cy="1048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1280"/>
              <a:buFont typeface="Noto Sans Symbols"/>
              <a:buNone/>
            </a:pPr>
            <a:r>
              <a:rPr b="1" i="0" lang="en-IN" sz="1600" u="none" cap="none" strike="noStrike">
                <a:solidFill>
                  <a:schemeClr val="dk1"/>
                </a:solidFill>
                <a:latin typeface="Times New Roman"/>
                <a:ea typeface="Times New Roman"/>
                <a:cs typeface="Times New Roman"/>
                <a:sym typeface="Times New Roman"/>
              </a:rPr>
              <a:t>Group no - 07</a:t>
            </a:r>
            <a:endParaRPr/>
          </a:p>
          <a:p>
            <a:pPr indent="0" lvl="0" marL="0" marR="0" rtl="0" algn="ctr">
              <a:spcBef>
                <a:spcPts val="1000"/>
              </a:spcBef>
              <a:spcAft>
                <a:spcPts val="0"/>
              </a:spcAft>
              <a:buClr>
                <a:schemeClr val="accent1"/>
              </a:buClr>
              <a:buSzPts val="1600"/>
              <a:buFont typeface="Noto Sans Symbols"/>
              <a:buNone/>
            </a:pPr>
            <a:r>
              <a:rPr b="1" lang="en-IN" sz="2000">
                <a:solidFill>
                  <a:schemeClr val="dk1"/>
                </a:solidFill>
                <a:latin typeface="Times New Roman"/>
                <a:ea typeface="Times New Roman"/>
                <a:cs typeface="Times New Roman"/>
                <a:sym typeface="Times New Roman"/>
              </a:rPr>
              <a:t>PRIYANSHU AGARWAL (252426)</a:t>
            </a:r>
            <a:endParaRPr b="1" sz="2000">
              <a:solidFill>
                <a:schemeClr val="dk1"/>
              </a:solidFill>
              <a:latin typeface="Times New Roman"/>
              <a:ea typeface="Times New Roman"/>
              <a:cs typeface="Times New Roman"/>
              <a:sym typeface="Times New Roman"/>
            </a:endParaRPr>
          </a:p>
          <a:p>
            <a:pPr indent="0" lvl="0" marL="0" marR="0" rtl="0" algn="ctr">
              <a:spcBef>
                <a:spcPts val="1000"/>
              </a:spcBef>
              <a:spcAft>
                <a:spcPts val="0"/>
              </a:spcAft>
              <a:buClr>
                <a:schemeClr val="accent1"/>
              </a:buClr>
              <a:buSzPts val="1600"/>
              <a:buFont typeface="Noto Sans Symbols"/>
              <a:buNone/>
            </a:pPr>
            <a:r>
              <a:rPr b="1" lang="en-IN" sz="2000">
                <a:solidFill>
                  <a:schemeClr val="dk1"/>
                </a:solidFill>
                <a:latin typeface="Times New Roman"/>
                <a:ea typeface="Times New Roman"/>
                <a:cs typeface="Times New Roman"/>
                <a:sym typeface="Times New Roman"/>
              </a:rPr>
              <a:t>PRIYANSHU KUMAR (252427)</a:t>
            </a:r>
            <a:br>
              <a:rPr b="1" i="0" lang="en-IN" sz="2400" u="none" cap="none" strike="noStrike">
                <a:solidFill>
                  <a:schemeClr val="dk1"/>
                </a:solidFill>
                <a:latin typeface="Calibri"/>
                <a:ea typeface="Calibri"/>
                <a:cs typeface="Calibri"/>
                <a:sym typeface="Calibri"/>
              </a:rPr>
            </a:br>
            <a:endParaRPr b="1" i="0" sz="2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b="0" l="0" r="0" t="0"/>
          <a:stretch/>
        </p:blipFill>
        <p:spPr>
          <a:xfrm>
            <a:off x="210712" y="729153"/>
            <a:ext cx="2380088" cy="1844257"/>
          </a:xfrm>
          <a:prstGeom prst="rect">
            <a:avLst/>
          </a:prstGeom>
          <a:noFill/>
          <a:ln>
            <a:noFill/>
          </a:ln>
        </p:spPr>
      </p:pic>
      <p:sp>
        <p:nvSpPr>
          <p:cNvPr id="87" name="Google Shape;87;p13"/>
          <p:cNvSpPr txBox="1"/>
          <p:nvPr/>
        </p:nvSpPr>
        <p:spPr>
          <a:xfrm>
            <a:off x="1547970" y="5192603"/>
            <a:ext cx="909605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Times New Roman"/>
                <a:ea typeface="Times New Roman"/>
                <a:cs typeface="Times New Roman"/>
                <a:sym typeface="Times New Roman"/>
              </a:rPr>
              <a:t>Project Guide                                                            		    Centre Co-ordinator</a:t>
            </a:r>
            <a:endParaRPr/>
          </a:p>
          <a:p>
            <a:pPr indent="0" lvl="0" marL="0" marR="0" rtl="0" algn="l">
              <a:spcBef>
                <a:spcPts val="0"/>
              </a:spcBef>
              <a:spcAft>
                <a:spcPts val="0"/>
              </a:spcAft>
              <a:buNone/>
            </a:pPr>
            <a:r>
              <a:rPr b="1" i="0" lang="en-IN" sz="2000" u="none" cap="none" strike="noStrike">
                <a:solidFill>
                  <a:schemeClr val="dk1"/>
                </a:solidFill>
                <a:latin typeface="Times New Roman"/>
                <a:ea typeface="Times New Roman"/>
                <a:cs typeface="Times New Roman"/>
                <a:sym typeface="Times New Roman"/>
              </a:rPr>
              <a:t>Mrs. Shushma Hattarki                                      			    Mr. Prashant Deshpande</a:t>
            </a:r>
            <a:endParaRPr/>
          </a:p>
        </p:txBody>
      </p:sp>
      <p:sp>
        <p:nvSpPr>
          <p:cNvPr id="88" name="Google Shape;88;p13"/>
          <p:cNvSpPr/>
          <p:nvPr/>
        </p:nvSpPr>
        <p:spPr>
          <a:xfrm>
            <a:off x="0" y="6320118"/>
            <a:ext cx="12192000" cy="57374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a:off x="0" y="0"/>
            <a:ext cx="12192000" cy="57374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descr="Current Job Opportunities" id="90" name="Google Shape;90;p13"/>
          <p:cNvSpPr/>
          <p:nvPr/>
        </p:nvSpPr>
        <p:spPr>
          <a:xfrm>
            <a:off x="1767343" y="959005"/>
            <a:ext cx="8314910" cy="2003731"/>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chemeClr val="dk1"/>
              </a:buClr>
              <a:buSzPts val="1800"/>
              <a:buFont typeface="Times New Roman"/>
              <a:buNone/>
            </a:pPr>
            <a:r>
              <a:rPr b="1" i="0" lang="en-IN" sz="1800" u="none" cap="none" strike="noStrike">
                <a:solidFill>
                  <a:schemeClr val="dk1"/>
                </a:solidFill>
                <a:latin typeface="Times New Roman"/>
                <a:ea typeface="Times New Roman"/>
                <a:cs typeface="Times New Roman"/>
                <a:sym typeface="Times New Roman"/>
              </a:rPr>
              <a:t>INSTITUTE FOR ADVANCED COMPUTING </a:t>
            </a:r>
            <a:endParaRPr/>
          </a:p>
          <a:p>
            <a:pPr indent="0" lvl="0" marL="0" marR="0" rtl="0" algn="ctr">
              <a:lnSpc>
                <a:spcPct val="150000"/>
              </a:lnSpc>
              <a:spcBef>
                <a:spcPts val="0"/>
              </a:spcBef>
              <a:spcAft>
                <a:spcPts val="0"/>
              </a:spcAft>
              <a:buClr>
                <a:schemeClr val="dk1"/>
              </a:buClr>
              <a:buSzPts val="1800"/>
              <a:buFont typeface="Times New Roman"/>
              <a:buNone/>
            </a:pPr>
            <a:r>
              <a:rPr b="1" i="0" lang="en-IN" sz="1800" u="none" cap="none" strike="noStrike">
                <a:solidFill>
                  <a:schemeClr val="dk1"/>
                </a:solidFill>
                <a:latin typeface="Times New Roman"/>
                <a:ea typeface="Times New Roman"/>
                <a:cs typeface="Times New Roman"/>
                <a:sym typeface="Times New Roman"/>
              </a:rPr>
              <a:t>AND</a:t>
            </a:r>
            <a:endParaRPr/>
          </a:p>
          <a:p>
            <a:pPr indent="0" lvl="0" marL="0" marR="0" rtl="0" algn="ctr">
              <a:lnSpc>
                <a:spcPct val="150000"/>
              </a:lnSpc>
              <a:spcBef>
                <a:spcPts val="0"/>
              </a:spcBef>
              <a:spcAft>
                <a:spcPts val="0"/>
              </a:spcAft>
              <a:buClr>
                <a:schemeClr val="dk1"/>
              </a:buClr>
              <a:buSzPts val="1800"/>
              <a:buFont typeface="Times New Roman"/>
              <a:buNone/>
            </a:pPr>
            <a:r>
              <a:rPr b="1" i="0" lang="en-IN" sz="1800" u="none" cap="none" strike="noStrike">
                <a:solidFill>
                  <a:schemeClr val="dk1"/>
                </a:solidFill>
                <a:latin typeface="Times New Roman"/>
                <a:ea typeface="Times New Roman"/>
                <a:cs typeface="Times New Roman"/>
                <a:sym typeface="Times New Roman"/>
              </a:rPr>
              <a:t>SOFTWARE DEVELOPMENT</a:t>
            </a:r>
            <a:endParaRPr/>
          </a:p>
          <a:p>
            <a:pPr indent="0" lvl="0" marL="0" marR="0" rtl="0" algn="ctr">
              <a:lnSpc>
                <a:spcPct val="150000"/>
              </a:lnSpc>
              <a:spcBef>
                <a:spcPts val="0"/>
              </a:spcBef>
              <a:spcAft>
                <a:spcPts val="0"/>
              </a:spcAft>
              <a:buClr>
                <a:schemeClr val="dk1"/>
              </a:buClr>
              <a:buSzPts val="1800"/>
              <a:buFont typeface="Times New Roman"/>
              <a:buNone/>
            </a:pPr>
            <a:r>
              <a:rPr b="1" i="0" lang="en-IN" sz="1800" u="none" cap="none" strike="noStrike">
                <a:solidFill>
                  <a:schemeClr val="dk1"/>
                </a:solidFill>
                <a:latin typeface="Times New Roman"/>
                <a:ea typeface="Times New Roman"/>
                <a:cs typeface="Times New Roman"/>
                <a:sym typeface="Times New Roman"/>
              </a:rPr>
              <a:t>AKURDI, PUNE</a:t>
            </a:r>
            <a:endParaRPr/>
          </a:p>
        </p:txBody>
      </p:sp>
      <p:pic>
        <p:nvPicPr>
          <p:cNvPr descr="CDAC ACTS, Chennai" id="91" name="Google Shape;91;p13"/>
          <p:cNvPicPr preferRelativeResize="0"/>
          <p:nvPr/>
        </p:nvPicPr>
        <p:blipFill rotWithShape="1">
          <a:blip r:embed="rId4">
            <a:alphaModFix/>
          </a:blip>
          <a:srcRect b="0" l="0" r="0" t="0"/>
          <a:stretch/>
        </p:blipFill>
        <p:spPr>
          <a:xfrm>
            <a:off x="9022249" y="1099227"/>
            <a:ext cx="2804816" cy="9446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22"/>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2" name="Google Shape;162;p22"/>
          <p:cNvPicPr preferRelativeResize="0"/>
          <p:nvPr/>
        </p:nvPicPr>
        <p:blipFill>
          <a:blip r:embed="rId3">
            <a:alphaModFix/>
          </a:blip>
          <a:stretch>
            <a:fillRect/>
          </a:stretch>
        </p:blipFill>
        <p:spPr>
          <a:xfrm>
            <a:off x="152400" y="1902572"/>
            <a:ext cx="5916705" cy="3324625"/>
          </a:xfrm>
          <a:prstGeom prst="rect">
            <a:avLst/>
          </a:prstGeom>
          <a:noFill/>
          <a:ln>
            <a:noFill/>
          </a:ln>
        </p:spPr>
      </p:pic>
      <p:pic>
        <p:nvPicPr>
          <p:cNvPr id="163" name="Google Shape;163;p22"/>
          <p:cNvPicPr preferRelativeResize="0"/>
          <p:nvPr/>
        </p:nvPicPr>
        <p:blipFill>
          <a:blip r:embed="rId4">
            <a:alphaModFix/>
          </a:blip>
          <a:stretch>
            <a:fillRect/>
          </a:stretch>
        </p:blipFill>
        <p:spPr>
          <a:xfrm>
            <a:off x="6221505" y="1978772"/>
            <a:ext cx="5818094" cy="32692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23"/>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0" name="Google Shape;170;p23"/>
          <p:cNvPicPr preferRelativeResize="0"/>
          <p:nvPr/>
        </p:nvPicPr>
        <p:blipFill>
          <a:blip r:embed="rId3">
            <a:alphaModFix/>
          </a:blip>
          <a:stretch>
            <a:fillRect/>
          </a:stretch>
        </p:blipFill>
        <p:spPr>
          <a:xfrm>
            <a:off x="152400" y="454772"/>
            <a:ext cx="4568302" cy="5885703"/>
          </a:xfrm>
          <a:prstGeom prst="rect">
            <a:avLst/>
          </a:prstGeom>
          <a:noFill/>
          <a:ln>
            <a:noFill/>
          </a:ln>
        </p:spPr>
      </p:pic>
      <p:pic>
        <p:nvPicPr>
          <p:cNvPr id="171" name="Google Shape;171;p23"/>
          <p:cNvPicPr preferRelativeResize="0"/>
          <p:nvPr/>
        </p:nvPicPr>
        <p:blipFill>
          <a:blip r:embed="rId4">
            <a:alphaModFix/>
          </a:blip>
          <a:stretch>
            <a:fillRect/>
          </a:stretch>
        </p:blipFill>
        <p:spPr>
          <a:xfrm>
            <a:off x="4873100" y="454775"/>
            <a:ext cx="7144775" cy="406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6. EXPECTED RESULTS</a:t>
            </a:r>
            <a:endParaRPr/>
          </a:p>
        </p:txBody>
      </p:sp>
      <p:sp>
        <p:nvSpPr>
          <p:cNvPr id="177" name="Google Shape;17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system generates two primary forms of output for comprehensive analysis.</a:t>
            </a:r>
            <a:endParaRPr/>
          </a:p>
          <a:p>
            <a:pPr indent="-228600" lvl="0" marL="228600" rtl="0" algn="l">
              <a:lnSpc>
                <a:spcPct val="90000"/>
              </a:lnSpc>
              <a:spcBef>
                <a:spcPts val="1000"/>
              </a:spcBef>
              <a:spcAft>
                <a:spcPts val="0"/>
              </a:spcAft>
              <a:buClr>
                <a:schemeClr val="dk1"/>
              </a:buClr>
              <a:buSzPts val="2800"/>
              <a:buChar char="•"/>
            </a:pPr>
            <a:r>
              <a:rPr lang="en-IN"/>
              <a:t>PDF Report:</a:t>
            </a:r>
            <a:endParaRPr/>
          </a:p>
          <a:p>
            <a:pPr indent="-228600" lvl="1" marL="685800" rtl="0" algn="l">
              <a:lnSpc>
                <a:spcPct val="90000"/>
              </a:lnSpc>
              <a:spcBef>
                <a:spcPts val="1000"/>
              </a:spcBef>
              <a:spcAft>
                <a:spcPts val="0"/>
              </a:spcAft>
              <a:buSzPts val="1800"/>
              <a:buChar char="•"/>
            </a:pPr>
            <a:r>
              <a:rPr lang="en-IN"/>
              <a:t>A human-readable summary designed for stakeholders.</a:t>
            </a:r>
            <a:endParaRPr/>
          </a:p>
          <a:p>
            <a:pPr indent="-228600" lvl="0" marL="228600" rtl="0" algn="l">
              <a:lnSpc>
                <a:spcPct val="90000"/>
              </a:lnSpc>
              <a:spcBef>
                <a:spcPts val="1000"/>
              </a:spcBef>
              <a:spcAft>
                <a:spcPts val="0"/>
              </a:spcAft>
              <a:buClr>
                <a:schemeClr val="dk1"/>
              </a:buClr>
              <a:buSzPts val="2800"/>
              <a:buChar char="•"/>
            </a:pPr>
            <a:r>
              <a:rPr lang="en-IN"/>
              <a:t>JSON Report:</a:t>
            </a:r>
            <a:endParaRPr/>
          </a:p>
          <a:p>
            <a:pPr indent="-228600" lvl="1" marL="685800" rtl="0" algn="l">
              <a:lnSpc>
                <a:spcPct val="90000"/>
              </a:lnSpc>
              <a:spcBef>
                <a:spcPts val="1000"/>
              </a:spcBef>
              <a:spcAft>
                <a:spcPts val="0"/>
              </a:spcAft>
              <a:buSzPts val="1800"/>
              <a:buChar char="•"/>
            </a:pPr>
            <a:r>
              <a:rPr lang="en-IN"/>
              <a:t>A structured, machine-readable output containing all data points.</a:t>
            </a:r>
            <a:endParaRPr/>
          </a:p>
          <a:p>
            <a:pPr indent="-228600" lvl="1" marL="685800" rtl="0" algn="l">
              <a:lnSpc>
                <a:spcPct val="90000"/>
              </a:lnSpc>
              <a:spcBef>
                <a:spcPts val="1000"/>
              </a:spcBef>
              <a:spcAft>
                <a:spcPts val="0"/>
              </a:spcAft>
              <a:buSzPts val="1800"/>
              <a:buChar char="•"/>
            </a:pPr>
            <a:r>
              <a:rPr lang="en-IN"/>
              <a:t>Ideal for integration with other security platforms or for detailed technical review.</a:t>
            </a:r>
            <a:endParaRPr/>
          </a:p>
        </p:txBody>
      </p:sp>
      <p:sp>
        <p:nvSpPr>
          <p:cNvPr id="178" name="Google Shape;178;p24"/>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4"/>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7. CONCLUSION</a:t>
            </a:r>
            <a:endParaRPr/>
          </a:p>
        </p:txBody>
      </p:sp>
      <p:sp>
        <p:nvSpPr>
          <p:cNvPr id="185" name="Google Shape;18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IN"/>
              <a:t>The development of RedOpsAI demonstrates how artificial intelligence can be effectively integrated into red team operations to automate, accelerate, and enhance offensive security assessments. By combining traditional reconnaissance and vulnerability scanning tools with an AI-driven decision engine, RedOpsAI is able to intelligently prioritize attack surfaces, adapt its strategy in real time, and generate actionable reports for both technical and non-technical stakeholders.</a:t>
            </a:r>
            <a:endParaRPr/>
          </a:p>
          <a:p>
            <a:pPr indent="-228600" lvl="0" marL="228600" rtl="0" algn="l">
              <a:lnSpc>
                <a:spcPct val="90000"/>
              </a:lnSpc>
              <a:spcBef>
                <a:spcPts val="1000"/>
              </a:spcBef>
              <a:spcAft>
                <a:spcPts val="0"/>
              </a:spcAft>
              <a:buClr>
                <a:schemeClr val="dk1"/>
              </a:buClr>
              <a:buSzPts val="2800"/>
              <a:buChar char="•"/>
            </a:pPr>
            <a:r>
              <a:rPr lang="en-IN"/>
              <a:t>In conclusion, RedOpsAI serves as a proof of concept for an intelligent, automated red teaming assistant. It paves the way for further research and development into AI-enhanced cybersecurity tools, where human expertise is amplified rather than replaced, leading to more efficient, informed, and effective security assessments.</a:t>
            </a:r>
            <a:endParaRPr/>
          </a:p>
        </p:txBody>
      </p:sp>
      <p:sp>
        <p:nvSpPr>
          <p:cNvPr id="186" name="Google Shape;186;p25"/>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25"/>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26"/>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6600"/>
              <a:buFont typeface="Calibri"/>
              <a:buNone/>
            </a:pPr>
            <a:r>
              <a:rPr lang="en-IN" sz="166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1. INTRODUCTION</a:t>
            </a:r>
            <a:endParaRPr/>
          </a:p>
        </p:txBody>
      </p:sp>
      <p:sp>
        <p:nvSpPr>
          <p:cNvPr id="97" name="Google Shape;9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IN" sz="2400"/>
              <a:t>Cybersecurity threats are evolving at an unprecedented pace. Attackers today are not only faster but also more adaptive, using automation, AI, and collaborative attack infrastructures. Organizations must therefore prepare for adversaries that can execute complex, multi-phase attacks within minutes rather than days.</a:t>
            </a:r>
            <a:endParaRPr/>
          </a:p>
          <a:p>
            <a:pPr indent="-228600" lvl="0" marL="228600" rtl="0" algn="l">
              <a:lnSpc>
                <a:spcPct val="90000"/>
              </a:lnSpc>
              <a:spcBef>
                <a:spcPts val="1000"/>
              </a:spcBef>
              <a:spcAft>
                <a:spcPts val="0"/>
              </a:spcAft>
              <a:buClr>
                <a:schemeClr val="dk1"/>
              </a:buClr>
              <a:buSzPts val="2400"/>
              <a:buChar char="•"/>
            </a:pPr>
            <a:r>
              <a:rPr lang="en-IN" sz="2400"/>
              <a:t>RedOpsAI was conceived to overcome these limitations by merging AI-driven decision-making with automated offensive tooling. The framework is designed to autonomously conduct reconnaissance, assess vulnerabilities, prioritize them, and execute targeted exploits with minimal human intervention.</a:t>
            </a:r>
            <a:endParaRPr/>
          </a:p>
          <a:p>
            <a:pPr indent="-228600" lvl="0" marL="228600" rtl="0" algn="l">
              <a:lnSpc>
                <a:spcPct val="90000"/>
              </a:lnSpc>
              <a:spcBef>
                <a:spcPts val="1000"/>
              </a:spcBef>
              <a:spcAft>
                <a:spcPts val="0"/>
              </a:spcAft>
              <a:buClr>
                <a:schemeClr val="dk1"/>
              </a:buClr>
              <a:buSzPts val="2400"/>
              <a:buChar char="•"/>
            </a:pPr>
            <a:r>
              <a:rPr lang="en-IN" sz="2400"/>
              <a:t>By adopting RedOpsAI, red teams can conduct faster, more comprehensive, and more adaptive engagements — reducing manual workloads while increasing the realism and efficiency of simulated attacks.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98" name="Google Shape;98;p14"/>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2. PROBLEM STATEMENT</a:t>
            </a:r>
            <a:endParaRPr/>
          </a:p>
        </p:txBody>
      </p:sp>
      <p:sp>
        <p:nvSpPr>
          <p:cNvPr id="105" name="Google Shape;1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Traditional red team and penetration testing workflows require a significant amount of manual analysis and execution. While skilled analysts can chain together reconnaissance and exploitation phases, the process is labor-intensive and prone to bottlenecks.</a:t>
            </a:r>
            <a:endParaRPr/>
          </a:p>
          <a:p>
            <a:pPr indent="-228600" lvl="0" marL="228600" rtl="0" algn="l">
              <a:lnSpc>
                <a:spcPct val="90000"/>
              </a:lnSpc>
              <a:spcBef>
                <a:spcPts val="1000"/>
              </a:spcBef>
              <a:spcAft>
                <a:spcPts val="0"/>
              </a:spcAft>
              <a:buClr>
                <a:schemeClr val="dk1"/>
              </a:buClr>
              <a:buSzPts val="2800"/>
              <a:buChar char="•"/>
            </a:pPr>
            <a:r>
              <a:rPr lang="en-IN"/>
              <a:t>Some key challenges include:</a:t>
            </a:r>
            <a:endParaRPr/>
          </a:p>
          <a:p>
            <a:pPr indent="-292100" lvl="1" marL="685800" rtl="0" algn="l">
              <a:lnSpc>
                <a:spcPct val="90000"/>
              </a:lnSpc>
              <a:spcBef>
                <a:spcPts val="1000"/>
              </a:spcBef>
              <a:spcAft>
                <a:spcPts val="0"/>
              </a:spcAft>
              <a:buClr>
                <a:schemeClr val="dk1"/>
              </a:buClr>
              <a:buSzPts val="2800"/>
              <a:buChar char="•"/>
            </a:pPr>
            <a:r>
              <a:rPr lang="en-IN"/>
              <a:t>Volume of Data – Large attack surfaces yield thousands of scan results, requiring time-consuming manual triage.</a:t>
            </a:r>
            <a:endParaRPr/>
          </a:p>
          <a:p>
            <a:pPr indent="-228600" lvl="1" marL="685800" rtl="0" algn="l">
              <a:lnSpc>
                <a:spcPct val="90000"/>
              </a:lnSpc>
              <a:spcBef>
                <a:spcPts val="1000"/>
              </a:spcBef>
              <a:spcAft>
                <a:spcPts val="0"/>
              </a:spcAft>
              <a:buSzPts val="1800"/>
              <a:buChar char="•"/>
            </a:pPr>
            <a:r>
              <a:rPr lang="en-IN"/>
              <a:t>Tool Fragmentation – Each tool (e.g., Nmap, OpenVAS, Metasploit) produces outputs in different formats, making correlation tedious.</a:t>
            </a:r>
            <a:endParaRPr/>
          </a:p>
          <a:p>
            <a:pPr indent="-228600" lvl="1" marL="685800" rtl="0" algn="l">
              <a:lnSpc>
                <a:spcPct val="90000"/>
              </a:lnSpc>
              <a:spcBef>
                <a:spcPts val="1000"/>
              </a:spcBef>
              <a:spcAft>
                <a:spcPts val="0"/>
              </a:spcAft>
              <a:buSzPts val="1800"/>
              <a:buChar char="•"/>
            </a:pPr>
            <a:r>
              <a:rPr lang="en-IN"/>
              <a:t>Slow Decision-Making – Manually selecting and prioritizing exploits is time-consuming, delaying attack execution.</a:t>
            </a:r>
            <a:endParaRPr/>
          </a:p>
        </p:txBody>
      </p:sp>
      <p:sp>
        <p:nvSpPr>
          <p:cNvPr id="106" name="Google Shape;106;p15"/>
          <p:cNvSpPr/>
          <p:nvPr/>
        </p:nvSpPr>
        <p:spPr>
          <a:xfrm>
            <a:off x="0" y="-4482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15"/>
          <p:cNvSpPr/>
          <p:nvPr/>
        </p:nvSpPr>
        <p:spPr>
          <a:xfrm>
            <a:off x="0" y="651080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3. OBJECTIVES</a:t>
            </a:r>
            <a:endParaRPr/>
          </a:p>
        </p:txBody>
      </p:sp>
      <p:sp>
        <p:nvSpPr>
          <p:cNvPr id="113" name="Google Shape;11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chemeClr val="dk1"/>
              </a:buClr>
              <a:buSzPts val="2800"/>
              <a:buChar char="•"/>
            </a:pPr>
            <a:r>
              <a:rPr lang="en-IN"/>
              <a:t>To develop a framework that automates the correlation of scan results with global vulnerability intelligence (CVE, NVD).</a:t>
            </a:r>
            <a:endParaRPr/>
          </a:p>
          <a:p>
            <a:pPr indent="-241934" lvl="0" marL="228600" rtl="0" algn="l">
              <a:lnSpc>
                <a:spcPct val="90000"/>
              </a:lnSpc>
              <a:spcBef>
                <a:spcPts val="1000"/>
              </a:spcBef>
              <a:spcAft>
                <a:spcPts val="0"/>
              </a:spcAft>
              <a:buClr>
                <a:schemeClr val="dk1"/>
              </a:buClr>
              <a:buSzPts val="2800"/>
              <a:buChar char="•"/>
            </a:pPr>
            <a:r>
              <a:rPr lang="en-IN"/>
              <a:t>To implement an AI Decision Engine that prioritizes targets based on real-time risk scoring and exploitability.</a:t>
            </a:r>
            <a:endParaRPr/>
          </a:p>
          <a:p>
            <a:pPr indent="-241934" lvl="0" marL="228600" rtl="0" algn="l">
              <a:lnSpc>
                <a:spcPct val="90000"/>
              </a:lnSpc>
              <a:spcBef>
                <a:spcPts val="1000"/>
              </a:spcBef>
              <a:spcAft>
                <a:spcPts val="0"/>
              </a:spcAft>
              <a:buClr>
                <a:schemeClr val="dk1"/>
              </a:buClr>
              <a:buSzPts val="2800"/>
              <a:buChar char="•"/>
            </a:pPr>
            <a:r>
              <a:rPr lang="en-IN"/>
              <a:t>To integrate leading offensive security tools (Nmap, OpenVAS, Metasploit) into a single, unified workflow.</a:t>
            </a:r>
            <a:endParaRPr/>
          </a:p>
          <a:p>
            <a:pPr indent="-241934" lvl="0" marL="228600" rtl="0" algn="l">
              <a:lnSpc>
                <a:spcPct val="90000"/>
              </a:lnSpc>
              <a:spcBef>
                <a:spcPts val="1000"/>
              </a:spcBef>
              <a:spcAft>
                <a:spcPts val="0"/>
              </a:spcAft>
              <a:buClr>
                <a:schemeClr val="dk1"/>
              </a:buClr>
              <a:buSzPts val="2800"/>
              <a:buChar char="•"/>
            </a:pPr>
            <a:r>
              <a:rPr lang="en-IN"/>
              <a:t>To build an adaptive system that can adjust its strategy based on real-time findings.</a:t>
            </a:r>
            <a:endParaRPr/>
          </a:p>
          <a:p>
            <a:pPr indent="-241934" lvl="0" marL="228600" rtl="0" algn="l">
              <a:lnSpc>
                <a:spcPct val="90000"/>
              </a:lnSpc>
              <a:spcBef>
                <a:spcPts val="1000"/>
              </a:spcBef>
              <a:spcAft>
                <a:spcPts val="0"/>
              </a:spcAft>
              <a:buClr>
                <a:schemeClr val="dk1"/>
              </a:buClr>
              <a:buSzPts val="2800"/>
              <a:buChar char="•"/>
            </a:pPr>
            <a:r>
              <a:rPr lang="en-IN"/>
              <a:t>To automatically generate structured technical and executive-level reports for post-engagement analysis.</a:t>
            </a:r>
            <a:endParaRPr/>
          </a:p>
          <a:p>
            <a:pPr indent="-64135" lvl="0" marL="228600" rtl="0" algn="l">
              <a:lnSpc>
                <a:spcPct val="90000"/>
              </a:lnSpc>
              <a:spcBef>
                <a:spcPts val="1000"/>
              </a:spcBef>
              <a:spcAft>
                <a:spcPts val="0"/>
              </a:spcAft>
              <a:buClr>
                <a:schemeClr val="dk1"/>
              </a:buClr>
              <a:buSzPts val="2800"/>
              <a:buNone/>
            </a:pPr>
            <a:r>
              <a:t/>
            </a:r>
            <a:endParaRPr/>
          </a:p>
        </p:txBody>
      </p:sp>
      <p:sp>
        <p:nvSpPr>
          <p:cNvPr id="114" name="Google Shape;114;p16"/>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6"/>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4. ARCHITECTURE DIAGRAM</a:t>
            </a:r>
            <a:endParaRPr/>
          </a:p>
        </p:txBody>
      </p:sp>
      <p:sp>
        <p:nvSpPr>
          <p:cNvPr id="121" name="Google Shape;121;p17"/>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7"/>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3" name="Google Shape;123;p17"/>
          <p:cNvPicPr preferRelativeResize="0"/>
          <p:nvPr/>
        </p:nvPicPr>
        <p:blipFill>
          <a:blip r:embed="rId3">
            <a:alphaModFix/>
          </a:blip>
          <a:stretch>
            <a:fillRect/>
          </a:stretch>
        </p:blipFill>
        <p:spPr>
          <a:xfrm>
            <a:off x="5984087" y="1371713"/>
            <a:ext cx="5783328" cy="4497388"/>
          </a:xfrm>
          <a:prstGeom prst="rect">
            <a:avLst/>
          </a:prstGeom>
          <a:noFill/>
          <a:ln>
            <a:noFill/>
          </a:ln>
        </p:spPr>
      </p:pic>
      <p:sp>
        <p:nvSpPr>
          <p:cNvPr id="124" name="Google Shape;124;p17"/>
          <p:cNvSpPr txBox="1"/>
          <p:nvPr>
            <p:ph idx="1" type="body"/>
          </p:nvPr>
        </p:nvSpPr>
        <p:spPr>
          <a:xfrm>
            <a:off x="1097280" y="1845734"/>
            <a:ext cx="4182932" cy="4023360"/>
          </a:xfrm>
          <a:prstGeom prst="rect">
            <a:avLst/>
          </a:prstGeom>
          <a:noFill/>
          <a:ln>
            <a:noFill/>
          </a:ln>
        </p:spPr>
        <p:txBody>
          <a:bodyPr anchorCtr="0" anchor="t" bIns="45700" lIns="91425" spcFirstLastPara="1" rIns="91425" wrap="square" tIns="45700">
            <a:normAutofit/>
          </a:bodyPr>
          <a:lstStyle/>
          <a:p>
            <a:pPr indent="-210820" lvl="0" marL="228600" rtl="0" algn="l">
              <a:lnSpc>
                <a:spcPct val="90000"/>
              </a:lnSpc>
              <a:spcBef>
                <a:spcPts val="0"/>
              </a:spcBef>
              <a:spcAft>
                <a:spcPts val="0"/>
              </a:spcAft>
              <a:buClr>
                <a:schemeClr val="dk1"/>
              </a:buClr>
              <a:buSzPts val="2100"/>
              <a:buChar char="•"/>
            </a:pPr>
            <a:r>
              <a:rPr lang="en-IN" sz="2100"/>
              <a:t>RedOpsAI implements a modular, AI-powered red team workflow that seamlessly integrates all phases of offensive security.</a:t>
            </a:r>
            <a:endParaRPr sz="2100"/>
          </a:p>
          <a:p>
            <a:pPr indent="-210820" lvl="0" marL="228600" rtl="0" algn="l">
              <a:lnSpc>
                <a:spcPct val="90000"/>
              </a:lnSpc>
              <a:spcBef>
                <a:spcPts val="0"/>
              </a:spcBef>
              <a:spcAft>
                <a:spcPts val="0"/>
              </a:spcAft>
              <a:buSzPts val="2100"/>
              <a:buChar char="•"/>
            </a:pPr>
            <a:r>
              <a:rPr lang="en-IN" sz="2100"/>
              <a:t>The architecture is adaptive, allowing the AI engine to recalibrate attack strategy mid-execution if environmental changes occur.</a:t>
            </a:r>
            <a:endParaRPr sz="2100"/>
          </a:p>
          <a:p>
            <a:pPr indent="0" lvl="0" marL="0" rtl="0" algn="l">
              <a:lnSpc>
                <a:spcPct val="90000"/>
              </a:lnSpc>
              <a:spcBef>
                <a:spcPts val="0"/>
              </a:spcBef>
              <a:spcAft>
                <a:spcPts val="0"/>
              </a:spcAft>
              <a:buNone/>
            </a:pPr>
            <a:r>
              <a:t/>
            </a:r>
            <a:endParaRPr sz="2100"/>
          </a:p>
          <a:p>
            <a:pPr indent="0" lvl="0" marL="0" rtl="0" algn="l">
              <a:lnSpc>
                <a:spcPct val="90000"/>
              </a:lnSpc>
              <a:spcBef>
                <a:spcPts val="1000"/>
              </a:spcBef>
              <a:spcAft>
                <a:spcPts val="0"/>
              </a:spcAft>
              <a:buClr>
                <a:schemeClr val="dk1"/>
              </a:buClr>
              <a:buSzPts val="2800"/>
              <a:buNone/>
            </a:pPr>
            <a:r>
              <a:t/>
            </a:r>
            <a:endParaRPr/>
          </a:p>
          <a:p>
            <a:pPr indent="-7747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Implementation </a:t>
            </a:r>
            <a:endParaRPr/>
          </a:p>
        </p:txBody>
      </p:sp>
      <p:sp>
        <p:nvSpPr>
          <p:cNvPr id="130" name="Google Shape;130;p18"/>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18"/>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2" name="Google Shape;132;p18"/>
          <p:cNvPicPr preferRelativeResize="0"/>
          <p:nvPr/>
        </p:nvPicPr>
        <p:blipFill>
          <a:blip r:embed="rId3">
            <a:alphaModFix/>
          </a:blip>
          <a:stretch>
            <a:fillRect/>
          </a:stretch>
        </p:blipFill>
        <p:spPr>
          <a:xfrm>
            <a:off x="152400" y="1843088"/>
            <a:ext cx="5710272" cy="3265209"/>
          </a:xfrm>
          <a:prstGeom prst="rect">
            <a:avLst/>
          </a:prstGeom>
          <a:noFill/>
          <a:ln>
            <a:noFill/>
          </a:ln>
        </p:spPr>
      </p:pic>
      <p:pic>
        <p:nvPicPr>
          <p:cNvPr id="133" name="Google Shape;133;p18"/>
          <p:cNvPicPr preferRelativeResize="0"/>
          <p:nvPr/>
        </p:nvPicPr>
        <p:blipFill>
          <a:blip r:embed="rId4">
            <a:alphaModFix/>
          </a:blip>
          <a:stretch>
            <a:fillRect/>
          </a:stretch>
        </p:blipFill>
        <p:spPr>
          <a:xfrm>
            <a:off x="6015072" y="1843088"/>
            <a:ext cx="6024528" cy="30980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9"/>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19"/>
          <p:cNvPicPr preferRelativeResize="0"/>
          <p:nvPr/>
        </p:nvPicPr>
        <p:blipFill>
          <a:blip r:embed="rId3">
            <a:alphaModFix/>
          </a:blip>
          <a:stretch>
            <a:fillRect/>
          </a:stretch>
        </p:blipFill>
        <p:spPr>
          <a:xfrm>
            <a:off x="152400" y="454772"/>
            <a:ext cx="11887199" cy="4289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p:nvPr/>
        </p:nvSpPr>
        <p:spPr>
          <a:xfrm>
            <a:off x="0" y="-62753"/>
            <a:ext cx="12192000" cy="3651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20"/>
          <p:cNvSpPr/>
          <p:nvPr/>
        </p:nvSpPr>
        <p:spPr>
          <a:xfrm>
            <a:off x="0" y="6492875"/>
            <a:ext cx="12192000" cy="3651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7" name="Google Shape;147;p20"/>
          <p:cNvPicPr preferRelativeResize="0"/>
          <p:nvPr/>
        </p:nvPicPr>
        <p:blipFill>
          <a:blip r:embed="rId3">
            <a:alphaModFix/>
          </a:blip>
          <a:stretch>
            <a:fillRect/>
          </a:stretch>
        </p:blipFill>
        <p:spPr>
          <a:xfrm>
            <a:off x="152400" y="454750"/>
            <a:ext cx="11586800" cy="568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5. WORKING</a:t>
            </a:r>
            <a:endParaRPr/>
          </a:p>
        </p:txBody>
      </p:sp>
      <p:sp>
        <p:nvSpPr>
          <p:cNvPr id="153" name="Google Shape;15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01930" lvl="0" marL="228600" rtl="0" algn="l">
              <a:lnSpc>
                <a:spcPct val="90000"/>
              </a:lnSpc>
              <a:spcBef>
                <a:spcPts val="1000"/>
              </a:spcBef>
              <a:spcAft>
                <a:spcPts val="0"/>
              </a:spcAft>
              <a:buClr>
                <a:schemeClr val="dk1"/>
              </a:buClr>
              <a:buSzPct val="100000"/>
              <a:buChar char="•"/>
            </a:pPr>
            <a:r>
              <a:rPr b="1" lang="en-IN"/>
              <a:t>Phase 1: Reconnaissance: </a:t>
            </a:r>
            <a:r>
              <a:rPr lang="en-IN"/>
              <a:t>Initiates by mapping the target network with Nmap and Rustscan to enumerate hosts, ports, and services. </a:t>
            </a:r>
            <a:endParaRPr/>
          </a:p>
          <a:p>
            <a:pPr indent="0" lvl="0" marL="0" rtl="0" algn="l">
              <a:lnSpc>
                <a:spcPct val="90000"/>
              </a:lnSpc>
              <a:spcBef>
                <a:spcPts val="1000"/>
              </a:spcBef>
              <a:spcAft>
                <a:spcPts val="0"/>
              </a:spcAft>
              <a:buNone/>
            </a:pPr>
            <a:r>
              <a:t/>
            </a:r>
            <a:endParaRPr/>
          </a:p>
          <a:p>
            <a:pPr indent="-201930" lvl="0" marL="228600" rtl="0" algn="l">
              <a:lnSpc>
                <a:spcPct val="90000"/>
              </a:lnSpc>
              <a:spcBef>
                <a:spcPts val="1000"/>
              </a:spcBef>
              <a:spcAft>
                <a:spcPts val="0"/>
              </a:spcAft>
              <a:buClr>
                <a:schemeClr val="dk1"/>
              </a:buClr>
              <a:buSzPct val="100000"/>
              <a:buChar char="•"/>
            </a:pPr>
            <a:r>
              <a:rPr b="1" lang="en-IN"/>
              <a:t>Phase 2: Vulnerability Analysis: </a:t>
            </a:r>
            <a:r>
              <a:rPr lang="en-IN"/>
              <a:t>Collected data is fed into OpenVAS, and custom scripts correlate findings with CVE/NVD databases. </a:t>
            </a:r>
            <a:endParaRPr/>
          </a:p>
          <a:p>
            <a:pPr indent="0" lvl="0" marL="0" rtl="0" algn="l">
              <a:lnSpc>
                <a:spcPct val="90000"/>
              </a:lnSpc>
              <a:spcBef>
                <a:spcPts val="1000"/>
              </a:spcBef>
              <a:spcAft>
                <a:spcPts val="0"/>
              </a:spcAft>
              <a:buNone/>
            </a:pPr>
            <a:r>
              <a:t/>
            </a:r>
            <a:endParaRPr/>
          </a:p>
          <a:p>
            <a:pPr indent="-201930" lvl="0" marL="228600" rtl="0" algn="l">
              <a:lnSpc>
                <a:spcPct val="90000"/>
              </a:lnSpc>
              <a:spcBef>
                <a:spcPts val="1000"/>
              </a:spcBef>
              <a:spcAft>
                <a:spcPts val="0"/>
              </a:spcAft>
              <a:buClr>
                <a:schemeClr val="dk1"/>
              </a:buClr>
              <a:buSzPct val="100000"/>
              <a:buChar char="•"/>
            </a:pPr>
            <a:r>
              <a:rPr b="1" lang="en-IN"/>
              <a:t>Phase 3: AI Decision Engine: </a:t>
            </a:r>
            <a:r>
              <a:rPr lang="en-IN"/>
              <a:t>The core of the system uses NLP and ML to evaluate vulnerability descriptions, CVSS scores, and exploitability, then ranks targets. </a:t>
            </a:r>
            <a:endParaRPr/>
          </a:p>
          <a:p>
            <a:pPr indent="0" lvl="0" marL="228600" rtl="0" algn="l">
              <a:lnSpc>
                <a:spcPct val="90000"/>
              </a:lnSpc>
              <a:spcBef>
                <a:spcPts val="1000"/>
              </a:spcBef>
              <a:spcAft>
                <a:spcPts val="0"/>
              </a:spcAft>
              <a:buNone/>
            </a:pPr>
            <a:r>
              <a:t/>
            </a:r>
            <a:endParaRPr/>
          </a:p>
          <a:p>
            <a:pPr indent="-201930" lvl="0" marL="228600" rtl="0" algn="l">
              <a:lnSpc>
                <a:spcPct val="90000"/>
              </a:lnSpc>
              <a:spcBef>
                <a:spcPts val="1000"/>
              </a:spcBef>
              <a:spcAft>
                <a:spcPts val="0"/>
              </a:spcAft>
              <a:buClr>
                <a:schemeClr val="dk1"/>
              </a:buClr>
              <a:buSzPct val="100000"/>
              <a:buChar char="•"/>
            </a:pPr>
            <a:r>
              <a:rPr b="1" lang="en-IN"/>
              <a:t>Phase 4: Exploitation Module: </a:t>
            </a:r>
            <a:r>
              <a:rPr lang="en-IN"/>
              <a:t>Automatically initiates tailored attacks on prioritized targets using tools like Metasploit. </a:t>
            </a:r>
            <a:endParaRPr/>
          </a:p>
          <a:p>
            <a:pPr indent="0" lvl="0" marL="228600" rtl="0" algn="l">
              <a:lnSpc>
                <a:spcPct val="90000"/>
              </a:lnSpc>
              <a:spcBef>
                <a:spcPts val="1000"/>
              </a:spcBef>
              <a:spcAft>
                <a:spcPts val="0"/>
              </a:spcAft>
              <a:buNone/>
            </a:pPr>
            <a:r>
              <a:t/>
            </a:r>
            <a:endParaRPr/>
          </a:p>
          <a:p>
            <a:pPr indent="-201930" lvl="0" marL="228600" rtl="0" algn="l">
              <a:lnSpc>
                <a:spcPct val="90000"/>
              </a:lnSpc>
              <a:spcBef>
                <a:spcPts val="1000"/>
              </a:spcBef>
              <a:spcAft>
                <a:spcPts val="0"/>
              </a:spcAft>
              <a:buClr>
                <a:schemeClr val="dk1"/>
              </a:buClr>
              <a:buSzPct val="100000"/>
              <a:buChar char="•"/>
            </a:pPr>
            <a:r>
              <a:rPr b="1" lang="en-IN"/>
              <a:t>Phase 5: Reporting Engine: </a:t>
            </a:r>
            <a:r>
              <a:rPr lang="en-IN"/>
              <a:t>All intelligence and results are compiled to auto-generate technical and executive-level reports.</a:t>
            </a:r>
            <a:endParaRPr/>
          </a:p>
        </p:txBody>
      </p:sp>
      <p:sp>
        <p:nvSpPr>
          <p:cNvPr id="154" name="Google Shape;154;p21"/>
          <p:cNvSpPr/>
          <p:nvPr/>
        </p:nvSpPr>
        <p:spPr>
          <a:xfrm>
            <a:off x="0" y="-62753"/>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21"/>
          <p:cNvSpPr/>
          <p:nvPr/>
        </p:nvSpPr>
        <p:spPr>
          <a:xfrm>
            <a:off x="0" y="6492875"/>
            <a:ext cx="12192000" cy="365125"/>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