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80" r:id="rId4"/>
    <p:sldId id="281" r:id="rId5"/>
    <p:sldId id="261" r:id="rId6"/>
    <p:sldId id="283" r:id="rId7"/>
    <p:sldId id="258" r:id="rId8"/>
    <p:sldId id="284" r:id="rId9"/>
    <p:sldId id="285" r:id="rId10"/>
    <p:sldId id="286" r:id="rId11"/>
    <p:sldId id="287" r:id="rId12"/>
    <p:sldId id="288" r:id="rId13"/>
    <p:sldId id="290" r:id="rId14"/>
    <p:sldId id="293" r:id="rId15"/>
    <p:sldId id="279" r:id="rId16"/>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47" autoAdjust="0"/>
  </p:normalViewPr>
  <p:slideViewPr>
    <p:cSldViewPr>
      <p:cViewPr varScale="1">
        <p:scale>
          <a:sx n="103" d="100"/>
          <a:sy n="103" d="100"/>
        </p:scale>
        <p:origin x="1854"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7/27/2025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675118"/>
            <a:ext cx="7315200" cy="182880"/>
          </a:xfrm>
          <a:custGeom>
            <a:avLst/>
            <a:gdLst/>
            <a:ahLst/>
            <a:cxnLst/>
            <a:rect l="l" t="t" r="r" b="b"/>
            <a:pathLst>
              <a:path w="7315200" h="182879">
                <a:moveTo>
                  <a:pt x="7315200" y="0"/>
                </a:moveTo>
                <a:lnTo>
                  <a:pt x="0" y="0"/>
                </a:lnTo>
                <a:lnTo>
                  <a:pt x="0" y="182562"/>
                </a:lnTo>
                <a:lnTo>
                  <a:pt x="7315200" y="182562"/>
                </a:lnTo>
                <a:lnTo>
                  <a:pt x="7315200" y="0"/>
                </a:lnTo>
                <a:close/>
              </a:path>
            </a:pathLst>
          </a:custGeom>
          <a:solidFill>
            <a:srgbClr val="BD3939"/>
          </a:solidFill>
        </p:spPr>
        <p:txBody>
          <a:bodyPr wrap="square" lIns="0" tIns="0" rIns="0" bIns="0" rtlCol="0"/>
          <a:lstStyle/>
          <a:p>
            <a:endParaRPr dirty="0"/>
          </a:p>
        </p:txBody>
      </p:sp>
      <p:sp>
        <p:nvSpPr>
          <p:cNvPr id="2" name="Holder 2"/>
          <p:cNvSpPr>
            <a:spLocks noGrp="1"/>
          </p:cNvSpPr>
          <p:nvPr>
            <p:ph type="title"/>
          </p:nvPr>
        </p:nvSpPr>
        <p:spPr>
          <a:xfrm>
            <a:off x="200494" y="71627"/>
            <a:ext cx="8743010" cy="652779"/>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3" name="Holder 3"/>
          <p:cNvSpPr>
            <a:spLocks noGrp="1"/>
          </p:cNvSpPr>
          <p:nvPr>
            <p:ph type="body" idx="1"/>
          </p:nvPr>
        </p:nvSpPr>
        <p:spPr>
          <a:xfrm>
            <a:off x="850798" y="1249426"/>
            <a:ext cx="6447155" cy="249491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7/27/2025</a:t>
            </a:fld>
            <a:endParaRPr lang="en-US" dirty="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73851" y="6686804"/>
            <a:ext cx="972185" cy="147955"/>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a:t>
            </a:r>
            <a:r>
              <a:rPr sz="800" spc="-10" dirty="0">
                <a:latin typeface="Arial MT"/>
                <a:cs typeface="Arial MT"/>
              </a:rPr>
              <a:t> </a:t>
            </a:r>
            <a:r>
              <a:rPr sz="800" dirty="0">
                <a:latin typeface="Arial MT"/>
                <a:cs typeface="Arial MT"/>
              </a:rPr>
              <a:t>Dr.</a:t>
            </a:r>
            <a:r>
              <a:rPr sz="800" spc="-15" dirty="0">
                <a:latin typeface="Arial MT"/>
                <a:cs typeface="Arial MT"/>
              </a:rPr>
              <a:t> </a:t>
            </a:r>
            <a:r>
              <a:rPr sz="800" dirty="0">
                <a:latin typeface="Arial MT"/>
                <a:cs typeface="Arial MT"/>
              </a:rPr>
              <a:t>Rajnish</a:t>
            </a:r>
            <a:r>
              <a:rPr sz="800" spc="-10" dirty="0">
                <a:latin typeface="Arial MT"/>
                <a:cs typeface="Arial MT"/>
              </a:rPr>
              <a:t> Mallick</a:t>
            </a:r>
            <a:endParaRPr sz="800" dirty="0">
              <a:latin typeface="Arial MT"/>
              <a:cs typeface="Arial MT"/>
            </a:endParaRPr>
          </a:p>
        </p:txBody>
      </p:sp>
      <p:sp>
        <p:nvSpPr>
          <p:cNvPr id="3" name="object 3"/>
          <p:cNvSpPr txBox="1"/>
          <p:nvPr/>
        </p:nvSpPr>
        <p:spPr>
          <a:xfrm>
            <a:off x="283260" y="6382918"/>
            <a:ext cx="3406775" cy="269875"/>
          </a:xfrm>
          <a:prstGeom prst="rect">
            <a:avLst/>
          </a:prstGeom>
        </p:spPr>
        <p:txBody>
          <a:bodyPr vert="horz" wrap="square" lIns="0" tIns="12700" rIns="0" bIns="0" rtlCol="0">
            <a:spAutoFit/>
          </a:bodyPr>
          <a:lstStyle/>
          <a:p>
            <a:pPr marL="12700" marR="5080">
              <a:lnSpc>
                <a:spcPct val="100000"/>
              </a:lnSpc>
              <a:spcBef>
                <a:spcPts val="100"/>
              </a:spcBef>
            </a:pPr>
            <a:r>
              <a:rPr sz="800" b="1" dirty="0">
                <a:solidFill>
                  <a:srgbClr val="615652"/>
                </a:solidFill>
                <a:latin typeface="Arial"/>
                <a:cs typeface="Arial"/>
              </a:rPr>
              <a:t>©</a:t>
            </a:r>
            <a:r>
              <a:rPr sz="800" b="1" spc="-25" dirty="0">
                <a:solidFill>
                  <a:srgbClr val="615652"/>
                </a:solidFill>
                <a:latin typeface="Arial"/>
                <a:cs typeface="Arial"/>
              </a:rPr>
              <a:t> </a:t>
            </a:r>
            <a:r>
              <a:rPr sz="800" b="1" dirty="0">
                <a:solidFill>
                  <a:srgbClr val="615652"/>
                </a:solidFill>
                <a:latin typeface="Arial"/>
                <a:cs typeface="Arial"/>
              </a:rPr>
              <a:t>Industrial</a:t>
            </a:r>
            <a:r>
              <a:rPr sz="800" b="1" spc="-40" dirty="0">
                <a:solidFill>
                  <a:srgbClr val="615652"/>
                </a:solidFill>
                <a:latin typeface="Arial"/>
                <a:cs typeface="Arial"/>
              </a:rPr>
              <a:t> </a:t>
            </a:r>
            <a:r>
              <a:rPr sz="800" b="1" dirty="0">
                <a:solidFill>
                  <a:srgbClr val="615652"/>
                </a:solidFill>
                <a:latin typeface="Arial"/>
                <a:cs typeface="Arial"/>
              </a:rPr>
              <a:t>Engineering</a:t>
            </a:r>
            <a:r>
              <a:rPr sz="800" b="1" spc="-30" dirty="0">
                <a:solidFill>
                  <a:srgbClr val="615652"/>
                </a:solidFill>
                <a:latin typeface="Arial"/>
                <a:cs typeface="Arial"/>
              </a:rPr>
              <a:t> </a:t>
            </a:r>
            <a:r>
              <a:rPr sz="800" b="1" dirty="0">
                <a:solidFill>
                  <a:srgbClr val="615652"/>
                </a:solidFill>
                <a:latin typeface="Arial"/>
                <a:cs typeface="Arial"/>
              </a:rPr>
              <a:t>2024</a:t>
            </a:r>
            <a:r>
              <a:rPr sz="800" b="1" spc="-5" dirty="0">
                <a:solidFill>
                  <a:srgbClr val="615652"/>
                </a:solidFill>
                <a:latin typeface="Arial"/>
                <a:cs typeface="Arial"/>
              </a:rPr>
              <a:t> </a:t>
            </a:r>
            <a:r>
              <a:rPr sz="800" b="1" dirty="0">
                <a:solidFill>
                  <a:srgbClr val="615652"/>
                </a:solidFill>
                <a:latin typeface="Arial"/>
                <a:cs typeface="Arial"/>
              </a:rPr>
              <a:t>–</a:t>
            </a:r>
            <a:r>
              <a:rPr sz="800" b="1" spc="-15" dirty="0">
                <a:solidFill>
                  <a:srgbClr val="615652"/>
                </a:solidFill>
                <a:latin typeface="Arial"/>
                <a:cs typeface="Arial"/>
              </a:rPr>
              <a:t> </a:t>
            </a:r>
            <a:r>
              <a:rPr sz="800" b="1" dirty="0">
                <a:solidFill>
                  <a:srgbClr val="615652"/>
                </a:solidFill>
                <a:latin typeface="Arial"/>
                <a:cs typeface="Arial"/>
              </a:rPr>
              <a:t>crop</a:t>
            </a:r>
            <a:r>
              <a:rPr sz="800" b="1" spc="-35" dirty="0">
                <a:solidFill>
                  <a:srgbClr val="615652"/>
                </a:solidFill>
                <a:latin typeface="Arial"/>
                <a:cs typeface="Arial"/>
              </a:rPr>
              <a:t> </a:t>
            </a:r>
            <a:r>
              <a:rPr sz="800" b="1" dirty="0">
                <a:solidFill>
                  <a:srgbClr val="615652"/>
                </a:solidFill>
                <a:latin typeface="Arial"/>
                <a:cs typeface="Arial"/>
              </a:rPr>
              <a:t>yield</a:t>
            </a:r>
            <a:r>
              <a:rPr sz="800" b="1" spc="10" dirty="0">
                <a:solidFill>
                  <a:srgbClr val="615652"/>
                </a:solidFill>
                <a:latin typeface="Arial"/>
                <a:cs typeface="Arial"/>
              </a:rPr>
              <a:t> </a:t>
            </a:r>
            <a:r>
              <a:rPr sz="800" b="1" dirty="0">
                <a:solidFill>
                  <a:srgbClr val="615652"/>
                </a:solidFill>
                <a:latin typeface="Arial"/>
                <a:cs typeface="Arial"/>
              </a:rPr>
              <a:t>prediction</a:t>
            </a:r>
            <a:r>
              <a:rPr sz="800" b="1" spc="-30" dirty="0">
                <a:solidFill>
                  <a:srgbClr val="615652"/>
                </a:solidFill>
                <a:latin typeface="Arial"/>
                <a:cs typeface="Arial"/>
              </a:rPr>
              <a:t> </a:t>
            </a:r>
            <a:r>
              <a:rPr sz="800" b="1" dirty="0">
                <a:solidFill>
                  <a:srgbClr val="615652"/>
                </a:solidFill>
                <a:latin typeface="Arial"/>
                <a:cs typeface="Arial"/>
              </a:rPr>
              <a:t>-</a:t>
            </a:r>
            <a:r>
              <a:rPr sz="800" b="1" spc="-30" dirty="0">
                <a:solidFill>
                  <a:srgbClr val="615652"/>
                </a:solidFill>
                <a:latin typeface="Arial"/>
                <a:cs typeface="Arial"/>
              </a:rPr>
              <a:t> </a:t>
            </a:r>
            <a:r>
              <a:rPr sz="800" b="1" dirty="0">
                <a:solidFill>
                  <a:srgbClr val="615652"/>
                </a:solidFill>
                <a:latin typeface="Arial"/>
                <a:cs typeface="Arial"/>
              </a:rPr>
              <a:t>Research</a:t>
            </a:r>
            <a:r>
              <a:rPr sz="800" b="1" spc="-5" dirty="0">
                <a:solidFill>
                  <a:srgbClr val="615652"/>
                </a:solidFill>
                <a:latin typeface="Arial"/>
                <a:cs typeface="Arial"/>
              </a:rPr>
              <a:t> </a:t>
            </a:r>
            <a:r>
              <a:rPr sz="800" b="1" spc="-20" dirty="0">
                <a:solidFill>
                  <a:srgbClr val="615652"/>
                </a:solidFill>
                <a:latin typeface="Arial"/>
                <a:cs typeface="Arial"/>
              </a:rPr>
              <a:t>Term </a:t>
            </a:r>
            <a:r>
              <a:rPr sz="800" b="1" spc="-10" dirty="0">
                <a:solidFill>
                  <a:srgbClr val="615652"/>
                </a:solidFill>
                <a:latin typeface="Arial"/>
                <a:cs typeface="Arial"/>
              </a:rPr>
              <a:t>Project</a:t>
            </a:r>
            <a:endParaRPr sz="800" dirty="0">
              <a:latin typeface="Arial"/>
              <a:cs typeface="Arial"/>
            </a:endParaRPr>
          </a:p>
        </p:txBody>
      </p:sp>
      <p:sp>
        <p:nvSpPr>
          <p:cNvPr id="4" name="object 4"/>
          <p:cNvSpPr txBox="1">
            <a:spLocks noGrp="1"/>
          </p:cNvSpPr>
          <p:nvPr>
            <p:ph type="title"/>
          </p:nvPr>
        </p:nvSpPr>
        <p:spPr>
          <a:xfrm>
            <a:off x="1333500" y="685800"/>
            <a:ext cx="6477000" cy="1500411"/>
          </a:xfrm>
          <a:prstGeom prst="rect">
            <a:avLst/>
          </a:prstGeom>
          <a:solidFill>
            <a:srgbClr val="800000"/>
          </a:solidFill>
        </p:spPr>
        <p:txBody>
          <a:bodyPr vert="horz" wrap="square" lIns="0" tIns="0" rIns="0" bIns="0" rtlCol="0">
            <a:spAutoFit/>
          </a:bodyPr>
          <a:lstStyle/>
          <a:p>
            <a:pPr algn="ctr">
              <a:lnSpc>
                <a:spcPts val="3865"/>
              </a:lnSpc>
            </a:pPr>
            <a:r>
              <a:rPr lang="en-IN" sz="3600" u="sng" spc="-5" dirty="0">
                <a:latin typeface="Times New Roman"/>
                <a:cs typeface="Times New Roman"/>
              </a:rPr>
              <a:t>Apple Stock Dataset</a:t>
            </a:r>
            <a:r>
              <a:rPr sz="3600" u="sng" spc="-5" dirty="0">
                <a:latin typeface="Times New Roman"/>
                <a:cs typeface="Times New Roman"/>
              </a:rPr>
              <a:t> </a:t>
            </a:r>
            <a:r>
              <a:rPr sz="3600" u="sng" dirty="0">
                <a:latin typeface="Times New Roman"/>
                <a:cs typeface="Times New Roman"/>
              </a:rPr>
              <a:t>Prediction</a:t>
            </a:r>
            <a:r>
              <a:rPr sz="3600" u="sng" spc="-10" dirty="0">
                <a:latin typeface="Times New Roman"/>
                <a:cs typeface="Times New Roman"/>
              </a:rPr>
              <a:t> </a:t>
            </a:r>
            <a:r>
              <a:rPr sz="3600" u="sng" dirty="0">
                <a:latin typeface="Times New Roman"/>
                <a:cs typeface="Times New Roman"/>
              </a:rPr>
              <a:t>using</a:t>
            </a:r>
            <a:r>
              <a:rPr lang="en-IN" sz="3600" u="sng" dirty="0">
                <a:latin typeface="Times New Roman"/>
                <a:cs typeface="Times New Roman"/>
              </a:rPr>
              <a:t> Artificial Neural </a:t>
            </a:r>
            <a:br>
              <a:rPr lang="en-IN" sz="3600" u="sng" dirty="0">
                <a:latin typeface="Times New Roman"/>
                <a:cs typeface="Times New Roman"/>
              </a:rPr>
            </a:br>
            <a:r>
              <a:rPr lang="en-IN" sz="3600" u="sng" dirty="0">
                <a:latin typeface="Times New Roman"/>
                <a:cs typeface="Times New Roman"/>
              </a:rPr>
              <a:t>Network</a:t>
            </a:r>
            <a:r>
              <a:rPr sz="3600" u="sng" spc="-10" dirty="0">
                <a:latin typeface="Times New Roman"/>
                <a:cs typeface="Times New Roman"/>
              </a:rPr>
              <a:t> </a:t>
            </a:r>
            <a:r>
              <a:rPr lang="en-IN" sz="3600" u="sng" spc="-10" dirty="0">
                <a:latin typeface="Times New Roman"/>
                <a:cs typeface="Times New Roman"/>
              </a:rPr>
              <a:t>(ANN)</a:t>
            </a:r>
            <a:endParaRPr sz="3600" u="sng" dirty="0">
              <a:latin typeface="Times New Roman"/>
              <a:cs typeface="Times New Roman"/>
            </a:endParaRPr>
          </a:p>
        </p:txBody>
      </p:sp>
      <p:sp>
        <p:nvSpPr>
          <p:cNvPr id="6" name="object 6"/>
          <p:cNvSpPr txBox="1"/>
          <p:nvPr/>
        </p:nvSpPr>
        <p:spPr>
          <a:xfrm>
            <a:off x="1601470" y="2184609"/>
            <a:ext cx="5941060" cy="3780522"/>
          </a:xfrm>
          <a:prstGeom prst="rect">
            <a:avLst/>
          </a:prstGeom>
        </p:spPr>
        <p:txBody>
          <a:bodyPr vert="horz" wrap="square" lIns="0" tIns="12700" rIns="0" bIns="0" rtlCol="0">
            <a:spAutoFit/>
          </a:bodyPr>
          <a:lstStyle/>
          <a:p>
            <a:pPr marR="342900" algn="ctr">
              <a:lnSpc>
                <a:spcPct val="100000"/>
              </a:lnSpc>
              <a:spcBef>
                <a:spcPts val="20"/>
              </a:spcBef>
            </a:pPr>
            <a:endParaRPr lang="en-IN" sz="2400" b="1" spc="-5" dirty="0">
              <a:solidFill>
                <a:srgbClr val="BD3939"/>
              </a:solidFill>
              <a:latin typeface="Times New Roman"/>
              <a:cs typeface="Times New Roman"/>
            </a:endParaRPr>
          </a:p>
          <a:p>
            <a:pPr marR="342900" algn="ctr">
              <a:lnSpc>
                <a:spcPct val="100000"/>
              </a:lnSpc>
              <a:spcBef>
                <a:spcPts val="20"/>
              </a:spcBef>
            </a:pPr>
            <a:endParaRPr lang="en-IN" sz="2400" b="1" spc="-5" dirty="0">
              <a:solidFill>
                <a:srgbClr val="BD3939"/>
              </a:solidFill>
              <a:latin typeface="Times New Roman"/>
              <a:cs typeface="Times New Roman"/>
            </a:endParaRPr>
          </a:p>
          <a:p>
            <a:pPr marR="342900" algn="ctr">
              <a:lnSpc>
                <a:spcPct val="100000"/>
              </a:lnSpc>
              <a:spcBef>
                <a:spcPts val="20"/>
              </a:spcBef>
            </a:pPr>
            <a:endParaRPr lang="en-IN" sz="2400" b="1" spc="-5" dirty="0">
              <a:solidFill>
                <a:srgbClr val="BD3939"/>
              </a:solidFill>
              <a:latin typeface="Times New Roman"/>
              <a:cs typeface="Times New Roman"/>
            </a:endParaRPr>
          </a:p>
          <a:p>
            <a:pPr marR="342900" algn="ctr">
              <a:lnSpc>
                <a:spcPct val="100000"/>
              </a:lnSpc>
              <a:spcBef>
                <a:spcPts val="20"/>
              </a:spcBef>
            </a:pPr>
            <a:r>
              <a:rPr lang="en-IN" sz="2400" b="1" spc="-5" dirty="0">
                <a:solidFill>
                  <a:srgbClr val="BD3939"/>
                </a:solidFill>
                <a:latin typeface="Times New Roman"/>
                <a:cs typeface="Times New Roman"/>
              </a:rPr>
              <a:t>Priyanshu</a:t>
            </a:r>
            <a:r>
              <a:rPr sz="2400" b="1" spc="-5" dirty="0">
                <a:solidFill>
                  <a:srgbClr val="BD3939"/>
                </a:solidFill>
                <a:latin typeface="Times New Roman"/>
                <a:cs typeface="Times New Roman"/>
              </a:rPr>
              <a:t> </a:t>
            </a:r>
            <a:r>
              <a:rPr sz="2400" b="1" spc="-10" dirty="0">
                <a:solidFill>
                  <a:srgbClr val="BD3939"/>
                </a:solidFill>
                <a:latin typeface="Times New Roman"/>
                <a:cs typeface="Times New Roman"/>
              </a:rPr>
              <a:t>(102</a:t>
            </a:r>
            <a:r>
              <a:rPr lang="en-IN" sz="2400" b="1" spc="-10" dirty="0">
                <a:solidFill>
                  <a:srgbClr val="BD3939"/>
                </a:solidFill>
                <a:latin typeface="Times New Roman"/>
                <a:cs typeface="Times New Roman"/>
              </a:rPr>
              <a:t>20</a:t>
            </a:r>
            <a:r>
              <a:rPr sz="2400" b="1" spc="-10" dirty="0">
                <a:solidFill>
                  <a:srgbClr val="BD3939"/>
                </a:solidFill>
                <a:latin typeface="Times New Roman"/>
                <a:cs typeface="Times New Roman"/>
              </a:rPr>
              <a:t>80</a:t>
            </a:r>
            <a:r>
              <a:rPr lang="en-IN" sz="2400" b="1" spc="-10" dirty="0">
                <a:solidFill>
                  <a:srgbClr val="BD3939"/>
                </a:solidFill>
                <a:latin typeface="Times New Roman"/>
                <a:cs typeface="Times New Roman"/>
              </a:rPr>
              <a:t>10</a:t>
            </a:r>
            <a:r>
              <a:rPr sz="2400" b="1" spc="-10" dirty="0">
                <a:solidFill>
                  <a:srgbClr val="BD3939"/>
                </a:solidFill>
                <a:latin typeface="Times New Roman"/>
                <a:cs typeface="Times New Roman"/>
              </a:rPr>
              <a:t>)</a:t>
            </a:r>
            <a:endParaRPr sz="2400" dirty="0">
              <a:latin typeface="Times New Roman"/>
              <a:cs typeface="Times New Roman"/>
            </a:endParaRPr>
          </a:p>
          <a:p>
            <a:pPr marR="342265" algn="ctr">
              <a:lnSpc>
                <a:spcPct val="100000"/>
              </a:lnSpc>
              <a:spcBef>
                <a:spcPts val="25"/>
              </a:spcBef>
            </a:pPr>
            <a:endParaRPr sz="2000" dirty="0">
              <a:latin typeface="Times New Roman"/>
              <a:cs typeface="Times New Roman"/>
            </a:endParaRPr>
          </a:p>
          <a:p>
            <a:pPr>
              <a:lnSpc>
                <a:spcPct val="100000"/>
              </a:lnSpc>
              <a:spcBef>
                <a:spcPts val="120"/>
              </a:spcBef>
            </a:pPr>
            <a:endParaRPr sz="2000" dirty="0">
              <a:latin typeface="Times New Roman"/>
              <a:cs typeface="Times New Roman"/>
            </a:endParaRPr>
          </a:p>
          <a:p>
            <a:pPr marR="342900" algn="ctr">
              <a:lnSpc>
                <a:spcPct val="100000"/>
              </a:lnSpc>
            </a:pPr>
            <a:r>
              <a:rPr sz="2400" b="1" dirty="0">
                <a:solidFill>
                  <a:srgbClr val="BD3939"/>
                </a:solidFill>
                <a:latin typeface="Times New Roman"/>
                <a:cs typeface="Times New Roman"/>
              </a:rPr>
              <a:t>Faculty</a:t>
            </a:r>
            <a:r>
              <a:rPr sz="2400" b="1" spc="-10" dirty="0">
                <a:solidFill>
                  <a:srgbClr val="BD3939"/>
                </a:solidFill>
                <a:latin typeface="Times New Roman"/>
                <a:cs typeface="Times New Roman"/>
              </a:rPr>
              <a:t> Advisors:</a:t>
            </a:r>
            <a:endParaRPr sz="2400" dirty="0">
              <a:latin typeface="Times New Roman"/>
              <a:cs typeface="Times New Roman"/>
            </a:endParaRPr>
          </a:p>
          <a:p>
            <a:pPr marR="343535" algn="ctr">
              <a:lnSpc>
                <a:spcPct val="100000"/>
              </a:lnSpc>
              <a:spcBef>
                <a:spcPts val="30"/>
              </a:spcBef>
            </a:pPr>
            <a:r>
              <a:rPr sz="2400" b="1" dirty="0">
                <a:solidFill>
                  <a:srgbClr val="BD3939"/>
                </a:solidFill>
                <a:latin typeface="Times New Roman"/>
                <a:cs typeface="Times New Roman"/>
              </a:rPr>
              <a:t>Dr.</a:t>
            </a:r>
            <a:r>
              <a:rPr sz="2400" b="1" spc="-20" dirty="0">
                <a:solidFill>
                  <a:srgbClr val="BD3939"/>
                </a:solidFill>
                <a:latin typeface="Times New Roman"/>
                <a:cs typeface="Times New Roman"/>
              </a:rPr>
              <a:t> </a:t>
            </a:r>
            <a:r>
              <a:rPr sz="2400" b="1" dirty="0">
                <a:solidFill>
                  <a:srgbClr val="BD3939"/>
                </a:solidFill>
                <a:latin typeface="Times New Roman"/>
                <a:cs typeface="Times New Roman"/>
              </a:rPr>
              <a:t>Rajnish</a:t>
            </a:r>
            <a:r>
              <a:rPr sz="2400" b="1" spc="-10" dirty="0">
                <a:solidFill>
                  <a:srgbClr val="BD3939"/>
                </a:solidFill>
                <a:latin typeface="Times New Roman"/>
                <a:cs typeface="Times New Roman"/>
              </a:rPr>
              <a:t> Mallick</a:t>
            </a:r>
            <a:endParaRPr sz="2400" dirty="0">
              <a:latin typeface="Times New Roman"/>
              <a:cs typeface="Times New Roman"/>
            </a:endParaRPr>
          </a:p>
          <a:p>
            <a:pPr algn="ctr">
              <a:lnSpc>
                <a:spcPct val="100000"/>
              </a:lnSpc>
              <a:spcBef>
                <a:spcPts val="25"/>
              </a:spcBef>
            </a:pPr>
            <a:r>
              <a:rPr sz="2000" b="1" dirty="0">
                <a:latin typeface="Times New Roman"/>
                <a:cs typeface="Times New Roman"/>
              </a:rPr>
              <a:t>Department</a:t>
            </a:r>
            <a:r>
              <a:rPr sz="2000" b="1" spc="-60" dirty="0">
                <a:latin typeface="Times New Roman"/>
                <a:cs typeface="Times New Roman"/>
              </a:rPr>
              <a:t> </a:t>
            </a:r>
            <a:r>
              <a:rPr sz="2000" b="1" dirty="0">
                <a:latin typeface="Times New Roman"/>
                <a:cs typeface="Times New Roman"/>
              </a:rPr>
              <a:t>of</a:t>
            </a:r>
            <a:r>
              <a:rPr sz="2000" b="1" spc="-65" dirty="0">
                <a:latin typeface="Times New Roman"/>
                <a:cs typeface="Times New Roman"/>
              </a:rPr>
              <a:t> </a:t>
            </a:r>
            <a:r>
              <a:rPr sz="2000" b="1" dirty="0">
                <a:latin typeface="Times New Roman"/>
                <a:cs typeface="Times New Roman"/>
              </a:rPr>
              <a:t>Mechanical</a:t>
            </a:r>
            <a:r>
              <a:rPr sz="2000" b="1" spc="-70" dirty="0">
                <a:latin typeface="Times New Roman"/>
                <a:cs typeface="Times New Roman"/>
              </a:rPr>
              <a:t> </a:t>
            </a:r>
            <a:r>
              <a:rPr sz="2000" b="1" spc="-10" dirty="0">
                <a:latin typeface="Times New Roman"/>
                <a:cs typeface="Times New Roman"/>
              </a:rPr>
              <a:t>Engineering</a:t>
            </a:r>
            <a:endParaRPr sz="2000" b="1" dirty="0">
              <a:latin typeface="Times New Roman"/>
              <a:cs typeface="Times New Roman"/>
            </a:endParaRPr>
          </a:p>
          <a:p>
            <a:pPr algn="ctr">
              <a:lnSpc>
                <a:spcPct val="100000"/>
              </a:lnSpc>
              <a:spcBef>
                <a:spcPts val="20"/>
              </a:spcBef>
            </a:pPr>
            <a:r>
              <a:rPr sz="2000" b="1" dirty="0">
                <a:latin typeface="Times New Roman"/>
                <a:cs typeface="Times New Roman"/>
              </a:rPr>
              <a:t>Thapar</a:t>
            </a:r>
            <a:r>
              <a:rPr sz="2000" b="1" spc="-45" dirty="0">
                <a:latin typeface="Times New Roman"/>
                <a:cs typeface="Times New Roman"/>
              </a:rPr>
              <a:t> </a:t>
            </a:r>
            <a:r>
              <a:rPr sz="2000" b="1" dirty="0">
                <a:latin typeface="Times New Roman"/>
                <a:cs typeface="Times New Roman"/>
              </a:rPr>
              <a:t>Institute</a:t>
            </a:r>
            <a:r>
              <a:rPr sz="2000" b="1" spc="-35" dirty="0">
                <a:latin typeface="Times New Roman"/>
                <a:cs typeface="Times New Roman"/>
              </a:rPr>
              <a:t> </a:t>
            </a:r>
            <a:r>
              <a:rPr sz="2000" b="1" dirty="0">
                <a:latin typeface="Times New Roman"/>
                <a:cs typeface="Times New Roman"/>
              </a:rPr>
              <a:t>of</a:t>
            </a:r>
            <a:r>
              <a:rPr sz="2000" b="1" spc="-30" dirty="0">
                <a:latin typeface="Times New Roman"/>
                <a:cs typeface="Times New Roman"/>
              </a:rPr>
              <a:t> </a:t>
            </a:r>
            <a:r>
              <a:rPr sz="2000" b="1" dirty="0">
                <a:latin typeface="Times New Roman"/>
                <a:cs typeface="Times New Roman"/>
              </a:rPr>
              <a:t>Engineering</a:t>
            </a:r>
            <a:r>
              <a:rPr sz="2000" b="1" spc="-50" dirty="0">
                <a:latin typeface="Times New Roman"/>
                <a:cs typeface="Times New Roman"/>
              </a:rPr>
              <a:t> </a:t>
            </a:r>
            <a:r>
              <a:rPr sz="2000" b="1" dirty="0">
                <a:latin typeface="Times New Roman"/>
                <a:cs typeface="Times New Roman"/>
              </a:rPr>
              <a:t>and</a:t>
            </a:r>
            <a:r>
              <a:rPr sz="2000" b="1" spc="-30" dirty="0">
                <a:latin typeface="Times New Roman"/>
                <a:cs typeface="Times New Roman"/>
              </a:rPr>
              <a:t> </a:t>
            </a:r>
            <a:r>
              <a:rPr sz="2000" b="1" dirty="0">
                <a:latin typeface="Times New Roman"/>
                <a:cs typeface="Times New Roman"/>
              </a:rPr>
              <a:t>Technology,</a:t>
            </a:r>
            <a:r>
              <a:rPr sz="2000" b="1" spc="-65" dirty="0">
                <a:latin typeface="Times New Roman"/>
                <a:cs typeface="Times New Roman"/>
              </a:rPr>
              <a:t> </a:t>
            </a:r>
            <a:r>
              <a:rPr sz="2000" b="1" dirty="0">
                <a:latin typeface="Times New Roman"/>
                <a:cs typeface="Times New Roman"/>
              </a:rPr>
              <a:t>Patiala-</a:t>
            </a:r>
            <a:r>
              <a:rPr sz="2000" b="1" spc="-10" dirty="0">
                <a:latin typeface="Times New Roman"/>
                <a:cs typeface="Times New Roman"/>
              </a:rPr>
              <a:t>147004</a:t>
            </a:r>
            <a:endParaRPr sz="2000" b="1"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88233"/>
            <a:ext cx="4711028" cy="666849"/>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Predicted vs Actual Values along with Epoch Simulation</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7929" y="855082"/>
            <a:ext cx="8724900" cy="1029128"/>
          </a:xfrm>
          <a:prstGeom prst="rect">
            <a:avLst/>
          </a:prstGeom>
        </p:spPr>
        <p:txBody>
          <a:bodyPr vert="horz" wrap="square" lIns="0" tIns="13335" rIns="0" bIns="0" rtlCol="0">
            <a:spAutoFit/>
          </a:bodyPr>
          <a:lstStyle/>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Tabular Comparison:</a:t>
            </a:r>
          </a:p>
          <a:p>
            <a:pPr algn="l"/>
            <a:r>
              <a:rPr lang="en-US" sz="2200" i="0" dirty="0">
                <a:solidFill>
                  <a:srgbClr val="0D0D0D"/>
                </a:solidFill>
                <a:effectLst/>
                <a:highlight>
                  <a:srgbClr val="FFFFFF"/>
                </a:highlight>
                <a:latin typeface="Times New Roman" panose="02020603050405020304" pitchFamily="18" charset="0"/>
                <a:cs typeface="Times New Roman" panose="02020603050405020304" pitchFamily="18" charset="0"/>
              </a:rPr>
              <a:t>The table displays a few rows of actual vs. predicted values, allowing for a detailed comparison of model predictions with ground truth.</a:t>
            </a:r>
            <a:endParaRPr lang="en-US" sz="2000" i="0" dirty="0">
              <a:solidFill>
                <a:srgbClr val="0D0D0D"/>
              </a:solidFill>
              <a:effectLst/>
              <a:highlight>
                <a:srgbClr val="FFFFFF"/>
              </a:highlight>
              <a:latin typeface="ui-sans-serif"/>
            </a:endParaRPr>
          </a:p>
        </p:txBody>
      </p:sp>
      <p:pic>
        <p:nvPicPr>
          <p:cNvPr id="5" name="Picture 4">
            <a:extLst>
              <a:ext uri="{FF2B5EF4-FFF2-40B4-BE49-F238E27FC236}">
                <a16:creationId xmlns:a16="http://schemas.microsoft.com/office/drawing/2014/main" id="{11B5AA3C-D153-A369-56B4-C16CF7E05ADE}"/>
              </a:ext>
            </a:extLst>
          </p:cNvPr>
          <p:cNvPicPr>
            <a:picLocks noChangeAspect="1"/>
          </p:cNvPicPr>
          <p:nvPr/>
        </p:nvPicPr>
        <p:blipFill>
          <a:blip r:embed="rId2"/>
          <a:stretch>
            <a:fillRect/>
          </a:stretch>
        </p:blipFill>
        <p:spPr>
          <a:xfrm>
            <a:off x="187929" y="2612152"/>
            <a:ext cx="4979798" cy="1087542"/>
          </a:xfrm>
          <a:prstGeom prst="rect">
            <a:avLst/>
          </a:prstGeom>
        </p:spPr>
      </p:pic>
      <p:pic>
        <p:nvPicPr>
          <p:cNvPr id="11" name="Picture 10">
            <a:extLst>
              <a:ext uri="{FF2B5EF4-FFF2-40B4-BE49-F238E27FC236}">
                <a16:creationId xmlns:a16="http://schemas.microsoft.com/office/drawing/2014/main" id="{0E8B931A-32EE-9B9E-6384-A80C7A08F12D}"/>
              </a:ext>
            </a:extLst>
          </p:cNvPr>
          <p:cNvPicPr>
            <a:picLocks noChangeAspect="1"/>
          </p:cNvPicPr>
          <p:nvPr/>
        </p:nvPicPr>
        <p:blipFill>
          <a:blip r:embed="rId3"/>
          <a:stretch>
            <a:fillRect/>
          </a:stretch>
        </p:blipFill>
        <p:spPr>
          <a:xfrm>
            <a:off x="5630138" y="1918131"/>
            <a:ext cx="3437662" cy="4470375"/>
          </a:xfrm>
          <a:prstGeom prst="rect">
            <a:avLst/>
          </a:prstGeom>
        </p:spPr>
      </p:pic>
      <p:pic>
        <p:nvPicPr>
          <p:cNvPr id="13" name="Picture 12">
            <a:extLst>
              <a:ext uri="{FF2B5EF4-FFF2-40B4-BE49-F238E27FC236}">
                <a16:creationId xmlns:a16="http://schemas.microsoft.com/office/drawing/2014/main" id="{0D8C05AF-397B-1436-7237-71169A280131}"/>
              </a:ext>
            </a:extLst>
          </p:cNvPr>
          <p:cNvPicPr>
            <a:picLocks noChangeAspect="1"/>
          </p:cNvPicPr>
          <p:nvPr/>
        </p:nvPicPr>
        <p:blipFill>
          <a:blip r:embed="rId4"/>
          <a:stretch>
            <a:fillRect/>
          </a:stretch>
        </p:blipFill>
        <p:spPr>
          <a:xfrm>
            <a:off x="242983" y="4153318"/>
            <a:ext cx="5387155" cy="1928212"/>
          </a:xfrm>
          <a:prstGeom prst="rect">
            <a:avLst/>
          </a:prstGeom>
        </p:spPr>
      </p:pic>
    </p:spTree>
    <p:extLst>
      <p:ext uri="{BB962C8B-B14F-4D97-AF65-F5344CB8AC3E}">
        <p14:creationId xmlns:p14="http://schemas.microsoft.com/office/powerpoint/2010/main" val="3032388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7803" y="259351"/>
            <a:ext cx="4148392" cy="333425"/>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Visualization and Inferences</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90500" y="625433"/>
            <a:ext cx="8724900" cy="1983235"/>
          </a:xfrm>
          <a:prstGeom prst="rect">
            <a:avLst/>
          </a:prstGeom>
        </p:spPr>
        <p:txBody>
          <a:bodyPr vert="horz" wrap="square" lIns="0" tIns="13335" rIns="0" bIns="0" rtlCol="0">
            <a:spAutoFit/>
          </a:bodyPr>
          <a:lstStyle/>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The overlapping graphs of actual vs. predicted values demonstrate the model's ability to capture the underlying patterns in the data. </a:t>
            </a:r>
            <a:r>
              <a:rPr lang="en-US" sz="2200" b="1" dirty="0">
                <a:solidFill>
                  <a:srgbClr val="0D0D0D"/>
                </a:solidFill>
                <a:highlight>
                  <a:srgbClr val="FFFFFF"/>
                </a:highlight>
                <a:latin typeface="Times New Roman" panose="02020603050405020304" pitchFamily="18" charset="0"/>
                <a:cs typeface="Times New Roman" panose="02020603050405020304" pitchFamily="18" charset="0"/>
              </a:rPr>
              <a:t> It d</a:t>
            </a: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epicts the close overlap between actual and predicted stock prices, indicating the model's effectiveness in </a:t>
            </a:r>
            <a:r>
              <a:rPr lang="en-US" sz="2200" b="1" dirty="0">
                <a:solidFill>
                  <a:srgbClr val="0D0D0D"/>
                </a:solidFill>
                <a:highlight>
                  <a:srgbClr val="FFFFFF"/>
                </a:highlight>
                <a:latin typeface="Times New Roman" panose="02020603050405020304" pitchFamily="18" charset="0"/>
                <a:cs typeface="Times New Roman" panose="02020603050405020304" pitchFamily="18" charset="0"/>
              </a:rPr>
              <a:t>forecasting.</a:t>
            </a:r>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highlight>
                <a:srgbClr val="FFFFFF"/>
              </a:highlight>
              <a:latin typeface="ui-sans-serif"/>
            </a:endParaRPr>
          </a:p>
        </p:txBody>
      </p:sp>
      <p:pic>
        <p:nvPicPr>
          <p:cNvPr id="1026" name="Picture 2">
            <a:extLst>
              <a:ext uri="{FF2B5EF4-FFF2-40B4-BE49-F238E27FC236}">
                <a16:creationId xmlns:a16="http://schemas.microsoft.com/office/drawing/2014/main" id="{A827CD2A-65D9-DA17-49FA-E82FE20A4E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29" y="2009192"/>
            <a:ext cx="8554683" cy="461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56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9500" y="220890"/>
            <a:ext cx="1905000" cy="345169"/>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Conclusion</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485775" y="914400"/>
            <a:ext cx="8172450" cy="4814780"/>
          </a:xfrm>
          <a:prstGeom prst="rect">
            <a:avLst/>
          </a:prstGeom>
        </p:spPr>
        <p:txBody>
          <a:bodyPr vert="horz" wrap="square" lIns="0" tIns="13335"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Summary:</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successfully demonstrates the use of ANN for predicting Apple stock prices.</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Industry 4.0 techniques enhances forecasting accuracy and reliability.</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Future Work:</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Future work may involve exploring advanced models like LSTM (Long Short-Term Memory) for time series forecasting.</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Expanding the analysis to include other stock datasets and exploring additional features for improved predictions.</a:t>
            </a:r>
          </a:p>
          <a:p>
            <a:pPr algn="l"/>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45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67050" y="228600"/>
            <a:ext cx="3009900" cy="333425"/>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Engineering Approach</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2400" y="719781"/>
            <a:ext cx="8724900" cy="6138219"/>
          </a:xfrm>
          <a:prstGeom prst="rect">
            <a:avLst/>
          </a:prstGeom>
        </p:spPr>
        <p:txBody>
          <a:bodyPr vert="horz" wrap="square" lIns="0" tIns="13335" rIns="0" bIns="0" rtlCol="0">
            <a:spAutoFit/>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Why the Chosen Engineering Approach is the Best: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Flexibility and Adaptability: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chosen engineering approach of utilizing Artificial Neural Networks (ANN) offers flexibility in modeling complex relationships within the stock market data. ANNs can adapt to changing patterns and dynamics, making them suitable for time series forecasting tasks.</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ANN models can be scaled up or down based on the size and complexity of the dataset. This scalability ensures that the model can handle large volumes of historical data while maintaining computational efficiency.</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Proven Effectiveness:</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effectiveness of ANN in time series forecasting has been demonstrated in various domains, including finance, economics, and business analytics. Research studies and practical applications have shown that ANN models can outperform traditional statistical methods in terms of accuracy and predictive power.</a:t>
            </a:r>
          </a:p>
          <a:p>
            <a:pPr algn="l"/>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75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304800"/>
            <a:ext cx="6381750" cy="333425"/>
          </a:xfrm>
          <a:prstGeom prst="rect">
            <a:avLst/>
          </a:prstGeom>
          <a:solidFill>
            <a:srgbClr val="800000"/>
          </a:solidFill>
        </p:spPr>
        <p:txBody>
          <a:bodyPr vert="horz" wrap="square" lIns="0" tIns="0" rIns="0" bIns="0" rtlCol="0">
            <a:spAutoFit/>
          </a:bodyPr>
          <a:lstStyle/>
          <a:p>
            <a:pPr algn="ctr">
              <a:lnSpc>
                <a:spcPts val="2620"/>
              </a:lnSpc>
            </a:pPr>
            <a:r>
              <a:rPr lang="en-US" sz="2400" b="1" u="sng" dirty="0">
                <a:latin typeface="Times New Roman" panose="02020603050405020304" pitchFamily="18" charset="0"/>
                <a:cs typeface="Times New Roman" panose="02020603050405020304" pitchFamily="18" charset="0"/>
              </a:rPr>
              <a:t>Importance for Industry and Stakeholders</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209550" y="793046"/>
            <a:ext cx="8724900" cy="5922775"/>
          </a:xfrm>
          <a:prstGeom prst="rect">
            <a:avLst/>
          </a:prstGeom>
        </p:spPr>
        <p:txBody>
          <a:bodyPr vert="horz" wrap="square" lIns="0" tIns="13335" rIns="0" bIns="0" rtlCol="0">
            <a:spAutoFit/>
          </a:bodyPr>
          <a:lstStyle/>
          <a:p>
            <a:pPr algn="l"/>
            <a:r>
              <a:rPr lang="en-US" sz="2400" b="1" i="0" dirty="0">
                <a:solidFill>
                  <a:srgbClr val="0D0D0D"/>
                </a:solidFill>
                <a:effectLst/>
                <a:highlight>
                  <a:srgbClr val="FFFFFF"/>
                </a:highlight>
                <a:latin typeface="ui-sans-serif"/>
              </a:rPr>
              <a:t>Why This Problem is Important for Industry and Stakeholders:</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Risk Management: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Accurate stock price prediction is vital for mitigating financial risks and optimizing investment strategies.</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Strategic Planning:</a:t>
            </a:r>
            <a:r>
              <a:rPr lang="en-US" sz="2400"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By incorporating accurate predictions into strategic decision-making processes, organizations can gain a competitive edge and drive sustainable growth.</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Investment Decisions: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Timely and accurate forecasts enable investors to capitalize on market opportunities, maximize returns, and achieve their financial goals.</a:t>
            </a:r>
          </a:p>
          <a:p>
            <a:pPr marL="342900" indent="-342900" algn="just">
              <a:buFont typeface="Wingdings" panose="05000000000000000000" pitchFamily="2" charset="2"/>
              <a:buChar char="q"/>
            </a:pP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Economic Stability:</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Reliable stock price forecasts contribute to economic stability by providing insights into market sentiment, and investor behavior. This, in turn, influences policy-making decisions aimed at fostering growth and stability.</a:t>
            </a:r>
          </a:p>
          <a:p>
            <a:pPr algn="l"/>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04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35953" y="6688632"/>
            <a:ext cx="1038860" cy="147955"/>
          </a:xfrm>
          <a:prstGeom prst="rect">
            <a:avLst/>
          </a:prstGeom>
        </p:spPr>
        <p:txBody>
          <a:bodyPr vert="horz" wrap="square" lIns="0" tIns="12700" rIns="0" bIns="0" rtlCol="0">
            <a:spAutoFit/>
          </a:bodyPr>
          <a:lstStyle/>
          <a:p>
            <a:pPr marL="12700">
              <a:lnSpc>
                <a:spcPct val="100000"/>
              </a:lnSpc>
              <a:spcBef>
                <a:spcPts val="100"/>
              </a:spcBef>
            </a:pPr>
            <a:r>
              <a:rPr sz="800" b="1" dirty="0">
                <a:latin typeface="Arial"/>
                <a:cs typeface="Arial"/>
              </a:rPr>
              <a:t>©</a:t>
            </a:r>
            <a:r>
              <a:rPr sz="800" b="1" spc="-15" dirty="0">
                <a:latin typeface="Arial"/>
                <a:cs typeface="Arial"/>
              </a:rPr>
              <a:t> </a:t>
            </a:r>
            <a:r>
              <a:rPr sz="800" b="1" dirty="0">
                <a:latin typeface="Arial"/>
                <a:cs typeface="Arial"/>
              </a:rPr>
              <a:t>Dr.</a:t>
            </a:r>
            <a:r>
              <a:rPr sz="800" b="1" spc="-20" dirty="0">
                <a:latin typeface="Arial"/>
                <a:cs typeface="Arial"/>
              </a:rPr>
              <a:t> </a:t>
            </a:r>
            <a:r>
              <a:rPr sz="800" b="1" dirty="0">
                <a:latin typeface="Arial"/>
                <a:cs typeface="Arial"/>
              </a:rPr>
              <a:t>Rajnish </a:t>
            </a:r>
            <a:r>
              <a:rPr sz="800" b="1" spc="-10" dirty="0">
                <a:latin typeface="Arial"/>
                <a:cs typeface="Arial"/>
              </a:rPr>
              <a:t>Mallick</a:t>
            </a:r>
            <a:endParaRPr sz="800" dirty="0">
              <a:latin typeface="Arial"/>
              <a:cs typeface="Arial"/>
            </a:endParaRPr>
          </a:p>
        </p:txBody>
      </p:sp>
      <p:sp>
        <p:nvSpPr>
          <p:cNvPr id="4" name="object 4"/>
          <p:cNvSpPr txBox="1"/>
          <p:nvPr/>
        </p:nvSpPr>
        <p:spPr>
          <a:xfrm>
            <a:off x="2745739" y="2447670"/>
            <a:ext cx="4078604" cy="928369"/>
          </a:xfrm>
          <a:prstGeom prst="rect">
            <a:avLst/>
          </a:prstGeom>
          <a:solidFill>
            <a:srgbClr val="800000"/>
          </a:solidFill>
        </p:spPr>
        <p:txBody>
          <a:bodyPr vert="horz" wrap="square" lIns="0" tIns="0" rIns="0" bIns="0" rtlCol="0">
            <a:spAutoFit/>
          </a:bodyPr>
          <a:lstStyle/>
          <a:p>
            <a:pPr>
              <a:lnSpc>
                <a:spcPts val="7084"/>
              </a:lnSpc>
              <a:tabLst>
                <a:tab pos="2586355" algn="l"/>
              </a:tabLst>
            </a:pPr>
            <a:r>
              <a:rPr sz="6600" b="1" spc="-10" dirty="0">
                <a:solidFill>
                  <a:srgbClr val="FFFFFF"/>
                </a:solidFill>
                <a:latin typeface="Times New Roman"/>
                <a:cs typeface="Times New Roman"/>
              </a:rPr>
              <a:t>Thank</a:t>
            </a:r>
            <a:r>
              <a:rPr sz="6600" b="1" dirty="0">
                <a:solidFill>
                  <a:srgbClr val="FFFFFF"/>
                </a:solidFill>
                <a:latin typeface="Times New Roman"/>
                <a:cs typeface="Times New Roman"/>
              </a:rPr>
              <a:t>	</a:t>
            </a:r>
            <a:r>
              <a:rPr sz="6600" b="1" spc="-25" dirty="0">
                <a:solidFill>
                  <a:srgbClr val="FFFFFF"/>
                </a:solidFill>
                <a:latin typeface="Times New Roman"/>
                <a:cs typeface="Times New Roman"/>
              </a:rPr>
              <a:t>You</a:t>
            </a:r>
            <a:endParaRPr sz="66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090" y="653971"/>
            <a:ext cx="8166710" cy="5992024"/>
          </a:xfrm>
          <a:prstGeom prst="rect">
            <a:avLst/>
          </a:prstGeom>
        </p:spPr>
        <p:txBody>
          <a:bodyPr vert="horz" wrap="square" lIns="0" tIns="236854" rIns="0" bIns="0" rtlCol="0">
            <a:spAutoFit/>
          </a:bodyPr>
          <a:lstStyle/>
          <a:p>
            <a:pPr marL="12700">
              <a:lnSpc>
                <a:spcPct val="100000"/>
              </a:lnSpc>
              <a:spcBef>
                <a:spcPts val="1864"/>
              </a:spcBef>
            </a:pPr>
            <a:r>
              <a:rPr sz="2500" b="1" u="sng" dirty="0">
                <a:latin typeface="Times New Roman" panose="02020603050405020304" pitchFamily="18" charset="0"/>
                <a:cs typeface="Times New Roman" panose="02020603050405020304" pitchFamily="18" charset="0"/>
              </a:rPr>
              <a:t>Forecasting</a:t>
            </a:r>
            <a:r>
              <a:rPr sz="2500" b="1" u="sng" spc="-60" dirty="0">
                <a:latin typeface="Times New Roman" panose="02020603050405020304" pitchFamily="18" charset="0"/>
                <a:cs typeface="Times New Roman" panose="02020603050405020304" pitchFamily="18" charset="0"/>
              </a:rPr>
              <a:t> </a:t>
            </a:r>
            <a:r>
              <a:rPr sz="2500" b="1" u="sng" dirty="0">
                <a:latin typeface="Times New Roman" panose="02020603050405020304" pitchFamily="18" charset="0"/>
                <a:cs typeface="Times New Roman" panose="02020603050405020304" pitchFamily="18" charset="0"/>
              </a:rPr>
              <a:t>in</a:t>
            </a:r>
            <a:r>
              <a:rPr sz="2500" b="1" u="sng" spc="-70" dirty="0">
                <a:latin typeface="Times New Roman" panose="02020603050405020304" pitchFamily="18" charset="0"/>
                <a:cs typeface="Times New Roman" panose="02020603050405020304" pitchFamily="18" charset="0"/>
              </a:rPr>
              <a:t> </a:t>
            </a:r>
            <a:r>
              <a:rPr sz="2500" b="1" u="sng" dirty="0">
                <a:latin typeface="Times New Roman" panose="02020603050405020304" pitchFamily="18" charset="0"/>
                <a:cs typeface="Times New Roman" panose="02020603050405020304" pitchFamily="18" charset="0"/>
              </a:rPr>
              <a:t>Industry</a:t>
            </a:r>
            <a:r>
              <a:rPr sz="2500" b="1" u="sng" spc="-45" dirty="0">
                <a:latin typeface="Times New Roman" panose="02020603050405020304" pitchFamily="18" charset="0"/>
                <a:cs typeface="Times New Roman" panose="02020603050405020304" pitchFamily="18" charset="0"/>
              </a:rPr>
              <a:t> </a:t>
            </a:r>
            <a:r>
              <a:rPr sz="2500" b="1" u="sng" dirty="0">
                <a:latin typeface="Times New Roman" panose="02020603050405020304" pitchFamily="18" charset="0"/>
                <a:cs typeface="Times New Roman" panose="02020603050405020304" pitchFamily="18" charset="0"/>
              </a:rPr>
              <a:t>4.0</a:t>
            </a:r>
            <a:r>
              <a:rPr sz="2500" b="1" u="sng" spc="-70" dirty="0">
                <a:latin typeface="Times New Roman" panose="02020603050405020304" pitchFamily="18" charset="0"/>
                <a:cs typeface="Times New Roman" panose="02020603050405020304" pitchFamily="18" charset="0"/>
              </a:rPr>
              <a:t> </a:t>
            </a:r>
            <a:r>
              <a:rPr sz="2500" b="1" u="sng" spc="-10" dirty="0">
                <a:latin typeface="Times New Roman" panose="02020603050405020304" pitchFamily="18" charset="0"/>
                <a:cs typeface="Times New Roman" panose="02020603050405020304" pitchFamily="18" charset="0"/>
              </a:rPr>
              <a:t>applications:</a:t>
            </a:r>
            <a:endParaRPr lang="en-IN" sz="2500" b="1" u="sng" spc="-1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Proactive Maintenance:</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Utilizing predictive analytics based on sensor data and historical performance can significantly enhance maintenance strategies. By identifying potential issues before they become critical, businesses can perform maintenance tasks in a timely manner, reducing unplanned downtime. This proactive approach not only increases the operational hours of machinery but also extends its overall lifespan, ensuring more efficient use of assets. Moreover, fully automated processes minimize errors, further boosting productivity and reliability.</a:t>
            </a:r>
          </a:p>
          <a:p>
            <a:pPr algn="just"/>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Quality Control:</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Implementing advanced forecasting methods based on process data and historical trends facilitates early detection of potential quality issues. This enables prompt corrective actions, reducing the need for rework and ensuring a higher standard of product quality. Consistent monitoring and predictive quality control help maintain stringent quality standards, resulting in increased customer satisfaction and reduced waste.</a:t>
            </a:r>
          </a:p>
          <a:p>
            <a:pPr marL="12700">
              <a:lnSpc>
                <a:spcPct val="100000"/>
              </a:lnSpc>
              <a:spcBef>
                <a:spcPts val="1864"/>
              </a:spcBef>
            </a:pPr>
            <a:endParaRPr sz="2500" u="sng"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308222" y="254381"/>
            <a:ext cx="2222500" cy="425450"/>
          </a:xfrm>
          <a:prstGeom prst="rect">
            <a:avLst/>
          </a:prstGeom>
          <a:solidFill>
            <a:srgbClr val="800000"/>
          </a:solidFill>
        </p:spPr>
        <p:txBody>
          <a:bodyPr vert="horz" wrap="square" lIns="0" tIns="0" rIns="0" bIns="0" rtlCol="0">
            <a:spAutoFit/>
          </a:bodyPr>
          <a:lstStyle/>
          <a:p>
            <a:pPr marL="635">
              <a:lnSpc>
                <a:spcPts val="3265"/>
              </a:lnSpc>
            </a:pPr>
            <a:r>
              <a:rPr sz="3000" b="1" u="sng" spc="-10" dirty="0">
                <a:uFill>
                  <a:solidFill>
                    <a:srgbClr val="FFFFFF"/>
                  </a:solidFill>
                </a:uFill>
                <a:latin typeface="Times New Roman" panose="02020603050405020304" pitchFamily="18" charset="0"/>
                <a:cs typeface="Times New Roman" panose="02020603050405020304" pitchFamily="18" charset="0"/>
              </a:rPr>
              <a:t>Introduction</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20090" y="653970"/>
            <a:ext cx="7846059" cy="5622692"/>
          </a:xfrm>
          <a:prstGeom prst="rect">
            <a:avLst/>
          </a:prstGeom>
        </p:spPr>
        <p:txBody>
          <a:bodyPr vert="horz" wrap="square" lIns="0" tIns="236854" rIns="0" bIns="0" rtlCol="0">
            <a:spAutoFit/>
          </a:bodyPr>
          <a:lstStyle/>
          <a:p>
            <a:pPr marL="12700">
              <a:lnSpc>
                <a:spcPct val="100000"/>
              </a:lnSpc>
              <a:spcBef>
                <a:spcPts val="1864"/>
              </a:spcBef>
            </a:pPr>
            <a:r>
              <a:rPr sz="2500" b="1" u="sng" dirty="0">
                <a:latin typeface="Times New Roman" panose="02020603050405020304" pitchFamily="18" charset="0"/>
                <a:cs typeface="Times New Roman" panose="02020603050405020304" pitchFamily="18" charset="0"/>
              </a:rPr>
              <a:t>Forecasting</a:t>
            </a:r>
            <a:r>
              <a:rPr sz="2500" b="1" u="sng" spc="-60" dirty="0">
                <a:latin typeface="Times New Roman" panose="02020603050405020304" pitchFamily="18" charset="0"/>
                <a:cs typeface="Times New Roman" panose="02020603050405020304" pitchFamily="18" charset="0"/>
              </a:rPr>
              <a:t> </a:t>
            </a:r>
            <a:r>
              <a:rPr sz="2500" b="1" u="sng" dirty="0">
                <a:latin typeface="Times New Roman" panose="02020603050405020304" pitchFamily="18" charset="0"/>
                <a:cs typeface="Times New Roman" panose="02020603050405020304" pitchFamily="18" charset="0"/>
              </a:rPr>
              <a:t>in</a:t>
            </a:r>
            <a:r>
              <a:rPr sz="2500" b="1" u="sng" spc="-70" dirty="0">
                <a:latin typeface="Times New Roman" panose="02020603050405020304" pitchFamily="18" charset="0"/>
                <a:cs typeface="Times New Roman" panose="02020603050405020304" pitchFamily="18" charset="0"/>
              </a:rPr>
              <a:t> </a:t>
            </a:r>
            <a:r>
              <a:rPr sz="2500" b="1" u="sng" dirty="0">
                <a:latin typeface="Times New Roman" panose="02020603050405020304" pitchFamily="18" charset="0"/>
                <a:cs typeface="Times New Roman" panose="02020603050405020304" pitchFamily="18" charset="0"/>
              </a:rPr>
              <a:t>Industry</a:t>
            </a:r>
            <a:r>
              <a:rPr sz="2500" b="1" u="sng" spc="-45" dirty="0">
                <a:latin typeface="Times New Roman" panose="02020603050405020304" pitchFamily="18" charset="0"/>
                <a:cs typeface="Times New Roman" panose="02020603050405020304" pitchFamily="18" charset="0"/>
              </a:rPr>
              <a:t> </a:t>
            </a:r>
            <a:r>
              <a:rPr sz="2500" b="1" u="sng" dirty="0">
                <a:latin typeface="Times New Roman" panose="02020603050405020304" pitchFamily="18" charset="0"/>
                <a:cs typeface="Times New Roman" panose="02020603050405020304" pitchFamily="18" charset="0"/>
              </a:rPr>
              <a:t>4.0</a:t>
            </a:r>
            <a:r>
              <a:rPr sz="2500" b="1" u="sng" spc="-70" dirty="0">
                <a:latin typeface="Times New Roman" panose="02020603050405020304" pitchFamily="18" charset="0"/>
                <a:cs typeface="Times New Roman" panose="02020603050405020304" pitchFamily="18" charset="0"/>
              </a:rPr>
              <a:t> </a:t>
            </a:r>
            <a:r>
              <a:rPr sz="2500" b="1" u="sng" spc="-10" dirty="0">
                <a:latin typeface="Times New Roman" panose="02020603050405020304" pitchFamily="18" charset="0"/>
                <a:cs typeface="Times New Roman" panose="02020603050405020304" pitchFamily="18" charset="0"/>
              </a:rPr>
              <a:t>applications:</a:t>
            </a:r>
            <a:endParaRPr lang="en-IN" sz="2500" b="1" u="sng" spc="-1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Artificial Intelligence and Machine Learning: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application of AI and ML in analyzing vast amounts of data allows for highly accurate predictions and the automation of complex decision-making processes. These technologies can uncover hidden patterns and insights, driving more informed business decisions. The resulting improvements in efficiency, accuracy, and innovation can lead to exponential growth for organizations, as they leverage data-driven strategies to stay ahead in a competitive market.</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By integrating these advanced forecasting techniques into Industry 4.0 applications, businesses can achieve significant improvements in maintenance, quality control, and overall operational efficiency. This strategic approach not only enhances current performance but also positions companies for long-term success and sustainability.</a:t>
            </a:r>
          </a:p>
          <a:p>
            <a:pPr marL="12700">
              <a:lnSpc>
                <a:spcPct val="100000"/>
              </a:lnSpc>
              <a:spcBef>
                <a:spcPts val="1864"/>
              </a:spcBef>
            </a:pPr>
            <a:endParaRPr sz="2500" u="sng"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308222" y="254381"/>
            <a:ext cx="2222500" cy="425450"/>
          </a:xfrm>
          <a:prstGeom prst="rect">
            <a:avLst/>
          </a:prstGeom>
          <a:solidFill>
            <a:srgbClr val="800000"/>
          </a:solidFill>
        </p:spPr>
        <p:txBody>
          <a:bodyPr vert="horz" wrap="square" lIns="0" tIns="0" rIns="0" bIns="0" rtlCol="0">
            <a:spAutoFit/>
          </a:bodyPr>
          <a:lstStyle/>
          <a:p>
            <a:pPr marL="635">
              <a:lnSpc>
                <a:spcPts val="3265"/>
              </a:lnSpc>
            </a:pPr>
            <a:r>
              <a:rPr sz="3000" b="1" u="sng" spc="-10" dirty="0">
                <a:uFill>
                  <a:solidFill>
                    <a:srgbClr val="FFFFFF"/>
                  </a:solidFill>
                </a:uFill>
                <a:latin typeface="Times New Roman" panose="02020603050405020304" pitchFamily="18" charset="0"/>
                <a:cs typeface="Times New Roman" panose="02020603050405020304" pitchFamily="18" charset="0"/>
              </a:rPr>
              <a:t>Introduction</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16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 y="1371600"/>
            <a:ext cx="8763000" cy="4376197"/>
          </a:xfrm>
          <a:prstGeom prst="rect">
            <a:avLst/>
          </a:prstGeom>
        </p:spPr>
        <p:txBody>
          <a:bodyPr vert="horz" wrap="square" lIns="0" tIns="236854" rIns="0" bIns="0" rtlCol="0">
            <a:spAutoFit/>
          </a:bodyPr>
          <a:lstStyle/>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Overview</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Welcome to the presentation on predicting Apple stock prices using Artificial Neural Networks (ANN). This project aims to develop a robust and accurate model for forecasting Apple stock prices by leveraging advanced neural network techniques.</a:t>
            </a:r>
          </a:p>
          <a:p>
            <a:pPr algn="just"/>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Importance</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Stock price prediction holds significant importance in the finance industry. Accurate predictions can assist investors, financial analysts, and companies in making informed decisions, managing risks, and developing strategies. This project is particularly crucial for demonstrating how modern technological frameworks, including ANN and Industry 4.0, can be harnessed to enhance prediction accuracy and reliability.</a:t>
            </a:r>
          </a:p>
          <a:p>
            <a:pPr marL="12700">
              <a:lnSpc>
                <a:spcPct val="100000"/>
              </a:lnSpc>
              <a:spcBef>
                <a:spcPts val="1864"/>
              </a:spcBef>
            </a:pPr>
            <a:endParaRPr sz="2500" u="sng"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308221" y="684753"/>
            <a:ext cx="2222500" cy="425450"/>
          </a:xfrm>
          <a:prstGeom prst="rect">
            <a:avLst/>
          </a:prstGeom>
          <a:solidFill>
            <a:srgbClr val="800000"/>
          </a:solidFill>
        </p:spPr>
        <p:txBody>
          <a:bodyPr vert="horz" wrap="square" lIns="0" tIns="0" rIns="0" bIns="0" rtlCol="0">
            <a:spAutoFit/>
          </a:bodyPr>
          <a:lstStyle/>
          <a:p>
            <a:pPr marL="635">
              <a:lnSpc>
                <a:spcPts val="3265"/>
              </a:lnSpc>
            </a:pPr>
            <a:r>
              <a:rPr sz="3000" b="1" u="sng" spc="-10" dirty="0">
                <a:uFill>
                  <a:solidFill>
                    <a:srgbClr val="FFFFFF"/>
                  </a:solidFill>
                </a:uFill>
                <a:latin typeface="Times New Roman" panose="02020603050405020304" pitchFamily="18" charset="0"/>
                <a:cs typeface="Times New Roman" panose="02020603050405020304" pitchFamily="18" charset="0"/>
              </a:rPr>
              <a:t>Introduction</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80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1380" y="1453133"/>
            <a:ext cx="8287384" cy="1890902"/>
          </a:xfrm>
          <a:prstGeom prst="rect">
            <a:avLst/>
          </a:prstGeom>
        </p:spPr>
        <p:txBody>
          <a:bodyPr vert="horz" wrap="square" lIns="0" tIns="13335" rIns="0" bIns="0" rtlCol="0">
            <a:spAutoFit/>
          </a:bodyPr>
          <a:lstStyle/>
          <a:p>
            <a:pPr marL="297815" marR="5080" indent="-285750">
              <a:lnSpc>
                <a:spcPct val="100000"/>
              </a:lnSpc>
              <a:buFont typeface="Wingdings"/>
              <a:buChar char=""/>
              <a:tabLst>
                <a:tab pos="299085" algn="l"/>
              </a:tabLst>
            </a:pPr>
            <a:r>
              <a:rPr lang="en-IN" b="1" i="0" dirty="0">
                <a:effectLst/>
                <a:highlight>
                  <a:srgbClr val="FFFFFF"/>
                </a:highlight>
                <a:latin typeface="Times New Roman" panose="02020603050405020304" pitchFamily="18" charset="0"/>
                <a:cs typeface="Times New Roman" panose="02020603050405020304" pitchFamily="18" charset="0"/>
              </a:rPr>
              <a:t>Adedoyin </a:t>
            </a:r>
            <a:r>
              <a:rPr lang="en-IN" b="1" i="0" dirty="0" err="1">
                <a:effectLst/>
                <a:highlight>
                  <a:srgbClr val="FFFFFF"/>
                </a:highlight>
                <a:latin typeface="Times New Roman" panose="02020603050405020304" pitchFamily="18" charset="0"/>
                <a:cs typeface="Times New Roman" panose="02020603050405020304" pitchFamily="18" charset="0"/>
              </a:rPr>
              <a:t>Tolulope</a:t>
            </a:r>
            <a:r>
              <a:rPr lang="en-IN" b="1" i="0" dirty="0">
                <a:effectLst/>
                <a:highlight>
                  <a:srgbClr val="FFFFFF"/>
                </a:highlight>
                <a:latin typeface="Times New Roman" panose="02020603050405020304" pitchFamily="18" charset="0"/>
                <a:cs typeface="Times New Roman" panose="02020603050405020304" pitchFamily="18" charset="0"/>
              </a:rPr>
              <a:t> </a:t>
            </a:r>
            <a:r>
              <a:rPr lang="en-IN" b="1" i="0" dirty="0" err="1">
                <a:effectLst/>
                <a:highlight>
                  <a:srgbClr val="FFFFFF"/>
                </a:highlight>
                <a:latin typeface="Times New Roman" panose="02020603050405020304" pitchFamily="18" charset="0"/>
                <a:cs typeface="Times New Roman" panose="02020603050405020304" pitchFamily="18" charset="0"/>
              </a:rPr>
              <a:t>Oyewole</a:t>
            </a:r>
            <a:r>
              <a:rPr lang="en-IN" b="1" i="0" dirty="0">
                <a:effectLst/>
                <a:highlight>
                  <a:srgbClr val="FFFFFF"/>
                </a:highlight>
                <a:latin typeface="Times New Roman" panose="02020603050405020304" pitchFamily="18" charset="0"/>
                <a:cs typeface="Times New Roman" panose="02020603050405020304" pitchFamily="18" charset="0"/>
              </a:rPr>
              <a:t>, Omotayo Bukola Adeoye, Wilhelmina Afua Addy, Chinwe </a:t>
            </a:r>
            <a:r>
              <a:rPr lang="en-IN" b="1" i="0" dirty="0" err="1">
                <a:effectLst/>
                <a:highlight>
                  <a:srgbClr val="FFFFFF"/>
                </a:highlight>
                <a:latin typeface="Times New Roman" panose="02020603050405020304" pitchFamily="18" charset="0"/>
                <a:cs typeface="Times New Roman" panose="02020603050405020304" pitchFamily="18" charset="0"/>
              </a:rPr>
              <a:t>Chinazo</a:t>
            </a:r>
            <a:r>
              <a:rPr lang="en-IN" b="1" i="0" dirty="0">
                <a:effectLst/>
                <a:highlight>
                  <a:srgbClr val="FFFFFF"/>
                </a:highlight>
                <a:latin typeface="Times New Roman" panose="02020603050405020304" pitchFamily="18" charset="0"/>
                <a:cs typeface="Times New Roman" panose="02020603050405020304" pitchFamily="18" charset="0"/>
              </a:rPr>
              <a:t> Okoye, </a:t>
            </a:r>
            <a:r>
              <a:rPr lang="en-IN" b="1" i="0" dirty="0" err="1">
                <a:effectLst/>
                <a:highlight>
                  <a:srgbClr val="FFFFFF"/>
                </a:highlight>
                <a:latin typeface="Times New Roman" panose="02020603050405020304" pitchFamily="18" charset="0"/>
                <a:cs typeface="Times New Roman" panose="02020603050405020304" pitchFamily="18" charset="0"/>
              </a:rPr>
              <a:t>Onyeka</a:t>
            </a:r>
            <a:r>
              <a:rPr lang="en-IN" b="1" i="0" dirty="0">
                <a:effectLst/>
                <a:highlight>
                  <a:srgbClr val="FFFFFF"/>
                </a:highlight>
                <a:latin typeface="Times New Roman" panose="02020603050405020304" pitchFamily="18" charset="0"/>
                <a:cs typeface="Times New Roman" panose="02020603050405020304" pitchFamily="18" charset="0"/>
              </a:rPr>
              <a:t> </a:t>
            </a:r>
            <a:r>
              <a:rPr lang="en-IN" b="1" i="0" dirty="0" err="1">
                <a:effectLst/>
                <a:highlight>
                  <a:srgbClr val="FFFFFF"/>
                </a:highlight>
                <a:latin typeface="Times New Roman" panose="02020603050405020304" pitchFamily="18" charset="0"/>
                <a:cs typeface="Times New Roman" panose="02020603050405020304" pitchFamily="18" charset="0"/>
              </a:rPr>
              <a:t>Chrisanctus</a:t>
            </a:r>
            <a:r>
              <a:rPr lang="en-IN" b="1" i="0" dirty="0">
                <a:effectLst/>
                <a:highlight>
                  <a:srgbClr val="FFFFFF"/>
                </a:highlight>
                <a:latin typeface="Times New Roman" panose="02020603050405020304" pitchFamily="18" charset="0"/>
                <a:cs typeface="Times New Roman" panose="02020603050405020304" pitchFamily="18" charset="0"/>
              </a:rPr>
              <a:t> </a:t>
            </a:r>
            <a:r>
              <a:rPr lang="en-IN" b="1" i="0" dirty="0" err="1">
                <a:effectLst/>
                <a:highlight>
                  <a:srgbClr val="FFFFFF"/>
                </a:highlight>
                <a:latin typeface="Times New Roman" panose="02020603050405020304" pitchFamily="18" charset="0"/>
                <a:cs typeface="Times New Roman" panose="02020603050405020304" pitchFamily="18" charset="0"/>
              </a:rPr>
              <a:t>Ofodile</a:t>
            </a:r>
            <a:r>
              <a:rPr lang="en-IN" b="1" i="0" dirty="0">
                <a:effectLst/>
                <a:highlight>
                  <a:srgbClr val="FFFFFF"/>
                </a:highlight>
                <a:latin typeface="Times New Roman" panose="02020603050405020304" pitchFamily="18" charset="0"/>
                <a:cs typeface="Times New Roman" panose="02020603050405020304" pitchFamily="18" charset="0"/>
              </a:rPr>
              <a:t>, &amp; </a:t>
            </a:r>
            <a:r>
              <a:rPr lang="en-IN" b="1" i="0" dirty="0" err="1">
                <a:effectLst/>
                <a:highlight>
                  <a:srgbClr val="FFFFFF"/>
                </a:highlight>
                <a:latin typeface="Times New Roman" panose="02020603050405020304" pitchFamily="18" charset="0"/>
                <a:cs typeface="Times New Roman" panose="02020603050405020304" pitchFamily="18" charset="0"/>
              </a:rPr>
              <a:t>Chinonye</a:t>
            </a:r>
            <a:r>
              <a:rPr lang="en-IN" b="1" i="0" dirty="0">
                <a:effectLst/>
                <a:highlight>
                  <a:srgbClr val="FFFFFF"/>
                </a:highlight>
                <a:latin typeface="Times New Roman" panose="02020603050405020304" pitchFamily="18" charset="0"/>
                <a:cs typeface="Times New Roman" panose="02020603050405020304" pitchFamily="18" charset="0"/>
              </a:rPr>
              <a:t> Esther Ugochukwu. (2024). PREDICTING STOCK MARKET MOVEMENTS USING NEURAL NETWORKS: A REVIEW AND APPLICATION STUDY. </a:t>
            </a:r>
            <a:r>
              <a:rPr lang="en-IN" b="1" i="1" dirty="0">
                <a:effectLst/>
                <a:highlight>
                  <a:srgbClr val="FFFFFF"/>
                </a:highlight>
                <a:latin typeface="Times New Roman" panose="02020603050405020304" pitchFamily="18" charset="0"/>
                <a:cs typeface="Times New Roman" panose="02020603050405020304" pitchFamily="18" charset="0"/>
              </a:rPr>
              <a:t>Computer Science &amp; IT Research Journal</a:t>
            </a:r>
            <a:r>
              <a:rPr lang="en-IN" b="1" i="0" dirty="0">
                <a:effectLst/>
                <a:highlight>
                  <a:srgbClr val="FFFFFF"/>
                </a:highlight>
                <a:latin typeface="Times New Roman" panose="02020603050405020304" pitchFamily="18" charset="0"/>
                <a:cs typeface="Times New Roman" panose="02020603050405020304" pitchFamily="18" charset="0"/>
              </a:rPr>
              <a:t>, </a:t>
            </a:r>
            <a:r>
              <a:rPr lang="en-IN" b="1" i="1" dirty="0">
                <a:effectLst/>
                <a:highlight>
                  <a:srgbClr val="FFFFFF"/>
                </a:highlight>
                <a:latin typeface="Times New Roman" panose="02020603050405020304" pitchFamily="18" charset="0"/>
                <a:cs typeface="Times New Roman" panose="02020603050405020304" pitchFamily="18" charset="0"/>
              </a:rPr>
              <a:t>5</a:t>
            </a:r>
            <a:r>
              <a:rPr lang="en-IN" b="1" i="0" dirty="0">
                <a:effectLst/>
                <a:highlight>
                  <a:srgbClr val="FFFFFF"/>
                </a:highlight>
                <a:latin typeface="Times New Roman" panose="02020603050405020304" pitchFamily="18" charset="0"/>
                <a:cs typeface="Times New Roman" panose="02020603050405020304" pitchFamily="18" charset="0"/>
              </a:rPr>
              <a:t>(3), 651-670.</a:t>
            </a:r>
          </a:p>
          <a:p>
            <a:pPr marL="297815" marR="5080" indent="-285750">
              <a:lnSpc>
                <a:spcPct val="100000"/>
              </a:lnSpc>
              <a:buFont typeface="Wingdings"/>
              <a:buChar char=""/>
              <a:tabLst>
                <a:tab pos="299085" algn="l"/>
              </a:tabLst>
            </a:pPr>
            <a:endParaRPr lang="en-IN" sz="1400" b="1" dirty="0">
              <a:latin typeface="Times New Roman" panose="02020603050405020304" pitchFamily="18" charset="0"/>
              <a:cs typeface="Times New Roman" panose="02020603050405020304" pitchFamily="18" charset="0"/>
            </a:endParaRPr>
          </a:p>
          <a:p>
            <a:pPr marL="297815" marR="5080" indent="-285750">
              <a:lnSpc>
                <a:spcPct val="100000"/>
              </a:lnSpc>
              <a:buFont typeface="Wingdings"/>
              <a:buChar char=""/>
              <a:tabLst>
                <a:tab pos="299085" algn="l"/>
              </a:tabLst>
            </a:pPr>
            <a:r>
              <a:rPr lang="en-IN" b="1" i="0" dirty="0">
                <a:effectLst/>
                <a:highlight>
                  <a:srgbClr val="FFFFFF"/>
                </a:highlight>
                <a:latin typeface="Times New Roman" panose="02020603050405020304" pitchFamily="18" charset="0"/>
                <a:cs typeface="Times New Roman" panose="02020603050405020304" pitchFamily="18" charset="0"/>
              </a:rPr>
              <a:t>https://doi.org/10.51594/csitrj.v5i3.912</a:t>
            </a:r>
            <a:r>
              <a:rPr b="1" spc="-50"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1836292" y="155955"/>
            <a:ext cx="4859020" cy="333425"/>
          </a:xfrm>
          <a:prstGeom prst="rect">
            <a:avLst/>
          </a:prstGeom>
          <a:solidFill>
            <a:srgbClr val="800000"/>
          </a:solidFill>
        </p:spPr>
        <p:txBody>
          <a:bodyPr vert="horz" wrap="square" lIns="0" tIns="0" rIns="0" bIns="0" rtlCol="0">
            <a:spAutoFit/>
          </a:bodyPr>
          <a:lstStyle/>
          <a:p>
            <a:pPr>
              <a:lnSpc>
                <a:spcPts val="2615"/>
              </a:lnSpc>
            </a:pPr>
            <a:r>
              <a:rPr sz="2400" b="1" u="sng" dirty="0">
                <a:latin typeface="Times New Roman" panose="02020603050405020304" pitchFamily="18" charset="0"/>
                <a:cs typeface="Times New Roman" panose="02020603050405020304" pitchFamily="18" charset="0"/>
              </a:rPr>
              <a:t>Literature</a:t>
            </a:r>
            <a:r>
              <a:rPr sz="2400" b="1" u="sng" spc="-90" dirty="0">
                <a:latin typeface="Times New Roman" panose="02020603050405020304" pitchFamily="18" charset="0"/>
                <a:cs typeface="Times New Roman" panose="02020603050405020304" pitchFamily="18" charset="0"/>
              </a:rPr>
              <a:t> </a:t>
            </a:r>
            <a:r>
              <a:rPr sz="2400" b="1" u="sng" dirty="0">
                <a:latin typeface="Times New Roman" panose="02020603050405020304" pitchFamily="18" charset="0"/>
                <a:cs typeface="Times New Roman" panose="02020603050405020304" pitchFamily="18" charset="0"/>
              </a:rPr>
              <a:t>survey</a:t>
            </a:r>
            <a:r>
              <a:rPr sz="2400" b="1" u="sng" spc="-85" dirty="0">
                <a:latin typeface="Times New Roman" panose="02020603050405020304" pitchFamily="18" charset="0"/>
                <a:cs typeface="Times New Roman" panose="02020603050405020304" pitchFamily="18" charset="0"/>
              </a:rPr>
              <a:t> </a:t>
            </a:r>
            <a:r>
              <a:rPr sz="2400" b="1" u="sng" dirty="0">
                <a:latin typeface="Times New Roman" panose="02020603050405020304" pitchFamily="18" charset="0"/>
                <a:cs typeface="Times New Roman" panose="02020603050405020304" pitchFamily="18" charset="0"/>
              </a:rPr>
              <a:t>(International)</a:t>
            </a:r>
            <a:r>
              <a:rPr sz="2400" b="1" u="sng" spc="-70" dirty="0">
                <a:latin typeface="Times New Roman" panose="02020603050405020304" pitchFamily="18" charset="0"/>
                <a:cs typeface="Times New Roman" panose="02020603050405020304" pitchFamily="18" charset="0"/>
              </a:rPr>
              <a:t> </a:t>
            </a:r>
            <a:r>
              <a:rPr sz="2400" b="1" u="sng" dirty="0">
                <a:latin typeface="Times New Roman" panose="02020603050405020304" pitchFamily="18" charset="0"/>
                <a:cs typeface="Times New Roman" panose="02020603050405020304" pitchFamily="18" charset="0"/>
              </a:rPr>
              <a:t>-</a:t>
            </a:r>
            <a:r>
              <a:rPr sz="2400" b="1" u="sng" spc="-90" dirty="0">
                <a:latin typeface="Times New Roman" panose="02020603050405020304" pitchFamily="18" charset="0"/>
                <a:cs typeface="Times New Roman" panose="02020603050405020304" pitchFamily="18" charset="0"/>
              </a:rPr>
              <a:t> </a:t>
            </a:r>
            <a:r>
              <a:rPr sz="2400" b="1" u="sng" spc="-25" dirty="0">
                <a:latin typeface="Times New Roman" panose="02020603050405020304" pitchFamily="18" charset="0"/>
                <a:cs typeface="Times New Roman" panose="02020603050405020304" pitchFamily="18" charset="0"/>
              </a:rPr>
              <a:t>01</a:t>
            </a:r>
            <a:endParaRPr sz="2400"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FDEA2F-2C0B-6A63-2FC6-0AEEBCD86386}"/>
              </a:ext>
            </a:extLst>
          </p:cNvPr>
          <p:cNvSpPr txBox="1"/>
          <p:nvPr/>
        </p:nvSpPr>
        <p:spPr>
          <a:xfrm>
            <a:off x="587829" y="647113"/>
            <a:ext cx="7848600" cy="646331"/>
          </a:xfrm>
          <a:prstGeom prst="rect">
            <a:avLst/>
          </a:prstGeom>
          <a:noFill/>
        </p:spPr>
        <p:txBody>
          <a:bodyPr wrap="square" rtlCol="0">
            <a:spAutoFit/>
          </a:bodyPr>
          <a:lstStyle/>
          <a:p>
            <a:pPr algn="just"/>
            <a:r>
              <a:rPr lang="en-US" b="1" i="0" dirty="0">
                <a:effectLst/>
                <a:highlight>
                  <a:srgbClr val="FFFFFF"/>
                </a:highlight>
                <a:latin typeface="Noto Sans" panose="020B0502040204020203" pitchFamily="34" charset="0"/>
              </a:rPr>
              <a:t>PREDICTING STOCK MARKET MOVEMENTS USING NEURAL NETWORKS: A REVIEW AND APPLICATION STUDY</a:t>
            </a:r>
          </a:p>
        </p:txBody>
      </p:sp>
      <p:sp>
        <p:nvSpPr>
          <p:cNvPr id="8" name="TextBox 7">
            <a:extLst>
              <a:ext uri="{FF2B5EF4-FFF2-40B4-BE49-F238E27FC236}">
                <a16:creationId xmlns:a16="http://schemas.microsoft.com/office/drawing/2014/main" id="{8F204FA9-AAD7-D552-E288-7BEB05931E0C}"/>
              </a:ext>
            </a:extLst>
          </p:cNvPr>
          <p:cNvSpPr txBox="1"/>
          <p:nvPr/>
        </p:nvSpPr>
        <p:spPr>
          <a:xfrm>
            <a:off x="2115575" y="3429000"/>
            <a:ext cx="4793108" cy="461665"/>
          </a:xfrm>
          <a:prstGeom prst="rect">
            <a:avLst/>
          </a:prstGeom>
          <a:noFill/>
        </p:spPr>
        <p:txBody>
          <a:bodyPr wrap="square">
            <a:spAutoFit/>
          </a:bodyPr>
          <a:lstStyle/>
          <a:p>
            <a:r>
              <a:rPr lang="en-IN" sz="2400" b="1" u="sng" dirty="0">
                <a:solidFill>
                  <a:schemeClr val="bg1"/>
                </a:solidFill>
                <a:highlight>
                  <a:srgbClr val="800000"/>
                </a:highlight>
                <a:latin typeface="Times New Roman" panose="02020603050405020304" pitchFamily="18" charset="0"/>
                <a:cs typeface="Times New Roman" panose="02020603050405020304" pitchFamily="18" charset="0"/>
              </a:rPr>
              <a:t>Literature</a:t>
            </a:r>
            <a:r>
              <a:rPr lang="en-IN" sz="2400" b="1" u="sng" spc="-90" dirty="0">
                <a:solidFill>
                  <a:schemeClr val="bg1"/>
                </a:solidFill>
                <a:highlight>
                  <a:srgbClr val="800000"/>
                </a:highlight>
                <a:latin typeface="Times New Roman" panose="02020603050405020304" pitchFamily="18" charset="0"/>
                <a:cs typeface="Times New Roman" panose="02020603050405020304" pitchFamily="18" charset="0"/>
              </a:rPr>
              <a:t> </a:t>
            </a:r>
            <a:r>
              <a:rPr lang="en-IN" sz="2400" b="1" u="sng" dirty="0">
                <a:solidFill>
                  <a:schemeClr val="bg1"/>
                </a:solidFill>
                <a:highlight>
                  <a:srgbClr val="800000"/>
                </a:highlight>
                <a:latin typeface="Times New Roman" panose="02020603050405020304" pitchFamily="18" charset="0"/>
                <a:cs typeface="Times New Roman" panose="02020603050405020304" pitchFamily="18" charset="0"/>
              </a:rPr>
              <a:t>survey</a:t>
            </a:r>
            <a:r>
              <a:rPr lang="en-IN" sz="2400" b="1" u="sng" spc="-85" dirty="0">
                <a:solidFill>
                  <a:schemeClr val="bg1"/>
                </a:solidFill>
                <a:highlight>
                  <a:srgbClr val="800000"/>
                </a:highlight>
                <a:latin typeface="Times New Roman" panose="02020603050405020304" pitchFamily="18" charset="0"/>
                <a:cs typeface="Times New Roman" panose="02020603050405020304" pitchFamily="18" charset="0"/>
              </a:rPr>
              <a:t> </a:t>
            </a:r>
            <a:r>
              <a:rPr lang="en-IN" sz="2400" b="1" u="sng" dirty="0">
                <a:solidFill>
                  <a:schemeClr val="bg1"/>
                </a:solidFill>
                <a:highlight>
                  <a:srgbClr val="800000"/>
                </a:highlight>
                <a:latin typeface="Times New Roman" panose="02020603050405020304" pitchFamily="18" charset="0"/>
                <a:cs typeface="Times New Roman" panose="02020603050405020304" pitchFamily="18" charset="0"/>
              </a:rPr>
              <a:t>(National)</a:t>
            </a:r>
            <a:r>
              <a:rPr lang="en-IN" sz="2400" b="1" u="sng" spc="-70" dirty="0">
                <a:solidFill>
                  <a:schemeClr val="bg1"/>
                </a:solidFill>
                <a:highlight>
                  <a:srgbClr val="800000"/>
                </a:highlight>
                <a:latin typeface="Times New Roman" panose="02020603050405020304" pitchFamily="18" charset="0"/>
                <a:cs typeface="Times New Roman" panose="02020603050405020304" pitchFamily="18" charset="0"/>
              </a:rPr>
              <a:t> </a:t>
            </a:r>
            <a:r>
              <a:rPr lang="en-IN" sz="2400" b="1" u="sng" dirty="0">
                <a:solidFill>
                  <a:schemeClr val="bg1"/>
                </a:solidFill>
                <a:highlight>
                  <a:srgbClr val="800000"/>
                </a:highlight>
                <a:latin typeface="Times New Roman" panose="02020603050405020304" pitchFamily="18" charset="0"/>
                <a:cs typeface="Times New Roman" panose="02020603050405020304" pitchFamily="18" charset="0"/>
              </a:rPr>
              <a:t>-</a:t>
            </a:r>
            <a:r>
              <a:rPr lang="en-IN" sz="2400" b="1" u="sng" spc="-90" dirty="0">
                <a:solidFill>
                  <a:schemeClr val="bg1"/>
                </a:solidFill>
                <a:highlight>
                  <a:srgbClr val="800000"/>
                </a:highlight>
                <a:latin typeface="Times New Roman" panose="02020603050405020304" pitchFamily="18" charset="0"/>
                <a:cs typeface="Times New Roman" panose="02020603050405020304" pitchFamily="18" charset="0"/>
              </a:rPr>
              <a:t> </a:t>
            </a:r>
            <a:r>
              <a:rPr lang="en-IN" sz="2400" b="1" u="sng" spc="-25" dirty="0">
                <a:solidFill>
                  <a:schemeClr val="bg1"/>
                </a:solidFill>
                <a:highlight>
                  <a:srgbClr val="800000"/>
                </a:highlight>
                <a:latin typeface="Times New Roman" panose="02020603050405020304" pitchFamily="18" charset="0"/>
                <a:cs typeface="Times New Roman" panose="02020603050405020304" pitchFamily="18" charset="0"/>
              </a:rPr>
              <a:t>02</a:t>
            </a:r>
            <a:endParaRPr lang="en-IN" sz="2400" u="sng" dirty="0">
              <a:solidFill>
                <a:schemeClr val="bg1"/>
              </a:solidFill>
              <a:highlight>
                <a:srgbClr val="800000"/>
              </a:highlight>
            </a:endParaRPr>
          </a:p>
        </p:txBody>
      </p:sp>
      <p:sp>
        <p:nvSpPr>
          <p:cNvPr id="10" name="TextBox 9">
            <a:extLst>
              <a:ext uri="{FF2B5EF4-FFF2-40B4-BE49-F238E27FC236}">
                <a16:creationId xmlns:a16="http://schemas.microsoft.com/office/drawing/2014/main" id="{06116E6F-2E31-2FEA-03AD-56EC2618E7EC}"/>
              </a:ext>
            </a:extLst>
          </p:cNvPr>
          <p:cNvSpPr txBox="1"/>
          <p:nvPr/>
        </p:nvSpPr>
        <p:spPr>
          <a:xfrm>
            <a:off x="647547" y="4191000"/>
            <a:ext cx="7955049" cy="1446550"/>
          </a:xfrm>
          <a:prstGeom prst="rect">
            <a:avLst/>
          </a:prstGeom>
          <a:noFill/>
        </p:spPr>
        <p:txBody>
          <a:bodyPr wrap="square">
            <a:spAutoFit/>
          </a:bodyPr>
          <a:lstStyle/>
          <a:p>
            <a:pPr marL="12065" marR="5080" algn="l">
              <a:tabLst>
                <a:tab pos="299085" algn="l"/>
              </a:tabLst>
            </a:pPr>
            <a:r>
              <a:rPr lang="en-US" b="1" i="0" dirty="0">
                <a:solidFill>
                  <a:srgbClr val="1F1F1F"/>
                </a:solidFill>
                <a:effectLst/>
                <a:latin typeface="Noto Sans" panose="020B0502040504020204" pitchFamily="34" charset="0"/>
                <a:ea typeface="Noto Sans" panose="020B0502040504020204" pitchFamily="34" charset="0"/>
                <a:cs typeface="Noto Sans" panose="020B0502040504020204" pitchFamily="34" charset="0"/>
              </a:rPr>
              <a:t>Systematic analysis and review of stock market prediction techniques</a:t>
            </a:r>
          </a:p>
          <a:p>
            <a:pPr marL="297815" marR="5080" indent="-285750" algn="l">
              <a:buFont typeface="Wingdings" panose="05000000000000000000" pitchFamily="2" charset="2"/>
              <a:buChar char="v"/>
              <a:tabLst>
                <a:tab pos="299085" algn="l"/>
              </a:tabLst>
            </a:pPr>
            <a:r>
              <a:rPr lang="en-IN" b="1" i="0" dirty="0">
                <a:solidFill>
                  <a:srgbClr val="1F1F1F"/>
                </a:solidFill>
                <a:effectLst/>
                <a:latin typeface="Times New Roman" panose="02020603050405020304" pitchFamily="18" charset="0"/>
                <a:cs typeface="Times New Roman" panose="02020603050405020304" pitchFamily="18" charset="0"/>
              </a:rPr>
              <a:t>Dattatray P. </a:t>
            </a:r>
            <a:r>
              <a:rPr lang="en-IN" b="1" i="0" dirty="0" err="1">
                <a:solidFill>
                  <a:srgbClr val="1F1F1F"/>
                </a:solidFill>
                <a:effectLst/>
                <a:latin typeface="Times New Roman" panose="02020603050405020304" pitchFamily="18" charset="0"/>
                <a:cs typeface="Times New Roman" panose="02020603050405020304" pitchFamily="18" charset="0"/>
              </a:rPr>
              <a:t>Gandhmal</a:t>
            </a:r>
            <a:r>
              <a:rPr lang="en-IN" b="1" i="0" dirty="0">
                <a:solidFill>
                  <a:srgbClr val="1F1F1F"/>
                </a:solidFill>
                <a:effectLst/>
                <a:latin typeface="Times New Roman" panose="02020603050405020304" pitchFamily="18" charset="0"/>
                <a:cs typeface="Times New Roman" panose="02020603050405020304" pitchFamily="18" charset="0"/>
              </a:rPr>
              <a:t>, </a:t>
            </a:r>
            <a:r>
              <a:rPr lang="en-IN" b="1" i="0" dirty="0" err="1">
                <a:solidFill>
                  <a:srgbClr val="1F1F1F"/>
                </a:solidFill>
                <a:effectLst/>
                <a:latin typeface="Times New Roman" panose="02020603050405020304" pitchFamily="18" charset="0"/>
                <a:cs typeface="Times New Roman" panose="02020603050405020304" pitchFamily="18" charset="0"/>
              </a:rPr>
              <a:t>K.Kumar</a:t>
            </a:r>
            <a:endParaRPr lang="en-US" b="1" i="0" dirty="0">
              <a:solidFill>
                <a:srgbClr val="1F1F1F"/>
              </a:solidFill>
              <a:effectLst/>
              <a:latin typeface="Times New Roman" panose="02020603050405020304" pitchFamily="18" charset="0"/>
              <a:ea typeface="Noto Sans" panose="020B0502040504020204" pitchFamily="34" charset="0"/>
              <a:cs typeface="Times New Roman" panose="02020603050405020304" pitchFamily="18" charset="0"/>
            </a:endParaRPr>
          </a:p>
          <a:p>
            <a:pPr marL="297815" marR="5080" indent="-285750">
              <a:lnSpc>
                <a:spcPct val="100000"/>
              </a:lnSpc>
              <a:buFont typeface="Wingdings"/>
              <a:buChar char=""/>
              <a:tabLst>
                <a:tab pos="299085" algn="l"/>
              </a:tabLst>
            </a:pPr>
            <a:endParaRPr lang="en-IN" sz="1600" b="1" dirty="0">
              <a:latin typeface="Times New Roman" panose="02020603050405020304" pitchFamily="18" charset="0"/>
              <a:cs typeface="Times New Roman" panose="02020603050405020304" pitchFamily="18" charset="0"/>
            </a:endParaRPr>
          </a:p>
          <a:p>
            <a:pPr marL="297815" marR="5080" indent="-285750">
              <a:lnSpc>
                <a:spcPct val="100000"/>
              </a:lnSpc>
              <a:buFont typeface="Wingdings"/>
              <a:buChar char=""/>
              <a:tabLst>
                <a:tab pos="299085" algn="l"/>
              </a:tabLst>
            </a:pPr>
            <a:r>
              <a:rPr lang="en-IN" b="1" dirty="0">
                <a:latin typeface="Times New Roman" panose="02020603050405020304" pitchFamily="18" charset="0"/>
                <a:cs typeface="Times New Roman" panose="02020603050405020304" pitchFamily="18" charset="0"/>
              </a:rPr>
              <a:t>https://doi.org/10.1016/j.cosrev.2019.08.001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8208" y="228600"/>
            <a:ext cx="3267584" cy="333425"/>
          </a:xfrm>
          <a:prstGeom prst="rect">
            <a:avLst/>
          </a:prstGeom>
          <a:solidFill>
            <a:srgbClr val="800000"/>
          </a:solidFill>
        </p:spPr>
        <p:txBody>
          <a:bodyPr vert="horz" wrap="square" lIns="0" tIns="0" rIns="0" bIns="0" rtlCol="0">
            <a:spAutoFit/>
          </a:bodyPr>
          <a:lstStyle/>
          <a:p>
            <a:pPr algn="ctr">
              <a:lnSpc>
                <a:spcPts val="2620"/>
              </a:lnSpc>
            </a:pPr>
            <a:r>
              <a:rPr sz="2400" b="1" u="sng" dirty="0">
                <a:latin typeface="Times New Roman" panose="02020603050405020304" pitchFamily="18" charset="0"/>
                <a:cs typeface="Times New Roman" panose="02020603050405020304" pitchFamily="18" charset="0"/>
              </a:rPr>
              <a:t>Novelty</a:t>
            </a:r>
            <a:r>
              <a:rPr sz="2400" b="1" u="sng" spc="-35" dirty="0">
                <a:latin typeface="Times New Roman" panose="02020603050405020304" pitchFamily="18" charset="0"/>
                <a:cs typeface="Times New Roman" panose="02020603050405020304" pitchFamily="18" charset="0"/>
              </a:rPr>
              <a:t> </a:t>
            </a:r>
            <a:r>
              <a:rPr sz="2400" b="1" u="sng" dirty="0">
                <a:latin typeface="Times New Roman" panose="02020603050405020304" pitchFamily="18" charset="0"/>
                <a:cs typeface="Times New Roman" panose="02020603050405020304" pitchFamily="18" charset="0"/>
              </a:rPr>
              <a:t>of</a:t>
            </a:r>
            <a:r>
              <a:rPr sz="2400" b="1" u="sng" spc="-35" dirty="0">
                <a:latin typeface="Times New Roman" panose="02020603050405020304" pitchFamily="18" charset="0"/>
                <a:cs typeface="Times New Roman" panose="02020603050405020304" pitchFamily="18" charset="0"/>
              </a:rPr>
              <a:t> </a:t>
            </a:r>
            <a:r>
              <a:rPr sz="2400" b="1" u="sng" dirty="0">
                <a:latin typeface="Times New Roman" panose="02020603050405020304" pitchFamily="18" charset="0"/>
                <a:cs typeface="Times New Roman" panose="02020603050405020304" pitchFamily="18" charset="0"/>
              </a:rPr>
              <a:t>the</a:t>
            </a:r>
            <a:r>
              <a:rPr sz="2400" b="1" u="sng" spc="-45" dirty="0">
                <a:latin typeface="Times New Roman" panose="02020603050405020304" pitchFamily="18" charset="0"/>
                <a:cs typeface="Times New Roman" panose="02020603050405020304" pitchFamily="18" charset="0"/>
              </a:rPr>
              <a:t> </a:t>
            </a:r>
            <a:r>
              <a:rPr lang="en-IN" sz="2400" b="1" u="sng" spc="-45" dirty="0">
                <a:latin typeface="Times New Roman" panose="02020603050405020304" pitchFamily="18" charset="0"/>
                <a:cs typeface="Times New Roman" panose="02020603050405020304" pitchFamily="18" charset="0"/>
              </a:rPr>
              <a:t>Approach</a:t>
            </a:r>
            <a:endParaRPr sz="240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304801" y="532048"/>
            <a:ext cx="8458200" cy="2857834"/>
          </a:xfrm>
          <a:prstGeom prst="rect">
            <a:avLst/>
          </a:prstGeom>
        </p:spPr>
        <p:txBody>
          <a:bodyPr vert="horz" wrap="square" lIns="0" tIns="13335" rIns="0" bIns="0" rtlCol="0">
            <a:spAutoFit/>
          </a:bodyPr>
          <a:lstStyle/>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Advanced Data Preprocessing</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Using sophisticated techniques for data cleaning, normalization, and feature engineering to ensure high-quality input data for the model.</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Continuous Learning and Adaptation</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 is designed to continuously learn from new data and adapt to changing market conditions, which enhances its </a:t>
            </a:r>
            <a:r>
              <a:rPr lang="en-US" sz="2000" b="0" i="0" dirty="0">
                <a:solidFill>
                  <a:srgbClr val="0D0D0D"/>
                </a:solidFill>
                <a:effectLst/>
                <a:highlight>
                  <a:srgbClr val="FFFFFF"/>
                </a:highlight>
                <a:latin typeface="ui-sans-serif"/>
              </a:rPr>
              <a:t>predictive power over time</a:t>
            </a:r>
          </a:p>
          <a:p>
            <a:pPr marL="355600" marR="5080" indent="-343535">
              <a:lnSpc>
                <a:spcPct val="100000"/>
              </a:lnSpc>
              <a:spcBef>
                <a:spcPts val="105"/>
              </a:spcBef>
              <a:buFont typeface="Wingdings"/>
              <a:buChar char=""/>
              <a:tabLst>
                <a:tab pos="355600" algn="l"/>
              </a:tabLst>
            </a:pPr>
            <a:endParaRPr sz="2000" dirty="0">
              <a:latin typeface="Arial MT"/>
              <a:cs typeface="Arial MT"/>
            </a:endParaRPr>
          </a:p>
        </p:txBody>
      </p:sp>
      <p:sp>
        <p:nvSpPr>
          <p:cNvPr id="11" name="TextBox 10">
            <a:extLst>
              <a:ext uri="{FF2B5EF4-FFF2-40B4-BE49-F238E27FC236}">
                <a16:creationId xmlns:a16="http://schemas.microsoft.com/office/drawing/2014/main" id="{78A4D42F-CA95-C496-771D-971554EAFCDC}"/>
              </a:ext>
            </a:extLst>
          </p:cNvPr>
          <p:cNvSpPr txBox="1"/>
          <p:nvPr/>
        </p:nvSpPr>
        <p:spPr>
          <a:xfrm>
            <a:off x="3114671" y="3268064"/>
            <a:ext cx="2914653" cy="461665"/>
          </a:xfrm>
          <a:prstGeom prst="rect">
            <a:avLst/>
          </a:prstGeom>
          <a:noFill/>
        </p:spPr>
        <p:txBody>
          <a:bodyPr wrap="square">
            <a:spAutoFit/>
          </a:bodyPr>
          <a:lstStyle/>
          <a:p>
            <a:r>
              <a:rPr lang="en-IN" sz="2400" b="1" u="sng" dirty="0">
                <a:solidFill>
                  <a:schemeClr val="bg1"/>
                </a:solidFill>
                <a:highlight>
                  <a:srgbClr val="800000"/>
                </a:highlight>
                <a:latin typeface="Times New Roman" panose="02020603050405020304" pitchFamily="18" charset="0"/>
                <a:cs typeface="Times New Roman" panose="02020603050405020304" pitchFamily="18" charset="0"/>
              </a:rPr>
              <a:t>Research Objectives</a:t>
            </a:r>
            <a:endParaRPr lang="en-IN" sz="2400" u="sng" dirty="0">
              <a:solidFill>
                <a:schemeClr val="bg1"/>
              </a:solidFill>
              <a:highlight>
                <a:srgbClr val="800000"/>
              </a:highlight>
            </a:endParaRPr>
          </a:p>
        </p:txBody>
      </p:sp>
      <p:sp>
        <p:nvSpPr>
          <p:cNvPr id="15" name="TextBox 14">
            <a:extLst>
              <a:ext uri="{FF2B5EF4-FFF2-40B4-BE49-F238E27FC236}">
                <a16:creationId xmlns:a16="http://schemas.microsoft.com/office/drawing/2014/main" id="{BCE7E832-28D2-B038-2CC1-CBE224E33271}"/>
              </a:ext>
            </a:extLst>
          </p:cNvPr>
          <p:cNvSpPr txBox="1"/>
          <p:nvPr/>
        </p:nvSpPr>
        <p:spPr>
          <a:xfrm>
            <a:off x="609600" y="3830513"/>
            <a:ext cx="7429497" cy="2831544"/>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 predictive model to forecast Apple stock prices using ANN.</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 concepts and techniques to enhance forecasting capabilities.</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Provide accurate and reliable stock price predictions for investors and stakeholders.</a:t>
            </a:r>
          </a:p>
          <a:p>
            <a:endParaRPr lang="en-IN" dirty="0"/>
          </a:p>
        </p:txBody>
      </p:sp>
    </p:spTree>
    <p:extLst>
      <p:ext uri="{BB962C8B-B14F-4D97-AF65-F5344CB8AC3E}">
        <p14:creationId xmlns:p14="http://schemas.microsoft.com/office/powerpoint/2010/main" val="2684713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8208" y="228600"/>
            <a:ext cx="3267584" cy="333425"/>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Data Preparation</a:t>
            </a:r>
            <a:endParaRPr sz="2400"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52400" y="914400"/>
            <a:ext cx="8763001" cy="5043047"/>
          </a:xfrm>
          <a:prstGeom prst="rect">
            <a:avLst/>
          </a:prstGeom>
        </p:spPr>
        <p:txBody>
          <a:bodyPr vert="horz" wrap="square" lIns="0" tIns="13335" rIns="0" bIns="0" rtlCol="0">
            <a:spAutoFit/>
          </a:bodyPr>
          <a:lstStyle/>
          <a:p>
            <a:pPr marL="342900" indent="-342900" algn="l">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Dataset:</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dataset used for this project is the Apple stock dataset obtained from Kaggle.</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It contains historical stock data, including opening price, high price, low price, closing price, and trading volume.</a:t>
            </a:r>
          </a:p>
          <a:p>
            <a:pPr algn="just"/>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Preprocessing Steps:</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Data preprocessing involves handling missing values, scaling numerical features, and splitting the dataset into training and testing sets.</a:t>
            </a:r>
          </a:p>
          <a:p>
            <a:pPr algn="just"/>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Normalization of Data:</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Normalization scales the features to a range between 0 and 1, ensuring uniformity and stability in model training.</a:t>
            </a:r>
          </a:p>
          <a:p>
            <a:pPr algn="l"/>
            <a:endParaRPr lang="en-US" sz="2000" b="0" i="0" dirty="0">
              <a:solidFill>
                <a:srgbClr val="0D0D0D"/>
              </a:solidFill>
              <a:effectLst/>
              <a:highlight>
                <a:srgbClr val="FFFFFF"/>
              </a:highlight>
              <a:latin typeface="ui-sans-serif"/>
            </a:endParaRPr>
          </a:p>
          <a:p>
            <a:pPr marL="12065" marR="5080">
              <a:lnSpc>
                <a:spcPct val="100000"/>
              </a:lnSpc>
              <a:spcBef>
                <a:spcPts val="105"/>
              </a:spcBef>
              <a:tabLst>
                <a:tab pos="355600" algn="l"/>
              </a:tabLst>
            </a:pPr>
            <a:endParaRPr sz="200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38208" y="228600"/>
            <a:ext cx="3614992" cy="333425"/>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ANN Model Architecture</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874077" y="914400"/>
            <a:ext cx="7395845" cy="949619"/>
          </a:xfrm>
          <a:prstGeom prst="rect">
            <a:avLst/>
          </a:prstGeom>
        </p:spPr>
        <p:txBody>
          <a:bodyPr vert="horz" wrap="square" lIns="0" tIns="13335" rIns="0" bIns="0" rtlCol="0">
            <a:spAutoFit/>
          </a:bodyPr>
          <a:lstStyle/>
          <a:p>
            <a:pPr marL="342900" indent="-342900" algn="l">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highlight>
                <a:srgbClr val="FFFFFF"/>
              </a:highlight>
              <a:latin typeface="ui-sans-serif"/>
            </a:endParaRPr>
          </a:p>
          <a:p>
            <a:pPr marL="12065" marR="5080">
              <a:lnSpc>
                <a:spcPct val="100000"/>
              </a:lnSpc>
              <a:spcBef>
                <a:spcPts val="105"/>
              </a:spcBef>
              <a:tabLst>
                <a:tab pos="355600" algn="l"/>
              </a:tabLst>
            </a:pPr>
            <a:endParaRPr sz="2000" dirty="0">
              <a:latin typeface="Arial MT"/>
              <a:cs typeface="Arial MT"/>
            </a:endParaRPr>
          </a:p>
        </p:txBody>
      </p:sp>
      <p:sp>
        <p:nvSpPr>
          <p:cNvPr id="5" name="TextBox 4">
            <a:extLst>
              <a:ext uri="{FF2B5EF4-FFF2-40B4-BE49-F238E27FC236}">
                <a16:creationId xmlns:a16="http://schemas.microsoft.com/office/drawing/2014/main" id="{A92D0A5C-7613-7593-5710-8CD886CD9FCA}"/>
              </a:ext>
            </a:extLst>
          </p:cNvPr>
          <p:cNvSpPr txBox="1"/>
          <p:nvPr/>
        </p:nvSpPr>
        <p:spPr>
          <a:xfrm>
            <a:off x="228599" y="685800"/>
            <a:ext cx="8686800" cy="5078313"/>
          </a:xfrm>
          <a:prstGeom prst="rect">
            <a:avLst/>
          </a:prstGeom>
          <a:noFill/>
        </p:spPr>
        <p:txBody>
          <a:bodyPr wrap="square">
            <a:spAutoFit/>
          </a:bodyPr>
          <a:lstStyle/>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The architecture of the ANN:</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ANN model architecture consists of multiple layers, including input, hidden, and output layers.</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Input Layer: Three neurons representing high price, open price, and trading volume.</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Hidden Layers: Two hidden layers with 64 and 32 neurons, respectively.</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Output Layer: One neuron representing the predicted closing price.</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Activation Functions:</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ReLU (Rectified Linear Activation) is used in the hidden layers for introducing non-linearity.</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Linear activation function is used in the output layer for regression tasks.</a:t>
            </a:r>
          </a:p>
        </p:txBody>
      </p:sp>
    </p:spTree>
    <p:extLst>
      <p:ext uri="{BB962C8B-B14F-4D97-AF65-F5344CB8AC3E}">
        <p14:creationId xmlns:p14="http://schemas.microsoft.com/office/powerpoint/2010/main" val="328382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7803" y="259351"/>
            <a:ext cx="4148392" cy="666849"/>
          </a:xfrm>
          <a:prstGeom prst="rect">
            <a:avLst/>
          </a:prstGeom>
          <a:solidFill>
            <a:srgbClr val="800000"/>
          </a:solidFill>
        </p:spPr>
        <p:txBody>
          <a:bodyPr vert="horz" wrap="square" lIns="0" tIns="0" rIns="0" bIns="0" rtlCol="0">
            <a:spAutoFit/>
          </a:bodyPr>
          <a:lstStyle/>
          <a:p>
            <a:pPr algn="ctr">
              <a:lnSpc>
                <a:spcPts val="2620"/>
              </a:lnSpc>
            </a:pPr>
            <a:r>
              <a:rPr lang="en-IN" sz="2400" b="1" u="sng" dirty="0">
                <a:latin typeface="Times New Roman" panose="02020603050405020304" pitchFamily="18" charset="0"/>
                <a:cs typeface="Times New Roman" panose="02020603050405020304" pitchFamily="18" charset="0"/>
              </a:rPr>
              <a:t>Model Training,Evaluation and Performance</a:t>
            </a:r>
            <a:endParaRPr sz="2400" b="1" u="sng" dirty="0">
              <a:latin typeface="Times New Roman" panose="02020603050405020304" pitchFamily="18" charset="0"/>
              <a:cs typeface="Times New Roman" panose="02020603050405020304" pitchFamily="18" charset="0"/>
            </a:endParaRPr>
          </a:p>
        </p:txBody>
      </p:sp>
      <p:sp>
        <p:nvSpPr>
          <p:cNvPr id="3" name="object 3"/>
          <p:cNvSpPr txBox="1"/>
          <p:nvPr/>
        </p:nvSpPr>
        <p:spPr>
          <a:xfrm>
            <a:off x="190500" y="762001"/>
            <a:ext cx="8724900" cy="6304931"/>
          </a:xfrm>
          <a:prstGeom prst="rect">
            <a:avLst/>
          </a:prstGeom>
        </p:spPr>
        <p:txBody>
          <a:bodyPr vert="horz" wrap="square" lIns="0" tIns="13335" rIns="0" bIns="0" rtlCol="0">
            <a:spAutoFit/>
          </a:bodyPr>
          <a:lstStyle/>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Training Details:</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 is trained using the Adam optimizer with a learning rate of 0.001.</a:t>
            </a:r>
          </a:p>
          <a:p>
            <a:pPr marL="342900" indent="-342900" algn="l">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Training is performed for 50 epochs with a batch size of 64.</a:t>
            </a:r>
          </a:p>
          <a:p>
            <a:pPr marL="342900" indent="-342900" algn="l">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validation split of 10% is used for monitoring model performance during training.</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Evaluation Metrics:</a:t>
            </a:r>
            <a:endPar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Mean Squared Error (MSE) and Root Mean Squared Error (RMSE) are used to evaluate the model's performance on both training and testing datasets.</a:t>
            </a:r>
          </a:p>
          <a:p>
            <a:pPr marL="342900" indent="-342900" algn="l">
              <a:buFont typeface="Wingdings" panose="05000000000000000000" pitchFamily="2" charset="2"/>
              <a:buChar char="q"/>
            </a:pPr>
            <a:endPar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Model Performance:</a:t>
            </a: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model achieves a train score of </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0.000028 MSE (0.005280 RMSE)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and a test score of </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0.000106 MSE (0.010278 RMSE).</a:t>
            </a:r>
          </a:p>
          <a:p>
            <a:pPr marL="342900" indent="-342900" algn="l">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These scores indicate high accuracy and minimal error in predicting stock prices.</a:t>
            </a:r>
          </a:p>
          <a:p>
            <a:pPr marL="342900" indent="-342900" algn="l">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b="0" i="0" dirty="0">
              <a:solidFill>
                <a:srgbClr val="0D0D0D"/>
              </a:solidFill>
              <a:effectLst/>
              <a:highlight>
                <a:srgbClr val="FFFFFF"/>
              </a:highlight>
              <a:latin typeface="ui-sans-serif"/>
            </a:endParaRPr>
          </a:p>
          <a:p>
            <a:pPr marL="12065" marR="5080">
              <a:lnSpc>
                <a:spcPct val="100000"/>
              </a:lnSpc>
              <a:spcBef>
                <a:spcPts val="105"/>
              </a:spcBef>
              <a:tabLst>
                <a:tab pos="355600" algn="l"/>
              </a:tabLst>
            </a:pPr>
            <a:endParaRPr sz="2000" dirty="0">
              <a:latin typeface="Arial MT"/>
              <a:cs typeface="Arial MT"/>
            </a:endParaRPr>
          </a:p>
        </p:txBody>
      </p:sp>
    </p:spTree>
    <p:extLst>
      <p:ext uri="{BB962C8B-B14F-4D97-AF65-F5344CB8AC3E}">
        <p14:creationId xmlns:p14="http://schemas.microsoft.com/office/powerpoint/2010/main" val="425392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410</TotalTime>
  <Words>1386</Words>
  <Application>Microsoft Office PowerPoint</Application>
  <PresentationFormat>On-screen Show (4:3)</PresentationFormat>
  <Paragraphs>124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MT</vt:lpstr>
      <vt:lpstr>Noto Sans</vt:lpstr>
      <vt:lpstr>Times New Roman</vt:lpstr>
      <vt:lpstr>ui-sans-serif</vt:lpstr>
      <vt:lpstr>Wingdings</vt:lpstr>
      <vt:lpstr>Office Theme</vt:lpstr>
      <vt:lpstr>Apple Stock Dataset Prediction using Artificial Neural  Network (ANN)</vt:lpstr>
      <vt:lpstr>Introduction</vt:lpstr>
      <vt:lpstr>Introduction</vt:lpstr>
      <vt:lpstr>Introduction</vt:lpstr>
      <vt:lpstr>Literature survey (International) - 01</vt:lpstr>
      <vt:lpstr>Novelty of the Approach</vt:lpstr>
      <vt:lpstr>Data Preparation</vt:lpstr>
      <vt:lpstr>ANN Model Architecture</vt:lpstr>
      <vt:lpstr>Model Training,Evaluation and Performance</vt:lpstr>
      <vt:lpstr>Predicted vs Actual Values along with Epoch Simulation</vt:lpstr>
      <vt:lpstr>Visualization and Inferences</vt:lpstr>
      <vt:lpstr>Conclusion</vt:lpstr>
      <vt:lpstr>Engineering Approach</vt:lpstr>
      <vt:lpstr>Importance for Industry and Stakeholders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UME515_Research Team Project Forecasting for Apple Stock Exchange Finance Data</dc:title>
  <dc:creator>asus</dc:creator>
  <cp:lastModifiedBy>Priyanshu Bist</cp:lastModifiedBy>
  <cp:revision>10</cp:revision>
  <dcterms:created xsi:type="dcterms:W3CDTF">2024-05-27T10:05:24Z</dcterms:created>
  <dcterms:modified xsi:type="dcterms:W3CDTF">2025-07-27T11:44:39Z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2024-05-09T00:00:00Z</vt:filetime>
  </property>
  <property fmtid="{D5CDD505-2E9C-101B-9397-08002B2CF9AE}" pid="3" name="Creator">
    <vt:lpwstr>Microsoft® PowerPoint® for Microsoft 365</vt:lpwstr>
  </property>
  <property fmtid="{D5CDD505-2E9C-101B-9397-08002B2CF9AE}" pid="4" name="LastSaved">
    <vt:filetime>2024-05-27T00:00:00Z</vt:filetime>
  </property>
  <property fmtid="{D5CDD505-2E9C-101B-9397-08002B2CF9AE}" pid="5" name="Producer">
    <vt:lpwstr>Microsoft® PowerPoint® for Microsoft 365</vt:lpwstr>
  </property>
</Properties>
</file>