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notesMasterIdLst>
    <p:notesMasterId r:id="rId18"/>
  </p:notesMasterIdLst>
  <p:sldIdLst>
    <p:sldId id="256" r:id="rId2"/>
    <p:sldId id="258" r:id="rId3"/>
    <p:sldId id="259" r:id="rId4"/>
    <p:sldId id="260" r:id="rId5"/>
    <p:sldId id="261" r:id="rId6"/>
    <p:sldId id="262" r:id="rId7"/>
    <p:sldId id="263" r:id="rId8"/>
    <p:sldId id="264" r:id="rId9"/>
    <p:sldId id="265" r:id="rId10"/>
    <p:sldId id="267" r:id="rId11"/>
    <p:sldId id="266"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8DAD0D-B242-435B-B3D4-312B2F07D046}" type="datetimeFigureOut">
              <a:rPr lang="en-US" smtClean="0"/>
              <a:t>3/5/2024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6FF222-0976-47F6-B51A-4B7C042DF82F}" type="slidenum">
              <a:rPr lang="en-US" smtClean="0"/>
              <a:t>‹#›</a:t>
            </a:fld>
            <a:endParaRPr lang="en-US"/>
          </a:p>
        </p:txBody>
      </p:sp>
    </p:spTree>
    <p:extLst>
      <p:ext uri="{BB962C8B-B14F-4D97-AF65-F5344CB8AC3E}">
        <p14:creationId xmlns:p14="http://schemas.microsoft.com/office/powerpoint/2010/main" val="4108998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0FFD2D-E3DD-4751-960F-1D2D62BB2741}"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081E58-64B5-4E9A-BEC7-38F11B6B8127}" type="slidenum">
              <a:rPr lang="en-US" smtClean="0"/>
              <a:t>‹#›</a:t>
            </a:fld>
            <a:endParaRPr lang="en-US"/>
          </a:p>
        </p:txBody>
      </p:sp>
    </p:spTree>
    <p:extLst>
      <p:ext uri="{BB962C8B-B14F-4D97-AF65-F5344CB8AC3E}">
        <p14:creationId xmlns:p14="http://schemas.microsoft.com/office/powerpoint/2010/main" val="2468219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0FFD2D-E3DD-4751-960F-1D2D62BB2741}"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081E58-64B5-4E9A-BEC7-38F11B6B8127}" type="slidenum">
              <a:rPr lang="en-US" smtClean="0"/>
              <a:t>‹#›</a:t>
            </a:fld>
            <a:endParaRPr lang="en-US"/>
          </a:p>
        </p:txBody>
      </p:sp>
    </p:spTree>
    <p:extLst>
      <p:ext uri="{BB962C8B-B14F-4D97-AF65-F5344CB8AC3E}">
        <p14:creationId xmlns:p14="http://schemas.microsoft.com/office/powerpoint/2010/main" val="1844723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60FFD2D-E3DD-4751-960F-1D2D62BB2741}"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081E58-64B5-4E9A-BEC7-38F11B6B8127}" type="slidenum">
              <a:rPr lang="en-US" smtClean="0"/>
              <a:t>‹#›</a:t>
            </a:fld>
            <a:endParaRPr lang="en-US"/>
          </a:p>
        </p:txBody>
      </p:sp>
    </p:spTree>
    <p:extLst>
      <p:ext uri="{BB962C8B-B14F-4D97-AF65-F5344CB8AC3E}">
        <p14:creationId xmlns:p14="http://schemas.microsoft.com/office/powerpoint/2010/main" val="2654171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60FFD2D-E3DD-4751-960F-1D2D62BB2741}"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081E58-64B5-4E9A-BEC7-38F11B6B812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60193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0FFD2D-E3DD-4751-960F-1D2D62BB2741}"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081E58-64B5-4E9A-BEC7-38F11B6B8127}" type="slidenum">
              <a:rPr lang="en-US" smtClean="0"/>
              <a:t>‹#›</a:t>
            </a:fld>
            <a:endParaRPr lang="en-US"/>
          </a:p>
        </p:txBody>
      </p:sp>
    </p:spTree>
    <p:extLst>
      <p:ext uri="{BB962C8B-B14F-4D97-AF65-F5344CB8AC3E}">
        <p14:creationId xmlns:p14="http://schemas.microsoft.com/office/powerpoint/2010/main" val="33752199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60FFD2D-E3DD-4751-960F-1D2D62BB2741}" type="datetimeFigureOut">
              <a:rPr lang="en-US" smtClean="0"/>
              <a:t>3/5/2024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081E58-64B5-4E9A-BEC7-38F11B6B8127}" type="slidenum">
              <a:rPr lang="en-US" smtClean="0"/>
              <a:t>‹#›</a:t>
            </a:fld>
            <a:endParaRPr lang="en-US"/>
          </a:p>
        </p:txBody>
      </p:sp>
    </p:spTree>
    <p:extLst>
      <p:ext uri="{BB962C8B-B14F-4D97-AF65-F5344CB8AC3E}">
        <p14:creationId xmlns:p14="http://schemas.microsoft.com/office/powerpoint/2010/main" val="4981905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60FFD2D-E3DD-4751-960F-1D2D62BB2741}" type="datetimeFigureOut">
              <a:rPr lang="en-US" smtClean="0"/>
              <a:t>3/5/2024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081E58-64B5-4E9A-BEC7-38F11B6B8127}" type="slidenum">
              <a:rPr lang="en-US" smtClean="0"/>
              <a:t>‹#›</a:t>
            </a:fld>
            <a:endParaRPr lang="en-US"/>
          </a:p>
        </p:txBody>
      </p:sp>
    </p:spTree>
    <p:extLst>
      <p:ext uri="{BB962C8B-B14F-4D97-AF65-F5344CB8AC3E}">
        <p14:creationId xmlns:p14="http://schemas.microsoft.com/office/powerpoint/2010/main" val="13720573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0FFD2D-E3DD-4751-960F-1D2D62BB2741}"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081E58-64B5-4E9A-BEC7-38F11B6B8127}" type="slidenum">
              <a:rPr lang="en-US" smtClean="0"/>
              <a:t>‹#›</a:t>
            </a:fld>
            <a:endParaRPr lang="en-US"/>
          </a:p>
        </p:txBody>
      </p:sp>
    </p:spTree>
    <p:extLst>
      <p:ext uri="{BB962C8B-B14F-4D97-AF65-F5344CB8AC3E}">
        <p14:creationId xmlns:p14="http://schemas.microsoft.com/office/powerpoint/2010/main" val="11742953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0FFD2D-E3DD-4751-960F-1D2D62BB2741}"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081E58-64B5-4E9A-BEC7-38F11B6B8127}" type="slidenum">
              <a:rPr lang="en-US" smtClean="0"/>
              <a:t>‹#›</a:t>
            </a:fld>
            <a:endParaRPr lang="en-US"/>
          </a:p>
        </p:txBody>
      </p:sp>
    </p:spTree>
    <p:extLst>
      <p:ext uri="{BB962C8B-B14F-4D97-AF65-F5344CB8AC3E}">
        <p14:creationId xmlns:p14="http://schemas.microsoft.com/office/powerpoint/2010/main" val="322902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60FFD2D-E3DD-4751-960F-1D2D62BB2741}"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081E58-64B5-4E9A-BEC7-38F11B6B8127}" type="slidenum">
              <a:rPr lang="en-US" smtClean="0"/>
              <a:t>‹#›</a:t>
            </a:fld>
            <a:endParaRPr lang="en-US"/>
          </a:p>
        </p:txBody>
      </p:sp>
    </p:spTree>
    <p:extLst>
      <p:ext uri="{BB962C8B-B14F-4D97-AF65-F5344CB8AC3E}">
        <p14:creationId xmlns:p14="http://schemas.microsoft.com/office/powerpoint/2010/main" val="2334163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0FFD2D-E3DD-4751-960F-1D2D62BB2741}"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081E58-64B5-4E9A-BEC7-38F11B6B8127}" type="slidenum">
              <a:rPr lang="en-US" smtClean="0"/>
              <a:t>‹#›</a:t>
            </a:fld>
            <a:endParaRPr lang="en-US"/>
          </a:p>
        </p:txBody>
      </p:sp>
    </p:spTree>
    <p:extLst>
      <p:ext uri="{BB962C8B-B14F-4D97-AF65-F5344CB8AC3E}">
        <p14:creationId xmlns:p14="http://schemas.microsoft.com/office/powerpoint/2010/main" val="1249679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0FFD2D-E3DD-4751-960F-1D2D62BB2741}"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081E58-64B5-4E9A-BEC7-38F11B6B8127}" type="slidenum">
              <a:rPr lang="en-US" smtClean="0"/>
              <a:t>‹#›</a:t>
            </a:fld>
            <a:endParaRPr lang="en-US"/>
          </a:p>
        </p:txBody>
      </p:sp>
    </p:spTree>
    <p:extLst>
      <p:ext uri="{BB962C8B-B14F-4D97-AF65-F5344CB8AC3E}">
        <p14:creationId xmlns:p14="http://schemas.microsoft.com/office/powerpoint/2010/main" val="496716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0FFD2D-E3DD-4751-960F-1D2D62BB2741}" type="datetimeFigureOut">
              <a:rPr lang="en-US" smtClean="0"/>
              <a:t>3/5/2024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081E58-64B5-4E9A-BEC7-38F11B6B8127}" type="slidenum">
              <a:rPr lang="en-US" smtClean="0"/>
              <a:t>‹#›</a:t>
            </a:fld>
            <a:endParaRPr lang="en-US"/>
          </a:p>
        </p:txBody>
      </p:sp>
    </p:spTree>
    <p:extLst>
      <p:ext uri="{BB962C8B-B14F-4D97-AF65-F5344CB8AC3E}">
        <p14:creationId xmlns:p14="http://schemas.microsoft.com/office/powerpoint/2010/main" val="1510714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3/5/2024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672115"/>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60FFD2D-E3DD-4751-960F-1D2D62BB2741}" type="datetimeFigureOut">
              <a:rPr lang="en-US" smtClean="0"/>
              <a:t>3/5/2024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2081E58-64B5-4E9A-BEC7-38F11B6B8127}" type="slidenum">
              <a:rPr lang="en-US" smtClean="0"/>
              <a:t>‹#›</a:t>
            </a:fld>
            <a:endParaRPr lang="en-US"/>
          </a:p>
        </p:txBody>
      </p:sp>
    </p:spTree>
    <p:extLst>
      <p:ext uri="{BB962C8B-B14F-4D97-AF65-F5344CB8AC3E}">
        <p14:creationId xmlns:p14="http://schemas.microsoft.com/office/powerpoint/2010/main" val="3255353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60FFD2D-E3DD-4751-960F-1D2D62BB2741}" type="datetimeFigureOut">
              <a:rPr lang="en-US" smtClean="0"/>
              <a:t>3/5/2024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2081E58-64B5-4E9A-BEC7-38F11B6B8127}" type="slidenum">
              <a:rPr lang="en-US" smtClean="0"/>
              <a:t>‹#›</a:t>
            </a:fld>
            <a:endParaRPr lang="en-US"/>
          </a:p>
        </p:txBody>
      </p:sp>
    </p:spTree>
    <p:extLst>
      <p:ext uri="{BB962C8B-B14F-4D97-AF65-F5344CB8AC3E}">
        <p14:creationId xmlns:p14="http://schemas.microsoft.com/office/powerpoint/2010/main" val="756387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0FFD2D-E3DD-4751-960F-1D2D62BB2741}"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081E58-64B5-4E9A-BEC7-38F11B6B8127}" type="slidenum">
              <a:rPr lang="en-US" smtClean="0"/>
              <a:t>‹#›</a:t>
            </a:fld>
            <a:endParaRPr lang="en-US"/>
          </a:p>
        </p:txBody>
      </p:sp>
    </p:spTree>
    <p:extLst>
      <p:ext uri="{BB962C8B-B14F-4D97-AF65-F5344CB8AC3E}">
        <p14:creationId xmlns:p14="http://schemas.microsoft.com/office/powerpoint/2010/main" val="3390620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60FFD2D-E3DD-4751-960F-1D2D62BB2741}" type="datetimeFigureOut">
              <a:rPr lang="en-US" smtClean="0"/>
              <a:t>3/5/2024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2081E58-64B5-4E9A-BEC7-38F11B6B8127}" type="slidenum">
              <a:rPr lang="en-US" smtClean="0"/>
              <a:t>‹#›</a:t>
            </a:fld>
            <a:endParaRPr lang="en-US"/>
          </a:p>
        </p:txBody>
      </p:sp>
    </p:spTree>
    <p:extLst>
      <p:ext uri="{BB962C8B-B14F-4D97-AF65-F5344CB8AC3E}">
        <p14:creationId xmlns:p14="http://schemas.microsoft.com/office/powerpoint/2010/main" val="3241965987"/>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469D95-72B4-2374-11C2-629DA031149D}"/>
              </a:ext>
            </a:extLst>
          </p:cNvPr>
          <p:cNvSpPr txBox="1"/>
          <p:nvPr/>
        </p:nvSpPr>
        <p:spPr>
          <a:xfrm>
            <a:off x="1070687" y="2405174"/>
            <a:ext cx="10050625" cy="1015663"/>
          </a:xfrm>
          <a:prstGeom prst="rect">
            <a:avLst/>
          </a:prstGeom>
          <a:noFill/>
        </p:spPr>
        <p:txBody>
          <a:bodyPr wrap="square" rtlCol="0">
            <a:spAutoFit/>
          </a:bodyPr>
          <a:lstStyle/>
          <a:p>
            <a:pPr algn="ctr"/>
            <a:r>
              <a:rPr lang="en-US" sz="6000" b="1" dirty="0">
                <a:latin typeface="Times New Roman" panose="02020603050405020304" pitchFamily="18" charset="0"/>
                <a:cs typeface="Times New Roman" panose="02020603050405020304" pitchFamily="18" charset="0"/>
              </a:rPr>
              <a:t>Energy Production</a:t>
            </a:r>
          </a:p>
        </p:txBody>
      </p:sp>
      <p:sp>
        <p:nvSpPr>
          <p:cNvPr id="3" name="TextBox 2">
            <a:extLst>
              <a:ext uri="{FF2B5EF4-FFF2-40B4-BE49-F238E27FC236}">
                <a16:creationId xmlns:a16="http://schemas.microsoft.com/office/drawing/2014/main" id="{8D211357-8482-6549-8C5A-8D0F58C5E11E}"/>
              </a:ext>
            </a:extLst>
          </p:cNvPr>
          <p:cNvSpPr txBox="1"/>
          <p:nvPr/>
        </p:nvSpPr>
        <p:spPr>
          <a:xfrm>
            <a:off x="7118478" y="3888539"/>
            <a:ext cx="3305369"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Team members:</a:t>
            </a:r>
          </a:p>
        </p:txBody>
      </p:sp>
      <p:sp>
        <p:nvSpPr>
          <p:cNvPr id="6" name="TextBox 5">
            <a:extLst>
              <a:ext uri="{FF2B5EF4-FFF2-40B4-BE49-F238E27FC236}">
                <a16:creationId xmlns:a16="http://schemas.microsoft.com/office/drawing/2014/main" id="{C6D99AB2-E2D8-7B33-1638-B4FB738C990F}"/>
              </a:ext>
            </a:extLst>
          </p:cNvPr>
          <p:cNvSpPr txBox="1"/>
          <p:nvPr/>
        </p:nvSpPr>
        <p:spPr>
          <a:xfrm>
            <a:off x="7118478" y="4436333"/>
            <a:ext cx="4534679" cy="1938992"/>
          </a:xfrm>
          <a:prstGeom prst="rect">
            <a:avLst/>
          </a:prstGeom>
          <a:noFill/>
        </p:spPr>
        <p:txBody>
          <a:bodyPr wrap="square">
            <a:spAutoFit/>
          </a:bodyPr>
          <a:lstStyle/>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Ms. Dr Hari Devi Bandari</a:t>
            </a: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Mr. </a:t>
            </a:r>
            <a:r>
              <a:rPr lang="en-US" sz="1400" dirty="0" err="1">
                <a:latin typeface="Times New Roman" panose="02020603050405020304" pitchFamily="18" charset="0"/>
                <a:cs typeface="Times New Roman" panose="02020603050405020304" pitchFamily="18" charset="0"/>
              </a:rPr>
              <a:t>Priyanshu</a:t>
            </a:r>
            <a:r>
              <a:rPr lang="en-US" sz="1400" dirty="0">
                <a:latin typeface="Times New Roman" panose="02020603050405020304" pitchFamily="18" charset="0"/>
                <a:cs typeface="Times New Roman" panose="02020603050405020304" pitchFamily="18" charset="0"/>
              </a:rPr>
              <a:t> Chauhan</a:t>
            </a: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Ms. Ankita Nilesh Nyati</a:t>
            </a: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Mr. </a:t>
            </a:r>
            <a:r>
              <a:rPr lang="en-US" sz="1400" dirty="0" err="1">
                <a:latin typeface="Times New Roman" panose="02020603050405020304" pitchFamily="18" charset="0"/>
                <a:cs typeface="Times New Roman" panose="02020603050405020304" pitchFamily="18" charset="0"/>
              </a:rPr>
              <a:t>Kamataala</a:t>
            </a:r>
            <a:r>
              <a:rPr lang="en-US" sz="1400" dirty="0">
                <a:latin typeface="Times New Roman" panose="02020603050405020304" pitchFamily="18" charset="0"/>
                <a:cs typeface="Times New Roman" panose="02020603050405020304" pitchFamily="18" charset="0"/>
              </a:rPr>
              <a:t> Pavan Kumar</a:t>
            </a: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Mr. </a:t>
            </a:r>
            <a:r>
              <a:rPr lang="en-US" sz="1400" dirty="0" err="1">
                <a:latin typeface="Times New Roman" panose="02020603050405020304" pitchFamily="18" charset="0"/>
                <a:cs typeface="Times New Roman" panose="02020603050405020304" pitchFamily="18" charset="0"/>
              </a:rPr>
              <a:t>Panchakshari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Chandrayya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Lesayyanavaramath</a:t>
            </a:r>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Mentor: Dilawar Basha/Rohit</a:t>
            </a:r>
          </a:p>
        </p:txBody>
      </p:sp>
    </p:spTree>
    <p:extLst>
      <p:ext uri="{BB962C8B-B14F-4D97-AF65-F5344CB8AC3E}">
        <p14:creationId xmlns:p14="http://schemas.microsoft.com/office/powerpoint/2010/main" val="766880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838047-3135-86BC-CAF9-CE0936C5B510}"/>
              </a:ext>
            </a:extLst>
          </p:cNvPr>
          <p:cNvSpPr txBox="1"/>
          <p:nvPr/>
        </p:nvSpPr>
        <p:spPr>
          <a:xfrm>
            <a:off x="706793" y="238687"/>
            <a:ext cx="6097554" cy="1052339"/>
          </a:xfrm>
          <a:prstGeom prst="rect">
            <a:avLst/>
          </a:prstGeom>
          <a:noFill/>
        </p:spPr>
        <p:txBody>
          <a:bodyPr wrap="square">
            <a:spAutoFit/>
          </a:bodyPr>
          <a:lstStyle/>
          <a:p>
            <a:pPr marL="0" lvl="0" indent="0" algn="l" rtl="0">
              <a:lnSpc>
                <a:spcPct val="135714"/>
              </a:lnSpc>
              <a:spcBef>
                <a:spcPts val="0"/>
              </a:spcBef>
              <a:spcAft>
                <a:spcPts val="0"/>
              </a:spcAft>
              <a:buClr>
                <a:srgbClr val="569CD6"/>
              </a:buClr>
              <a:buSzPts val="2000"/>
              <a:buFont typeface="Courier New"/>
              <a:buNone/>
            </a:pPr>
            <a:r>
              <a:rPr lang="en-US" sz="2800" dirty="0">
                <a:latin typeface="Times New Roman" panose="02020603050405020304" pitchFamily="18" charset="0"/>
                <a:ea typeface="Courier New"/>
                <a:cs typeface="Times New Roman" panose="02020603050405020304" pitchFamily="18" charset="0"/>
                <a:sym typeface="Courier New"/>
              </a:rPr>
              <a:t>Explore relationships between features:</a:t>
            </a:r>
            <a:endParaRPr lang="en-US" sz="2800" dirty="0">
              <a:latin typeface="Times New Roman" panose="02020603050405020304" pitchFamily="18" charset="0"/>
              <a:cs typeface="Times New Roman" panose="02020603050405020304" pitchFamily="18" charset="0"/>
            </a:endParaRPr>
          </a:p>
          <a:p>
            <a:pPr marL="0" lvl="0" indent="0" algn="l" rtl="0">
              <a:lnSpc>
                <a:spcPct val="135714"/>
              </a:lnSpc>
              <a:spcBef>
                <a:spcPts val="0"/>
              </a:spcBef>
              <a:spcAft>
                <a:spcPts val="0"/>
              </a:spcAft>
              <a:buClr>
                <a:srgbClr val="569CD6"/>
              </a:buClr>
              <a:buSzPts val="2000"/>
              <a:buFont typeface="Courier New"/>
              <a:buNone/>
            </a:pPr>
            <a:r>
              <a:rPr lang="en-US" sz="2000" dirty="0" err="1">
                <a:latin typeface="Times New Roman" panose="02020603050405020304" pitchFamily="18" charset="0"/>
                <a:ea typeface="Courier New"/>
                <a:cs typeface="Times New Roman" panose="02020603050405020304" pitchFamily="18" charset="0"/>
                <a:sym typeface="Courier New"/>
              </a:rPr>
              <a:t>Pairplot</a:t>
            </a:r>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DC41DDD-5FC2-5CC6-E73C-4E735B8A195C}"/>
              </a:ext>
            </a:extLst>
          </p:cNvPr>
          <p:cNvPicPr>
            <a:picLocks noChangeAspect="1"/>
          </p:cNvPicPr>
          <p:nvPr/>
        </p:nvPicPr>
        <p:blipFill>
          <a:blip r:embed="rId2"/>
          <a:stretch>
            <a:fillRect/>
          </a:stretch>
        </p:blipFill>
        <p:spPr>
          <a:xfrm>
            <a:off x="1082351" y="1291026"/>
            <a:ext cx="10021078" cy="5328287"/>
          </a:xfrm>
          <a:prstGeom prst="rect">
            <a:avLst/>
          </a:prstGeom>
        </p:spPr>
      </p:pic>
    </p:spTree>
    <p:extLst>
      <p:ext uri="{BB962C8B-B14F-4D97-AF65-F5344CB8AC3E}">
        <p14:creationId xmlns:p14="http://schemas.microsoft.com/office/powerpoint/2010/main" val="3696803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790857-3E28-ACDC-8B49-36F0821DA1AF}"/>
              </a:ext>
            </a:extLst>
          </p:cNvPr>
          <p:cNvSpPr txBox="1"/>
          <p:nvPr/>
        </p:nvSpPr>
        <p:spPr>
          <a:xfrm>
            <a:off x="1110342" y="494514"/>
            <a:ext cx="3694922" cy="523220"/>
          </a:xfrm>
          <a:prstGeom prst="rect">
            <a:avLst/>
          </a:prstGeom>
          <a:noFill/>
        </p:spPr>
        <p:txBody>
          <a:bodyPr wrap="square" rtlCol="0">
            <a:spAutoFit/>
          </a:bodyPr>
          <a:lstStyle/>
          <a:p>
            <a:r>
              <a:rPr lang="en-US" sz="2800" b="1" u="sng" dirty="0">
                <a:latin typeface="Times New Roman" panose="02020603050405020304" pitchFamily="18" charset="0"/>
                <a:cs typeface="Times New Roman" panose="02020603050405020304" pitchFamily="18" charset="0"/>
              </a:rPr>
              <a:t>Model Building :</a:t>
            </a:r>
          </a:p>
        </p:txBody>
      </p:sp>
      <p:sp>
        <p:nvSpPr>
          <p:cNvPr id="5" name="TextBox 4">
            <a:extLst>
              <a:ext uri="{FF2B5EF4-FFF2-40B4-BE49-F238E27FC236}">
                <a16:creationId xmlns:a16="http://schemas.microsoft.com/office/drawing/2014/main" id="{3DE11DFF-254E-5154-4387-80A4F70B70F1}"/>
              </a:ext>
            </a:extLst>
          </p:cNvPr>
          <p:cNvSpPr txBox="1"/>
          <p:nvPr/>
        </p:nvSpPr>
        <p:spPr>
          <a:xfrm>
            <a:off x="1110342" y="1424864"/>
            <a:ext cx="6097554" cy="923330"/>
          </a:xfrm>
          <a:prstGeom prst="rect">
            <a:avLst/>
          </a:prstGeom>
          <a:noFill/>
        </p:spPr>
        <p:txBody>
          <a:bodyPr wrap="square">
            <a:spAutoFit/>
          </a:bodyPr>
          <a:lstStyle/>
          <a:p>
            <a:pPr algn="l"/>
            <a:r>
              <a:rPr lang="en-US" b="1" i="0" dirty="0">
                <a:effectLst/>
                <a:latin typeface="Times New Roman" panose="02020603050405020304" pitchFamily="18" charset="0"/>
                <a:cs typeface="Times New Roman" panose="02020603050405020304" pitchFamily="18" charset="0"/>
              </a:rPr>
              <a:t>Model Validation :</a:t>
            </a:r>
          </a:p>
          <a:p>
            <a:pPr algn="l"/>
            <a:endParaRPr lang="en-US" b="1" dirty="0">
              <a:latin typeface="Times New Roman" panose="02020603050405020304" pitchFamily="18" charset="0"/>
              <a:cs typeface="Times New Roman" panose="02020603050405020304" pitchFamily="18" charset="0"/>
            </a:endParaRPr>
          </a:p>
          <a:p>
            <a:r>
              <a:rPr lang="en-US" b="1" i="0" dirty="0">
                <a:effectLst/>
                <a:latin typeface="Times New Roman" panose="02020603050405020304" pitchFamily="18" charset="0"/>
                <a:cs typeface="Times New Roman" panose="02020603050405020304" pitchFamily="18" charset="0"/>
              </a:rPr>
              <a:t>Lasso and Ridge Regression</a:t>
            </a:r>
          </a:p>
        </p:txBody>
      </p:sp>
      <p:pic>
        <p:nvPicPr>
          <p:cNvPr id="7" name="Picture 6">
            <a:extLst>
              <a:ext uri="{FF2B5EF4-FFF2-40B4-BE49-F238E27FC236}">
                <a16:creationId xmlns:a16="http://schemas.microsoft.com/office/drawing/2014/main" id="{5178C5D8-8D33-73F0-BD8F-3D16CD3900AC}"/>
              </a:ext>
            </a:extLst>
          </p:cNvPr>
          <p:cNvPicPr>
            <a:picLocks noChangeAspect="1"/>
          </p:cNvPicPr>
          <p:nvPr/>
        </p:nvPicPr>
        <p:blipFill>
          <a:blip r:embed="rId2"/>
          <a:stretch>
            <a:fillRect/>
          </a:stretch>
        </p:blipFill>
        <p:spPr>
          <a:xfrm>
            <a:off x="3396489" y="2755324"/>
            <a:ext cx="3811407" cy="1656167"/>
          </a:xfrm>
          <a:prstGeom prst="rect">
            <a:avLst/>
          </a:prstGeom>
        </p:spPr>
      </p:pic>
      <p:sp>
        <p:nvSpPr>
          <p:cNvPr id="8" name="TextBox 7">
            <a:extLst>
              <a:ext uri="{FF2B5EF4-FFF2-40B4-BE49-F238E27FC236}">
                <a16:creationId xmlns:a16="http://schemas.microsoft.com/office/drawing/2014/main" id="{897A5B6F-A2DB-08AF-2FB4-81EB92E08661}"/>
              </a:ext>
            </a:extLst>
          </p:cNvPr>
          <p:cNvSpPr txBox="1"/>
          <p:nvPr/>
        </p:nvSpPr>
        <p:spPr>
          <a:xfrm>
            <a:off x="993857" y="4590661"/>
            <a:ext cx="9997604" cy="707886"/>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Out of the four variables there, three are negative(</a:t>
            </a:r>
            <a:r>
              <a:rPr lang="en-US" sz="2000" dirty="0" err="1">
                <a:latin typeface="Times New Roman" panose="02020603050405020304" pitchFamily="18" charset="0"/>
                <a:cs typeface="Times New Roman" panose="02020603050405020304" pitchFamily="18" charset="0"/>
              </a:rPr>
              <a:t>temperatue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exhaust_vacuum</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r_humidity</a:t>
            </a:r>
            <a:r>
              <a:rPr lang="en-US" sz="2000" dirty="0">
                <a:latin typeface="Times New Roman" panose="02020603050405020304" pitchFamily="18" charset="0"/>
                <a:cs typeface="Times New Roman" panose="02020603050405020304" pitchFamily="18" charset="0"/>
              </a:rPr>
              <a:t>) and the remaining one is positive.(</a:t>
            </a:r>
            <a:r>
              <a:rPr lang="en-US" sz="2000" dirty="0" err="1">
                <a:latin typeface="Times New Roman" panose="02020603050405020304" pitchFamily="18" charset="0"/>
                <a:cs typeface="Times New Roman" panose="02020603050405020304" pitchFamily="18" charset="0"/>
              </a:rPr>
              <a:t>amb_pressure</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74404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6C5CB7-C597-1452-6A66-A50E661723E2}"/>
              </a:ext>
            </a:extLst>
          </p:cNvPr>
          <p:cNvSpPr txBox="1"/>
          <p:nvPr/>
        </p:nvSpPr>
        <p:spPr>
          <a:xfrm>
            <a:off x="958720" y="249200"/>
            <a:ext cx="6097554" cy="523220"/>
          </a:xfrm>
          <a:prstGeom prst="rect">
            <a:avLst/>
          </a:prstGeom>
          <a:noFill/>
        </p:spPr>
        <p:txBody>
          <a:bodyPr wrap="square">
            <a:spAutoFit/>
          </a:bodyPr>
          <a:lstStyle/>
          <a:p>
            <a:pPr algn="l"/>
            <a:r>
              <a:rPr lang="en-US" sz="2800" b="1" i="0" u="sng" dirty="0">
                <a:effectLst/>
                <a:latin typeface="Times New Roman" panose="02020603050405020304" pitchFamily="18" charset="0"/>
                <a:cs typeface="Times New Roman" panose="02020603050405020304" pitchFamily="18" charset="0"/>
              </a:rPr>
              <a:t>Ensemble Techniques :</a:t>
            </a:r>
          </a:p>
        </p:txBody>
      </p:sp>
      <p:pic>
        <p:nvPicPr>
          <p:cNvPr id="5" name="Picture 4">
            <a:extLst>
              <a:ext uri="{FF2B5EF4-FFF2-40B4-BE49-F238E27FC236}">
                <a16:creationId xmlns:a16="http://schemas.microsoft.com/office/drawing/2014/main" id="{B94A603B-6304-C677-1C2A-9F266FDDE21D}"/>
              </a:ext>
            </a:extLst>
          </p:cNvPr>
          <p:cNvPicPr>
            <a:picLocks noChangeAspect="1"/>
          </p:cNvPicPr>
          <p:nvPr/>
        </p:nvPicPr>
        <p:blipFill>
          <a:blip r:embed="rId2"/>
          <a:stretch>
            <a:fillRect/>
          </a:stretch>
        </p:blipFill>
        <p:spPr>
          <a:xfrm>
            <a:off x="3423002" y="1178890"/>
            <a:ext cx="4928565" cy="1752752"/>
          </a:xfrm>
          <a:prstGeom prst="rect">
            <a:avLst/>
          </a:prstGeom>
        </p:spPr>
      </p:pic>
      <p:sp>
        <p:nvSpPr>
          <p:cNvPr id="6" name="TextBox 5">
            <a:extLst>
              <a:ext uri="{FF2B5EF4-FFF2-40B4-BE49-F238E27FC236}">
                <a16:creationId xmlns:a16="http://schemas.microsoft.com/office/drawing/2014/main" id="{7173CCC7-1A73-1050-F09A-316E8DC991AE}"/>
              </a:ext>
            </a:extLst>
          </p:cNvPr>
          <p:cNvSpPr txBox="1"/>
          <p:nvPr/>
        </p:nvSpPr>
        <p:spPr>
          <a:xfrm>
            <a:off x="4429752" y="761608"/>
            <a:ext cx="270375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Decision Tree Regressor</a:t>
            </a:r>
          </a:p>
        </p:txBody>
      </p:sp>
      <p:pic>
        <p:nvPicPr>
          <p:cNvPr id="8" name="Picture 7">
            <a:extLst>
              <a:ext uri="{FF2B5EF4-FFF2-40B4-BE49-F238E27FC236}">
                <a16:creationId xmlns:a16="http://schemas.microsoft.com/office/drawing/2014/main" id="{FDC8EFC5-D9F6-4CDB-4F99-3091BF3BE932}"/>
              </a:ext>
            </a:extLst>
          </p:cNvPr>
          <p:cNvPicPr>
            <a:picLocks noChangeAspect="1"/>
          </p:cNvPicPr>
          <p:nvPr/>
        </p:nvPicPr>
        <p:blipFill>
          <a:blip r:embed="rId3"/>
          <a:stretch>
            <a:fillRect/>
          </a:stretch>
        </p:blipFill>
        <p:spPr>
          <a:xfrm>
            <a:off x="958720" y="3472477"/>
            <a:ext cx="4928565" cy="1524132"/>
          </a:xfrm>
          <a:prstGeom prst="rect">
            <a:avLst/>
          </a:prstGeom>
        </p:spPr>
      </p:pic>
      <p:sp>
        <p:nvSpPr>
          <p:cNvPr id="11" name="TextBox 10">
            <a:extLst>
              <a:ext uri="{FF2B5EF4-FFF2-40B4-BE49-F238E27FC236}">
                <a16:creationId xmlns:a16="http://schemas.microsoft.com/office/drawing/2014/main" id="{7DA9BE07-53F5-A7C7-AD5B-BE247FE76BFD}"/>
              </a:ext>
            </a:extLst>
          </p:cNvPr>
          <p:cNvSpPr txBox="1"/>
          <p:nvPr/>
        </p:nvSpPr>
        <p:spPr>
          <a:xfrm>
            <a:off x="1315616" y="3060511"/>
            <a:ext cx="2845651"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Random Forest Regressor</a:t>
            </a:r>
          </a:p>
        </p:txBody>
      </p:sp>
      <p:pic>
        <p:nvPicPr>
          <p:cNvPr id="17" name="Picture 16">
            <a:extLst>
              <a:ext uri="{FF2B5EF4-FFF2-40B4-BE49-F238E27FC236}">
                <a16:creationId xmlns:a16="http://schemas.microsoft.com/office/drawing/2014/main" id="{8585D2F2-B8E9-FCEA-17D1-79A4FAAFD86A}"/>
              </a:ext>
            </a:extLst>
          </p:cNvPr>
          <p:cNvPicPr>
            <a:picLocks noChangeAspect="1"/>
          </p:cNvPicPr>
          <p:nvPr/>
        </p:nvPicPr>
        <p:blipFill>
          <a:blip r:embed="rId4"/>
          <a:stretch>
            <a:fillRect/>
          </a:stretch>
        </p:blipFill>
        <p:spPr>
          <a:xfrm>
            <a:off x="6096000" y="3444493"/>
            <a:ext cx="5007429" cy="1524132"/>
          </a:xfrm>
          <a:prstGeom prst="rect">
            <a:avLst/>
          </a:prstGeom>
        </p:spPr>
      </p:pic>
      <p:sp>
        <p:nvSpPr>
          <p:cNvPr id="18" name="TextBox 17">
            <a:extLst>
              <a:ext uri="{FF2B5EF4-FFF2-40B4-BE49-F238E27FC236}">
                <a16:creationId xmlns:a16="http://schemas.microsoft.com/office/drawing/2014/main" id="{1AD211EA-2185-F7AD-1E06-A685B794C711}"/>
              </a:ext>
            </a:extLst>
          </p:cNvPr>
          <p:cNvSpPr txBox="1"/>
          <p:nvPr/>
        </p:nvSpPr>
        <p:spPr>
          <a:xfrm>
            <a:off x="6811347" y="3085846"/>
            <a:ext cx="295780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KNN Regressor</a:t>
            </a:r>
          </a:p>
        </p:txBody>
      </p:sp>
      <p:sp>
        <p:nvSpPr>
          <p:cNvPr id="19" name="TextBox 18">
            <a:extLst>
              <a:ext uri="{FF2B5EF4-FFF2-40B4-BE49-F238E27FC236}">
                <a16:creationId xmlns:a16="http://schemas.microsoft.com/office/drawing/2014/main" id="{784DDEC1-9A37-3D92-C846-F5CFCE019834}"/>
              </a:ext>
            </a:extLst>
          </p:cNvPr>
          <p:cNvSpPr txBox="1"/>
          <p:nvPr/>
        </p:nvSpPr>
        <p:spPr>
          <a:xfrm>
            <a:off x="1082351" y="5403079"/>
            <a:ext cx="9815804" cy="132343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ensemble techniques are applied to these four regressors (Decision Tree, Random Forest, </a:t>
            </a:r>
            <a:r>
              <a:rPr lang="en-US" sz="2000" dirty="0" err="1">
                <a:latin typeface="Times New Roman" panose="02020603050405020304" pitchFamily="18" charset="0"/>
                <a:cs typeface="Times New Roman" panose="02020603050405020304" pitchFamily="18" charset="0"/>
              </a:rPr>
              <a:t>Adaboost</a:t>
            </a:r>
            <a:r>
              <a:rPr lang="en-US" sz="2000" dirty="0">
                <a:latin typeface="Times New Roman" panose="02020603050405020304" pitchFamily="18" charset="0"/>
                <a:cs typeface="Times New Roman" panose="02020603050405020304" pitchFamily="18" charset="0"/>
              </a:rPr>
              <a:t> and KNN), the best results are given to Random Forest Regressor (Output : 0.9611).</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 seen in the ensemble techniques, the random forest regressor gave the best results.</a:t>
            </a:r>
          </a:p>
        </p:txBody>
      </p:sp>
    </p:spTree>
    <p:extLst>
      <p:ext uri="{BB962C8B-B14F-4D97-AF65-F5344CB8AC3E}">
        <p14:creationId xmlns:p14="http://schemas.microsoft.com/office/powerpoint/2010/main" val="2820533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E118CF-B97F-97A7-6AE4-AD29B036DE4A}"/>
              </a:ext>
            </a:extLst>
          </p:cNvPr>
          <p:cNvSpPr txBox="1"/>
          <p:nvPr/>
        </p:nvSpPr>
        <p:spPr>
          <a:xfrm>
            <a:off x="1054359" y="454481"/>
            <a:ext cx="10058399" cy="523220"/>
          </a:xfrm>
          <a:prstGeom prst="rect">
            <a:avLst/>
          </a:prstGeom>
          <a:noFill/>
        </p:spPr>
        <p:txBody>
          <a:bodyPr wrap="square">
            <a:spAutoFit/>
          </a:bodyPr>
          <a:lstStyle/>
          <a:p>
            <a:pPr algn="ct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ML Models on Dataset :</a:t>
            </a:r>
          </a:p>
        </p:txBody>
      </p:sp>
      <p:pic>
        <p:nvPicPr>
          <p:cNvPr id="3" name="Picture 2">
            <a:extLst>
              <a:ext uri="{FF2B5EF4-FFF2-40B4-BE49-F238E27FC236}">
                <a16:creationId xmlns:a16="http://schemas.microsoft.com/office/drawing/2014/main" id="{EE7BE209-38A9-C1F3-5E24-C1E2706938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2045" y="1293962"/>
            <a:ext cx="7228936" cy="3726613"/>
          </a:xfrm>
          <a:prstGeom prst="rect">
            <a:avLst/>
          </a:prstGeom>
        </p:spPr>
      </p:pic>
      <p:sp>
        <p:nvSpPr>
          <p:cNvPr id="5" name="Title 4">
            <a:extLst>
              <a:ext uri="{FF2B5EF4-FFF2-40B4-BE49-F238E27FC236}">
                <a16:creationId xmlns:a16="http://schemas.microsoft.com/office/drawing/2014/main" id="{D32406C7-4C42-D350-AB92-4E8832CAF98C}"/>
              </a:ext>
            </a:extLst>
          </p:cNvPr>
          <p:cNvSpPr>
            <a:spLocks noGrp="1"/>
          </p:cNvSpPr>
          <p:nvPr>
            <p:ph type="title"/>
          </p:nvPr>
        </p:nvSpPr>
        <p:spPr>
          <a:xfrm>
            <a:off x="1474151" y="5119608"/>
            <a:ext cx="9404723" cy="1400530"/>
          </a:xfrm>
        </p:spPr>
        <p:txBody>
          <a:bodyPr/>
          <a:lstStyle/>
          <a:p>
            <a:r>
              <a:rPr lang="en-US" sz="2000" b="0" i="0" dirty="0">
                <a:solidFill>
                  <a:schemeClr val="tx1"/>
                </a:solidFill>
                <a:effectLst/>
                <a:latin typeface="Söhne"/>
              </a:rPr>
              <a:t>Based on hyperparameter tuning, Random Forest is anticipated to achieve the highest accuracy (best mean cross-validated score: ~0.963), outperforming Ridge Regression, Lasso Regression, Decision Tree, SVM, and KNN models.</a:t>
            </a:r>
            <a:endParaRPr lang="en-US" sz="2000" dirty="0">
              <a:solidFill>
                <a:schemeClr val="tx1"/>
              </a:solidFill>
            </a:endParaRPr>
          </a:p>
        </p:txBody>
      </p:sp>
    </p:spTree>
    <p:extLst>
      <p:ext uri="{BB962C8B-B14F-4D97-AF65-F5344CB8AC3E}">
        <p14:creationId xmlns:p14="http://schemas.microsoft.com/office/powerpoint/2010/main" val="2705527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781F09-4C70-DD1A-A60F-E7B394B45B0D}"/>
              </a:ext>
            </a:extLst>
          </p:cNvPr>
          <p:cNvSpPr txBox="1"/>
          <p:nvPr/>
        </p:nvSpPr>
        <p:spPr>
          <a:xfrm>
            <a:off x="979714" y="361166"/>
            <a:ext cx="10123715" cy="523220"/>
          </a:xfrm>
          <a:prstGeom prst="rect">
            <a:avLst/>
          </a:prstGeom>
          <a:noFill/>
        </p:spPr>
        <p:txBody>
          <a:bodyPr wrap="square">
            <a:spAutoFit/>
          </a:bodyPr>
          <a:lstStyle/>
          <a:p>
            <a:pPr algn="ctr"/>
            <a:r>
              <a:rPr lang="en-US" sz="2800" b="1" u="sng" dirty="0">
                <a:latin typeface="Times New Roman" panose="02020603050405020304" pitchFamily="18" charset="0"/>
                <a:cs typeface="Times New Roman" panose="02020603050405020304" pitchFamily="18" charset="0"/>
              </a:rPr>
              <a:t>Deployment</a:t>
            </a:r>
          </a:p>
        </p:txBody>
      </p:sp>
      <p:pic>
        <p:nvPicPr>
          <p:cNvPr id="4" name="Picture 3">
            <a:extLst>
              <a:ext uri="{FF2B5EF4-FFF2-40B4-BE49-F238E27FC236}">
                <a16:creationId xmlns:a16="http://schemas.microsoft.com/office/drawing/2014/main" id="{B6409436-32EF-0674-CCF0-3EB019EB4B8D}"/>
              </a:ext>
            </a:extLst>
          </p:cNvPr>
          <p:cNvPicPr>
            <a:picLocks noChangeAspect="1"/>
          </p:cNvPicPr>
          <p:nvPr/>
        </p:nvPicPr>
        <p:blipFill>
          <a:blip r:embed="rId2"/>
          <a:stretch>
            <a:fillRect/>
          </a:stretch>
        </p:blipFill>
        <p:spPr>
          <a:xfrm>
            <a:off x="1959429" y="1054356"/>
            <a:ext cx="8285584" cy="4441375"/>
          </a:xfrm>
          <a:prstGeom prst="rect">
            <a:avLst/>
          </a:prstGeom>
        </p:spPr>
      </p:pic>
      <p:sp>
        <p:nvSpPr>
          <p:cNvPr id="6" name="TextBox 5">
            <a:extLst>
              <a:ext uri="{FF2B5EF4-FFF2-40B4-BE49-F238E27FC236}">
                <a16:creationId xmlns:a16="http://schemas.microsoft.com/office/drawing/2014/main" id="{23A39BA9-C213-5A24-A0D4-F6743C0A1284}"/>
              </a:ext>
            </a:extLst>
          </p:cNvPr>
          <p:cNvSpPr txBox="1"/>
          <p:nvPr/>
        </p:nvSpPr>
        <p:spPr>
          <a:xfrm>
            <a:off x="1090126" y="5665701"/>
            <a:ext cx="10011747" cy="1015663"/>
          </a:xfrm>
          <a:prstGeom prst="rect">
            <a:avLst/>
          </a:prstGeom>
          <a:noFill/>
        </p:spPr>
        <p:txBody>
          <a:bodyPr wrap="square" rtlCol="0">
            <a:spAutoFit/>
          </a:bodyPr>
          <a:lstStyle/>
          <a:p>
            <a:pPr marL="140368" marR="0" lvl="0" indent="-140368" algn="l" rtl="0">
              <a:lnSpc>
                <a:spcPct val="100000"/>
              </a:lnSpc>
              <a:spcBef>
                <a:spcPts val="0"/>
              </a:spcBef>
              <a:spcAft>
                <a:spcPts val="0"/>
              </a:spcAft>
              <a:buClr>
                <a:srgbClr val="FFFFFF"/>
              </a:buClr>
              <a:buSzPts val="2100"/>
              <a:buFont typeface="Arial"/>
              <a:buChar char="•"/>
            </a:pPr>
            <a:r>
              <a:rPr lang="en-US" sz="2000" b="0" i="0" u="none" strike="noStrike" cap="none" dirty="0">
                <a:solidFill>
                  <a:srgbClr val="FFFFFF"/>
                </a:solidFill>
                <a:latin typeface="Times New Roman" panose="02020603050405020304" pitchFamily="18" charset="0"/>
                <a:ea typeface="Arial"/>
                <a:cs typeface="Times New Roman" panose="02020603050405020304" pitchFamily="18" charset="0"/>
                <a:sym typeface="Arial"/>
              </a:rPr>
              <a:t>We finalized our model based on highest accuracy that was near to 100 percent from random forest classifier.</a:t>
            </a:r>
            <a:endParaRPr lang="en-US" sz="2000" dirty="0">
              <a:latin typeface="Times New Roman" panose="02020603050405020304" pitchFamily="18" charset="0"/>
              <a:cs typeface="Times New Roman" panose="02020603050405020304" pitchFamily="18" charset="0"/>
            </a:endParaRPr>
          </a:p>
          <a:p>
            <a:pPr marL="140368" marR="0" lvl="0" indent="-140368" algn="l" rtl="0">
              <a:lnSpc>
                <a:spcPct val="100000"/>
              </a:lnSpc>
              <a:spcBef>
                <a:spcPts val="0"/>
              </a:spcBef>
              <a:spcAft>
                <a:spcPts val="0"/>
              </a:spcAft>
              <a:buClr>
                <a:srgbClr val="FFFFFF"/>
              </a:buClr>
              <a:buSzPts val="2100"/>
              <a:buFont typeface="Arial"/>
              <a:buChar char="•"/>
            </a:pPr>
            <a:r>
              <a:rPr lang="en-US" sz="2000" b="0" i="0" u="none" strike="noStrike" cap="none" dirty="0">
                <a:solidFill>
                  <a:srgbClr val="FFFFFF"/>
                </a:solidFill>
                <a:latin typeface="Times New Roman" panose="02020603050405020304" pitchFamily="18" charset="0"/>
                <a:ea typeface="Arial"/>
                <a:cs typeface="Times New Roman" panose="02020603050405020304" pitchFamily="18" charset="0"/>
                <a:sym typeface="Arial"/>
              </a:rPr>
              <a:t>We used </a:t>
            </a:r>
            <a:r>
              <a:rPr lang="en-US" sz="2000" b="0" i="0" u="none" strike="noStrike" cap="none" dirty="0" err="1">
                <a:solidFill>
                  <a:srgbClr val="FFFFFF"/>
                </a:solidFill>
                <a:latin typeface="Times New Roman" panose="02020603050405020304" pitchFamily="18" charset="0"/>
                <a:ea typeface="Arial"/>
                <a:cs typeface="Times New Roman" panose="02020603050405020304" pitchFamily="18" charset="0"/>
                <a:sym typeface="Arial"/>
              </a:rPr>
              <a:t>streamlit</a:t>
            </a:r>
            <a:r>
              <a:rPr lang="en-US" sz="2000" b="0" i="0" u="none" strike="noStrike" cap="none" dirty="0">
                <a:solidFill>
                  <a:srgbClr val="FFFFFF"/>
                </a:solidFill>
                <a:latin typeface="Times New Roman" panose="02020603050405020304" pitchFamily="18" charset="0"/>
                <a:ea typeface="Arial"/>
                <a:cs typeface="Times New Roman" panose="02020603050405020304" pitchFamily="18" charset="0"/>
                <a:sym typeface="Arial"/>
              </a:rPr>
              <a:t> to deploy our model.</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8197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E2D798-BA56-F8ED-5834-9091FCDBAADA}"/>
              </a:ext>
            </a:extLst>
          </p:cNvPr>
          <p:cNvSpPr txBox="1"/>
          <p:nvPr/>
        </p:nvSpPr>
        <p:spPr>
          <a:xfrm>
            <a:off x="1101012" y="2157031"/>
            <a:ext cx="10030408" cy="1015663"/>
          </a:xfrm>
          <a:prstGeom prst="rect">
            <a:avLst/>
          </a:prstGeom>
          <a:noFill/>
        </p:spPr>
        <p:txBody>
          <a:bodyPr wrap="square">
            <a:spAutoFit/>
          </a:bodyPr>
          <a:lstStyle/>
          <a:p>
            <a:pPr marL="342900" indent="-342900" algn="just">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Ensure the dataset is properly preprocessed, including handling missing values and encoding categorical variables, to prevent errors and ensure compatibility with the chosen regression algorithms.</a:t>
            </a:r>
            <a:endParaRPr lang="en-US" sz="2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F818378-8DF9-E24E-64BE-3855C9D7F2A3}"/>
              </a:ext>
            </a:extLst>
          </p:cNvPr>
          <p:cNvSpPr txBox="1"/>
          <p:nvPr/>
        </p:nvSpPr>
        <p:spPr>
          <a:xfrm>
            <a:off x="1101012" y="391885"/>
            <a:ext cx="4525347" cy="523220"/>
          </a:xfrm>
          <a:prstGeom prst="rect">
            <a:avLst/>
          </a:prstGeom>
          <a:noFill/>
        </p:spPr>
        <p:txBody>
          <a:bodyPr wrap="square" rtlCol="0">
            <a:spAutoFit/>
          </a:bodyPr>
          <a:lstStyle/>
          <a:p>
            <a:r>
              <a:rPr lang="en-US" sz="2800" b="1" u="sng" dirty="0">
                <a:latin typeface="Times New Roman" panose="02020603050405020304" pitchFamily="18" charset="0"/>
                <a:cs typeface="Times New Roman" panose="02020603050405020304" pitchFamily="18" charset="0"/>
              </a:rPr>
              <a:t>Challenges :</a:t>
            </a:r>
          </a:p>
        </p:txBody>
      </p:sp>
    </p:spTree>
    <p:extLst>
      <p:ext uri="{BB962C8B-B14F-4D97-AF65-F5344CB8AC3E}">
        <p14:creationId xmlns:p14="http://schemas.microsoft.com/office/powerpoint/2010/main" val="2360220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6C30C0-2C24-DA7D-A8F5-31A053106328}"/>
              </a:ext>
            </a:extLst>
          </p:cNvPr>
          <p:cNvSpPr txBox="1"/>
          <p:nvPr/>
        </p:nvSpPr>
        <p:spPr>
          <a:xfrm>
            <a:off x="1073020" y="2519265"/>
            <a:ext cx="10095723" cy="1323439"/>
          </a:xfrm>
          <a:prstGeom prst="rect">
            <a:avLst/>
          </a:prstGeom>
          <a:noFill/>
        </p:spPr>
        <p:txBody>
          <a:bodyPr wrap="square" rtlCol="0">
            <a:spAutoFit/>
          </a:bodyPr>
          <a:lstStyle/>
          <a:p>
            <a:pPr algn="ctr"/>
            <a:r>
              <a:rPr lang="en-US" sz="8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729686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927060-B66C-ED90-3343-BD9C6CC04CB1}"/>
              </a:ext>
            </a:extLst>
          </p:cNvPr>
          <p:cNvSpPr txBox="1"/>
          <p:nvPr/>
        </p:nvSpPr>
        <p:spPr>
          <a:xfrm>
            <a:off x="1073020" y="1156996"/>
            <a:ext cx="4030825" cy="523220"/>
          </a:xfrm>
          <a:prstGeom prst="rect">
            <a:avLst/>
          </a:prstGeom>
          <a:noFill/>
        </p:spPr>
        <p:txBody>
          <a:bodyPr wrap="square" rtlCol="0">
            <a:spAutoFit/>
          </a:bodyPr>
          <a:lstStyle/>
          <a:p>
            <a:r>
              <a:rPr lang="en-US" sz="2800" b="1" dirty="0">
                <a:effectLst/>
                <a:latin typeface="Times New Roman" panose="02020603050405020304" pitchFamily="18" charset="0"/>
                <a:ea typeface="Arial" panose="020B0604020202020204" pitchFamily="34" charset="0"/>
                <a:cs typeface="Times New Roman" panose="02020603050405020304" pitchFamily="18" charset="0"/>
              </a:rPr>
              <a:t>Business Objective:</a:t>
            </a:r>
            <a:endParaRPr lang="en-US"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AD3E009-DC4B-8109-63F1-FDC157FC57E4}"/>
              </a:ext>
            </a:extLst>
          </p:cNvPr>
          <p:cNvSpPr txBox="1"/>
          <p:nvPr/>
        </p:nvSpPr>
        <p:spPr>
          <a:xfrm>
            <a:off x="1073020" y="2136710"/>
            <a:ext cx="10086392" cy="1631216"/>
          </a:xfrm>
          <a:prstGeom prst="rect">
            <a:avLst/>
          </a:prstGeom>
          <a:noFill/>
        </p:spPr>
        <p:txBody>
          <a:bodyPr wrap="square" rtlCol="0">
            <a:spAutoFit/>
          </a:bodyPr>
          <a:lstStyle/>
          <a:p>
            <a:r>
              <a:rPr lang="en-US" sz="2000" dirty="0">
                <a:effectLst/>
                <a:latin typeface="Times New Roman" panose="02020603050405020304" pitchFamily="18" charset="0"/>
                <a:ea typeface="Arial" panose="020B0604020202020204" pitchFamily="34" charset="0"/>
                <a:cs typeface="Times New Roman" panose="02020603050405020304" pitchFamily="18" charset="0"/>
              </a:rPr>
              <a:t>A combined-cycle power plant comprises gas turbines, steam turbines, and heat recovery steam generators. In this type of plant, the electricity is generated by gas and steam turbines combined in one cycle. Then, it is transferred from one turbine to another. We have to model the energy generated as a function of exhaust vacuum and ambient variables and use that model to improve the plant's performance.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8753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51E6AF-96B9-2EE0-18EE-26090D09AC6A}"/>
              </a:ext>
            </a:extLst>
          </p:cNvPr>
          <p:cNvSpPr txBox="1"/>
          <p:nvPr/>
        </p:nvSpPr>
        <p:spPr>
          <a:xfrm>
            <a:off x="1066800" y="117926"/>
            <a:ext cx="10058399"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Project Workflow:</a:t>
            </a:r>
          </a:p>
        </p:txBody>
      </p:sp>
      <p:sp>
        <p:nvSpPr>
          <p:cNvPr id="8" name="Rectangle: Rounded Corners 7">
            <a:extLst>
              <a:ext uri="{FF2B5EF4-FFF2-40B4-BE49-F238E27FC236}">
                <a16:creationId xmlns:a16="http://schemas.microsoft.com/office/drawing/2014/main" id="{E21C81C6-83AE-4DB8-BC99-A558E26EB2D6}"/>
              </a:ext>
            </a:extLst>
          </p:cNvPr>
          <p:cNvSpPr/>
          <p:nvPr/>
        </p:nvSpPr>
        <p:spPr>
          <a:xfrm>
            <a:off x="4946775" y="3986825"/>
            <a:ext cx="2453949" cy="40121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Detecting Collinearity</a:t>
            </a:r>
          </a:p>
        </p:txBody>
      </p:sp>
      <p:sp>
        <p:nvSpPr>
          <p:cNvPr id="9" name="Rectangle: Rounded Corners 8">
            <a:extLst>
              <a:ext uri="{FF2B5EF4-FFF2-40B4-BE49-F238E27FC236}">
                <a16:creationId xmlns:a16="http://schemas.microsoft.com/office/drawing/2014/main" id="{50FFCE8B-D26A-2C04-C049-1AF234976556}"/>
              </a:ext>
            </a:extLst>
          </p:cNvPr>
          <p:cNvSpPr/>
          <p:nvPr/>
        </p:nvSpPr>
        <p:spPr>
          <a:xfrm>
            <a:off x="5417976" y="4616655"/>
            <a:ext cx="1511559" cy="40121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Model Building</a:t>
            </a:r>
          </a:p>
        </p:txBody>
      </p:sp>
      <p:sp>
        <p:nvSpPr>
          <p:cNvPr id="10" name="Rectangle: Rounded Corners 9">
            <a:extLst>
              <a:ext uri="{FF2B5EF4-FFF2-40B4-BE49-F238E27FC236}">
                <a16:creationId xmlns:a16="http://schemas.microsoft.com/office/drawing/2014/main" id="{E783AE29-8191-E8C2-3DD1-D0935123BF17}"/>
              </a:ext>
            </a:extLst>
          </p:cNvPr>
          <p:cNvSpPr/>
          <p:nvPr/>
        </p:nvSpPr>
        <p:spPr>
          <a:xfrm>
            <a:off x="5417976" y="5246458"/>
            <a:ext cx="1511559" cy="40121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Final Model</a:t>
            </a:r>
          </a:p>
        </p:txBody>
      </p:sp>
      <p:sp>
        <p:nvSpPr>
          <p:cNvPr id="11" name="Rectangle: Rounded Corners 10">
            <a:extLst>
              <a:ext uri="{FF2B5EF4-FFF2-40B4-BE49-F238E27FC236}">
                <a16:creationId xmlns:a16="http://schemas.microsoft.com/office/drawing/2014/main" id="{1A396806-9939-3703-8E55-5B57CBE89B6B}"/>
              </a:ext>
            </a:extLst>
          </p:cNvPr>
          <p:cNvSpPr/>
          <p:nvPr/>
        </p:nvSpPr>
        <p:spPr>
          <a:xfrm>
            <a:off x="4946776" y="3347687"/>
            <a:ext cx="2453950" cy="40121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Final Dataset after EDA</a:t>
            </a:r>
          </a:p>
        </p:txBody>
      </p:sp>
      <p:sp>
        <p:nvSpPr>
          <p:cNvPr id="12" name="Rectangle: Rounded Corners 11">
            <a:extLst>
              <a:ext uri="{FF2B5EF4-FFF2-40B4-BE49-F238E27FC236}">
                <a16:creationId xmlns:a16="http://schemas.microsoft.com/office/drawing/2014/main" id="{BAD5BF0A-9F3F-1DC3-3FE2-5D59B350067B}"/>
              </a:ext>
            </a:extLst>
          </p:cNvPr>
          <p:cNvSpPr/>
          <p:nvPr/>
        </p:nvSpPr>
        <p:spPr>
          <a:xfrm>
            <a:off x="4946780" y="782208"/>
            <a:ext cx="2453950" cy="40121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Importing the Packages</a:t>
            </a:r>
          </a:p>
        </p:txBody>
      </p:sp>
      <p:sp>
        <p:nvSpPr>
          <p:cNvPr id="13" name="Rectangle: Rounded Corners 12">
            <a:extLst>
              <a:ext uri="{FF2B5EF4-FFF2-40B4-BE49-F238E27FC236}">
                <a16:creationId xmlns:a16="http://schemas.microsoft.com/office/drawing/2014/main" id="{C220C119-EECA-8310-B759-B2CA3AEA695B}"/>
              </a:ext>
            </a:extLst>
          </p:cNvPr>
          <p:cNvSpPr/>
          <p:nvPr/>
        </p:nvSpPr>
        <p:spPr>
          <a:xfrm>
            <a:off x="5417976" y="2717093"/>
            <a:ext cx="1511559" cy="40121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Visualization</a:t>
            </a:r>
          </a:p>
        </p:txBody>
      </p:sp>
      <p:sp>
        <p:nvSpPr>
          <p:cNvPr id="14" name="Rectangle: Rounded Corners 13">
            <a:extLst>
              <a:ext uri="{FF2B5EF4-FFF2-40B4-BE49-F238E27FC236}">
                <a16:creationId xmlns:a16="http://schemas.microsoft.com/office/drawing/2014/main" id="{C4042986-B890-DFA6-3B35-A9725B2FAB7F}"/>
              </a:ext>
            </a:extLst>
          </p:cNvPr>
          <p:cNvSpPr/>
          <p:nvPr/>
        </p:nvSpPr>
        <p:spPr>
          <a:xfrm>
            <a:off x="4946778" y="2056604"/>
            <a:ext cx="2453950" cy="40121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EDA(Exploratory Data Analysis)</a:t>
            </a:r>
          </a:p>
        </p:txBody>
      </p:sp>
      <p:sp>
        <p:nvSpPr>
          <p:cNvPr id="15" name="Rectangle: Rounded Corners 14">
            <a:extLst>
              <a:ext uri="{FF2B5EF4-FFF2-40B4-BE49-F238E27FC236}">
                <a16:creationId xmlns:a16="http://schemas.microsoft.com/office/drawing/2014/main" id="{DE5CA696-824D-7A76-B336-D2804F5A2ACE}"/>
              </a:ext>
            </a:extLst>
          </p:cNvPr>
          <p:cNvSpPr/>
          <p:nvPr/>
        </p:nvSpPr>
        <p:spPr>
          <a:xfrm>
            <a:off x="4946781" y="1421346"/>
            <a:ext cx="2453950" cy="40121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Reading the Dataset</a:t>
            </a:r>
          </a:p>
        </p:txBody>
      </p:sp>
      <p:cxnSp>
        <p:nvCxnSpPr>
          <p:cNvPr id="23" name="Straight Arrow Connector 22">
            <a:extLst>
              <a:ext uri="{FF2B5EF4-FFF2-40B4-BE49-F238E27FC236}">
                <a16:creationId xmlns:a16="http://schemas.microsoft.com/office/drawing/2014/main" id="{42A6183C-BA21-5412-E1AD-4FAB14502E24}"/>
              </a:ext>
            </a:extLst>
          </p:cNvPr>
          <p:cNvCxnSpPr>
            <a:cxnSpLocks/>
          </p:cNvCxnSpPr>
          <p:nvPr/>
        </p:nvCxnSpPr>
        <p:spPr>
          <a:xfrm>
            <a:off x="6173755" y="1213744"/>
            <a:ext cx="0" cy="2006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E82F583-AE48-8948-E2DD-76248EE8FF1B}"/>
              </a:ext>
            </a:extLst>
          </p:cNvPr>
          <p:cNvCxnSpPr>
            <a:cxnSpLocks/>
          </p:cNvCxnSpPr>
          <p:nvPr/>
        </p:nvCxnSpPr>
        <p:spPr>
          <a:xfrm>
            <a:off x="6164425" y="1822566"/>
            <a:ext cx="0" cy="2006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47E30D5-DBBB-A4ED-F9D2-3A623F61ADEA}"/>
              </a:ext>
            </a:extLst>
          </p:cNvPr>
          <p:cNvCxnSpPr>
            <a:cxnSpLocks/>
          </p:cNvCxnSpPr>
          <p:nvPr/>
        </p:nvCxnSpPr>
        <p:spPr>
          <a:xfrm>
            <a:off x="6170642" y="2479163"/>
            <a:ext cx="0" cy="2006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6A29B74-8457-35B1-0693-2981B724BDAA}"/>
              </a:ext>
            </a:extLst>
          </p:cNvPr>
          <p:cNvCxnSpPr>
            <a:cxnSpLocks/>
          </p:cNvCxnSpPr>
          <p:nvPr/>
        </p:nvCxnSpPr>
        <p:spPr>
          <a:xfrm>
            <a:off x="6173755" y="3767565"/>
            <a:ext cx="0" cy="2006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0229565-3F39-7531-27EE-816DABF5C3C6}"/>
              </a:ext>
            </a:extLst>
          </p:cNvPr>
          <p:cNvCxnSpPr>
            <a:cxnSpLocks/>
          </p:cNvCxnSpPr>
          <p:nvPr/>
        </p:nvCxnSpPr>
        <p:spPr>
          <a:xfrm>
            <a:off x="6173749" y="4416035"/>
            <a:ext cx="0" cy="2006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250D656-2A88-92AF-310F-8681F7E5D448}"/>
              </a:ext>
            </a:extLst>
          </p:cNvPr>
          <p:cNvCxnSpPr>
            <a:cxnSpLocks/>
          </p:cNvCxnSpPr>
          <p:nvPr/>
        </p:nvCxnSpPr>
        <p:spPr>
          <a:xfrm>
            <a:off x="6164422" y="3118322"/>
            <a:ext cx="0" cy="2006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09637A6-3C5F-D187-7A4E-5A0C815DB041}"/>
              </a:ext>
            </a:extLst>
          </p:cNvPr>
          <p:cNvCxnSpPr>
            <a:cxnSpLocks/>
          </p:cNvCxnSpPr>
          <p:nvPr/>
        </p:nvCxnSpPr>
        <p:spPr>
          <a:xfrm>
            <a:off x="6164422" y="5657004"/>
            <a:ext cx="0" cy="2006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9893317-178A-CBBC-B035-0AE324BF2F03}"/>
              </a:ext>
            </a:extLst>
          </p:cNvPr>
          <p:cNvCxnSpPr>
            <a:cxnSpLocks/>
          </p:cNvCxnSpPr>
          <p:nvPr/>
        </p:nvCxnSpPr>
        <p:spPr>
          <a:xfrm>
            <a:off x="6173753" y="5017859"/>
            <a:ext cx="0" cy="2006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1AD82406-907D-2D79-04C1-50C40DA80EFF}"/>
              </a:ext>
            </a:extLst>
          </p:cNvPr>
          <p:cNvSpPr/>
          <p:nvPr/>
        </p:nvSpPr>
        <p:spPr>
          <a:xfrm>
            <a:off x="5417976" y="5877386"/>
            <a:ext cx="1511559" cy="40121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Deployment</a:t>
            </a:r>
          </a:p>
        </p:txBody>
      </p:sp>
    </p:spTree>
    <p:extLst>
      <p:ext uri="{BB962C8B-B14F-4D97-AF65-F5344CB8AC3E}">
        <p14:creationId xmlns:p14="http://schemas.microsoft.com/office/powerpoint/2010/main" val="3996354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FF0BA1-FF0B-E745-9BBB-389100857B09}"/>
              </a:ext>
            </a:extLst>
          </p:cNvPr>
          <p:cNvSpPr txBox="1"/>
          <p:nvPr/>
        </p:nvSpPr>
        <p:spPr>
          <a:xfrm>
            <a:off x="1063690" y="445149"/>
            <a:ext cx="3060441" cy="523220"/>
          </a:xfrm>
          <a:prstGeom prst="rect">
            <a:avLst/>
          </a:prstGeom>
          <a:noFill/>
        </p:spPr>
        <p:txBody>
          <a:bodyPr wrap="square">
            <a:spAutoFit/>
          </a:bodyPr>
          <a:lstStyle/>
          <a:p>
            <a:r>
              <a:rPr lang="en-US" sz="2800" b="1" u="sng" dirty="0">
                <a:latin typeface="Times New Roman" panose="02020603050405020304" pitchFamily="18" charset="0"/>
                <a:cs typeface="Times New Roman" panose="02020603050405020304" pitchFamily="18" charset="0"/>
              </a:rPr>
              <a:t>Data Set details:</a:t>
            </a:r>
            <a:endParaRPr lang="en-US" sz="2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BC5B085-3ACB-FF4C-1B96-1BA9D5DC56C2}"/>
              </a:ext>
            </a:extLst>
          </p:cNvPr>
          <p:cNvSpPr txBox="1"/>
          <p:nvPr/>
        </p:nvSpPr>
        <p:spPr>
          <a:xfrm>
            <a:off x="1063690" y="1126284"/>
            <a:ext cx="6001915" cy="1477328"/>
          </a:xfrm>
          <a:prstGeom prst="rect">
            <a:avLst/>
          </a:prstGeom>
          <a:noFill/>
        </p:spPr>
        <p:txBody>
          <a:bodyPr wrap="square">
            <a:spAutoFit/>
          </a:bodyPr>
          <a:lstStyle/>
          <a:p>
            <a:pPr marL="228600" lvl="0" indent="-228600" algn="l" rtl="0">
              <a:lnSpc>
                <a:spcPct val="100000"/>
              </a:lnSpc>
              <a:spcBef>
                <a:spcPts val="0"/>
              </a:spcBef>
              <a:spcAft>
                <a:spcPts val="0"/>
              </a:spcAft>
              <a:buSzPts val="2000"/>
              <a:buChar char="•"/>
            </a:pPr>
            <a:r>
              <a:rPr lang="en-US" sz="2400" dirty="0">
                <a:latin typeface="Times New Roman" panose="02020603050405020304" pitchFamily="18" charset="0"/>
                <a:cs typeface="Times New Roman" panose="02020603050405020304" pitchFamily="18" charset="0"/>
              </a:rPr>
              <a:t>The data set contains no null values.</a:t>
            </a:r>
          </a:p>
          <a:p>
            <a:pPr marL="228600" lvl="0" indent="-228600" algn="l" rtl="0">
              <a:lnSpc>
                <a:spcPct val="100000"/>
              </a:lnSpc>
              <a:spcBef>
                <a:spcPts val="0"/>
              </a:spcBef>
              <a:spcAft>
                <a:spcPts val="0"/>
              </a:spcAft>
              <a:buSzPts val="2000"/>
              <a:buChar char="•"/>
            </a:pPr>
            <a:r>
              <a:rPr lang="en-US" sz="2400" dirty="0">
                <a:latin typeface="Times New Roman" panose="02020603050405020304" pitchFamily="18" charset="0"/>
                <a:cs typeface="Times New Roman" panose="02020603050405020304" pitchFamily="18" charset="0"/>
              </a:rPr>
              <a:t>There are 9568 rows and 5 columns.</a:t>
            </a:r>
          </a:p>
          <a:p>
            <a:pPr marL="228600" lvl="0" indent="-228600" algn="l" rtl="0">
              <a:lnSpc>
                <a:spcPct val="100000"/>
              </a:lnSpc>
              <a:spcBef>
                <a:spcPts val="0"/>
              </a:spcBef>
              <a:spcAft>
                <a:spcPts val="0"/>
              </a:spcAft>
              <a:buSzPts val="2000"/>
              <a:buChar char="•"/>
            </a:pPr>
            <a:r>
              <a:rPr lang="en-US" sz="2400" dirty="0">
                <a:latin typeface="Times New Roman" panose="02020603050405020304" pitchFamily="18" charset="0"/>
                <a:cs typeface="Times New Roman" panose="02020603050405020304" pitchFamily="18" charset="0"/>
              </a:rPr>
              <a:t>The given five columns are float type.</a:t>
            </a:r>
          </a:p>
          <a:p>
            <a:pPr marL="228600" lvl="0" indent="-228600" algn="l" rtl="0">
              <a:lnSpc>
                <a:spcPct val="100000"/>
              </a:lnSpc>
              <a:spcBef>
                <a:spcPts val="0"/>
              </a:spcBef>
              <a:spcAft>
                <a:spcPts val="0"/>
              </a:spcAft>
              <a:buSzPts val="2000"/>
              <a:buChar char="•"/>
            </a:pPr>
            <a:endParaRPr lang="en-US" dirty="0"/>
          </a:p>
        </p:txBody>
      </p:sp>
      <p:pic>
        <p:nvPicPr>
          <p:cNvPr id="7" name="Picture 6">
            <a:extLst>
              <a:ext uri="{FF2B5EF4-FFF2-40B4-BE49-F238E27FC236}">
                <a16:creationId xmlns:a16="http://schemas.microsoft.com/office/drawing/2014/main" id="{200FC8AB-6D04-2A59-8754-9AF34EA1C3C6}"/>
              </a:ext>
            </a:extLst>
          </p:cNvPr>
          <p:cNvPicPr>
            <a:picLocks noChangeAspect="1"/>
          </p:cNvPicPr>
          <p:nvPr/>
        </p:nvPicPr>
        <p:blipFill>
          <a:blip r:embed="rId2"/>
          <a:stretch>
            <a:fillRect/>
          </a:stretch>
        </p:blipFill>
        <p:spPr>
          <a:xfrm>
            <a:off x="7175241" y="595222"/>
            <a:ext cx="4387337" cy="2549193"/>
          </a:xfrm>
          <a:prstGeom prst="rect">
            <a:avLst/>
          </a:prstGeom>
        </p:spPr>
      </p:pic>
      <p:sp>
        <p:nvSpPr>
          <p:cNvPr id="10" name="TextBox 9">
            <a:extLst>
              <a:ext uri="{FF2B5EF4-FFF2-40B4-BE49-F238E27FC236}">
                <a16:creationId xmlns:a16="http://schemas.microsoft.com/office/drawing/2014/main" id="{19ECD81A-E724-5215-E949-DA1240898FD9}"/>
              </a:ext>
            </a:extLst>
          </p:cNvPr>
          <p:cNvSpPr txBox="1"/>
          <p:nvPr/>
        </p:nvSpPr>
        <p:spPr>
          <a:xfrm>
            <a:off x="6865381" y="4609322"/>
            <a:ext cx="4387337" cy="830997"/>
          </a:xfrm>
          <a:prstGeom prst="rect">
            <a:avLst/>
          </a:prstGeom>
          <a:noFill/>
        </p:spPr>
        <p:txBody>
          <a:bodyPr wrap="square" rtlCol="0">
            <a:spAutoFit/>
          </a:bodyPr>
          <a:lstStyle/>
          <a:p>
            <a:pPr marL="285750" indent="-285750">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There are no NULL Values in the dataset.</a:t>
            </a:r>
            <a:endParaRPr lang="en-US" sz="24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E20FF104-90AC-C0BF-B198-CD1A31367053}"/>
              </a:ext>
            </a:extLst>
          </p:cNvPr>
          <p:cNvPicPr>
            <a:picLocks noChangeAspect="1"/>
          </p:cNvPicPr>
          <p:nvPr/>
        </p:nvPicPr>
        <p:blipFill>
          <a:blip r:embed="rId3"/>
          <a:stretch>
            <a:fillRect/>
          </a:stretch>
        </p:blipFill>
        <p:spPr>
          <a:xfrm>
            <a:off x="811763" y="3856959"/>
            <a:ext cx="4404049" cy="2478527"/>
          </a:xfrm>
          <a:prstGeom prst="rect">
            <a:avLst/>
          </a:prstGeom>
        </p:spPr>
      </p:pic>
    </p:spTree>
    <p:extLst>
      <p:ext uri="{BB962C8B-B14F-4D97-AF65-F5344CB8AC3E}">
        <p14:creationId xmlns:p14="http://schemas.microsoft.com/office/powerpoint/2010/main" val="1215718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156241-7DC1-D032-8FB7-28B994985B70}"/>
              </a:ext>
            </a:extLst>
          </p:cNvPr>
          <p:cNvSpPr txBox="1"/>
          <p:nvPr/>
        </p:nvSpPr>
        <p:spPr>
          <a:xfrm>
            <a:off x="1082351" y="743729"/>
            <a:ext cx="5768650"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Missing Values Check: </a:t>
            </a:r>
          </a:p>
        </p:txBody>
      </p:sp>
      <p:pic>
        <p:nvPicPr>
          <p:cNvPr id="5" name="Picture 4">
            <a:extLst>
              <a:ext uri="{FF2B5EF4-FFF2-40B4-BE49-F238E27FC236}">
                <a16:creationId xmlns:a16="http://schemas.microsoft.com/office/drawing/2014/main" id="{E34C58BA-2A32-C78A-D5BD-8B820B541A79}"/>
              </a:ext>
            </a:extLst>
          </p:cNvPr>
          <p:cNvPicPr>
            <a:picLocks noChangeAspect="1"/>
          </p:cNvPicPr>
          <p:nvPr/>
        </p:nvPicPr>
        <p:blipFill>
          <a:blip r:embed="rId2"/>
          <a:stretch>
            <a:fillRect/>
          </a:stretch>
        </p:blipFill>
        <p:spPr>
          <a:xfrm>
            <a:off x="774441" y="1697182"/>
            <a:ext cx="4767943" cy="3593275"/>
          </a:xfrm>
          <a:prstGeom prst="rect">
            <a:avLst/>
          </a:prstGeom>
        </p:spPr>
      </p:pic>
      <p:sp>
        <p:nvSpPr>
          <p:cNvPr id="6" name="TextBox 5">
            <a:extLst>
              <a:ext uri="{FF2B5EF4-FFF2-40B4-BE49-F238E27FC236}">
                <a16:creationId xmlns:a16="http://schemas.microsoft.com/office/drawing/2014/main" id="{CAA9C28B-3B6D-AB04-7DE5-7B6E52481583}"/>
              </a:ext>
            </a:extLst>
          </p:cNvPr>
          <p:cNvSpPr txBox="1"/>
          <p:nvPr/>
        </p:nvSpPr>
        <p:spPr>
          <a:xfrm>
            <a:off x="5921829" y="3244334"/>
            <a:ext cx="5495730"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 is no missing values is data set.</a:t>
            </a:r>
          </a:p>
        </p:txBody>
      </p:sp>
    </p:spTree>
    <p:extLst>
      <p:ext uri="{BB962C8B-B14F-4D97-AF65-F5344CB8AC3E}">
        <p14:creationId xmlns:p14="http://schemas.microsoft.com/office/powerpoint/2010/main" val="2862704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1B73B4-BD7B-FC6F-3A80-216EC280AAAC}"/>
              </a:ext>
            </a:extLst>
          </p:cNvPr>
          <p:cNvSpPr txBox="1"/>
          <p:nvPr/>
        </p:nvSpPr>
        <p:spPr>
          <a:xfrm>
            <a:off x="1073020" y="753060"/>
            <a:ext cx="6067230"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Data Description:</a:t>
            </a:r>
          </a:p>
        </p:txBody>
      </p:sp>
      <p:pic>
        <p:nvPicPr>
          <p:cNvPr id="5" name="Picture 4">
            <a:extLst>
              <a:ext uri="{FF2B5EF4-FFF2-40B4-BE49-F238E27FC236}">
                <a16:creationId xmlns:a16="http://schemas.microsoft.com/office/drawing/2014/main" id="{85379787-F024-37CF-9B14-A296CFE8D702}"/>
              </a:ext>
            </a:extLst>
          </p:cNvPr>
          <p:cNvPicPr>
            <a:picLocks noChangeAspect="1"/>
          </p:cNvPicPr>
          <p:nvPr/>
        </p:nvPicPr>
        <p:blipFill>
          <a:blip r:embed="rId2"/>
          <a:stretch>
            <a:fillRect/>
          </a:stretch>
        </p:blipFill>
        <p:spPr>
          <a:xfrm>
            <a:off x="1073020" y="1390262"/>
            <a:ext cx="9899780" cy="3395216"/>
          </a:xfrm>
          <a:prstGeom prst="rect">
            <a:avLst/>
          </a:prstGeom>
        </p:spPr>
      </p:pic>
      <p:sp>
        <p:nvSpPr>
          <p:cNvPr id="8" name="TextBox 7">
            <a:extLst>
              <a:ext uri="{FF2B5EF4-FFF2-40B4-BE49-F238E27FC236}">
                <a16:creationId xmlns:a16="http://schemas.microsoft.com/office/drawing/2014/main" id="{FAF16742-599C-9AD3-FCE3-AC68ADB0C153}"/>
              </a:ext>
            </a:extLst>
          </p:cNvPr>
          <p:cNvSpPr txBox="1"/>
          <p:nvPr/>
        </p:nvSpPr>
        <p:spPr>
          <a:xfrm>
            <a:off x="1073020" y="5393094"/>
            <a:ext cx="9806474"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Here we found the count, mean, std, min, max of each column using </a:t>
            </a:r>
            <a:r>
              <a:rPr lang="en-US" sz="2000" dirty="0" err="1">
                <a:latin typeface="Times New Roman" panose="02020603050405020304" pitchFamily="18" charset="0"/>
                <a:cs typeface="Times New Roman" panose="02020603050405020304" pitchFamily="18" charset="0"/>
              </a:rPr>
              <a:t>df.describe</a:t>
            </a:r>
            <a:r>
              <a:rPr lang="en-US" sz="2000" dirty="0">
                <a:latin typeface="Times New Roman" panose="02020603050405020304" pitchFamily="18" charset="0"/>
                <a:cs typeface="Times New Roman" panose="02020603050405020304" pitchFamily="18" charset="0"/>
              </a:rPr>
              <a:t>() function.</a:t>
            </a:r>
          </a:p>
        </p:txBody>
      </p:sp>
    </p:spTree>
    <p:extLst>
      <p:ext uri="{BB962C8B-B14F-4D97-AF65-F5344CB8AC3E}">
        <p14:creationId xmlns:p14="http://schemas.microsoft.com/office/powerpoint/2010/main" val="2060420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7008E6-20EA-C3FC-FFCB-A350930EE37D}"/>
              </a:ext>
            </a:extLst>
          </p:cNvPr>
          <p:cNvSpPr txBox="1"/>
          <p:nvPr/>
        </p:nvSpPr>
        <p:spPr>
          <a:xfrm>
            <a:off x="1024035" y="631762"/>
            <a:ext cx="6097554" cy="523220"/>
          </a:xfrm>
          <a:prstGeom prst="rect">
            <a:avLst/>
          </a:prstGeom>
          <a:noFill/>
        </p:spPr>
        <p:txBody>
          <a:bodyPr wrap="square">
            <a:spAutoFit/>
          </a:bodyPr>
          <a:lstStyle/>
          <a:p>
            <a:r>
              <a:rPr lang="en-US" sz="2800" b="1" u="sng" dirty="0">
                <a:latin typeface="Times New Roman" panose="02020603050405020304" pitchFamily="18" charset="0"/>
                <a:cs typeface="Times New Roman" panose="02020603050405020304" pitchFamily="18" charset="0"/>
              </a:rPr>
              <a:t>Correlation Heatmap:</a:t>
            </a:r>
            <a:endParaRPr lang="en-IN" sz="2800" b="1" u="sng"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B9DB77C-AA38-620A-76AD-9875DAF49A87}"/>
              </a:ext>
            </a:extLst>
          </p:cNvPr>
          <p:cNvPicPr>
            <a:picLocks noChangeAspect="1"/>
          </p:cNvPicPr>
          <p:nvPr/>
        </p:nvPicPr>
        <p:blipFill>
          <a:blip r:embed="rId2"/>
          <a:stretch>
            <a:fillRect/>
          </a:stretch>
        </p:blipFill>
        <p:spPr>
          <a:xfrm>
            <a:off x="1959429" y="1459059"/>
            <a:ext cx="7464489" cy="4661823"/>
          </a:xfrm>
          <a:prstGeom prst="rect">
            <a:avLst/>
          </a:prstGeom>
        </p:spPr>
      </p:pic>
    </p:spTree>
    <p:extLst>
      <p:ext uri="{BB962C8B-B14F-4D97-AF65-F5344CB8AC3E}">
        <p14:creationId xmlns:p14="http://schemas.microsoft.com/office/powerpoint/2010/main" val="948291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078104-91D8-D1E2-0A75-BFE269932088}"/>
              </a:ext>
            </a:extLst>
          </p:cNvPr>
          <p:cNvSpPr txBox="1"/>
          <p:nvPr/>
        </p:nvSpPr>
        <p:spPr>
          <a:xfrm>
            <a:off x="828093" y="351843"/>
            <a:ext cx="6097554" cy="523220"/>
          </a:xfrm>
          <a:prstGeom prst="rect">
            <a:avLst/>
          </a:prstGeom>
          <a:noFill/>
        </p:spPr>
        <p:txBody>
          <a:bodyPr wrap="square">
            <a:spAutoFit/>
          </a:bodyPr>
          <a:lstStyle/>
          <a:p>
            <a:r>
              <a:rPr lang="en-US" sz="2800" b="1" u="sng" dirty="0">
                <a:latin typeface="Times New Roman" panose="02020603050405020304" pitchFamily="18" charset="0"/>
                <a:cs typeface="Times New Roman" panose="02020603050405020304" pitchFamily="18" charset="0"/>
              </a:rPr>
              <a:t>Final Dataset after EDA:</a:t>
            </a:r>
          </a:p>
        </p:txBody>
      </p:sp>
      <p:pic>
        <p:nvPicPr>
          <p:cNvPr id="5" name="Picture 4">
            <a:extLst>
              <a:ext uri="{FF2B5EF4-FFF2-40B4-BE49-F238E27FC236}">
                <a16:creationId xmlns:a16="http://schemas.microsoft.com/office/drawing/2014/main" id="{EC88F6B4-FE50-D77B-7438-A44ABD107EE3}"/>
              </a:ext>
            </a:extLst>
          </p:cNvPr>
          <p:cNvPicPr>
            <a:picLocks noChangeAspect="1"/>
          </p:cNvPicPr>
          <p:nvPr/>
        </p:nvPicPr>
        <p:blipFill>
          <a:blip r:embed="rId2"/>
          <a:stretch>
            <a:fillRect/>
          </a:stretch>
        </p:blipFill>
        <p:spPr>
          <a:xfrm>
            <a:off x="886797" y="1350800"/>
            <a:ext cx="5756599" cy="1581150"/>
          </a:xfrm>
          <a:prstGeom prst="rect">
            <a:avLst/>
          </a:prstGeom>
        </p:spPr>
      </p:pic>
      <p:sp>
        <p:nvSpPr>
          <p:cNvPr id="6" name="TextBox 5">
            <a:extLst>
              <a:ext uri="{FF2B5EF4-FFF2-40B4-BE49-F238E27FC236}">
                <a16:creationId xmlns:a16="http://schemas.microsoft.com/office/drawing/2014/main" id="{430994C3-EA4D-7DD1-9E6A-BBA2F35ED699}"/>
              </a:ext>
            </a:extLst>
          </p:cNvPr>
          <p:cNvSpPr txBox="1"/>
          <p:nvPr/>
        </p:nvSpPr>
        <p:spPr>
          <a:xfrm>
            <a:off x="7333861" y="2062065"/>
            <a:ext cx="3331029"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Final results after EDA.</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 is no changes in EDA.</a:t>
            </a:r>
          </a:p>
        </p:txBody>
      </p:sp>
      <p:pic>
        <p:nvPicPr>
          <p:cNvPr id="8" name="Picture 7">
            <a:extLst>
              <a:ext uri="{FF2B5EF4-FFF2-40B4-BE49-F238E27FC236}">
                <a16:creationId xmlns:a16="http://schemas.microsoft.com/office/drawing/2014/main" id="{806AE279-AB3C-AB19-ED4E-C44708AD3AEB}"/>
              </a:ext>
            </a:extLst>
          </p:cNvPr>
          <p:cNvPicPr>
            <a:picLocks noChangeAspect="1"/>
          </p:cNvPicPr>
          <p:nvPr/>
        </p:nvPicPr>
        <p:blipFill>
          <a:blip r:embed="rId3"/>
          <a:stretch>
            <a:fillRect/>
          </a:stretch>
        </p:blipFill>
        <p:spPr>
          <a:xfrm>
            <a:off x="1212175" y="3065337"/>
            <a:ext cx="5105842" cy="3619814"/>
          </a:xfrm>
          <a:prstGeom prst="rect">
            <a:avLst/>
          </a:prstGeom>
        </p:spPr>
      </p:pic>
    </p:spTree>
    <p:extLst>
      <p:ext uri="{BB962C8B-B14F-4D97-AF65-F5344CB8AC3E}">
        <p14:creationId xmlns:p14="http://schemas.microsoft.com/office/powerpoint/2010/main" val="3652420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131B94-CC2B-2D93-62B1-07D4F585E2EC}"/>
              </a:ext>
            </a:extLst>
          </p:cNvPr>
          <p:cNvSpPr txBox="1"/>
          <p:nvPr/>
        </p:nvSpPr>
        <p:spPr>
          <a:xfrm>
            <a:off x="772108" y="361174"/>
            <a:ext cx="6097554" cy="523220"/>
          </a:xfrm>
          <a:prstGeom prst="rect">
            <a:avLst/>
          </a:prstGeom>
          <a:noFill/>
        </p:spPr>
        <p:txBody>
          <a:bodyPr wrap="square">
            <a:spAutoFit/>
          </a:bodyPr>
          <a:lstStyle/>
          <a:p>
            <a:pPr algn="l"/>
            <a:r>
              <a:rPr lang="en-US" sz="2800" b="1" i="0" u="sng" dirty="0">
                <a:effectLst/>
                <a:latin typeface="Times New Roman" panose="02020603050405020304" pitchFamily="18" charset="0"/>
                <a:cs typeface="Times New Roman" panose="02020603050405020304" pitchFamily="18" charset="0"/>
              </a:rPr>
              <a:t>Cross-check with VIF :</a:t>
            </a:r>
          </a:p>
        </p:txBody>
      </p:sp>
      <p:pic>
        <p:nvPicPr>
          <p:cNvPr id="5" name="Picture 4">
            <a:extLst>
              <a:ext uri="{FF2B5EF4-FFF2-40B4-BE49-F238E27FC236}">
                <a16:creationId xmlns:a16="http://schemas.microsoft.com/office/drawing/2014/main" id="{1AAF1CFA-466D-024E-DC1E-87BCA418D015}"/>
              </a:ext>
            </a:extLst>
          </p:cNvPr>
          <p:cNvPicPr>
            <a:picLocks noChangeAspect="1"/>
          </p:cNvPicPr>
          <p:nvPr/>
        </p:nvPicPr>
        <p:blipFill>
          <a:blip r:embed="rId2"/>
          <a:stretch>
            <a:fillRect/>
          </a:stretch>
        </p:blipFill>
        <p:spPr>
          <a:xfrm>
            <a:off x="6413241" y="1957414"/>
            <a:ext cx="4354286" cy="2544606"/>
          </a:xfrm>
          <a:prstGeom prst="rect">
            <a:avLst/>
          </a:prstGeom>
        </p:spPr>
      </p:pic>
      <p:sp>
        <p:nvSpPr>
          <p:cNvPr id="6" name="TextBox 5">
            <a:extLst>
              <a:ext uri="{FF2B5EF4-FFF2-40B4-BE49-F238E27FC236}">
                <a16:creationId xmlns:a16="http://schemas.microsoft.com/office/drawing/2014/main" id="{4A90D3CE-6A56-8F9C-91CD-41DFEFD4923F}"/>
              </a:ext>
            </a:extLst>
          </p:cNvPr>
          <p:cNvSpPr txBox="1"/>
          <p:nvPr/>
        </p:nvSpPr>
        <p:spPr>
          <a:xfrm>
            <a:off x="1082351" y="1819469"/>
            <a:ext cx="4861249" cy="1015663"/>
          </a:xfrm>
          <a:prstGeom prst="rect">
            <a:avLst/>
          </a:prstGeom>
          <a:noFill/>
        </p:spPr>
        <p:txBody>
          <a:bodyPr wrap="square" rtlCol="0">
            <a:spAutoFit/>
          </a:bodyPr>
          <a:lstStyle/>
          <a:p>
            <a:pPr marL="285750" indent="-285750" algn="just">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Inference: There is no </a:t>
            </a:r>
            <a:r>
              <a:rPr lang="en-US" sz="2000" b="1" i="0" dirty="0" err="1">
                <a:effectLst/>
                <a:latin typeface="Times New Roman" panose="02020603050405020304" pitchFamily="18" charset="0"/>
                <a:cs typeface="Times New Roman" panose="02020603050405020304" pitchFamily="18" charset="0"/>
              </a:rPr>
              <a:t>Mulit</a:t>
            </a:r>
            <a:r>
              <a:rPr lang="en-US" sz="2000" b="1" i="0" dirty="0">
                <a:effectLst/>
                <a:latin typeface="Times New Roman" panose="02020603050405020304" pitchFamily="18" charset="0"/>
                <a:cs typeface="Times New Roman" panose="02020603050405020304" pitchFamily="18" charset="0"/>
              </a:rPr>
              <a:t>-collinearity between the variables , Since VIF is less then 20.</a:t>
            </a:r>
            <a:endParaRPr lang="en-US"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44131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794</TotalTime>
  <Words>470</Words>
  <Application>Microsoft Office PowerPoint</Application>
  <PresentationFormat>Widescreen</PresentationFormat>
  <Paragraphs>62</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Century Gothic</vt:lpstr>
      <vt:lpstr>Courier New</vt:lpstr>
      <vt:lpstr>Söhne</vt:lpstr>
      <vt:lpstr>Times New Roman</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Based on hyperparameter tuning, Random Forest is anticipated to achieve the highest accuracy (best mean cross-validated score: ~0.963), outperforming Ridge Regression, Lasso Regression, Decision Tree, SVM, and KNN models.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Kamatala Pavan</dc:creator>
  <cp:lastModifiedBy>Naveenswamy swamy</cp:lastModifiedBy>
  <cp:revision>9</cp:revision>
  <dcterms:created xsi:type="dcterms:W3CDTF">2024-03-02T17:08:38Z</dcterms:created>
  <dcterms:modified xsi:type="dcterms:W3CDTF">2024-03-05T11:47:29Z</dcterms:modified>
</cp:coreProperties>
</file>