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eue Machina UltraBold" charset="1" panose="000009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Times New Roman" charset="1" panose="02030502070405020303"/>
      <p:regular r:id="rId15"/>
    </p:embeddedFont>
    <p:embeddedFont>
      <p:font typeface="Times New Roman Bold" charset="1" panose="02030802070405020303"/>
      <p:regular r:id="rId16"/>
    </p:embeddedFont>
    <p:embeddedFont>
      <p:font typeface="Times New Roman Italics" charset="1" panose="02030502070405090303"/>
      <p:regular r:id="rId17"/>
    </p:embeddedFont>
    <p:embeddedFont>
      <p:font typeface="Times New Roman Bold Italics" charset="1" panose="02030802070405090303"/>
      <p:regular r:id="rId18"/>
    </p:embeddedFont>
    <p:embeddedFont>
      <p:font typeface="Times New Roman Medium" charset="1" panose="02030502070405020303"/>
      <p:regular r:id="rId19"/>
    </p:embeddedFont>
    <p:embeddedFont>
      <p:font typeface="Times New Roman Medium Italics" charset="1" panose="02030502070405090303"/>
      <p:regular r:id="rId20"/>
    </p:embeddedFont>
    <p:embeddedFont>
      <p:font typeface="Times New Roman Semi-Bold" charset="1" panose="02030702070405020303"/>
      <p:regular r:id="rId21"/>
    </p:embeddedFont>
    <p:embeddedFont>
      <p:font typeface="Times New Roman Semi-Bold Italics" charset="1" panose="02030702070405090303"/>
      <p:regular r:id="rId22"/>
    </p:embeddedFont>
    <p:embeddedFont>
      <p:font typeface="Times New Roman Ultra-Bold" charset="1" panose="020309020704050203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60467" y="0"/>
            <a:ext cx="14829270" cy="3336547"/>
          </a:xfrm>
          <a:custGeom>
            <a:avLst/>
            <a:gdLst/>
            <a:ahLst/>
            <a:cxnLst/>
            <a:rect r="r" b="b" t="t" l="l"/>
            <a:pathLst>
              <a:path h="3336547" w="14829270">
                <a:moveTo>
                  <a:pt x="0" y="0"/>
                </a:moveTo>
                <a:lnTo>
                  <a:pt x="14829270" y="0"/>
                </a:lnTo>
                <a:lnTo>
                  <a:pt x="14829270" y="3336547"/>
                </a:lnTo>
                <a:lnTo>
                  <a:pt x="0" y="3336547"/>
                </a:lnTo>
                <a:lnTo>
                  <a:pt x="0" y="0"/>
                </a:lnTo>
                <a:close/>
              </a:path>
            </a:pathLst>
          </a:custGeom>
          <a:blipFill>
            <a:blip r:embed="rId4"/>
            <a:stretch>
              <a:fillRect l="-19507" t="-49227" r="0" b="-65377"/>
            </a:stretch>
          </a:blipFill>
        </p:spPr>
      </p:sp>
      <p:sp>
        <p:nvSpPr>
          <p:cNvPr name="TextBox 4" id="4"/>
          <p:cNvSpPr txBox="true"/>
          <p:nvPr/>
        </p:nvSpPr>
        <p:spPr>
          <a:xfrm rot="0">
            <a:off x="2434400" y="3058088"/>
            <a:ext cx="14281403" cy="1823727"/>
          </a:xfrm>
          <a:prstGeom prst="rect">
            <a:avLst/>
          </a:prstGeom>
        </p:spPr>
        <p:txBody>
          <a:bodyPr anchor="t" rtlCol="false" tIns="0" lIns="0" bIns="0" rIns="0">
            <a:spAutoFit/>
          </a:bodyPr>
          <a:lstStyle/>
          <a:p>
            <a:pPr algn="ctr">
              <a:lnSpc>
                <a:spcPts val="13404"/>
              </a:lnSpc>
            </a:pPr>
            <a:r>
              <a:rPr lang="en-US" sz="9574" u="sng">
                <a:solidFill>
                  <a:srgbClr val="FFFFFF"/>
                </a:solidFill>
                <a:latin typeface="Times New Roman Bold"/>
              </a:rPr>
              <a:t>Asip Group</a:t>
            </a:r>
          </a:p>
        </p:txBody>
      </p:sp>
      <p:sp>
        <p:nvSpPr>
          <p:cNvPr name="Freeform 5" id="5"/>
          <p:cNvSpPr/>
          <p:nvPr/>
        </p:nvSpPr>
        <p:spPr>
          <a:xfrm flipH="false" flipV="false" rot="0">
            <a:off x="61506" y="7477259"/>
            <a:ext cx="3619634" cy="2809741"/>
          </a:xfrm>
          <a:custGeom>
            <a:avLst/>
            <a:gdLst/>
            <a:ahLst/>
            <a:cxnLst/>
            <a:rect r="r" b="b" t="t" l="l"/>
            <a:pathLst>
              <a:path h="2809741" w="3619634">
                <a:moveTo>
                  <a:pt x="0" y="0"/>
                </a:moveTo>
                <a:lnTo>
                  <a:pt x="3619634" y="0"/>
                </a:lnTo>
                <a:lnTo>
                  <a:pt x="3619634" y="2809741"/>
                </a:lnTo>
                <a:lnTo>
                  <a:pt x="0" y="28097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4008213" y="6843013"/>
            <a:ext cx="2710554" cy="1049417"/>
          </a:xfrm>
          <a:prstGeom prst="rect">
            <a:avLst/>
          </a:prstGeom>
        </p:spPr>
        <p:txBody>
          <a:bodyPr anchor="t" rtlCol="false" tIns="0" lIns="0" bIns="0" rIns="0">
            <a:spAutoFit/>
          </a:bodyPr>
          <a:lstStyle/>
          <a:p>
            <a:pPr algn="ctr">
              <a:lnSpc>
                <a:spcPts val="7648"/>
              </a:lnSpc>
            </a:pPr>
            <a:r>
              <a:rPr lang="en-US" sz="5462" u="sng">
                <a:solidFill>
                  <a:srgbClr val="FFFFFF"/>
                </a:solidFill>
                <a:latin typeface="Times New Roman Bold"/>
              </a:rPr>
              <a:t>Members</a:t>
            </a:r>
          </a:p>
        </p:txBody>
      </p:sp>
      <p:sp>
        <p:nvSpPr>
          <p:cNvPr name="TextBox 7" id="7"/>
          <p:cNvSpPr txBox="true"/>
          <p:nvPr/>
        </p:nvSpPr>
        <p:spPr>
          <a:xfrm rot="0">
            <a:off x="4008213" y="7858256"/>
            <a:ext cx="6703477" cy="2428744"/>
          </a:xfrm>
          <a:prstGeom prst="rect">
            <a:avLst/>
          </a:prstGeom>
        </p:spPr>
        <p:txBody>
          <a:bodyPr anchor="t" rtlCol="false" tIns="0" lIns="0" bIns="0" rIns="0">
            <a:spAutoFit/>
          </a:bodyPr>
          <a:lstStyle/>
          <a:p>
            <a:pPr>
              <a:lnSpc>
                <a:spcPts val="4732"/>
              </a:lnSpc>
            </a:pPr>
            <a:r>
              <a:rPr lang="en-US" sz="3380">
                <a:solidFill>
                  <a:srgbClr val="FFFFFF"/>
                </a:solidFill>
                <a:latin typeface="Times New Roman Bold"/>
              </a:rPr>
              <a:t>Ashutosh pandey 21/11/EC/039</a:t>
            </a:r>
          </a:p>
          <a:p>
            <a:pPr>
              <a:lnSpc>
                <a:spcPts val="4660"/>
              </a:lnSpc>
            </a:pPr>
            <a:r>
              <a:rPr lang="en-US" sz="3328">
                <a:solidFill>
                  <a:srgbClr val="FFFFFF"/>
                </a:solidFill>
                <a:latin typeface="Times New Roman Bold"/>
              </a:rPr>
              <a:t>Shobhit Choudhry 21/11/EC/043 </a:t>
            </a:r>
          </a:p>
          <a:p>
            <a:pPr>
              <a:lnSpc>
                <a:spcPts val="4660"/>
              </a:lnSpc>
            </a:pPr>
            <a:r>
              <a:rPr lang="en-US" sz="3328">
                <a:solidFill>
                  <a:srgbClr val="FFFFFF"/>
                </a:solidFill>
                <a:latin typeface="Times New Roman Bold"/>
              </a:rPr>
              <a:t>Ishu Malik 21/11/EC/026</a:t>
            </a:r>
          </a:p>
          <a:p>
            <a:pPr>
              <a:lnSpc>
                <a:spcPts val="4732"/>
              </a:lnSpc>
            </a:pPr>
            <a:r>
              <a:rPr lang="en-US" sz="3380">
                <a:solidFill>
                  <a:srgbClr val="FFFFFF"/>
                </a:solidFill>
                <a:latin typeface="Times New Roman Bold"/>
              </a:rPr>
              <a:t>Priyanshu Ganwani 21/11/EC/032</a:t>
            </a:r>
          </a:p>
        </p:txBody>
      </p:sp>
      <p:sp>
        <p:nvSpPr>
          <p:cNvPr name="TextBox 8" id="8"/>
          <p:cNvSpPr txBox="true"/>
          <p:nvPr/>
        </p:nvSpPr>
        <p:spPr>
          <a:xfrm rot="0">
            <a:off x="12583398" y="8729730"/>
            <a:ext cx="5402762" cy="1401921"/>
          </a:xfrm>
          <a:prstGeom prst="rect">
            <a:avLst/>
          </a:prstGeom>
        </p:spPr>
        <p:txBody>
          <a:bodyPr anchor="t" rtlCol="false" tIns="0" lIns="0" bIns="0" rIns="0">
            <a:spAutoFit/>
          </a:bodyPr>
          <a:lstStyle/>
          <a:p>
            <a:pPr algn="ctr">
              <a:lnSpc>
                <a:spcPts val="5340"/>
              </a:lnSpc>
            </a:pPr>
            <a:r>
              <a:rPr lang="en-US" sz="3814">
                <a:solidFill>
                  <a:srgbClr val="FFFFFF"/>
                </a:solidFill>
                <a:latin typeface="Times New Roman"/>
              </a:rPr>
              <a:t>Submission to</a:t>
            </a:r>
          </a:p>
          <a:p>
            <a:pPr algn="ctr">
              <a:lnSpc>
                <a:spcPts val="5340"/>
              </a:lnSpc>
              <a:spcBef>
                <a:spcPct val="0"/>
              </a:spcBef>
            </a:pPr>
            <a:r>
              <a:rPr lang="en-US" sz="3814">
                <a:solidFill>
                  <a:srgbClr val="FFFFFF"/>
                </a:solidFill>
                <a:latin typeface="Times New Roman"/>
              </a:rPr>
              <a:t>Dr.Dhirendra Kumar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599310" y="3623195"/>
            <a:ext cx="9162800" cy="6208238"/>
          </a:xfrm>
          <a:custGeom>
            <a:avLst/>
            <a:gdLst/>
            <a:ahLst/>
            <a:cxnLst/>
            <a:rect r="r" b="b" t="t" l="l"/>
            <a:pathLst>
              <a:path h="6208238" w="9162800">
                <a:moveTo>
                  <a:pt x="0" y="0"/>
                </a:moveTo>
                <a:lnTo>
                  <a:pt x="9162801" y="0"/>
                </a:lnTo>
                <a:lnTo>
                  <a:pt x="9162801" y="6208238"/>
                </a:lnTo>
                <a:lnTo>
                  <a:pt x="0" y="6208238"/>
                </a:lnTo>
                <a:lnTo>
                  <a:pt x="0" y="0"/>
                </a:lnTo>
                <a:close/>
              </a:path>
            </a:pathLst>
          </a:custGeom>
          <a:blipFill>
            <a:blip r:embed="rId2"/>
            <a:stretch>
              <a:fillRect l="0" t="0" r="-1132" b="0"/>
            </a:stretch>
          </a:blipFill>
        </p:spPr>
      </p:sp>
      <p:sp>
        <p:nvSpPr>
          <p:cNvPr name="TextBox 3" id="3"/>
          <p:cNvSpPr txBox="true"/>
          <p:nvPr/>
        </p:nvSpPr>
        <p:spPr>
          <a:xfrm rot="0">
            <a:off x="834894" y="306070"/>
            <a:ext cx="12030058" cy="722630"/>
          </a:xfrm>
          <a:prstGeom prst="rect">
            <a:avLst/>
          </a:prstGeom>
        </p:spPr>
        <p:txBody>
          <a:bodyPr anchor="t" rtlCol="false" tIns="0" lIns="0" bIns="0" rIns="0">
            <a:spAutoFit/>
          </a:bodyPr>
          <a:lstStyle/>
          <a:p>
            <a:pPr algn="just">
              <a:lnSpc>
                <a:spcPts val="5319"/>
              </a:lnSpc>
            </a:pPr>
            <a:r>
              <a:rPr lang="en-US" sz="3799">
                <a:solidFill>
                  <a:srgbClr val="FFFFFF"/>
                </a:solidFill>
                <a:latin typeface="Times New Roman Bold"/>
              </a:rPr>
              <a:t>2. make_move - there are 2  make move functions.</a:t>
            </a:r>
          </a:p>
        </p:txBody>
      </p:sp>
      <p:sp>
        <p:nvSpPr>
          <p:cNvPr name="TextBox 4" id="4"/>
          <p:cNvSpPr txBox="true"/>
          <p:nvPr/>
        </p:nvSpPr>
        <p:spPr>
          <a:xfrm rot="0">
            <a:off x="599310" y="1574049"/>
            <a:ext cx="16127734" cy="1363345"/>
          </a:xfrm>
          <a:prstGeom prst="rect">
            <a:avLst/>
          </a:prstGeom>
        </p:spPr>
        <p:txBody>
          <a:bodyPr anchor="t" rtlCol="false" tIns="0" lIns="0" bIns="0" rIns="0">
            <a:spAutoFit/>
          </a:bodyPr>
          <a:lstStyle/>
          <a:p>
            <a:pPr>
              <a:lnSpc>
                <a:spcPts val="5179"/>
              </a:lnSpc>
            </a:pPr>
            <a:r>
              <a:rPr lang="en-US" sz="3699">
                <a:solidFill>
                  <a:srgbClr val="FFFFFF"/>
                </a:solidFill>
                <a:latin typeface="Times New Roman"/>
              </a:rPr>
              <a:t>1st</a:t>
            </a:r>
            <a:r>
              <a:rPr lang="en-US" sz="3699">
                <a:solidFill>
                  <a:srgbClr val="FFFFFF"/>
                </a:solidFill>
                <a:latin typeface="Times New Roman"/>
              </a:rPr>
              <a:t> make_move function donot take any input and it is called when the game is played in 2 player mode.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108114"/>
            <a:ext cx="9249615" cy="7425033"/>
          </a:xfrm>
          <a:custGeom>
            <a:avLst/>
            <a:gdLst/>
            <a:ahLst/>
            <a:cxnLst/>
            <a:rect r="r" b="b" t="t" l="l"/>
            <a:pathLst>
              <a:path h="7425033" w="9249615">
                <a:moveTo>
                  <a:pt x="0" y="0"/>
                </a:moveTo>
                <a:lnTo>
                  <a:pt x="9249615" y="0"/>
                </a:lnTo>
                <a:lnTo>
                  <a:pt x="9249615" y="7425034"/>
                </a:lnTo>
                <a:lnTo>
                  <a:pt x="0" y="7425034"/>
                </a:lnTo>
                <a:lnTo>
                  <a:pt x="0" y="0"/>
                </a:lnTo>
                <a:close/>
              </a:path>
            </a:pathLst>
          </a:custGeom>
          <a:blipFill>
            <a:blip r:embed="rId2"/>
            <a:stretch>
              <a:fillRect l="0" t="0" r="0" b="0"/>
            </a:stretch>
          </a:blipFill>
        </p:spPr>
      </p:sp>
      <p:sp>
        <p:nvSpPr>
          <p:cNvPr name="TextBox 3" id="3"/>
          <p:cNvSpPr txBox="true"/>
          <p:nvPr/>
        </p:nvSpPr>
        <p:spPr>
          <a:xfrm rot="0">
            <a:off x="194782" y="315515"/>
            <a:ext cx="18093218" cy="1282108"/>
          </a:xfrm>
          <a:prstGeom prst="rect">
            <a:avLst/>
          </a:prstGeom>
        </p:spPr>
        <p:txBody>
          <a:bodyPr anchor="t" rtlCol="false" tIns="0" lIns="0" bIns="0" rIns="0">
            <a:spAutoFit/>
          </a:bodyPr>
          <a:lstStyle/>
          <a:p>
            <a:pPr algn="just">
              <a:lnSpc>
                <a:spcPts val="4932"/>
              </a:lnSpc>
            </a:pPr>
            <a:r>
              <a:rPr lang="en-US" sz="3523">
                <a:solidFill>
                  <a:srgbClr val="FFFFFF"/>
                </a:solidFill>
                <a:latin typeface="Times New Roman"/>
              </a:rPr>
              <a:t>2nd make_move function take one input and it is called when the game is played in 1 player mode.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433144" y="2494111"/>
            <a:ext cx="8756925" cy="3025953"/>
          </a:xfrm>
          <a:custGeom>
            <a:avLst/>
            <a:gdLst/>
            <a:ahLst/>
            <a:cxnLst/>
            <a:rect r="r" b="b" t="t" l="l"/>
            <a:pathLst>
              <a:path h="3025953" w="8756925">
                <a:moveTo>
                  <a:pt x="0" y="0"/>
                </a:moveTo>
                <a:lnTo>
                  <a:pt x="8756925" y="0"/>
                </a:lnTo>
                <a:lnTo>
                  <a:pt x="8756925" y="3025953"/>
                </a:lnTo>
                <a:lnTo>
                  <a:pt x="0" y="3025953"/>
                </a:lnTo>
                <a:lnTo>
                  <a:pt x="0" y="0"/>
                </a:lnTo>
                <a:close/>
              </a:path>
            </a:pathLst>
          </a:custGeom>
          <a:blipFill>
            <a:blip r:embed="rId2"/>
            <a:stretch>
              <a:fillRect l="0" t="0" r="0" b="0"/>
            </a:stretch>
          </a:blipFill>
        </p:spPr>
      </p:sp>
      <p:sp>
        <p:nvSpPr>
          <p:cNvPr name="TextBox 3" id="3"/>
          <p:cNvSpPr txBox="true"/>
          <p:nvPr/>
        </p:nvSpPr>
        <p:spPr>
          <a:xfrm rot="0">
            <a:off x="3125567" y="9299255"/>
            <a:ext cx="8756925" cy="226695"/>
          </a:xfrm>
          <a:prstGeom prst="rect">
            <a:avLst/>
          </a:prstGeom>
        </p:spPr>
        <p:txBody>
          <a:bodyPr anchor="t" rtlCol="false" tIns="0" lIns="0" bIns="0" rIns="0">
            <a:spAutoFit/>
          </a:bodyPr>
          <a:lstStyle/>
          <a:p>
            <a:pPr algn="ctr" marL="0" indent="0" lvl="0">
              <a:lnSpc>
                <a:spcPts val="1679"/>
              </a:lnSpc>
              <a:spcBef>
                <a:spcPct val="0"/>
              </a:spcBef>
            </a:pPr>
            <a:r>
              <a:rPr lang="en-US" sz="1200" u="none">
                <a:solidFill>
                  <a:srgbClr val="000000"/>
                </a:solidFill>
                <a:latin typeface="Times New Roman"/>
              </a:rPr>
              <a:t>Times New Roman</a:t>
            </a:r>
          </a:p>
        </p:txBody>
      </p:sp>
      <p:sp>
        <p:nvSpPr>
          <p:cNvPr name="TextBox 4" id="4"/>
          <p:cNvSpPr txBox="true"/>
          <p:nvPr/>
        </p:nvSpPr>
        <p:spPr>
          <a:xfrm rot="0">
            <a:off x="2887026" y="9388790"/>
            <a:ext cx="8756925" cy="226695"/>
          </a:xfrm>
          <a:prstGeom prst="rect">
            <a:avLst/>
          </a:prstGeom>
        </p:spPr>
        <p:txBody>
          <a:bodyPr anchor="t" rtlCol="false" tIns="0" lIns="0" bIns="0" rIns="0">
            <a:spAutoFit/>
          </a:bodyPr>
          <a:lstStyle/>
          <a:p>
            <a:pPr algn="ctr" marL="0" indent="0" lvl="0">
              <a:lnSpc>
                <a:spcPts val="1679"/>
              </a:lnSpc>
              <a:spcBef>
                <a:spcPct val="0"/>
              </a:spcBef>
            </a:pPr>
            <a:r>
              <a:rPr lang="en-US" sz="1200" u="none">
                <a:solidFill>
                  <a:srgbClr val="000000"/>
                </a:solidFill>
                <a:latin typeface="Times New Roman"/>
              </a:rPr>
              <a:t>Times New Roman</a:t>
            </a:r>
          </a:p>
        </p:txBody>
      </p:sp>
      <p:sp>
        <p:nvSpPr>
          <p:cNvPr name="TextBox 5" id="5"/>
          <p:cNvSpPr txBox="true"/>
          <p:nvPr/>
        </p:nvSpPr>
        <p:spPr>
          <a:xfrm rot="0">
            <a:off x="2887026" y="9567860"/>
            <a:ext cx="8756925" cy="226695"/>
          </a:xfrm>
          <a:prstGeom prst="rect">
            <a:avLst/>
          </a:prstGeom>
        </p:spPr>
        <p:txBody>
          <a:bodyPr anchor="t" rtlCol="false" tIns="0" lIns="0" bIns="0" rIns="0">
            <a:spAutoFit/>
          </a:bodyPr>
          <a:lstStyle/>
          <a:p>
            <a:pPr algn="ctr" marL="0" indent="0" lvl="0">
              <a:lnSpc>
                <a:spcPts val="1679"/>
              </a:lnSpc>
              <a:spcBef>
                <a:spcPct val="0"/>
              </a:spcBef>
            </a:pPr>
            <a:r>
              <a:rPr lang="en-US" sz="1200" u="none">
                <a:solidFill>
                  <a:srgbClr val="000000"/>
                </a:solidFill>
                <a:latin typeface="Times New Roman"/>
              </a:rPr>
              <a:t>Times New Roman</a:t>
            </a:r>
          </a:p>
        </p:txBody>
      </p:sp>
      <p:sp>
        <p:nvSpPr>
          <p:cNvPr name="TextBox 6" id="6"/>
          <p:cNvSpPr txBox="true"/>
          <p:nvPr/>
        </p:nvSpPr>
        <p:spPr>
          <a:xfrm rot="0">
            <a:off x="433144" y="1360001"/>
            <a:ext cx="11449348" cy="781686"/>
          </a:xfrm>
          <a:prstGeom prst="rect">
            <a:avLst/>
          </a:prstGeom>
        </p:spPr>
        <p:txBody>
          <a:bodyPr anchor="t" rtlCol="false" tIns="0" lIns="0" bIns="0" rIns="0">
            <a:spAutoFit/>
          </a:bodyPr>
          <a:lstStyle/>
          <a:p>
            <a:pPr algn="ctr">
              <a:lnSpc>
                <a:spcPts val="5739"/>
              </a:lnSpc>
            </a:pPr>
            <a:r>
              <a:rPr lang="en-US" sz="4099">
                <a:solidFill>
                  <a:srgbClr val="FFFFFF"/>
                </a:solidFill>
                <a:latin typeface="Times New Roman"/>
              </a:rPr>
              <a:t>In the main function we create the following objects</a:t>
            </a:r>
          </a:p>
        </p:txBody>
      </p:sp>
      <p:sp>
        <p:nvSpPr>
          <p:cNvPr name="TextBox 7" id="7"/>
          <p:cNvSpPr txBox="true"/>
          <p:nvPr/>
        </p:nvSpPr>
        <p:spPr>
          <a:xfrm rot="0">
            <a:off x="570726" y="5720089"/>
            <a:ext cx="16012450" cy="1389380"/>
          </a:xfrm>
          <a:prstGeom prst="rect">
            <a:avLst/>
          </a:prstGeom>
        </p:spPr>
        <p:txBody>
          <a:bodyPr anchor="t" rtlCol="false" tIns="0" lIns="0" bIns="0" rIns="0">
            <a:spAutoFit/>
          </a:bodyPr>
          <a:lstStyle/>
          <a:p>
            <a:pPr algn="just">
              <a:lnSpc>
                <a:spcPts val="5319"/>
              </a:lnSpc>
            </a:pPr>
            <a:r>
              <a:rPr lang="en-US" sz="3799">
                <a:solidFill>
                  <a:srgbClr val="FFFFFF"/>
                </a:solidFill>
                <a:latin typeface="Times New Roman"/>
              </a:rPr>
              <a:t>game - contains the main matrix,evaluation factors and to keep track of number of turns in the game. </a:t>
            </a:r>
          </a:p>
        </p:txBody>
      </p:sp>
      <p:sp>
        <p:nvSpPr>
          <p:cNvPr name="TextBox 8" id="8"/>
          <p:cNvSpPr txBox="true"/>
          <p:nvPr/>
        </p:nvSpPr>
        <p:spPr>
          <a:xfrm rot="0">
            <a:off x="570726" y="7328545"/>
            <a:ext cx="4124027" cy="647065"/>
          </a:xfrm>
          <a:prstGeom prst="rect">
            <a:avLst/>
          </a:prstGeom>
        </p:spPr>
        <p:txBody>
          <a:bodyPr anchor="t" rtlCol="false" tIns="0" lIns="0" bIns="0" rIns="0">
            <a:spAutoFit/>
          </a:bodyPr>
          <a:lstStyle/>
          <a:p>
            <a:pPr algn="just">
              <a:lnSpc>
                <a:spcPts val="4759"/>
              </a:lnSpc>
            </a:pPr>
            <a:r>
              <a:rPr lang="en-US" sz="3399">
                <a:solidFill>
                  <a:srgbClr val="FFFFFF"/>
                </a:solidFill>
                <a:latin typeface="Times New Roman"/>
              </a:rPr>
              <a:t>p1,p2 are the 2 palyers</a:t>
            </a:r>
          </a:p>
        </p:txBody>
      </p:sp>
      <p:sp>
        <p:nvSpPr>
          <p:cNvPr name="TextBox 9" id="9"/>
          <p:cNvSpPr txBox="true"/>
          <p:nvPr/>
        </p:nvSpPr>
        <p:spPr>
          <a:xfrm rot="0">
            <a:off x="570726" y="8223730"/>
            <a:ext cx="14612739" cy="722630"/>
          </a:xfrm>
          <a:prstGeom prst="rect">
            <a:avLst/>
          </a:prstGeom>
        </p:spPr>
        <p:txBody>
          <a:bodyPr anchor="t" rtlCol="false" tIns="0" lIns="0" bIns="0" rIns="0">
            <a:spAutoFit/>
          </a:bodyPr>
          <a:lstStyle/>
          <a:p>
            <a:pPr algn="just">
              <a:lnSpc>
                <a:spcPts val="5319"/>
              </a:lnSpc>
            </a:pPr>
            <a:r>
              <a:rPr lang="en-US" sz="3799">
                <a:solidFill>
                  <a:srgbClr val="FFFFFF"/>
                </a:solidFill>
                <a:latin typeface="Times New Roman"/>
              </a:rPr>
              <a:t>eval object is used to call update and evaluate function during the game</a:t>
            </a:r>
          </a:p>
        </p:txBody>
      </p:sp>
      <p:sp>
        <p:nvSpPr>
          <p:cNvPr name="TextBox 10" id="10"/>
          <p:cNvSpPr txBox="true"/>
          <p:nvPr/>
        </p:nvSpPr>
        <p:spPr>
          <a:xfrm rot="0">
            <a:off x="6268848" y="-225593"/>
            <a:ext cx="3724721" cy="1747519"/>
          </a:xfrm>
          <a:prstGeom prst="rect">
            <a:avLst/>
          </a:prstGeom>
        </p:spPr>
        <p:txBody>
          <a:bodyPr anchor="t" rtlCol="false" tIns="0" lIns="0" bIns="0" rIns="0">
            <a:spAutoFit/>
          </a:bodyPr>
          <a:lstStyle/>
          <a:p>
            <a:pPr algn="ctr">
              <a:lnSpc>
                <a:spcPts val="12880"/>
              </a:lnSpc>
            </a:pPr>
            <a:r>
              <a:rPr lang="en-US" sz="9200">
                <a:solidFill>
                  <a:srgbClr val="FFFFFF"/>
                </a:solidFill>
                <a:latin typeface="Times New Roman Bold"/>
              </a:rPr>
              <a:t>Objects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921254"/>
            <a:ext cx="5926041" cy="2444492"/>
          </a:xfrm>
          <a:custGeom>
            <a:avLst/>
            <a:gdLst/>
            <a:ahLst/>
            <a:cxnLst/>
            <a:rect r="r" b="b" t="t" l="l"/>
            <a:pathLst>
              <a:path h="2444492" w="5926041">
                <a:moveTo>
                  <a:pt x="0" y="0"/>
                </a:moveTo>
                <a:lnTo>
                  <a:pt x="5926041" y="0"/>
                </a:lnTo>
                <a:lnTo>
                  <a:pt x="5926041" y="2444492"/>
                </a:lnTo>
                <a:lnTo>
                  <a:pt x="0" y="2444492"/>
                </a:lnTo>
                <a:lnTo>
                  <a:pt x="0" y="0"/>
                </a:lnTo>
                <a:close/>
              </a:path>
            </a:pathLst>
          </a:custGeom>
          <a:blipFill>
            <a:blip r:embed="rId2"/>
            <a:stretch>
              <a:fillRect l="0" t="0" r="0" b="0"/>
            </a:stretch>
          </a:blipFill>
        </p:spPr>
      </p:sp>
      <p:sp>
        <p:nvSpPr>
          <p:cNvPr name="Freeform 3" id="3"/>
          <p:cNvSpPr/>
          <p:nvPr/>
        </p:nvSpPr>
        <p:spPr>
          <a:xfrm flipH="false" flipV="false" rot="0">
            <a:off x="9480322" y="1028700"/>
            <a:ext cx="6986158" cy="8209087"/>
          </a:xfrm>
          <a:custGeom>
            <a:avLst/>
            <a:gdLst/>
            <a:ahLst/>
            <a:cxnLst/>
            <a:rect r="r" b="b" t="t" l="l"/>
            <a:pathLst>
              <a:path h="8209087" w="6986158">
                <a:moveTo>
                  <a:pt x="0" y="0"/>
                </a:moveTo>
                <a:lnTo>
                  <a:pt x="6986158" y="0"/>
                </a:lnTo>
                <a:lnTo>
                  <a:pt x="6986158" y="8209087"/>
                </a:lnTo>
                <a:lnTo>
                  <a:pt x="0" y="8209087"/>
                </a:lnTo>
                <a:lnTo>
                  <a:pt x="0" y="0"/>
                </a:lnTo>
                <a:close/>
              </a:path>
            </a:pathLst>
          </a:custGeom>
          <a:blipFill>
            <a:blip r:embed="rId3"/>
            <a:stretch>
              <a:fillRect l="0" t="0" r="0" b="0"/>
            </a:stretch>
          </a:blipFill>
        </p:spPr>
      </p:sp>
      <p:sp>
        <p:nvSpPr>
          <p:cNvPr name="TextBox 4" id="4"/>
          <p:cNvSpPr txBox="true"/>
          <p:nvPr/>
        </p:nvSpPr>
        <p:spPr>
          <a:xfrm rot="0">
            <a:off x="1379752" y="2176666"/>
            <a:ext cx="4674242" cy="1520828"/>
          </a:xfrm>
          <a:prstGeom prst="rect">
            <a:avLst/>
          </a:prstGeom>
        </p:spPr>
        <p:txBody>
          <a:bodyPr anchor="t" rtlCol="false" tIns="0" lIns="0" bIns="0" rIns="0">
            <a:spAutoFit/>
          </a:bodyPr>
          <a:lstStyle/>
          <a:p>
            <a:pPr algn="ctr">
              <a:lnSpc>
                <a:spcPts val="11199"/>
              </a:lnSpc>
            </a:pPr>
            <a:r>
              <a:rPr lang="en-US" sz="7999" u="sng">
                <a:solidFill>
                  <a:srgbClr val="FFFFFF"/>
                </a:solidFill>
                <a:latin typeface="Times New Roman Bold"/>
              </a:rPr>
              <a:t>Game loop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1789120" y="2508291"/>
            <a:ext cx="14709761" cy="5270419"/>
          </a:xfrm>
          <a:custGeom>
            <a:avLst/>
            <a:gdLst/>
            <a:ahLst/>
            <a:cxnLst/>
            <a:rect r="r" b="b" t="t" l="l"/>
            <a:pathLst>
              <a:path h="5270419" w="14709761">
                <a:moveTo>
                  <a:pt x="0" y="0"/>
                </a:moveTo>
                <a:lnTo>
                  <a:pt x="14709760" y="0"/>
                </a:lnTo>
                <a:lnTo>
                  <a:pt x="14709760" y="5270418"/>
                </a:lnTo>
                <a:lnTo>
                  <a:pt x="0" y="5270418"/>
                </a:lnTo>
                <a:lnTo>
                  <a:pt x="0" y="0"/>
                </a:lnTo>
                <a:close/>
              </a:path>
            </a:pathLst>
          </a:custGeom>
          <a:blipFill>
            <a:blip r:embed="rId2"/>
            <a:stretch>
              <a:fillRect l="0" t="0" r="0" b="-56993"/>
            </a:stretch>
          </a:blipFill>
        </p:spPr>
      </p:sp>
      <p:sp>
        <p:nvSpPr>
          <p:cNvPr name="Freeform 3" id="3"/>
          <p:cNvSpPr/>
          <p:nvPr/>
        </p:nvSpPr>
        <p:spPr>
          <a:xfrm flipH="false" flipV="false" rot="0">
            <a:off x="10025900" y="3131375"/>
            <a:ext cx="1873177" cy="960003"/>
          </a:xfrm>
          <a:custGeom>
            <a:avLst/>
            <a:gdLst/>
            <a:ahLst/>
            <a:cxnLst/>
            <a:rect r="r" b="b" t="t" l="l"/>
            <a:pathLst>
              <a:path h="960003" w="1873177">
                <a:moveTo>
                  <a:pt x="0" y="0"/>
                </a:moveTo>
                <a:lnTo>
                  <a:pt x="1873177" y="0"/>
                </a:lnTo>
                <a:lnTo>
                  <a:pt x="1873177" y="960003"/>
                </a:lnTo>
                <a:lnTo>
                  <a:pt x="0" y="960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916522" y="5507527"/>
            <a:ext cx="1982555" cy="1016059"/>
          </a:xfrm>
          <a:custGeom>
            <a:avLst/>
            <a:gdLst/>
            <a:ahLst/>
            <a:cxnLst/>
            <a:rect r="r" b="b" t="t" l="l"/>
            <a:pathLst>
              <a:path h="1016059" w="1982555">
                <a:moveTo>
                  <a:pt x="0" y="0"/>
                </a:moveTo>
                <a:lnTo>
                  <a:pt x="1982555" y="0"/>
                </a:lnTo>
                <a:lnTo>
                  <a:pt x="1982555" y="1016060"/>
                </a:lnTo>
                <a:lnTo>
                  <a:pt x="0" y="10160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523720" y="6164114"/>
            <a:ext cx="9309429" cy="3653605"/>
          </a:xfrm>
          <a:custGeom>
            <a:avLst/>
            <a:gdLst/>
            <a:ahLst/>
            <a:cxnLst/>
            <a:rect r="r" b="b" t="t" l="l"/>
            <a:pathLst>
              <a:path h="3653605" w="9309429">
                <a:moveTo>
                  <a:pt x="0" y="0"/>
                </a:moveTo>
                <a:lnTo>
                  <a:pt x="9309429" y="0"/>
                </a:lnTo>
                <a:lnTo>
                  <a:pt x="9309429" y="3653605"/>
                </a:lnTo>
                <a:lnTo>
                  <a:pt x="0" y="3653605"/>
                </a:lnTo>
                <a:lnTo>
                  <a:pt x="0" y="0"/>
                </a:lnTo>
                <a:close/>
              </a:path>
            </a:pathLst>
          </a:custGeom>
          <a:blipFill>
            <a:blip r:embed="rId2"/>
            <a:stretch>
              <a:fillRect l="0" t="0" r="-742" b="0"/>
            </a:stretch>
          </a:blipFill>
        </p:spPr>
      </p:sp>
      <p:sp>
        <p:nvSpPr>
          <p:cNvPr name="TextBox 3" id="3"/>
          <p:cNvSpPr txBox="true"/>
          <p:nvPr/>
        </p:nvSpPr>
        <p:spPr>
          <a:xfrm rot="0">
            <a:off x="1028700" y="762000"/>
            <a:ext cx="13806466" cy="1335010"/>
          </a:xfrm>
          <a:prstGeom prst="rect">
            <a:avLst/>
          </a:prstGeom>
        </p:spPr>
        <p:txBody>
          <a:bodyPr anchor="t" rtlCol="false" tIns="0" lIns="0" bIns="0" rIns="0">
            <a:spAutoFit/>
          </a:bodyPr>
          <a:lstStyle/>
          <a:p>
            <a:pPr algn="ctr">
              <a:lnSpc>
                <a:spcPts val="9891"/>
              </a:lnSpc>
              <a:spcBef>
                <a:spcPct val="0"/>
              </a:spcBef>
            </a:pPr>
            <a:r>
              <a:rPr lang="en-US" sz="7065" u="sng">
                <a:solidFill>
                  <a:srgbClr val="FFFFFF"/>
                </a:solidFill>
                <a:latin typeface="Times New Roman Bold"/>
              </a:rPr>
              <a:t>TicTac-Toe Class (base class)</a:t>
            </a:r>
          </a:p>
        </p:txBody>
      </p:sp>
      <p:sp>
        <p:nvSpPr>
          <p:cNvPr name="TextBox 4" id="4"/>
          <p:cNvSpPr txBox="true"/>
          <p:nvPr/>
        </p:nvSpPr>
        <p:spPr>
          <a:xfrm rot="0">
            <a:off x="1028700" y="2352905"/>
            <a:ext cx="14896864" cy="3411159"/>
          </a:xfrm>
          <a:prstGeom prst="rect">
            <a:avLst/>
          </a:prstGeom>
        </p:spPr>
        <p:txBody>
          <a:bodyPr anchor="t" rtlCol="false" tIns="0" lIns="0" bIns="0" rIns="0">
            <a:spAutoFit/>
          </a:bodyPr>
          <a:lstStyle/>
          <a:p>
            <a:pPr>
              <a:lnSpc>
                <a:spcPts val="5388"/>
              </a:lnSpc>
            </a:pPr>
            <a:r>
              <a:rPr lang="en-US" sz="3848">
                <a:solidFill>
                  <a:srgbClr val="FFFFFF"/>
                </a:solidFill>
                <a:latin typeface="Times New Roman"/>
              </a:rPr>
              <a:t>Tic Tac  Toe class is the base class /parent class that contains the main matrix in which the game is played as well as the evaluation parameters  that are later used to evaluate the  win,loss,or draw conditions. it also keeps track of number of turns in the game. all of the variables are static so that they can be accessed by other classes but not updated.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2762262" y="3940199"/>
            <a:ext cx="11662863" cy="5318101"/>
          </a:xfrm>
          <a:custGeom>
            <a:avLst/>
            <a:gdLst/>
            <a:ahLst/>
            <a:cxnLst/>
            <a:rect r="r" b="b" t="t" l="l"/>
            <a:pathLst>
              <a:path h="5318101" w="11662863">
                <a:moveTo>
                  <a:pt x="0" y="0"/>
                </a:moveTo>
                <a:lnTo>
                  <a:pt x="11662863" y="0"/>
                </a:lnTo>
                <a:lnTo>
                  <a:pt x="11662863" y="5318101"/>
                </a:lnTo>
                <a:lnTo>
                  <a:pt x="0" y="5318101"/>
                </a:lnTo>
                <a:lnTo>
                  <a:pt x="0" y="0"/>
                </a:lnTo>
                <a:close/>
              </a:path>
            </a:pathLst>
          </a:custGeom>
          <a:blipFill>
            <a:blip r:embed="rId2"/>
            <a:stretch>
              <a:fillRect l="0" t="0" r="0" b="0"/>
            </a:stretch>
          </a:blipFill>
        </p:spPr>
      </p:sp>
      <p:sp>
        <p:nvSpPr>
          <p:cNvPr name="TextBox 3" id="3"/>
          <p:cNvSpPr txBox="true"/>
          <p:nvPr/>
        </p:nvSpPr>
        <p:spPr>
          <a:xfrm rot="0">
            <a:off x="9139238" y="4353120"/>
            <a:ext cx="9525" cy="1418834"/>
          </a:xfrm>
          <a:prstGeom prst="rect">
            <a:avLst/>
          </a:prstGeom>
        </p:spPr>
        <p:txBody>
          <a:bodyPr anchor="t" rtlCol="false" tIns="0" lIns="0" bIns="0" rIns="0">
            <a:spAutoFit/>
          </a:bodyPr>
          <a:lstStyle/>
          <a:p>
            <a:pPr algn="ctr">
              <a:lnSpc>
                <a:spcPts val="11571"/>
              </a:lnSpc>
              <a:spcBef>
                <a:spcPct val="0"/>
              </a:spcBef>
            </a:pPr>
          </a:p>
        </p:txBody>
      </p:sp>
      <p:sp>
        <p:nvSpPr>
          <p:cNvPr name="TextBox 4" id="4"/>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5" id="5"/>
          <p:cNvSpPr txBox="true"/>
          <p:nvPr/>
        </p:nvSpPr>
        <p:spPr>
          <a:xfrm rot="0">
            <a:off x="2088728" y="828675"/>
            <a:ext cx="12119818" cy="991870"/>
          </a:xfrm>
          <a:prstGeom prst="rect">
            <a:avLst/>
          </a:prstGeom>
        </p:spPr>
        <p:txBody>
          <a:bodyPr anchor="t" rtlCol="false" tIns="0" lIns="0" bIns="0" rIns="0">
            <a:spAutoFit/>
          </a:bodyPr>
          <a:lstStyle/>
          <a:p>
            <a:pPr algn="ctr">
              <a:lnSpc>
                <a:spcPts val="7279"/>
              </a:lnSpc>
            </a:pPr>
            <a:r>
              <a:rPr lang="en-US" sz="5199">
                <a:solidFill>
                  <a:srgbClr val="FFFFFF"/>
                </a:solidFill>
                <a:latin typeface="Times New Roman Bold"/>
              </a:rPr>
              <a:t>This class also contain 2 important functions</a:t>
            </a:r>
          </a:p>
        </p:txBody>
      </p:sp>
      <p:sp>
        <p:nvSpPr>
          <p:cNvPr name="TextBox 6" id="6"/>
          <p:cNvSpPr txBox="true"/>
          <p:nvPr/>
        </p:nvSpPr>
        <p:spPr>
          <a:xfrm rot="0">
            <a:off x="1028700" y="2213424"/>
            <a:ext cx="15975778" cy="1345033"/>
          </a:xfrm>
          <a:prstGeom prst="rect">
            <a:avLst/>
          </a:prstGeom>
        </p:spPr>
        <p:txBody>
          <a:bodyPr anchor="t" rtlCol="false" tIns="0" lIns="0" bIns="0" rIns="0">
            <a:spAutoFit/>
          </a:bodyPr>
          <a:lstStyle/>
          <a:p>
            <a:pPr algn="ctr" marL="792555" indent="-396277" lvl="1">
              <a:lnSpc>
                <a:spcPts val="5139"/>
              </a:lnSpc>
              <a:buFont typeface="Arial"/>
              <a:buChar char="•"/>
            </a:pPr>
            <a:r>
              <a:rPr lang="en-US" sz="3670">
                <a:solidFill>
                  <a:srgbClr val="FFFFFF"/>
                </a:solidFill>
                <a:latin typeface="Times New Roman"/>
              </a:rPr>
              <a:t>Print_matrix funtion - As the name suggests its the function that is used to print the tic tac toe pattern on the console after each turn.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648525" y="1844222"/>
            <a:ext cx="5418838" cy="8173528"/>
          </a:xfrm>
          <a:custGeom>
            <a:avLst/>
            <a:gdLst/>
            <a:ahLst/>
            <a:cxnLst/>
            <a:rect r="r" b="b" t="t" l="l"/>
            <a:pathLst>
              <a:path h="8173528" w="5418838">
                <a:moveTo>
                  <a:pt x="0" y="0"/>
                </a:moveTo>
                <a:lnTo>
                  <a:pt x="5418838" y="0"/>
                </a:lnTo>
                <a:lnTo>
                  <a:pt x="5418838" y="8173528"/>
                </a:lnTo>
                <a:lnTo>
                  <a:pt x="0" y="8173528"/>
                </a:lnTo>
                <a:lnTo>
                  <a:pt x="0" y="0"/>
                </a:lnTo>
                <a:close/>
              </a:path>
            </a:pathLst>
          </a:custGeom>
          <a:blipFill>
            <a:blip r:embed="rId2"/>
            <a:stretch>
              <a:fillRect l="0" t="0" r="-4272" b="0"/>
            </a:stretch>
          </a:blipFill>
        </p:spPr>
      </p:sp>
      <p:sp>
        <p:nvSpPr>
          <p:cNvPr name="Freeform 3" id="3"/>
          <p:cNvSpPr/>
          <p:nvPr/>
        </p:nvSpPr>
        <p:spPr>
          <a:xfrm flipH="false" flipV="false" rot="0">
            <a:off x="10466889" y="2644433"/>
            <a:ext cx="7163462" cy="7029315"/>
          </a:xfrm>
          <a:custGeom>
            <a:avLst/>
            <a:gdLst/>
            <a:ahLst/>
            <a:cxnLst/>
            <a:rect r="r" b="b" t="t" l="l"/>
            <a:pathLst>
              <a:path h="7029315" w="7163462">
                <a:moveTo>
                  <a:pt x="0" y="0"/>
                </a:moveTo>
                <a:lnTo>
                  <a:pt x="7163461" y="0"/>
                </a:lnTo>
                <a:lnTo>
                  <a:pt x="7163461" y="7029315"/>
                </a:lnTo>
                <a:lnTo>
                  <a:pt x="0" y="7029315"/>
                </a:lnTo>
                <a:lnTo>
                  <a:pt x="0" y="0"/>
                </a:lnTo>
                <a:close/>
              </a:path>
            </a:pathLst>
          </a:custGeom>
          <a:blipFill>
            <a:blip r:embed="rId3"/>
            <a:stretch>
              <a:fillRect l="0" t="0" r="0" b="0"/>
            </a:stretch>
          </a:blipFill>
        </p:spPr>
      </p:sp>
      <p:sp>
        <p:nvSpPr>
          <p:cNvPr name="TextBox 4" id="4"/>
          <p:cNvSpPr txBox="true"/>
          <p:nvPr/>
        </p:nvSpPr>
        <p:spPr>
          <a:xfrm rot="0">
            <a:off x="0" y="310463"/>
            <a:ext cx="18288000" cy="1247140"/>
          </a:xfrm>
          <a:prstGeom prst="rect">
            <a:avLst/>
          </a:prstGeom>
        </p:spPr>
        <p:txBody>
          <a:bodyPr anchor="t" rtlCol="false" tIns="0" lIns="0" bIns="0" rIns="0">
            <a:spAutoFit/>
          </a:bodyPr>
          <a:lstStyle/>
          <a:p>
            <a:pPr algn="ctr">
              <a:lnSpc>
                <a:spcPts val="4759"/>
              </a:lnSpc>
            </a:pPr>
            <a:r>
              <a:rPr lang="en-US" sz="3399">
                <a:solidFill>
                  <a:srgbClr val="FFFFFF"/>
                </a:solidFill>
                <a:latin typeface="Times New Roman"/>
              </a:rPr>
              <a:t>2. Computer_choice - this function is utilised when the player plays in 1 player mode. this functons makes a move on its own in a random manner and on the basis of current game position.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494554" y="6623798"/>
            <a:ext cx="12279185" cy="3264119"/>
          </a:xfrm>
          <a:custGeom>
            <a:avLst/>
            <a:gdLst/>
            <a:ahLst/>
            <a:cxnLst/>
            <a:rect r="r" b="b" t="t" l="l"/>
            <a:pathLst>
              <a:path h="3264119" w="12279185">
                <a:moveTo>
                  <a:pt x="0" y="0"/>
                </a:moveTo>
                <a:lnTo>
                  <a:pt x="12279185" y="0"/>
                </a:lnTo>
                <a:lnTo>
                  <a:pt x="12279185" y="3264119"/>
                </a:lnTo>
                <a:lnTo>
                  <a:pt x="0" y="3264119"/>
                </a:lnTo>
                <a:lnTo>
                  <a:pt x="0" y="0"/>
                </a:lnTo>
                <a:close/>
              </a:path>
            </a:pathLst>
          </a:custGeom>
          <a:blipFill>
            <a:blip r:embed="rId2"/>
            <a:stretch>
              <a:fillRect l="-1942" t="-389" r="0" b="-389"/>
            </a:stretch>
          </a:blipFill>
        </p:spPr>
      </p:sp>
      <p:sp>
        <p:nvSpPr>
          <p:cNvPr name="TextBox 3" id="3"/>
          <p:cNvSpPr txBox="true"/>
          <p:nvPr/>
        </p:nvSpPr>
        <p:spPr>
          <a:xfrm rot="0">
            <a:off x="1028700" y="187416"/>
            <a:ext cx="16573494" cy="1747519"/>
          </a:xfrm>
          <a:prstGeom prst="rect">
            <a:avLst/>
          </a:prstGeom>
        </p:spPr>
        <p:txBody>
          <a:bodyPr anchor="t" rtlCol="false" tIns="0" lIns="0" bIns="0" rIns="0">
            <a:spAutoFit/>
          </a:bodyPr>
          <a:lstStyle/>
          <a:p>
            <a:pPr algn="ctr">
              <a:lnSpc>
                <a:spcPts val="12880"/>
              </a:lnSpc>
            </a:pPr>
            <a:r>
              <a:rPr lang="en-US" sz="9200">
                <a:solidFill>
                  <a:srgbClr val="FFFFFF"/>
                </a:solidFill>
                <a:latin typeface="Times New Roman Bold"/>
              </a:rPr>
              <a:t>Evaluation class (child class)</a:t>
            </a:r>
          </a:p>
        </p:txBody>
      </p:sp>
      <p:sp>
        <p:nvSpPr>
          <p:cNvPr name="TextBox 4" id="4"/>
          <p:cNvSpPr txBox="true"/>
          <p:nvPr/>
        </p:nvSpPr>
        <p:spPr>
          <a:xfrm rot="0">
            <a:off x="9139238" y="4353120"/>
            <a:ext cx="9525" cy="1418834"/>
          </a:xfrm>
          <a:prstGeom prst="rect">
            <a:avLst/>
          </a:prstGeom>
        </p:spPr>
        <p:txBody>
          <a:bodyPr anchor="t" rtlCol="false" tIns="0" lIns="0" bIns="0" rIns="0">
            <a:spAutoFit/>
          </a:bodyPr>
          <a:lstStyle/>
          <a:p>
            <a:pPr algn="just">
              <a:lnSpc>
                <a:spcPts val="11571"/>
              </a:lnSpc>
              <a:spcBef>
                <a:spcPct val="0"/>
              </a:spcBef>
            </a:pPr>
          </a:p>
        </p:txBody>
      </p:sp>
      <p:sp>
        <p:nvSpPr>
          <p:cNvPr name="TextBox 5" id="5"/>
          <p:cNvSpPr txBox="true"/>
          <p:nvPr/>
        </p:nvSpPr>
        <p:spPr>
          <a:xfrm rot="0">
            <a:off x="9525" y="2667830"/>
            <a:ext cx="18278475" cy="1247140"/>
          </a:xfrm>
          <a:prstGeom prst="rect">
            <a:avLst/>
          </a:prstGeom>
        </p:spPr>
        <p:txBody>
          <a:bodyPr anchor="t" rtlCol="false" tIns="0" lIns="0" bIns="0" rIns="0">
            <a:spAutoFit/>
          </a:bodyPr>
          <a:lstStyle/>
          <a:p>
            <a:pPr algn="just">
              <a:lnSpc>
                <a:spcPts val="4759"/>
              </a:lnSpc>
            </a:pPr>
            <a:r>
              <a:rPr lang="en-US" sz="3399">
                <a:solidFill>
                  <a:srgbClr val="FFFFFF"/>
                </a:solidFill>
                <a:latin typeface="Times New Roman"/>
              </a:rPr>
              <a:t>this class is one of the 2 child classes . it inherits the  Tic Tac Toe class privately thus is capable of accesing the matrix as well as the evalutaion favtors present in the Tic Tac Toe class.</a:t>
            </a:r>
          </a:p>
        </p:txBody>
      </p:sp>
      <p:sp>
        <p:nvSpPr>
          <p:cNvPr name="TextBox 6" id="6"/>
          <p:cNvSpPr txBox="true"/>
          <p:nvPr/>
        </p:nvSpPr>
        <p:spPr>
          <a:xfrm rot="0">
            <a:off x="203283" y="4163060"/>
            <a:ext cx="6430863" cy="647065"/>
          </a:xfrm>
          <a:prstGeom prst="rect">
            <a:avLst/>
          </a:prstGeom>
        </p:spPr>
        <p:txBody>
          <a:bodyPr anchor="t" rtlCol="false" tIns="0" lIns="0" bIns="0" rIns="0">
            <a:spAutoFit/>
          </a:bodyPr>
          <a:lstStyle/>
          <a:p>
            <a:pPr algn="just">
              <a:lnSpc>
                <a:spcPts val="4759"/>
              </a:lnSpc>
            </a:pPr>
            <a:r>
              <a:rPr lang="en-US" sz="3399">
                <a:solidFill>
                  <a:srgbClr val="FFFFFF"/>
                </a:solidFill>
                <a:latin typeface="Times New Roman"/>
              </a:rPr>
              <a:t>there are 2  functions in the class -  </a:t>
            </a:r>
          </a:p>
        </p:txBody>
      </p:sp>
      <p:sp>
        <p:nvSpPr>
          <p:cNvPr name="TextBox 7" id="7"/>
          <p:cNvSpPr txBox="true"/>
          <p:nvPr/>
        </p:nvSpPr>
        <p:spPr>
          <a:xfrm rot="0">
            <a:off x="0" y="5152546"/>
            <a:ext cx="17259300" cy="1023576"/>
          </a:xfrm>
          <a:prstGeom prst="rect">
            <a:avLst/>
          </a:prstGeom>
        </p:spPr>
        <p:txBody>
          <a:bodyPr anchor="t" rtlCol="false" tIns="0" lIns="0" bIns="0" rIns="0">
            <a:spAutoFit/>
          </a:bodyPr>
          <a:lstStyle/>
          <a:p>
            <a:pPr algn="just" marL="610290" indent="-305145" lvl="1">
              <a:lnSpc>
                <a:spcPts val="3957"/>
              </a:lnSpc>
              <a:buFont typeface="Arial"/>
              <a:buChar char="•"/>
            </a:pPr>
            <a:r>
              <a:rPr lang="en-US" sz="2826">
                <a:solidFill>
                  <a:srgbClr val="FFFFFF"/>
                </a:solidFill>
                <a:latin typeface="Times New Roman"/>
              </a:rPr>
              <a:t>evaluate - this funciton is resposible for evealuating the current possition in tjhe matrix and return true if anybody wins or not. it takes 1 input that signifies whether its 1 player mode or 2 palyer mode.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618584" y="793116"/>
            <a:ext cx="8525416" cy="4795546"/>
          </a:xfrm>
          <a:custGeom>
            <a:avLst/>
            <a:gdLst/>
            <a:ahLst/>
            <a:cxnLst/>
            <a:rect r="r" b="b" t="t" l="l"/>
            <a:pathLst>
              <a:path h="4795546" w="8525416">
                <a:moveTo>
                  <a:pt x="0" y="0"/>
                </a:moveTo>
                <a:lnTo>
                  <a:pt x="8525416" y="0"/>
                </a:lnTo>
                <a:lnTo>
                  <a:pt x="8525416" y="4795547"/>
                </a:lnTo>
                <a:lnTo>
                  <a:pt x="0" y="4795547"/>
                </a:lnTo>
                <a:lnTo>
                  <a:pt x="0" y="0"/>
                </a:lnTo>
                <a:close/>
              </a:path>
            </a:pathLst>
          </a:custGeom>
          <a:blipFill>
            <a:blip r:embed="rId2"/>
            <a:stretch>
              <a:fillRect l="0" t="0" r="0" b="0"/>
            </a:stretch>
          </a:blipFill>
        </p:spPr>
      </p:sp>
      <p:sp>
        <p:nvSpPr>
          <p:cNvPr name="Freeform 3" id="3"/>
          <p:cNvSpPr/>
          <p:nvPr/>
        </p:nvSpPr>
        <p:spPr>
          <a:xfrm flipH="false" flipV="false" rot="0">
            <a:off x="10056831" y="5452745"/>
            <a:ext cx="7438052" cy="4834255"/>
          </a:xfrm>
          <a:custGeom>
            <a:avLst/>
            <a:gdLst/>
            <a:ahLst/>
            <a:cxnLst/>
            <a:rect r="r" b="b" t="t" l="l"/>
            <a:pathLst>
              <a:path h="4834255" w="7438052">
                <a:moveTo>
                  <a:pt x="0" y="0"/>
                </a:moveTo>
                <a:lnTo>
                  <a:pt x="7438053" y="0"/>
                </a:lnTo>
                <a:lnTo>
                  <a:pt x="7438053" y="4834255"/>
                </a:lnTo>
                <a:lnTo>
                  <a:pt x="0" y="4834255"/>
                </a:lnTo>
                <a:lnTo>
                  <a:pt x="0" y="0"/>
                </a:lnTo>
                <a:close/>
              </a:path>
            </a:pathLst>
          </a:custGeom>
          <a:blipFill>
            <a:blip r:embed="rId3"/>
            <a:stretch>
              <a:fillRect l="-45559" t="-50626" r="-59724" b="-27041"/>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667925" y="2723541"/>
            <a:ext cx="10952150" cy="5895414"/>
          </a:xfrm>
          <a:custGeom>
            <a:avLst/>
            <a:gdLst/>
            <a:ahLst/>
            <a:cxnLst/>
            <a:rect r="r" b="b" t="t" l="l"/>
            <a:pathLst>
              <a:path h="5895414" w="10952150">
                <a:moveTo>
                  <a:pt x="0" y="0"/>
                </a:moveTo>
                <a:lnTo>
                  <a:pt x="10952150" y="0"/>
                </a:lnTo>
                <a:lnTo>
                  <a:pt x="10952150" y="5895414"/>
                </a:lnTo>
                <a:lnTo>
                  <a:pt x="0" y="5895414"/>
                </a:lnTo>
                <a:lnTo>
                  <a:pt x="0" y="0"/>
                </a:lnTo>
                <a:close/>
              </a:path>
            </a:pathLst>
          </a:custGeom>
          <a:blipFill>
            <a:blip r:embed="rId2"/>
            <a:stretch>
              <a:fillRect l="0" t="0" r="0" b="0"/>
            </a:stretch>
          </a:blipFill>
        </p:spPr>
      </p:sp>
      <p:sp>
        <p:nvSpPr>
          <p:cNvPr name="TextBox 3" id="3"/>
          <p:cNvSpPr txBox="true"/>
          <p:nvPr/>
        </p:nvSpPr>
        <p:spPr>
          <a:xfrm rot="0">
            <a:off x="595387" y="866775"/>
            <a:ext cx="15249971" cy="781686"/>
          </a:xfrm>
          <a:prstGeom prst="rect">
            <a:avLst/>
          </a:prstGeom>
        </p:spPr>
        <p:txBody>
          <a:bodyPr anchor="t" rtlCol="false" tIns="0" lIns="0" bIns="0" rIns="0">
            <a:spAutoFit/>
          </a:bodyPr>
          <a:lstStyle/>
          <a:p>
            <a:pPr algn="ctr">
              <a:lnSpc>
                <a:spcPts val="5739"/>
              </a:lnSpc>
            </a:pPr>
            <a:r>
              <a:rPr lang="en-US" sz="4099">
                <a:solidFill>
                  <a:srgbClr val="FFFFFF"/>
                </a:solidFill>
                <a:latin typeface="Times New Roman"/>
              </a:rPr>
              <a:t>2. update - this function updates all the evaliation factors accodingly.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624868"/>
            <a:ext cx="8455762" cy="2756842"/>
          </a:xfrm>
          <a:custGeom>
            <a:avLst/>
            <a:gdLst/>
            <a:ahLst/>
            <a:cxnLst/>
            <a:rect r="r" b="b" t="t" l="l"/>
            <a:pathLst>
              <a:path h="2756842" w="8455762">
                <a:moveTo>
                  <a:pt x="0" y="0"/>
                </a:moveTo>
                <a:lnTo>
                  <a:pt x="8455762" y="0"/>
                </a:lnTo>
                <a:lnTo>
                  <a:pt x="8455762" y="2756842"/>
                </a:lnTo>
                <a:lnTo>
                  <a:pt x="0" y="2756842"/>
                </a:lnTo>
                <a:lnTo>
                  <a:pt x="0" y="0"/>
                </a:lnTo>
                <a:close/>
              </a:path>
            </a:pathLst>
          </a:custGeom>
          <a:blipFill>
            <a:blip r:embed="rId2"/>
            <a:stretch>
              <a:fillRect l="0" t="0" r="0" b="-15669"/>
            </a:stretch>
          </a:blipFill>
        </p:spPr>
      </p:sp>
      <p:sp>
        <p:nvSpPr>
          <p:cNvPr name="TextBox 3" id="3"/>
          <p:cNvSpPr txBox="true"/>
          <p:nvPr/>
        </p:nvSpPr>
        <p:spPr>
          <a:xfrm rot="0">
            <a:off x="1669107" y="217234"/>
            <a:ext cx="14949786" cy="1747519"/>
          </a:xfrm>
          <a:prstGeom prst="rect">
            <a:avLst/>
          </a:prstGeom>
        </p:spPr>
        <p:txBody>
          <a:bodyPr anchor="t" rtlCol="false" tIns="0" lIns="0" bIns="0" rIns="0">
            <a:spAutoFit/>
          </a:bodyPr>
          <a:lstStyle/>
          <a:p>
            <a:pPr algn="ctr">
              <a:lnSpc>
                <a:spcPts val="12880"/>
              </a:lnSpc>
            </a:pPr>
            <a:r>
              <a:rPr lang="en-US" sz="9200">
                <a:solidFill>
                  <a:srgbClr val="FFFFFF"/>
                </a:solidFill>
                <a:latin typeface="Times New Roman Bold"/>
              </a:rPr>
              <a:t>Player class (Child class)</a:t>
            </a:r>
          </a:p>
        </p:txBody>
      </p:sp>
      <p:sp>
        <p:nvSpPr>
          <p:cNvPr name="TextBox 4" id="4"/>
          <p:cNvSpPr txBox="true"/>
          <p:nvPr/>
        </p:nvSpPr>
        <p:spPr>
          <a:xfrm rot="0">
            <a:off x="1028700" y="4821110"/>
            <a:ext cx="7474676" cy="2447223"/>
          </a:xfrm>
          <a:prstGeom prst="rect">
            <a:avLst/>
          </a:prstGeom>
        </p:spPr>
        <p:txBody>
          <a:bodyPr anchor="t" rtlCol="false" tIns="0" lIns="0" bIns="0" rIns="0">
            <a:spAutoFit/>
          </a:bodyPr>
          <a:lstStyle/>
          <a:p>
            <a:pPr algn="just">
              <a:lnSpc>
                <a:spcPts val="4759"/>
              </a:lnSpc>
            </a:pPr>
            <a:r>
              <a:rPr lang="en-US" sz="3399">
                <a:solidFill>
                  <a:srgbClr val="FFFFFF"/>
                </a:solidFill>
                <a:latin typeface="Times New Roman"/>
              </a:rPr>
              <a:t>player class have a private variable named symbol that stores the sybmol that belong to a particular player (mainly X and O).</a:t>
            </a:r>
          </a:p>
        </p:txBody>
      </p:sp>
      <p:sp>
        <p:nvSpPr>
          <p:cNvPr name="TextBox 5" id="5"/>
          <p:cNvSpPr txBox="true"/>
          <p:nvPr/>
        </p:nvSpPr>
        <p:spPr>
          <a:xfrm rot="0">
            <a:off x="1028700" y="2491518"/>
            <a:ext cx="7474676" cy="1889760"/>
          </a:xfrm>
          <a:prstGeom prst="rect">
            <a:avLst/>
          </a:prstGeom>
        </p:spPr>
        <p:txBody>
          <a:bodyPr anchor="t" rtlCol="false" tIns="0" lIns="0" bIns="0" rIns="0">
            <a:spAutoFit/>
          </a:bodyPr>
          <a:lstStyle/>
          <a:p>
            <a:pPr algn="just">
              <a:lnSpc>
                <a:spcPts val="4878"/>
              </a:lnSpc>
            </a:pPr>
            <a:r>
              <a:rPr lang="en-US" sz="3484">
                <a:solidFill>
                  <a:srgbClr val="FFFFFF"/>
                </a:solidFill>
                <a:latin typeface="Times New Roman"/>
              </a:rPr>
              <a:t>Like the other class it also privately  inherits the Tic Tac Toe class to get access to the matrix.</a:t>
            </a:r>
          </a:p>
        </p:txBody>
      </p:sp>
      <p:sp>
        <p:nvSpPr>
          <p:cNvPr name="TextBox 6" id="6"/>
          <p:cNvSpPr txBox="true"/>
          <p:nvPr/>
        </p:nvSpPr>
        <p:spPr>
          <a:xfrm rot="0">
            <a:off x="1028700" y="7698641"/>
            <a:ext cx="5746750" cy="689610"/>
          </a:xfrm>
          <a:prstGeom prst="rect">
            <a:avLst/>
          </a:prstGeom>
        </p:spPr>
        <p:txBody>
          <a:bodyPr anchor="t" rtlCol="false" tIns="0" lIns="0" bIns="0" rIns="0">
            <a:spAutoFit/>
          </a:bodyPr>
          <a:lstStyle/>
          <a:p>
            <a:pPr algn="just">
              <a:lnSpc>
                <a:spcPts val="5039"/>
              </a:lnSpc>
            </a:pPr>
            <a:r>
              <a:rPr lang="en-US" sz="3599">
                <a:solidFill>
                  <a:srgbClr val="FFFFFF"/>
                </a:solidFill>
                <a:latin typeface="Times New Roman"/>
              </a:rPr>
              <a:t>this class contains 2 functions</a:t>
            </a:r>
          </a:p>
        </p:txBody>
      </p:sp>
      <p:sp>
        <p:nvSpPr>
          <p:cNvPr name="TextBox 7" id="7"/>
          <p:cNvSpPr txBox="true"/>
          <p:nvPr/>
        </p:nvSpPr>
        <p:spPr>
          <a:xfrm rot="0">
            <a:off x="653305" y="8501600"/>
            <a:ext cx="9909571" cy="706120"/>
          </a:xfrm>
          <a:prstGeom prst="rect">
            <a:avLst/>
          </a:prstGeom>
        </p:spPr>
        <p:txBody>
          <a:bodyPr anchor="t" rtlCol="false" tIns="0" lIns="0" bIns="0" rIns="0">
            <a:spAutoFit/>
          </a:bodyPr>
          <a:lstStyle/>
          <a:p>
            <a:pPr algn="just" marL="798828" indent="-399414" lvl="1">
              <a:lnSpc>
                <a:spcPts val="5179"/>
              </a:lnSpc>
              <a:buFont typeface="Arial"/>
              <a:buChar char="•"/>
            </a:pPr>
            <a:r>
              <a:rPr lang="en-US" sz="3699">
                <a:solidFill>
                  <a:srgbClr val="FFFFFF"/>
                </a:solidFill>
                <a:latin typeface="Times New Roman"/>
              </a:rPr>
              <a:t> set symbol - this sets the symbol variable.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DAFl0qvLSoY</dc:identifier>
  <dcterms:modified xsi:type="dcterms:W3CDTF">2011-08-01T06:04:30Z</dcterms:modified>
  <cp:revision>1</cp:revision>
  <dc:title>Blue Purple Futuristic Modern 3D Tech Company Business Presentation</dc:title>
</cp:coreProperties>
</file>