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57" r:id="rId4"/>
    <p:sldId id="258" r:id="rId5"/>
    <p:sldId id="259" r:id="rId6"/>
    <p:sldId id="260" r:id="rId7"/>
    <p:sldId id="261" r:id="rId8"/>
    <p:sldId id="262" r:id="rId9"/>
    <p:sldId id="263" r:id="rId10"/>
    <p:sldId id="276" r:id="rId11"/>
    <p:sldId id="277" r:id="rId12"/>
    <p:sldId id="278" r:id="rId13"/>
    <p:sldId id="264" r:id="rId14"/>
    <p:sldId id="265" r:id="rId15"/>
    <p:sldId id="266" r:id="rId16"/>
    <p:sldId id="267" r:id="rId17"/>
    <p:sldId id="269" r:id="rId18"/>
    <p:sldId id="270" r:id="rId19"/>
    <p:sldId id="274" r:id="rId20"/>
    <p:sldId id="272" r:id="rId21"/>
    <p:sldId id="279" r:id="rId22"/>
    <p:sldId id="273"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20EE11-412E-424F-B598-001B3743DEB4}" type="datetimeFigureOut">
              <a:rPr lang="en-IN" smtClean="0"/>
              <a:t>12-02-2024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B13DB19-D42A-4967-B980-07D855B6B864}" type="slidenum">
              <a:rPr lang="en-IN" smtClean="0"/>
              <a:t>‹#›</a:t>
            </a:fld>
            <a:endParaRPr lang="en-IN"/>
          </a:p>
        </p:txBody>
      </p:sp>
    </p:spTree>
    <p:extLst>
      <p:ext uri="{BB962C8B-B14F-4D97-AF65-F5344CB8AC3E}">
        <p14:creationId xmlns:p14="http://schemas.microsoft.com/office/powerpoint/2010/main" val="3282922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20EE11-412E-424F-B598-001B3743DEB4}"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3DB19-D42A-4967-B980-07D855B6B864}" type="slidenum">
              <a:rPr lang="en-IN" smtClean="0"/>
              <a:t>‹#›</a:t>
            </a:fld>
            <a:endParaRPr lang="en-IN"/>
          </a:p>
        </p:txBody>
      </p:sp>
    </p:spTree>
    <p:extLst>
      <p:ext uri="{BB962C8B-B14F-4D97-AF65-F5344CB8AC3E}">
        <p14:creationId xmlns:p14="http://schemas.microsoft.com/office/powerpoint/2010/main" val="3504500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0EE11-412E-424F-B598-001B3743DEB4}"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DB19-D42A-4967-B980-07D855B6B864}" type="slidenum">
              <a:rPr lang="en-IN" smtClean="0"/>
              <a:t>‹#›</a:t>
            </a:fld>
            <a:endParaRPr lang="en-IN"/>
          </a:p>
        </p:txBody>
      </p:sp>
    </p:spTree>
    <p:extLst>
      <p:ext uri="{BB962C8B-B14F-4D97-AF65-F5344CB8AC3E}">
        <p14:creationId xmlns:p14="http://schemas.microsoft.com/office/powerpoint/2010/main" val="2997545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0EE11-412E-424F-B598-001B3743DEB4}"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DB19-D42A-4967-B980-07D855B6B864}" type="slidenum">
              <a:rPr lang="en-IN" smtClean="0"/>
              <a:t>‹#›</a:t>
            </a:fld>
            <a:endParaRPr lang="en-IN"/>
          </a:p>
        </p:txBody>
      </p:sp>
    </p:spTree>
    <p:extLst>
      <p:ext uri="{BB962C8B-B14F-4D97-AF65-F5344CB8AC3E}">
        <p14:creationId xmlns:p14="http://schemas.microsoft.com/office/powerpoint/2010/main" val="2888829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0EE11-412E-424F-B598-001B3743DEB4}"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DB19-D42A-4967-B980-07D855B6B864}" type="slidenum">
              <a:rPr lang="en-IN" smtClean="0"/>
              <a:t>‹#›</a:t>
            </a:fld>
            <a:endParaRPr lang="en-IN"/>
          </a:p>
        </p:txBody>
      </p:sp>
    </p:spTree>
    <p:extLst>
      <p:ext uri="{BB962C8B-B14F-4D97-AF65-F5344CB8AC3E}">
        <p14:creationId xmlns:p14="http://schemas.microsoft.com/office/powerpoint/2010/main" val="2172416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0EE11-412E-424F-B598-001B3743DEB4}"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DB19-D42A-4967-B980-07D855B6B864}" type="slidenum">
              <a:rPr lang="en-IN" smtClean="0"/>
              <a:t>‹#›</a:t>
            </a:fld>
            <a:endParaRPr lang="en-IN"/>
          </a:p>
        </p:txBody>
      </p:sp>
    </p:spTree>
    <p:extLst>
      <p:ext uri="{BB962C8B-B14F-4D97-AF65-F5344CB8AC3E}">
        <p14:creationId xmlns:p14="http://schemas.microsoft.com/office/powerpoint/2010/main" val="2628716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0EE11-412E-424F-B598-001B3743DEB4}"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DB19-D42A-4967-B980-07D855B6B864}" type="slidenum">
              <a:rPr lang="en-IN" smtClean="0"/>
              <a:t>‹#›</a:t>
            </a:fld>
            <a:endParaRPr lang="en-IN"/>
          </a:p>
        </p:txBody>
      </p:sp>
    </p:spTree>
    <p:extLst>
      <p:ext uri="{BB962C8B-B14F-4D97-AF65-F5344CB8AC3E}">
        <p14:creationId xmlns:p14="http://schemas.microsoft.com/office/powerpoint/2010/main" val="948263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0EE11-412E-424F-B598-001B3743DEB4}"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DB19-D42A-4967-B980-07D855B6B864}" type="slidenum">
              <a:rPr lang="en-IN" smtClean="0"/>
              <a:t>‹#›</a:t>
            </a:fld>
            <a:endParaRPr lang="en-IN"/>
          </a:p>
        </p:txBody>
      </p:sp>
    </p:spTree>
    <p:extLst>
      <p:ext uri="{BB962C8B-B14F-4D97-AF65-F5344CB8AC3E}">
        <p14:creationId xmlns:p14="http://schemas.microsoft.com/office/powerpoint/2010/main" val="2263664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0EE11-412E-424F-B598-001B3743DEB4}"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DB19-D42A-4967-B980-07D855B6B864}" type="slidenum">
              <a:rPr lang="en-IN" smtClean="0"/>
              <a:t>‹#›</a:t>
            </a:fld>
            <a:endParaRPr lang="en-IN"/>
          </a:p>
        </p:txBody>
      </p:sp>
    </p:spTree>
    <p:extLst>
      <p:ext uri="{BB962C8B-B14F-4D97-AF65-F5344CB8AC3E}">
        <p14:creationId xmlns:p14="http://schemas.microsoft.com/office/powerpoint/2010/main" val="211704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0EE11-412E-424F-B598-001B3743DEB4}"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B13DB19-D42A-4967-B980-07D855B6B864}" type="slidenum">
              <a:rPr lang="en-IN" smtClean="0"/>
              <a:t>‹#›</a:t>
            </a:fld>
            <a:endParaRPr lang="en-IN"/>
          </a:p>
        </p:txBody>
      </p:sp>
    </p:spTree>
    <p:extLst>
      <p:ext uri="{BB962C8B-B14F-4D97-AF65-F5344CB8AC3E}">
        <p14:creationId xmlns:p14="http://schemas.microsoft.com/office/powerpoint/2010/main" val="109643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0EE11-412E-424F-B598-001B3743DEB4}"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3DB19-D42A-4967-B980-07D855B6B864}" type="slidenum">
              <a:rPr lang="en-IN" smtClean="0"/>
              <a:t>‹#›</a:t>
            </a:fld>
            <a:endParaRPr lang="en-IN"/>
          </a:p>
        </p:txBody>
      </p:sp>
    </p:spTree>
    <p:extLst>
      <p:ext uri="{BB962C8B-B14F-4D97-AF65-F5344CB8AC3E}">
        <p14:creationId xmlns:p14="http://schemas.microsoft.com/office/powerpoint/2010/main" val="831630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20EE11-412E-424F-B598-001B3743DEB4}"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3DB19-D42A-4967-B980-07D855B6B864}" type="slidenum">
              <a:rPr lang="en-IN" smtClean="0"/>
              <a:t>‹#›</a:t>
            </a:fld>
            <a:endParaRPr lang="en-IN"/>
          </a:p>
        </p:txBody>
      </p:sp>
    </p:spTree>
    <p:extLst>
      <p:ext uri="{BB962C8B-B14F-4D97-AF65-F5344CB8AC3E}">
        <p14:creationId xmlns:p14="http://schemas.microsoft.com/office/powerpoint/2010/main" val="267768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20EE11-412E-424F-B598-001B3743DEB4}" type="datetimeFigureOut">
              <a:rPr lang="en-IN" smtClean="0"/>
              <a:t>12-02-2024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13DB19-D42A-4967-B980-07D855B6B864}" type="slidenum">
              <a:rPr lang="en-IN" smtClean="0"/>
              <a:t>‹#›</a:t>
            </a:fld>
            <a:endParaRPr lang="en-IN"/>
          </a:p>
        </p:txBody>
      </p:sp>
    </p:spTree>
    <p:extLst>
      <p:ext uri="{BB962C8B-B14F-4D97-AF65-F5344CB8AC3E}">
        <p14:creationId xmlns:p14="http://schemas.microsoft.com/office/powerpoint/2010/main" val="38452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20EE11-412E-424F-B598-001B3743DEB4}" type="datetimeFigureOut">
              <a:rPr lang="en-IN" smtClean="0"/>
              <a:t>12-02-2024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13DB19-D42A-4967-B980-07D855B6B864}" type="slidenum">
              <a:rPr lang="en-IN" smtClean="0"/>
              <a:t>‹#›</a:t>
            </a:fld>
            <a:endParaRPr lang="en-IN"/>
          </a:p>
        </p:txBody>
      </p:sp>
    </p:spTree>
    <p:extLst>
      <p:ext uri="{BB962C8B-B14F-4D97-AF65-F5344CB8AC3E}">
        <p14:creationId xmlns:p14="http://schemas.microsoft.com/office/powerpoint/2010/main" val="3863493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20EE11-412E-424F-B598-001B3743DEB4}" type="datetimeFigureOut">
              <a:rPr lang="en-IN" smtClean="0"/>
              <a:t>12-02-2024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13DB19-D42A-4967-B980-07D855B6B864}" type="slidenum">
              <a:rPr lang="en-IN" smtClean="0"/>
              <a:t>‹#›</a:t>
            </a:fld>
            <a:endParaRPr lang="en-IN"/>
          </a:p>
        </p:txBody>
      </p:sp>
    </p:spTree>
    <p:extLst>
      <p:ext uri="{BB962C8B-B14F-4D97-AF65-F5344CB8AC3E}">
        <p14:creationId xmlns:p14="http://schemas.microsoft.com/office/powerpoint/2010/main" val="195029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20EE11-412E-424F-B598-001B3743DEB4}"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3DB19-D42A-4967-B980-07D855B6B864}" type="slidenum">
              <a:rPr lang="en-IN" smtClean="0"/>
              <a:t>‹#›</a:t>
            </a:fld>
            <a:endParaRPr lang="en-IN"/>
          </a:p>
        </p:txBody>
      </p:sp>
    </p:spTree>
    <p:extLst>
      <p:ext uri="{BB962C8B-B14F-4D97-AF65-F5344CB8AC3E}">
        <p14:creationId xmlns:p14="http://schemas.microsoft.com/office/powerpoint/2010/main" val="2949020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20EE11-412E-424F-B598-001B3743DEB4}"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3DB19-D42A-4967-B980-07D855B6B864}" type="slidenum">
              <a:rPr lang="en-IN" smtClean="0"/>
              <a:t>‹#›</a:t>
            </a:fld>
            <a:endParaRPr lang="en-IN"/>
          </a:p>
        </p:txBody>
      </p:sp>
    </p:spTree>
    <p:extLst>
      <p:ext uri="{BB962C8B-B14F-4D97-AF65-F5344CB8AC3E}">
        <p14:creationId xmlns:p14="http://schemas.microsoft.com/office/powerpoint/2010/main" val="3652775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20EE11-412E-424F-B598-001B3743DEB4}" type="datetimeFigureOut">
              <a:rPr lang="en-IN" smtClean="0"/>
              <a:t>12-02-2024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13DB19-D42A-4967-B980-07D855B6B864}" type="slidenum">
              <a:rPr lang="en-IN" smtClean="0"/>
              <a:t>‹#›</a:t>
            </a:fld>
            <a:endParaRPr lang="en-IN"/>
          </a:p>
        </p:txBody>
      </p:sp>
    </p:spTree>
    <p:extLst>
      <p:ext uri="{BB962C8B-B14F-4D97-AF65-F5344CB8AC3E}">
        <p14:creationId xmlns:p14="http://schemas.microsoft.com/office/powerpoint/2010/main" val="4245791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7759-74E0-6E11-D8AB-9C43BED4E18A}"/>
              </a:ext>
            </a:extLst>
          </p:cNvPr>
          <p:cNvSpPr>
            <a:spLocks noGrp="1"/>
          </p:cNvSpPr>
          <p:nvPr>
            <p:ph type="ctrTitle"/>
          </p:nvPr>
        </p:nvSpPr>
        <p:spPr>
          <a:xfrm>
            <a:off x="2928400" y="1185333"/>
            <a:ext cx="8574622" cy="1388534"/>
          </a:xfrm>
        </p:spPr>
        <p:txBody>
          <a:bodyPr>
            <a:normAutofit fontScale="90000"/>
          </a:bodyPr>
          <a:lstStyle/>
          <a:p>
            <a:r>
              <a:rPr lang="en-IN" sz="8800" dirty="0">
                <a:solidFill>
                  <a:schemeClr val="accent1">
                    <a:lumMod val="50000"/>
                  </a:schemeClr>
                </a:solidFill>
                <a:effectLst>
                  <a:outerShdw blurRad="38100" dist="38100" dir="2700000" algn="tl">
                    <a:srgbClr val="000000">
                      <a:alpha val="43137"/>
                    </a:srgbClr>
                  </a:outerShdw>
                </a:effectLst>
              </a:rPr>
              <a:t>Microsoft Clarity</a:t>
            </a:r>
          </a:p>
        </p:txBody>
      </p:sp>
      <p:sp>
        <p:nvSpPr>
          <p:cNvPr id="3" name="Subtitle 2">
            <a:extLst>
              <a:ext uri="{FF2B5EF4-FFF2-40B4-BE49-F238E27FC236}">
                <a16:creationId xmlns:a16="http://schemas.microsoft.com/office/drawing/2014/main" id="{0E5FD7FB-3695-7A1C-6C7D-7222983FE387}"/>
              </a:ext>
            </a:extLst>
          </p:cNvPr>
          <p:cNvSpPr>
            <a:spLocks noGrp="1"/>
          </p:cNvSpPr>
          <p:nvPr>
            <p:ph type="subTitle" idx="1"/>
          </p:nvPr>
        </p:nvSpPr>
        <p:spPr>
          <a:xfrm>
            <a:off x="4515377" y="5223281"/>
            <a:ext cx="6987645" cy="1388534"/>
          </a:xfrm>
        </p:spPr>
        <p:txBody>
          <a:bodyPr>
            <a:normAutofit/>
          </a:bodyPr>
          <a:lstStyle/>
          <a:p>
            <a:r>
              <a:rPr lang="en-US" sz="3200" dirty="0">
                <a:effectLst>
                  <a:outerShdw blurRad="38100" dist="38100" dir="2700000" algn="tl">
                    <a:srgbClr val="000000">
                      <a:alpha val="43137"/>
                    </a:srgbClr>
                  </a:outerShdw>
                </a:effectLst>
              </a:rPr>
              <a:t>Presented by</a:t>
            </a:r>
          </a:p>
          <a:p>
            <a:r>
              <a:rPr lang="en-US" sz="3200" dirty="0" err="1">
                <a:effectLst>
                  <a:outerShdw blurRad="38100" dist="38100" dir="2700000" algn="tl">
                    <a:srgbClr val="000000">
                      <a:alpha val="43137"/>
                    </a:srgbClr>
                  </a:outerShdw>
                </a:effectLst>
              </a:rPr>
              <a:t>Priyanshu</a:t>
            </a:r>
            <a:r>
              <a:rPr lang="en-US" sz="3200" dirty="0">
                <a:effectLst>
                  <a:outerShdw blurRad="38100" dist="38100" dir="2700000" algn="tl">
                    <a:srgbClr val="000000">
                      <a:alpha val="43137"/>
                    </a:srgbClr>
                  </a:outerShdw>
                </a:effectLst>
              </a:rPr>
              <a:t> </a:t>
            </a:r>
            <a:r>
              <a:rPr lang="en-US" sz="3200" dirty="0" err="1">
                <a:effectLst>
                  <a:outerShdw blurRad="38100" dist="38100" dir="2700000" algn="tl">
                    <a:srgbClr val="000000">
                      <a:alpha val="43137"/>
                    </a:srgbClr>
                  </a:outerShdw>
                </a:effectLst>
              </a:rPr>
              <a:t>Koley</a:t>
            </a:r>
            <a:endParaRPr lang="en-IN"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03948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15861-9E26-A290-8E6A-C2FD579BE8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1FFCF-58C6-A025-1F06-2E91400D59B2}"/>
              </a:ext>
            </a:extLst>
          </p:cNvPr>
          <p:cNvSpPr>
            <a:spLocks noGrp="1"/>
          </p:cNvSpPr>
          <p:nvPr>
            <p:ph idx="1"/>
          </p:nvPr>
        </p:nvSpPr>
        <p:spPr>
          <a:xfrm>
            <a:off x="1406770" y="1111349"/>
            <a:ext cx="10536702" cy="4077871"/>
          </a:xfrm>
        </p:spPr>
        <p:txBody>
          <a:bodyPr>
            <a:normAutofit/>
          </a:bodyPr>
          <a:lstStyle/>
          <a:p>
            <a:pPr marL="0" indent="0">
              <a:lnSpc>
                <a:spcPct val="120000"/>
              </a:lnSpc>
              <a:buNone/>
            </a:pPr>
            <a:r>
              <a:rPr lang="en-US" dirty="0"/>
              <a:t>Microsoft Clarity is a powerful analytics tool that allows you to gain insights into user behavior and preferences within an application. By analyzing user interactions, we can make data-driven decisions to improve the user experience and drive business growth.</a:t>
            </a:r>
          </a:p>
          <a:p>
            <a:pPr marL="0" indent="0">
              <a:lnSpc>
                <a:spcPct val="120000"/>
              </a:lnSpc>
              <a:buNone/>
            </a:pPr>
            <a:endParaRPr lang="en-IN" dirty="0"/>
          </a:p>
        </p:txBody>
      </p:sp>
      <p:sp>
        <p:nvSpPr>
          <p:cNvPr id="2" name="Title 1">
            <a:extLst>
              <a:ext uri="{FF2B5EF4-FFF2-40B4-BE49-F238E27FC236}">
                <a16:creationId xmlns:a16="http://schemas.microsoft.com/office/drawing/2014/main" id="{CBD890D3-F742-7BEB-1491-B99B7A9D614D}"/>
              </a:ext>
            </a:extLst>
          </p:cNvPr>
          <p:cNvSpPr>
            <a:spLocks noGrp="1"/>
          </p:cNvSpPr>
          <p:nvPr>
            <p:ph type="title"/>
          </p:nvPr>
        </p:nvSpPr>
        <p:spPr>
          <a:xfrm>
            <a:off x="1484311" y="1"/>
            <a:ext cx="10018713" cy="853439"/>
          </a:xfrm>
        </p:spPr>
        <p:txBody>
          <a:bodyPr/>
          <a:lstStyle/>
          <a:p>
            <a:r>
              <a:rPr lang="en-IN" dirty="0" err="1">
                <a:effectLst>
                  <a:outerShdw blurRad="38100" dist="38100" dir="2700000" algn="tl">
                    <a:srgbClr val="000000">
                      <a:alpha val="43137"/>
                    </a:srgbClr>
                  </a:outerShdw>
                </a:effectLst>
              </a:rPr>
              <a:t>Analyzing</a:t>
            </a:r>
            <a:r>
              <a:rPr lang="en-IN" dirty="0">
                <a:effectLst>
                  <a:outerShdw blurRad="38100" dist="38100" dir="2700000" algn="tl">
                    <a:srgbClr val="000000">
                      <a:alpha val="43137"/>
                    </a:srgbClr>
                  </a:outerShdw>
                </a:effectLst>
              </a:rPr>
              <a:t> User Interactions</a:t>
            </a:r>
          </a:p>
        </p:txBody>
      </p:sp>
      <p:pic>
        <p:nvPicPr>
          <p:cNvPr id="5" name="Picture 4">
            <a:extLst>
              <a:ext uri="{FF2B5EF4-FFF2-40B4-BE49-F238E27FC236}">
                <a16:creationId xmlns:a16="http://schemas.microsoft.com/office/drawing/2014/main" id="{6280FE98-3099-45DA-7D6F-65F0CD1694F3}"/>
              </a:ext>
            </a:extLst>
          </p:cNvPr>
          <p:cNvPicPr>
            <a:picLocks noChangeAspect="1"/>
          </p:cNvPicPr>
          <p:nvPr/>
        </p:nvPicPr>
        <p:blipFill>
          <a:blip r:embed="rId2"/>
          <a:stretch>
            <a:fillRect/>
          </a:stretch>
        </p:blipFill>
        <p:spPr>
          <a:xfrm>
            <a:off x="2224087" y="4206240"/>
            <a:ext cx="9592775" cy="20767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14887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028AD-B940-7C6F-AC31-A45041A63AD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C38B8B-1CEB-8A14-DECF-C390F42C63C2}"/>
              </a:ext>
            </a:extLst>
          </p:cNvPr>
          <p:cNvSpPr>
            <a:spLocks noGrp="1"/>
          </p:cNvSpPr>
          <p:nvPr>
            <p:ph idx="1"/>
          </p:nvPr>
        </p:nvSpPr>
        <p:spPr>
          <a:xfrm>
            <a:off x="1674054" y="853439"/>
            <a:ext cx="10517945" cy="5434819"/>
          </a:xfrm>
        </p:spPr>
        <p:txBody>
          <a:bodyPr>
            <a:noAutofit/>
          </a:bodyPr>
          <a:lstStyle/>
          <a:p>
            <a:pPr marL="0" indent="0">
              <a:lnSpc>
                <a:spcPct val="120000"/>
              </a:lnSpc>
              <a:buNone/>
            </a:pPr>
            <a:r>
              <a:rPr lang="en-US" b="1" i="0" dirty="0">
                <a:solidFill>
                  <a:srgbClr val="000000"/>
                </a:solidFill>
                <a:effectLst/>
              </a:rPr>
              <a:t>Track User Interactions</a:t>
            </a:r>
          </a:p>
          <a:p>
            <a:pPr marL="0" indent="0">
              <a:lnSpc>
                <a:spcPct val="120000"/>
              </a:lnSpc>
              <a:buNone/>
            </a:pPr>
            <a:r>
              <a:rPr lang="en-US" sz="2200" b="0" i="0" dirty="0">
                <a:solidFill>
                  <a:srgbClr val="000000"/>
                </a:solidFill>
                <a:effectLst/>
              </a:rPr>
              <a:t>Microsoft Clarity allows us to track various user interactions, such as clicks, scrolls, and form submissions. By collecting this data, we can understand how users engage with our application and identify areas for improvement.</a:t>
            </a:r>
          </a:p>
          <a:p>
            <a:pPr marL="0" indent="0">
              <a:lnSpc>
                <a:spcPct val="120000"/>
              </a:lnSpc>
              <a:buNone/>
            </a:pPr>
            <a:r>
              <a:rPr lang="en-US" b="1" i="0" dirty="0">
                <a:solidFill>
                  <a:srgbClr val="000000"/>
                </a:solidFill>
                <a:effectLst/>
              </a:rPr>
              <a:t>Analyze User Behavior</a:t>
            </a:r>
          </a:p>
          <a:p>
            <a:pPr marL="0" indent="0">
              <a:lnSpc>
                <a:spcPct val="120000"/>
              </a:lnSpc>
              <a:buNone/>
            </a:pPr>
            <a:r>
              <a:rPr lang="en-US" sz="2200" b="0" i="0" dirty="0">
                <a:solidFill>
                  <a:srgbClr val="000000"/>
                </a:solidFill>
                <a:effectLst/>
              </a:rPr>
              <a:t>Once we have collected user interaction data, we can analyze it using Microsoft Clarity's powerful analytics features. This includes heatmaps, session recordings, and funnels. These tools provide valuable insights into how users navigate our application and where they may encounter difficulties.</a:t>
            </a:r>
          </a:p>
        </p:txBody>
      </p:sp>
      <p:sp>
        <p:nvSpPr>
          <p:cNvPr id="7" name="Title 1">
            <a:extLst>
              <a:ext uri="{FF2B5EF4-FFF2-40B4-BE49-F238E27FC236}">
                <a16:creationId xmlns:a16="http://schemas.microsoft.com/office/drawing/2014/main" id="{4D819BBD-4315-8A90-2798-42E37721AB4A}"/>
              </a:ext>
            </a:extLst>
          </p:cNvPr>
          <p:cNvSpPr>
            <a:spLocks noGrp="1"/>
          </p:cNvSpPr>
          <p:nvPr>
            <p:ph type="title"/>
          </p:nvPr>
        </p:nvSpPr>
        <p:spPr>
          <a:xfrm>
            <a:off x="1484311" y="1"/>
            <a:ext cx="10018713" cy="853439"/>
          </a:xfrm>
        </p:spPr>
        <p:txBody>
          <a:bodyPr/>
          <a:lstStyle/>
          <a:p>
            <a:r>
              <a:rPr lang="en-IN" dirty="0" err="1">
                <a:effectLst>
                  <a:outerShdw blurRad="38100" dist="38100" dir="2700000" algn="tl">
                    <a:srgbClr val="000000">
                      <a:alpha val="43137"/>
                    </a:srgbClr>
                  </a:outerShdw>
                </a:effectLst>
              </a:rPr>
              <a:t>Analyzing</a:t>
            </a:r>
            <a:r>
              <a:rPr lang="en-IN" dirty="0">
                <a:effectLst>
                  <a:outerShdw blurRad="38100" dist="38100" dir="2700000" algn="tl">
                    <a:srgbClr val="000000">
                      <a:alpha val="43137"/>
                    </a:srgbClr>
                  </a:outerShdw>
                </a:effectLst>
              </a:rPr>
              <a:t> User Interactions</a:t>
            </a:r>
          </a:p>
        </p:txBody>
      </p:sp>
    </p:spTree>
    <p:extLst>
      <p:ext uri="{BB962C8B-B14F-4D97-AF65-F5344CB8AC3E}">
        <p14:creationId xmlns:p14="http://schemas.microsoft.com/office/powerpoint/2010/main" val="3355514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D3684-C23A-B075-A4D1-2BAB0175D36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5A122-0DB0-473F-5518-23CD2638B87E}"/>
              </a:ext>
            </a:extLst>
          </p:cNvPr>
          <p:cNvSpPr>
            <a:spLocks noGrp="1"/>
          </p:cNvSpPr>
          <p:nvPr>
            <p:ph idx="1"/>
          </p:nvPr>
        </p:nvSpPr>
        <p:spPr>
          <a:xfrm>
            <a:off x="1674054" y="853440"/>
            <a:ext cx="10517945" cy="5434818"/>
          </a:xfrm>
        </p:spPr>
        <p:txBody>
          <a:bodyPr>
            <a:noAutofit/>
          </a:bodyPr>
          <a:lstStyle/>
          <a:p>
            <a:pPr marL="0" indent="0" algn="l">
              <a:lnSpc>
                <a:spcPct val="120000"/>
              </a:lnSpc>
              <a:buNone/>
            </a:pPr>
            <a:r>
              <a:rPr lang="en-US" b="1" i="0" dirty="0">
                <a:solidFill>
                  <a:srgbClr val="000000"/>
                </a:solidFill>
                <a:effectLst/>
              </a:rPr>
              <a:t>Identify Patterns</a:t>
            </a:r>
          </a:p>
          <a:p>
            <a:pPr marL="0" indent="0">
              <a:lnSpc>
                <a:spcPct val="120000"/>
              </a:lnSpc>
              <a:buNone/>
            </a:pPr>
            <a:r>
              <a:rPr lang="en-US" sz="2200" b="0" i="0" dirty="0">
                <a:solidFill>
                  <a:srgbClr val="000000"/>
                </a:solidFill>
                <a:effectLst/>
              </a:rPr>
              <a:t>By analyzing user behavior data, we can identify patterns and trends that emerge. This can include common paths that users take, popular features or pages, and areas where users may drop off or abandon the application. These patterns can inform our decision-making and help us prioritize improvements.</a:t>
            </a:r>
          </a:p>
          <a:p>
            <a:pPr marL="0" indent="0" algn="l">
              <a:lnSpc>
                <a:spcPct val="120000"/>
              </a:lnSpc>
              <a:buNone/>
            </a:pPr>
            <a:r>
              <a:rPr lang="en-US" b="1" i="0" dirty="0">
                <a:solidFill>
                  <a:srgbClr val="000000"/>
                </a:solidFill>
                <a:effectLst/>
              </a:rPr>
              <a:t>Optimize User Experience</a:t>
            </a:r>
          </a:p>
          <a:p>
            <a:pPr marL="0" indent="0">
              <a:lnSpc>
                <a:spcPct val="120000"/>
              </a:lnSpc>
              <a:buNone/>
            </a:pPr>
            <a:r>
              <a:rPr lang="en-US" sz="2200" b="0" i="0" dirty="0">
                <a:solidFill>
                  <a:srgbClr val="000000"/>
                </a:solidFill>
                <a:effectLst/>
              </a:rPr>
              <a:t>With the insights gained from Microsoft Clarity, we can optimize the user experience of our application. This may involve making design changes, improving navigation, or streamlining the user flow. By addressing pain points and enhancing usability, we can create a more engaging and satisfying experience for our users.</a:t>
            </a:r>
          </a:p>
        </p:txBody>
      </p:sp>
      <p:sp>
        <p:nvSpPr>
          <p:cNvPr id="2" name="Title 1">
            <a:extLst>
              <a:ext uri="{FF2B5EF4-FFF2-40B4-BE49-F238E27FC236}">
                <a16:creationId xmlns:a16="http://schemas.microsoft.com/office/drawing/2014/main" id="{B550FB43-EA53-1999-1AB8-4493E87942AE}"/>
              </a:ext>
            </a:extLst>
          </p:cNvPr>
          <p:cNvSpPr>
            <a:spLocks noGrp="1"/>
          </p:cNvSpPr>
          <p:nvPr>
            <p:ph type="title"/>
          </p:nvPr>
        </p:nvSpPr>
        <p:spPr>
          <a:xfrm>
            <a:off x="1484311" y="1"/>
            <a:ext cx="10018713" cy="853439"/>
          </a:xfrm>
        </p:spPr>
        <p:txBody>
          <a:bodyPr/>
          <a:lstStyle/>
          <a:p>
            <a:r>
              <a:rPr lang="en-IN" dirty="0" err="1">
                <a:effectLst>
                  <a:outerShdw blurRad="38100" dist="38100" dir="2700000" algn="tl">
                    <a:srgbClr val="000000">
                      <a:alpha val="43137"/>
                    </a:srgbClr>
                  </a:outerShdw>
                </a:effectLst>
              </a:rPr>
              <a:t>Analyzing</a:t>
            </a:r>
            <a:r>
              <a:rPr lang="en-IN" dirty="0">
                <a:effectLst>
                  <a:outerShdw blurRad="38100" dist="38100" dir="2700000" algn="tl">
                    <a:srgbClr val="000000">
                      <a:alpha val="43137"/>
                    </a:srgbClr>
                  </a:outerShdw>
                </a:effectLst>
              </a:rPr>
              <a:t> User Interactions</a:t>
            </a:r>
          </a:p>
        </p:txBody>
      </p:sp>
    </p:spTree>
    <p:extLst>
      <p:ext uri="{BB962C8B-B14F-4D97-AF65-F5344CB8AC3E}">
        <p14:creationId xmlns:p14="http://schemas.microsoft.com/office/powerpoint/2010/main" val="884911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68793-D6A9-0CA3-C7E6-F7AF589A3625}"/>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CA7078-9AEE-BC2D-2BDE-2D0A524353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288" y="931228"/>
            <a:ext cx="11925526" cy="5160083"/>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BA24B029-3CA3-A301-8D69-CC416A9DADCB}"/>
              </a:ext>
            </a:extLst>
          </p:cNvPr>
          <p:cNvSpPr>
            <a:spLocks noGrp="1"/>
          </p:cNvSpPr>
          <p:nvPr>
            <p:ph type="title"/>
          </p:nvPr>
        </p:nvSpPr>
        <p:spPr>
          <a:xfrm>
            <a:off x="0" y="1"/>
            <a:ext cx="12191999" cy="853439"/>
          </a:xfrm>
        </p:spPr>
        <p:txBody>
          <a:bodyPr/>
          <a:lstStyle/>
          <a:p>
            <a:r>
              <a:rPr lang="en-IN" dirty="0">
                <a:effectLst>
                  <a:outerShdw blurRad="38100" dist="38100" dir="2700000" algn="tl">
                    <a:srgbClr val="000000">
                      <a:alpha val="43137"/>
                    </a:srgbClr>
                  </a:outerShdw>
                </a:effectLst>
              </a:rPr>
              <a:t>Dashboard</a:t>
            </a:r>
          </a:p>
        </p:txBody>
      </p:sp>
      <p:sp>
        <p:nvSpPr>
          <p:cNvPr id="7" name="TextBox 6">
            <a:extLst>
              <a:ext uri="{FF2B5EF4-FFF2-40B4-BE49-F238E27FC236}">
                <a16:creationId xmlns:a16="http://schemas.microsoft.com/office/drawing/2014/main" id="{144C2E67-FC5C-87D3-E254-C1C0088A2D9D}"/>
              </a:ext>
            </a:extLst>
          </p:cNvPr>
          <p:cNvSpPr txBox="1"/>
          <p:nvPr/>
        </p:nvSpPr>
        <p:spPr>
          <a:xfrm>
            <a:off x="2447779" y="6169099"/>
            <a:ext cx="8525022" cy="369332"/>
          </a:xfrm>
          <a:prstGeom prst="rect">
            <a:avLst/>
          </a:prstGeom>
          <a:noFill/>
        </p:spPr>
        <p:txBody>
          <a:bodyPr wrap="square" rtlCol="0">
            <a:spAutoFit/>
          </a:bodyPr>
          <a:lstStyle/>
          <a:p>
            <a:r>
              <a:rPr lang="en-IN" dirty="0"/>
              <a:t>Rage clicks, dead clicks, quick backs and extensive scrolling given in the Insights section</a:t>
            </a:r>
          </a:p>
        </p:txBody>
      </p:sp>
    </p:spTree>
    <p:extLst>
      <p:ext uri="{BB962C8B-B14F-4D97-AF65-F5344CB8AC3E}">
        <p14:creationId xmlns:p14="http://schemas.microsoft.com/office/powerpoint/2010/main" val="276912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66971-D68B-44E1-F5D3-55C89D76E1FE}"/>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D20BAB-453B-B0B4-C9A1-AB843C6E7B9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288" y="931228"/>
            <a:ext cx="11925526" cy="5160083"/>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CC036E73-E54B-9383-0C94-A04ABD1F54F5}"/>
              </a:ext>
            </a:extLst>
          </p:cNvPr>
          <p:cNvSpPr>
            <a:spLocks noGrp="1"/>
          </p:cNvSpPr>
          <p:nvPr>
            <p:ph type="title"/>
          </p:nvPr>
        </p:nvSpPr>
        <p:spPr>
          <a:xfrm>
            <a:off x="0" y="1"/>
            <a:ext cx="12191999" cy="853439"/>
          </a:xfrm>
        </p:spPr>
        <p:txBody>
          <a:bodyPr/>
          <a:lstStyle/>
          <a:p>
            <a:r>
              <a:rPr lang="en-IN" dirty="0">
                <a:effectLst>
                  <a:outerShdw blurRad="38100" dist="38100" dir="2700000" algn="tl">
                    <a:srgbClr val="000000">
                      <a:alpha val="43137"/>
                    </a:srgbClr>
                  </a:outerShdw>
                </a:effectLst>
              </a:rPr>
              <a:t>Dashboard</a:t>
            </a:r>
          </a:p>
        </p:txBody>
      </p:sp>
    </p:spTree>
    <p:extLst>
      <p:ext uri="{BB962C8B-B14F-4D97-AF65-F5344CB8AC3E}">
        <p14:creationId xmlns:p14="http://schemas.microsoft.com/office/powerpoint/2010/main" val="3679814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978C6-1775-EB5A-2B9E-30DEE4A946F8}"/>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E00413-F6DE-BFE1-6858-4D281B66A73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288" y="931228"/>
            <a:ext cx="11925526" cy="5160083"/>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EA0B787E-5CA5-E543-90B1-24FF0272993D}"/>
              </a:ext>
            </a:extLst>
          </p:cNvPr>
          <p:cNvSpPr>
            <a:spLocks noGrp="1"/>
          </p:cNvSpPr>
          <p:nvPr>
            <p:ph type="title"/>
          </p:nvPr>
        </p:nvSpPr>
        <p:spPr>
          <a:xfrm>
            <a:off x="1" y="1"/>
            <a:ext cx="12192000" cy="853439"/>
          </a:xfrm>
        </p:spPr>
        <p:txBody>
          <a:bodyPr/>
          <a:lstStyle/>
          <a:p>
            <a:r>
              <a:rPr lang="en-IN" dirty="0">
                <a:effectLst>
                  <a:outerShdw blurRad="38100" dist="38100" dir="2700000" algn="tl">
                    <a:srgbClr val="000000">
                      <a:alpha val="43137"/>
                    </a:srgbClr>
                  </a:outerShdw>
                </a:effectLst>
              </a:rPr>
              <a:t>Filters</a:t>
            </a:r>
          </a:p>
        </p:txBody>
      </p:sp>
    </p:spTree>
    <p:extLst>
      <p:ext uri="{BB962C8B-B14F-4D97-AF65-F5344CB8AC3E}">
        <p14:creationId xmlns:p14="http://schemas.microsoft.com/office/powerpoint/2010/main" val="3203659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68158-7960-DC93-50C8-1D77DE163A8A}"/>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DC2767-2B73-141C-0439-BA6F1168AE3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288" y="931228"/>
            <a:ext cx="11925526" cy="5160083"/>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3F42D8A8-34F5-8AFC-65A3-E698849904DE}"/>
              </a:ext>
            </a:extLst>
          </p:cNvPr>
          <p:cNvSpPr>
            <a:spLocks noGrp="1"/>
          </p:cNvSpPr>
          <p:nvPr>
            <p:ph type="title"/>
          </p:nvPr>
        </p:nvSpPr>
        <p:spPr>
          <a:xfrm>
            <a:off x="0" y="1"/>
            <a:ext cx="12191999" cy="853439"/>
          </a:xfrm>
        </p:spPr>
        <p:txBody>
          <a:bodyPr/>
          <a:lstStyle/>
          <a:p>
            <a:r>
              <a:rPr lang="en-IN" dirty="0">
                <a:effectLst>
                  <a:outerShdw blurRad="38100" dist="38100" dir="2700000" algn="tl">
                    <a:srgbClr val="000000">
                      <a:alpha val="43137"/>
                    </a:srgbClr>
                  </a:outerShdw>
                </a:effectLst>
              </a:rPr>
              <a:t>Recordings</a:t>
            </a:r>
          </a:p>
        </p:txBody>
      </p:sp>
    </p:spTree>
    <p:extLst>
      <p:ext uri="{BB962C8B-B14F-4D97-AF65-F5344CB8AC3E}">
        <p14:creationId xmlns:p14="http://schemas.microsoft.com/office/powerpoint/2010/main" val="266996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26EB9-027E-2CF2-70A9-D12FAC519775}"/>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957EE1-5A07-804C-C24C-2667690F40E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288" y="931228"/>
            <a:ext cx="11925526" cy="5160083"/>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908D0822-702B-CCC5-2365-7A0D51ADE8AC}"/>
              </a:ext>
            </a:extLst>
          </p:cNvPr>
          <p:cNvSpPr>
            <a:spLocks noGrp="1"/>
          </p:cNvSpPr>
          <p:nvPr>
            <p:ph type="title"/>
          </p:nvPr>
        </p:nvSpPr>
        <p:spPr>
          <a:xfrm>
            <a:off x="-1" y="1"/>
            <a:ext cx="12192001" cy="853439"/>
          </a:xfrm>
        </p:spPr>
        <p:txBody>
          <a:bodyPr/>
          <a:lstStyle/>
          <a:p>
            <a:r>
              <a:rPr lang="en-IN" dirty="0">
                <a:effectLst>
                  <a:outerShdw blurRad="38100" dist="38100" dir="2700000" algn="tl">
                    <a:srgbClr val="000000">
                      <a:alpha val="43137"/>
                    </a:srgbClr>
                  </a:outerShdw>
                </a:effectLst>
              </a:rPr>
              <a:t>Area view for click analysis in recordings</a:t>
            </a:r>
          </a:p>
        </p:txBody>
      </p:sp>
      <p:sp>
        <p:nvSpPr>
          <p:cNvPr id="3" name="TextBox 2">
            <a:extLst>
              <a:ext uri="{FF2B5EF4-FFF2-40B4-BE49-F238E27FC236}">
                <a16:creationId xmlns:a16="http://schemas.microsoft.com/office/drawing/2014/main" id="{AD63A629-D870-3FD5-8C53-39A90380C67F}"/>
              </a:ext>
            </a:extLst>
          </p:cNvPr>
          <p:cNvSpPr txBox="1"/>
          <p:nvPr/>
        </p:nvSpPr>
        <p:spPr>
          <a:xfrm>
            <a:off x="4548021" y="6169099"/>
            <a:ext cx="3124060" cy="369332"/>
          </a:xfrm>
          <a:prstGeom prst="rect">
            <a:avLst/>
          </a:prstGeom>
          <a:noFill/>
        </p:spPr>
        <p:txBody>
          <a:bodyPr wrap="none" rtlCol="0">
            <a:spAutoFit/>
          </a:bodyPr>
          <a:lstStyle/>
          <a:p>
            <a:r>
              <a:rPr lang="en-IN" dirty="0"/>
              <a:t>Percentage of clicks in the area</a:t>
            </a:r>
          </a:p>
        </p:txBody>
      </p:sp>
    </p:spTree>
    <p:extLst>
      <p:ext uri="{BB962C8B-B14F-4D97-AF65-F5344CB8AC3E}">
        <p14:creationId xmlns:p14="http://schemas.microsoft.com/office/powerpoint/2010/main" val="4052931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BDD4F-2FE9-DA5C-6C55-27EF395B4807}"/>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AD92BC-7742-58D1-0E7D-A46A1A0D301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3237" y="720213"/>
            <a:ext cx="11925526" cy="5160083"/>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2CF45BE2-D24E-2D7B-11BE-B4E6CCE1455F}"/>
              </a:ext>
            </a:extLst>
          </p:cNvPr>
          <p:cNvSpPr>
            <a:spLocks noGrp="1"/>
          </p:cNvSpPr>
          <p:nvPr>
            <p:ph type="title"/>
          </p:nvPr>
        </p:nvSpPr>
        <p:spPr>
          <a:xfrm>
            <a:off x="1" y="2"/>
            <a:ext cx="12192000" cy="720212"/>
          </a:xfrm>
        </p:spPr>
        <p:txBody>
          <a:bodyPr/>
          <a:lstStyle/>
          <a:p>
            <a:r>
              <a:rPr lang="en-IN" dirty="0">
                <a:effectLst>
                  <a:outerShdw blurRad="38100" dist="38100" dir="2700000" algn="tl">
                    <a:srgbClr val="000000">
                      <a:alpha val="43137"/>
                    </a:srgbClr>
                  </a:outerShdw>
                </a:effectLst>
              </a:rPr>
              <a:t>Heatmaps</a:t>
            </a:r>
          </a:p>
        </p:txBody>
      </p:sp>
      <p:sp>
        <p:nvSpPr>
          <p:cNvPr id="3" name="TextBox 2">
            <a:extLst>
              <a:ext uri="{FF2B5EF4-FFF2-40B4-BE49-F238E27FC236}">
                <a16:creationId xmlns:a16="http://schemas.microsoft.com/office/drawing/2014/main" id="{6F1D38BD-DD12-C4DC-BAC2-8EF29FAC0A21}"/>
              </a:ext>
            </a:extLst>
          </p:cNvPr>
          <p:cNvSpPr txBox="1"/>
          <p:nvPr/>
        </p:nvSpPr>
        <p:spPr>
          <a:xfrm>
            <a:off x="4304968" y="6009393"/>
            <a:ext cx="4377397" cy="369332"/>
          </a:xfrm>
          <a:prstGeom prst="rect">
            <a:avLst/>
          </a:prstGeom>
          <a:noFill/>
        </p:spPr>
        <p:txBody>
          <a:bodyPr wrap="square" rtlCol="0">
            <a:spAutoFit/>
          </a:bodyPr>
          <a:lstStyle/>
          <a:p>
            <a:r>
              <a:rPr lang="en-IN" dirty="0"/>
              <a:t>Red is most popular, Blue is least popular</a:t>
            </a:r>
          </a:p>
        </p:txBody>
      </p:sp>
    </p:spTree>
    <p:extLst>
      <p:ext uri="{BB962C8B-B14F-4D97-AF65-F5344CB8AC3E}">
        <p14:creationId xmlns:p14="http://schemas.microsoft.com/office/powerpoint/2010/main" val="2496002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279DB-DF9B-EEFB-3796-496539EB6DBB}"/>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47C7D9-1177-6077-AD5A-B4C5CFD4505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0883" y="1418701"/>
            <a:ext cx="11810234" cy="3898887"/>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4409B198-3575-C022-1AD7-60453BECDE9E}"/>
              </a:ext>
            </a:extLst>
          </p:cNvPr>
          <p:cNvSpPr>
            <a:spLocks noGrp="1"/>
          </p:cNvSpPr>
          <p:nvPr>
            <p:ph type="title"/>
          </p:nvPr>
        </p:nvSpPr>
        <p:spPr>
          <a:xfrm>
            <a:off x="0" y="2"/>
            <a:ext cx="12191999" cy="720212"/>
          </a:xfrm>
        </p:spPr>
        <p:txBody>
          <a:bodyPr/>
          <a:lstStyle/>
          <a:p>
            <a:r>
              <a:rPr lang="en-IN" dirty="0">
                <a:effectLst>
                  <a:outerShdw blurRad="38100" dist="38100" dir="2700000" algn="tl">
                    <a:srgbClr val="000000">
                      <a:alpha val="43137"/>
                    </a:srgbClr>
                  </a:outerShdw>
                </a:effectLst>
              </a:rPr>
              <a:t>Heatmaps</a:t>
            </a:r>
          </a:p>
        </p:txBody>
      </p:sp>
      <p:sp>
        <p:nvSpPr>
          <p:cNvPr id="3" name="TextBox 2">
            <a:extLst>
              <a:ext uri="{FF2B5EF4-FFF2-40B4-BE49-F238E27FC236}">
                <a16:creationId xmlns:a16="http://schemas.microsoft.com/office/drawing/2014/main" id="{8CC22036-9973-C10F-9A17-02A27940CF6E}"/>
              </a:ext>
            </a:extLst>
          </p:cNvPr>
          <p:cNvSpPr txBox="1"/>
          <p:nvPr/>
        </p:nvSpPr>
        <p:spPr>
          <a:xfrm>
            <a:off x="3750467" y="5768454"/>
            <a:ext cx="5486400" cy="369332"/>
          </a:xfrm>
          <a:prstGeom prst="rect">
            <a:avLst/>
          </a:prstGeom>
          <a:noFill/>
        </p:spPr>
        <p:txBody>
          <a:bodyPr wrap="square" rtlCol="0">
            <a:spAutoFit/>
          </a:bodyPr>
          <a:lstStyle/>
          <a:p>
            <a:r>
              <a:rPr lang="en-IN" dirty="0"/>
              <a:t>Privacy feature: Masked Employee ID and Designation</a:t>
            </a:r>
          </a:p>
        </p:txBody>
      </p:sp>
    </p:spTree>
    <p:extLst>
      <p:ext uri="{BB962C8B-B14F-4D97-AF65-F5344CB8AC3E}">
        <p14:creationId xmlns:p14="http://schemas.microsoft.com/office/powerpoint/2010/main" val="228824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9B6F7-4C27-5F64-52D9-E9702F76A4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44ADDE-718D-122F-C999-1A843D6BFC4B}"/>
              </a:ext>
            </a:extLst>
          </p:cNvPr>
          <p:cNvSpPr>
            <a:spLocks noGrp="1"/>
          </p:cNvSpPr>
          <p:nvPr>
            <p:ph type="ctrTitle"/>
          </p:nvPr>
        </p:nvSpPr>
        <p:spPr>
          <a:xfrm>
            <a:off x="2928400" y="1"/>
            <a:ext cx="8574622" cy="1231052"/>
          </a:xfrm>
        </p:spPr>
        <p:txBody>
          <a:bodyPr>
            <a:normAutofit/>
          </a:bodyPr>
          <a:lstStyle/>
          <a:p>
            <a:r>
              <a:rPr lang="en-IN" dirty="0">
                <a:solidFill>
                  <a:schemeClr val="accent1">
                    <a:lumMod val="50000"/>
                  </a:schemeClr>
                </a:solidFill>
                <a:effectLst>
                  <a:outerShdw blurRad="38100" dist="38100" dir="2700000" algn="tl">
                    <a:srgbClr val="000000">
                      <a:alpha val="43137"/>
                    </a:srgbClr>
                  </a:outerShdw>
                </a:effectLst>
              </a:rPr>
              <a:t>Contents</a:t>
            </a:r>
          </a:p>
        </p:txBody>
      </p:sp>
      <p:sp>
        <p:nvSpPr>
          <p:cNvPr id="3" name="Subtitle 2">
            <a:extLst>
              <a:ext uri="{FF2B5EF4-FFF2-40B4-BE49-F238E27FC236}">
                <a16:creationId xmlns:a16="http://schemas.microsoft.com/office/drawing/2014/main" id="{705BCBF1-8653-FD91-F479-B8BF1E832E6B}"/>
              </a:ext>
            </a:extLst>
          </p:cNvPr>
          <p:cNvSpPr>
            <a:spLocks noGrp="1"/>
          </p:cNvSpPr>
          <p:nvPr>
            <p:ph type="subTitle" idx="1"/>
          </p:nvPr>
        </p:nvSpPr>
        <p:spPr>
          <a:xfrm>
            <a:off x="4515377" y="1531620"/>
            <a:ext cx="6987645" cy="5150534"/>
          </a:xfrm>
        </p:spPr>
        <p:txBody>
          <a:bodyPr>
            <a:normAutofit fontScale="92500" lnSpcReduction="10000"/>
          </a:bodyPr>
          <a:lstStyle/>
          <a:p>
            <a:r>
              <a:rPr lang="en-US" sz="3200" dirty="0">
                <a:effectLst>
                  <a:outerShdw blurRad="38100" dist="38100" dir="2700000" algn="tl">
                    <a:srgbClr val="000000">
                      <a:alpha val="43137"/>
                    </a:srgbClr>
                  </a:outerShdw>
                </a:effectLst>
              </a:rPr>
              <a:t>Introduction</a:t>
            </a:r>
          </a:p>
          <a:p>
            <a:r>
              <a:rPr lang="en-US" sz="3200" dirty="0">
                <a:effectLst>
                  <a:outerShdw blurRad="38100" dist="38100" dir="2700000" algn="tl">
                    <a:srgbClr val="000000">
                      <a:alpha val="43137"/>
                    </a:srgbClr>
                  </a:outerShdw>
                </a:effectLst>
              </a:rPr>
              <a:t>Key features</a:t>
            </a:r>
          </a:p>
          <a:p>
            <a:r>
              <a:rPr lang="en-IN" sz="3200" dirty="0">
                <a:effectLst>
                  <a:outerShdw blurRad="38100" dist="38100" dir="2700000" algn="tl">
                    <a:srgbClr val="000000">
                      <a:alpha val="43137"/>
                    </a:srgbClr>
                  </a:outerShdw>
                </a:effectLst>
              </a:rPr>
              <a:t>Setup and Configuration</a:t>
            </a:r>
          </a:p>
          <a:p>
            <a:r>
              <a:rPr lang="en-IN" sz="3200" dirty="0">
                <a:effectLst>
                  <a:outerShdw blurRad="38100" dist="38100" dir="2700000" algn="tl">
                    <a:srgbClr val="000000">
                      <a:alpha val="43137"/>
                    </a:srgbClr>
                  </a:outerShdw>
                </a:effectLst>
              </a:rPr>
              <a:t>Data Analysis</a:t>
            </a:r>
          </a:p>
          <a:p>
            <a:r>
              <a:rPr lang="en-IN" sz="3200" dirty="0" err="1">
                <a:effectLst>
                  <a:outerShdw blurRad="38100" dist="38100" dir="2700000" algn="tl">
                    <a:srgbClr val="000000">
                      <a:alpha val="43137"/>
                    </a:srgbClr>
                  </a:outerShdw>
                </a:effectLst>
              </a:rPr>
              <a:t>Analyzing</a:t>
            </a:r>
            <a:r>
              <a:rPr lang="en-IN" sz="3200" dirty="0">
                <a:effectLst>
                  <a:outerShdw blurRad="38100" dist="38100" dir="2700000" algn="tl">
                    <a:srgbClr val="000000">
                      <a:alpha val="43137"/>
                    </a:srgbClr>
                  </a:outerShdw>
                </a:effectLst>
              </a:rPr>
              <a:t> User Interactions</a:t>
            </a:r>
          </a:p>
          <a:p>
            <a:r>
              <a:rPr lang="en-IN" sz="3200" dirty="0">
                <a:effectLst>
                  <a:outerShdw blurRad="38100" dist="38100" dir="2700000" algn="tl">
                    <a:srgbClr val="000000">
                      <a:alpha val="43137"/>
                    </a:srgbClr>
                  </a:outerShdw>
                </a:effectLst>
              </a:rPr>
              <a:t>Screenshots</a:t>
            </a:r>
          </a:p>
          <a:p>
            <a:r>
              <a:rPr lang="en-US" sz="3200" dirty="0">
                <a:effectLst>
                  <a:outerShdw blurRad="38100" dist="38100" dir="2700000" algn="tl">
                    <a:srgbClr val="000000">
                      <a:alpha val="43137"/>
                    </a:srgbClr>
                  </a:outerShdw>
                </a:effectLst>
              </a:rPr>
              <a:t>Identifying Most Frequently Used Features</a:t>
            </a:r>
          </a:p>
          <a:p>
            <a:r>
              <a:rPr lang="en-IN" sz="3200" dirty="0">
                <a:effectLst>
                  <a:outerShdw blurRad="38100" dist="38100" dir="2700000" algn="tl">
                    <a:srgbClr val="000000">
                      <a:alpha val="43137"/>
                    </a:srgbClr>
                  </a:outerShdw>
                </a:effectLst>
              </a:rPr>
              <a:t>Post analysis report</a:t>
            </a:r>
          </a:p>
          <a:p>
            <a:r>
              <a:rPr lang="en-IN" sz="3200" dirty="0">
                <a:effectLst>
                  <a:outerShdw blurRad="38100" dist="38100" dir="2700000" algn="tl">
                    <a:srgbClr val="000000">
                      <a:alpha val="43137"/>
                    </a:srgbClr>
                  </a:outerShdw>
                </a:effectLst>
              </a:rPr>
              <a:t>Conclusion</a:t>
            </a:r>
          </a:p>
        </p:txBody>
      </p:sp>
    </p:spTree>
    <p:extLst>
      <p:ext uri="{BB962C8B-B14F-4D97-AF65-F5344CB8AC3E}">
        <p14:creationId xmlns:p14="http://schemas.microsoft.com/office/powerpoint/2010/main" val="1481568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477DA-ECF5-9EE4-ED3D-23F96D85D76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DB94A-E6C5-A322-C4A0-90583633B342}"/>
              </a:ext>
            </a:extLst>
          </p:cNvPr>
          <p:cNvSpPr>
            <a:spLocks noGrp="1"/>
          </p:cNvSpPr>
          <p:nvPr>
            <p:ph idx="1"/>
          </p:nvPr>
        </p:nvSpPr>
        <p:spPr>
          <a:xfrm>
            <a:off x="1688122" y="844058"/>
            <a:ext cx="10227213" cy="4670477"/>
          </a:xfrm>
        </p:spPr>
        <p:txBody>
          <a:bodyPr>
            <a:normAutofit fontScale="85000" lnSpcReduction="10000"/>
          </a:bodyPr>
          <a:lstStyle/>
          <a:p>
            <a:pPr marL="0" indent="0">
              <a:lnSpc>
                <a:spcPct val="120000"/>
              </a:lnSpc>
              <a:buNone/>
            </a:pPr>
            <a:r>
              <a:rPr lang="en-US" b="1" dirty="0"/>
              <a:t>User interactions </a:t>
            </a:r>
            <a:r>
              <a:rPr lang="en-US" dirty="0"/>
              <a:t>can include actions such as clicks, scrolls, form submissions, and other events that indicate user engagement. By analyzing these interactions, we can understand which features are being used the most and prioritize them for further improvements or enhancements.</a:t>
            </a:r>
          </a:p>
          <a:p>
            <a:pPr marL="0" indent="0">
              <a:lnSpc>
                <a:spcPct val="120000"/>
              </a:lnSpc>
              <a:buNone/>
            </a:pPr>
            <a:r>
              <a:rPr lang="en-US" b="1" dirty="0"/>
              <a:t>Engagement metrics </a:t>
            </a:r>
            <a:r>
              <a:rPr lang="en-US" dirty="0"/>
              <a:t>provide additional insights into user behavior and can include metrics such as session duration, bounce rate, and conversion rate. By analyzing these metrics in conjunction with user interactions, we can gain a comprehensive understanding of how users engage with different features and identify opportunities for optimization.</a:t>
            </a:r>
          </a:p>
          <a:p>
            <a:pPr marL="0" indent="0">
              <a:lnSpc>
                <a:spcPct val="120000"/>
              </a:lnSpc>
              <a:buNone/>
            </a:pPr>
            <a:r>
              <a:rPr lang="en-US" dirty="0"/>
              <a:t>By </a:t>
            </a:r>
            <a:r>
              <a:rPr lang="en-US" b="1" dirty="0"/>
              <a:t>identifying the most frequently used features</a:t>
            </a:r>
            <a:r>
              <a:rPr lang="en-US" dirty="0"/>
              <a:t>, we can focus our efforts on improving and optimizing those features to enhance user experience and drive user engagement. This can lead to increased user satisfaction, higher retention rates, and ultimately, the success of our application.</a:t>
            </a:r>
            <a:endParaRPr lang="en-IN" dirty="0"/>
          </a:p>
        </p:txBody>
      </p:sp>
      <p:sp>
        <p:nvSpPr>
          <p:cNvPr id="2" name="Title 1">
            <a:extLst>
              <a:ext uri="{FF2B5EF4-FFF2-40B4-BE49-F238E27FC236}">
                <a16:creationId xmlns:a16="http://schemas.microsoft.com/office/drawing/2014/main" id="{C4BFD1AA-547D-1C1F-FA00-F8BFCDC28628}"/>
              </a:ext>
            </a:extLst>
          </p:cNvPr>
          <p:cNvSpPr>
            <a:spLocks noGrp="1"/>
          </p:cNvSpPr>
          <p:nvPr>
            <p:ph type="title"/>
          </p:nvPr>
        </p:nvSpPr>
        <p:spPr>
          <a:xfrm>
            <a:off x="1688122" y="-9381"/>
            <a:ext cx="10503877" cy="853439"/>
          </a:xfrm>
        </p:spPr>
        <p:txBody>
          <a:bodyPr>
            <a:normAutofit/>
          </a:bodyPr>
          <a:lstStyle/>
          <a:p>
            <a:r>
              <a:rPr lang="en-US" dirty="0">
                <a:effectLst>
                  <a:outerShdw blurRad="38100" dist="38100" dir="2700000" algn="tl">
                    <a:srgbClr val="000000">
                      <a:alpha val="43137"/>
                    </a:srgbClr>
                  </a:outerShdw>
                </a:effectLst>
              </a:rPr>
              <a:t>Identifying Most Frequently Used Features</a:t>
            </a:r>
            <a:endParaRPr lang="en-IN"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6CA0305C-B544-FBE5-2A8D-F23E59732FFA}"/>
              </a:ext>
            </a:extLst>
          </p:cNvPr>
          <p:cNvPicPr>
            <a:picLocks noChangeAspect="1"/>
          </p:cNvPicPr>
          <p:nvPr/>
        </p:nvPicPr>
        <p:blipFill>
          <a:blip r:embed="rId2"/>
          <a:stretch>
            <a:fillRect/>
          </a:stretch>
        </p:blipFill>
        <p:spPr>
          <a:xfrm>
            <a:off x="3987090" y="5238750"/>
            <a:ext cx="5629275" cy="16192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1565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513DC-6395-62FE-B29D-C75E67F8ADF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97B90-DC63-2A79-50C5-532704E4EC3A}"/>
              </a:ext>
            </a:extLst>
          </p:cNvPr>
          <p:cNvSpPr>
            <a:spLocks noGrp="1"/>
          </p:cNvSpPr>
          <p:nvPr>
            <p:ph idx="1"/>
          </p:nvPr>
        </p:nvSpPr>
        <p:spPr>
          <a:xfrm>
            <a:off x="1688122" y="956602"/>
            <a:ext cx="10255349" cy="5514535"/>
          </a:xfrm>
        </p:spPr>
        <p:txBody>
          <a:bodyPr>
            <a:normAutofit fontScale="92500" lnSpcReduction="20000"/>
          </a:bodyPr>
          <a:lstStyle/>
          <a:p>
            <a:pPr marL="0" indent="0">
              <a:lnSpc>
                <a:spcPct val="120000"/>
              </a:lnSpc>
              <a:buNone/>
            </a:pPr>
            <a:r>
              <a:rPr lang="en-US" dirty="0"/>
              <a:t>Based on the analysis conducted using Microsoft Clarity on my hosted website “Employee Management System”, the following insights were obtained:</a:t>
            </a:r>
          </a:p>
          <a:p>
            <a:pPr>
              <a:lnSpc>
                <a:spcPct val="120000"/>
              </a:lnSpc>
              <a:buFont typeface="Wingdings" panose="05000000000000000000" pitchFamily="2" charset="2"/>
              <a:buChar char="Ø"/>
            </a:pPr>
            <a:r>
              <a:rPr lang="en-US" dirty="0"/>
              <a:t>The “Add Employee" feature received the highest engagement from users, with a significant number of clicks recorded.</a:t>
            </a:r>
          </a:p>
          <a:p>
            <a:pPr>
              <a:lnSpc>
                <a:spcPct val="120000"/>
              </a:lnSpc>
              <a:buFont typeface="Wingdings" panose="05000000000000000000" pitchFamily="2" charset="2"/>
              <a:buChar char="Ø"/>
            </a:pPr>
            <a:r>
              <a:rPr lang="en-US" dirty="0"/>
              <a:t>“Update" and “Edit" buttons were also frequently clicked, indicating their importance in the user workflow.</a:t>
            </a:r>
          </a:p>
          <a:p>
            <a:pPr>
              <a:lnSpc>
                <a:spcPct val="120000"/>
              </a:lnSpc>
              <a:buFont typeface="Wingdings" panose="05000000000000000000" pitchFamily="2" charset="2"/>
              <a:buChar char="Ø"/>
            </a:pPr>
            <a:r>
              <a:rPr lang="en-US" dirty="0"/>
              <a:t>“View Employees" and “Cancel" buttons had relatively lower engagement compared to other features, suggesting potential areas for improvement.</a:t>
            </a:r>
          </a:p>
          <a:p>
            <a:pPr marL="0" indent="0">
              <a:lnSpc>
                <a:spcPct val="120000"/>
              </a:lnSpc>
              <a:buNone/>
            </a:pPr>
            <a:r>
              <a:rPr lang="en-US" dirty="0"/>
              <a:t>We can do:</a:t>
            </a:r>
          </a:p>
          <a:p>
            <a:pPr>
              <a:lnSpc>
                <a:spcPct val="120000"/>
              </a:lnSpc>
            </a:pPr>
            <a:r>
              <a:rPr lang="en-US" dirty="0"/>
              <a:t>Conduct user testing and feedback sessions to gather insights into user preferences and pain points, allowing for iterative improvements.</a:t>
            </a:r>
          </a:p>
          <a:p>
            <a:pPr>
              <a:lnSpc>
                <a:spcPct val="120000"/>
              </a:lnSpc>
            </a:pPr>
            <a:r>
              <a:rPr lang="en-US" dirty="0"/>
              <a:t>Continuously monitor user interactions using Microsoft Clarity and iterate on feature design based on observed patterns and trends.</a:t>
            </a:r>
            <a:endParaRPr lang="en-IN" dirty="0"/>
          </a:p>
        </p:txBody>
      </p:sp>
      <p:sp>
        <p:nvSpPr>
          <p:cNvPr id="2" name="Title 1">
            <a:extLst>
              <a:ext uri="{FF2B5EF4-FFF2-40B4-BE49-F238E27FC236}">
                <a16:creationId xmlns:a16="http://schemas.microsoft.com/office/drawing/2014/main" id="{7F0AF5C6-BC29-A4B4-2DDD-B465491ECA4B}"/>
              </a:ext>
            </a:extLst>
          </p:cNvPr>
          <p:cNvSpPr>
            <a:spLocks noGrp="1"/>
          </p:cNvSpPr>
          <p:nvPr>
            <p:ph type="title"/>
          </p:nvPr>
        </p:nvSpPr>
        <p:spPr>
          <a:xfrm>
            <a:off x="3940211" y="-9381"/>
            <a:ext cx="4311578" cy="853439"/>
          </a:xfrm>
        </p:spPr>
        <p:txBody>
          <a:bodyPr/>
          <a:lstStyle/>
          <a:p>
            <a:r>
              <a:rPr lang="en-IN" dirty="0">
                <a:effectLst>
                  <a:outerShdw blurRad="38100" dist="38100" dir="2700000" algn="tl">
                    <a:srgbClr val="000000">
                      <a:alpha val="43137"/>
                    </a:srgbClr>
                  </a:outerShdw>
                </a:effectLst>
              </a:rPr>
              <a:t>Post analysis report</a:t>
            </a:r>
          </a:p>
        </p:txBody>
      </p:sp>
    </p:spTree>
    <p:extLst>
      <p:ext uri="{BB962C8B-B14F-4D97-AF65-F5344CB8AC3E}">
        <p14:creationId xmlns:p14="http://schemas.microsoft.com/office/powerpoint/2010/main" val="1441971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5CF26-3ABC-FE0B-A2A8-DA382EA75E36}"/>
              </a:ext>
            </a:extLst>
          </p:cNvPr>
          <p:cNvSpPr>
            <a:spLocks noGrp="1"/>
          </p:cNvSpPr>
          <p:nvPr>
            <p:ph type="title"/>
          </p:nvPr>
        </p:nvSpPr>
        <p:spPr>
          <a:xfrm>
            <a:off x="4826475" y="-14068"/>
            <a:ext cx="2539049" cy="872197"/>
          </a:xfrm>
        </p:spPr>
        <p:txBody>
          <a:bodyPr/>
          <a:lstStyle/>
          <a:p>
            <a:r>
              <a:rPr lang="en-IN"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8E850CF8-3C05-2FDC-E27B-8E0EE18C7320}"/>
              </a:ext>
            </a:extLst>
          </p:cNvPr>
          <p:cNvSpPr>
            <a:spLocks noGrp="1"/>
          </p:cNvSpPr>
          <p:nvPr>
            <p:ph idx="1"/>
          </p:nvPr>
        </p:nvSpPr>
        <p:spPr>
          <a:xfrm>
            <a:off x="1484311" y="872197"/>
            <a:ext cx="10571701" cy="5373858"/>
          </a:xfrm>
        </p:spPr>
        <p:txBody>
          <a:bodyPr>
            <a:normAutofit fontScale="85000" lnSpcReduction="20000"/>
          </a:bodyPr>
          <a:lstStyle/>
          <a:p>
            <a:pPr marL="0" indent="0">
              <a:lnSpc>
                <a:spcPct val="120000"/>
              </a:lnSpc>
              <a:buNone/>
            </a:pPr>
            <a:r>
              <a:rPr lang="en-US" dirty="0"/>
              <a:t>In conclusion, leveraging Microsoft Clarity for user interaction analysis has provided valuable insights into how users engage with an application. By identifying the most frequently used features/buttons and optimizing their usability, we can enhance the overall user experience and drive increased user engagement. Moving forward, continuous monitoring and analysis using Microsoft Clarity will be instrumental in maintaining and improving the application's performance and user satisfaction.</a:t>
            </a:r>
          </a:p>
          <a:p>
            <a:pPr marL="0" indent="0">
              <a:lnSpc>
                <a:spcPct val="120000"/>
              </a:lnSpc>
              <a:buNone/>
            </a:pPr>
            <a:r>
              <a:rPr lang="en-US" dirty="0"/>
              <a:t>There are also some drawbacks to consider:</a:t>
            </a:r>
          </a:p>
          <a:p>
            <a:pPr lvl="1">
              <a:lnSpc>
                <a:spcPct val="120000"/>
              </a:lnSpc>
            </a:pPr>
            <a:r>
              <a:rPr lang="en-US" dirty="0"/>
              <a:t>Data Sampling: Microsoft Clarity may employ data sampling techniques, especially for websites with high traffic volumes. Data sampling can lead to inaccuracies in insights and analysis, as it only considers a subset of the total data.</a:t>
            </a:r>
          </a:p>
          <a:p>
            <a:pPr lvl="1">
              <a:lnSpc>
                <a:spcPct val="120000"/>
              </a:lnSpc>
            </a:pPr>
            <a:r>
              <a:rPr lang="en-IN" dirty="0"/>
              <a:t>Privacy Concerns : </a:t>
            </a:r>
            <a:r>
              <a:rPr lang="en-US" dirty="0"/>
              <a:t> While Microsoft Clarity prioritizes user privacy and includes features such as masking sensitive information in session recordings, some users may still have concerns about data privacy and security</a:t>
            </a:r>
            <a:endParaRPr lang="en-IN" dirty="0"/>
          </a:p>
          <a:p>
            <a:pPr marL="0" indent="0">
              <a:lnSpc>
                <a:spcPct val="120000"/>
              </a:lnSpc>
              <a:buNone/>
            </a:pPr>
            <a:r>
              <a:rPr lang="en-US" dirty="0"/>
              <a:t>Overall, while Microsoft Clarity offers valuable insights into user behavior and website performance, users should carefully consider these drawbacks and evaluate whether Clarity meets their specific analytical needs and requirements.</a:t>
            </a:r>
          </a:p>
        </p:txBody>
      </p:sp>
    </p:spTree>
    <p:extLst>
      <p:ext uri="{BB962C8B-B14F-4D97-AF65-F5344CB8AC3E}">
        <p14:creationId xmlns:p14="http://schemas.microsoft.com/office/powerpoint/2010/main" val="1091502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654AB-4375-1AEA-9166-7A0343A9752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A37E29D-71DB-7073-A14D-15B567FA8BC7}"/>
              </a:ext>
            </a:extLst>
          </p:cNvPr>
          <p:cNvSpPr>
            <a:spLocks noGrp="1"/>
          </p:cNvSpPr>
          <p:nvPr>
            <p:ph type="title"/>
          </p:nvPr>
        </p:nvSpPr>
        <p:spPr>
          <a:xfrm>
            <a:off x="2608927" y="2552700"/>
            <a:ext cx="6974145" cy="1752599"/>
          </a:xfrm>
        </p:spPr>
        <p:txBody>
          <a:bodyPr>
            <a:normAutofit/>
          </a:bodyPr>
          <a:lstStyle/>
          <a:p>
            <a:r>
              <a:rPr lang="en-IN" sz="9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100101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2594-B238-8C94-FE1D-D39B1CB4600C}"/>
              </a:ext>
            </a:extLst>
          </p:cNvPr>
          <p:cNvSpPr>
            <a:spLocks noGrp="1"/>
          </p:cNvSpPr>
          <p:nvPr>
            <p:ph type="title"/>
          </p:nvPr>
        </p:nvSpPr>
        <p:spPr>
          <a:xfrm>
            <a:off x="1484311" y="1"/>
            <a:ext cx="10018713" cy="1066800"/>
          </a:xfrm>
        </p:spPr>
        <p:txBody>
          <a:bodyPr/>
          <a:lstStyle/>
          <a:p>
            <a:r>
              <a:rPr lang="en-IN"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C667ABD8-526A-D558-04B6-0FDB2195F82B}"/>
              </a:ext>
            </a:extLst>
          </p:cNvPr>
          <p:cNvSpPr>
            <a:spLocks noGrp="1"/>
          </p:cNvSpPr>
          <p:nvPr>
            <p:ph idx="1"/>
          </p:nvPr>
        </p:nvSpPr>
        <p:spPr>
          <a:xfrm>
            <a:off x="1484310" y="1066802"/>
            <a:ext cx="10545130" cy="5069838"/>
          </a:xfrm>
        </p:spPr>
        <p:txBody>
          <a:bodyPr>
            <a:normAutofit fontScale="92500" lnSpcReduction="10000"/>
          </a:bodyPr>
          <a:lstStyle/>
          <a:p>
            <a:pPr marL="0" indent="0">
              <a:lnSpc>
                <a:spcPct val="110000"/>
              </a:lnSpc>
              <a:buNone/>
            </a:pPr>
            <a:r>
              <a:rPr lang="en-US" sz="2800" dirty="0"/>
              <a:t>In this presentation, I will discuss the utilization of Microsoft Clarity, an analytics tool, to analyze user interactions within an application. </a:t>
            </a:r>
          </a:p>
          <a:p>
            <a:pPr marL="0" indent="0">
              <a:lnSpc>
                <a:spcPct val="110000"/>
              </a:lnSpc>
              <a:buNone/>
            </a:pPr>
            <a:r>
              <a:rPr lang="en-US" sz="2800" dirty="0"/>
              <a:t>The primary objective is to determine which features/buttons are most frequently used by users. By leveraging Microsoft Clarity's capabilities, I aim to gain valuable insights into user behavior and optimize the application for improved user experience.</a:t>
            </a:r>
          </a:p>
          <a:p>
            <a:pPr marL="0" indent="0">
              <a:lnSpc>
                <a:spcPct val="110000"/>
              </a:lnSpc>
              <a:buNone/>
            </a:pPr>
            <a:r>
              <a:rPr lang="en-US" sz="2800" dirty="0"/>
              <a:t>Microsoft Clarity is a comprehensive analytics tool that offers various features and functionalities to track user interactions on web pages and mobile apps. It provides session recordings, heatmaps, scroll depth and click tracking capabilities, allowing us to understand how users engage with our application in real-time.</a:t>
            </a:r>
            <a:endParaRPr lang="en-IN" sz="2800" dirty="0"/>
          </a:p>
        </p:txBody>
      </p:sp>
    </p:spTree>
    <p:extLst>
      <p:ext uri="{BB962C8B-B14F-4D97-AF65-F5344CB8AC3E}">
        <p14:creationId xmlns:p14="http://schemas.microsoft.com/office/powerpoint/2010/main" val="417464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00EF-FBFB-9B26-6F18-0E7036CF46DA}"/>
              </a:ext>
            </a:extLst>
          </p:cNvPr>
          <p:cNvSpPr>
            <a:spLocks noGrp="1"/>
          </p:cNvSpPr>
          <p:nvPr>
            <p:ph type="title"/>
          </p:nvPr>
        </p:nvSpPr>
        <p:spPr>
          <a:xfrm>
            <a:off x="1484311" y="1"/>
            <a:ext cx="10018713" cy="853439"/>
          </a:xfrm>
        </p:spPr>
        <p:txBody>
          <a:bodyPr/>
          <a:lstStyle/>
          <a:p>
            <a:r>
              <a:rPr lang="en-IN" dirty="0">
                <a:effectLst>
                  <a:outerShdw blurRad="38100" dist="38100" dir="2700000" algn="tl">
                    <a:srgbClr val="000000">
                      <a:alpha val="43137"/>
                    </a:srgbClr>
                  </a:outerShdw>
                </a:effectLst>
              </a:rPr>
              <a:t>Key features of Microsoft clarity</a:t>
            </a:r>
          </a:p>
        </p:txBody>
      </p:sp>
      <p:sp>
        <p:nvSpPr>
          <p:cNvPr id="3" name="Content Placeholder 2">
            <a:extLst>
              <a:ext uri="{FF2B5EF4-FFF2-40B4-BE49-F238E27FC236}">
                <a16:creationId xmlns:a16="http://schemas.microsoft.com/office/drawing/2014/main" id="{78897C1E-3A21-D4E4-0323-28F175742E85}"/>
              </a:ext>
            </a:extLst>
          </p:cNvPr>
          <p:cNvSpPr>
            <a:spLocks noGrp="1"/>
          </p:cNvSpPr>
          <p:nvPr>
            <p:ph idx="1"/>
          </p:nvPr>
        </p:nvSpPr>
        <p:spPr>
          <a:xfrm>
            <a:off x="1484310" y="1066801"/>
            <a:ext cx="10504490" cy="5791198"/>
          </a:xfrm>
        </p:spPr>
        <p:txBody>
          <a:bodyPr>
            <a:normAutofit fontScale="92500"/>
          </a:bodyPr>
          <a:lstStyle/>
          <a:p>
            <a:pPr marL="0" indent="0">
              <a:buNone/>
            </a:pPr>
            <a:r>
              <a:rPr lang="en-US" dirty="0"/>
              <a:t>Microsoft Clarity offers a range of features designed to provide insights into user behavior and optimize website performance. Some of the key features of Microsoft Clarity include:</a:t>
            </a:r>
          </a:p>
          <a:p>
            <a:pPr marL="457200" indent="-457200">
              <a:buFont typeface="+mj-lt"/>
              <a:buAutoNum type="arabicPeriod"/>
            </a:pPr>
            <a:r>
              <a:rPr lang="en-US" b="1" dirty="0"/>
              <a:t>Session Recordings: </a:t>
            </a:r>
            <a:r>
              <a:rPr lang="en-US" dirty="0"/>
              <a:t>Clarity captures user sessions, allowing us to replay interactions, including mouse movements, clicks, scrolls, and keystrokes. This feature provides a detailed view of how users navigate and interact with our website.</a:t>
            </a:r>
          </a:p>
          <a:p>
            <a:pPr marL="457200" indent="-457200">
              <a:buFont typeface="+mj-lt"/>
              <a:buAutoNum type="arabicPeriod"/>
            </a:pPr>
            <a:r>
              <a:rPr lang="en-US" b="1" dirty="0"/>
              <a:t>Heatmaps: </a:t>
            </a:r>
            <a:r>
              <a:rPr lang="en-US" dirty="0"/>
              <a:t>Heatmaps visually represent user activity by highlighting areas of the website that receive the most interaction. This allows us to identify popular sections, elements, or features of our website and optimize them for better engagement.</a:t>
            </a:r>
          </a:p>
          <a:p>
            <a:pPr marL="457200" indent="-457200">
              <a:buFont typeface="+mj-lt"/>
              <a:buAutoNum type="arabicPeriod"/>
            </a:pPr>
            <a:r>
              <a:rPr lang="en-US" b="1" dirty="0"/>
              <a:t>Click Tracking: </a:t>
            </a:r>
            <a:r>
              <a:rPr lang="en-US" dirty="0"/>
              <a:t>Clarity tracks user clicks on specific elements such as buttons, links, or images. This feature helps us understand which elements users are interacting with the most and how they navigate through our website or mobile application.</a:t>
            </a:r>
          </a:p>
          <a:p>
            <a:pPr marL="457200" indent="-457200">
              <a:buFont typeface="+mj-lt"/>
              <a:buAutoNum type="arabicPeriod"/>
            </a:pPr>
            <a:r>
              <a:rPr lang="en-US" b="1" dirty="0"/>
              <a:t>Scroll Tracking: </a:t>
            </a:r>
            <a:r>
              <a:rPr lang="en-US" dirty="0"/>
              <a:t>By tracking user scrolling behavior, Clarity provides insights into how far users scroll down each page. This information helps us optimize content placement and layout to ensure important information is easily accessible.</a:t>
            </a:r>
          </a:p>
          <a:p>
            <a:pPr marL="0" indent="0">
              <a:buNone/>
            </a:pPr>
            <a:endParaRPr lang="en-IN" dirty="0"/>
          </a:p>
        </p:txBody>
      </p:sp>
    </p:spTree>
    <p:extLst>
      <p:ext uri="{BB962C8B-B14F-4D97-AF65-F5344CB8AC3E}">
        <p14:creationId xmlns:p14="http://schemas.microsoft.com/office/powerpoint/2010/main" val="364817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779F3-AE82-53BA-CF80-9484EDB299C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ED9346-DA7A-3867-96C4-19D40F6E958A}"/>
              </a:ext>
            </a:extLst>
          </p:cNvPr>
          <p:cNvSpPr>
            <a:spLocks noGrp="1"/>
          </p:cNvSpPr>
          <p:nvPr>
            <p:ph idx="1"/>
          </p:nvPr>
        </p:nvSpPr>
        <p:spPr>
          <a:xfrm>
            <a:off x="1659988" y="0"/>
            <a:ext cx="10532012" cy="6611816"/>
          </a:xfrm>
        </p:spPr>
        <p:txBody>
          <a:bodyPr>
            <a:normAutofit fontScale="92500" lnSpcReduction="10000"/>
          </a:bodyPr>
          <a:lstStyle/>
          <a:p>
            <a:pPr marL="457200" indent="-457200">
              <a:lnSpc>
                <a:spcPct val="120000"/>
              </a:lnSpc>
              <a:buFont typeface="+mj-lt"/>
              <a:buAutoNum type="arabicPeriod" startAt="5"/>
            </a:pPr>
            <a:r>
              <a:rPr lang="en-US" b="1" dirty="0"/>
              <a:t>Rage Clicks and Error Tracking: </a:t>
            </a:r>
            <a:r>
              <a:rPr lang="en-US" dirty="0"/>
              <a:t>Clarity identifies instances of "rage clicks," where users repeatedly click on an element out of frustration, as well as errors encountered by users during their session. This helps us pinpoint areas of the website that may be causing frustration or technical issues.</a:t>
            </a:r>
          </a:p>
          <a:p>
            <a:pPr marL="457200" indent="-457200">
              <a:lnSpc>
                <a:spcPct val="120000"/>
              </a:lnSpc>
              <a:buFont typeface="+mj-lt"/>
              <a:buAutoNum type="arabicPeriod" startAt="5"/>
            </a:pPr>
            <a:r>
              <a:rPr lang="en-US" b="1" dirty="0"/>
              <a:t>Dead Click Tracking: </a:t>
            </a:r>
            <a:r>
              <a:rPr lang="en-US" dirty="0"/>
              <a:t>Microsoft Clarity identifies dead clicks, which occur when users click on elements that are not interactive or do not lead to any action. By tracking dead clicks, Clarity helps us to identify elements that may be confusing or misleading to users. This information can be used to improve the design and functionality of the website, ensuring that all clickable elements provide a clear and meaningful interaction for users.</a:t>
            </a:r>
          </a:p>
          <a:p>
            <a:pPr marL="457200" indent="-457200">
              <a:lnSpc>
                <a:spcPct val="120000"/>
              </a:lnSpc>
              <a:buFont typeface="+mj-lt"/>
              <a:buAutoNum type="arabicPeriod" startAt="5"/>
            </a:pPr>
            <a:r>
              <a:rPr lang="en-US" b="1" dirty="0"/>
              <a:t>Quick backs: </a:t>
            </a:r>
            <a:r>
              <a:rPr lang="en-US" dirty="0"/>
              <a:t>Quick backs occurs when users quickly navigate back to their previous page or step in their browsing session. By tracking quick backs, Clarity provides insights into user behavior patterns, such as users' tendencies to backtrack during their interactions with the website. Understanding quick backs can help us identify points of confusion or inefficiency in the user journey and optimize navigation flow for better user experience.</a:t>
            </a:r>
          </a:p>
        </p:txBody>
      </p:sp>
    </p:spTree>
    <p:extLst>
      <p:ext uri="{BB962C8B-B14F-4D97-AF65-F5344CB8AC3E}">
        <p14:creationId xmlns:p14="http://schemas.microsoft.com/office/powerpoint/2010/main" val="397606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AEC77-9F8F-DB1D-09FE-6D14D6D199E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76DE2-4ACF-98FD-1A01-6209935AE938}"/>
              </a:ext>
            </a:extLst>
          </p:cNvPr>
          <p:cNvSpPr>
            <a:spLocks noGrp="1"/>
          </p:cNvSpPr>
          <p:nvPr>
            <p:ph idx="1"/>
          </p:nvPr>
        </p:nvSpPr>
        <p:spPr>
          <a:xfrm>
            <a:off x="1406770" y="604911"/>
            <a:ext cx="10536702" cy="5950634"/>
          </a:xfrm>
        </p:spPr>
        <p:txBody>
          <a:bodyPr>
            <a:normAutofit fontScale="25000" lnSpcReduction="20000"/>
          </a:bodyPr>
          <a:lstStyle/>
          <a:p>
            <a:pPr marL="457200" indent="-457200">
              <a:lnSpc>
                <a:spcPct val="120000"/>
              </a:lnSpc>
              <a:buFont typeface="+mj-lt"/>
              <a:buAutoNum type="arabicPeriod" startAt="8"/>
            </a:pPr>
            <a:r>
              <a:rPr lang="en-US" sz="8800" b="1" dirty="0"/>
              <a:t>Session Replay Filters: </a:t>
            </a:r>
            <a:r>
              <a:rPr lang="en-US" sz="8800" dirty="0"/>
              <a:t>Clarity allows us to apply filters to session replays based on criteria such as device type, browser, or user interactions. This enables us to focus on specific segments of users or sessions for more targeted analysis.</a:t>
            </a:r>
            <a:endParaRPr lang="en-US" sz="8800" b="1" dirty="0"/>
          </a:p>
          <a:p>
            <a:pPr marL="457200" indent="-457200">
              <a:lnSpc>
                <a:spcPct val="120000"/>
              </a:lnSpc>
              <a:buFont typeface="+mj-lt"/>
              <a:buAutoNum type="arabicPeriod" startAt="8"/>
            </a:pPr>
            <a:r>
              <a:rPr lang="en-US" sz="8800" b="1" dirty="0"/>
              <a:t>Insights Dashboard: </a:t>
            </a:r>
            <a:r>
              <a:rPr lang="en-US" sz="8800" dirty="0"/>
              <a:t>The Clarity dashboard provides a centralized location to view and analyze all collected data, including session recordings, heatmaps, and click data. The dashboard offers various visualization tools and metrics to help us gain actionable insights into user behavior.</a:t>
            </a:r>
          </a:p>
          <a:p>
            <a:pPr marL="457200" indent="-457200">
              <a:lnSpc>
                <a:spcPct val="120000"/>
              </a:lnSpc>
              <a:buFont typeface="+mj-lt"/>
              <a:buAutoNum type="arabicPeriod" startAt="8"/>
            </a:pPr>
            <a:r>
              <a:rPr lang="en-US" sz="8800" b="1" dirty="0"/>
              <a:t>Privacy Features: </a:t>
            </a:r>
            <a:r>
              <a:rPr lang="en-US" sz="8800" dirty="0"/>
              <a:t>Microsoft Clarity prioritizes user privacy and includes features such as masking sensitive information (like passwords) in session recordings and providing options for users to opt-out of tracking.</a:t>
            </a:r>
          </a:p>
          <a:p>
            <a:pPr marL="457200" indent="-457200">
              <a:lnSpc>
                <a:spcPct val="120000"/>
              </a:lnSpc>
              <a:buFont typeface="+mj-lt"/>
              <a:buAutoNum type="arabicPeriod" startAt="8"/>
            </a:pPr>
            <a:r>
              <a:rPr lang="en-US" sz="8800" b="1" dirty="0"/>
              <a:t>Copilot: </a:t>
            </a:r>
            <a:r>
              <a:rPr lang="en-US" sz="8800" dirty="0"/>
              <a:t>It is an AI that helps us in analysis. It gives a summary on the user actions.</a:t>
            </a:r>
          </a:p>
          <a:p>
            <a:pPr marL="457200" indent="-457200">
              <a:lnSpc>
                <a:spcPct val="120000"/>
              </a:lnSpc>
              <a:buFont typeface="+mj-lt"/>
              <a:buAutoNum type="arabicPeriod" startAt="8"/>
            </a:pPr>
            <a:r>
              <a:rPr lang="en-US" sz="8800" b="1" dirty="0"/>
              <a:t>It's free—forever: </a:t>
            </a:r>
            <a:r>
              <a:rPr lang="en-US" sz="8800" dirty="0"/>
              <a:t>Enjoy all the features of Clarity at absolutely zero cost. We will never run into traffic limits or be forced to upgrade to a paid version.</a:t>
            </a:r>
          </a:p>
          <a:p>
            <a:pPr lvl="2">
              <a:lnSpc>
                <a:spcPct val="120000"/>
              </a:lnSpc>
              <a:buFont typeface="Wingdings" panose="05000000000000000000" pitchFamily="2" charset="2"/>
              <a:buChar char="ü"/>
            </a:pPr>
            <a:r>
              <a:rPr lang="en-US" sz="7000" dirty="0"/>
              <a:t>GDPR &amp; CCPA ready</a:t>
            </a:r>
          </a:p>
          <a:p>
            <a:pPr lvl="2">
              <a:lnSpc>
                <a:spcPct val="120000"/>
              </a:lnSpc>
              <a:buFont typeface="Wingdings" panose="05000000000000000000" pitchFamily="2" charset="2"/>
              <a:buChar char="ü"/>
            </a:pPr>
            <a:r>
              <a:rPr lang="en-US" sz="7000" dirty="0"/>
              <a:t>No sampling</a:t>
            </a:r>
          </a:p>
          <a:p>
            <a:pPr lvl="2">
              <a:lnSpc>
                <a:spcPct val="120000"/>
              </a:lnSpc>
              <a:buFont typeface="Wingdings" panose="05000000000000000000" pitchFamily="2" charset="2"/>
              <a:buChar char="ü"/>
            </a:pPr>
            <a:r>
              <a:rPr lang="en-US" sz="7000" dirty="0"/>
              <a:t>Built on open source</a:t>
            </a:r>
          </a:p>
        </p:txBody>
      </p:sp>
    </p:spTree>
    <p:extLst>
      <p:ext uri="{BB962C8B-B14F-4D97-AF65-F5344CB8AC3E}">
        <p14:creationId xmlns:p14="http://schemas.microsoft.com/office/powerpoint/2010/main" val="44442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EFB7C-99EF-D0DA-AAB9-47E2FE58726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00E636-B2CE-9AA6-CC52-A492EF2840E2}"/>
              </a:ext>
            </a:extLst>
          </p:cNvPr>
          <p:cNvSpPr>
            <a:spLocks noGrp="1"/>
          </p:cNvSpPr>
          <p:nvPr>
            <p:ph idx="1"/>
          </p:nvPr>
        </p:nvSpPr>
        <p:spPr>
          <a:xfrm>
            <a:off x="1406770" y="1111349"/>
            <a:ext cx="10536702" cy="5148774"/>
          </a:xfrm>
        </p:spPr>
        <p:txBody>
          <a:bodyPr>
            <a:normAutofit fontScale="92500" lnSpcReduction="10000"/>
          </a:bodyPr>
          <a:lstStyle/>
          <a:p>
            <a:pPr marL="0" indent="0">
              <a:lnSpc>
                <a:spcPct val="120000"/>
              </a:lnSpc>
              <a:buNone/>
            </a:pPr>
            <a:r>
              <a:rPr lang="en-US" dirty="0"/>
              <a:t>To track user interactions within an application using Microsoft Clarity, the following steps were undertaken:</a:t>
            </a:r>
          </a:p>
          <a:p>
            <a:pPr marL="457200" indent="-457200">
              <a:lnSpc>
                <a:spcPct val="120000"/>
              </a:lnSpc>
              <a:buFont typeface="+mj-lt"/>
              <a:buAutoNum type="arabicPeriod"/>
            </a:pPr>
            <a:r>
              <a:rPr lang="en-US" dirty="0"/>
              <a:t>Sign up for a Microsoft Clarity account to access the necessary tools and features.</a:t>
            </a:r>
          </a:p>
          <a:p>
            <a:pPr marL="457200" indent="-457200">
              <a:lnSpc>
                <a:spcPct val="120000"/>
              </a:lnSpc>
              <a:buFont typeface="+mj-lt"/>
              <a:buAutoNum type="arabicPeriod"/>
            </a:pPr>
            <a:r>
              <a:rPr lang="en-US" dirty="0"/>
              <a:t>Generate a unique tracking code.(Options given by clarity)</a:t>
            </a:r>
          </a:p>
          <a:p>
            <a:pPr marL="914400" lvl="1" indent="-457200">
              <a:lnSpc>
                <a:spcPct val="120000"/>
              </a:lnSpc>
              <a:buFont typeface="+mj-lt"/>
              <a:buAutoNum type="arabicPeriod"/>
            </a:pPr>
            <a:r>
              <a:rPr lang="en-US" sz="1900" dirty="0"/>
              <a:t>Obtain the tracking code snippet provided by Microsoft Clarity.</a:t>
            </a:r>
          </a:p>
          <a:p>
            <a:pPr marL="914400" lvl="1" indent="-457200">
              <a:lnSpc>
                <a:spcPct val="120000"/>
              </a:lnSpc>
              <a:buFont typeface="+mj-lt"/>
              <a:buAutoNum type="arabicPeriod"/>
            </a:pPr>
            <a:r>
              <a:rPr lang="en-US" sz="1900" i="0" dirty="0">
                <a:solidFill>
                  <a:srgbClr val="000000"/>
                </a:solidFill>
                <a:effectLst/>
                <a:latin typeface="Segoe UI" panose="020B0502040204020203" pitchFamily="34" charset="0"/>
              </a:rPr>
              <a:t>Install on a third-party platform, works with Shopify, </a:t>
            </a:r>
            <a:r>
              <a:rPr lang="en-US" sz="1900" i="0" dirty="0" err="1">
                <a:solidFill>
                  <a:srgbClr val="000000"/>
                </a:solidFill>
                <a:effectLst/>
                <a:latin typeface="Segoe UI" panose="020B0502040204020203" pitchFamily="34" charset="0"/>
              </a:rPr>
              <a:t>SquareSpace</a:t>
            </a:r>
            <a:r>
              <a:rPr lang="en-US" sz="1900" i="0" dirty="0">
                <a:solidFill>
                  <a:srgbClr val="000000"/>
                </a:solidFill>
                <a:effectLst/>
                <a:latin typeface="Segoe UI" panose="020B0502040204020203" pitchFamily="34" charset="0"/>
              </a:rPr>
              <a:t>, </a:t>
            </a:r>
            <a:r>
              <a:rPr lang="en-US" sz="1900" i="0" dirty="0" err="1">
                <a:solidFill>
                  <a:srgbClr val="000000"/>
                </a:solidFill>
                <a:effectLst/>
                <a:latin typeface="Segoe UI" panose="020B0502040204020203" pitchFamily="34" charset="0"/>
              </a:rPr>
              <a:t>Wix</a:t>
            </a:r>
            <a:r>
              <a:rPr lang="en-US" sz="1900" i="0" dirty="0">
                <a:solidFill>
                  <a:srgbClr val="000000"/>
                </a:solidFill>
                <a:effectLst/>
                <a:latin typeface="Segoe UI" panose="020B0502040204020203" pitchFamily="34" charset="0"/>
              </a:rPr>
              <a:t>, WordPress, and more.</a:t>
            </a:r>
          </a:p>
          <a:p>
            <a:pPr marL="914400" lvl="1" indent="-457200">
              <a:lnSpc>
                <a:spcPct val="120000"/>
              </a:lnSpc>
              <a:buFont typeface="+mj-lt"/>
              <a:buAutoNum type="arabicPeriod"/>
            </a:pPr>
            <a:r>
              <a:rPr lang="en-US" sz="1900" b="0" i="0" dirty="0">
                <a:solidFill>
                  <a:srgbClr val="000000"/>
                </a:solidFill>
                <a:effectLst/>
                <a:latin typeface="Segoe UI" panose="020B0502040204020203" pitchFamily="34" charset="0"/>
              </a:rPr>
              <a:t>Email to our teammate with the tracking code and setup steps.</a:t>
            </a:r>
            <a:endParaRPr lang="en-US" sz="1900" dirty="0"/>
          </a:p>
          <a:p>
            <a:pPr marL="457200" indent="-457200">
              <a:lnSpc>
                <a:spcPct val="120000"/>
              </a:lnSpc>
              <a:buFont typeface="+mj-lt"/>
              <a:buAutoNum type="arabicPeriod"/>
            </a:pPr>
            <a:r>
              <a:rPr lang="en-US" dirty="0"/>
              <a:t>Integrate the tracking code snippet into the HTML of the application's pages, Copy and paste the Clarity code into the &lt;head&gt; element of our site or app.</a:t>
            </a:r>
          </a:p>
          <a:p>
            <a:pPr marL="457200" indent="-457200">
              <a:lnSpc>
                <a:spcPct val="120000"/>
              </a:lnSpc>
              <a:buFont typeface="+mj-lt"/>
              <a:buAutoNum type="arabicPeriod"/>
            </a:pPr>
            <a:r>
              <a:rPr lang="en-US" dirty="0"/>
              <a:t>Clarity is now configured to track specific events, such as clicks on the identified features/buttons.</a:t>
            </a:r>
            <a:endParaRPr lang="en-IN" dirty="0"/>
          </a:p>
        </p:txBody>
      </p:sp>
      <p:sp>
        <p:nvSpPr>
          <p:cNvPr id="2" name="Title 1">
            <a:extLst>
              <a:ext uri="{FF2B5EF4-FFF2-40B4-BE49-F238E27FC236}">
                <a16:creationId xmlns:a16="http://schemas.microsoft.com/office/drawing/2014/main" id="{1E2F4E16-21C4-ED3C-E0E6-57E42048A85F}"/>
              </a:ext>
            </a:extLst>
          </p:cNvPr>
          <p:cNvSpPr>
            <a:spLocks noGrp="1"/>
          </p:cNvSpPr>
          <p:nvPr>
            <p:ph type="title"/>
          </p:nvPr>
        </p:nvSpPr>
        <p:spPr>
          <a:xfrm>
            <a:off x="1484311" y="1"/>
            <a:ext cx="10018713" cy="853439"/>
          </a:xfrm>
        </p:spPr>
        <p:txBody>
          <a:bodyPr/>
          <a:lstStyle/>
          <a:p>
            <a:r>
              <a:rPr lang="en-IN" dirty="0">
                <a:effectLst>
                  <a:outerShdw blurRad="38100" dist="38100" dir="2700000" algn="tl">
                    <a:srgbClr val="000000">
                      <a:alpha val="43137"/>
                    </a:srgbClr>
                  </a:outerShdw>
                </a:effectLst>
              </a:rPr>
              <a:t>Setup and Configuration</a:t>
            </a:r>
          </a:p>
        </p:txBody>
      </p:sp>
    </p:spTree>
    <p:extLst>
      <p:ext uri="{BB962C8B-B14F-4D97-AF65-F5344CB8AC3E}">
        <p14:creationId xmlns:p14="http://schemas.microsoft.com/office/powerpoint/2010/main" val="252169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EAE54-B218-841D-C568-77FA4EF3B71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6092E4-8111-9877-85FA-A5A3C255FF48}"/>
              </a:ext>
            </a:extLst>
          </p:cNvPr>
          <p:cNvSpPr>
            <a:spLocks noGrp="1"/>
          </p:cNvSpPr>
          <p:nvPr>
            <p:ph idx="1"/>
          </p:nvPr>
        </p:nvSpPr>
        <p:spPr>
          <a:xfrm>
            <a:off x="1406770" y="1111349"/>
            <a:ext cx="10536702" cy="5148774"/>
          </a:xfrm>
        </p:spPr>
        <p:txBody>
          <a:bodyPr>
            <a:normAutofit/>
          </a:bodyPr>
          <a:lstStyle/>
          <a:p>
            <a:pPr marL="0" indent="0">
              <a:lnSpc>
                <a:spcPct val="120000"/>
              </a:lnSpc>
              <a:buNone/>
            </a:pPr>
            <a:r>
              <a:rPr lang="en-US" dirty="0"/>
              <a:t>After setting up tracking, data on user interactions will get collected, analyzed and will be show on the dashboard within 2 hours of setup.</a:t>
            </a:r>
          </a:p>
          <a:p>
            <a:pPr marL="0" indent="0">
              <a:lnSpc>
                <a:spcPct val="120000"/>
              </a:lnSpc>
              <a:buNone/>
            </a:pPr>
            <a:r>
              <a:rPr lang="en-US" dirty="0"/>
              <a:t>Now we can,</a:t>
            </a:r>
          </a:p>
          <a:p>
            <a:pPr>
              <a:lnSpc>
                <a:spcPct val="120000"/>
              </a:lnSpc>
            </a:pPr>
            <a:r>
              <a:rPr lang="en-US" dirty="0"/>
              <a:t>Access the Microsoft Clarity dashboard to view recorded sessions, heatmaps, click data and etc.</a:t>
            </a:r>
          </a:p>
          <a:p>
            <a:pPr>
              <a:lnSpc>
                <a:spcPct val="120000"/>
              </a:lnSpc>
            </a:pPr>
            <a:r>
              <a:rPr lang="en-US" dirty="0"/>
              <a:t>Filter the data to focus on interactions with the identified features/buttons.</a:t>
            </a:r>
          </a:p>
          <a:p>
            <a:pPr>
              <a:lnSpc>
                <a:spcPct val="120000"/>
              </a:lnSpc>
            </a:pPr>
            <a:r>
              <a:rPr lang="en-US" dirty="0"/>
              <a:t>Utilize Clarity's analytics tools to visualize click patterns and identify the most frequently used features/buttons.</a:t>
            </a:r>
            <a:endParaRPr lang="en-IN" dirty="0"/>
          </a:p>
        </p:txBody>
      </p:sp>
      <p:sp>
        <p:nvSpPr>
          <p:cNvPr id="2" name="Title 1">
            <a:extLst>
              <a:ext uri="{FF2B5EF4-FFF2-40B4-BE49-F238E27FC236}">
                <a16:creationId xmlns:a16="http://schemas.microsoft.com/office/drawing/2014/main" id="{0A11FF1B-6112-22AB-4860-BB895A165AAA}"/>
              </a:ext>
            </a:extLst>
          </p:cNvPr>
          <p:cNvSpPr>
            <a:spLocks noGrp="1"/>
          </p:cNvSpPr>
          <p:nvPr>
            <p:ph type="title"/>
          </p:nvPr>
        </p:nvSpPr>
        <p:spPr>
          <a:xfrm>
            <a:off x="1484311" y="1"/>
            <a:ext cx="10018713" cy="853439"/>
          </a:xfrm>
        </p:spPr>
        <p:txBody>
          <a:bodyPr/>
          <a:lstStyle/>
          <a:p>
            <a:r>
              <a:rPr lang="en-IN" dirty="0">
                <a:effectLst>
                  <a:outerShdw blurRad="38100" dist="38100" dir="2700000" algn="tl">
                    <a:srgbClr val="000000">
                      <a:alpha val="43137"/>
                    </a:srgbClr>
                  </a:outerShdw>
                </a:effectLst>
              </a:rPr>
              <a:t>Data Analysis</a:t>
            </a:r>
          </a:p>
        </p:txBody>
      </p:sp>
    </p:spTree>
    <p:extLst>
      <p:ext uri="{BB962C8B-B14F-4D97-AF65-F5344CB8AC3E}">
        <p14:creationId xmlns:p14="http://schemas.microsoft.com/office/powerpoint/2010/main" val="2413393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7E43C-6492-368A-6DE1-E648038E05B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2E9BED-8571-F322-87B4-449AF1809571}"/>
              </a:ext>
            </a:extLst>
          </p:cNvPr>
          <p:cNvSpPr>
            <a:spLocks noGrp="1"/>
          </p:cNvSpPr>
          <p:nvPr>
            <p:ph idx="1"/>
          </p:nvPr>
        </p:nvSpPr>
        <p:spPr>
          <a:xfrm>
            <a:off x="1547446" y="0"/>
            <a:ext cx="10396026" cy="6260123"/>
          </a:xfrm>
        </p:spPr>
        <p:txBody>
          <a:bodyPr>
            <a:normAutofit fontScale="92500" lnSpcReduction="10000"/>
          </a:bodyPr>
          <a:lstStyle/>
          <a:p>
            <a:pPr marL="0" indent="0">
              <a:lnSpc>
                <a:spcPct val="120000"/>
              </a:lnSpc>
              <a:buNone/>
            </a:pPr>
            <a:r>
              <a:rPr lang="en-US" b="1" dirty="0"/>
              <a:t>Data analysis in Clarity:</a:t>
            </a:r>
          </a:p>
          <a:p>
            <a:pPr>
              <a:lnSpc>
                <a:spcPct val="120000"/>
              </a:lnSpc>
              <a:buFont typeface="Wingdings" panose="05000000000000000000" pitchFamily="2" charset="2"/>
              <a:buChar char="Ø"/>
            </a:pPr>
            <a:r>
              <a:rPr lang="en-US" sz="2200" dirty="0"/>
              <a:t>Analyzing user engagement metrics such as session duration, page views, and bounce rates to understand how users interact with the website and which pages or features are most engaging.</a:t>
            </a:r>
          </a:p>
          <a:p>
            <a:pPr>
              <a:lnSpc>
                <a:spcPct val="120000"/>
              </a:lnSpc>
              <a:buFont typeface="Wingdings" panose="05000000000000000000" pitchFamily="2" charset="2"/>
              <a:buChar char="Ø"/>
            </a:pPr>
            <a:r>
              <a:rPr lang="en-US" sz="2200" dirty="0"/>
              <a:t>Examining click data to identify which elements on the website are clicked most frequently, including buttons, links, images, and other interactive elements. This analysis helps prioritize feature improvements and optimize user flows.</a:t>
            </a:r>
          </a:p>
          <a:p>
            <a:pPr>
              <a:lnSpc>
                <a:spcPct val="120000"/>
              </a:lnSpc>
              <a:buFont typeface="Wingdings" panose="05000000000000000000" pitchFamily="2" charset="2"/>
              <a:buChar char="Ø"/>
            </a:pPr>
            <a:r>
              <a:rPr lang="en-US" sz="2200" dirty="0"/>
              <a:t>Analyzing scroll data to determine how far users scroll down each page and where they may be dropping off. This information is valuable for optimizing content placement and layout to ensure important information is visible to users.</a:t>
            </a:r>
          </a:p>
          <a:p>
            <a:pPr>
              <a:lnSpc>
                <a:spcPct val="120000"/>
              </a:lnSpc>
              <a:buFont typeface="Wingdings" panose="05000000000000000000" pitchFamily="2" charset="2"/>
              <a:buChar char="Ø"/>
            </a:pPr>
            <a:r>
              <a:rPr lang="en-US" sz="2200" dirty="0"/>
              <a:t>Interpreting heatmap data to visualize user interaction patterns and identify hotspots of activity on the website. Heatmaps provide insights into which areas of the website receive the most attention and engagement from users.</a:t>
            </a:r>
          </a:p>
          <a:p>
            <a:pPr>
              <a:lnSpc>
                <a:spcPct val="120000"/>
              </a:lnSpc>
              <a:buFont typeface="Wingdings" panose="05000000000000000000" pitchFamily="2" charset="2"/>
              <a:buChar char="Ø"/>
            </a:pPr>
            <a:r>
              <a:rPr lang="en-US" sz="2200" dirty="0"/>
              <a:t>Reviewing session recordings to observe user behavior in real-time, including mouse movements, clicks, scrolls, and keystrokes. Session recordings help identify user pain points, usability issues, and areas for improvement.</a:t>
            </a:r>
            <a:endParaRPr lang="en-IN" sz="2200" dirty="0"/>
          </a:p>
        </p:txBody>
      </p:sp>
    </p:spTree>
    <p:extLst>
      <p:ext uri="{BB962C8B-B14F-4D97-AF65-F5344CB8AC3E}">
        <p14:creationId xmlns:p14="http://schemas.microsoft.com/office/powerpoint/2010/main" val="3195613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222</TotalTime>
  <Words>1928</Words>
  <Application>Microsoft Office PowerPoint</Application>
  <PresentationFormat>Widescreen</PresentationFormat>
  <Paragraphs>97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Corbel</vt:lpstr>
      <vt:lpstr>Segoe UI</vt:lpstr>
      <vt:lpstr>Wingdings</vt:lpstr>
      <vt:lpstr>Parallax</vt:lpstr>
      <vt:lpstr>Microsoft Clarity</vt:lpstr>
      <vt:lpstr>Contents</vt:lpstr>
      <vt:lpstr>Introduction</vt:lpstr>
      <vt:lpstr>Key features of Microsoft clarity</vt:lpstr>
      <vt:lpstr>PowerPoint Presentation</vt:lpstr>
      <vt:lpstr>PowerPoint Presentation</vt:lpstr>
      <vt:lpstr>Setup and Configuration</vt:lpstr>
      <vt:lpstr>Data Analysis</vt:lpstr>
      <vt:lpstr>PowerPoint Presentation</vt:lpstr>
      <vt:lpstr>Analyzing User Interactions</vt:lpstr>
      <vt:lpstr>Analyzing User Interactions</vt:lpstr>
      <vt:lpstr>Analyzing User Interactions</vt:lpstr>
      <vt:lpstr>Dashboard</vt:lpstr>
      <vt:lpstr>Dashboard</vt:lpstr>
      <vt:lpstr>Filters</vt:lpstr>
      <vt:lpstr>Recordings</vt:lpstr>
      <vt:lpstr>Area view for click analysis in recordings</vt:lpstr>
      <vt:lpstr>Heatmaps</vt:lpstr>
      <vt:lpstr>Heatmaps</vt:lpstr>
      <vt:lpstr>Identifying Most Frequently Used Features</vt:lpstr>
      <vt:lpstr>Post analysis report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Clarity</dc:title>
  <dc:creator>Admin</dc:creator>
  <cp:lastModifiedBy>Admin</cp:lastModifiedBy>
  <cp:revision>4</cp:revision>
  <dcterms:created xsi:type="dcterms:W3CDTF">2024-02-10T09:30:54Z</dcterms:created>
  <dcterms:modified xsi:type="dcterms:W3CDTF">2024-02-12T13:08:35Z</dcterms:modified>
</cp:coreProperties>
</file>