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8" r:id="rId1"/>
  </p:sldMasterIdLst>
  <p:notesMasterIdLst>
    <p:notesMasterId r:id="rId14"/>
  </p:notesMasterIdLst>
  <p:sldIdLst>
    <p:sldId id="256" r:id="rId2"/>
    <p:sldId id="258" r:id="rId3"/>
    <p:sldId id="292" r:id="rId4"/>
    <p:sldId id="259" r:id="rId5"/>
    <p:sldId id="288" r:id="rId6"/>
    <p:sldId id="293" r:id="rId7"/>
    <p:sldId id="294" r:id="rId8"/>
    <p:sldId id="295" r:id="rId9"/>
    <p:sldId id="261" r:id="rId10"/>
    <p:sldId id="291" r:id="rId11"/>
    <p:sldId id="290" r:id="rId12"/>
    <p:sldId id="29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5256" autoAdjust="0"/>
  </p:normalViewPr>
  <p:slideViewPr>
    <p:cSldViewPr snapToGrid="0">
      <p:cViewPr varScale="1">
        <p:scale>
          <a:sx n="97" d="100"/>
          <a:sy n="97" d="100"/>
        </p:scale>
        <p:origin x="300" y="48"/>
      </p:cViewPr>
      <p:guideLst>
        <p:guide orient="horz" pos="2160"/>
        <p:guide pos="3840"/>
      </p:guideLst>
    </p:cSldViewPr>
  </p:slideViewPr>
  <p:notesTextViewPr>
    <p:cViewPr>
      <p:scale>
        <a:sx n="1" d="1"/>
        <a:sy n="1" d="1"/>
      </p:scale>
      <p:origin x="0" y="0"/>
    </p:cViewPr>
  </p:notesTextViewPr>
  <p:sorterViewPr>
    <p:cViewPr>
      <p:scale>
        <a:sx n="100" d="100"/>
        <a:sy n="100" d="100"/>
      </p:scale>
      <p:origin x="0" y="36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0D512A-EA4E-4264-B606-355CD4C754D1}" type="datetimeFigureOut">
              <a:rPr lang="en-IN" smtClean="0"/>
              <a:pPr/>
              <a:t>07-01-2023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CFB6E5-C67F-4454-81BB-307EA035BC0A}" type="slidenum">
              <a:rPr lang="en-IN" smtClean="0"/>
              <a:pPr/>
              <a:t>‹#›</a:t>
            </a:fld>
            <a:endParaRPr lang="en-IN"/>
          </a:p>
        </p:txBody>
      </p:sp>
    </p:spTree>
    <p:extLst>
      <p:ext uri="{BB962C8B-B14F-4D97-AF65-F5344CB8AC3E}">
        <p14:creationId xmlns:p14="http://schemas.microsoft.com/office/powerpoint/2010/main" val="3323992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CFB6E5-C67F-4454-81BB-307EA035BC0A}" type="slidenum">
              <a:rPr lang="en-IN" smtClean="0"/>
              <a:pPr/>
              <a:t>1</a:t>
            </a:fld>
            <a:endParaRPr lang="en-IN"/>
          </a:p>
        </p:txBody>
      </p:sp>
    </p:spTree>
    <p:extLst>
      <p:ext uri="{BB962C8B-B14F-4D97-AF65-F5344CB8AC3E}">
        <p14:creationId xmlns:p14="http://schemas.microsoft.com/office/powerpoint/2010/main" val="2842893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FB3FCB-360A-49EC-8675-DF6F2124425B}" type="datetime1">
              <a:rPr lang="en-IN" smtClean="0"/>
              <a:pPr/>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2324987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96020-DA5C-438E-99F7-8578CCD15479}" type="datetime1">
              <a:rPr lang="en-IN" smtClean="0"/>
              <a:pPr/>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260911576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96020-DA5C-438E-99F7-8578CCD15479}" type="datetime1">
              <a:rPr lang="en-IN" smtClean="0"/>
              <a:pPr/>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5538824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96020-DA5C-438E-99F7-8578CCD15479}" type="datetime1">
              <a:rPr lang="en-IN" smtClean="0"/>
              <a:pPr/>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29813145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96020-DA5C-438E-99F7-8578CCD15479}" type="datetime1">
              <a:rPr lang="en-IN" smtClean="0"/>
              <a:pPr/>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9881818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96020-DA5C-438E-99F7-8578CCD15479}" type="datetime1">
              <a:rPr lang="en-IN" smtClean="0"/>
              <a:pPr/>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376889197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E025F-7DD7-4F4C-9492-72123ADA3637}" type="datetime1">
              <a:rPr lang="en-IN" smtClean="0"/>
              <a:pPr/>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1545491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8C463-DAA1-4445-8415-B52A3452F27C}" type="datetime1">
              <a:rPr lang="en-IN" smtClean="0"/>
              <a:pPr/>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628877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557D09-5E6C-4B21-9BF9-E9686A890046}" type="datetime1">
              <a:rPr lang="en-IN" smtClean="0"/>
              <a:pPr/>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1780039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9EBD2-16E3-432B-97DB-162BECAE51BE}" type="datetime1">
              <a:rPr lang="en-IN" smtClean="0"/>
              <a:pPr/>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2774724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D2D931-61E1-4502-B00A-B7FCAC9BFE30}" type="datetime1">
              <a:rPr lang="en-IN" smtClean="0"/>
              <a:pPr/>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356084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2E90BB-4B7C-40E8-9B9B-A7332D1F6FDD}" type="datetime1">
              <a:rPr lang="en-IN" smtClean="0"/>
              <a:pPr/>
              <a:t>07-01-2023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665109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59A31F-3074-45ED-91B4-4DA56728F774}" type="datetime1">
              <a:rPr lang="en-IN" smtClean="0"/>
              <a:pPr/>
              <a:t>07-01-2023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214921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7335CE-8906-4558-AD64-807ACFBD4AEF}" type="datetime1">
              <a:rPr lang="en-IN" smtClean="0"/>
              <a:pPr/>
              <a:t>07-01-2023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4179348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27A291-3118-4DE3-9B6C-141F71C026C8}" type="datetime1">
              <a:rPr lang="en-IN" smtClean="0"/>
              <a:pPr/>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3282332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077F57-2825-422C-952B-051AED5F52C8}" type="datetime1">
              <a:rPr lang="en-IN" smtClean="0"/>
              <a:pPr/>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2531767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1396020-DA5C-438E-99F7-8578CCD15479}" type="datetime1">
              <a:rPr lang="en-IN" smtClean="0"/>
              <a:pPr/>
              <a:t>07-01-2023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1C55FAF0-B2DD-4FAE-AA69-9CD7EDBD7A17}" type="slidenum">
              <a:rPr lang="en-IN" smtClean="0"/>
              <a:pPr/>
              <a:t>‹#›</a:t>
            </a:fld>
            <a:endParaRPr lang="en-IN"/>
          </a:p>
        </p:txBody>
      </p:sp>
    </p:spTree>
    <p:extLst>
      <p:ext uri="{BB962C8B-B14F-4D97-AF65-F5344CB8AC3E}">
        <p14:creationId xmlns:p14="http://schemas.microsoft.com/office/powerpoint/2010/main" val="2656111944"/>
      </p:ext>
    </p:extLst>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 id="2147484270" r:id="rId12"/>
    <p:sldLayoutId id="2147484271" r:id="rId13"/>
    <p:sldLayoutId id="2147484272" r:id="rId14"/>
    <p:sldLayoutId id="2147484273" r:id="rId15"/>
    <p:sldLayoutId id="2147484274" r:id="rId16"/>
  </p:sldLayoutIdLst>
  <p:hf hdr="0" ft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1DF4B-F716-429C-9192-0BB2DCC74CB9}"/>
              </a:ext>
            </a:extLst>
          </p:cNvPr>
          <p:cNvSpPr>
            <a:spLocks noGrp="1"/>
          </p:cNvSpPr>
          <p:nvPr>
            <p:ph type="ctrTitle"/>
          </p:nvPr>
        </p:nvSpPr>
        <p:spPr>
          <a:xfrm>
            <a:off x="1371962" y="526244"/>
            <a:ext cx="8373201" cy="1702526"/>
          </a:xfrm>
        </p:spPr>
        <p:txBody>
          <a:bodyPr>
            <a:normAutofit/>
          </a:bodyPr>
          <a:lstStyle/>
          <a:p>
            <a:pPr algn="ctr">
              <a:lnSpc>
                <a:spcPct val="115000"/>
              </a:lnSpc>
              <a:spcAft>
                <a:spcPts val="1000"/>
              </a:spcAft>
            </a:pPr>
            <a:r>
              <a:rPr lang="en-US" sz="6600" b="1" dirty="0">
                <a:solidFill>
                  <a:srgbClr val="17365D"/>
                </a:solidFill>
                <a:effectLst/>
                <a:latin typeface="Cambria" panose="02040503050406030204" pitchFamily="18" charset="0"/>
                <a:ea typeface="Cambria" panose="02040503050406030204" pitchFamily="18" charset="0"/>
                <a:cs typeface="Cambria" panose="02040503050406030204" pitchFamily="18" charset="0"/>
              </a:rPr>
              <a:t>AWS Masters</a:t>
            </a:r>
            <a:endParaRPr lang="en-IN" sz="6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1C55FAF0-B2DD-4FAE-AA69-9CD7EDBD7A17}" type="slidenum">
              <a:rPr lang="en-IN" smtClean="0"/>
              <a:pPr/>
              <a:t>1</a:t>
            </a:fld>
            <a:endParaRPr lang="en-IN"/>
          </a:p>
        </p:txBody>
      </p:sp>
      <p:sp>
        <p:nvSpPr>
          <p:cNvPr id="3" name="TextBox 2"/>
          <p:cNvSpPr txBox="1"/>
          <p:nvPr/>
        </p:nvSpPr>
        <p:spPr>
          <a:xfrm>
            <a:off x="465981" y="2501636"/>
            <a:ext cx="4483501" cy="954107"/>
          </a:xfrm>
          <a:prstGeom prst="rect">
            <a:avLst/>
          </a:prstGeom>
          <a:noFill/>
        </p:spPr>
        <p:txBody>
          <a:bodyPr wrap="square" rtlCol="0">
            <a:spAutoFit/>
          </a:bodyPr>
          <a:lstStyle/>
          <a:p>
            <a:pPr algn="ctr"/>
            <a:r>
              <a:rPr lang="en-US" sz="2800" b="1" i="1" dirty="0">
                <a:latin typeface="Calibri" panose="020F0502020204030204" pitchFamily="34" charset="0"/>
                <a:cs typeface="Calibri" panose="020F0502020204030204" pitchFamily="34" charset="0"/>
              </a:rPr>
              <a:t>Under the guidance of:</a:t>
            </a:r>
          </a:p>
          <a:p>
            <a:pPr algn="ctr"/>
            <a:r>
              <a:rPr lang="en-US" sz="2800" b="1" i="1" dirty="0" err="1">
                <a:latin typeface="Calibri" panose="020F0502020204030204" pitchFamily="34" charset="0"/>
                <a:cs typeface="Calibri" panose="020F0502020204030204" pitchFamily="34" charset="0"/>
              </a:rPr>
              <a:t>Sumit</a:t>
            </a:r>
            <a:r>
              <a:rPr lang="en-US" sz="2800" b="1" i="1" dirty="0">
                <a:latin typeface="Calibri" panose="020F0502020204030204" pitchFamily="34" charset="0"/>
                <a:cs typeface="Calibri" panose="020F0502020204030204" pitchFamily="34" charset="0"/>
              </a:rPr>
              <a:t> Kumar Sah</a:t>
            </a:r>
          </a:p>
        </p:txBody>
      </p:sp>
      <p:sp>
        <p:nvSpPr>
          <p:cNvPr id="13" name="TextBox 12"/>
          <p:cNvSpPr txBox="1"/>
          <p:nvPr/>
        </p:nvSpPr>
        <p:spPr>
          <a:xfrm>
            <a:off x="5094514" y="2417960"/>
            <a:ext cx="4483501" cy="1815882"/>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Name: </a:t>
            </a:r>
            <a:r>
              <a:rPr lang="en-US" sz="2800" b="1" dirty="0" err="1">
                <a:latin typeface="Calibri" panose="020F0502020204030204" pitchFamily="34" charset="0"/>
                <a:cs typeface="Calibri" panose="020F0502020204030204" pitchFamily="34" charset="0"/>
              </a:rPr>
              <a:t>Priyanshu</a:t>
            </a:r>
            <a:r>
              <a:rPr lang="en-US" sz="2800" b="1" dirty="0">
                <a:latin typeface="Calibri" panose="020F0502020204030204" pitchFamily="34" charset="0"/>
                <a:cs typeface="Calibri" panose="020F0502020204030204" pitchFamily="34" charset="0"/>
              </a:rPr>
              <a:t> Mallick</a:t>
            </a:r>
          </a:p>
          <a:p>
            <a:r>
              <a:rPr lang="en-US" sz="2800" b="1" dirty="0">
                <a:latin typeface="Calibri" panose="020F0502020204030204" pitchFamily="34" charset="0"/>
                <a:cs typeface="Calibri" panose="020F0502020204030204" pitchFamily="34" charset="0"/>
              </a:rPr>
              <a:t>Branch: CSE</a:t>
            </a:r>
          </a:p>
          <a:p>
            <a:r>
              <a:rPr lang="en-US" sz="2800" b="1" dirty="0">
                <a:latin typeface="Calibri" panose="020F0502020204030204" pitchFamily="34" charset="0"/>
                <a:cs typeface="Calibri" panose="020F0502020204030204" pitchFamily="34" charset="0"/>
              </a:rPr>
              <a:t>SIC. No. : 21BCSF11</a:t>
            </a:r>
          </a:p>
          <a:p>
            <a:r>
              <a:rPr lang="en-US" sz="2800" b="1" dirty="0">
                <a:latin typeface="Calibri" panose="020F0502020204030204" pitchFamily="34" charset="0"/>
                <a:cs typeface="Calibri" panose="020F0502020204030204" pitchFamily="34" charset="0"/>
              </a:rPr>
              <a:t>SEMESTER: 3rd</a:t>
            </a:r>
            <a:endParaRPr lang="en-IN" sz="2800" dirty="0">
              <a:latin typeface="Calibri" panose="020F0502020204030204" pitchFamily="34" charset="0"/>
              <a:cs typeface="Calibri" panose="020F0502020204030204" pitchFamily="34" charset="0"/>
            </a:endParaRPr>
          </a:p>
        </p:txBody>
      </p:sp>
      <p:pic>
        <p:nvPicPr>
          <p:cNvPr id="9" name="Picture 8" descr="Auton"/>
          <p:cNvPicPr/>
          <p:nvPr/>
        </p:nvPicPr>
        <p:blipFill>
          <a:blip r:embed="rId3" cstate="print"/>
          <a:srcRect/>
          <a:stretch>
            <a:fillRect/>
          </a:stretch>
        </p:blipFill>
        <p:spPr bwMode="auto">
          <a:xfrm>
            <a:off x="3809785" y="4423032"/>
            <a:ext cx="5072958" cy="792781"/>
          </a:xfrm>
          <a:prstGeom prst="rect">
            <a:avLst/>
          </a:prstGeom>
          <a:noFill/>
          <a:ln w="9525">
            <a:noFill/>
            <a:miter lim="800000"/>
            <a:headEnd/>
            <a:tailEnd/>
          </a:ln>
        </p:spPr>
      </p:pic>
    </p:spTree>
    <p:extLst>
      <p:ext uri="{BB962C8B-B14F-4D97-AF65-F5344CB8AC3E}">
        <p14:creationId xmlns:p14="http://schemas.microsoft.com/office/powerpoint/2010/main" val="3492554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1FF04-3144-49EF-B47B-8C330E39ECBC}"/>
              </a:ext>
            </a:extLst>
          </p:cNvPr>
          <p:cNvSpPr>
            <a:spLocks noGrp="1"/>
          </p:cNvSpPr>
          <p:nvPr>
            <p:ph type="title"/>
          </p:nvPr>
        </p:nvSpPr>
        <p:spPr/>
        <p:txBody>
          <a:bodyPr/>
          <a:lstStyle/>
          <a:p>
            <a:r>
              <a:rPr lang="en-US" dirty="0"/>
              <a:t>Projects Done</a:t>
            </a:r>
            <a:endParaRPr lang="en-IN" dirty="0"/>
          </a:p>
        </p:txBody>
      </p:sp>
      <p:sp>
        <p:nvSpPr>
          <p:cNvPr id="3" name="Content Placeholder 2">
            <a:extLst>
              <a:ext uri="{FF2B5EF4-FFF2-40B4-BE49-F238E27FC236}">
                <a16:creationId xmlns:a16="http://schemas.microsoft.com/office/drawing/2014/main" id="{8338F330-65BC-481F-9CC9-26B91F434B39}"/>
              </a:ext>
            </a:extLst>
          </p:cNvPr>
          <p:cNvSpPr>
            <a:spLocks noGrp="1"/>
          </p:cNvSpPr>
          <p:nvPr>
            <p:ph idx="1"/>
          </p:nvPr>
        </p:nvSpPr>
        <p:spPr>
          <a:xfrm>
            <a:off x="677334" y="1670052"/>
            <a:ext cx="8596668" cy="3880773"/>
          </a:xfrm>
        </p:spPr>
        <p:txBody>
          <a:bodyPr/>
          <a:lstStyle/>
          <a:p>
            <a:pPr>
              <a:buFont typeface="+mj-lt"/>
              <a:buAutoNum type="arabicPeriod"/>
            </a:pPr>
            <a:r>
              <a:rPr lang="en-US" sz="2000" dirty="0"/>
              <a:t>Configure a webserver and database server with proper Load balancing, autoscaling and SSL configuration.</a:t>
            </a:r>
          </a:p>
          <a:p>
            <a:pPr>
              <a:buFont typeface="+mj-lt"/>
              <a:buAutoNum type="arabicPeriod"/>
            </a:pPr>
            <a:r>
              <a:rPr lang="en-US" sz="2000" dirty="0"/>
              <a:t>Migrate server from on prem to AWS.</a:t>
            </a:r>
          </a:p>
          <a:p>
            <a:pPr>
              <a:buFont typeface="+mj-lt"/>
              <a:buAutoNum type="arabicPeriod"/>
            </a:pPr>
            <a:r>
              <a:rPr lang="en-US" sz="2000" dirty="0"/>
              <a:t>Setup site to site connectivity and Point to site connectivity and Transit gateway</a:t>
            </a:r>
          </a:p>
          <a:p>
            <a:pPr>
              <a:buFont typeface="+mj-lt"/>
              <a:buAutoNum type="arabicPeriod"/>
            </a:pPr>
            <a:r>
              <a:rPr lang="en-US" sz="2000" dirty="0"/>
              <a:t>Migrate Database from on prem to AWS.</a:t>
            </a:r>
          </a:p>
          <a:p>
            <a:pPr>
              <a:buFont typeface="+mj-lt"/>
              <a:buAutoNum type="arabicPeriod"/>
            </a:pPr>
            <a:r>
              <a:rPr lang="en-US" sz="2000" dirty="0"/>
              <a:t>Mount S3 bucket as a drive in both </a:t>
            </a:r>
            <a:r>
              <a:rPr lang="en-US" sz="2000" dirty="0" err="1"/>
              <a:t>linux</a:t>
            </a:r>
            <a:r>
              <a:rPr lang="en-US" sz="2000" dirty="0"/>
              <a:t> and windows, Implement MFA delete and versioning.</a:t>
            </a:r>
          </a:p>
          <a:p>
            <a:endParaRPr lang="en-IN" dirty="0"/>
          </a:p>
        </p:txBody>
      </p:sp>
      <p:sp>
        <p:nvSpPr>
          <p:cNvPr id="4" name="Slide Number Placeholder 3">
            <a:extLst>
              <a:ext uri="{FF2B5EF4-FFF2-40B4-BE49-F238E27FC236}">
                <a16:creationId xmlns:a16="http://schemas.microsoft.com/office/drawing/2014/main" id="{7150F878-571E-4477-94C0-EE0C02F91F6F}"/>
              </a:ext>
            </a:extLst>
          </p:cNvPr>
          <p:cNvSpPr>
            <a:spLocks noGrp="1"/>
          </p:cNvSpPr>
          <p:nvPr>
            <p:ph type="sldNum" sz="quarter" idx="12"/>
          </p:nvPr>
        </p:nvSpPr>
        <p:spPr/>
        <p:txBody>
          <a:bodyPr/>
          <a:lstStyle/>
          <a:p>
            <a:fld id="{1C55FAF0-B2DD-4FAE-AA69-9CD7EDBD7A17}" type="slidenum">
              <a:rPr lang="en-IN" smtClean="0"/>
              <a:pPr/>
              <a:t>10</a:t>
            </a:fld>
            <a:endParaRPr lang="en-IN"/>
          </a:p>
        </p:txBody>
      </p:sp>
    </p:spTree>
    <p:extLst>
      <p:ext uri="{BB962C8B-B14F-4D97-AF65-F5344CB8AC3E}">
        <p14:creationId xmlns:p14="http://schemas.microsoft.com/office/powerpoint/2010/main" val="1005118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6EF69-03AE-4EB4-B04F-E02E44EA2D84}"/>
              </a:ext>
            </a:extLst>
          </p:cNvPr>
          <p:cNvSpPr>
            <a:spLocks noGrp="1"/>
          </p:cNvSpPr>
          <p:nvPr>
            <p:ph type="title"/>
          </p:nvPr>
        </p:nvSpPr>
        <p:spPr/>
        <p:txBody>
          <a:bodyPr>
            <a:normAutofit/>
          </a:bodyPr>
          <a:lstStyle/>
          <a:p>
            <a:pPr algn="ctr"/>
            <a:r>
              <a:rPr lang="en-US" sz="3600" b="1" dirty="0">
                <a:latin typeface="Algerian" panose="04020705040A02060702" pitchFamily="82" charset="0"/>
              </a:rPr>
              <a:t>CONCLUSION</a:t>
            </a:r>
          </a:p>
        </p:txBody>
      </p:sp>
      <p:pic>
        <p:nvPicPr>
          <p:cNvPr id="9" name="Content Placeholder 8" descr="Auton"/>
          <p:cNvPicPr>
            <a:picLocks noGrp="1"/>
          </p:cNvPicPr>
          <p:nvPr>
            <p:ph idx="1"/>
          </p:nvPr>
        </p:nvPicPr>
        <p:blipFill>
          <a:blip r:embed="rId2" cstate="print"/>
          <a:srcRect/>
          <a:stretch>
            <a:fillRect/>
          </a:stretch>
        </p:blipFill>
        <p:spPr bwMode="auto">
          <a:xfrm>
            <a:off x="9515159" y="331077"/>
            <a:ext cx="2298469" cy="588418"/>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1C55FAF0-B2DD-4FAE-AA69-9CD7EDBD7A17}" type="slidenum">
              <a:rPr lang="en-IN" smtClean="0"/>
              <a:pPr/>
              <a:t>11</a:t>
            </a:fld>
            <a:endParaRPr lang="en-IN" dirty="0"/>
          </a:p>
        </p:txBody>
      </p:sp>
      <p:sp>
        <p:nvSpPr>
          <p:cNvPr id="10" name="Rectangle 9"/>
          <p:cNvSpPr/>
          <p:nvPr/>
        </p:nvSpPr>
        <p:spPr>
          <a:xfrm>
            <a:off x="1007706" y="1439182"/>
            <a:ext cx="8688744" cy="4490132"/>
          </a:xfrm>
          <a:prstGeom prst="rect">
            <a:avLst/>
          </a:prstGeom>
        </p:spPr>
        <p:txBody>
          <a:bodyPr wrap="square">
            <a:spAutoFit/>
          </a:bodyPr>
          <a:lstStyle/>
          <a:p>
            <a:r>
              <a:rPr lang="en-US" sz="2800" dirty="0">
                <a:effectLst/>
                <a:latin typeface="Calibri" panose="020F0502020204030204" pitchFamily="34" charset="0"/>
                <a:ea typeface="Calibri" panose="020F0502020204030204" pitchFamily="34" charset="0"/>
              </a:rPr>
              <a:t>The course was designed in such a way that after doing this course we can go into this field and build AWS projects with different services. This course has taught us things necessary for being a Cloud Developer using AWS. There are many more things which I have to learn . This course has provided me with a great platform to understand how AWS services are used for building different projects and how the structure is framed so as to keep it scalable to get adapted to any changes. This also helped me to put my learning into action and explore more career options.</a:t>
            </a:r>
            <a:endParaRPr lang="en-US"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6712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uton"/>
          <p:cNvPicPr>
            <a:picLocks noGrp="1"/>
          </p:cNvPicPr>
          <p:nvPr>
            <p:ph idx="1"/>
          </p:nvPr>
        </p:nvPicPr>
        <p:blipFill>
          <a:blip r:embed="rId2" cstate="print"/>
          <a:srcRect/>
          <a:stretch>
            <a:fillRect/>
          </a:stretch>
        </p:blipFill>
        <p:spPr bwMode="auto">
          <a:xfrm>
            <a:off x="9515159" y="331077"/>
            <a:ext cx="2298469" cy="588418"/>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1C55FAF0-B2DD-4FAE-AA69-9CD7EDBD7A17}" type="slidenum">
              <a:rPr lang="en-IN" smtClean="0"/>
              <a:pPr/>
              <a:t>12</a:t>
            </a:fld>
            <a:endParaRPr lang="en-IN" dirty="0"/>
          </a:p>
        </p:txBody>
      </p:sp>
      <p:pic>
        <p:nvPicPr>
          <p:cNvPr id="4" name="Picture 3">
            <a:extLst>
              <a:ext uri="{FF2B5EF4-FFF2-40B4-BE49-F238E27FC236}">
                <a16:creationId xmlns:a16="http://schemas.microsoft.com/office/drawing/2014/main" id="{9B549391-BAC8-902E-2512-A86F053389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663" y="432620"/>
            <a:ext cx="8910683" cy="5373327"/>
          </a:xfrm>
          <a:prstGeom prst="rect">
            <a:avLst/>
          </a:prstGeom>
        </p:spPr>
      </p:pic>
    </p:spTree>
    <p:extLst>
      <p:ext uri="{BB962C8B-B14F-4D97-AF65-F5344CB8AC3E}">
        <p14:creationId xmlns:p14="http://schemas.microsoft.com/office/powerpoint/2010/main" val="3059166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DF307-1616-4A25-98DD-2B8BD692E300}"/>
              </a:ext>
            </a:extLst>
          </p:cNvPr>
          <p:cNvSpPr>
            <a:spLocks noGrp="1"/>
          </p:cNvSpPr>
          <p:nvPr>
            <p:ph type="title"/>
          </p:nvPr>
        </p:nvSpPr>
        <p:spPr>
          <a:xfrm>
            <a:off x="677333" y="255037"/>
            <a:ext cx="8596668" cy="1320800"/>
          </a:xfrm>
        </p:spPr>
        <p:txBody>
          <a:bodyPr/>
          <a:lstStyle/>
          <a:p>
            <a:pPr algn="ctr"/>
            <a:r>
              <a:rPr lang="en-US" sz="3600" b="1" dirty="0">
                <a:latin typeface="Algerian" panose="04020705040A02060702" pitchFamily="82" charset="0"/>
                <a:cs typeface="Times New Roman" pitchFamily="18" charset="0"/>
              </a:rPr>
              <a:t>INTRODUCTION</a:t>
            </a:r>
            <a:endParaRPr lang="en-IN" sz="3600" b="1" dirty="0">
              <a:latin typeface="Algerian" panose="04020705040A02060702" pitchFamily="82" charset="0"/>
              <a:cs typeface="Times New Roman" pitchFamily="18" charset="0"/>
            </a:endParaRPr>
          </a:p>
        </p:txBody>
      </p:sp>
      <p:sp>
        <p:nvSpPr>
          <p:cNvPr id="3" name="Content Placeholder 2">
            <a:extLst>
              <a:ext uri="{FF2B5EF4-FFF2-40B4-BE49-F238E27FC236}">
                <a16:creationId xmlns:a16="http://schemas.microsoft.com/office/drawing/2014/main" id="{ACB89F3C-C64A-471F-9462-BBADEE3DDEC6}"/>
              </a:ext>
            </a:extLst>
          </p:cNvPr>
          <p:cNvSpPr>
            <a:spLocks noGrp="1"/>
          </p:cNvSpPr>
          <p:nvPr>
            <p:ph idx="1"/>
          </p:nvPr>
        </p:nvSpPr>
        <p:spPr>
          <a:xfrm>
            <a:off x="677333" y="1474237"/>
            <a:ext cx="10580602" cy="4655975"/>
          </a:xfrm>
        </p:spPr>
        <p:txBody>
          <a:bodyPr>
            <a:normAutofit fontScale="25000" lnSpcReduction="20000"/>
          </a:bodyPr>
          <a:lstStyle/>
          <a:p>
            <a:pPr>
              <a:lnSpc>
                <a:spcPct val="115000"/>
              </a:lnSpc>
              <a:spcAft>
                <a:spcPts val="1000"/>
              </a:spcAft>
            </a:pPr>
            <a:r>
              <a:rPr lang="en-US" sz="5600" dirty="0">
                <a:solidFill>
                  <a:srgbClr val="4A4A4A"/>
                </a:solidFill>
                <a:effectLst/>
                <a:highlight>
                  <a:srgbClr val="FFFFFF"/>
                </a:highlight>
                <a:latin typeface="Arial" panose="020B0604020202020204" pitchFamily="34" charset="0"/>
                <a:ea typeface="Arial" panose="020B0604020202020204" pitchFamily="34" charset="0"/>
              </a:rPr>
              <a:t>Amazon Web Services(AWS) is a cloud service from Amazon, which provides services in the form of building blocks, these building blocks can be used to create and deploy any type of application in the cloud. These services or building blocks are designed to work with each other, and result in applications that are sophisticated and highly scalable. </a:t>
            </a:r>
            <a:r>
              <a:rPr lang="en-US" sz="5600" dirty="0">
                <a:solidFill>
                  <a:srgbClr val="273239"/>
                </a:solidFill>
                <a:effectLst/>
                <a:highlight>
                  <a:srgbClr val="FFFFFF"/>
                </a:highlight>
                <a:latin typeface="Arial" panose="020B0604020202020204" pitchFamily="34" charset="0"/>
                <a:ea typeface="Arial" panose="020B0604020202020204" pitchFamily="34" charset="0"/>
              </a:rPr>
              <a:t>These resources are shared among all the AWS account holders across the globe. These accounts themselves are entirely isolated from each other. AWS provides on-demand IT resources to its account holders on a pay-as-you-go pricing model with no upfront cost.  Amazon Web services offers flexibility because you can only pay for services you use or you </a:t>
            </a:r>
            <a:r>
              <a:rPr lang="en-US" sz="5600" dirty="0" err="1">
                <a:solidFill>
                  <a:srgbClr val="273239"/>
                </a:solidFill>
                <a:effectLst/>
                <a:highlight>
                  <a:srgbClr val="FFFFFF"/>
                </a:highlight>
                <a:latin typeface="Arial" panose="020B0604020202020204" pitchFamily="34" charset="0"/>
                <a:ea typeface="Arial" panose="020B0604020202020204" pitchFamily="34" charset="0"/>
              </a:rPr>
              <a:t>need.AWS</a:t>
            </a:r>
            <a:r>
              <a:rPr lang="en-US" sz="5600" dirty="0">
                <a:solidFill>
                  <a:srgbClr val="273239"/>
                </a:solidFill>
                <a:effectLst/>
                <a:highlight>
                  <a:srgbClr val="FFFFFF"/>
                </a:highlight>
                <a:latin typeface="Arial" panose="020B0604020202020204" pitchFamily="34" charset="0"/>
                <a:ea typeface="Arial" panose="020B0604020202020204" pitchFamily="34" charset="0"/>
              </a:rPr>
              <a:t> has its own Physical fiber network that connects with Availability zones, regions and Edge locations. All the maintenance cost is also bared by the AWS that saves a fortune for the enterprises</a:t>
            </a:r>
            <a:r>
              <a:rPr lang="en-US" sz="1800" dirty="0">
                <a:solidFill>
                  <a:srgbClr val="273239"/>
                </a:solidFill>
                <a:effectLst/>
                <a:highlight>
                  <a:srgbClr val="FFFFFF"/>
                </a:highlight>
                <a:latin typeface="Arial" panose="020B0604020202020204" pitchFamily="34" charset="0"/>
                <a:ea typeface="Arial" panose="020B0604020202020204" pitchFamily="34" charset="0"/>
              </a:rPr>
              <a:t>.</a:t>
            </a:r>
            <a:endParaRPr lang="en-IN" sz="1800" dirty="0">
              <a:effectLst/>
              <a:latin typeface="Calibri" panose="020F0502020204030204" pitchFamily="34" charset="0"/>
              <a:ea typeface="Calibri" panose="020F0502020204030204" pitchFamily="34" charset="0"/>
            </a:endParaRPr>
          </a:p>
          <a:p>
            <a:pPr>
              <a:lnSpc>
                <a:spcPct val="115000"/>
              </a:lnSpc>
              <a:spcAft>
                <a:spcPts val="1000"/>
              </a:spcAft>
            </a:pPr>
            <a:r>
              <a:rPr lang="en-US" sz="5600" b="1" u="sng" dirty="0">
                <a:effectLst/>
                <a:latin typeface="Calibri" panose="020F0502020204030204" pitchFamily="34" charset="0"/>
                <a:ea typeface="Calibri" panose="020F0502020204030204" pitchFamily="34" charset="0"/>
              </a:rPr>
              <a:t>Services provided by AWS </a:t>
            </a:r>
            <a:r>
              <a:rPr lang="en-US" sz="5600" dirty="0">
                <a:effectLst/>
                <a:latin typeface="Calibri" panose="020F0502020204030204" pitchFamily="34" charset="0"/>
                <a:ea typeface="Calibri" panose="020F0502020204030204" pitchFamily="34" charset="0"/>
              </a:rPr>
              <a:t> </a:t>
            </a:r>
            <a:endParaRPr lang="en-IN" sz="56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Clr>
                <a:srgbClr val="4A4A4A"/>
              </a:buClr>
              <a:buSzPts val="1200"/>
              <a:buFont typeface="Arial" panose="020B0604020202020204" pitchFamily="34" charset="0"/>
              <a:buChar char="●"/>
            </a:pPr>
            <a:r>
              <a:rPr lang="en-US" sz="5600" u="none" strike="noStrike" dirty="0">
                <a:solidFill>
                  <a:srgbClr val="4A4A4A"/>
                </a:solidFill>
                <a:effectLst/>
                <a:latin typeface="Arial" panose="020B0604020202020204" pitchFamily="34" charset="0"/>
                <a:ea typeface="Arial" panose="020B0604020202020204" pitchFamily="34" charset="0"/>
                <a:cs typeface="Open Sans" panose="020B0606030504020204" pitchFamily="34" charset="0"/>
              </a:rPr>
              <a:t>Compute</a:t>
            </a:r>
            <a:endParaRPr lang="en-IN" sz="5600" u="none" strike="noStrike" dirty="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nSpc>
                <a:spcPct val="115000"/>
              </a:lnSpc>
              <a:spcAft>
                <a:spcPts val="1000"/>
              </a:spcAft>
              <a:buClr>
                <a:srgbClr val="4A4A4A"/>
              </a:buClr>
              <a:buSzPts val="1200"/>
              <a:buFont typeface="Arial" panose="020B0604020202020204" pitchFamily="34" charset="0"/>
              <a:buChar char="●"/>
            </a:pPr>
            <a:r>
              <a:rPr lang="en-US" sz="5600" u="none" strike="noStrike" dirty="0">
                <a:solidFill>
                  <a:srgbClr val="4A4A4A"/>
                </a:solidFill>
                <a:effectLst/>
                <a:latin typeface="Arial" panose="020B0604020202020204" pitchFamily="34" charset="0"/>
                <a:ea typeface="Arial" panose="020B0604020202020204" pitchFamily="34" charset="0"/>
                <a:cs typeface="Open Sans" panose="020B0606030504020204" pitchFamily="34" charset="0"/>
              </a:rPr>
              <a:t>Storage</a:t>
            </a:r>
            <a:endParaRPr lang="en-IN" sz="5600" u="none" strike="noStrike" dirty="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nSpc>
                <a:spcPct val="115000"/>
              </a:lnSpc>
              <a:spcAft>
                <a:spcPts val="1000"/>
              </a:spcAft>
              <a:buClr>
                <a:srgbClr val="4A4A4A"/>
              </a:buClr>
              <a:buSzPts val="1200"/>
              <a:buFont typeface="Arial" panose="020B0604020202020204" pitchFamily="34" charset="0"/>
              <a:buChar char="●"/>
            </a:pPr>
            <a:r>
              <a:rPr lang="en-US" sz="5600" u="none" strike="noStrike" dirty="0">
                <a:solidFill>
                  <a:srgbClr val="4A4A4A"/>
                </a:solidFill>
                <a:effectLst/>
                <a:latin typeface="Arial" panose="020B0604020202020204" pitchFamily="34" charset="0"/>
                <a:ea typeface="Arial" panose="020B0604020202020204" pitchFamily="34" charset="0"/>
                <a:cs typeface="Open Sans" panose="020B0606030504020204" pitchFamily="34" charset="0"/>
              </a:rPr>
              <a:t>Database</a:t>
            </a:r>
            <a:endParaRPr lang="en-IN" sz="5600" u="none" strike="noStrike" dirty="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nSpc>
                <a:spcPct val="115000"/>
              </a:lnSpc>
              <a:spcAft>
                <a:spcPts val="1000"/>
              </a:spcAft>
              <a:buClr>
                <a:srgbClr val="4A4A4A"/>
              </a:buClr>
              <a:buSzPts val="1200"/>
              <a:buFont typeface="Arial" panose="020B0604020202020204" pitchFamily="34" charset="0"/>
              <a:buChar char="●"/>
            </a:pPr>
            <a:r>
              <a:rPr lang="en-US" sz="5600" u="none" strike="noStrike" dirty="0">
                <a:solidFill>
                  <a:srgbClr val="4A4A4A"/>
                </a:solidFill>
                <a:effectLst/>
                <a:latin typeface="Arial" panose="020B0604020202020204" pitchFamily="34" charset="0"/>
                <a:ea typeface="Arial" panose="020B0604020202020204" pitchFamily="34" charset="0"/>
                <a:cs typeface="Open Sans" panose="020B0606030504020204" pitchFamily="34" charset="0"/>
              </a:rPr>
              <a:t>Migration</a:t>
            </a:r>
            <a:endParaRPr lang="en-IN" sz="5600" u="none" strike="noStrike" dirty="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nSpc>
                <a:spcPct val="115000"/>
              </a:lnSpc>
              <a:spcAft>
                <a:spcPts val="1000"/>
              </a:spcAft>
              <a:buClr>
                <a:srgbClr val="4A4A4A"/>
              </a:buClr>
              <a:buSzPts val="1200"/>
              <a:buFont typeface="Arial" panose="020B0604020202020204" pitchFamily="34" charset="0"/>
              <a:buChar char="●"/>
            </a:pPr>
            <a:r>
              <a:rPr lang="en-US" sz="5600" u="none" strike="noStrike" dirty="0">
                <a:solidFill>
                  <a:srgbClr val="4A4A4A"/>
                </a:solidFill>
                <a:effectLst/>
                <a:latin typeface="Arial" panose="020B0604020202020204" pitchFamily="34" charset="0"/>
                <a:ea typeface="Arial" panose="020B0604020202020204" pitchFamily="34" charset="0"/>
                <a:cs typeface="Open Sans" panose="020B0606030504020204" pitchFamily="34" charset="0"/>
              </a:rPr>
              <a:t>Network and Content Delivery</a:t>
            </a:r>
            <a:endParaRPr lang="en-IN" sz="5600" u="none" strike="noStrike" dirty="0">
              <a:effectLst/>
              <a:latin typeface="Open Sans" panose="020B0606030504020204" pitchFamily="34" charset="0"/>
              <a:ea typeface="Open Sans" panose="020B0606030504020204" pitchFamily="34" charset="0"/>
              <a:cs typeface="Open Sans" panose="020B0606030504020204" pitchFamily="34" charset="0"/>
            </a:endParaRPr>
          </a:p>
          <a:p>
            <a:pPr marL="0" lvl="0" indent="0">
              <a:lnSpc>
                <a:spcPct val="115000"/>
              </a:lnSpc>
              <a:spcAft>
                <a:spcPts val="1200"/>
              </a:spcAft>
              <a:buClr>
                <a:srgbClr val="4A4A4A"/>
              </a:buClr>
              <a:buSzPts val="1200"/>
              <a:buNone/>
            </a:pPr>
            <a:endParaRPr lang="en-IN" sz="5600" u="none" strike="noStrike"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algn="just"/>
            <a:endParaRPr lang="en-US" sz="2800" dirty="0">
              <a:latin typeface="Calibri" panose="020F0502020204030204" pitchFamily="34" charset="0"/>
              <a:cs typeface="Calibri" panose="020F0502020204030204" pitchFamily="34" charset="0"/>
            </a:endParaRPr>
          </a:p>
          <a:p>
            <a:pPr marL="285750" indent="-285750" algn="just"/>
            <a:r>
              <a:rPr lang="en-US" sz="2800" dirty="0">
                <a:latin typeface="Calibri" panose="020F0502020204030204" pitchFamily="34" charset="0"/>
                <a:cs typeface="Calibri" panose="020F0502020204030204" pitchFamily="34" charset="0"/>
              </a:rPr>
              <a:t> </a:t>
            </a:r>
          </a:p>
          <a:p>
            <a:pPr marL="285750" indent="-285750" algn="just"/>
            <a:endParaRPr lang="en-US" sz="2800" dirty="0">
              <a:latin typeface="Calibri" panose="020F0502020204030204" pitchFamily="34" charset="0"/>
              <a:cs typeface="Calibri" panose="020F0502020204030204" pitchFamily="34" charset="0"/>
            </a:endParaRPr>
          </a:p>
          <a:p>
            <a:pPr marL="285750" indent="-285750" algn="just"/>
            <a:endParaRPr lang="en-US" sz="2800" dirty="0">
              <a:latin typeface="Calibri" panose="020F0502020204030204" pitchFamily="34" charset="0"/>
              <a:cs typeface="Calibri" panose="020F0502020204030204" pitchFamily="34" charset="0"/>
            </a:endParaRPr>
          </a:p>
          <a:p>
            <a:pPr marL="285750" indent="-285750" algn="just"/>
            <a:endParaRPr lang="en-US" sz="3100" dirty="0">
              <a:latin typeface="Calibri" panose="020F0502020204030204" pitchFamily="34" charset="0"/>
              <a:cs typeface="Calibri" panose="020F0502020204030204" pitchFamily="34" charset="0"/>
            </a:endParaRPr>
          </a:p>
        </p:txBody>
      </p:sp>
      <p:sp>
        <p:nvSpPr>
          <p:cNvPr id="7" name="Slide Number Placeholder 6"/>
          <p:cNvSpPr>
            <a:spLocks noGrp="1"/>
          </p:cNvSpPr>
          <p:nvPr>
            <p:ph type="sldNum" sz="quarter" idx="12"/>
          </p:nvPr>
        </p:nvSpPr>
        <p:spPr/>
        <p:txBody>
          <a:bodyPr/>
          <a:lstStyle/>
          <a:p>
            <a:fld id="{1C55FAF0-B2DD-4FAE-AA69-9CD7EDBD7A17}" type="slidenum">
              <a:rPr lang="en-IN" smtClean="0"/>
              <a:pPr/>
              <a:t>2</a:t>
            </a:fld>
            <a:endParaRPr lang="en-IN"/>
          </a:p>
        </p:txBody>
      </p:sp>
      <p:pic>
        <p:nvPicPr>
          <p:cNvPr id="6" name="Picture 5" descr="Auton"/>
          <p:cNvPicPr/>
          <p:nvPr/>
        </p:nvPicPr>
        <p:blipFill>
          <a:blip r:embed="rId2" cstate="print"/>
          <a:srcRect/>
          <a:stretch>
            <a:fillRect/>
          </a:stretch>
        </p:blipFill>
        <p:spPr bwMode="auto">
          <a:xfrm>
            <a:off x="9046637" y="362607"/>
            <a:ext cx="2651377" cy="803822"/>
          </a:xfrm>
          <a:prstGeom prst="rect">
            <a:avLst/>
          </a:prstGeom>
          <a:noFill/>
          <a:ln w="9525">
            <a:noFill/>
            <a:miter lim="800000"/>
            <a:headEnd/>
            <a:tailEnd/>
          </a:ln>
        </p:spPr>
      </p:pic>
    </p:spTree>
    <p:extLst>
      <p:ext uri="{BB962C8B-B14F-4D97-AF65-F5344CB8AC3E}">
        <p14:creationId xmlns:p14="http://schemas.microsoft.com/office/powerpoint/2010/main" val="113672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DF307-1616-4A25-98DD-2B8BD692E300}"/>
              </a:ext>
            </a:extLst>
          </p:cNvPr>
          <p:cNvSpPr>
            <a:spLocks noGrp="1"/>
          </p:cNvSpPr>
          <p:nvPr>
            <p:ph type="title"/>
          </p:nvPr>
        </p:nvSpPr>
        <p:spPr>
          <a:xfrm>
            <a:off x="677333" y="255037"/>
            <a:ext cx="8596668" cy="1320800"/>
          </a:xfrm>
        </p:spPr>
        <p:txBody>
          <a:bodyPr/>
          <a:lstStyle/>
          <a:p>
            <a:pPr algn="ctr"/>
            <a:r>
              <a:rPr lang="en-US" sz="3600" b="1" dirty="0">
                <a:latin typeface="Algerian" panose="04020705040A02060702" pitchFamily="82" charset="0"/>
                <a:cs typeface="Times New Roman" pitchFamily="18" charset="0"/>
              </a:rPr>
              <a:t>INTRODUCTION</a:t>
            </a:r>
            <a:endParaRPr lang="en-IN" sz="3600" b="1" dirty="0">
              <a:latin typeface="Algerian" panose="04020705040A02060702" pitchFamily="82" charset="0"/>
              <a:cs typeface="Times New Roman" pitchFamily="18" charset="0"/>
            </a:endParaRPr>
          </a:p>
        </p:txBody>
      </p:sp>
      <p:sp>
        <p:nvSpPr>
          <p:cNvPr id="3" name="Content Placeholder 2">
            <a:extLst>
              <a:ext uri="{FF2B5EF4-FFF2-40B4-BE49-F238E27FC236}">
                <a16:creationId xmlns:a16="http://schemas.microsoft.com/office/drawing/2014/main" id="{ACB89F3C-C64A-471F-9462-BBADEE3DDEC6}"/>
              </a:ext>
            </a:extLst>
          </p:cNvPr>
          <p:cNvSpPr>
            <a:spLocks noGrp="1"/>
          </p:cNvSpPr>
          <p:nvPr>
            <p:ph idx="1"/>
          </p:nvPr>
        </p:nvSpPr>
        <p:spPr>
          <a:xfrm>
            <a:off x="677333" y="1474237"/>
            <a:ext cx="10580602" cy="4655975"/>
          </a:xfrm>
        </p:spPr>
        <p:txBody>
          <a:bodyPr>
            <a:normAutofit fontScale="25000" lnSpcReduction="20000"/>
          </a:bodyPr>
          <a:lstStyle/>
          <a:p>
            <a:pPr>
              <a:lnSpc>
                <a:spcPct val="115000"/>
              </a:lnSpc>
              <a:spcAft>
                <a:spcPts val="1000"/>
              </a:spcAft>
            </a:pPr>
            <a:r>
              <a:rPr lang="en-US" sz="5600" dirty="0">
                <a:solidFill>
                  <a:srgbClr val="4A4A4A"/>
                </a:solidFill>
                <a:effectLst/>
                <a:highlight>
                  <a:srgbClr val="FFFFFF"/>
                </a:highlight>
                <a:latin typeface="Arial" panose="020B0604020202020204" pitchFamily="34" charset="0"/>
                <a:ea typeface="Arial" panose="020B0604020202020204" pitchFamily="34" charset="0"/>
              </a:rPr>
              <a:t>Amazon Web Services(AWS) is a cloud service from Amazon, which provides services in the form of building blocks, these building blocks can be used to create and deploy any type of application in the cloud. These services or building blocks are designed to work with each other, and result in applications that are sophisticated and highly scalable. </a:t>
            </a:r>
            <a:r>
              <a:rPr lang="en-US" sz="5600" dirty="0">
                <a:solidFill>
                  <a:srgbClr val="273239"/>
                </a:solidFill>
                <a:effectLst/>
                <a:highlight>
                  <a:srgbClr val="FFFFFF"/>
                </a:highlight>
                <a:latin typeface="Arial" panose="020B0604020202020204" pitchFamily="34" charset="0"/>
                <a:ea typeface="Arial" panose="020B0604020202020204" pitchFamily="34" charset="0"/>
              </a:rPr>
              <a:t>These resources are shared among all the AWS account holders across the globe. These accounts themselves are entirely isolated from each other. AWS provides on-demand IT resources to its account holders on a pay-as-you-go pricing model with no upfront cost.  Amazon Web services offers flexibility because you can only pay for services you use or you </a:t>
            </a:r>
            <a:r>
              <a:rPr lang="en-US" sz="5600" dirty="0" err="1">
                <a:solidFill>
                  <a:srgbClr val="273239"/>
                </a:solidFill>
                <a:effectLst/>
                <a:highlight>
                  <a:srgbClr val="FFFFFF"/>
                </a:highlight>
                <a:latin typeface="Arial" panose="020B0604020202020204" pitchFamily="34" charset="0"/>
                <a:ea typeface="Arial" panose="020B0604020202020204" pitchFamily="34" charset="0"/>
              </a:rPr>
              <a:t>need.AWS</a:t>
            </a:r>
            <a:r>
              <a:rPr lang="en-US" sz="5600" dirty="0">
                <a:solidFill>
                  <a:srgbClr val="273239"/>
                </a:solidFill>
                <a:effectLst/>
                <a:highlight>
                  <a:srgbClr val="FFFFFF"/>
                </a:highlight>
                <a:latin typeface="Arial" panose="020B0604020202020204" pitchFamily="34" charset="0"/>
                <a:ea typeface="Arial" panose="020B0604020202020204" pitchFamily="34" charset="0"/>
              </a:rPr>
              <a:t> has its own Physical fiber network that connects with Availability zones, regions and Edge locations. All the maintenance cost is also bared by the AWS that saves a fortune for the enterprises</a:t>
            </a:r>
            <a:r>
              <a:rPr lang="en-US" sz="1800" dirty="0">
                <a:solidFill>
                  <a:srgbClr val="273239"/>
                </a:solidFill>
                <a:effectLst/>
                <a:highlight>
                  <a:srgbClr val="FFFFFF"/>
                </a:highlight>
                <a:latin typeface="Arial" panose="020B0604020202020204" pitchFamily="34" charset="0"/>
                <a:ea typeface="Arial" panose="020B0604020202020204" pitchFamily="34" charset="0"/>
              </a:rPr>
              <a:t>.</a:t>
            </a:r>
            <a:endParaRPr lang="en-IN" sz="1800" dirty="0">
              <a:effectLst/>
              <a:latin typeface="Calibri" panose="020F0502020204030204" pitchFamily="34" charset="0"/>
              <a:ea typeface="Calibri" panose="020F0502020204030204" pitchFamily="34" charset="0"/>
            </a:endParaRPr>
          </a:p>
          <a:p>
            <a:pPr>
              <a:lnSpc>
                <a:spcPct val="115000"/>
              </a:lnSpc>
              <a:spcAft>
                <a:spcPts val="1000"/>
              </a:spcAft>
            </a:pPr>
            <a:r>
              <a:rPr lang="en-US" sz="5600" b="1" u="sng" dirty="0">
                <a:effectLst/>
                <a:latin typeface="Calibri" panose="020F0502020204030204" pitchFamily="34" charset="0"/>
                <a:ea typeface="Calibri" panose="020F0502020204030204" pitchFamily="34" charset="0"/>
              </a:rPr>
              <a:t>Services provided by AWS </a:t>
            </a:r>
            <a:r>
              <a:rPr lang="en-US" sz="5600" dirty="0">
                <a:effectLst/>
                <a:latin typeface="Calibri" panose="020F0502020204030204" pitchFamily="34" charset="0"/>
                <a:ea typeface="Calibri" panose="020F0502020204030204" pitchFamily="34" charset="0"/>
              </a:rPr>
              <a:t> </a:t>
            </a:r>
            <a:endParaRPr lang="en-IN" sz="56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Clr>
                <a:srgbClr val="4A4A4A"/>
              </a:buClr>
              <a:buSzPts val="1200"/>
              <a:buFont typeface="Arial" panose="020B0604020202020204" pitchFamily="34" charset="0"/>
              <a:buChar char="●"/>
            </a:pPr>
            <a:r>
              <a:rPr lang="en-US" sz="5600" u="none" strike="noStrike" dirty="0">
                <a:solidFill>
                  <a:srgbClr val="4A4A4A"/>
                </a:solidFill>
                <a:effectLst/>
                <a:latin typeface="Arial" panose="020B0604020202020204" pitchFamily="34" charset="0"/>
                <a:ea typeface="Arial" panose="020B0604020202020204" pitchFamily="34" charset="0"/>
                <a:cs typeface="Open Sans" panose="020B0606030504020204" pitchFamily="34" charset="0"/>
              </a:rPr>
              <a:t>Compute							</a:t>
            </a:r>
            <a:endParaRPr lang="en-IN" sz="5600" u="none" strike="noStrike" dirty="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nSpc>
                <a:spcPct val="115000"/>
              </a:lnSpc>
              <a:spcAft>
                <a:spcPts val="1000"/>
              </a:spcAft>
              <a:buClr>
                <a:srgbClr val="4A4A4A"/>
              </a:buClr>
              <a:buSzPts val="1200"/>
              <a:buFont typeface="Arial" panose="020B0604020202020204" pitchFamily="34" charset="0"/>
              <a:buChar char="●"/>
            </a:pPr>
            <a:r>
              <a:rPr lang="en-US" sz="5600" u="none" strike="noStrike" dirty="0">
                <a:solidFill>
                  <a:srgbClr val="4A4A4A"/>
                </a:solidFill>
                <a:effectLst/>
                <a:latin typeface="Arial" panose="020B0604020202020204" pitchFamily="34" charset="0"/>
                <a:ea typeface="Arial" panose="020B0604020202020204" pitchFamily="34" charset="0"/>
                <a:cs typeface="Open Sans" panose="020B0606030504020204" pitchFamily="34" charset="0"/>
              </a:rPr>
              <a:t>Storage</a:t>
            </a:r>
            <a:endParaRPr lang="en-IN" sz="5600" u="none" strike="noStrike" dirty="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nSpc>
                <a:spcPct val="115000"/>
              </a:lnSpc>
              <a:spcAft>
                <a:spcPts val="1000"/>
              </a:spcAft>
              <a:buClr>
                <a:srgbClr val="4A4A4A"/>
              </a:buClr>
              <a:buSzPts val="1200"/>
              <a:buFont typeface="Arial" panose="020B0604020202020204" pitchFamily="34" charset="0"/>
              <a:buChar char="●"/>
            </a:pPr>
            <a:r>
              <a:rPr lang="en-US" sz="5600" u="none" strike="noStrike" dirty="0">
                <a:solidFill>
                  <a:srgbClr val="4A4A4A"/>
                </a:solidFill>
                <a:effectLst/>
                <a:latin typeface="Arial" panose="020B0604020202020204" pitchFamily="34" charset="0"/>
                <a:ea typeface="Arial" panose="020B0604020202020204" pitchFamily="34" charset="0"/>
                <a:cs typeface="Open Sans" panose="020B0606030504020204" pitchFamily="34" charset="0"/>
              </a:rPr>
              <a:t>Database</a:t>
            </a:r>
            <a:endParaRPr lang="en-IN" sz="5600" u="none" strike="noStrike" dirty="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nSpc>
                <a:spcPct val="115000"/>
              </a:lnSpc>
              <a:spcAft>
                <a:spcPts val="1000"/>
              </a:spcAft>
              <a:buClr>
                <a:srgbClr val="4A4A4A"/>
              </a:buClr>
              <a:buSzPts val="1200"/>
              <a:buFont typeface="Arial" panose="020B0604020202020204" pitchFamily="34" charset="0"/>
              <a:buChar char="●"/>
            </a:pPr>
            <a:r>
              <a:rPr lang="en-US" sz="5600" u="none" strike="noStrike" dirty="0">
                <a:solidFill>
                  <a:srgbClr val="4A4A4A"/>
                </a:solidFill>
                <a:effectLst/>
                <a:latin typeface="Arial" panose="020B0604020202020204" pitchFamily="34" charset="0"/>
                <a:ea typeface="Arial" panose="020B0604020202020204" pitchFamily="34" charset="0"/>
                <a:cs typeface="Open Sans" panose="020B0606030504020204" pitchFamily="34" charset="0"/>
              </a:rPr>
              <a:t>Migration</a:t>
            </a:r>
            <a:endParaRPr lang="en-IN" sz="5600" u="none" strike="noStrike" dirty="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nSpc>
                <a:spcPct val="115000"/>
              </a:lnSpc>
              <a:spcAft>
                <a:spcPts val="1000"/>
              </a:spcAft>
              <a:buClr>
                <a:srgbClr val="4A4A4A"/>
              </a:buClr>
              <a:buSzPts val="1200"/>
              <a:buFont typeface="Arial" panose="020B0604020202020204" pitchFamily="34" charset="0"/>
              <a:buChar char="●"/>
            </a:pPr>
            <a:r>
              <a:rPr lang="en-US" sz="5600" u="none" strike="noStrike" dirty="0">
                <a:solidFill>
                  <a:srgbClr val="4A4A4A"/>
                </a:solidFill>
                <a:effectLst/>
                <a:latin typeface="Arial" panose="020B0604020202020204" pitchFamily="34" charset="0"/>
                <a:ea typeface="Arial" panose="020B0604020202020204" pitchFamily="34" charset="0"/>
                <a:cs typeface="Open Sans" panose="020B0606030504020204" pitchFamily="34" charset="0"/>
              </a:rPr>
              <a:t>Network and Content Delivery</a:t>
            </a:r>
            <a:endParaRPr lang="en-IN" sz="5600" u="none" strike="noStrike" dirty="0">
              <a:effectLst/>
              <a:latin typeface="Open Sans" panose="020B0606030504020204" pitchFamily="34" charset="0"/>
              <a:ea typeface="Open Sans" panose="020B0606030504020204" pitchFamily="34" charset="0"/>
              <a:cs typeface="Open Sans" panose="020B0606030504020204" pitchFamily="34" charset="0"/>
            </a:endParaRPr>
          </a:p>
          <a:p>
            <a:pPr marL="0" lvl="0" indent="0">
              <a:lnSpc>
                <a:spcPct val="115000"/>
              </a:lnSpc>
              <a:spcAft>
                <a:spcPts val="1200"/>
              </a:spcAft>
              <a:buClr>
                <a:srgbClr val="4A4A4A"/>
              </a:buClr>
              <a:buSzPts val="1200"/>
              <a:buNone/>
            </a:pPr>
            <a:endParaRPr lang="en-IN" sz="5600" u="none" strike="noStrike"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algn="just"/>
            <a:endParaRPr lang="en-US" sz="2800" dirty="0">
              <a:latin typeface="Calibri" panose="020F0502020204030204" pitchFamily="34" charset="0"/>
              <a:cs typeface="Calibri" panose="020F0502020204030204" pitchFamily="34" charset="0"/>
            </a:endParaRPr>
          </a:p>
          <a:p>
            <a:pPr marL="285750" indent="-285750" algn="just"/>
            <a:r>
              <a:rPr lang="en-US" sz="2800" dirty="0">
                <a:latin typeface="Calibri" panose="020F0502020204030204" pitchFamily="34" charset="0"/>
                <a:cs typeface="Calibri" panose="020F0502020204030204" pitchFamily="34" charset="0"/>
              </a:rPr>
              <a:t> </a:t>
            </a:r>
          </a:p>
          <a:p>
            <a:pPr marL="285750" indent="-285750" algn="just"/>
            <a:endParaRPr lang="en-US" sz="2800" dirty="0">
              <a:latin typeface="Calibri" panose="020F0502020204030204" pitchFamily="34" charset="0"/>
              <a:cs typeface="Calibri" panose="020F0502020204030204" pitchFamily="34" charset="0"/>
            </a:endParaRPr>
          </a:p>
          <a:p>
            <a:pPr marL="285750" indent="-285750" algn="just"/>
            <a:endParaRPr lang="en-US" sz="2800" dirty="0">
              <a:latin typeface="Calibri" panose="020F0502020204030204" pitchFamily="34" charset="0"/>
              <a:cs typeface="Calibri" panose="020F0502020204030204" pitchFamily="34" charset="0"/>
            </a:endParaRPr>
          </a:p>
          <a:p>
            <a:pPr marL="285750" indent="-285750" algn="just"/>
            <a:endParaRPr lang="en-US" sz="3100" dirty="0">
              <a:latin typeface="Calibri" panose="020F0502020204030204" pitchFamily="34" charset="0"/>
              <a:cs typeface="Calibri" panose="020F0502020204030204" pitchFamily="34" charset="0"/>
            </a:endParaRPr>
          </a:p>
        </p:txBody>
      </p:sp>
      <p:sp>
        <p:nvSpPr>
          <p:cNvPr id="7" name="Slide Number Placeholder 6"/>
          <p:cNvSpPr>
            <a:spLocks noGrp="1"/>
          </p:cNvSpPr>
          <p:nvPr>
            <p:ph type="sldNum" sz="quarter" idx="12"/>
          </p:nvPr>
        </p:nvSpPr>
        <p:spPr/>
        <p:txBody>
          <a:bodyPr/>
          <a:lstStyle/>
          <a:p>
            <a:fld id="{1C55FAF0-B2DD-4FAE-AA69-9CD7EDBD7A17}" type="slidenum">
              <a:rPr lang="en-IN" smtClean="0"/>
              <a:pPr/>
              <a:t>3</a:t>
            </a:fld>
            <a:endParaRPr lang="en-IN"/>
          </a:p>
        </p:txBody>
      </p:sp>
      <p:pic>
        <p:nvPicPr>
          <p:cNvPr id="6" name="Picture 5" descr="Auton"/>
          <p:cNvPicPr/>
          <p:nvPr/>
        </p:nvPicPr>
        <p:blipFill>
          <a:blip r:embed="rId2" cstate="print"/>
          <a:srcRect/>
          <a:stretch>
            <a:fillRect/>
          </a:stretch>
        </p:blipFill>
        <p:spPr bwMode="auto">
          <a:xfrm>
            <a:off x="9046637" y="362607"/>
            <a:ext cx="2651377" cy="803822"/>
          </a:xfrm>
          <a:prstGeom prst="rect">
            <a:avLst/>
          </a:prstGeom>
          <a:noFill/>
          <a:ln w="9525">
            <a:noFill/>
            <a:miter lim="800000"/>
            <a:headEnd/>
            <a:tailEnd/>
          </a:ln>
        </p:spPr>
      </p:pic>
    </p:spTree>
    <p:extLst>
      <p:ext uri="{BB962C8B-B14F-4D97-AF65-F5344CB8AC3E}">
        <p14:creationId xmlns:p14="http://schemas.microsoft.com/office/powerpoint/2010/main" val="3443365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A1629-CC99-436F-ACF0-0E1473C5D60B}"/>
              </a:ext>
            </a:extLst>
          </p:cNvPr>
          <p:cNvSpPr>
            <a:spLocks noGrp="1"/>
          </p:cNvSpPr>
          <p:nvPr>
            <p:ph type="title"/>
          </p:nvPr>
        </p:nvSpPr>
        <p:spPr/>
        <p:txBody>
          <a:bodyPr>
            <a:normAutofit/>
          </a:bodyPr>
          <a:lstStyle/>
          <a:p>
            <a:pPr algn="ctr"/>
            <a:r>
              <a:rPr lang="en-US" sz="3600" b="1" dirty="0">
                <a:latin typeface="Algerian" panose="04020705040A02060702" pitchFamily="82" charset="0"/>
              </a:rPr>
              <a:t>OBJECTIVES</a:t>
            </a:r>
            <a:br>
              <a:rPr lang="en-US" sz="3600" b="1" dirty="0">
                <a:latin typeface="Algerian" panose="04020705040A02060702" pitchFamily="82" charset="0"/>
              </a:rPr>
            </a:br>
            <a:endParaRPr lang="en-IN" sz="36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E335C579-7930-457D-89A3-27611D557FB6}"/>
              </a:ext>
            </a:extLst>
          </p:cNvPr>
          <p:cNvSpPr>
            <a:spLocks noGrp="1"/>
          </p:cNvSpPr>
          <p:nvPr>
            <p:ph idx="1"/>
          </p:nvPr>
        </p:nvSpPr>
        <p:spPr>
          <a:xfrm>
            <a:off x="639155" y="1270000"/>
            <a:ext cx="9099697" cy="4771362"/>
          </a:xfrm>
        </p:spPr>
        <p:txBody>
          <a:bodyPr>
            <a:noAutofit/>
          </a:bodyPr>
          <a:lstStyle/>
          <a:p>
            <a:pPr lvl="0">
              <a:spcAft>
                <a:spcPts val="1000"/>
              </a:spcAft>
              <a:buFont typeface="Wingdings" panose="05000000000000000000" pitchFamily="2" charset="2"/>
              <a:buChar char="Ø"/>
            </a:pPr>
            <a:r>
              <a:rPr lang="en-US" sz="1400" u="none" strike="noStrike" dirty="0">
                <a:effectLst/>
                <a:latin typeface="Calibri" panose="020F0502020204030204" pitchFamily="34" charset="0"/>
                <a:ea typeface="Calibri" panose="020F0502020204030204" pitchFamily="34" charset="0"/>
              </a:rPr>
              <a:t>To get exposed to the cloud world.</a:t>
            </a:r>
            <a:endParaRPr lang="en-IN" sz="1400" u="none" strike="noStrike" dirty="0">
              <a:effectLst/>
              <a:latin typeface="Calibri" panose="020F0502020204030204" pitchFamily="34" charset="0"/>
              <a:ea typeface="Calibri" panose="020F0502020204030204" pitchFamily="34" charset="0"/>
            </a:endParaRPr>
          </a:p>
          <a:p>
            <a:pPr lvl="0">
              <a:spcAft>
                <a:spcPts val="1000"/>
              </a:spcAft>
              <a:buFont typeface="Wingdings" panose="05000000000000000000" pitchFamily="2" charset="2"/>
              <a:buChar char="Ø"/>
            </a:pPr>
            <a:r>
              <a:rPr lang="en-US" sz="1400" u="none" strike="noStrike" dirty="0">
                <a:effectLst/>
                <a:latin typeface="Calibri" panose="020F0502020204030204" pitchFamily="34" charset="0"/>
                <a:ea typeface="Calibri" panose="020F0502020204030204" pitchFamily="34" charset="0"/>
              </a:rPr>
              <a:t>Getting industrial ready with all the native cloud knowledge and services. </a:t>
            </a:r>
            <a:endParaRPr lang="en-IN" sz="1400" u="none" strike="noStrike" dirty="0">
              <a:effectLst/>
              <a:latin typeface="Calibri" panose="020F0502020204030204" pitchFamily="34" charset="0"/>
              <a:ea typeface="Calibri" panose="020F0502020204030204" pitchFamily="34" charset="0"/>
            </a:endParaRPr>
          </a:p>
          <a:p>
            <a:pPr lvl="0">
              <a:spcAft>
                <a:spcPts val="1000"/>
              </a:spcAft>
              <a:buFont typeface="Wingdings" panose="05000000000000000000" pitchFamily="2" charset="2"/>
              <a:buChar char="Ø"/>
            </a:pPr>
            <a:r>
              <a:rPr lang="en-US" sz="1400" u="none" strike="noStrike" dirty="0">
                <a:effectLst/>
                <a:latin typeface="Calibri" panose="020F0502020204030204" pitchFamily="34" charset="0"/>
                <a:ea typeface="Calibri" panose="020F0502020204030204" pitchFamily="34" charset="0"/>
              </a:rPr>
              <a:t>To know about various AWS Certifications.</a:t>
            </a:r>
            <a:endParaRPr lang="en-IN" sz="1400" u="none" strike="noStrike" dirty="0">
              <a:effectLst/>
              <a:latin typeface="Calibri" panose="020F0502020204030204" pitchFamily="34" charset="0"/>
              <a:ea typeface="Calibri" panose="020F0502020204030204" pitchFamily="34" charset="0"/>
            </a:endParaRPr>
          </a:p>
          <a:p>
            <a:pPr lvl="0">
              <a:spcAft>
                <a:spcPts val="1000"/>
              </a:spcAft>
              <a:buFont typeface="Wingdings" panose="05000000000000000000" pitchFamily="2" charset="2"/>
              <a:buChar char="Ø"/>
            </a:pPr>
            <a:r>
              <a:rPr lang="en-US" sz="1400" u="none" strike="noStrike" dirty="0">
                <a:effectLst/>
                <a:latin typeface="Calibri" panose="020F0502020204030204" pitchFamily="34" charset="0"/>
                <a:ea typeface="Calibri" panose="020F0502020204030204" pitchFamily="34" charset="0"/>
              </a:rPr>
              <a:t>To understand the practical use of different services of AWS.</a:t>
            </a:r>
            <a:endParaRPr lang="en-IN" sz="1400" u="none" strike="noStrike" dirty="0">
              <a:effectLst/>
              <a:latin typeface="Calibri" panose="020F0502020204030204" pitchFamily="34" charset="0"/>
              <a:ea typeface="Calibri" panose="020F0502020204030204" pitchFamily="34" charset="0"/>
            </a:endParaRPr>
          </a:p>
          <a:p>
            <a:pPr lvl="0">
              <a:spcAft>
                <a:spcPts val="1000"/>
              </a:spcAft>
              <a:buFont typeface="Wingdings" panose="05000000000000000000" pitchFamily="2" charset="2"/>
              <a:buChar char="Ø"/>
            </a:pPr>
            <a:r>
              <a:rPr lang="en-US" sz="1400" u="none" strike="noStrike" dirty="0">
                <a:effectLst/>
                <a:latin typeface="Calibri" panose="020F0502020204030204" pitchFamily="34" charset="0"/>
                <a:ea typeface="Calibri" panose="020F0502020204030204" pitchFamily="34" charset="0"/>
              </a:rPr>
              <a:t>To gain Experience in defining new architectures and ability to drive projects from an architecture standpoint.</a:t>
            </a:r>
            <a:endParaRPr lang="en-IN" sz="1400" u="none" strike="noStrike" dirty="0">
              <a:effectLst/>
              <a:latin typeface="Calibri" panose="020F0502020204030204" pitchFamily="34" charset="0"/>
              <a:ea typeface="Calibri" panose="020F0502020204030204" pitchFamily="34" charset="0"/>
            </a:endParaRPr>
          </a:p>
          <a:p>
            <a:pPr lvl="0">
              <a:spcAft>
                <a:spcPts val="1000"/>
              </a:spcAft>
              <a:buFont typeface="Wingdings" panose="05000000000000000000" pitchFamily="2" charset="2"/>
              <a:buChar char="Ø"/>
            </a:pPr>
            <a:r>
              <a:rPr lang="en-US" sz="1400" u="none" strike="noStrike" dirty="0">
                <a:effectLst/>
                <a:latin typeface="Calibri" panose="020F0502020204030204" pitchFamily="34" charset="0"/>
                <a:ea typeface="Calibri" panose="020F0502020204030204" pitchFamily="34" charset="0"/>
              </a:rPr>
              <a:t>To develop architecture blueprints and detailed documentation.</a:t>
            </a:r>
          </a:p>
          <a:p>
            <a:pPr lvl="0">
              <a:spcAft>
                <a:spcPts val="1000"/>
              </a:spcAft>
              <a:buFont typeface="Wingdings" panose="05000000000000000000" pitchFamily="2" charset="2"/>
              <a:buChar char="Ø"/>
            </a:pPr>
            <a:r>
              <a:rPr lang="en-US" sz="1400" u="none" strike="noStrike" dirty="0">
                <a:effectLst/>
                <a:latin typeface="Calibri" panose="020F0502020204030204" pitchFamily="34" charset="0"/>
                <a:ea typeface="Calibri" panose="020F0502020204030204" pitchFamily="34" charset="0"/>
              </a:rPr>
              <a:t>To create bill of materials, </a:t>
            </a:r>
            <a:r>
              <a:rPr lang="en-US" sz="1400" u="none" strike="noStrike" dirty="0" err="1">
                <a:effectLst/>
                <a:latin typeface="Calibri" panose="020F0502020204030204" pitchFamily="34" charset="0"/>
                <a:ea typeface="Calibri" panose="020F0502020204030204" pitchFamily="34" charset="0"/>
              </a:rPr>
              <a:t>includingrequiredCloud</a:t>
            </a:r>
            <a:r>
              <a:rPr lang="en-US" sz="1400" u="none" strike="noStrike" dirty="0">
                <a:effectLst/>
                <a:latin typeface="Calibri" panose="020F0502020204030204" pitchFamily="34" charset="0"/>
                <a:ea typeface="Calibri" panose="020F0502020204030204" pitchFamily="34" charset="0"/>
              </a:rPr>
              <a:t> Services (suchasEC2,S3etc.) </a:t>
            </a:r>
            <a:r>
              <a:rPr lang="en-US" sz="1400" u="none" strike="noStrike" dirty="0" err="1">
                <a:effectLst/>
                <a:latin typeface="Calibri" panose="020F0502020204030204" pitchFamily="34" charset="0"/>
                <a:ea typeface="Calibri" panose="020F0502020204030204" pitchFamily="34" charset="0"/>
              </a:rPr>
              <a:t>andtools</a:t>
            </a:r>
            <a:r>
              <a:rPr lang="en-US" sz="1400" u="none" strike="noStrike" dirty="0">
                <a:effectLst/>
                <a:latin typeface="Calibri" panose="020F0502020204030204" pitchFamily="34" charset="0"/>
                <a:ea typeface="Calibri" panose="020F0502020204030204" pitchFamily="34" charset="0"/>
              </a:rPr>
              <a:t>.</a:t>
            </a:r>
            <a:endParaRPr lang="en-IN" sz="1400" u="none" strike="noStrike" dirty="0">
              <a:effectLst/>
              <a:latin typeface="Calibri" panose="020F0502020204030204" pitchFamily="34" charset="0"/>
              <a:ea typeface="Calibri" panose="020F0502020204030204" pitchFamily="34" charset="0"/>
            </a:endParaRPr>
          </a:p>
          <a:p>
            <a:pPr lvl="0">
              <a:spcAft>
                <a:spcPts val="1000"/>
              </a:spcAft>
              <a:buFont typeface="Wingdings" panose="05000000000000000000" pitchFamily="2" charset="2"/>
              <a:buChar char="Ø"/>
            </a:pPr>
            <a:r>
              <a:rPr lang="en-US" sz="1400" u="none" strike="noStrike" dirty="0">
                <a:effectLst/>
                <a:latin typeface="Calibri" panose="020F0502020204030204" pitchFamily="34" charset="0"/>
                <a:ea typeface="Calibri" panose="020F0502020204030204" pitchFamily="34" charset="0"/>
              </a:rPr>
              <a:t>To design a VPC environment including server instance, storage </a:t>
            </a:r>
            <a:r>
              <a:rPr lang="en-US" sz="1400" u="none" strike="noStrike" dirty="0" err="1">
                <a:effectLst/>
                <a:latin typeface="Calibri" panose="020F0502020204030204" pitchFamily="34" charset="0"/>
                <a:ea typeface="Calibri" panose="020F0502020204030204" pitchFamily="34" charset="0"/>
              </a:rPr>
              <a:t>instances,subnets,availability</a:t>
            </a:r>
            <a:r>
              <a:rPr lang="en-US" sz="1400" u="none" strike="noStrike" dirty="0">
                <a:effectLst/>
                <a:latin typeface="Calibri" panose="020F0502020204030204" pitchFamily="34" charset="0"/>
                <a:ea typeface="Calibri" panose="020F0502020204030204" pitchFamily="34" charset="0"/>
              </a:rPr>
              <a:t> </a:t>
            </a:r>
            <a:r>
              <a:rPr lang="en-US" sz="1400" u="none" strike="noStrike" dirty="0" err="1">
                <a:effectLst/>
                <a:latin typeface="Calibri" panose="020F0502020204030204" pitchFamily="34" charset="0"/>
                <a:ea typeface="Calibri" panose="020F0502020204030204" pitchFamily="34" charset="0"/>
              </a:rPr>
              <a:t>zones,etc</a:t>
            </a:r>
            <a:r>
              <a:rPr lang="en-US" sz="1400" u="none" strike="noStrike" dirty="0">
                <a:effectLst/>
                <a:latin typeface="Calibri" panose="020F0502020204030204" pitchFamily="34" charset="0"/>
                <a:ea typeface="Calibri" panose="020F0502020204030204" pitchFamily="34" charset="0"/>
              </a:rPr>
              <a:t>.</a:t>
            </a:r>
            <a:endParaRPr lang="en-IN" sz="1400" u="none" strike="noStrike" dirty="0">
              <a:effectLst/>
              <a:latin typeface="Calibri" panose="020F0502020204030204" pitchFamily="34" charset="0"/>
              <a:ea typeface="Calibri" panose="020F0502020204030204" pitchFamily="34" charset="0"/>
            </a:endParaRPr>
          </a:p>
          <a:p>
            <a:pPr lvl="0">
              <a:spcAft>
                <a:spcPts val="1000"/>
              </a:spcAft>
              <a:buFont typeface="Wingdings" panose="05000000000000000000" pitchFamily="2" charset="2"/>
              <a:buChar char="Ø"/>
            </a:pPr>
            <a:r>
              <a:rPr lang="en-US" sz="1400" u="none" strike="noStrike" dirty="0">
                <a:effectLst/>
                <a:latin typeface="Calibri" panose="020F0502020204030204" pitchFamily="34" charset="0"/>
                <a:ea typeface="Calibri" panose="020F0502020204030204" pitchFamily="34" charset="0"/>
              </a:rPr>
              <a:t>To implement Lift and shift existing applications into modern cloud architectures.</a:t>
            </a:r>
            <a:endParaRPr lang="en-IN" sz="1400" u="none" strike="noStrike" dirty="0">
              <a:effectLst/>
              <a:latin typeface="Calibri" panose="020F0502020204030204" pitchFamily="34" charset="0"/>
              <a:ea typeface="Calibri" panose="020F0502020204030204" pitchFamily="34" charset="0"/>
            </a:endParaRPr>
          </a:p>
          <a:p>
            <a:pPr lvl="0">
              <a:spcAft>
                <a:spcPts val="1000"/>
              </a:spcAft>
              <a:buFont typeface="Wingdings" panose="05000000000000000000" pitchFamily="2" charset="2"/>
              <a:buChar char="Ø"/>
            </a:pPr>
            <a:r>
              <a:rPr lang="en-US" sz="1400" u="none" strike="noStrike" dirty="0">
                <a:effectLst/>
                <a:latin typeface="Calibri" panose="020F0502020204030204" pitchFamily="34" charset="0"/>
                <a:ea typeface="Calibri" panose="020F0502020204030204" pitchFamily="34" charset="0"/>
              </a:rPr>
              <a:t>To have a working practice of DevOps tools.</a:t>
            </a:r>
            <a:endParaRPr lang="en-IN" sz="1400" u="none" strike="noStrike" dirty="0">
              <a:effectLst/>
              <a:latin typeface="Calibri" panose="020F0502020204030204" pitchFamily="34" charset="0"/>
              <a:ea typeface="Calibri" panose="020F0502020204030204" pitchFamily="34" charset="0"/>
            </a:endParaRPr>
          </a:p>
          <a:p>
            <a:pPr lvl="0">
              <a:spcAft>
                <a:spcPts val="1000"/>
              </a:spcAft>
              <a:buFont typeface="Wingdings" panose="05000000000000000000" pitchFamily="2" charset="2"/>
              <a:buChar char="Ø"/>
            </a:pPr>
            <a:endParaRPr lang="en-IN" sz="1400" u="none" strike="noStrike" dirty="0">
              <a:effectLst/>
              <a:latin typeface="Calibri" panose="020F0502020204030204" pitchFamily="34" charset="0"/>
              <a:ea typeface="Calibri" panose="020F0502020204030204" pitchFamily="34" charset="0"/>
            </a:endParaRPr>
          </a:p>
        </p:txBody>
      </p:sp>
      <p:sp>
        <p:nvSpPr>
          <p:cNvPr id="5" name="Slide Number Placeholder 4"/>
          <p:cNvSpPr>
            <a:spLocks noGrp="1"/>
          </p:cNvSpPr>
          <p:nvPr>
            <p:ph type="sldNum" sz="quarter" idx="12"/>
          </p:nvPr>
        </p:nvSpPr>
        <p:spPr/>
        <p:txBody>
          <a:bodyPr/>
          <a:lstStyle/>
          <a:p>
            <a:fld id="{1C55FAF0-B2DD-4FAE-AA69-9CD7EDBD7A17}" type="slidenum">
              <a:rPr lang="en-IN" smtClean="0"/>
              <a:pPr/>
              <a:t>4</a:t>
            </a:fld>
            <a:endParaRPr lang="en-IN" dirty="0"/>
          </a:p>
        </p:txBody>
      </p:sp>
      <p:pic>
        <p:nvPicPr>
          <p:cNvPr id="6" name="Picture 5" descr="Auton"/>
          <p:cNvPicPr/>
          <p:nvPr/>
        </p:nvPicPr>
        <p:blipFill>
          <a:blip r:embed="rId2" cstate="print"/>
          <a:srcRect/>
          <a:stretch>
            <a:fillRect/>
          </a:stretch>
        </p:blipFill>
        <p:spPr bwMode="auto">
          <a:xfrm>
            <a:off x="9235823" y="362607"/>
            <a:ext cx="2556784" cy="882650"/>
          </a:xfrm>
          <a:prstGeom prst="rect">
            <a:avLst/>
          </a:prstGeom>
          <a:noFill/>
          <a:ln w="9525">
            <a:noFill/>
            <a:miter lim="800000"/>
            <a:headEnd/>
            <a:tailEnd/>
          </a:ln>
        </p:spPr>
      </p:pic>
    </p:spTree>
    <p:extLst>
      <p:ext uri="{BB962C8B-B14F-4D97-AF65-F5344CB8AC3E}">
        <p14:creationId xmlns:p14="http://schemas.microsoft.com/office/powerpoint/2010/main" val="3819054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3799C-D818-4C5B-82A9-128D28FA687F}"/>
              </a:ext>
            </a:extLst>
          </p:cNvPr>
          <p:cNvSpPr>
            <a:spLocks noGrp="1"/>
          </p:cNvSpPr>
          <p:nvPr>
            <p:ph type="title"/>
          </p:nvPr>
        </p:nvSpPr>
        <p:spPr/>
        <p:txBody>
          <a:bodyPr>
            <a:normAutofit/>
          </a:bodyPr>
          <a:lstStyle/>
          <a:p>
            <a:pPr algn="ctr"/>
            <a:r>
              <a:rPr lang="en-US" sz="3600" b="1" dirty="0">
                <a:latin typeface="Algerian" panose="04020705040A02060702" pitchFamily="82" charset="0"/>
              </a:rPr>
              <a:t>CONTENTS OF THE PROGRAM</a:t>
            </a:r>
          </a:p>
        </p:txBody>
      </p:sp>
      <p:sp>
        <p:nvSpPr>
          <p:cNvPr id="3" name="Content Placeholder 2">
            <a:extLst>
              <a:ext uri="{FF2B5EF4-FFF2-40B4-BE49-F238E27FC236}">
                <a16:creationId xmlns:a16="http://schemas.microsoft.com/office/drawing/2014/main" id="{F2C33B27-0E90-4884-9810-450365C059D7}"/>
              </a:ext>
            </a:extLst>
          </p:cNvPr>
          <p:cNvSpPr>
            <a:spLocks noGrp="1"/>
          </p:cNvSpPr>
          <p:nvPr>
            <p:ph idx="1"/>
          </p:nvPr>
        </p:nvSpPr>
        <p:spPr>
          <a:xfrm>
            <a:off x="828674" y="1406525"/>
            <a:ext cx="9991726" cy="4908550"/>
          </a:xfrm>
        </p:spPr>
        <p:txBody>
          <a:bodyPr>
            <a:normAutofit/>
          </a:bodyPr>
          <a:lstStyle/>
          <a:p>
            <a:pPr algn="just">
              <a:lnSpc>
                <a:spcPct val="115000"/>
              </a:lnSpc>
              <a:spcAft>
                <a:spcPts val="1000"/>
              </a:spcAft>
            </a:pPr>
            <a:r>
              <a:rPr lang="en-US" sz="1400" dirty="0">
                <a:effectLst/>
                <a:latin typeface="Calibri" panose="020F0502020204030204" pitchFamily="34" charset="0"/>
                <a:ea typeface="Calibri" panose="020F0502020204030204" pitchFamily="34" charset="0"/>
              </a:rPr>
              <a:t>The Program was designed in such a way that it gives exposure about the way in which AWS services are used for deployment, storage and computation related things on projects. In this program we used AWS, Linux and </a:t>
            </a:r>
            <a:r>
              <a:rPr lang="en-US" sz="1400" dirty="0" err="1">
                <a:effectLst/>
                <a:latin typeface="Calibri" panose="020F0502020204030204" pitchFamily="34" charset="0"/>
                <a:ea typeface="Calibri" panose="020F0502020204030204" pitchFamily="34" charset="0"/>
              </a:rPr>
              <a:t>Xshell</a:t>
            </a:r>
            <a:r>
              <a:rPr lang="en-US" sz="1400" dirty="0">
                <a:effectLst/>
                <a:latin typeface="Calibri" panose="020F0502020204030204" pitchFamily="34" charset="0"/>
                <a:ea typeface="Calibri" panose="020F0502020204030204" pitchFamily="34" charset="0"/>
              </a:rPr>
              <a:t>.</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15000"/>
              </a:lnSpc>
              <a:spcBef>
                <a:spcPts val="1000"/>
              </a:spcBef>
              <a:buFont typeface="+mj-lt"/>
              <a:buAutoNum type="arabicPeriod"/>
            </a:pPr>
            <a:r>
              <a:rPr lang="en-US" sz="1400" b="1" dirty="0">
                <a:solidFill>
                  <a:srgbClr val="4F81BD"/>
                </a:solidFill>
                <a:effectLst/>
                <a:latin typeface="Cambria" panose="02040503050406030204" pitchFamily="18" charset="0"/>
                <a:ea typeface="Cambria" panose="02040503050406030204" pitchFamily="18" charset="0"/>
                <a:cs typeface="Cambria" panose="02040503050406030204" pitchFamily="18" charset="0"/>
              </a:rPr>
              <a:t>Subsection</a:t>
            </a:r>
            <a:endParaRPr lang="en-IN" sz="2800" b="1" dirty="0">
              <a:solidFill>
                <a:srgbClr val="4F81BD"/>
              </a:solidFill>
              <a:latin typeface="Cambria" panose="02040503050406030204" pitchFamily="18" charset="0"/>
              <a:ea typeface="Cambria" panose="02040503050406030204" pitchFamily="18" charset="0"/>
              <a:cs typeface="Cambria" panose="02040503050406030204" pitchFamily="18" charset="0"/>
            </a:endParaRPr>
          </a:p>
          <a:p>
            <a:pPr marL="457200" lvl="1" indent="0">
              <a:lnSpc>
                <a:spcPct val="115000"/>
              </a:lnSpc>
              <a:spcBef>
                <a:spcPts val="1000"/>
              </a:spcBef>
              <a:buNone/>
            </a:pPr>
            <a:r>
              <a:rPr lang="en-US" sz="1400" dirty="0">
                <a:effectLst/>
                <a:latin typeface="Calibri" panose="020F0502020204030204" pitchFamily="34" charset="0"/>
                <a:ea typeface="Calibri" panose="020F0502020204030204" pitchFamily="34" charset="0"/>
              </a:rPr>
              <a:t>Introduction to Network, Networking devices and computing models.</a:t>
            </a:r>
          </a:p>
          <a:p>
            <a:pPr marL="800100" lvl="1" indent="-342900">
              <a:lnSpc>
                <a:spcPct val="115000"/>
              </a:lnSpc>
              <a:spcBef>
                <a:spcPts val="1000"/>
              </a:spcBef>
              <a:buFont typeface="+mj-lt"/>
              <a:buAutoNum type="arabicPeriod" startAt="2"/>
            </a:pPr>
            <a:r>
              <a:rPr lang="en-US" sz="1400" b="1" dirty="0">
                <a:solidFill>
                  <a:srgbClr val="4F81BD"/>
                </a:solidFill>
                <a:effectLst/>
                <a:latin typeface="Cambria" panose="02040503050406030204" pitchFamily="18" charset="0"/>
                <a:ea typeface="Cambria" panose="02040503050406030204" pitchFamily="18" charset="0"/>
                <a:cs typeface="Cambria" panose="02040503050406030204" pitchFamily="18" charset="0"/>
              </a:rPr>
              <a:t>Subsection</a:t>
            </a:r>
            <a:endParaRPr lang="en-IN" sz="2800" b="1" dirty="0">
              <a:solidFill>
                <a:srgbClr val="4F81BD"/>
              </a:solidFill>
              <a:latin typeface="Cambria" panose="02040503050406030204" pitchFamily="18" charset="0"/>
              <a:ea typeface="Cambria" panose="02040503050406030204" pitchFamily="18" charset="0"/>
              <a:cs typeface="Cambria" panose="02040503050406030204" pitchFamily="18" charset="0"/>
            </a:endParaRPr>
          </a:p>
          <a:p>
            <a:pPr marL="457200" lvl="1" indent="0">
              <a:lnSpc>
                <a:spcPct val="115000"/>
              </a:lnSpc>
              <a:spcBef>
                <a:spcPts val="1000"/>
              </a:spcBef>
              <a:buNone/>
            </a:pPr>
            <a:r>
              <a:rPr lang="en-US" sz="1400" dirty="0">
                <a:effectLst/>
                <a:latin typeface="Calibri" panose="020F0502020204030204" pitchFamily="34" charset="0"/>
                <a:ea typeface="Calibri" panose="020F0502020204030204" pitchFamily="34" charset="0"/>
              </a:rPr>
              <a:t>IT Process management, DevOps Intro, Intro to AWS, Cloud deployments and service models</a:t>
            </a:r>
          </a:p>
          <a:p>
            <a:pPr marL="800100" lvl="1" indent="-342900">
              <a:lnSpc>
                <a:spcPct val="115000"/>
              </a:lnSpc>
              <a:spcBef>
                <a:spcPts val="1000"/>
              </a:spcBef>
              <a:buFont typeface="+mj-lt"/>
              <a:buAutoNum type="arabicPeriod" startAt="3"/>
            </a:pPr>
            <a:r>
              <a:rPr lang="en-US" sz="1400" b="1" dirty="0">
                <a:solidFill>
                  <a:srgbClr val="4F81BD"/>
                </a:solidFill>
                <a:effectLst/>
                <a:latin typeface="Cambria" panose="02040503050406030204" pitchFamily="18" charset="0"/>
                <a:ea typeface="Cambria" panose="02040503050406030204" pitchFamily="18" charset="0"/>
                <a:cs typeface="Cambria" panose="02040503050406030204" pitchFamily="18" charset="0"/>
              </a:rPr>
              <a:t>Subsection</a:t>
            </a:r>
            <a:endParaRPr lang="en-IN" sz="2800" b="1" dirty="0">
              <a:solidFill>
                <a:srgbClr val="4F81BD"/>
              </a:solidFill>
              <a:latin typeface="Cambria" panose="02040503050406030204" pitchFamily="18" charset="0"/>
              <a:ea typeface="Cambria" panose="02040503050406030204" pitchFamily="18" charset="0"/>
              <a:cs typeface="Cambria" panose="02040503050406030204" pitchFamily="18" charset="0"/>
            </a:endParaRPr>
          </a:p>
          <a:p>
            <a:pPr marL="457200" lvl="1" indent="0">
              <a:lnSpc>
                <a:spcPct val="115000"/>
              </a:lnSpc>
              <a:spcBef>
                <a:spcPts val="1000"/>
              </a:spcBef>
              <a:buNone/>
            </a:pPr>
            <a:r>
              <a:rPr lang="en-US" sz="1400" dirty="0">
                <a:effectLst/>
                <a:latin typeface="Calibri" panose="020F0502020204030204" pitchFamily="34" charset="0"/>
                <a:ea typeface="Calibri" panose="020F0502020204030204" pitchFamily="34" charset="0"/>
              </a:rPr>
              <a:t>AWS account signup, EC2 Instance Launch Linux and Windows.</a:t>
            </a:r>
          </a:p>
          <a:p>
            <a:pPr marL="800100" lvl="1" indent="-342900">
              <a:lnSpc>
                <a:spcPct val="115000"/>
              </a:lnSpc>
              <a:spcBef>
                <a:spcPts val="1000"/>
              </a:spcBef>
              <a:buFont typeface="+mj-lt"/>
              <a:buAutoNum type="arabicPeriod" startAt="4"/>
            </a:pPr>
            <a:r>
              <a:rPr lang="en-US" sz="1400" b="1" dirty="0">
                <a:solidFill>
                  <a:srgbClr val="4F81BD"/>
                </a:solidFill>
                <a:effectLst/>
                <a:latin typeface="Cambria" panose="02040503050406030204" pitchFamily="18" charset="0"/>
                <a:ea typeface="Cambria" panose="02040503050406030204" pitchFamily="18" charset="0"/>
                <a:cs typeface="Cambria" panose="02040503050406030204" pitchFamily="18" charset="0"/>
              </a:rPr>
              <a:t>Subsection</a:t>
            </a:r>
            <a:endParaRPr lang="en-IN" sz="2800" b="1" dirty="0">
              <a:solidFill>
                <a:srgbClr val="4F81BD"/>
              </a:solidFill>
              <a:latin typeface="Cambria" panose="02040503050406030204" pitchFamily="18" charset="0"/>
              <a:ea typeface="Cambria" panose="02040503050406030204" pitchFamily="18" charset="0"/>
              <a:cs typeface="Cambria" panose="02040503050406030204" pitchFamily="18" charset="0"/>
            </a:endParaRPr>
          </a:p>
          <a:p>
            <a:pPr marL="457200" lvl="1" indent="0">
              <a:lnSpc>
                <a:spcPct val="115000"/>
              </a:lnSpc>
              <a:spcBef>
                <a:spcPts val="1000"/>
              </a:spcBef>
              <a:buNone/>
            </a:pPr>
            <a:r>
              <a:rPr lang="en-US" sz="1400" dirty="0">
                <a:effectLst/>
                <a:latin typeface="Calibri" panose="020F0502020204030204" pitchFamily="34" charset="0"/>
                <a:ea typeface="Calibri" panose="020F0502020204030204" pitchFamily="34" charset="0"/>
              </a:rPr>
              <a:t>Introduction to Network, Networking devices and computing models.</a:t>
            </a:r>
          </a:p>
          <a:p>
            <a:pPr marL="800100" lvl="1" indent="-342900">
              <a:lnSpc>
                <a:spcPct val="115000"/>
              </a:lnSpc>
              <a:spcBef>
                <a:spcPts val="1000"/>
              </a:spcBef>
              <a:buFont typeface="+mj-lt"/>
              <a:buAutoNum type="arabicPeriod" startAt="5"/>
            </a:pPr>
            <a:r>
              <a:rPr lang="en-US" sz="1400" b="1" dirty="0">
                <a:solidFill>
                  <a:srgbClr val="4F81BD"/>
                </a:solidFill>
                <a:effectLst/>
                <a:latin typeface="Cambria" panose="02040503050406030204" pitchFamily="18" charset="0"/>
                <a:ea typeface="Cambria" panose="02040503050406030204" pitchFamily="18" charset="0"/>
                <a:cs typeface="Cambria" panose="02040503050406030204" pitchFamily="18" charset="0"/>
              </a:rPr>
              <a:t>Subsection</a:t>
            </a:r>
            <a:endParaRPr lang="en-IN" sz="2800" b="1" dirty="0">
              <a:solidFill>
                <a:srgbClr val="4F81BD"/>
              </a:solidFill>
              <a:latin typeface="Cambria" panose="02040503050406030204" pitchFamily="18" charset="0"/>
              <a:ea typeface="Cambria" panose="02040503050406030204" pitchFamily="18" charset="0"/>
              <a:cs typeface="Cambria" panose="02040503050406030204" pitchFamily="18" charset="0"/>
            </a:endParaRPr>
          </a:p>
          <a:p>
            <a:pPr marL="457200" lvl="1" indent="0">
              <a:lnSpc>
                <a:spcPct val="115000"/>
              </a:lnSpc>
              <a:buNone/>
            </a:pPr>
            <a:r>
              <a:rPr lang="en-US" sz="1400" dirty="0">
                <a:effectLst/>
                <a:latin typeface="Calibri" panose="020F0502020204030204" pitchFamily="34" charset="0"/>
                <a:ea typeface="Calibri" panose="020F0502020204030204" pitchFamily="34" charset="0"/>
              </a:rPr>
              <a:t>Block Storage</a:t>
            </a:r>
          </a:p>
          <a:p>
            <a:pPr marL="457200" lvl="1" indent="0">
              <a:lnSpc>
                <a:spcPct val="115000"/>
              </a:lnSpc>
              <a:spcBef>
                <a:spcPts val="1000"/>
              </a:spcBef>
              <a:buNone/>
            </a:pPr>
            <a:endParaRPr lang="en-US" sz="1400" dirty="0">
              <a:effectLst/>
              <a:latin typeface="Calibri" panose="020F0502020204030204" pitchFamily="34" charset="0"/>
              <a:ea typeface="Calibri" panose="020F0502020204030204" pitchFamily="34" charset="0"/>
            </a:endParaRPr>
          </a:p>
          <a:p>
            <a:pPr marL="457200" lvl="1" indent="0">
              <a:lnSpc>
                <a:spcPct val="115000"/>
              </a:lnSpc>
              <a:spcBef>
                <a:spcPts val="1000"/>
              </a:spcBef>
              <a:buNone/>
            </a:pPr>
            <a:endParaRPr lang="en-US" sz="1400" dirty="0">
              <a:effectLst/>
              <a:latin typeface="Calibri" panose="020F0502020204030204" pitchFamily="34" charset="0"/>
              <a:ea typeface="Calibri" panose="020F0502020204030204" pitchFamily="34" charset="0"/>
            </a:endParaRPr>
          </a:p>
          <a:p>
            <a:pPr marL="457200" lvl="1" indent="0">
              <a:lnSpc>
                <a:spcPct val="115000"/>
              </a:lnSpc>
              <a:spcBef>
                <a:spcPts val="1000"/>
              </a:spcBef>
              <a:buNone/>
            </a:pPr>
            <a:endParaRPr lang="en-IN" sz="1400" b="1" dirty="0">
              <a:solidFill>
                <a:srgbClr val="4F81BD"/>
              </a:solidFill>
              <a:latin typeface="Cambria" panose="02040503050406030204" pitchFamily="18" charset="0"/>
              <a:ea typeface="Cambria" panose="02040503050406030204" pitchFamily="18" charset="0"/>
              <a:cs typeface="Cambria" panose="02040503050406030204" pitchFamily="18" charset="0"/>
            </a:endParaRPr>
          </a:p>
          <a:p>
            <a:pPr marL="800100" lvl="1" indent="-342900">
              <a:lnSpc>
                <a:spcPct val="115000"/>
              </a:lnSpc>
              <a:spcBef>
                <a:spcPts val="1000"/>
              </a:spcBef>
              <a:buFont typeface="+mj-lt"/>
              <a:buAutoNum type="arabicPeriod" startAt="2"/>
            </a:pPr>
            <a:endParaRPr lang="en-US" sz="1400" dirty="0">
              <a:effectLst/>
              <a:latin typeface="Calibri" panose="020F0502020204030204" pitchFamily="34" charset="0"/>
              <a:ea typeface="Calibri" panose="020F0502020204030204" pitchFamily="34" charset="0"/>
            </a:endParaRPr>
          </a:p>
        </p:txBody>
      </p:sp>
      <p:sp>
        <p:nvSpPr>
          <p:cNvPr id="5" name="Slide Number Placeholder 4"/>
          <p:cNvSpPr>
            <a:spLocks noGrp="1"/>
          </p:cNvSpPr>
          <p:nvPr>
            <p:ph type="sldNum" sz="quarter" idx="12"/>
          </p:nvPr>
        </p:nvSpPr>
        <p:spPr/>
        <p:txBody>
          <a:bodyPr/>
          <a:lstStyle/>
          <a:p>
            <a:fld id="{1C55FAF0-B2DD-4FAE-AA69-9CD7EDBD7A17}" type="slidenum">
              <a:rPr lang="en-IN" smtClean="0"/>
              <a:pPr/>
              <a:t>5</a:t>
            </a:fld>
            <a:endParaRPr lang="en-IN"/>
          </a:p>
        </p:txBody>
      </p:sp>
      <p:pic>
        <p:nvPicPr>
          <p:cNvPr id="7" name="Picture 6">
            <a:extLst>
              <a:ext uri="{FF2B5EF4-FFF2-40B4-BE49-F238E27FC236}">
                <a16:creationId xmlns:a16="http://schemas.microsoft.com/office/drawing/2014/main" id="{B4E193BB-113D-4F6C-BF89-BC9F70381A4D}"/>
              </a:ext>
            </a:extLst>
          </p:cNvPr>
          <p:cNvPicPr>
            <a:picLocks noChangeAspect="1"/>
          </p:cNvPicPr>
          <p:nvPr/>
        </p:nvPicPr>
        <p:blipFill>
          <a:blip r:embed="rId2"/>
          <a:stretch>
            <a:fillRect/>
          </a:stretch>
        </p:blipFill>
        <p:spPr>
          <a:xfrm>
            <a:off x="9546796" y="313918"/>
            <a:ext cx="2298391" cy="591363"/>
          </a:xfrm>
          <a:prstGeom prst="rect">
            <a:avLst/>
          </a:prstGeom>
        </p:spPr>
      </p:pic>
    </p:spTree>
    <p:extLst>
      <p:ext uri="{BB962C8B-B14F-4D97-AF65-F5344CB8AC3E}">
        <p14:creationId xmlns:p14="http://schemas.microsoft.com/office/powerpoint/2010/main" val="252206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3799C-D818-4C5B-82A9-128D28FA687F}"/>
              </a:ext>
            </a:extLst>
          </p:cNvPr>
          <p:cNvSpPr>
            <a:spLocks noGrp="1"/>
          </p:cNvSpPr>
          <p:nvPr>
            <p:ph type="title"/>
          </p:nvPr>
        </p:nvSpPr>
        <p:spPr/>
        <p:txBody>
          <a:bodyPr>
            <a:normAutofit/>
          </a:bodyPr>
          <a:lstStyle/>
          <a:p>
            <a:pPr algn="ctr"/>
            <a:r>
              <a:rPr lang="en-US" sz="3600" b="1" dirty="0">
                <a:latin typeface="Algerian" panose="04020705040A02060702" pitchFamily="82" charset="0"/>
              </a:rPr>
              <a:t>CONTENTS OF THE PROGRAM</a:t>
            </a:r>
          </a:p>
        </p:txBody>
      </p:sp>
      <p:sp>
        <p:nvSpPr>
          <p:cNvPr id="3" name="Content Placeholder 2">
            <a:extLst>
              <a:ext uri="{FF2B5EF4-FFF2-40B4-BE49-F238E27FC236}">
                <a16:creationId xmlns:a16="http://schemas.microsoft.com/office/drawing/2014/main" id="{F2C33B27-0E90-4884-9810-450365C059D7}"/>
              </a:ext>
            </a:extLst>
          </p:cNvPr>
          <p:cNvSpPr>
            <a:spLocks noGrp="1"/>
          </p:cNvSpPr>
          <p:nvPr>
            <p:ph idx="1"/>
          </p:nvPr>
        </p:nvSpPr>
        <p:spPr>
          <a:xfrm>
            <a:off x="828674" y="1406525"/>
            <a:ext cx="8839201" cy="4908550"/>
          </a:xfrm>
        </p:spPr>
        <p:txBody>
          <a:bodyPr>
            <a:normAutofit/>
          </a:bodyPr>
          <a:lstStyle/>
          <a:p>
            <a:pPr marL="800100" lvl="1" indent="-342900">
              <a:lnSpc>
                <a:spcPct val="115000"/>
              </a:lnSpc>
              <a:spcBef>
                <a:spcPts val="1000"/>
              </a:spcBef>
              <a:buFont typeface="+mj-lt"/>
              <a:buAutoNum type="arabicPeriod" startAt="6"/>
            </a:pPr>
            <a:r>
              <a:rPr lang="en-US" sz="1400" b="1" dirty="0">
                <a:solidFill>
                  <a:srgbClr val="4F81BD"/>
                </a:solidFill>
                <a:effectLst/>
                <a:latin typeface="Cambria" panose="02040503050406030204" pitchFamily="18" charset="0"/>
                <a:ea typeface="Cambria" panose="02040503050406030204" pitchFamily="18" charset="0"/>
                <a:cs typeface="Cambria" panose="02040503050406030204" pitchFamily="18" charset="0"/>
              </a:rPr>
              <a:t>Subsection</a:t>
            </a:r>
            <a:endParaRPr lang="en-IN" sz="2800" b="1" dirty="0">
              <a:solidFill>
                <a:srgbClr val="4F81BD"/>
              </a:solidFill>
              <a:latin typeface="Cambria" panose="02040503050406030204" pitchFamily="18" charset="0"/>
              <a:ea typeface="Cambria" panose="02040503050406030204" pitchFamily="18" charset="0"/>
              <a:cs typeface="Cambria" panose="02040503050406030204" pitchFamily="18" charset="0"/>
            </a:endParaRPr>
          </a:p>
          <a:p>
            <a:pPr marL="457200" lvl="1" indent="0">
              <a:lnSpc>
                <a:spcPct val="115000"/>
              </a:lnSpc>
              <a:buNone/>
            </a:pPr>
            <a:r>
              <a:rPr lang="en-US" sz="1400" dirty="0">
                <a:effectLst/>
                <a:latin typeface="Calibri" panose="020F0502020204030204" pitchFamily="34" charset="0"/>
                <a:ea typeface="Calibri" panose="020F0502020204030204" pitchFamily="34" charset="0"/>
              </a:rPr>
              <a:t>EBS Lab</a:t>
            </a:r>
          </a:p>
          <a:p>
            <a:pPr marL="800100" lvl="1" indent="-342900">
              <a:lnSpc>
                <a:spcPct val="115000"/>
              </a:lnSpc>
              <a:spcBef>
                <a:spcPts val="1000"/>
              </a:spcBef>
              <a:buFont typeface="+mj-lt"/>
              <a:buAutoNum type="arabicPeriod" startAt="7"/>
            </a:pPr>
            <a:r>
              <a:rPr lang="en-US" sz="1400" b="1" dirty="0">
                <a:solidFill>
                  <a:srgbClr val="4F81BD"/>
                </a:solidFill>
                <a:effectLst/>
                <a:latin typeface="Cambria" panose="02040503050406030204" pitchFamily="18" charset="0"/>
                <a:ea typeface="Cambria" panose="02040503050406030204" pitchFamily="18" charset="0"/>
                <a:cs typeface="Cambria" panose="02040503050406030204" pitchFamily="18" charset="0"/>
              </a:rPr>
              <a:t>Subsection</a:t>
            </a:r>
            <a:endParaRPr lang="en-IN" sz="2800" b="1" dirty="0">
              <a:solidFill>
                <a:srgbClr val="4F81BD"/>
              </a:solidFill>
              <a:latin typeface="Cambria" panose="02040503050406030204" pitchFamily="18" charset="0"/>
              <a:ea typeface="Cambria" panose="02040503050406030204" pitchFamily="18" charset="0"/>
              <a:cs typeface="Cambria" panose="02040503050406030204" pitchFamily="18" charset="0"/>
            </a:endParaRPr>
          </a:p>
          <a:p>
            <a:pPr marL="457200" lvl="1" indent="0">
              <a:lnSpc>
                <a:spcPct val="115000"/>
              </a:lnSpc>
              <a:buNone/>
            </a:pPr>
            <a:r>
              <a:rPr lang="en-US" sz="1400" dirty="0">
                <a:effectLst/>
                <a:latin typeface="Calibri" panose="020F0502020204030204" pitchFamily="34" charset="0"/>
                <a:ea typeface="Calibri" panose="020F0502020204030204" pitchFamily="34" charset="0"/>
              </a:rPr>
              <a:t>EBS Continued and SG</a:t>
            </a:r>
            <a:endParaRPr lang="en-IN" sz="1400" dirty="0">
              <a:effectLst/>
              <a:latin typeface="Calibri" panose="020F0502020204030204" pitchFamily="34" charset="0"/>
              <a:ea typeface="Calibri" panose="020F0502020204030204" pitchFamily="34" charset="0"/>
            </a:endParaRPr>
          </a:p>
          <a:p>
            <a:pPr marL="800100" lvl="1" indent="-342900">
              <a:lnSpc>
                <a:spcPct val="115000"/>
              </a:lnSpc>
              <a:spcBef>
                <a:spcPts val="1000"/>
              </a:spcBef>
              <a:buFont typeface="+mj-lt"/>
              <a:buAutoNum type="arabicPeriod" startAt="8"/>
            </a:pPr>
            <a:r>
              <a:rPr lang="en-US" sz="1400" b="1" dirty="0">
                <a:solidFill>
                  <a:srgbClr val="4F81BD"/>
                </a:solidFill>
                <a:effectLst/>
                <a:latin typeface="Cambria" panose="02040503050406030204" pitchFamily="18" charset="0"/>
                <a:ea typeface="Cambria" panose="02040503050406030204" pitchFamily="18" charset="0"/>
                <a:cs typeface="Cambria" panose="02040503050406030204" pitchFamily="18" charset="0"/>
              </a:rPr>
              <a:t>Subsection</a:t>
            </a:r>
            <a:endParaRPr lang="en-IN" sz="2800" b="1" dirty="0">
              <a:solidFill>
                <a:srgbClr val="4F81BD"/>
              </a:solidFill>
              <a:latin typeface="Cambria" panose="02040503050406030204" pitchFamily="18" charset="0"/>
              <a:ea typeface="Cambria" panose="02040503050406030204" pitchFamily="18" charset="0"/>
              <a:cs typeface="Cambria" panose="02040503050406030204" pitchFamily="18" charset="0"/>
            </a:endParaRPr>
          </a:p>
          <a:p>
            <a:pPr marL="457200" lvl="1" indent="0">
              <a:lnSpc>
                <a:spcPct val="115000"/>
              </a:lnSpc>
              <a:buNone/>
            </a:pPr>
            <a:r>
              <a:rPr lang="en-US" sz="1400" dirty="0">
                <a:effectLst/>
                <a:latin typeface="Calibri" panose="020F0502020204030204" pitchFamily="34" charset="0"/>
                <a:ea typeface="Calibri" panose="020F0502020204030204" pitchFamily="34" charset="0"/>
              </a:rPr>
              <a:t>EFS and Ephemeral storage</a:t>
            </a:r>
            <a:endParaRPr lang="en-IN" sz="1400" dirty="0">
              <a:effectLst/>
              <a:latin typeface="Calibri" panose="020F0502020204030204" pitchFamily="34" charset="0"/>
              <a:ea typeface="Calibri" panose="020F0502020204030204" pitchFamily="34" charset="0"/>
            </a:endParaRPr>
          </a:p>
          <a:p>
            <a:pPr marL="800100" lvl="1" indent="-342900">
              <a:lnSpc>
                <a:spcPct val="115000"/>
              </a:lnSpc>
              <a:spcBef>
                <a:spcPts val="1000"/>
              </a:spcBef>
              <a:buFont typeface="+mj-lt"/>
              <a:buAutoNum type="arabicPeriod" startAt="9"/>
            </a:pPr>
            <a:r>
              <a:rPr lang="en-US" sz="1400" b="1" dirty="0">
                <a:solidFill>
                  <a:srgbClr val="4F81BD"/>
                </a:solidFill>
                <a:effectLst/>
                <a:latin typeface="Cambria" panose="02040503050406030204" pitchFamily="18" charset="0"/>
                <a:ea typeface="Cambria" panose="02040503050406030204" pitchFamily="18" charset="0"/>
                <a:cs typeface="Cambria" panose="02040503050406030204" pitchFamily="18" charset="0"/>
              </a:rPr>
              <a:t>Subsection</a:t>
            </a:r>
            <a:endParaRPr lang="en-IN" sz="2800" b="1" dirty="0">
              <a:solidFill>
                <a:srgbClr val="4F81BD"/>
              </a:solidFill>
              <a:latin typeface="Cambria" panose="02040503050406030204" pitchFamily="18" charset="0"/>
              <a:ea typeface="Cambria" panose="02040503050406030204" pitchFamily="18" charset="0"/>
              <a:cs typeface="Cambria" panose="02040503050406030204" pitchFamily="18" charset="0"/>
            </a:endParaRPr>
          </a:p>
          <a:p>
            <a:pPr marL="457200" lvl="1" indent="0">
              <a:lnSpc>
                <a:spcPct val="115000"/>
              </a:lnSpc>
              <a:buNone/>
            </a:pPr>
            <a:r>
              <a:rPr lang="en-US" sz="1400" dirty="0">
                <a:effectLst/>
                <a:latin typeface="Calibri" panose="020F0502020204030204" pitchFamily="34" charset="0"/>
                <a:ea typeface="Calibri" panose="020F0502020204030204" pitchFamily="34" charset="0"/>
              </a:rPr>
              <a:t>Ephemeral storage lab, Instance type</a:t>
            </a:r>
            <a:endParaRPr lang="en-IN" sz="1400" dirty="0">
              <a:effectLst/>
              <a:latin typeface="Calibri" panose="020F0502020204030204" pitchFamily="34" charset="0"/>
              <a:ea typeface="Calibri" panose="020F0502020204030204" pitchFamily="34" charset="0"/>
            </a:endParaRPr>
          </a:p>
          <a:p>
            <a:pPr marL="800100" lvl="1" indent="-342900">
              <a:lnSpc>
                <a:spcPct val="115000"/>
              </a:lnSpc>
              <a:spcBef>
                <a:spcPts val="1000"/>
              </a:spcBef>
              <a:buFont typeface="+mj-lt"/>
              <a:buAutoNum type="arabicPeriod" startAt="10"/>
            </a:pPr>
            <a:r>
              <a:rPr lang="en-US" sz="1400" b="1" dirty="0">
                <a:solidFill>
                  <a:srgbClr val="4F81BD"/>
                </a:solidFill>
                <a:effectLst/>
                <a:latin typeface="Cambria" panose="02040503050406030204" pitchFamily="18" charset="0"/>
                <a:ea typeface="Cambria" panose="02040503050406030204" pitchFamily="18" charset="0"/>
                <a:cs typeface="Cambria" panose="02040503050406030204" pitchFamily="18" charset="0"/>
              </a:rPr>
              <a:t>Subsection</a:t>
            </a:r>
            <a:endParaRPr lang="en-IN" sz="2800" b="1" dirty="0">
              <a:solidFill>
                <a:srgbClr val="4F81BD"/>
              </a:solidFill>
              <a:latin typeface="Cambria" panose="02040503050406030204" pitchFamily="18" charset="0"/>
              <a:ea typeface="Cambria" panose="02040503050406030204" pitchFamily="18" charset="0"/>
              <a:cs typeface="Cambria" panose="02040503050406030204" pitchFamily="18" charset="0"/>
            </a:endParaRPr>
          </a:p>
          <a:p>
            <a:pPr marL="457200" lvl="1" indent="0">
              <a:lnSpc>
                <a:spcPct val="115000"/>
              </a:lnSpc>
              <a:buNone/>
            </a:pPr>
            <a:r>
              <a:rPr lang="en-US" sz="1400" dirty="0">
                <a:effectLst/>
                <a:latin typeface="Calibri" panose="020F0502020204030204" pitchFamily="34" charset="0"/>
                <a:ea typeface="Calibri" panose="020F0502020204030204" pitchFamily="34" charset="0"/>
              </a:rPr>
              <a:t>EC2 Instance Pricing Model, Launch Template and AWS CLI</a:t>
            </a:r>
            <a:endParaRPr lang="en-IN" sz="1400" dirty="0">
              <a:effectLst/>
              <a:latin typeface="Calibri" panose="020F0502020204030204" pitchFamily="34" charset="0"/>
              <a:ea typeface="Calibri" panose="020F0502020204030204" pitchFamily="34" charset="0"/>
            </a:endParaRPr>
          </a:p>
          <a:p>
            <a:pPr marL="800100" lvl="1" indent="-342900">
              <a:lnSpc>
                <a:spcPct val="115000"/>
              </a:lnSpc>
              <a:spcBef>
                <a:spcPts val="1000"/>
              </a:spcBef>
              <a:buFont typeface="+mj-lt"/>
              <a:buAutoNum type="arabicPeriod" startAt="11"/>
            </a:pPr>
            <a:r>
              <a:rPr lang="en-US" sz="1400" b="1" dirty="0">
                <a:solidFill>
                  <a:srgbClr val="4F81BD"/>
                </a:solidFill>
                <a:effectLst/>
                <a:latin typeface="Cambria" panose="02040503050406030204" pitchFamily="18" charset="0"/>
                <a:ea typeface="Cambria" panose="02040503050406030204" pitchFamily="18" charset="0"/>
                <a:cs typeface="Cambria" panose="02040503050406030204" pitchFamily="18" charset="0"/>
              </a:rPr>
              <a:t>Subsection</a:t>
            </a:r>
            <a:endParaRPr lang="en-IN" sz="2800" b="1" dirty="0">
              <a:solidFill>
                <a:srgbClr val="4F81BD"/>
              </a:solidFill>
              <a:latin typeface="Cambria" panose="02040503050406030204" pitchFamily="18" charset="0"/>
              <a:ea typeface="Cambria" panose="02040503050406030204" pitchFamily="18" charset="0"/>
              <a:cs typeface="Cambria" panose="02040503050406030204" pitchFamily="18" charset="0"/>
            </a:endParaRPr>
          </a:p>
          <a:p>
            <a:pPr marL="457200" lvl="1" indent="0">
              <a:lnSpc>
                <a:spcPct val="115000"/>
              </a:lnSpc>
              <a:buNone/>
            </a:pPr>
            <a:r>
              <a:rPr lang="en-US" sz="1400" dirty="0">
                <a:effectLst/>
                <a:latin typeface="Calibri" panose="020F0502020204030204" pitchFamily="34" charset="0"/>
                <a:ea typeface="Calibri" panose="020F0502020204030204" pitchFamily="34" charset="0"/>
              </a:rPr>
              <a:t>Bastion host and OpenVPN</a:t>
            </a:r>
            <a:endParaRPr lang="en-IN" sz="1400" dirty="0">
              <a:effectLst/>
              <a:latin typeface="Calibri" panose="020F0502020204030204" pitchFamily="34" charset="0"/>
              <a:ea typeface="Calibri" panose="020F0502020204030204" pitchFamily="34" charset="0"/>
            </a:endParaRPr>
          </a:p>
          <a:p>
            <a:pPr marL="457200" lvl="1" indent="0">
              <a:lnSpc>
                <a:spcPct val="115000"/>
              </a:lnSpc>
              <a:spcBef>
                <a:spcPts val="1000"/>
              </a:spcBef>
              <a:buNone/>
            </a:pPr>
            <a:endParaRPr lang="en-IN" sz="1400" b="1" dirty="0">
              <a:solidFill>
                <a:srgbClr val="4F81BD"/>
              </a:solidFill>
              <a:latin typeface="Cambria" panose="02040503050406030204" pitchFamily="18" charset="0"/>
              <a:ea typeface="Cambria" panose="02040503050406030204" pitchFamily="18" charset="0"/>
              <a:cs typeface="Cambria" panose="02040503050406030204" pitchFamily="18" charset="0"/>
            </a:endParaRPr>
          </a:p>
          <a:p>
            <a:pPr marL="800100" lvl="1" indent="-342900">
              <a:lnSpc>
                <a:spcPct val="115000"/>
              </a:lnSpc>
              <a:spcBef>
                <a:spcPts val="1000"/>
              </a:spcBef>
              <a:buFont typeface="+mj-lt"/>
              <a:buAutoNum type="arabicPeriod" startAt="2"/>
            </a:pPr>
            <a:endParaRPr lang="en-US" sz="1400" dirty="0">
              <a:effectLst/>
              <a:latin typeface="Calibri" panose="020F0502020204030204" pitchFamily="34" charset="0"/>
              <a:ea typeface="Calibri" panose="020F0502020204030204" pitchFamily="34" charset="0"/>
            </a:endParaRPr>
          </a:p>
        </p:txBody>
      </p:sp>
      <p:sp>
        <p:nvSpPr>
          <p:cNvPr id="5" name="Slide Number Placeholder 4"/>
          <p:cNvSpPr>
            <a:spLocks noGrp="1"/>
          </p:cNvSpPr>
          <p:nvPr>
            <p:ph type="sldNum" sz="quarter" idx="12"/>
          </p:nvPr>
        </p:nvSpPr>
        <p:spPr/>
        <p:txBody>
          <a:bodyPr/>
          <a:lstStyle/>
          <a:p>
            <a:fld id="{1C55FAF0-B2DD-4FAE-AA69-9CD7EDBD7A17}" type="slidenum">
              <a:rPr lang="en-IN" smtClean="0"/>
              <a:pPr/>
              <a:t>6</a:t>
            </a:fld>
            <a:endParaRPr lang="en-IN"/>
          </a:p>
        </p:txBody>
      </p:sp>
      <p:pic>
        <p:nvPicPr>
          <p:cNvPr id="7" name="Picture 6">
            <a:extLst>
              <a:ext uri="{FF2B5EF4-FFF2-40B4-BE49-F238E27FC236}">
                <a16:creationId xmlns:a16="http://schemas.microsoft.com/office/drawing/2014/main" id="{B4E193BB-113D-4F6C-BF89-BC9F70381A4D}"/>
              </a:ext>
            </a:extLst>
          </p:cNvPr>
          <p:cNvPicPr>
            <a:picLocks noChangeAspect="1"/>
          </p:cNvPicPr>
          <p:nvPr/>
        </p:nvPicPr>
        <p:blipFill>
          <a:blip r:embed="rId2"/>
          <a:stretch>
            <a:fillRect/>
          </a:stretch>
        </p:blipFill>
        <p:spPr>
          <a:xfrm>
            <a:off x="9546796" y="313918"/>
            <a:ext cx="2298391" cy="591363"/>
          </a:xfrm>
          <a:prstGeom prst="rect">
            <a:avLst/>
          </a:prstGeom>
        </p:spPr>
      </p:pic>
    </p:spTree>
    <p:extLst>
      <p:ext uri="{BB962C8B-B14F-4D97-AF65-F5344CB8AC3E}">
        <p14:creationId xmlns:p14="http://schemas.microsoft.com/office/powerpoint/2010/main" val="3450874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3799C-D818-4C5B-82A9-128D28FA687F}"/>
              </a:ext>
            </a:extLst>
          </p:cNvPr>
          <p:cNvSpPr>
            <a:spLocks noGrp="1"/>
          </p:cNvSpPr>
          <p:nvPr>
            <p:ph type="title"/>
          </p:nvPr>
        </p:nvSpPr>
        <p:spPr/>
        <p:txBody>
          <a:bodyPr>
            <a:normAutofit/>
          </a:bodyPr>
          <a:lstStyle/>
          <a:p>
            <a:pPr algn="ctr"/>
            <a:r>
              <a:rPr lang="en-US" sz="3600" b="1" dirty="0">
                <a:latin typeface="Algerian" panose="04020705040A02060702" pitchFamily="82" charset="0"/>
              </a:rPr>
              <a:t>CONTENTS OF THE PROGRAM</a:t>
            </a:r>
          </a:p>
        </p:txBody>
      </p:sp>
      <p:sp>
        <p:nvSpPr>
          <p:cNvPr id="3" name="Content Placeholder 2">
            <a:extLst>
              <a:ext uri="{FF2B5EF4-FFF2-40B4-BE49-F238E27FC236}">
                <a16:creationId xmlns:a16="http://schemas.microsoft.com/office/drawing/2014/main" id="{F2C33B27-0E90-4884-9810-450365C059D7}"/>
              </a:ext>
            </a:extLst>
          </p:cNvPr>
          <p:cNvSpPr>
            <a:spLocks noGrp="1"/>
          </p:cNvSpPr>
          <p:nvPr>
            <p:ph idx="1"/>
          </p:nvPr>
        </p:nvSpPr>
        <p:spPr>
          <a:xfrm>
            <a:off x="828674" y="1406525"/>
            <a:ext cx="8839201" cy="4908550"/>
          </a:xfrm>
        </p:spPr>
        <p:txBody>
          <a:bodyPr>
            <a:normAutofit/>
          </a:bodyPr>
          <a:lstStyle/>
          <a:p>
            <a:pPr marL="800100" lvl="1" indent="-342900">
              <a:lnSpc>
                <a:spcPct val="115000"/>
              </a:lnSpc>
              <a:spcBef>
                <a:spcPts val="1000"/>
              </a:spcBef>
              <a:buFont typeface="+mj-lt"/>
              <a:buAutoNum type="arabicPeriod" startAt="12"/>
            </a:pPr>
            <a:r>
              <a:rPr lang="en-US" sz="1400" b="1" dirty="0">
                <a:solidFill>
                  <a:srgbClr val="4F81BD"/>
                </a:solidFill>
                <a:effectLst/>
                <a:latin typeface="Cambria" panose="02040503050406030204" pitchFamily="18" charset="0"/>
                <a:ea typeface="Cambria" panose="02040503050406030204" pitchFamily="18" charset="0"/>
                <a:cs typeface="Cambria" panose="02040503050406030204" pitchFamily="18" charset="0"/>
              </a:rPr>
              <a:t>Subsection</a:t>
            </a:r>
            <a:endParaRPr lang="en-IN" sz="2800" b="1" dirty="0">
              <a:solidFill>
                <a:srgbClr val="4F81BD"/>
              </a:solidFill>
              <a:latin typeface="Cambria" panose="02040503050406030204" pitchFamily="18" charset="0"/>
              <a:ea typeface="Cambria" panose="02040503050406030204" pitchFamily="18" charset="0"/>
              <a:cs typeface="Cambria" panose="02040503050406030204" pitchFamily="18" charset="0"/>
            </a:endParaRPr>
          </a:p>
          <a:p>
            <a:pPr marL="457200" lvl="1" indent="0">
              <a:lnSpc>
                <a:spcPct val="115000"/>
              </a:lnSpc>
              <a:buNone/>
            </a:pPr>
            <a:r>
              <a:rPr lang="en-US" sz="1400" dirty="0">
                <a:effectLst/>
                <a:latin typeface="Calibri" panose="020F0502020204030204" pitchFamily="34" charset="0"/>
                <a:ea typeface="Calibri" panose="020F0502020204030204" pitchFamily="34" charset="0"/>
              </a:rPr>
              <a:t>Web Server Configuration</a:t>
            </a:r>
            <a:endParaRPr lang="en-IN" sz="1400" dirty="0">
              <a:effectLst/>
              <a:latin typeface="Calibri" panose="020F0502020204030204" pitchFamily="34" charset="0"/>
              <a:ea typeface="Calibri" panose="020F0502020204030204" pitchFamily="34" charset="0"/>
            </a:endParaRPr>
          </a:p>
          <a:p>
            <a:pPr marL="800100" lvl="1" indent="-342900">
              <a:lnSpc>
                <a:spcPct val="115000"/>
              </a:lnSpc>
              <a:spcBef>
                <a:spcPts val="1000"/>
              </a:spcBef>
              <a:buFont typeface="+mj-lt"/>
              <a:buAutoNum type="arabicPeriod" startAt="13"/>
            </a:pPr>
            <a:r>
              <a:rPr lang="en-US" sz="1400" b="1" dirty="0">
                <a:solidFill>
                  <a:srgbClr val="4F81BD"/>
                </a:solidFill>
                <a:effectLst/>
                <a:latin typeface="Cambria" panose="02040503050406030204" pitchFamily="18" charset="0"/>
                <a:ea typeface="Cambria" panose="02040503050406030204" pitchFamily="18" charset="0"/>
                <a:cs typeface="Cambria" panose="02040503050406030204" pitchFamily="18" charset="0"/>
              </a:rPr>
              <a:t>Subsection</a:t>
            </a:r>
            <a:endParaRPr lang="en-IN" sz="2800" b="1" dirty="0">
              <a:solidFill>
                <a:srgbClr val="4F81BD"/>
              </a:solidFill>
              <a:latin typeface="Cambria" panose="02040503050406030204" pitchFamily="18" charset="0"/>
              <a:ea typeface="Cambria" panose="02040503050406030204" pitchFamily="18" charset="0"/>
              <a:cs typeface="Cambria" panose="02040503050406030204" pitchFamily="18" charset="0"/>
            </a:endParaRPr>
          </a:p>
          <a:p>
            <a:pPr marL="457200" lvl="1" indent="0">
              <a:lnSpc>
                <a:spcPct val="115000"/>
              </a:lnSpc>
              <a:buNone/>
            </a:pPr>
            <a:r>
              <a:rPr lang="en-US" sz="1400" dirty="0">
                <a:effectLst/>
                <a:latin typeface="Calibri" panose="020F0502020204030204" pitchFamily="34" charset="0"/>
                <a:ea typeface="Calibri" panose="020F0502020204030204" pitchFamily="34" charset="0"/>
              </a:rPr>
              <a:t>IAM User, IAM Groups and IAM Roles</a:t>
            </a:r>
            <a:endParaRPr lang="en-IN" sz="1400" dirty="0">
              <a:effectLst/>
              <a:latin typeface="Calibri" panose="020F0502020204030204" pitchFamily="34" charset="0"/>
              <a:ea typeface="Calibri" panose="020F0502020204030204" pitchFamily="34" charset="0"/>
            </a:endParaRPr>
          </a:p>
          <a:p>
            <a:pPr marL="800100" lvl="1" indent="-342900">
              <a:lnSpc>
                <a:spcPct val="115000"/>
              </a:lnSpc>
              <a:spcBef>
                <a:spcPts val="1000"/>
              </a:spcBef>
              <a:buFont typeface="+mj-lt"/>
              <a:buAutoNum type="arabicPeriod" startAt="14"/>
            </a:pPr>
            <a:r>
              <a:rPr lang="en-US" sz="1400" b="1" dirty="0">
                <a:solidFill>
                  <a:srgbClr val="4F81BD"/>
                </a:solidFill>
                <a:effectLst/>
                <a:latin typeface="Cambria" panose="02040503050406030204" pitchFamily="18" charset="0"/>
                <a:ea typeface="Cambria" panose="02040503050406030204" pitchFamily="18" charset="0"/>
                <a:cs typeface="Cambria" panose="02040503050406030204" pitchFamily="18" charset="0"/>
              </a:rPr>
              <a:t>Subsection</a:t>
            </a:r>
            <a:endParaRPr lang="en-IN" sz="2800" b="1" dirty="0">
              <a:solidFill>
                <a:srgbClr val="4F81BD"/>
              </a:solidFill>
              <a:latin typeface="Cambria" panose="02040503050406030204" pitchFamily="18" charset="0"/>
              <a:ea typeface="Cambria" panose="02040503050406030204" pitchFamily="18" charset="0"/>
              <a:cs typeface="Cambria" panose="02040503050406030204" pitchFamily="18" charset="0"/>
            </a:endParaRPr>
          </a:p>
          <a:p>
            <a:pPr marL="457200" lvl="1" indent="0">
              <a:lnSpc>
                <a:spcPct val="115000"/>
              </a:lnSpc>
              <a:buNone/>
            </a:pPr>
            <a:r>
              <a:rPr lang="en-US" sz="1400" dirty="0">
                <a:effectLst/>
                <a:latin typeface="Calibri" panose="020F0502020204030204" pitchFamily="34" charset="0"/>
                <a:ea typeface="Calibri" panose="020F0502020204030204" pitchFamily="34" charset="0"/>
              </a:rPr>
              <a:t>IAM cross account role, Python for AWS Intro</a:t>
            </a:r>
            <a:endParaRPr lang="en-IN" sz="1400" dirty="0">
              <a:effectLst/>
              <a:latin typeface="Calibri" panose="020F0502020204030204" pitchFamily="34" charset="0"/>
              <a:ea typeface="Calibri" panose="020F0502020204030204" pitchFamily="34" charset="0"/>
            </a:endParaRPr>
          </a:p>
          <a:p>
            <a:pPr marL="800100" lvl="1" indent="-342900">
              <a:lnSpc>
                <a:spcPct val="115000"/>
              </a:lnSpc>
              <a:spcBef>
                <a:spcPts val="1000"/>
              </a:spcBef>
              <a:buFont typeface="+mj-lt"/>
              <a:buAutoNum type="arabicPeriod" startAt="15"/>
            </a:pPr>
            <a:r>
              <a:rPr lang="en-US" sz="1400" b="1" dirty="0">
                <a:solidFill>
                  <a:srgbClr val="4F81BD"/>
                </a:solidFill>
                <a:effectLst/>
                <a:latin typeface="Cambria" panose="02040503050406030204" pitchFamily="18" charset="0"/>
                <a:ea typeface="Cambria" panose="02040503050406030204" pitchFamily="18" charset="0"/>
                <a:cs typeface="Cambria" panose="02040503050406030204" pitchFamily="18" charset="0"/>
              </a:rPr>
              <a:t>Subsection</a:t>
            </a:r>
            <a:endParaRPr lang="en-IN" sz="2800" b="1" dirty="0">
              <a:solidFill>
                <a:srgbClr val="4F81BD"/>
              </a:solidFill>
              <a:latin typeface="Cambria" panose="02040503050406030204" pitchFamily="18" charset="0"/>
              <a:ea typeface="Cambria" panose="02040503050406030204" pitchFamily="18" charset="0"/>
              <a:cs typeface="Cambria" panose="02040503050406030204" pitchFamily="18" charset="0"/>
            </a:endParaRPr>
          </a:p>
          <a:p>
            <a:pPr marL="457200" lvl="1" indent="0">
              <a:lnSpc>
                <a:spcPct val="115000"/>
              </a:lnSpc>
              <a:buNone/>
            </a:pPr>
            <a:r>
              <a:rPr lang="en-US" sz="1400" dirty="0">
                <a:effectLst/>
                <a:latin typeface="Calibri" panose="020F0502020204030204" pitchFamily="34" charset="0"/>
                <a:ea typeface="Calibri" panose="020F0502020204030204" pitchFamily="34" charset="0"/>
              </a:rPr>
              <a:t>S3 Deep Dive </a:t>
            </a:r>
            <a:endParaRPr lang="en-IN" sz="1400" dirty="0">
              <a:effectLst/>
              <a:latin typeface="Calibri" panose="020F0502020204030204" pitchFamily="34" charset="0"/>
              <a:ea typeface="Calibri" panose="020F0502020204030204" pitchFamily="34" charset="0"/>
            </a:endParaRPr>
          </a:p>
          <a:p>
            <a:pPr marL="800100" lvl="1" indent="-342900">
              <a:lnSpc>
                <a:spcPct val="115000"/>
              </a:lnSpc>
              <a:spcBef>
                <a:spcPts val="1000"/>
              </a:spcBef>
              <a:buFont typeface="+mj-lt"/>
              <a:buAutoNum type="arabicPeriod" startAt="16"/>
            </a:pPr>
            <a:r>
              <a:rPr lang="en-US" sz="1400" b="1" dirty="0">
                <a:solidFill>
                  <a:srgbClr val="4F81BD"/>
                </a:solidFill>
                <a:effectLst/>
                <a:latin typeface="Cambria" panose="02040503050406030204" pitchFamily="18" charset="0"/>
                <a:ea typeface="Cambria" panose="02040503050406030204" pitchFamily="18" charset="0"/>
                <a:cs typeface="Cambria" panose="02040503050406030204" pitchFamily="18" charset="0"/>
              </a:rPr>
              <a:t>Subsection</a:t>
            </a:r>
            <a:endParaRPr lang="en-IN" sz="2800" b="1" dirty="0">
              <a:solidFill>
                <a:srgbClr val="4F81BD"/>
              </a:solidFill>
              <a:latin typeface="Cambria" panose="02040503050406030204" pitchFamily="18" charset="0"/>
              <a:ea typeface="Cambria" panose="02040503050406030204" pitchFamily="18" charset="0"/>
              <a:cs typeface="Cambria" panose="02040503050406030204" pitchFamily="18" charset="0"/>
            </a:endParaRPr>
          </a:p>
          <a:p>
            <a:pPr marL="457200" lvl="1" indent="0">
              <a:lnSpc>
                <a:spcPct val="115000"/>
              </a:lnSpc>
              <a:spcBef>
                <a:spcPts val="1000"/>
              </a:spcBef>
              <a:buNone/>
            </a:pPr>
            <a:r>
              <a:rPr lang="en-US" sz="1400" dirty="0">
                <a:effectLst/>
                <a:latin typeface="Calibri" panose="020F0502020204030204" pitchFamily="34" charset="0"/>
                <a:ea typeface="Calibri" panose="020F0502020204030204" pitchFamily="34" charset="0"/>
              </a:rPr>
              <a:t>VPC Lab and VPC Peering</a:t>
            </a:r>
          </a:p>
          <a:p>
            <a:pPr marL="800100" lvl="1" indent="-342900">
              <a:lnSpc>
                <a:spcPct val="115000"/>
              </a:lnSpc>
              <a:spcBef>
                <a:spcPts val="1000"/>
              </a:spcBef>
              <a:buFont typeface="+mj-lt"/>
              <a:buAutoNum type="arabicPeriod" startAt="17"/>
            </a:pPr>
            <a:r>
              <a:rPr lang="en-US" sz="1400" b="1" dirty="0">
                <a:solidFill>
                  <a:srgbClr val="4F81BD"/>
                </a:solidFill>
                <a:effectLst/>
                <a:latin typeface="Cambria" panose="02040503050406030204" pitchFamily="18" charset="0"/>
                <a:ea typeface="Cambria" panose="02040503050406030204" pitchFamily="18" charset="0"/>
                <a:cs typeface="Cambria" panose="02040503050406030204" pitchFamily="18" charset="0"/>
              </a:rPr>
              <a:t>Subsection</a:t>
            </a:r>
            <a:endParaRPr lang="en-IN" sz="2800" b="1" dirty="0">
              <a:solidFill>
                <a:srgbClr val="4F81BD"/>
              </a:solidFill>
              <a:latin typeface="Cambria" panose="02040503050406030204" pitchFamily="18" charset="0"/>
              <a:ea typeface="Cambria" panose="02040503050406030204" pitchFamily="18" charset="0"/>
              <a:cs typeface="Cambria" panose="02040503050406030204" pitchFamily="18" charset="0"/>
            </a:endParaRPr>
          </a:p>
          <a:p>
            <a:pPr marL="457200" lvl="1" indent="0">
              <a:lnSpc>
                <a:spcPct val="115000"/>
              </a:lnSpc>
              <a:buNone/>
            </a:pPr>
            <a:r>
              <a:rPr lang="en-US" sz="1400" dirty="0">
                <a:effectLst/>
                <a:latin typeface="Calibri" panose="020F0502020204030204" pitchFamily="34" charset="0"/>
                <a:ea typeface="Calibri" panose="020F0502020204030204" pitchFamily="34" charset="0"/>
              </a:rPr>
              <a:t>VPC endpoint, SG, NACL and AWS IP</a:t>
            </a:r>
            <a:endParaRPr lang="en-IN" sz="1400" dirty="0">
              <a:effectLst/>
              <a:latin typeface="Calibri" panose="020F0502020204030204" pitchFamily="34" charset="0"/>
              <a:ea typeface="Calibri" panose="020F0502020204030204" pitchFamily="34" charset="0"/>
            </a:endParaRPr>
          </a:p>
          <a:p>
            <a:pPr marL="457200" lvl="1" indent="0">
              <a:lnSpc>
                <a:spcPct val="115000"/>
              </a:lnSpc>
              <a:spcBef>
                <a:spcPts val="1000"/>
              </a:spcBef>
              <a:buNone/>
            </a:pPr>
            <a:endParaRPr lang="en-IN" sz="1400" b="1" dirty="0">
              <a:solidFill>
                <a:srgbClr val="4F81BD"/>
              </a:solidFill>
              <a:latin typeface="Cambria" panose="02040503050406030204" pitchFamily="18" charset="0"/>
              <a:ea typeface="Cambria" panose="02040503050406030204" pitchFamily="18" charset="0"/>
              <a:cs typeface="Cambria" panose="02040503050406030204" pitchFamily="18" charset="0"/>
            </a:endParaRPr>
          </a:p>
          <a:p>
            <a:pPr marL="800100" lvl="1" indent="-342900">
              <a:lnSpc>
                <a:spcPct val="115000"/>
              </a:lnSpc>
              <a:spcBef>
                <a:spcPts val="1000"/>
              </a:spcBef>
              <a:buFont typeface="+mj-lt"/>
              <a:buAutoNum type="arabicPeriod" startAt="2"/>
            </a:pPr>
            <a:endParaRPr lang="en-US" sz="1400" dirty="0">
              <a:effectLst/>
              <a:latin typeface="Calibri" panose="020F0502020204030204" pitchFamily="34" charset="0"/>
              <a:ea typeface="Calibri" panose="020F0502020204030204" pitchFamily="34" charset="0"/>
            </a:endParaRPr>
          </a:p>
        </p:txBody>
      </p:sp>
      <p:sp>
        <p:nvSpPr>
          <p:cNvPr id="5" name="Slide Number Placeholder 4"/>
          <p:cNvSpPr>
            <a:spLocks noGrp="1"/>
          </p:cNvSpPr>
          <p:nvPr>
            <p:ph type="sldNum" sz="quarter" idx="12"/>
          </p:nvPr>
        </p:nvSpPr>
        <p:spPr/>
        <p:txBody>
          <a:bodyPr/>
          <a:lstStyle/>
          <a:p>
            <a:fld id="{1C55FAF0-B2DD-4FAE-AA69-9CD7EDBD7A17}" type="slidenum">
              <a:rPr lang="en-IN" smtClean="0"/>
              <a:pPr/>
              <a:t>7</a:t>
            </a:fld>
            <a:endParaRPr lang="en-IN"/>
          </a:p>
        </p:txBody>
      </p:sp>
      <p:pic>
        <p:nvPicPr>
          <p:cNvPr id="7" name="Picture 6">
            <a:extLst>
              <a:ext uri="{FF2B5EF4-FFF2-40B4-BE49-F238E27FC236}">
                <a16:creationId xmlns:a16="http://schemas.microsoft.com/office/drawing/2014/main" id="{B4E193BB-113D-4F6C-BF89-BC9F70381A4D}"/>
              </a:ext>
            </a:extLst>
          </p:cNvPr>
          <p:cNvPicPr>
            <a:picLocks noChangeAspect="1"/>
          </p:cNvPicPr>
          <p:nvPr/>
        </p:nvPicPr>
        <p:blipFill>
          <a:blip r:embed="rId2"/>
          <a:stretch>
            <a:fillRect/>
          </a:stretch>
        </p:blipFill>
        <p:spPr>
          <a:xfrm>
            <a:off x="9546796" y="313918"/>
            <a:ext cx="2298391" cy="591363"/>
          </a:xfrm>
          <a:prstGeom prst="rect">
            <a:avLst/>
          </a:prstGeom>
        </p:spPr>
      </p:pic>
    </p:spTree>
    <p:extLst>
      <p:ext uri="{BB962C8B-B14F-4D97-AF65-F5344CB8AC3E}">
        <p14:creationId xmlns:p14="http://schemas.microsoft.com/office/powerpoint/2010/main" val="817042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3799C-D818-4C5B-82A9-128D28FA687F}"/>
              </a:ext>
            </a:extLst>
          </p:cNvPr>
          <p:cNvSpPr>
            <a:spLocks noGrp="1"/>
          </p:cNvSpPr>
          <p:nvPr>
            <p:ph type="title"/>
          </p:nvPr>
        </p:nvSpPr>
        <p:spPr/>
        <p:txBody>
          <a:bodyPr>
            <a:normAutofit/>
          </a:bodyPr>
          <a:lstStyle/>
          <a:p>
            <a:pPr algn="ctr"/>
            <a:r>
              <a:rPr lang="en-US" sz="3600" b="1" dirty="0">
                <a:latin typeface="Algerian" panose="04020705040A02060702" pitchFamily="82" charset="0"/>
              </a:rPr>
              <a:t>CONTENTS OF THE PROGRAM</a:t>
            </a:r>
          </a:p>
        </p:txBody>
      </p:sp>
      <p:sp>
        <p:nvSpPr>
          <p:cNvPr id="3" name="Content Placeholder 2">
            <a:extLst>
              <a:ext uri="{FF2B5EF4-FFF2-40B4-BE49-F238E27FC236}">
                <a16:creationId xmlns:a16="http://schemas.microsoft.com/office/drawing/2014/main" id="{F2C33B27-0E90-4884-9810-450365C059D7}"/>
              </a:ext>
            </a:extLst>
          </p:cNvPr>
          <p:cNvSpPr>
            <a:spLocks noGrp="1"/>
          </p:cNvSpPr>
          <p:nvPr>
            <p:ph idx="1"/>
          </p:nvPr>
        </p:nvSpPr>
        <p:spPr>
          <a:xfrm>
            <a:off x="828674" y="1406525"/>
            <a:ext cx="8839201" cy="4908550"/>
          </a:xfrm>
        </p:spPr>
        <p:txBody>
          <a:bodyPr>
            <a:normAutofit/>
          </a:bodyPr>
          <a:lstStyle/>
          <a:p>
            <a:pPr marL="800100" lvl="1" indent="-342900">
              <a:lnSpc>
                <a:spcPct val="115000"/>
              </a:lnSpc>
              <a:spcBef>
                <a:spcPts val="1000"/>
              </a:spcBef>
              <a:buFont typeface="+mj-lt"/>
              <a:buAutoNum type="arabicPeriod" startAt="18"/>
            </a:pPr>
            <a:r>
              <a:rPr lang="en-US" sz="1400" b="1" dirty="0">
                <a:solidFill>
                  <a:srgbClr val="4F81BD"/>
                </a:solidFill>
                <a:effectLst/>
                <a:latin typeface="Cambria" panose="02040503050406030204" pitchFamily="18" charset="0"/>
                <a:ea typeface="Cambria" panose="02040503050406030204" pitchFamily="18" charset="0"/>
                <a:cs typeface="Cambria" panose="02040503050406030204" pitchFamily="18" charset="0"/>
              </a:rPr>
              <a:t>Subsection</a:t>
            </a:r>
            <a:endParaRPr lang="en-IN" sz="2800" b="1" dirty="0">
              <a:solidFill>
                <a:srgbClr val="4F81BD"/>
              </a:solidFill>
              <a:latin typeface="Cambria" panose="02040503050406030204" pitchFamily="18" charset="0"/>
              <a:ea typeface="Cambria" panose="02040503050406030204" pitchFamily="18" charset="0"/>
              <a:cs typeface="Cambria" panose="02040503050406030204" pitchFamily="18" charset="0"/>
            </a:endParaRPr>
          </a:p>
          <a:p>
            <a:pPr marL="457200" lvl="1" indent="0">
              <a:lnSpc>
                <a:spcPct val="115000"/>
              </a:lnSpc>
              <a:buNone/>
            </a:pPr>
            <a:r>
              <a:rPr lang="en-US" sz="1400" dirty="0">
                <a:effectLst/>
                <a:latin typeface="Calibri" panose="020F0502020204030204" pitchFamily="34" charset="0"/>
                <a:ea typeface="Calibri" panose="020F0502020204030204" pitchFamily="34" charset="0"/>
              </a:rPr>
              <a:t>Load Balancer</a:t>
            </a:r>
            <a:endParaRPr lang="en-IN" sz="1400" dirty="0">
              <a:effectLst/>
              <a:latin typeface="Calibri" panose="020F0502020204030204" pitchFamily="34" charset="0"/>
              <a:ea typeface="Calibri" panose="020F0502020204030204" pitchFamily="34" charset="0"/>
            </a:endParaRPr>
          </a:p>
          <a:p>
            <a:pPr marL="800100" lvl="1" indent="-342900">
              <a:lnSpc>
                <a:spcPct val="115000"/>
              </a:lnSpc>
              <a:spcBef>
                <a:spcPts val="1000"/>
              </a:spcBef>
              <a:buFont typeface="+mj-lt"/>
              <a:buAutoNum type="arabicPeriod" startAt="19"/>
            </a:pPr>
            <a:r>
              <a:rPr lang="en-US" sz="1400" b="1" dirty="0">
                <a:solidFill>
                  <a:srgbClr val="4F81BD"/>
                </a:solidFill>
                <a:effectLst/>
                <a:latin typeface="Cambria" panose="02040503050406030204" pitchFamily="18" charset="0"/>
                <a:ea typeface="Cambria" panose="02040503050406030204" pitchFamily="18" charset="0"/>
                <a:cs typeface="Cambria" panose="02040503050406030204" pitchFamily="18" charset="0"/>
              </a:rPr>
              <a:t>Subsection</a:t>
            </a:r>
            <a:endParaRPr lang="en-IN" sz="2800" b="1" dirty="0">
              <a:solidFill>
                <a:srgbClr val="4F81BD"/>
              </a:solidFill>
              <a:latin typeface="Cambria" panose="02040503050406030204" pitchFamily="18" charset="0"/>
              <a:ea typeface="Cambria" panose="02040503050406030204" pitchFamily="18" charset="0"/>
              <a:cs typeface="Cambria" panose="02040503050406030204" pitchFamily="18" charset="0"/>
            </a:endParaRPr>
          </a:p>
          <a:p>
            <a:pPr marL="457200" lvl="1" indent="0">
              <a:lnSpc>
                <a:spcPct val="115000"/>
              </a:lnSpc>
              <a:buNone/>
            </a:pPr>
            <a:r>
              <a:rPr lang="en-US" sz="1400" dirty="0">
                <a:effectLst/>
                <a:latin typeface="Calibri" panose="020F0502020204030204" pitchFamily="34" charset="0"/>
                <a:ea typeface="Calibri" panose="020F0502020204030204" pitchFamily="34" charset="0"/>
              </a:rPr>
              <a:t>Auto Scaling</a:t>
            </a:r>
            <a:endParaRPr lang="en-IN" sz="1400" dirty="0">
              <a:effectLst/>
              <a:latin typeface="Calibri" panose="020F0502020204030204" pitchFamily="34" charset="0"/>
              <a:ea typeface="Calibri" panose="020F0502020204030204" pitchFamily="34" charset="0"/>
            </a:endParaRPr>
          </a:p>
          <a:p>
            <a:pPr marL="800100" lvl="1" indent="-342900">
              <a:lnSpc>
                <a:spcPct val="115000"/>
              </a:lnSpc>
              <a:spcBef>
                <a:spcPts val="1000"/>
              </a:spcBef>
              <a:buFont typeface="+mj-lt"/>
              <a:buAutoNum type="arabicPeriod" startAt="20"/>
            </a:pPr>
            <a:r>
              <a:rPr lang="en-US" sz="1400" b="1" dirty="0">
                <a:solidFill>
                  <a:srgbClr val="4F81BD"/>
                </a:solidFill>
                <a:effectLst/>
                <a:latin typeface="Cambria" panose="02040503050406030204" pitchFamily="18" charset="0"/>
                <a:ea typeface="Cambria" panose="02040503050406030204" pitchFamily="18" charset="0"/>
                <a:cs typeface="Cambria" panose="02040503050406030204" pitchFamily="18" charset="0"/>
              </a:rPr>
              <a:t>Subsection</a:t>
            </a:r>
            <a:endParaRPr lang="en-IN" sz="2800" b="1" dirty="0">
              <a:solidFill>
                <a:srgbClr val="4F81BD"/>
              </a:solidFill>
              <a:latin typeface="Cambria" panose="02040503050406030204" pitchFamily="18" charset="0"/>
              <a:ea typeface="Cambria" panose="02040503050406030204" pitchFamily="18" charset="0"/>
              <a:cs typeface="Cambria" panose="02040503050406030204" pitchFamily="18" charset="0"/>
            </a:endParaRPr>
          </a:p>
          <a:p>
            <a:pPr marL="457200" lvl="1" indent="0">
              <a:lnSpc>
                <a:spcPct val="115000"/>
              </a:lnSpc>
              <a:buNone/>
            </a:pPr>
            <a:r>
              <a:rPr lang="en-US" sz="1400" dirty="0">
                <a:effectLst/>
                <a:latin typeface="Calibri" panose="020F0502020204030204" pitchFamily="34" charset="0"/>
                <a:ea typeface="Calibri" panose="020F0502020204030204" pitchFamily="34" charset="0"/>
              </a:rPr>
              <a:t>RDS, Route 53, Cloud Formation and Cloud Front</a:t>
            </a:r>
          </a:p>
          <a:p>
            <a:pPr marL="800100" lvl="1" indent="-342900">
              <a:lnSpc>
                <a:spcPct val="115000"/>
              </a:lnSpc>
              <a:spcBef>
                <a:spcPts val="1000"/>
              </a:spcBef>
              <a:buFont typeface="+mj-lt"/>
              <a:buAutoNum type="arabicPeriod" startAt="21"/>
            </a:pPr>
            <a:r>
              <a:rPr lang="en-US" sz="1400" b="1" dirty="0">
                <a:solidFill>
                  <a:srgbClr val="4F81BD"/>
                </a:solidFill>
                <a:effectLst/>
                <a:latin typeface="Cambria" panose="02040503050406030204" pitchFamily="18" charset="0"/>
                <a:ea typeface="Cambria" panose="02040503050406030204" pitchFamily="18" charset="0"/>
                <a:cs typeface="Cambria" panose="02040503050406030204" pitchFamily="18" charset="0"/>
              </a:rPr>
              <a:t>Subsection</a:t>
            </a:r>
            <a:endParaRPr lang="en-IN" sz="2800" b="1" dirty="0">
              <a:solidFill>
                <a:srgbClr val="4F81BD"/>
              </a:solidFill>
              <a:latin typeface="Cambria" panose="02040503050406030204" pitchFamily="18" charset="0"/>
              <a:ea typeface="Cambria" panose="02040503050406030204" pitchFamily="18" charset="0"/>
              <a:cs typeface="Cambria" panose="02040503050406030204" pitchFamily="18" charset="0"/>
            </a:endParaRPr>
          </a:p>
          <a:p>
            <a:pPr marL="457200" lvl="1" indent="0">
              <a:lnSpc>
                <a:spcPct val="115000"/>
              </a:lnSpc>
              <a:buNone/>
            </a:pPr>
            <a:r>
              <a:rPr lang="en-US" sz="1400" dirty="0">
                <a:effectLst/>
                <a:latin typeface="Calibri" panose="020F0502020204030204" pitchFamily="34" charset="0"/>
                <a:ea typeface="Calibri" panose="020F0502020204030204" pitchFamily="34" charset="0"/>
              </a:rPr>
              <a:t>MGN Service (AWS Application Migration Service)</a:t>
            </a:r>
            <a:endParaRPr lang="en-IN" sz="1800" dirty="0">
              <a:effectLst/>
              <a:latin typeface="Calibri" panose="020F0502020204030204" pitchFamily="34" charset="0"/>
              <a:ea typeface="Calibri" panose="020F0502020204030204" pitchFamily="34" charset="0"/>
            </a:endParaRPr>
          </a:p>
          <a:p>
            <a:pPr marL="457200" lvl="1" indent="0">
              <a:lnSpc>
                <a:spcPct val="115000"/>
              </a:lnSpc>
              <a:buNone/>
            </a:pPr>
            <a:endParaRPr lang="en-IN" sz="1400" dirty="0">
              <a:effectLst/>
              <a:latin typeface="Calibri" panose="020F0502020204030204" pitchFamily="34" charset="0"/>
              <a:ea typeface="Calibri" panose="020F0502020204030204" pitchFamily="34" charset="0"/>
            </a:endParaRPr>
          </a:p>
        </p:txBody>
      </p:sp>
      <p:sp>
        <p:nvSpPr>
          <p:cNvPr id="5" name="Slide Number Placeholder 4"/>
          <p:cNvSpPr>
            <a:spLocks noGrp="1"/>
          </p:cNvSpPr>
          <p:nvPr>
            <p:ph type="sldNum" sz="quarter" idx="12"/>
          </p:nvPr>
        </p:nvSpPr>
        <p:spPr/>
        <p:txBody>
          <a:bodyPr/>
          <a:lstStyle/>
          <a:p>
            <a:fld id="{1C55FAF0-B2DD-4FAE-AA69-9CD7EDBD7A17}" type="slidenum">
              <a:rPr lang="en-IN" smtClean="0"/>
              <a:pPr/>
              <a:t>8</a:t>
            </a:fld>
            <a:endParaRPr lang="en-IN"/>
          </a:p>
        </p:txBody>
      </p:sp>
      <p:pic>
        <p:nvPicPr>
          <p:cNvPr id="7" name="Picture 6">
            <a:extLst>
              <a:ext uri="{FF2B5EF4-FFF2-40B4-BE49-F238E27FC236}">
                <a16:creationId xmlns:a16="http://schemas.microsoft.com/office/drawing/2014/main" id="{B4E193BB-113D-4F6C-BF89-BC9F70381A4D}"/>
              </a:ext>
            </a:extLst>
          </p:cNvPr>
          <p:cNvPicPr>
            <a:picLocks noChangeAspect="1"/>
          </p:cNvPicPr>
          <p:nvPr/>
        </p:nvPicPr>
        <p:blipFill>
          <a:blip r:embed="rId2"/>
          <a:stretch>
            <a:fillRect/>
          </a:stretch>
        </p:blipFill>
        <p:spPr>
          <a:xfrm>
            <a:off x="9546796" y="313918"/>
            <a:ext cx="2298391" cy="591363"/>
          </a:xfrm>
          <a:prstGeom prst="rect">
            <a:avLst/>
          </a:prstGeom>
        </p:spPr>
      </p:pic>
    </p:spTree>
    <p:extLst>
      <p:ext uri="{BB962C8B-B14F-4D97-AF65-F5344CB8AC3E}">
        <p14:creationId xmlns:p14="http://schemas.microsoft.com/office/powerpoint/2010/main" val="171402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4DB22-C467-4334-9DE2-2472D6970F61}"/>
              </a:ext>
            </a:extLst>
          </p:cNvPr>
          <p:cNvSpPr>
            <a:spLocks noGrp="1"/>
          </p:cNvSpPr>
          <p:nvPr>
            <p:ph type="title"/>
          </p:nvPr>
        </p:nvSpPr>
        <p:spPr/>
        <p:txBody>
          <a:bodyPr/>
          <a:lstStyle/>
          <a:p>
            <a:pPr algn="ctr"/>
            <a:r>
              <a:rPr lang="en-US" sz="3600" b="1" dirty="0">
                <a:latin typeface="Algerian" panose="04020705040A02060702" pitchFamily="82" charset="0"/>
              </a:rPr>
              <a:t>METHODOLOGY</a:t>
            </a:r>
            <a:br>
              <a:rPr lang="en-US" sz="3600" b="1" dirty="0"/>
            </a:br>
            <a:endParaRPr lang="en-IN" sz="3600" b="1" dirty="0"/>
          </a:p>
        </p:txBody>
      </p:sp>
      <p:sp>
        <p:nvSpPr>
          <p:cNvPr id="3" name="Content Placeholder 2">
            <a:extLst>
              <a:ext uri="{FF2B5EF4-FFF2-40B4-BE49-F238E27FC236}">
                <a16:creationId xmlns:a16="http://schemas.microsoft.com/office/drawing/2014/main" id="{5E53866C-8934-4C6C-AD0E-40E07EC3EB17}"/>
              </a:ext>
            </a:extLst>
          </p:cNvPr>
          <p:cNvSpPr>
            <a:spLocks noGrp="1"/>
          </p:cNvSpPr>
          <p:nvPr>
            <p:ph idx="1"/>
          </p:nvPr>
        </p:nvSpPr>
        <p:spPr>
          <a:xfrm>
            <a:off x="639234" y="1270000"/>
            <a:ext cx="9014354" cy="5207000"/>
          </a:xfrm>
        </p:spPr>
        <p:txBody>
          <a:bodyPr>
            <a:normAutofit/>
          </a:bodyPr>
          <a:lstStyle/>
          <a:p>
            <a:pPr algn="just"/>
            <a:r>
              <a:rPr lang="en-US" sz="2400" dirty="0">
                <a:solidFill>
                  <a:srgbClr val="3F3F3F"/>
                </a:solidFill>
                <a:effectLst/>
                <a:latin typeface="Trebuchet MS" panose="020B0603020202020204" pitchFamily="34" charset="0"/>
                <a:ea typeface="Trebuchet MS" panose="020B0603020202020204" pitchFamily="34" charset="0"/>
                <a:cs typeface="Trebuchet MS" panose="020B0603020202020204" pitchFamily="34" charset="0"/>
              </a:rPr>
              <a:t>The course was done in online mode via zoom platform. We used AWS site and </a:t>
            </a:r>
            <a:r>
              <a:rPr lang="en-US" sz="2400" dirty="0" err="1">
                <a:solidFill>
                  <a:srgbClr val="3F3F3F"/>
                </a:solidFill>
                <a:effectLst/>
                <a:latin typeface="Trebuchet MS" panose="020B0603020202020204" pitchFamily="34" charset="0"/>
                <a:ea typeface="Trebuchet MS" panose="020B0603020202020204" pitchFamily="34" charset="0"/>
                <a:cs typeface="Trebuchet MS" panose="020B0603020202020204" pitchFamily="34" charset="0"/>
              </a:rPr>
              <a:t>XShell</a:t>
            </a:r>
            <a:r>
              <a:rPr lang="en-US" sz="2400" dirty="0">
                <a:solidFill>
                  <a:srgbClr val="3F3F3F"/>
                </a:solidFill>
                <a:effectLst/>
                <a:latin typeface="Trebuchet MS" panose="020B0603020202020204" pitchFamily="34" charset="0"/>
                <a:ea typeface="Trebuchet MS" panose="020B0603020202020204" pitchFamily="34" charset="0"/>
                <a:cs typeface="Trebuchet MS" panose="020B0603020202020204" pitchFamily="34" charset="0"/>
              </a:rPr>
              <a:t> throughout the internship and for building the project. After each theory class there was a lab class on just the next day to do whatever was taught in theory come more practical class. Our instructor was also very good as he cleared all our doubts and also helped us explore new things. He used to show us things on his computer.  He used to teach extra stuff related to DevOps. We also have done our project and  submitted it to the trainer. </a:t>
            </a:r>
            <a:endParaRPr lang="en-IN" sz="2400" dirty="0">
              <a:effectLst/>
              <a:latin typeface="Calibri" panose="020F0502020204030204" pitchFamily="34" charset="0"/>
              <a:ea typeface="Calibri" panose="020F0502020204030204" pitchFamily="34" charset="0"/>
            </a:endParaRPr>
          </a:p>
          <a:p>
            <a:pPr marL="0" indent="0" algn="just">
              <a:buNone/>
            </a:pPr>
            <a:endParaRPr lang="en-IN" dirty="0"/>
          </a:p>
        </p:txBody>
      </p:sp>
      <p:sp>
        <p:nvSpPr>
          <p:cNvPr id="5" name="Slide Number Placeholder 4"/>
          <p:cNvSpPr>
            <a:spLocks noGrp="1"/>
          </p:cNvSpPr>
          <p:nvPr>
            <p:ph type="sldNum" sz="quarter" idx="12"/>
          </p:nvPr>
        </p:nvSpPr>
        <p:spPr/>
        <p:txBody>
          <a:bodyPr/>
          <a:lstStyle/>
          <a:p>
            <a:fld id="{1C55FAF0-B2DD-4FAE-AA69-9CD7EDBD7A17}" type="slidenum">
              <a:rPr lang="en-IN" smtClean="0"/>
              <a:pPr/>
              <a:t>9</a:t>
            </a:fld>
            <a:endParaRPr lang="en-IN"/>
          </a:p>
        </p:txBody>
      </p:sp>
      <p:pic>
        <p:nvPicPr>
          <p:cNvPr id="6" name="Picture 5" descr="Auton"/>
          <p:cNvPicPr/>
          <p:nvPr/>
        </p:nvPicPr>
        <p:blipFill>
          <a:blip r:embed="rId2" cstate="print"/>
          <a:srcRect/>
          <a:stretch>
            <a:fillRect/>
          </a:stretch>
        </p:blipFill>
        <p:spPr bwMode="auto">
          <a:xfrm>
            <a:off x="9015105" y="441653"/>
            <a:ext cx="2667143" cy="866885"/>
          </a:xfrm>
          <a:prstGeom prst="rect">
            <a:avLst/>
          </a:prstGeom>
          <a:noFill/>
          <a:ln w="9525">
            <a:noFill/>
            <a:miter lim="800000"/>
            <a:headEnd/>
            <a:tailEnd/>
          </a:ln>
        </p:spPr>
      </p:pic>
    </p:spTree>
    <p:extLst>
      <p:ext uri="{BB962C8B-B14F-4D97-AF65-F5344CB8AC3E}">
        <p14:creationId xmlns:p14="http://schemas.microsoft.com/office/powerpoint/2010/main" val="28224890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5333</TotalTime>
  <Words>1017</Words>
  <Application>Microsoft Office PowerPoint</Application>
  <PresentationFormat>Widescreen</PresentationFormat>
  <Paragraphs>114</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Arial</vt:lpstr>
      <vt:lpstr>Calibri</vt:lpstr>
      <vt:lpstr>Cambria</vt:lpstr>
      <vt:lpstr>Open Sans</vt:lpstr>
      <vt:lpstr>Trebuchet MS</vt:lpstr>
      <vt:lpstr>Wingdings</vt:lpstr>
      <vt:lpstr>Wingdings 3</vt:lpstr>
      <vt:lpstr>Facet</vt:lpstr>
      <vt:lpstr>AWS Masters</vt:lpstr>
      <vt:lpstr>INTRODUCTION</vt:lpstr>
      <vt:lpstr>INTRODUCTION</vt:lpstr>
      <vt:lpstr>OBJECTIVES </vt:lpstr>
      <vt:lpstr>CONTENTS OF THE PROGRAM</vt:lpstr>
      <vt:lpstr>CONTENTS OF THE PROGRAM</vt:lpstr>
      <vt:lpstr>CONTENTS OF THE PROGRAM</vt:lpstr>
      <vt:lpstr>CONTENTS OF THE PROGRAM</vt:lpstr>
      <vt:lpstr>METHODOLOGY </vt:lpstr>
      <vt:lpstr>Projects Done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SIMULATION OF CIRCULAR MICROSTRIP PATCH ANTENNA FOR 5G APPLICATIONS</dc:title>
  <dc:creator>Ninaad Patnaik</dc:creator>
  <cp:lastModifiedBy>Kousik Das</cp:lastModifiedBy>
  <cp:revision>132</cp:revision>
  <dcterms:created xsi:type="dcterms:W3CDTF">2019-09-07T06:09:33Z</dcterms:created>
  <dcterms:modified xsi:type="dcterms:W3CDTF">2023-01-07T06:44:25Z</dcterms:modified>
</cp:coreProperties>
</file>