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7" roundtripDataSignature="AMtx7mhg0oaLIZXZQteWuvJgU4I1lzXY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124D51-3833-4DF0-A8DD-0AC722E48580}">
  <a:tblStyle styleId="{C8124D51-3833-4DF0-A8DD-0AC722E4858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alBlack-regular.fntdata"/><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eac8afa87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7eac8afa87_1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27eac8afa87_1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eac8afa87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7eac8afa87_1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27eac8afa87_1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eac8afa87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7eac8afa87_1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7eac8afa87_1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eac8afa87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7eac8afa87_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27eac8afa87_1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c5cb6ef8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c5cb6ef8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4c5cb6ef8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c5cb6ef8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c5cb6ef8d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4c5cb6ef8d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d69e7604f_4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3d69e7604f_4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23d69e7604f_4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d69e7604f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3d69e7604f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23d69e7604f_4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eac8afa8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7eac8afa87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27eac8afa87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eac8afa87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27eac8afa87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27eac8afa87_1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eac8afa87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7eac8afa87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7eac8afa87_1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23"/>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2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23"/>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23"/>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96" name="Google Shape;96;p1"/>
          <p:cNvSpPr/>
          <p:nvPr/>
        </p:nvSpPr>
        <p:spPr>
          <a:xfrm flipH="1" rot="10800000">
            <a:off x="9506857" y="5939880"/>
            <a:ext cx="1291772" cy="1157606"/>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1"/>
          <p:cNvSpPr/>
          <p:nvPr/>
        </p:nvSpPr>
        <p:spPr>
          <a:xfrm flipH="1">
            <a:off x="7045437" y="-64960"/>
            <a:ext cx="5146562" cy="5852440"/>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 name="Google Shape;98;p1"/>
          <p:cNvSpPr/>
          <p:nvPr/>
        </p:nvSpPr>
        <p:spPr>
          <a:xfrm>
            <a:off x="2698025" y="1476025"/>
            <a:ext cx="6829500" cy="2280000"/>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1" lang="en-US" sz="2400" u="none" cap="none" strike="noStrike">
                <a:solidFill>
                  <a:srgbClr val="000000"/>
                </a:solidFill>
                <a:latin typeface="Calibri"/>
                <a:ea typeface="Calibri"/>
                <a:cs typeface="Calibri"/>
                <a:sym typeface="Calibri"/>
              </a:rPr>
              <a:t>Submitted in the partial fulfillment for the award of the degree of</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BACHELOR OF ENGINEERING </a:t>
            </a:r>
            <a:endParaRPr b="0"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Clr>
                <a:srgbClr val="000000"/>
              </a:buClr>
              <a:buSzPts val="2400"/>
              <a:buFont typeface="Arial"/>
              <a:buNone/>
            </a:pPr>
            <a:r>
              <a:rPr b="0" i="1" lang="en-US" sz="2400" u="none" cap="none" strike="noStrike">
                <a:solidFill>
                  <a:srgbClr val="000000"/>
                </a:solidFill>
                <a:latin typeface="Calibri"/>
                <a:ea typeface="Calibri"/>
                <a:cs typeface="Calibri"/>
                <a:sym typeface="Calibri"/>
              </a:rPr>
              <a:t> IN</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Cloud Computing</a:t>
            </a:r>
            <a:endParaRPr b="0" i="0" sz="2400" u="none" cap="none" strike="noStrike">
              <a:solidFill>
                <a:srgbClr val="000000"/>
              </a:solidFill>
              <a:latin typeface="Calibri"/>
              <a:ea typeface="Calibri"/>
              <a:cs typeface="Calibri"/>
              <a:sym typeface="Calibri"/>
            </a:endParaRPr>
          </a:p>
        </p:txBody>
      </p:sp>
      <p:sp>
        <p:nvSpPr>
          <p:cNvPr id="99" name="Google Shape;99;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1" name="Google Shape;101;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nvSpPr>
        <p:spPr>
          <a:xfrm>
            <a:off x="465895" y="6183356"/>
            <a:ext cx="5882700" cy="4248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103" name="Google Shape;103;p1"/>
          <p:cNvSpPr txBox="1"/>
          <p:nvPr/>
        </p:nvSpPr>
        <p:spPr>
          <a:xfrm>
            <a:off x="1657138" y="443068"/>
            <a:ext cx="8477100" cy="1449900"/>
          </a:xfrm>
          <a:prstGeom prst="rect">
            <a:avLst/>
          </a:prstGeom>
          <a:noFill/>
          <a:ln>
            <a:noFill/>
          </a:ln>
        </p:spPr>
        <p:txBody>
          <a:bodyPr anchorCtr="0" anchor="t" bIns="45700" lIns="91425" spcFirstLastPara="1" rIns="91425" wrap="square" tIns="45700">
            <a:spAutoFit/>
          </a:bodyPr>
          <a:lstStyle/>
          <a:p>
            <a:pPr indent="228600" lvl="0" marL="514350" marR="304800" rtl="0" algn="ctr">
              <a:lnSpc>
                <a:spcPct val="108750"/>
              </a:lnSpc>
              <a:spcBef>
                <a:spcPts val="930"/>
              </a:spcBef>
              <a:spcAft>
                <a:spcPts val="0"/>
              </a:spcAft>
              <a:buClr>
                <a:schemeClr val="dk1"/>
              </a:buClr>
              <a:buSzPts val="1100"/>
              <a:buFont typeface="Arial"/>
              <a:buNone/>
            </a:pPr>
            <a:r>
              <a:rPr b="1" i="0" lang="en-US" sz="2400" u="none" cap="none" strike="noStrike">
                <a:solidFill>
                  <a:schemeClr val="dk1"/>
                </a:solidFill>
                <a:latin typeface="Times New Roman"/>
                <a:ea typeface="Times New Roman"/>
                <a:cs typeface="Times New Roman"/>
                <a:sym typeface="Times New Roman"/>
              </a:rPr>
              <a:t>Web3 community based crowdfunding platform with block-chain   transactions</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Arial Black"/>
              <a:ea typeface="Arial Black"/>
              <a:cs typeface="Arial Black"/>
              <a:sym typeface="Arial Black"/>
            </a:endParaRPr>
          </a:p>
        </p:txBody>
      </p:sp>
      <p:sp>
        <p:nvSpPr>
          <p:cNvPr id="104" name="Google Shape;10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 name="Google Shape;105;p1"/>
          <p:cNvSpPr txBox="1"/>
          <p:nvPr/>
        </p:nvSpPr>
        <p:spPr>
          <a:xfrm>
            <a:off x="1409950" y="3669650"/>
            <a:ext cx="16581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Submitted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06" name="Google Shape;106;p1"/>
          <p:cNvSpPr txBox="1"/>
          <p:nvPr/>
        </p:nvSpPr>
        <p:spPr>
          <a:xfrm>
            <a:off x="7681250" y="4725655"/>
            <a:ext cx="2909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Under the Supervision of: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Prof. Bhavna Nayyer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aphicFrame>
        <p:nvGraphicFramePr>
          <p:cNvPr id="107" name="Google Shape;107;p1"/>
          <p:cNvGraphicFramePr/>
          <p:nvPr/>
        </p:nvGraphicFramePr>
        <p:xfrm>
          <a:off x="1064538" y="4134925"/>
          <a:ext cx="3000000" cy="3000000"/>
        </p:xfrm>
        <a:graphic>
          <a:graphicData uri="http://schemas.openxmlformats.org/drawingml/2006/table">
            <a:tbl>
              <a:tblPr>
                <a:noFill/>
                <a:tableStyleId>{C8124D51-3833-4DF0-A8DD-0AC722E48580}</a:tableStyleId>
              </a:tblPr>
              <a:tblGrid>
                <a:gridCol w="2337700"/>
                <a:gridCol w="2337700"/>
              </a:tblGrid>
              <a:tr h="521475">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solidFill>
                            <a:schemeClr val="dk1"/>
                          </a:solidFill>
                          <a:latin typeface="Calibri"/>
                          <a:ea typeface="Calibri"/>
                          <a:cs typeface="Calibri"/>
                          <a:sym typeface="Calibri"/>
                        </a:rPr>
                        <a:t>Aadarsh Nagrath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2000" u="none" cap="none" strike="noStrike">
                          <a:solidFill>
                            <a:schemeClr val="dk1"/>
                          </a:solidFill>
                          <a:latin typeface="Calibri"/>
                          <a:ea typeface="Calibri"/>
                          <a:cs typeface="Calibri"/>
                          <a:sym typeface="Calibri"/>
                        </a:rPr>
                        <a:t>21BCS5730</a:t>
                      </a:r>
                      <a:endParaRPr sz="1400" u="none" cap="none" strike="noStrike"/>
                    </a:p>
                  </a:txBody>
                  <a:tcPr marT="91425" marB="91425" marR="91425" marL="91425"/>
                </a:tc>
              </a:tr>
              <a:tr h="432575">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solidFill>
                            <a:schemeClr val="dk1"/>
                          </a:solidFill>
                          <a:latin typeface="Calibri"/>
                          <a:ea typeface="Calibri"/>
                          <a:cs typeface="Calibri"/>
                          <a:sym typeface="Calibri"/>
                        </a:rPr>
                        <a:t>Arpit Yadav</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2000" u="none" cap="none" strike="noStrike">
                          <a:solidFill>
                            <a:schemeClr val="dk1"/>
                          </a:solidFill>
                          <a:latin typeface="Calibri"/>
                          <a:ea typeface="Calibri"/>
                          <a:cs typeface="Calibri"/>
                          <a:sym typeface="Calibri"/>
                        </a:rPr>
                        <a:t>21BCS8916</a:t>
                      </a:r>
                      <a:endParaRPr sz="1400" u="none" cap="none" strike="noStrike"/>
                    </a:p>
                  </a:txBody>
                  <a:tcPr marT="91425" marB="91425" marR="91425" marL="91425"/>
                </a:tc>
              </a:tr>
              <a:tr h="432575">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solidFill>
                            <a:schemeClr val="dk1"/>
                          </a:solidFill>
                          <a:latin typeface="Calibri"/>
                          <a:ea typeface="Calibri"/>
                          <a:cs typeface="Calibri"/>
                          <a:sym typeface="Calibri"/>
                        </a:rPr>
                        <a:t>Mitalee Verma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2000" u="none" cap="none" strike="noStrike">
                          <a:solidFill>
                            <a:schemeClr val="dk1"/>
                          </a:solidFill>
                          <a:latin typeface="Calibri"/>
                          <a:ea typeface="Calibri"/>
                          <a:cs typeface="Calibri"/>
                          <a:sym typeface="Calibri"/>
                        </a:rPr>
                        <a:t>21BCS5651</a:t>
                      </a:r>
                      <a:endParaRPr sz="1400" u="none" cap="none" strike="noStrike"/>
                    </a:p>
                  </a:txBody>
                  <a:tcPr marT="91425" marB="91425" marR="91425" marL="91425"/>
                </a:tc>
              </a:tr>
              <a:tr h="432575">
                <a:tc>
                  <a:txBody>
                    <a:bodyPr/>
                    <a:lstStyle/>
                    <a:p>
                      <a:pPr indent="0" lvl="0" marL="0" marR="0" rtl="0" algn="l">
                        <a:lnSpc>
                          <a:spcPct val="100000"/>
                        </a:lnSpc>
                        <a:spcBef>
                          <a:spcPts val="0"/>
                        </a:spcBef>
                        <a:spcAft>
                          <a:spcPts val="0"/>
                        </a:spcAft>
                        <a:buClr>
                          <a:schemeClr val="dk1"/>
                        </a:buClr>
                        <a:buSzPts val="2000"/>
                        <a:buFont typeface="Arial"/>
                        <a:buNone/>
                      </a:pPr>
                      <a:r>
                        <a:rPr lang="en-US" sz="2000" u="none" cap="none" strike="noStrike">
                          <a:solidFill>
                            <a:schemeClr val="dk1"/>
                          </a:solidFill>
                          <a:latin typeface="Calibri"/>
                          <a:ea typeface="Calibri"/>
                          <a:cs typeface="Calibri"/>
                          <a:sym typeface="Calibri"/>
                        </a:rPr>
                        <a:t>Md. Ishan Anwar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2000" u="none" cap="none" strike="noStrike">
                          <a:solidFill>
                            <a:schemeClr val="dk1"/>
                          </a:solidFill>
                          <a:latin typeface="Calibri"/>
                          <a:ea typeface="Calibri"/>
                          <a:cs typeface="Calibri"/>
                          <a:sym typeface="Calibri"/>
                        </a:rPr>
                        <a:t>21BCS9820</a:t>
                      </a:r>
                      <a:endParaRPr sz="1400" u="none" cap="none" strike="noStrike"/>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770525" y="4328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Methodology used</a:t>
            </a:r>
            <a:endParaRPr/>
          </a:p>
        </p:txBody>
      </p:sp>
      <p:sp>
        <p:nvSpPr>
          <p:cNvPr id="172" name="Google Shape;17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3" name="Google Shape;173;p6"/>
          <p:cNvPicPr preferRelativeResize="0"/>
          <p:nvPr/>
        </p:nvPicPr>
        <p:blipFill rotWithShape="1">
          <a:blip r:embed="rId3">
            <a:alphaModFix/>
          </a:blip>
          <a:srcRect b="0" l="0" r="0" t="0"/>
          <a:stretch/>
        </p:blipFill>
        <p:spPr>
          <a:xfrm>
            <a:off x="1676950" y="1613000"/>
            <a:ext cx="8734124" cy="4498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7eac8afa87_1_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80" name="Google Shape;180;g27eac8afa87_1_61"/>
          <p:cNvPicPr preferRelativeResize="0"/>
          <p:nvPr/>
        </p:nvPicPr>
        <p:blipFill rotWithShape="1">
          <a:blip r:embed="rId3">
            <a:alphaModFix/>
          </a:blip>
          <a:srcRect b="0" l="0" r="0" t="0"/>
          <a:stretch/>
        </p:blipFill>
        <p:spPr>
          <a:xfrm>
            <a:off x="784050" y="1043500"/>
            <a:ext cx="10478849" cy="449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7eac8afa87_1_44"/>
          <p:cNvSpPr txBox="1"/>
          <p:nvPr>
            <p:ph idx="1" type="body"/>
          </p:nvPr>
        </p:nvSpPr>
        <p:spPr>
          <a:xfrm>
            <a:off x="838200" y="246475"/>
            <a:ext cx="10515600" cy="5957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275"/>
              <a:buNone/>
            </a:pPr>
            <a:r>
              <a:rPr b="1" lang="en-US" sz="1387">
                <a:highlight>
                  <a:srgbClr val="FFFFFF"/>
                </a:highlight>
                <a:latin typeface="Arial"/>
                <a:ea typeface="Arial"/>
                <a:cs typeface="Arial"/>
                <a:sym typeface="Arial"/>
              </a:rPr>
              <a:t>Technology Stack Selection:</a:t>
            </a:r>
            <a:endParaRPr b="1" sz="1387">
              <a:highlight>
                <a:srgbClr val="FFFFFF"/>
              </a:highlight>
              <a:latin typeface="Arial"/>
              <a:ea typeface="Arial"/>
              <a:cs typeface="Arial"/>
              <a:sym typeface="Arial"/>
            </a:endParaRPr>
          </a:p>
          <a:p>
            <a:pPr indent="-316706" lvl="0" marL="457200" rtl="0" algn="l">
              <a:lnSpc>
                <a:spcPct val="150000"/>
              </a:lnSpc>
              <a:spcBef>
                <a:spcPts val="1000"/>
              </a:spcBef>
              <a:spcAft>
                <a:spcPts val="0"/>
              </a:spcAft>
              <a:buSzPts val="1388"/>
              <a:buFont typeface="Arial"/>
              <a:buChar char="•"/>
            </a:pPr>
            <a:r>
              <a:rPr lang="en-US" sz="1387">
                <a:highlight>
                  <a:srgbClr val="FFFFFF"/>
                </a:highlight>
                <a:latin typeface="Arial"/>
                <a:ea typeface="Arial"/>
                <a:cs typeface="Arial"/>
                <a:sym typeface="Arial"/>
              </a:rPr>
              <a:t>ReactJs is chosen as the front-end framework.</a:t>
            </a:r>
            <a:endParaRPr sz="1387">
              <a:highlight>
                <a:srgbClr val="FFFFFF"/>
              </a:highlight>
              <a:latin typeface="Arial"/>
              <a:ea typeface="Arial"/>
              <a:cs typeface="Arial"/>
              <a:sym typeface="Arial"/>
            </a:endParaRPr>
          </a:p>
          <a:p>
            <a:pPr indent="-316706" lvl="0" marL="457200" rtl="0" algn="l">
              <a:lnSpc>
                <a:spcPct val="150000"/>
              </a:lnSpc>
              <a:spcBef>
                <a:spcPts val="0"/>
              </a:spcBef>
              <a:spcAft>
                <a:spcPts val="0"/>
              </a:spcAft>
              <a:buSzPts val="1388"/>
              <a:buFont typeface="Arial"/>
              <a:buChar char="•"/>
            </a:pPr>
            <a:r>
              <a:rPr lang="en-US" sz="1387">
                <a:highlight>
                  <a:srgbClr val="FFFFFF"/>
                </a:highlight>
                <a:latin typeface="Arial"/>
                <a:ea typeface="Arial"/>
                <a:cs typeface="Arial"/>
                <a:sym typeface="Arial"/>
              </a:rPr>
              <a:t>NodeJS is selected as the backend technology.</a:t>
            </a:r>
            <a:endParaRPr sz="1387">
              <a:highlight>
                <a:srgbClr val="FFFFFF"/>
              </a:highlight>
              <a:latin typeface="Arial"/>
              <a:ea typeface="Arial"/>
              <a:cs typeface="Arial"/>
              <a:sym typeface="Arial"/>
            </a:endParaRPr>
          </a:p>
          <a:p>
            <a:pPr indent="-316706" lvl="0" marL="457200" rtl="0" algn="l">
              <a:lnSpc>
                <a:spcPct val="150000"/>
              </a:lnSpc>
              <a:spcBef>
                <a:spcPts val="0"/>
              </a:spcBef>
              <a:spcAft>
                <a:spcPts val="0"/>
              </a:spcAft>
              <a:buSzPts val="1388"/>
              <a:buFont typeface="Arial"/>
              <a:buChar char="•"/>
            </a:pPr>
            <a:r>
              <a:rPr lang="en-US" sz="1387">
                <a:highlight>
                  <a:srgbClr val="FFFFFF"/>
                </a:highlight>
                <a:latin typeface="Arial"/>
                <a:ea typeface="Arial"/>
                <a:cs typeface="Arial"/>
                <a:sym typeface="Arial"/>
              </a:rPr>
              <a:t>Solidity programming language is used for smart contract development.</a:t>
            </a:r>
            <a:endParaRPr sz="1387">
              <a:highlight>
                <a:srgbClr val="FFFFFF"/>
              </a:highlight>
              <a:latin typeface="Arial"/>
              <a:ea typeface="Arial"/>
              <a:cs typeface="Arial"/>
              <a:sym typeface="Arial"/>
            </a:endParaRPr>
          </a:p>
          <a:p>
            <a:pPr indent="0" lvl="0" marL="0" rtl="0" algn="l">
              <a:lnSpc>
                <a:spcPct val="150000"/>
              </a:lnSpc>
              <a:spcBef>
                <a:spcPts val="1000"/>
              </a:spcBef>
              <a:spcAft>
                <a:spcPts val="0"/>
              </a:spcAft>
              <a:buClr>
                <a:schemeClr val="dk1"/>
              </a:buClr>
              <a:buSzPts val="275"/>
              <a:buFont typeface="Arial"/>
              <a:buNone/>
            </a:pPr>
            <a:r>
              <a:rPr b="1" lang="en-US" sz="1387">
                <a:highlight>
                  <a:srgbClr val="FFFFFF"/>
                </a:highlight>
                <a:latin typeface="Arial"/>
                <a:ea typeface="Arial"/>
                <a:cs typeface="Arial"/>
                <a:sym typeface="Arial"/>
              </a:rPr>
              <a:t>Smart Contract Compilation:</a:t>
            </a:r>
            <a:endParaRPr b="1" sz="1375">
              <a:latin typeface="Arial"/>
              <a:ea typeface="Arial"/>
              <a:cs typeface="Arial"/>
              <a:sym typeface="Arial"/>
            </a:endParaRPr>
          </a:p>
          <a:p>
            <a:pPr indent="-316706" lvl="0" marL="457200" rtl="0" algn="l">
              <a:lnSpc>
                <a:spcPct val="150000"/>
              </a:lnSpc>
              <a:spcBef>
                <a:spcPts val="1000"/>
              </a:spcBef>
              <a:spcAft>
                <a:spcPts val="0"/>
              </a:spcAft>
              <a:buSzPts val="1388"/>
              <a:buFont typeface="Arial"/>
              <a:buChar char="•"/>
            </a:pPr>
            <a:r>
              <a:rPr lang="en-US" sz="1387">
                <a:highlight>
                  <a:srgbClr val="FFFFFF"/>
                </a:highlight>
                <a:latin typeface="Arial"/>
                <a:ea typeface="Arial"/>
                <a:cs typeface="Arial"/>
                <a:sym typeface="Arial"/>
              </a:rPr>
              <a:t>Smart contracts written in Solidity are compiled into ABI (Application Binary Interface) code.</a:t>
            </a:r>
            <a:endParaRPr sz="1387">
              <a:highlight>
                <a:srgbClr val="FFFFFF"/>
              </a:highlight>
              <a:latin typeface="Arial"/>
              <a:ea typeface="Arial"/>
              <a:cs typeface="Arial"/>
              <a:sym typeface="Arial"/>
            </a:endParaRPr>
          </a:p>
          <a:p>
            <a:pPr indent="-316706" lvl="0" marL="457200" rtl="0" algn="l">
              <a:lnSpc>
                <a:spcPct val="150000"/>
              </a:lnSpc>
              <a:spcBef>
                <a:spcPts val="0"/>
              </a:spcBef>
              <a:spcAft>
                <a:spcPts val="0"/>
              </a:spcAft>
              <a:buSzPts val="1388"/>
              <a:buFont typeface="Arial"/>
              <a:buChar char="•"/>
            </a:pPr>
            <a:r>
              <a:rPr lang="en-US" sz="1387">
                <a:highlight>
                  <a:srgbClr val="FFFFFF"/>
                </a:highlight>
                <a:latin typeface="Arial"/>
                <a:ea typeface="Arial"/>
                <a:cs typeface="Arial"/>
                <a:sym typeface="Arial"/>
              </a:rPr>
              <a:t>The compilation process is performed using the solc npm package.</a:t>
            </a:r>
            <a:endParaRPr sz="1387">
              <a:highlight>
                <a:srgbClr val="FFFFFF"/>
              </a:highlight>
              <a:latin typeface="Arial"/>
              <a:ea typeface="Arial"/>
              <a:cs typeface="Arial"/>
              <a:sym typeface="Arial"/>
            </a:endParaRPr>
          </a:p>
          <a:p>
            <a:pPr indent="0" lvl="0" marL="0" rtl="0" algn="l">
              <a:lnSpc>
                <a:spcPct val="150000"/>
              </a:lnSpc>
              <a:spcBef>
                <a:spcPts val="1000"/>
              </a:spcBef>
              <a:spcAft>
                <a:spcPts val="0"/>
              </a:spcAft>
              <a:buClr>
                <a:schemeClr val="dk1"/>
              </a:buClr>
              <a:buSzPts val="275"/>
              <a:buFont typeface="Arial"/>
              <a:buNone/>
            </a:pPr>
            <a:r>
              <a:rPr b="1" lang="en-US" sz="1387">
                <a:highlight>
                  <a:srgbClr val="FFFFFF"/>
                </a:highlight>
                <a:latin typeface="Arial"/>
                <a:ea typeface="Arial"/>
                <a:cs typeface="Arial"/>
                <a:sym typeface="Arial"/>
              </a:rPr>
              <a:t>Web3 Provider Integration:</a:t>
            </a:r>
            <a:endParaRPr b="1" sz="1375">
              <a:latin typeface="Arial"/>
              <a:ea typeface="Arial"/>
              <a:cs typeface="Arial"/>
              <a:sym typeface="Arial"/>
            </a:endParaRPr>
          </a:p>
          <a:p>
            <a:pPr indent="-316706" lvl="0" marL="457200" rtl="0" algn="l">
              <a:lnSpc>
                <a:spcPct val="150000"/>
              </a:lnSpc>
              <a:spcBef>
                <a:spcPts val="1000"/>
              </a:spcBef>
              <a:spcAft>
                <a:spcPts val="0"/>
              </a:spcAft>
              <a:buSzPts val="1388"/>
              <a:buFont typeface="Arial"/>
              <a:buChar char="•"/>
            </a:pPr>
            <a:r>
              <a:rPr lang="en-US" sz="1387">
                <a:highlight>
                  <a:srgbClr val="FFFFFF"/>
                </a:highlight>
                <a:latin typeface="Arial"/>
                <a:ea typeface="Arial"/>
                <a:cs typeface="Arial"/>
                <a:sym typeface="Arial"/>
              </a:rPr>
              <a:t>The ABI interface is parsed to create an instance of a Web3 provider for contract deployment and interaction.</a:t>
            </a:r>
            <a:endParaRPr sz="1387">
              <a:highlight>
                <a:srgbClr val="FFFFFF"/>
              </a:highlight>
              <a:latin typeface="Arial"/>
              <a:ea typeface="Arial"/>
              <a:cs typeface="Arial"/>
              <a:sym typeface="Arial"/>
            </a:endParaRPr>
          </a:p>
          <a:p>
            <a:pPr indent="0" lvl="0" marL="0" rtl="0" algn="l">
              <a:lnSpc>
                <a:spcPct val="150000"/>
              </a:lnSpc>
              <a:spcBef>
                <a:spcPts val="1000"/>
              </a:spcBef>
              <a:spcAft>
                <a:spcPts val="0"/>
              </a:spcAft>
              <a:buClr>
                <a:schemeClr val="dk1"/>
              </a:buClr>
              <a:buSzPts val="275"/>
              <a:buFont typeface="Arial"/>
              <a:buNone/>
            </a:pPr>
            <a:r>
              <a:rPr b="1" lang="en-US" sz="1387">
                <a:highlight>
                  <a:srgbClr val="FFFFFF"/>
                </a:highlight>
                <a:latin typeface="Arial"/>
                <a:ea typeface="Arial"/>
                <a:cs typeface="Arial"/>
                <a:sym typeface="Arial"/>
              </a:rPr>
              <a:t>Ethereum Network Connection:</a:t>
            </a:r>
            <a:endParaRPr b="1" sz="1375">
              <a:latin typeface="Arial"/>
              <a:ea typeface="Arial"/>
              <a:cs typeface="Arial"/>
              <a:sym typeface="Arial"/>
            </a:endParaRPr>
          </a:p>
          <a:p>
            <a:pPr indent="-316706" lvl="0" marL="457200" rtl="0" algn="l">
              <a:lnSpc>
                <a:spcPct val="150000"/>
              </a:lnSpc>
              <a:spcBef>
                <a:spcPts val="1000"/>
              </a:spcBef>
              <a:spcAft>
                <a:spcPts val="0"/>
              </a:spcAft>
              <a:buSzPts val="1388"/>
              <a:buFont typeface="Arial"/>
              <a:buChar char="•"/>
            </a:pPr>
            <a:r>
              <a:rPr lang="en-US" sz="1387">
                <a:highlight>
                  <a:srgbClr val="FFFFFF"/>
                </a:highlight>
                <a:latin typeface="Arial"/>
                <a:ea typeface="Arial"/>
                <a:cs typeface="Arial"/>
                <a:sym typeface="Arial"/>
              </a:rPr>
              <a:t>Instead of using a local Ethereum node, the system connects to the Ethereum network via Infura, which serves as a remote node.</a:t>
            </a:r>
            <a:endParaRPr sz="1387">
              <a:highlight>
                <a:srgbClr val="FFFFFF"/>
              </a:highlight>
              <a:latin typeface="Arial"/>
              <a:ea typeface="Arial"/>
              <a:cs typeface="Arial"/>
              <a:sym typeface="Arial"/>
            </a:endParaRPr>
          </a:p>
          <a:p>
            <a:pPr indent="0" lvl="0" marL="0" rtl="0" algn="l">
              <a:lnSpc>
                <a:spcPct val="150000"/>
              </a:lnSpc>
              <a:spcBef>
                <a:spcPts val="1000"/>
              </a:spcBef>
              <a:spcAft>
                <a:spcPts val="0"/>
              </a:spcAft>
              <a:buClr>
                <a:schemeClr val="dk1"/>
              </a:buClr>
              <a:buSzPts val="275"/>
              <a:buFont typeface="Arial"/>
              <a:buNone/>
            </a:pPr>
            <a:r>
              <a:rPr b="1" lang="en-US" sz="1387">
                <a:highlight>
                  <a:srgbClr val="FFFFFF"/>
                </a:highlight>
                <a:latin typeface="Arial"/>
                <a:ea typeface="Arial"/>
                <a:cs typeface="Arial"/>
                <a:sym typeface="Arial"/>
              </a:rPr>
              <a:t>User Setup:</a:t>
            </a:r>
            <a:endParaRPr b="1" sz="1375">
              <a:latin typeface="Arial"/>
              <a:ea typeface="Arial"/>
              <a:cs typeface="Arial"/>
              <a:sym typeface="Arial"/>
            </a:endParaRPr>
          </a:p>
          <a:p>
            <a:pPr indent="-316706" lvl="0" marL="457200" rtl="0" algn="l">
              <a:lnSpc>
                <a:spcPct val="150000"/>
              </a:lnSpc>
              <a:spcBef>
                <a:spcPts val="1000"/>
              </a:spcBef>
              <a:spcAft>
                <a:spcPts val="0"/>
              </a:spcAft>
              <a:buSzPts val="1388"/>
              <a:buFont typeface="Arial"/>
              <a:buChar char="•"/>
            </a:pPr>
            <a:r>
              <a:rPr lang="en-US" sz="1387">
                <a:highlight>
                  <a:srgbClr val="FFFFFF"/>
                </a:highlight>
                <a:latin typeface="Arial"/>
                <a:ea typeface="Arial"/>
                <a:cs typeface="Arial"/>
                <a:sym typeface="Arial"/>
              </a:rPr>
              <a:t>Users are required to set up a cryptocurrency wallet called Metamask, which is a browser extension facilitating interaction with decentralized applications (dApps).</a:t>
            </a:r>
            <a:endParaRPr sz="1387">
              <a:highlight>
                <a:srgbClr val="FFFFFF"/>
              </a:highlight>
              <a:latin typeface="Arial"/>
              <a:ea typeface="Arial"/>
              <a:cs typeface="Arial"/>
              <a:sym typeface="Arial"/>
            </a:endParaRPr>
          </a:p>
          <a:p>
            <a:pPr indent="0" lvl="0" marL="0" rtl="0" algn="l">
              <a:lnSpc>
                <a:spcPct val="150000"/>
              </a:lnSpc>
              <a:spcBef>
                <a:spcPts val="1000"/>
              </a:spcBef>
              <a:spcAft>
                <a:spcPts val="0"/>
              </a:spcAft>
              <a:buClr>
                <a:schemeClr val="dk1"/>
              </a:buClr>
              <a:buSzPts val="275"/>
              <a:buFont typeface="Arial"/>
              <a:buNone/>
            </a:pPr>
            <a:r>
              <a:t/>
            </a:r>
            <a:endParaRPr sz="1387">
              <a:highlight>
                <a:srgbClr val="FFFFFF"/>
              </a:highlight>
              <a:latin typeface="Arial"/>
              <a:ea typeface="Arial"/>
              <a:cs typeface="Arial"/>
              <a:sym typeface="Arial"/>
            </a:endParaRPr>
          </a:p>
          <a:p>
            <a:pPr indent="0" lvl="0" marL="0" rtl="0" algn="l">
              <a:lnSpc>
                <a:spcPct val="150000"/>
              </a:lnSpc>
              <a:spcBef>
                <a:spcPts val="1000"/>
              </a:spcBef>
              <a:spcAft>
                <a:spcPts val="0"/>
              </a:spcAft>
              <a:buSzPts val="275"/>
              <a:buNone/>
            </a:pPr>
            <a:r>
              <a:t/>
            </a:r>
            <a:endParaRPr sz="1800"/>
          </a:p>
        </p:txBody>
      </p:sp>
      <p:sp>
        <p:nvSpPr>
          <p:cNvPr id="187" name="Google Shape;187;g27eac8afa87_1_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7eac8afa87_1_53"/>
          <p:cNvSpPr txBox="1"/>
          <p:nvPr>
            <p:ph idx="1" type="body"/>
          </p:nvPr>
        </p:nvSpPr>
        <p:spPr>
          <a:xfrm>
            <a:off x="838200" y="447750"/>
            <a:ext cx="10515600" cy="619590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1000"/>
              </a:spcBef>
              <a:spcAft>
                <a:spcPts val="0"/>
              </a:spcAft>
              <a:buSzPts val="770"/>
              <a:buNone/>
            </a:pPr>
            <a:r>
              <a:rPr b="1" lang="en-US" sz="1500">
                <a:highlight>
                  <a:srgbClr val="FFFFFF"/>
                </a:highlight>
                <a:latin typeface="Arial"/>
                <a:ea typeface="Arial"/>
                <a:cs typeface="Arial"/>
                <a:sym typeface="Arial"/>
              </a:rPr>
              <a:t>Funding the Wallet:</a:t>
            </a:r>
            <a:endParaRPr b="1" sz="1500">
              <a:latin typeface="Arial"/>
              <a:ea typeface="Arial"/>
              <a:cs typeface="Arial"/>
              <a:sym typeface="Arial"/>
            </a:endParaRPr>
          </a:p>
          <a:p>
            <a:pPr indent="-323850" lvl="0" marL="457200" rtl="0" algn="l">
              <a:lnSpc>
                <a:spcPct val="140000"/>
              </a:lnSpc>
              <a:spcBef>
                <a:spcPts val="1000"/>
              </a:spcBef>
              <a:spcAft>
                <a:spcPts val="0"/>
              </a:spcAft>
              <a:buSzPts val="1500"/>
              <a:buChar char="•"/>
            </a:pPr>
            <a:r>
              <a:rPr lang="en-US" sz="1500">
                <a:highlight>
                  <a:srgbClr val="FFFFFF"/>
                </a:highlight>
                <a:latin typeface="Arial"/>
                <a:ea typeface="Arial"/>
                <a:cs typeface="Arial"/>
                <a:sym typeface="Arial"/>
              </a:rPr>
              <a:t>After creating a Metamask account, users need to transfer Ethereum to their wallet to participate in the system.</a:t>
            </a:r>
            <a:endParaRPr sz="1500">
              <a:highlight>
                <a:srgbClr val="FFFFFF"/>
              </a:highlight>
              <a:latin typeface="Arial"/>
              <a:ea typeface="Arial"/>
              <a:cs typeface="Arial"/>
              <a:sym typeface="Arial"/>
            </a:endParaRPr>
          </a:p>
          <a:p>
            <a:pPr indent="0" lvl="0" marL="0" rtl="0" algn="l">
              <a:lnSpc>
                <a:spcPct val="140000"/>
              </a:lnSpc>
              <a:spcBef>
                <a:spcPts val="1000"/>
              </a:spcBef>
              <a:spcAft>
                <a:spcPts val="0"/>
              </a:spcAft>
              <a:buSzPts val="770"/>
              <a:buNone/>
            </a:pPr>
            <a:r>
              <a:rPr b="1" lang="en-US" sz="1500">
                <a:highlight>
                  <a:srgbClr val="FFFFFF"/>
                </a:highlight>
                <a:latin typeface="Arial"/>
                <a:ea typeface="Arial"/>
                <a:cs typeface="Arial"/>
                <a:sym typeface="Arial"/>
              </a:rPr>
              <a:t>Web3 Integration:</a:t>
            </a:r>
            <a:endParaRPr b="1" sz="1500">
              <a:latin typeface="Arial"/>
              <a:ea typeface="Arial"/>
              <a:cs typeface="Arial"/>
              <a:sym typeface="Arial"/>
            </a:endParaRPr>
          </a:p>
          <a:p>
            <a:pPr indent="-323850" lvl="0" marL="457200" rtl="0" algn="l">
              <a:lnSpc>
                <a:spcPct val="140000"/>
              </a:lnSpc>
              <a:spcBef>
                <a:spcPts val="1000"/>
              </a:spcBef>
              <a:spcAft>
                <a:spcPts val="0"/>
              </a:spcAft>
              <a:buSzPts val="1500"/>
              <a:buFont typeface="Arial"/>
              <a:buChar char="•"/>
            </a:pPr>
            <a:r>
              <a:rPr lang="en-US" sz="1500">
                <a:highlight>
                  <a:srgbClr val="FFFFFF"/>
                </a:highlight>
                <a:latin typeface="Arial"/>
                <a:ea typeface="Arial"/>
                <a:cs typeface="Arial"/>
                <a:sym typeface="Arial"/>
              </a:rPr>
              <a:t>Metamask injects a Web3 instance into the web browser, allowing users to interact seamlessly with the system.</a:t>
            </a:r>
            <a:endParaRPr sz="1500">
              <a:highlight>
                <a:srgbClr val="FFFFFF"/>
              </a:highlight>
              <a:latin typeface="Arial"/>
              <a:ea typeface="Arial"/>
              <a:cs typeface="Arial"/>
              <a:sym typeface="Arial"/>
            </a:endParaRPr>
          </a:p>
          <a:p>
            <a:pPr indent="0" lvl="0" marL="0" rtl="0" algn="l">
              <a:lnSpc>
                <a:spcPct val="105000"/>
              </a:lnSpc>
              <a:spcBef>
                <a:spcPts val="1000"/>
              </a:spcBef>
              <a:spcAft>
                <a:spcPts val="0"/>
              </a:spcAft>
              <a:buClr>
                <a:schemeClr val="dk1"/>
              </a:buClr>
              <a:buSzPts val="770"/>
              <a:buFont typeface="Arial"/>
              <a:buNone/>
            </a:pPr>
            <a:r>
              <a:rPr b="1" lang="en-US" sz="1500">
                <a:highlight>
                  <a:srgbClr val="FFFFFF"/>
                </a:highlight>
                <a:latin typeface="Arial"/>
                <a:ea typeface="Arial"/>
                <a:cs typeface="Arial"/>
                <a:sym typeface="Arial"/>
              </a:rPr>
              <a:t>Campaign Creation:</a:t>
            </a:r>
            <a:endParaRPr b="1" sz="1500">
              <a:latin typeface="Arial"/>
              <a:ea typeface="Arial"/>
              <a:cs typeface="Arial"/>
              <a:sym typeface="Arial"/>
            </a:endParaRPr>
          </a:p>
          <a:p>
            <a:pPr indent="-323850" lvl="0" marL="457200" rtl="0" algn="l">
              <a:lnSpc>
                <a:spcPct val="105000"/>
              </a:lnSpc>
              <a:spcBef>
                <a:spcPts val="1000"/>
              </a:spcBef>
              <a:spcAft>
                <a:spcPts val="0"/>
              </a:spcAft>
              <a:buSzPts val="1500"/>
              <a:buFont typeface="Arial"/>
              <a:buChar char="•"/>
            </a:pPr>
            <a:r>
              <a:rPr lang="en-US" sz="1500">
                <a:highlight>
                  <a:srgbClr val="FFFFFF"/>
                </a:highlight>
                <a:latin typeface="Arial"/>
                <a:ea typeface="Arial"/>
                <a:cs typeface="Arial"/>
                <a:sym typeface="Arial"/>
              </a:rPr>
              <a:t>Users with funded Metamask accounts can create campaigns within the system.</a:t>
            </a:r>
            <a:endParaRPr sz="1500">
              <a:highlight>
                <a:srgbClr val="FFFFFF"/>
              </a:highlight>
              <a:latin typeface="Arial"/>
              <a:ea typeface="Arial"/>
              <a:cs typeface="Arial"/>
              <a:sym typeface="Arial"/>
            </a:endParaRPr>
          </a:p>
          <a:p>
            <a:pPr indent="0" lvl="0" marL="0" rtl="0" algn="l">
              <a:lnSpc>
                <a:spcPct val="105000"/>
              </a:lnSpc>
              <a:spcBef>
                <a:spcPts val="1000"/>
              </a:spcBef>
              <a:spcAft>
                <a:spcPts val="0"/>
              </a:spcAft>
              <a:buClr>
                <a:schemeClr val="dk1"/>
              </a:buClr>
              <a:buSzPts val="770"/>
              <a:buFont typeface="Arial"/>
              <a:buNone/>
            </a:pPr>
            <a:r>
              <a:rPr b="1" lang="en-US" sz="1500">
                <a:highlight>
                  <a:srgbClr val="FFFFFF"/>
                </a:highlight>
                <a:latin typeface="Arial"/>
                <a:ea typeface="Arial"/>
                <a:cs typeface="Arial"/>
                <a:sym typeface="Arial"/>
              </a:rPr>
              <a:t>Contribution and Request Creation:</a:t>
            </a:r>
            <a:endParaRPr b="1" sz="1500">
              <a:latin typeface="Arial"/>
              <a:ea typeface="Arial"/>
              <a:cs typeface="Arial"/>
              <a:sym typeface="Arial"/>
            </a:endParaRPr>
          </a:p>
          <a:p>
            <a:pPr indent="-323850" lvl="0" marL="457200" rtl="0" algn="l">
              <a:lnSpc>
                <a:spcPct val="105000"/>
              </a:lnSpc>
              <a:spcBef>
                <a:spcPts val="1000"/>
              </a:spcBef>
              <a:spcAft>
                <a:spcPts val="0"/>
              </a:spcAft>
              <a:buSzPts val="1500"/>
              <a:buFont typeface="Arial"/>
              <a:buChar char="•"/>
            </a:pPr>
            <a:r>
              <a:rPr lang="en-US" sz="1500">
                <a:highlight>
                  <a:srgbClr val="FFFFFF"/>
                </a:highlight>
                <a:latin typeface="Arial"/>
                <a:ea typeface="Arial"/>
                <a:cs typeface="Arial"/>
                <a:sym typeface="Arial"/>
              </a:rPr>
              <a:t>Users can contribute to existing campaigns.</a:t>
            </a:r>
            <a:endParaRPr sz="1500">
              <a:highlight>
                <a:srgbClr val="FFFFFF"/>
              </a:highlight>
              <a:latin typeface="Arial"/>
              <a:ea typeface="Arial"/>
              <a:cs typeface="Arial"/>
              <a:sym typeface="Arial"/>
            </a:endParaRPr>
          </a:p>
          <a:p>
            <a:pPr indent="-323850" lvl="0" marL="457200" rtl="0" algn="l">
              <a:lnSpc>
                <a:spcPct val="105000"/>
              </a:lnSpc>
              <a:spcBef>
                <a:spcPts val="0"/>
              </a:spcBef>
              <a:spcAft>
                <a:spcPts val="0"/>
              </a:spcAft>
              <a:buSzPts val="1500"/>
              <a:buFont typeface="Arial"/>
              <a:buChar char="•"/>
            </a:pPr>
            <a:r>
              <a:rPr lang="en-US" sz="1500">
                <a:highlight>
                  <a:srgbClr val="FFFFFF"/>
                </a:highlight>
                <a:latin typeface="Arial"/>
                <a:ea typeface="Arial"/>
                <a:cs typeface="Arial"/>
                <a:sym typeface="Arial"/>
              </a:rPr>
              <a:t>Campaign managers have the ability to create requests to specify how collected funds will be used.</a:t>
            </a:r>
            <a:endParaRPr sz="1500">
              <a:highlight>
                <a:srgbClr val="FFFFFF"/>
              </a:highlight>
              <a:latin typeface="Arial"/>
              <a:ea typeface="Arial"/>
              <a:cs typeface="Arial"/>
              <a:sym typeface="Arial"/>
            </a:endParaRPr>
          </a:p>
          <a:p>
            <a:pPr indent="0" lvl="0" marL="0" rtl="0" algn="l">
              <a:lnSpc>
                <a:spcPct val="105000"/>
              </a:lnSpc>
              <a:spcBef>
                <a:spcPts val="1000"/>
              </a:spcBef>
              <a:spcAft>
                <a:spcPts val="0"/>
              </a:spcAft>
              <a:buClr>
                <a:schemeClr val="dk1"/>
              </a:buClr>
              <a:buSzPts val="770"/>
              <a:buFont typeface="Arial"/>
              <a:buNone/>
            </a:pPr>
            <a:r>
              <a:rPr b="1" lang="en-US" sz="1500">
                <a:highlight>
                  <a:srgbClr val="FFFFFF"/>
                </a:highlight>
                <a:latin typeface="Arial"/>
                <a:ea typeface="Arial"/>
                <a:cs typeface="Arial"/>
                <a:sym typeface="Arial"/>
              </a:rPr>
              <a:t>Request Approval Process:</a:t>
            </a:r>
            <a:endParaRPr b="1" sz="1500">
              <a:latin typeface="Arial"/>
              <a:ea typeface="Arial"/>
              <a:cs typeface="Arial"/>
              <a:sym typeface="Arial"/>
            </a:endParaRPr>
          </a:p>
          <a:p>
            <a:pPr indent="-323850" lvl="0" marL="457200" rtl="0" algn="l">
              <a:lnSpc>
                <a:spcPct val="105000"/>
              </a:lnSpc>
              <a:spcBef>
                <a:spcPts val="1000"/>
              </a:spcBef>
              <a:spcAft>
                <a:spcPts val="0"/>
              </a:spcAft>
              <a:buSzPts val="1500"/>
              <a:buFont typeface="Arial"/>
              <a:buChar char="•"/>
            </a:pPr>
            <a:r>
              <a:rPr lang="en-US" sz="1500">
                <a:highlight>
                  <a:srgbClr val="FFFFFF"/>
                </a:highlight>
                <a:latin typeface="Arial"/>
                <a:ea typeface="Arial"/>
                <a:cs typeface="Arial"/>
                <a:sym typeface="Arial"/>
              </a:rPr>
              <a:t>Contributors evaluate and vote on whether the proposed expenses in a request are appropriate.</a:t>
            </a:r>
            <a:endParaRPr sz="1500">
              <a:highlight>
                <a:srgbClr val="FFFFFF"/>
              </a:highlight>
              <a:latin typeface="Arial"/>
              <a:ea typeface="Arial"/>
              <a:cs typeface="Arial"/>
              <a:sym typeface="Arial"/>
            </a:endParaRPr>
          </a:p>
          <a:p>
            <a:pPr indent="-323850" lvl="0" marL="457200" rtl="0" algn="l">
              <a:lnSpc>
                <a:spcPct val="105000"/>
              </a:lnSpc>
              <a:spcBef>
                <a:spcPts val="0"/>
              </a:spcBef>
              <a:spcAft>
                <a:spcPts val="0"/>
              </a:spcAft>
              <a:buSzPts val="1500"/>
              <a:buFont typeface="Arial"/>
              <a:buChar char="•"/>
            </a:pPr>
            <a:r>
              <a:rPr lang="en-US" sz="1500">
                <a:highlight>
                  <a:srgbClr val="FFFFFF"/>
                </a:highlight>
                <a:latin typeface="Arial"/>
                <a:ea typeface="Arial"/>
                <a:cs typeface="Arial"/>
                <a:sym typeface="Arial"/>
              </a:rPr>
              <a:t>If the majority of backers approve, Ether is disbursed to the designated vendors.</a:t>
            </a:r>
            <a:endParaRPr sz="1500">
              <a:highlight>
                <a:srgbClr val="FFFFFF"/>
              </a:highlight>
              <a:latin typeface="Arial"/>
              <a:ea typeface="Arial"/>
              <a:cs typeface="Arial"/>
              <a:sym typeface="Arial"/>
            </a:endParaRPr>
          </a:p>
          <a:p>
            <a:pPr indent="0" lvl="0" marL="0" rtl="0" algn="l">
              <a:lnSpc>
                <a:spcPct val="105000"/>
              </a:lnSpc>
              <a:spcBef>
                <a:spcPts val="1000"/>
              </a:spcBef>
              <a:spcAft>
                <a:spcPts val="0"/>
              </a:spcAft>
              <a:buClr>
                <a:schemeClr val="dk1"/>
              </a:buClr>
              <a:buSzPts val="770"/>
              <a:buFont typeface="Arial"/>
              <a:buNone/>
            </a:pPr>
            <a:r>
              <a:rPr b="1" lang="en-US" sz="1500">
                <a:highlight>
                  <a:srgbClr val="FFFFFF"/>
                </a:highlight>
                <a:latin typeface="Arial"/>
                <a:ea typeface="Arial"/>
                <a:cs typeface="Arial"/>
                <a:sym typeface="Arial"/>
              </a:rPr>
              <a:t>Ethereum Network Selection:</a:t>
            </a:r>
            <a:endParaRPr b="1" sz="1500">
              <a:latin typeface="Arial"/>
              <a:ea typeface="Arial"/>
              <a:cs typeface="Arial"/>
              <a:sym typeface="Arial"/>
            </a:endParaRPr>
          </a:p>
          <a:p>
            <a:pPr indent="-323850" lvl="0" marL="457200" rtl="0" algn="l">
              <a:lnSpc>
                <a:spcPct val="105000"/>
              </a:lnSpc>
              <a:spcBef>
                <a:spcPts val="1000"/>
              </a:spcBef>
              <a:spcAft>
                <a:spcPts val="0"/>
              </a:spcAft>
              <a:buSzPts val="1500"/>
              <a:buFont typeface="Arial"/>
              <a:buChar char="•"/>
            </a:pPr>
            <a:r>
              <a:rPr lang="en-US" sz="1500">
                <a:highlight>
                  <a:srgbClr val="FFFFFF"/>
                </a:highlight>
                <a:latin typeface="Arial"/>
                <a:ea typeface="Arial"/>
                <a:cs typeface="Arial"/>
                <a:sym typeface="Arial"/>
              </a:rPr>
              <a:t>The system is connected to the Ethereum network, but it uses a testnet, specifically Rinkeby, to simulate transactions.</a:t>
            </a:r>
            <a:endParaRPr sz="1500">
              <a:highlight>
                <a:srgbClr val="FFFFFF"/>
              </a:highlight>
              <a:latin typeface="Arial"/>
              <a:ea typeface="Arial"/>
              <a:cs typeface="Arial"/>
              <a:sym typeface="Arial"/>
            </a:endParaRPr>
          </a:p>
          <a:p>
            <a:pPr indent="0" lvl="0" marL="0" rtl="0" algn="l">
              <a:lnSpc>
                <a:spcPct val="105000"/>
              </a:lnSpc>
              <a:spcBef>
                <a:spcPts val="1000"/>
              </a:spcBef>
              <a:spcAft>
                <a:spcPts val="0"/>
              </a:spcAft>
              <a:buClr>
                <a:schemeClr val="dk1"/>
              </a:buClr>
              <a:buSzPts val="770"/>
              <a:buFont typeface="Arial"/>
              <a:buNone/>
            </a:pPr>
            <a:r>
              <a:rPr b="1" lang="en-US" sz="1500">
                <a:highlight>
                  <a:srgbClr val="FFFFFF"/>
                </a:highlight>
                <a:latin typeface="Arial"/>
                <a:ea typeface="Arial"/>
                <a:cs typeface="Arial"/>
                <a:sym typeface="Arial"/>
              </a:rPr>
              <a:t>Transaction Monitoring:</a:t>
            </a:r>
            <a:endParaRPr b="1" sz="1500">
              <a:latin typeface="Arial"/>
              <a:ea typeface="Arial"/>
              <a:cs typeface="Arial"/>
              <a:sym typeface="Arial"/>
            </a:endParaRPr>
          </a:p>
          <a:p>
            <a:pPr indent="-323850" lvl="0" marL="457200" rtl="0" algn="l">
              <a:lnSpc>
                <a:spcPct val="105000"/>
              </a:lnSpc>
              <a:spcBef>
                <a:spcPts val="1000"/>
              </a:spcBef>
              <a:spcAft>
                <a:spcPts val="0"/>
              </a:spcAft>
              <a:buSzPts val="1500"/>
              <a:buFont typeface="Arial"/>
              <a:buChar char="•"/>
            </a:pPr>
            <a:r>
              <a:rPr lang="en-US" sz="1500">
                <a:highlight>
                  <a:srgbClr val="FFFFFF"/>
                </a:highlight>
                <a:latin typeface="Arial"/>
                <a:ea typeface="Arial"/>
                <a:cs typeface="Arial"/>
                <a:sym typeface="Arial"/>
              </a:rPr>
              <a:t>The system's transactions, including successes and failures, can be monitored using the Etherscan API.</a:t>
            </a:r>
            <a:endParaRPr sz="1500"/>
          </a:p>
          <a:p>
            <a:pPr indent="0" lvl="0" marL="0" rtl="0" algn="l">
              <a:lnSpc>
                <a:spcPct val="105000"/>
              </a:lnSpc>
              <a:spcBef>
                <a:spcPts val="1000"/>
              </a:spcBef>
              <a:spcAft>
                <a:spcPts val="0"/>
              </a:spcAft>
              <a:buSzPts val="770"/>
              <a:buNone/>
            </a:pPr>
            <a:r>
              <a:t/>
            </a:r>
            <a:endParaRPr sz="1500"/>
          </a:p>
        </p:txBody>
      </p:sp>
      <p:sp>
        <p:nvSpPr>
          <p:cNvPr id="194" name="Google Shape;194;g27eac8afa87_1_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7eac8afa87_1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30000"/>
              </a:lnSpc>
              <a:spcBef>
                <a:spcPts val="1000"/>
              </a:spcBef>
              <a:spcAft>
                <a:spcPts val="0"/>
              </a:spcAft>
              <a:buSzPts val="1800"/>
              <a:buNone/>
            </a:pPr>
            <a:r>
              <a:rPr lang="en-US" sz="3934">
                <a:latin typeface="Times New Roman"/>
                <a:ea typeface="Times New Roman"/>
                <a:cs typeface="Times New Roman"/>
                <a:sym typeface="Times New Roman"/>
              </a:rPr>
              <a:t>Analysis of Features</a:t>
            </a:r>
            <a:endParaRPr sz="5700"/>
          </a:p>
        </p:txBody>
      </p:sp>
      <p:sp>
        <p:nvSpPr>
          <p:cNvPr id="201" name="Google Shape;201;g27eac8afa87_1_28"/>
          <p:cNvSpPr txBox="1"/>
          <p:nvPr>
            <p:ph idx="1" type="body"/>
          </p:nvPr>
        </p:nvSpPr>
        <p:spPr>
          <a:xfrm>
            <a:off x="725400" y="16908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We are hoping to have a separate crypto token for the Platform, which will serve the purpose of web3 crowd funding platform.</a:t>
            </a:r>
            <a:endParaRPr/>
          </a:p>
          <a:p>
            <a:pPr indent="0" lvl="0" marL="4572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Multiple crypto currencies can be used to fund campaigns.</a:t>
            </a:r>
            <a:endParaRPr/>
          </a:p>
        </p:txBody>
      </p:sp>
      <p:sp>
        <p:nvSpPr>
          <p:cNvPr id="202" name="Google Shape;202;g27eac8afa87_1_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4c5cb6ef8d_0_0"/>
          <p:cNvSpPr txBox="1"/>
          <p:nvPr>
            <p:ph type="title"/>
          </p:nvPr>
        </p:nvSpPr>
        <p:spPr>
          <a:xfrm>
            <a:off x="838200" y="365125"/>
            <a:ext cx="10515600" cy="87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Features/Characterstics</a:t>
            </a:r>
            <a:endParaRPr/>
          </a:p>
        </p:txBody>
      </p:sp>
      <p:sp>
        <p:nvSpPr>
          <p:cNvPr id="209" name="Google Shape;209;g24c5cb6ef8d_0_0"/>
          <p:cNvSpPr txBox="1"/>
          <p:nvPr>
            <p:ph idx="1" type="body"/>
          </p:nvPr>
        </p:nvSpPr>
        <p:spPr>
          <a:xfrm>
            <a:off x="838200" y="1240525"/>
            <a:ext cx="10515600" cy="5242500"/>
          </a:xfrm>
          <a:prstGeom prst="rect">
            <a:avLst/>
          </a:prstGeom>
        </p:spPr>
        <p:txBody>
          <a:bodyPr anchorCtr="0" anchor="t" bIns="45700" lIns="91425" spcFirstLastPara="1" rIns="91425" wrap="square" tIns="45700">
            <a:normAutofit fontScale="85000" lnSpcReduction="10000"/>
          </a:bodyPr>
          <a:lstStyle/>
          <a:p>
            <a:pPr indent="0" lvl="0" marL="0" rtl="0" algn="l">
              <a:spcBef>
                <a:spcPts val="1000"/>
              </a:spcBef>
              <a:spcAft>
                <a:spcPts val="0"/>
              </a:spcAft>
              <a:buNone/>
            </a:pPr>
            <a:r>
              <a:rPr b="1" lang="en-US" sz="2500"/>
              <a:t>Web3-based:</a:t>
            </a:r>
            <a:r>
              <a:rPr lang="en-US" sz="2600"/>
              <a:t> </a:t>
            </a:r>
            <a:r>
              <a:rPr lang="en-US" sz="2000"/>
              <a:t>The platform would be built on top of Web3 technologies, such as Ethereum or Solana. This would allow it to be decentralized, secure, and transparent.</a:t>
            </a:r>
            <a:endParaRPr sz="2000"/>
          </a:p>
          <a:p>
            <a:pPr indent="0" lvl="0" marL="0" rtl="0" algn="l">
              <a:spcBef>
                <a:spcPts val="1000"/>
              </a:spcBef>
              <a:spcAft>
                <a:spcPts val="0"/>
              </a:spcAft>
              <a:buNone/>
            </a:pPr>
            <a:r>
              <a:t/>
            </a:r>
            <a:endParaRPr sz="2100"/>
          </a:p>
          <a:p>
            <a:pPr indent="0" lvl="0" marL="0" rtl="0" algn="l">
              <a:spcBef>
                <a:spcPts val="1000"/>
              </a:spcBef>
              <a:spcAft>
                <a:spcPts val="0"/>
              </a:spcAft>
              <a:buNone/>
            </a:pPr>
            <a:r>
              <a:rPr b="1" lang="en-US" sz="2500"/>
              <a:t>Community Oriented:</a:t>
            </a:r>
            <a:r>
              <a:rPr lang="en-US" sz="2000"/>
              <a:t> The platform would be owned and operated by its community members. This would ensure that it is focused on meeting the needs of its users, and that it is aligned with their values.</a:t>
            </a:r>
            <a:endParaRPr sz="2000"/>
          </a:p>
          <a:p>
            <a:pPr indent="0" lvl="0" marL="0" rtl="0" algn="l">
              <a:spcBef>
                <a:spcPts val="1000"/>
              </a:spcBef>
              <a:spcAft>
                <a:spcPts val="0"/>
              </a:spcAft>
              <a:buNone/>
            </a:pPr>
            <a:r>
              <a:t/>
            </a:r>
            <a:endParaRPr sz="2000"/>
          </a:p>
          <a:p>
            <a:pPr indent="0" lvl="0" marL="0" rtl="0" algn="l">
              <a:lnSpc>
                <a:spcPct val="115000"/>
              </a:lnSpc>
              <a:spcBef>
                <a:spcPts val="300"/>
              </a:spcBef>
              <a:spcAft>
                <a:spcPts val="0"/>
              </a:spcAft>
              <a:buNone/>
            </a:pPr>
            <a:r>
              <a:rPr b="1" lang="en-US" sz="2500"/>
              <a:t>Dispute resolution system: </a:t>
            </a:r>
            <a:r>
              <a:rPr lang="en-US" sz="2000"/>
              <a:t>A dispute resolution system could be used to resolve any disputes that arise on the platform. This would help to ensure that the platform is fair and transparent, and that all users are treated with respect.</a:t>
            </a:r>
            <a:endParaRPr sz="2000"/>
          </a:p>
          <a:p>
            <a:pPr indent="0" lvl="0" marL="0" rtl="0" algn="l">
              <a:lnSpc>
                <a:spcPct val="115000"/>
              </a:lnSpc>
              <a:spcBef>
                <a:spcPts val="1100"/>
              </a:spcBef>
              <a:spcAft>
                <a:spcPts val="0"/>
              </a:spcAft>
              <a:buNone/>
            </a:pPr>
            <a:r>
              <a:t/>
            </a:r>
            <a:endParaRPr sz="2000"/>
          </a:p>
          <a:p>
            <a:pPr indent="0" lvl="0" marL="0" rtl="0" algn="l">
              <a:lnSpc>
                <a:spcPct val="115000"/>
              </a:lnSpc>
              <a:spcBef>
                <a:spcPts val="1100"/>
              </a:spcBef>
              <a:spcAft>
                <a:spcPts val="0"/>
              </a:spcAft>
              <a:buNone/>
            </a:pPr>
            <a:r>
              <a:rPr b="1" lang="en-US" sz="2500"/>
              <a:t>Crowdfunding:</a:t>
            </a:r>
            <a:r>
              <a:rPr lang="en-US" sz="2000"/>
              <a:t> The platform would allow users to raise funds for projects by crowdfunding. This would make it easier for people to get their ideas off the ground, and to support projects that they are passionate about.</a:t>
            </a:r>
            <a:endParaRPr sz="1200">
              <a:solidFill>
                <a:srgbClr val="E3E3E3"/>
              </a:solidFill>
              <a:highlight>
                <a:srgbClr val="131314"/>
              </a:highlight>
              <a:latin typeface="Arial"/>
              <a:ea typeface="Arial"/>
              <a:cs typeface="Arial"/>
              <a:sym typeface="Arial"/>
            </a:endParaRPr>
          </a:p>
          <a:p>
            <a:pPr indent="0" lvl="0" marL="0" rtl="0" algn="l">
              <a:lnSpc>
                <a:spcPct val="115000"/>
              </a:lnSpc>
              <a:spcBef>
                <a:spcPts val="1100"/>
              </a:spcBef>
              <a:spcAft>
                <a:spcPts val="0"/>
              </a:spcAft>
              <a:buNone/>
            </a:pPr>
            <a:r>
              <a:t/>
            </a:r>
            <a:endParaRPr sz="2000"/>
          </a:p>
          <a:p>
            <a:pPr indent="0" lvl="0" marL="0" rtl="0" algn="l">
              <a:lnSpc>
                <a:spcPct val="115000"/>
              </a:lnSpc>
              <a:spcBef>
                <a:spcPts val="1100"/>
              </a:spcBef>
              <a:spcAft>
                <a:spcPts val="1100"/>
              </a:spcAft>
              <a:buNone/>
            </a:pPr>
            <a:r>
              <a:rPr b="1" lang="en-US" sz="2500"/>
              <a:t>Reputation system:</a:t>
            </a:r>
            <a:r>
              <a:rPr lang="en-US" sz="2000"/>
              <a:t> A reputation system could be used to reward users for their contributions to the platform. This could encourage users to be active and engaged, and to help build a strong community.</a:t>
            </a:r>
            <a:endParaRPr sz="2000"/>
          </a:p>
        </p:txBody>
      </p:sp>
      <p:sp>
        <p:nvSpPr>
          <p:cNvPr id="210" name="Google Shape;210;g24c5cb6ef8d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4c5cb6ef8d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Constraints</a:t>
            </a:r>
            <a:endParaRPr/>
          </a:p>
        </p:txBody>
      </p:sp>
      <p:sp>
        <p:nvSpPr>
          <p:cNvPr id="217" name="Google Shape;217;g24c5cb6ef8d_0_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300"/>
              </a:spcBef>
              <a:spcAft>
                <a:spcPts val="0"/>
              </a:spcAft>
              <a:buNone/>
            </a:pPr>
            <a:r>
              <a:rPr b="1" lang="en-US" sz="2500"/>
              <a:t>Compliance</a:t>
            </a:r>
            <a:r>
              <a:rPr b="1" lang="en-US" sz="2500"/>
              <a:t> to Law:</a:t>
            </a:r>
            <a:r>
              <a:rPr lang="en-US" sz="2000"/>
              <a:t> Platform needs to comply with all applicable laws and regulations.</a:t>
            </a:r>
            <a:endParaRPr sz="1200">
              <a:solidFill>
                <a:srgbClr val="E3E3E3"/>
              </a:solidFill>
              <a:highlight>
                <a:srgbClr val="131314"/>
              </a:highlight>
              <a:latin typeface="Arial"/>
              <a:ea typeface="Arial"/>
              <a:cs typeface="Arial"/>
              <a:sym typeface="Arial"/>
            </a:endParaRPr>
          </a:p>
          <a:p>
            <a:pPr indent="0" lvl="0" marL="0" rtl="0" algn="l">
              <a:spcBef>
                <a:spcPts val="1100"/>
              </a:spcBef>
              <a:spcAft>
                <a:spcPts val="0"/>
              </a:spcAft>
              <a:buNone/>
            </a:pPr>
            <a:r>
              <a:t/>
            </a:r>
            <a:endParaRPr sz="1200">
              <a:solidFill>
                <a:srgbClr val="E3E3E3"/>
              </a:solidFill>
              <a:highlight>
                <a:srgbClr val="131314"/>
              </a:highlight>
              <a:latin typeface="Arial"/>
              <a:ea typeface="Arial"/>
              <a:cs typeface="Arial"/>
              <a:sym typeface="Arial"/>
            </a:endParaRPr>
          </a:p>
          <a:p>
            <a:pPr indent="0" lvl="0" marL="0" rtl="0" algn="l">
              <a:lnSpc>
                <a:spcPct val="115000"/>
              </a:lnSpc>
              <a:spcBef>
                <a:spcPts val="300"/>
              </a:spcBef>
              <a:spcAft>
                <a:spcPts val="0"/>
              </a:spcAft>
              <a:buNone/>
            </a:pPr>
            <a:r>
              <a:rPr b="1" lang="en-US" sz="2500"/>
              <a:t>User experience</a:t>
            </a:r>
            <a:r>
              <a:rPr b="1" lang="en-US" sz="2000"/>
              <a:t>:</a:t>
            </a:r>
            <a:r>
              <a:rPr lang="en-US" sz="2000"/>
              <a:t> The platform will need to be easy to use for both creators and backers. If the platform is too complex or difficult to use, it may discourage people from using it.</a:t>
            </a:r>
            <a:endParaRPr sz="1200">
              <a:solidFill>
                <a:srgbClr val="E3E3E3"/>
              </a:solidFill>
              <a:highlight>
                <a:srgbClr val="131314"/>
              </a:highlight>
              <a:latin typeface="Arial"/>
              <a:ea typeface="Arial"/>
              <a:cs typeface="Arial"/>
              <a:sym typeface="Arial"/>
            </a:endParaRPr>
          </a:p>
          <a:p>
            <a:pPr indent="0" lvl="0" marL="0" rtl="0" algn="l">
              <a:spcBef>
                <a:spcPts val="1100"/>
              </a:spcBef>
              <a:spcAft>
                <a:spcPts val="0"/>
              </a:spcAft>
              <a:buNone/>
            </a:pPr>
            <a:r>
              <a:t/>
            </a:r>
            <a:endParaRPr sz="1200">
              <a:solidFill>
                <a:srgbClr val="E3E3E3"/>
              </a:solidFill>
              <a:highlight>
                <a:srgbClr val="131314"/>
              </a:highlight>
              <a:latin typeface="Arial"/>
              <a:ea typeface="Arial"/>
              <a:cs typeface="Arial"/>
              <a:sym typeface="Arial"/>
            </a:endParaRPr>
          </a:p>
          <a:p>
            <a:pPr indent="0" lvl="0" marL="0" rtl="0" algn="l">
              <a:lnSpc>
                <a:spcPct val="115000"/>
              </a:lnSpc>
              <a:spcBef>
                <a:spcPts val="300"/>
              </a:spcBef>
              <a:spcAft>
                <a:spcPts val="0"/>
              </a:spcAft>
              <a:buNone/>
            </a:pPr>
            <a:r>
              <a:rPr b="1" lang="en-US" sz="2500"/>
              <a:t>Fraud and security: </a:t>
            </a:r>
            <a:r>
              <a:rPr lang="en-US" sz="2000"/>
              <a:t>The platform will need to be secure from fraud and hacking. This is a critical concern for any crowdfunding platform, but it is especially important for Web3-based platforms.</a:t>
            </a:r>
            <a:endParaRPr sz="2000"/>
          </a:p>
          <a:p>
            <a:pPr indent="0" lvl="0" marL="0" rtl="0" algn="l">
              <a:spcBef>
                <a:spcPts val="1100"/>
              </a:spcBef>
              <a:spcAft>
                <a:spcPts val="0"/>
              </a:spcAft>
              <a:buNone/>
            </a:pPr>
            <a:r>
              <a:t/>
            </a:r>
            <a:endParaRPr sz="1200">
              <a:solidFill>
                <a:srgbClr val="E3E3E3"/>
              </a:solidFill>
              <a:highlight>
                <a:srgbClr val="131314"/>
              </a:highlight>
              <a:latin typeface="Arial"/>
              <a:ea typeface="Arial"/>
              <a:cs typeface="Arial"/>
              <a:sym typeface="Arial"/>
            </a:endParaRPr>
          </a:p>
          <a:p>
            <a:pPr indent="0" lvl="0" marL="0" rtl="0" algn="l">
              <a:lnSpc>
                <a:spcPct val="115000"/>
              </a:lnSpc>
              <a:spcBef>
                <a:spcPts val="300"/>
              </a:spcBef>
              <a:spcAft>
                <a:spcPts val="0"/>
              </a:spcAft>
              <a:buNone/>
            </a:pPr>
            <a:r>
              <a:rPr b="1" lang="en-US" sz="2500"/>
              <a:t>Community management:</a:t>
            </a:r>
            <a:r>
              <a:rPr lang="en-US" sz="2000"/>
              <a:t> The project team will need to effectively manage the platform's community. This includes engaging with users, resolving disputes, and preventing fraud.</a:t>
            </a:r>
            <a:endParaRPr sz="2000"/>
          </a:p>
          <a:p>
            <a:pPr indent="0" lvl="0" marL="0" rtl="0" algn="l">
              <a:spcBef>
                <a:spcPts val="1100"/>
              </a:spcBef>
              <a:spcAft>
                <a:spcPts val="0"/>
              </a:spcAft>
              <a:buNone/>
            </a:pPr>
            <a:r>
              <a:t/>
            </a:r>
            <a:endParaRPr sz="2000"/>
          </a:p>
        </p:txBody>
      </p:sp>
      <p:sp>
        <p:nvSpPr>
          <p:cNvPr id="218" name="Google Shape;218;g24c5cb6ef8d_0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3d69e7604f_4_28"/>
          <p:cNvSpPr txBox="1"/>
          <p:nvPr>
            <p:ph idx="12" type="sldNum"/>
          </p:nvPr>
        </p:nvSpPr>
        <p:spPr>
          <a:xfrm>
            <a:off x="8362352" y="5949814"/>
            <a:ext cx="2614800" cy="33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25" name="Google Shape;225;g23d69e7604f_4_28"/>
          <p:cNvPicPr preferRelativeResize="0"/>
          <p:nvPr/>
        </p:nvPicPr>
        <p:blipFill>
          <a:blip r:embed="rId3">
            <a:alphaModFix/>
          </a:blip>
          <a:stretch>
            <a:fillRect/>
          </a:stretch>
        </p:blipFill>
        <p:spPr>
          <a:xfrm>
            <a:off x="1265275" y="1079900"/>
            <a:ext cx="5311673" cy="3028552"/>
          </a:xfrm>
          <a:prstGeom prst="rect">
            <a:avLst/>
          </a:prstGeom>
          <a:noFill/>
          <a:ln>
            <a:noFill/>
          </a:ln>
        </p:spPr>
      </p:pic>
      <p:pic>
        <p:nvPicPr>
          <p:cNvPr id="226" name="Google Shape;226;g23d69e7604f_4_28"/>
          <p:cNvPicPr preferRelativeResize="0"/>
          <p:nvPr/>
        </p:nvPicPr>
        <p:blipFill>
          <a:blip r:embed="rId4">
            <a:alphaModFix/>
          </a:blip>
          <a:stretch>
            <a:fillRect/>
          </a:stretch>
        </p:blipFill>
        <p:spPr>
          <a:xfrm>
            <a:off x="5533607" y="2297407"/>
            <a:ext cx="4908849" cy="3703834"/>
          </a:xfrm>
          <a:prstGeom prst="rect">
            <a:avLst/>
          </a:prstGeom>
          <a:noFill/>
          <a:ln>
            <a:noFill/>
          </a:ln>
        </p:spPr>
      </p:pic>
      <p:pic>
        <p:nvPicPr>
          <p:cNvPr id="227" name="Google Shape;227;g23d69e7604f_4_28"/>
          <p:cNvPicPr preferRelativeResize="0"/>
          <p:nvPr/>
        </p:nvPicPr>
        <p:blipFill>
          <a:blip r:embed="rId5">
            <a:alphaModFix/>
          </a:blip>
          <a:stretch>
            <a:fillRect/>
          </a:stretch>
        </p:blipFill>
        <p:spPr>
          <a:xfrm>
            <a:off x="1438363" y="4710331"/>
            <a:ext cx="3946654" cy="856939"/>
          </a:xfrm>
          <a:prstGeom prst="rect">
            <a:avLst/>
          </a:prstGeom>
          <a:noFill/>
          <a:ln>
            <a:noFill/>
          </a:ln>
        </p:spPr>
      </p:pic>
      <p:sp>
        <p:nvSpPr>
          <p:cNvPr id="228" name="Google Shape;228;g23d69e7604f_4_28"/>
          <p:cNvSpPr txBox="1"/>
          <p:nvPr>
            <p:ph type="title"/>
          </p:nvPr>
        </p:nvSpPr>
        <p:spPr>
          <a:xfrm>
            <a:off x="1057650" y="157400"/>
            <a:ext cx="9683700" cy="92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Results and Outputs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4" name="Google Shape;234;p7"/>
          <p:cNvPicPr preferRelativeResize="0"/>
          <p:nvPr/>
        </p:nvPicPr>
        <p:blipFill rotWithShape="1">
          <a:blip r:embed="rId3">
            <a:alphaModFix/>
          </a:blip>
          <a:srcRect b="-2969" l="28500" r="-28499" t="2970"/>
          <a:stretch/>
        </p:blipFill>
        <p:spPr>
          <a:xfrm>
            <a:off x="7716613" y="2002025"/>
            <a:ext cx="4531175" cy="2619375"/>
          </a:xfrm>
          <a:prstGeom prst="rect">
            <a:avLst/>
          </a:prstGeom>
          <a:noFill/>
          <a:ln>
            <a:noFill/>
          </a:ln>
        </p:spPr>
      </p:pic>
      <p:pic>
        <p:nvPicPr>
          <p:cNvPr id="235" name="Google Shape;235;p7"/>
          <p:cNvPicPr preferRelativeResize="0"/>
          <p:nvPr/>
        </p:nvPicPr>
        <p:blipFill>
          <a:blip r:embed="rId4">
            <a:alphaModFix/>
          </a:blip>
          <a:stretch>
            <a:fillRect/>
          </a:stretch>
        </p:blipFill>
        <p:spPr>
          <a:xfrm>
            <a:off x="838200" y="1589542"/>
            <a:ext cx="6738275" cy="3678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41" name="Google Shape;241;p8"/>
          <p:cNvSpPr txBox="1"/>
          <p:nvPr>
            <p:ph idx="1" type="body"/>
          </p:nvPr>
        </p:nvSpPr>
        <p:spPr>
          <a:xfrm>
            <a:off x="928425" y="1605850"/>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SzPts val="1800"/>
              <a:buNone/>
            </a:pPr>
            <a:r>
              <a:rPr lang="en-US"/>
              <a:t>In an era defined by technology's influence, the "Web3 Community-Based Crowdfunding Platform with Blockchain Transactions" stands as a transformative innovation. By harmonizing web3, community dynamics, and blockchain, it forges a dynamic ecosystem that redefines crowdfunding. </a:t>
            </a:r>
            <a:endParaRPr/>
          </a:p>
          <a:p>
            <a:pPr indent="0" lvl="0" marL="228600" rtl="0" algn="l">
              <a:lnSpc>
                <a:spcPct val="90000"/>
              </a:lnSpc>
              <a:spcBef>
                <a:spcPts val="1000"/>
              </a:spcBef>
              <a:spcAft>
                <a:spcPts val="0"/>
              </a:spcAft>
              <a:buSzPts val="1800"/>
              <a:buNone/>
            </a:pPr>
            <a:r>
              <a:rPr lang="en-US"/>
              <a:t>As it deploys onto the Ethereum network, it marks a significant step towards a future where empowerment, transparency, and community converge to shape a new crowdfunding paradigm.</a:t>
            </a:r>
            <a:endParaRPr/>
          </a:p>
        </p:txBody>
      </p:sp>
      <p:sp>
        <p:nvSpPr>
          <p:cNvPr id="242" name="Google Shape;24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885676" y="365126"/>
            <a:ext cx="10515600" cy="976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a:t>
            </a:r>
            <a:endParaRPr/>
          </a:p>
        </p:txBody>
      </p:sp>
      <p:sp>
        <p:nvSpPr>
          <p:cNvPr id="113" name="Google Shape;113;p2"/>
          <p:cNvSpPr txBox="1"/>
          <p:nvPr>
            <p:ph idx="1" type="body"/>
          </p:nvPr>
        </p:nvSpPr>
        <p:spPr>
          <a:xfrm>
            <a:off x="710625" y="1341325"/>
            <a:ext cx="10643100" cy="4775700"/>
          </a:xfrm>
          <a:prstGeom prst="rect">
            <a:avLst/>
          </a:prstGeom>
          <a:noFill/>
          <a:ln>
            <a:noFill/>
          </a:ln>
        </p:spPr>
        <p:txBody>
          <a:bodyPr anchorCtr="0" anchor="t" bIns="45700" lIns="91425" spcFirstLastPara="1" rIns="91425" wrap="square" tIns="45700">
            <a:noAutofit/>
          </a:bodyPr>
          <a:lstStyle/>
          <a:p>
            <a:pPr indent="-395922" lvl="0" marL="457200" rtl="0" algn="l">
              <a:lnSpc>
                <a:spcPct val="130000"/>
              </a:lnSpc>
              <a:spcBef>
                <a:spcPts val="0"/>
              </a:spcBef>
              <a:spcAft>
                <a:spcPts val="0"/>
              </a:spcAft>
              <a:buSzPts val="2635"/>
              <a:buFont typeface="Times New Roman"/>
              <a:buChar char="•"/>
            </a:pPr>
            <a:r>
              <a:rPr lang="en-US" sz="2635">
                <a:latin typeface="Times New Roman"/>
                <a:ea typeface="Times New Roman"/>
                <a:cs typeface="Times New Roman"/>
                <a:sym typeface="Times New Roman"/>
              </a:rPr>
              <a:t>Introduction to Project</a:t>
            </a:r>
            <a:endParaRPr sz="2635"/>
          </a:p>
          <a:p>
            <a:pPr indent="-395922" lvl="0" marL="457200" rtl="0" algn="l">
              <a:lnSpc>
                <a:spcPct val="130000"/>
              </a:lnSpc>
              <a:spcBef>
                <a:spcPts val="0"/>
              </a:spcBef>
              <a:spcAft>
                <a:spcPts val="0"/>
              </a:spcAft>
              <a:buSzPts val="2635"/>
              <a:buFont typeface="Times New Roman"/>
              <a:buChar char="•"/>
            </a:pPr>
            <a:r>
              <a:rPr lang="en-US" sz="2635">
                <a:latin typeface="Times New Roman"/>
                <a:ea typeface="Times New Roman"/>
                <a:cs typeface="Times New Roman"/>
                <a:sym typeface="Times New Roman"/>
              </a:rPr>
              <a:t>Problem Formulation</a:t>
            </a:r>
            <a:endParaRPr sz="2635"/>
          </a:p>
          <a:p>
            <a:pPr indent="-395922" lvl="0" marL="457200" rtl="0" algn="l">
              <a:lnSpc>
                <a:spcPct val="130000"/>
              </a:lnSpc>
              <a:spcBef>
                <a:spcPts val="0"/>
              </a:spcBef>
              <a:spcAft>
                <a:spcPts val="0"/>
              </a:spcAft>
              <a:buSzPts val="2635"/>
              <a:buFont typeface="Times New Roman"/>
              <a:buChar char="•"/>
            </a:pPr>
            <a:r>
              <a:rPr lang="en-US" sz="2635">
                <a:latin typeface="Times New Roman"/>
                <a:ea typeface="Times New Roman"/>
                <a:cs typeface="Times New Roman"/>
                <a:sym typeface="Times New Roman"/>
              </a:rPr>
              <a:t>Objectives of the work </a:t>
            </a:r>
            <a:endParaRPr sz="2635">
              <a:latin typeface="Times New Roman"/>
              <a:ea typeface="Times New Roman"/>
              <a:cs typeface="Times New Roman"/>
              <a:sym typeface="Times New Roman"/>
            </a:endParaRPr>
          </a:p>
          <a:p>
            <a:pPr indent="-395922" lvl="0" marL="457200" rtl="0" algn="l">
              <a:lnSpc>
                <a:spcPct val="130000"/>
              </a:lnSpc>
              <a:spcBef>
                <a:spcPts val="0"/>
              </a:spcBef>
              <a:spcAft>
                <a:spcPts val="0"/>
              </a:spcAft>
              <a:buSzPts val="2635"/>
              <a:buFont typeface="Times New Roman"/>
              <a:buChar char="•"/>
            </a:pPr>
            <a:r>
              <a:rPr lang="en-US" sz="2635">
                <a:latin typeface="Times New Roman"/>
                <a:ea typeface="Times New Roman"/>
                <a:cs typeface="Times New Roman"/>
                <a:sym typeface="Times New Roman"/>
              </a:rPr>
              <a:t>Design of Project</a:t>
            </a:r>
            <a:endParaRPr sz="2635">
              <a:latin typeface="Times New Roman"/>
              <a:ea typeface="Times New Roman"/>
              <a:cs typeface="Times New Roman"/>
              <a:sym typeface="Times New Roman"/>
            </a:endParaRPr>
          </a:p>
          <a:p>
            <a:pPr indent="-395922" lvl="0" marL="457200" rtl="0" algn="l">
              <a:lnSpc>
                <a:spcPct val="130000"/>
              </a:lnSpc>
              <a:spcBef>
                <a:spcPts val="0"/>
              </a:spcBef>
              <a:spcAft>
                <a:spcPts val="0"/>
              </a:spcAft>
              <a:buSzPts val="2635"/>
              <a:buFont typeface="Times New Roman"/>
              <a:buChar char="•"/>
            </a:pPr>
            <a:r>
              <a:rPr lang="en-US" sz="2635">
                <a:latin typeface="Times New Roman"/>
                <a:ea typeface="Times New Roman"/>
                <a:cs typeface="Times New Roman"/>
                <a:sym typeface="Times New Roman"/>
              </a:rPr>
              <a:t>Methodology</a:t>
            </a:r>
            <a:endParaRPr sz="2635">
              <a:latin typeface="Times New Roman"/>
              <a:ea typeface="Times New Roman"/>
              <a:cs typeface="Times New Roman"/>
              <a:sym typeface="Times New Roman"/>
            </a:endParaRPr>
          </a:p>
          <a:p>
            <a:pPr indent="-395922" lvl="0" marL="457200" rtl="0" algn="l">
              <a:lnSpc>
                <a:spcPct val="130000"/>
              </a:lnSpc>
              <a:spcBef>
                <a:spcPts val="0"/>
              </a:spcBef>
              <a:spcAft>
                <a:spcPts val="0"/>
              </a:spcAft>
              <a:buSzPts val="2635"/>
              <a:buFont typeface="Times New Roman"/>
              <a:buChar char="•"/>
            </a:pPr>
            <a:r>
              <a:rPr lang="en-US" sz="2635">
                <a:latin typeface="Times New Roman"/>
                <a:ea typeface="Times New Roman"/>
                <a:cs typeface="Times New Roman"/>
                <a:sym typeface="Times New Roman"/>
              </a:rPr>
              <a:t>Analysis of Features</a:t>
            </a:r>
            <a:endParaRPr sz="2635">
              <a:latin typeface="Times New Roman"/>
              <a:ea typeface="Times New Roman"/>
              <a:cs typeface="Times New Roman"/>
              <a:sym typeface="Times New Roman"/>
            </a:endParaRPr>
          </a:p>
          <a:p>
            <a:pPr indent="-395922" lvl="0" marL="457200" rtl="0" algn="l">
              <a:lnSpc>
                <a:spcPct val="130000"/>
              </a:lnSpc>
              <a:spcBef>
                <a:spcPts val="0"/>
              </a:spcBef>
              <a:spcAft>
                <a:spcPts val="0"/>
              </a:spcAft>
              <a:buSzPts val="2635"/>
              <a:buFont typeface="Times New Roman"/>
              <a:buChar char="•"/>
            </a:pPr>
            <a:r>
              <a:rPr lang="en-US" sz="2635">
                <a:latin typeface="Times New Roman"/>
                <a:ea typeface="Times New Roman"/>
                <a:cs typeface="Times New Roman"/>
                <a:sym typeface="Times New Roman"/>
              </a:rPr>
              <a:t>Results and Outputs</a:t>
            </a:r>
            <a:endParaRPr sz="2635"/>
          </a:p>
          <a:p>
            <a:pPr indent="-395922" lvl="0" marL="457200" rtl="0" algn="l">
              <a:lnSpc>
                <a:spcPct val="130000"/>
              </a:lnSpc>
              <a:spcBef>
                <a:spcPts val="0"/>
              </a:spcBef>
              <a:spcAft>
                <a:spcPts val="0"/>
              </a:spcAft>
              <a:buSzPts val="2635"/>
              <a:buFont typeface="Times New Roman"/>
              <a:buChar char="•"/>
            </a:pPr>
            <a:r>
              <a:rPr lang="en-US" sz="2635">
                <a:latin typeface="Times New Roman"/>
                <a:ea typeface="Times New Roman"/>
                <a:cs typeface="Times New Roman"/>
                <a:sym typeface="Times New Roman"/>
              </a:rPr>
              <a:t>Conclusion</a:t>
            </a:r>
            <a:endParaRPr sz="2635"/>
          </a:p>
          <a:p>
            <a:pPr indent="-395922" lvl="0" marL="457200" rtl="0" algn="l">
              <a:lnSpc>
                <a:spcPct val="130000"/>
              </a:lnSpc>
              <a:spcBef>
                <a:spcPts val="0"/>
              </a:spcBef>
              <a:spcAft>
                <a:spcPts val="0"/>
              </a:spcAft>
              <a:buSzPts val="2635"/>
              <a:buFont typeface="Times New Roman"/>
              <a:buChar char="•"/>
            </a:pPr>
            <a:r>
              <a:rPr lang="en-US" sz="2635">
                <a:latin typeface="Times New Roman"/>
                <a:ea typeface="Times New Roman"/>
                <a:cs typeface="Times New Roman"/>
                <a:sym typeface="Times New Roman"/>
              </a:rPr>
              <a:t>References</a:t>
            </a:r>
            <a:endParaRPr sz="2635"/>
          </a:p>
        </p:txBody>
      </p:sp>
      <p:sp>
        <p:nvSpPr>
          <p:cNvPr id="114" name="Google Shape;1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5" name="Google Shape;115;p2"/>
          <p:cNvPicPr preferRelativeResize="0"/>
          <p:nvPr/>
        </p:nvPicPr>
        <p:blipFill rotWithShape="1">
          <a:blip r:embed="rId3">
            <a:alphaModFix/>
          </a:blip>
          <a:srcRect b="0" l="0" r="0" t="0"/>
          <a:stretch/>
        </p:blipFill>
        <p:spPr>
          <a:xfrm>
            <a:off x="5710000" y="1646800"/>
            <a:ext cx="5514426" cy="310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Project</a:t>
            </a:r>
            <a:endParaRPr/>
          </a:p>
        </p:txBody>
      </p:sp>
      <p:sp>
        <p:nvSpPr>
          <p:cNvPr id="121" name="Google Shape;1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SzPts val="1800"/>
              <a:buNone/>
            </a:pPr>
            <a:r>
              <a:rPr lang="en-US"/>
              <a:t>In an era where technology shapes our interactions, transactions, and collaborations, the convergence of web3, community dynamics, and blockchain technology is revolutionizing the crowdfunding landscape. Welcome to the forefront of innovation, where a seamless fusion of cutting-edge technologies propels the creation of a dynamic and transparent crowdfunding ecosystem.</a:t>
            </a:r>
            <a:endParaRPr/>
          </a:p>
          <a:p>
            <a:pPr indent="0" lvl="0" marL="228600" rtl="0" algn="l">
              <a:lnSpc>
                <a:spcPct val="90000"/>
              </a:lnSpc>
              <a:spcBef>
                <a:spcPts val="1200"/>
              </a:spcBef>
              <a:spcAft>
                <a:spcPts val="0"/>
              </a:spcAft>
              <a:buSzPts val="1800"/>
              <a:buNone/>
            </a:pPr>
            <a:r>
              <a:t/>
            </a:r>
            <a:endParaRPr/>
          </a:p>
        </p:txBody>
      </p:sp>
      <p:sp>
        <p:nvSpPr>
          <p:cNvPr id="122" name="Google Shape;1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Formulation</a:t>
            </a:r>
            <a:endParaRPr/>
          </a:p>
        </p:txBody>
      </p:sp>
      <p:sp>
        <p:nvSpPr>
          <p:cNvPr id="128" name="Google Shape;1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Current crowdfunding platforms often suffer from centralization, lack of transparency, and limited community involvement. </a:t>
            </a:r>
            <a:endParaRPr/>
          </a:p>
          <a:p>
            <a:pPr indent="0" lvl="0" marL="0" rtl="0" algn="l">
              <a:lnSpc>
                <a:spcPct val="90000"/>
              </a:lnSpc>
              <a:spcBef>
                <a:spcPts val="0"/>
              </a:spcBef>
              <a:spcAft>
                <a:spcPts val="0"/>
              </a:spcAft>
              <a:buSzPts val="1800"/>
              <a:buNone/>
            </a:pPr>
            <a:r>
              <a:rPr lang="en-US"/>
              <a:t>Project creators may face challenges in accessing funds and showcasing their ideas to a broader audience. </a:t>
            </a:r>
            <a:endParaRPr/>
          </a:p>
          <a:p>
            <a:pPr indent="0" lvl="0" marL="0" rtl="0" algn="l">
              <a:lnSpc>
                <a:spcPct val="90000"/>
              </a:lnSpc>
              <a:spcBef>
                <a:spcPts val="0"/>
              </a:spcBef>
              <a:spcAft>
                <a:spcPts val="0"/>
              </a:spcAft>
              <a:buSzPts val="1800"/>
              <a:buNone/>
            </a:pPr>
            <a:r>
              <a:rPr lang="en-US"/>
              <a:t>Backers, on the other hand, might be concerned about the authenticity of projects and the allocation of funds. </a:t>
            </a:r>
            <a:endParaRPr/>
          </a:p>
          <a:p>
            <a:pPr indent="0" lvl="0" marL="0" rtl="0" algn="l">
              <a:lnSpc>
                <a:spcPct val="90000"/>
              </a:lnSpc>
              <a:spcBef>
                <a:spcPts val="0"/>
              </a:spcBef>
              <a:spcAft>
                <a:spcPts val="0"/>
              </a:spcAft>
              <a:buSzPts val="1800"/>
              <a:buNone/>
            </a:pPr>
            <a:r>
              <a:rPr lang="en-US"/>
              <a:t>This calls for a revolutionary approach that utilizes Web3 technology and blockchain to address these issues.</a:t>
            </a:r>
            <a:endParaRPr/>
          </a:p>
        </p:txBody>
      </p:sp>
      <p:sp>
        <p:nvSpPr>
          <p:cNvPr id="129" name="Google Shape;1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838200" y="365125"/>
            <a:ext cx="10515600" cy="977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Objectives of the Work</a:t>
            </a:r>
            <a:endParaRPr/>
          </a:p>
        </p:txBody>
      </p:sp>
      <p:sp>
        <p:nvSpPr>
          <p:cNvPr id="135" name="Google Shape;135;p5"/>
          <p:cNvSpPr txBox="1"/>
          <p:nvPr>
            <p:ph idx="1" type="body"/>
          </p:nvPr>
        </p:nvSpPr>
        <p:spPr>
          <a:xfrm>
            <a:off x="838200" y="1342225"/>
            <a:ext cx="10215900" cy="5166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User Authentication and Wallet Integration:</a:t>
            </a:r>
            <a:r>
              <a:rPr lang="en-US"/>
              <a:t> Implement a robust user authentication system using Clerk and integrate MetaMask for a secure Ethereum wallet connection. </a:t>
            </a:r>
            <a:endParaRPr/>
          </a:p>
          <a:p>
            <a:pPr indent="0" lvl="0" marL="228600" rtl="0" algn="l">
              <a:lnSpc>
                <a:spcPct val="90000"/>
              </a:lnSpc>
              <a:spcBef>
                <a:spcPts val="0"/>
              </a:spcBef>
              <a:spcAft>
                <a:spcPts val="0"/>
              </a:spcAft>
              <a:buSzPts val="1800"/>
              <a:buNone/>
            </a:pPr>
            <a:r>
              <a:t/>
            </a:r>
            <a:endParaRPr/>
          </a:p>
          <a:p>
            <a:pPr indent="-228600" lvl="0" marL="228600" rtl="0" algn="l">
              <a:lnSpc>
                <a:spcPct val="90000"/>
              </a:lnSpc>
              <a:spcBef>
                <a:spcPts val="0"/>
              </a:spcBef>
              <a:spcAft>
                <a:spcPts val="0"/>
              </a:spcAft>
              <a:buClr>
                <a:schemeClr val="dk1"/>
              </a:buClr>
              <a:buSzPts val="2800"/>
              <a:buChar char="•"/>
            </a:pPr>
            <a:r>
              <a:rPr b="1" lang="en-US"/>
              <a:t>Community-Centric Interface:</a:t>
            </a:r>
            <a:r>
              <a:rPr lang="en-US"/>
              <a:t> Develop an engaging user interface using React and Next.js 13 that combines the aesthetics of the community interaction platform and the crowdfunding platform.</a:t>
            </a:r>
            <a:endParaRPr/>
          </a:p>
          <a:p>
            <a:pPr indent="0" lvl="0" marL="228600" rtl="0" algn="l">
              <a:lnSpc>
                <a:spcPct val="90000"/>
              </a:lnSpc>
              <a:spcBef>
                <a:spcPts val="0"/>
              </a:spcBef>
              <a:spcAft>
                <a:spcPts val="0"/>
              </a:spcAft>
              <a:buSzPts val="1800"/>
              <a:buNone/>
            </a:pPr>
            <a:r>
              <a:t/>
            </a:r>
            <a:endParaRPr/>
          </a:p>
          <a:p>
            <a:pPr indent="-228600" lvl="0" marL="228600" rtl="0" algn="l">
              <a:lnSpc>
                <a:spcPct val="90000"/>
              </a:lnSpc>
              <a:spcBef>
                <a:spcPts val="0"/>
              </a:spcBef>
              <a:spcAft>
                <a:spcPts val="0"/>
              </a:spcAft>
              <a:buClr>
                <a:schemeClr val="dk1"/>
              </a:buClr>
              <a:buSzPts val="2800"/>
              <a:buChar char="•"/>
            </a:pPr>
            <a:r>
              <a:rPr b="1" lang="en-US"/>
              <a:t>Blockchain Integration and Smart Contracts: </a:t>
            </a:r>
            <a:r>
              <a:rPr lang="en-US"/>
              <a:t>Integrate the Ethereum blockchain using the Web3 library to enable secure transactions for campaign contributions.</a:t>
            </a:r>
            <a:endParaRPr/>
          </a:p>
        </p:txBody>
      </p:sp>
      <p:sp>
        <p:nvSpPr>
          <p:cNvPr id="136" name="Google Shape;1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3d69e7604f_4_0"/>
          <p:cNvSpPr txBox="1"/>
          <p:nvPr>
            <p:ph idx="1" type="body"/>
          </p:nvPr>
        </p:nvSpPr>
        <p:spPr>
          <a:xfrm>
            <a:off x="838200" y="360950"/>
            <a:ext cx="10515600" cy="5815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b="1" lang="en-US"/>
              <a:t>Campaign Creation and Management:</a:t>
            </a:r>
            <a:r>
              <a:rPr lang="en-US"/>
              <a:t> Allow users to create and manage crowdfunding campaigns with funding goals, descriptions, and images.</a:t>
            </a:r>
            <a:endParaRPr/>
          </a:p>
          <a:p>
            <a:pPr indent="0" lvl="0" marL="228600" rtl="0" algn="l">
              <a:lnSpc>
                <a:spcPct val="90000"/>
              </a:lnSpc>
              <a:spcBef>
                <a:spcPts val="0"/>
              </a:spcBef>
              <a:spcAft>
                <a:spcPts val="0"/>
              </a:spcAft>
              <a:buSzPts val="1800"/>
              <a:buNone/>
            </a:pPr>
            <a:r>
              <a:t/>
            </a:r>
            <a:endParaRPr/>
          </a:p>
          <a:p>
            <a:pPr indent="-228600" lvl="0" marL="228600" rtl="0" algn="l">
              <a:lnSpc>
                <a:spcPct val="90000"/>
              </a:lnSpc>
              <a:spcBef>
                <a:spcPts val="0"/>
              </a:spcBef>
              <a:spcAft>
                <a:spcPts val="0"/>
              </a:spcAft>
              <a:buSzPts val="2800"/>
              <a:buChar char="•"/>
            </a:pPr>
            <a:r>
              <a:rPr b="1" lang="en-US"/>
              <a:t>Community-Based Communication:</a:t>
            </a:r>
            <a:r>
              <a:rPr lang="en-US"/>
              <a:t> Enable campaign creators to interact with supporters through threaded discussions/conversations.</a:t>
            </a:r>
            <a:endParaRPr/>
          </a:p>
          <a:p>
            <a:pPr indent="0" lvl="0" marL="228600" rtl="0" algn="l">
              <a:lnSpc>
                <a:spcPct val="90000"/>
              </a:lnSpc>
              <a:spcBef>
                <a:spcPts val="0"/>
              </a:spcBef>
              <a:spcAft>
                <a:spcPts val="0"/>
              </a:spcAft>
              <a:buSzPts val="1800"/>
              <a:buNone/>
            </a:pPr>
            <a:r>
              <a:t/>
            </a:r>
            <a:endParaRPr/>
          </a:p>
          <a:p>
            <a:pPr indent="-228600" lvl="0" marL="228600" rtl="0" algn="l">
              <a:lnSpc>
                <a:spcPct val="90000"/>
              </a:lnSpc>
              <a:spcBef>
                <a:spcPts val="0"/>
              </a:spcBef>
              <a:spcAft>
                <a:spcPts val="0"/>
              </a:spcAft>
              <a:buSzPts val="2800"/>
              <a:buChar char="•"/>
            </a:pPr>
            <a:r>
              <a:rPr b="1" lang="en-US"/>
              <a:t>Transparent Transactions and Immutability:</a:t>
            </a:r>
            <a:r>
              <a:rPr lang="en-US"/>
              <a:t> Highlight the immutability of blockchain data by pairing each transaction with a GIF, showcasing the uniqueness of the platform.</a:t>
            </a:r>
            <a:endParaRPr/>
          </a:p>
          <a:p>
            <a:pPr indent="0" lvl="0" marL="228600" rtl="0" algn="l">
              <a:lnSpc>
                <a:spcPct val="90000"/>
              </a:lnSpc>
              <a:spcBef>
                <a:spcPts val="0"/>
              </a:spcBef>
              <a:spcAft>
                <a:spcPts val="0"/>
              </a:spcAft>
              <a:buSzPts val="1800"/>
              <a:buNone/>
            </a:pPr>
            <a:r>
              <a:t/>
            </a:r>
            <a:endParaRPr/>
          </a:p>
          <a:p>
            <a:pPr indent="-228600" lvl="0" marL="228600" rtl="0" algn="l">
              <a:lnSpc>
                <a:spcPct val="90000"/>
              </a:lnSpc>
              <a:spcBef>
                <a:spcPts val="0"/>
              </a:spcBef>
              <a:spcAft>
                <a:spcPts val="0"/>
              </a:spcAft>
              <a:buSzPts val="2800"/>
              <a:buChar char="•"/>
            </a:pPr>
            <a:r>
              <a:rPr b="1" lang="en-US"/>
              <a:t>Deployment and Sharing:</a:t>
            </a:r>
            <a:r>
              <a:rPr lang="en-US"/>
              <a:t> Deploy the application to the Ethereum network, making it accessible to users for interaction and exploration.</a:t>
            </a:r>
            <a:endParaRPr/>
          </a:p>
        </p:txBody>
      </p:sp>
      <p:sp>
        <p:nvSpPr>
          <p:cNvPr id="143" name="Google Shape;143;g23d69e7604f_4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7eac8afa87_1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Finalized Design</a:t>
            </a:r>
            <a:endParaRPr/>
          </a:p>
        </p:txBody>
      </p:sp>
      <p:sp>
        <p:nvSpPr>
          <p:cNvPr id="150" name="Google Shape;150;g27eac8afa87_1_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51" name="Google Shape;151;g27eac8afa87_1_1"/>
          <p:cNvPicPr preferRelativeResize="0"/>
          <p:nvPr/>
        </p:nvPicPr>
        <p:blipFill rotWithShape="1">
          <a:blip r:embed="rId3">
            <a:alphaModFix/>
          </a:blip>
          <a:srcRect b="0" l="0" r="0" t="0"/>
          <a:stretch/>
        </p:blipFill>
        <p:spPr>
          <a:xfrm>
            <a:off x="885575" y="1493975"/>
            <a:ext cx="7725026" cy="499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7eac8afa87_1_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58" name="Google Shape;158;g27eac8afa87_1_10"/>
          <p:cNvPicPr preferRelativeResize="0"/>
          <p:nvPr/>
        </p:nvPicPr>
        <p:blipFill>
          <a:blip r:embed="rId3">
            <a:alphaModFix/>
          </a:blip>
          <a:stretch>
            <a:fillRect/>
          </a:stretch>
        </p:blipFill>
        <p:spPr>
          <a:xfrm>
            <a:off x="2178625" y="775850"/>
            <a:ext cx="6661075" cy="515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7eac8afa87_1_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65" name="Google Shape;165;g27eac8afa87_1_19"/>
          <p:cNvPicPr preferRelativeResize="0"/>
          <p:nvPr/>
        </p:nvPicPr>
        <p:blipFill rotWithShape="1">
          <a:blip r:embed="rId3">
            <a:alphaModFix/>
          </a:blip>
          <a:srcRect b="0" l="0" r="0" t="0"/>
          <a:stretch/>
        </p:blipFill>
        <p:spPr>
          <a:xfrm>
            <a:off x="152400" y="152400"/>
            <a:ext cx="9353550" cy="5343525"/>
          </a:xfrm>
          <a:prstGeom prst="rect">
            <a:avLst/>
          </a:prstGeom>
          <a:noFill/>
          <a:ln>
            <a:noFill/>
          </a:ln>
        </p:spPr>
      </p:pic>
      <p:pic>
        <p:nvPicPr>
          <p:cNvPr id="166" name="Google Shape;166;g27eac8afa87_1_19"/>
          <p:cNvPicPr preferRelativeResize="0"/>
          <p:nvPr/>
        </p:nvPicPr>
        <p:blipFill rotWithShape="1">
          <a:blip r:embed="rId4">
            <a:alphaModFix/>
          </a:blip>
          <a:srcRect b="0" l="0" r="0" t="0"/>
          <a:stretch/>
        </p:blipFill>
        <p:spPr>
          <a:xfrm>
            <a:off x="2501575" y="2493538"/>
            <a:ext cx="9163050" cy="4048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